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58" r:id="rId3"/>
    <p:sldId id="259" r:id="rId4"/>
    <p:sldId id="306" r:id="rId5"/>
    <p:sldId id="309" r:id="rId6"/>
    <p:sldId id="310" r:id="rId7"/>
    <p:sldId id="307" r:id="rId8"/>
    <p:sldId id="313" r:id="rId9"/>
    <p:sldId id="314" r:id="rId10"/>
    <p:sldId id="299" r:id="rId11"/>
    <p:sldId id="303" r:id="rId12"/>
    <p:sldId id="304" r:id="rId13"/>
    <p:sldId id="311" r:id="rId14"/>
    <p:sldId id="312" r:id="rId15"/>
    <p:sldId id="297" r:id="rId16"/>
    <p:sldId id="263"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D050"/>
    <a:srgbClr val="60A7FC"/>
    <a:srgbClr val="23424B"/>
    <a:srgbClr val="243B2D"/>
    <a:srgbClr val="0D3B79"/>
    <a:srgbClr val="0F3D7B"/>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53" autoAdjust="0"/>
  </p:normalViewPr>
  <p:slideViewPr>
    <p:cSldViewPr snapToGrid="0">
      <p:cViewPr varScale="1">
        <p:scale>
          <a:sx n="91" d="100"/>
          <a:sy n="91" d="100"/>
        </p:scale>
        <p:origin x="1314" y="108"/>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F033482-69E3-4AC3-8AF9-1AC41E7B4088}" type="datetime1">
              <a:rPr lang="zh-CN" altLang="en-US"/>
              <a:pPr>
                <a:defRPr/>
              </a:pPr>
              <a:t>2018/5/9</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单击此处编辑母版文本样式</a:t>
            </a:r>
          </a:p>
          <a:p>
            <a:pPr>
              <a:defRPr/>
            </a:pPr>
            <a:r>
              <a:rPr lang="zh-CN" altLang="zh-CN" smtClean="0"/>
              <a:t>第二级</a:t>
            </a:r>
          </a:p>
          <a:p>
            <a:pPr>
              <a:defRPr/>
            </a:pPr>
            <a:r>
              <a:rPr lang="zh-CN" altLang="zh-CN" smtClean="0"/>
              <a:t>第三级</a:t>
            </a:r>
          </a:p>
          <a:p>
            <a:pPr>
              <a:defRPr/>
            </a:pPr>
            <a:r>
              <a:rPr lang="zh-CN" altLang="zh-CN" smtClean="0"/>
              <a:t>第四级</a:t>
            </a:r>
          </a:p>
          <a:p>
            <a:pPr>
              <a:defRPr/>
            </a:pPr>
            <a:r>
              <a:rPr lang="zh-CN" altLang="zh-CN" smtClean="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EC581F8A-A119-427C-A8E1-4147C07CCE00}"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a:t>
            </a:fld>
            <a:endParaRPr lang="zh-CN" altLang="en-US" sz="1200"/>
          </a:p>
        </p:txBody>
      </p:sp>
    </p:spTree>
    <p:extLst>
      <p:ext uri="{BB962C8B-B14F-4D97-AF65-F5344CB8AC3E}">
        <p14:creationId xmlns:p14="http://schemas.microsoft.com/office/powerpoint/2010/main" val="16034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zh-CN" dirty="0" smtClean="0"/>
              <a:t>在网络空间中建立空间基准，就是借助地理空间位置信息建立网络坐标系统。网络坐标系统研究是互联网领域中与地理位置有关的热点问题，但在移动互联网领域则刚刚开始</a:t>
            </a:r>
            <a:r>
              <a:rPr lang="zh-CN" altLang="en-US" dirty="0" smtClean="0"/>
              <a:t>。</a:t>
            </a:r>
            <a:r>
              <a:rPr lang="zh-CN" altLang="zh-CN" dirty="0" smtClean="0"/>
              <a:t>网络空间中构建时空基准后，网络信息即可用对应的时空信息所标识，</a:t>
            </a:r>
            <a:r>
              <a:rPr lang="zh-CN" altLang="en-US" dirty="0" smtClean="0"/>
              <a:t>就可以对网络中的信息进行定位和追踪，现有理论和技术不能很好地满足实际需求，如何利用更加丰富的时空信息来优化网络路由效率成为一个重要研究方向。</a:t>
            </a:r>
            <a:endParaRPr lang="zh-CN" altLang="en-US" sz="1100" dirty="0" smtClean="0">
              <a:latin typeface="黑体" panose="02010609060101010101" pitchFamily="49" charset="-122"/>
              <a:ea typeface="黑体" panose="02010609060101010101" pitchFamily="49" charset="-122"/>
            </a:endParaRPr>
          </a:p>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5</a:t>
            </a:fld>
            <a:endParaRPr lang="zh-CN" altLang="en-US" sz="1200"/>
          </a:p>
        </p:txBody>
      </p:sp>
    </p:spTree>
    <p:extLst>
      <p:ext uri="{BB962C8B-B14F-4D97-AF65-F5344CB8AC3E}">
        <p14:creationId xmlns:p14="http://schemas.microsoft.com/office/powerpoint/2010/main" val="195218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zh-CN" sz="1200" kern="1200" dirty="0" smtClean="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smtClean="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时空戳</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smtClean="0">
                <a:solidFill>
                  <a:schemeClr val="tx1"/>
                </a:solidFill>
                <a:effectLst/>
                <a:latin typeface="Arial" panose="020B0604020202020204" pitchFamily="34" charset="0"/>
                <a:ea typeface="+mn-ea"/>
                <a:cs typeface="+mn-cs"/>
              </a:rPr>
              <a:t>TIV</a:t>
            </a:r>
            <a:r>
              <a:rPr lang="zh-CN" altLang="zh-CN" sz="1200" kern="1200" dirty="0" smtClean="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endParaRPr lang="zh-CN" altLang="zh-CN" sz="120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6</a:t>
            </a:fld>
            <a:endParaRPr lang="zh-CN" altLang="en-US" sz="1200"/>
          </a:p>
        </p:txBody>
      </p:sp>
    </p:spTree>
    <p:extLst>
      <p:ext uri="{BB962C8B-B14F-4D97-AF65-F5344CB8AC3E}">
        <p14:creationId xmlns:p14="http://schemas.microsoft.com/office/powerpoint/2010/main" val="402207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zh-CN" sz="1200" kern="1200" dirty="0" smtClean="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smtClean="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时空戳</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smtClean="0">
                <a:solidFill>
                  <a:schemeClr val="tx1"/>
                </a:solidFill>
                <a:effectLst/>
                <a:latin typeface="Arial" panose="020B0604020202020204" pitchFamily="34" charset="0"/>
                <a:ea typeface="+mn-ea"/>
                <a:cs typeface="+mn-cs"/>
              </a:rPr>
              <a:t>TIV</a:t>
            </a:r>
            <a:r>
              <a:rPr lang="zh-CN" altLang="zh-CN" sz="1200" kern="1200" dirty="0" smtClean="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endParaRPr lang="zh-CN" altLang="zh-CN" sz="120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7</a:t>
            </a:fld>
            <a:endParaRPr lang="zh-CN" altLang="en-US" sz="1200"/>
          </a:p>
        </p:txBody>
      </p:sp>
    </p:spTree>
    <p:extLst>
      <p:ext uri="{BB962C8B-B14F-4D97-AF65-F5344CB8AC3E}">
        <p14:creationId xmlns:p14="http://schemas.microsoft.com/office/powerpoint/2010/main" val="82059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9</a:t>
            </a:fld>
            <a:endParaRPr lang="zh-CN" altLang="en-US" sz="1200"/>
          </a:p>
        </p:txBody>
      </p:sp>
    </p:spTree>
    <p:extLst>
      <p:ext uri="{BB962C8B-B14F-4D97-AF65-F5344CB8AC3E}">
        <p14:creationId xmlns:p14="http://schemas.microsoft.com/office/powerpoint/2010/main" val="22330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14</a:t>
            </a:fld>
            <a:endParaRPr lang="zh-CN" altLang="en-US" sz="1200"/>
          </a:p>
        </p:txBody>
      </p:sp>
    </p:spTree>
    <p:extLst>
      <p:ext uri="{BB962C8B-B14F-4D97-AF65-F5344CB8AC3E}">
        <p14:creationId xmlns:p14="http://schemas.microsoft.com/office/powerpoint/2010/main" val="384765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2018/5/9</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16</a:t>
            </a:fld>
            <a:endParaRPr lang="zh-CN" altLang="en-US" sz="1200"/>
          </a:p>
        </p:txBody>
      </p:sp>
    </p:spTree>
    <p:extLst>
      <p:ext uri="{BB962C8B-B14F-4D97-AF65-F5344CB8AC3E}">
        <p14:creationId xmlns:p14="http://schemas.microsoft.com/office/powerpoint/2010/main" val="269870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8C263C-AE3E-491F-9E53-542DF5595CF2}" type="datetime1">
              <a:rPr lang="zh-CN" altLang="en-US"/>
              <a:pPr>
                <a:defRPr/>
              </a:pPr>
              <a:t>2018/5/9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16F8EE-BB0B-49A6-9F46-1695F90C01A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868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5428F11-BA22-43CA-B071-8C971B3A5AE4}" type="datetime1">
              <a:rPr lang="zh-CN" altLang="en-US"/>
              <a:pPr>
                <a:defRPr/>
              </a:pPr>
              <a:t>2018/5/9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3C93F6-9BED-4E40-8FB2-64BF389D882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976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FDECBC9-DEFC-4D66-8394-61C7F1D3B65E}" type="datetime1">
              <a:rPr lang="zh-CN" altLang="en-US"/>
              <a:pPr>
                <a:defRPr/>
              </a:pPr>
              <a:t>2018/5/9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FB1F16B-FADB-4B42-AE5C-D4ABF0E232C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407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B9A6E3B-8025-4D56-AEAF-CFD7EF66FD9A}" type="datetime1">
              <a:rPr lang="zh-CN" altLang="en-US"/>
              <a:pPr>
                <a:defRPr/>
              </a:pPr>
              <a:t>2018/5/9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7CD3C8-F228-4176-9497-F9FC4BA3A83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831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3DA2F212-1D75-4C08-AD9D-5C9899982A7B}" type="datetime1">
              <a:rPr lang="zh-CN" altLang="en-US"/>
              <a:pPr>
                <a:defRPr/>
              </a:pPr>
              <a:t>2018/5/9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DFEB47-45C5-4401-9B80-CA695942AB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47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79F0D9B-DB53-441E-BE78-5A6FDB581E34}" type="datetime1">
              <a:rPr lang="zh-CN" altLang="en-US"/>
              <a:pPr>
                <a:defRPr/>
              </a:pPr>
              <a:t>2018/5/9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AB3BA3E-394A-4569-8AE1-009F3047C6D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4145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EAE731FA-7829-4E23-AA7F-8349C1AF4824}" type="datetime1">
              <a:rPr lang="zh-CN" altLang="en-US"/>
              <a:pPr>
                <a:defRPr/>
              </a:pPr>
              <a:t>2018/5/9</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1CDA50B1-96F9-4423-8468-45EB705C469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069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0505C78-5AF7-49EA-92D2-F5FDDBF3A52F}" type="datetime1">
              <a:rPr lang="zh-CN" altLang="en-US"/>
              <a:pPr>
                <a:defRPr/>
              </a:pPr>
              <a:t>2018/5/9</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FF859F05-6B28-4A7F-B7BF-C5B1C50E07D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6940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8270563-23DE-4C4B-9DA9-3B1006F81532}" type="datetime1">
              <a:rPr lang="zh-CN" altLang="en-US"/>
              <a:pPr>
                <a:defRPr/>
              </a:pPr>
              <a:t>2018/5/9</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C0315855-04A9-4D7A-B32D-5956C01309E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6739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FABD2FE-C08C-4D78-8B94-E39C98EB0468}" type="datetime1">
              <a:rPr lang="zh-CN" altLang="en-US"/>
              <a:pPr>
                <a:defRPr/>
              </a:pPr>
              <a:t>2018/5/9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EAC2F39-DBF8-4FC9-9132-C1C331C361F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7823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00B1B12-4B60-46EA-984A-05B3CDCACC1C}" type="datetime1">
              <a:rPr lang="zh-CN" altLang="en-US"/>
              <a:pPr>
                <a:defRPr/>
              </a:pPr>
              <a:t>2018/5/9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9E284CE-2463-4FB9-8803-76723B09A05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8682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25A6BB68-0D40-4D0B-85B8-D555B035C976}" type="datetime1">
              <a:rPr lang="zh-CN" altLang="en-US"/>
              <a:pPr>
                <a:defRPr/>
              </a:pPr>
              <a:t>2018/5/9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CD02286A-2ADB-47D8-BC2C-9199819DD88F}"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4" hidden="1"/>
          <p:cNvSpPr>
            <a:spLocks noChangeArrowheads="1"/>
          </p:cNvSpPr>
          <p:nvPr/>
        </p:nvSpPr>
        <p:spPr bwMode="auto">
          <a:xfrm>
            <a:off x="492760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青春土建</a:t>
            </a:r>
            <a:endParaRPr lang="zh-CN" altLang="en-US" sz="1800"/>
          </a:p>
        </p:txBody>
      </p:sp>
      <p:sp>
        <p:nvSpPr>
          <p:cNvPr id="3077" name="文本框 26" hidden="1"/>
          <p:cNvSpPr>
            <a:spLocks noChangeArrowheads="1"/>
          </p:cNvSpPr>
          <p:nvPr/>
        </p:nvSpPr>
        <p:spPr bwMode="auto">
          <a:xfrm>
            <a:off x="600075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立志精英</a:t>
            </a:r>
            <a:endParaRPr lang="zh-CN" altLang="en-US" sz="1800"/>
          </a:p>
        </p:txBody>
      </p:sp>
      <p:grpSp>
        <p:nvGrpSpPr>
          <p:cNvPr id="5" name="组合 4"/>
          <p:cNvGrpSpPr/>
          <p:nvPr/>
        </p:nvGrpSpPr>
        <p:grpSpPr>
          <a:xfrm>
            <a:off x="2152787" y="1959658"/>
            <a:ext cx="7559675" cy="2516523"/>
            <a:chOff x="2152787" y="1959658"/>
            <a:chExt cx="7559675" cy="2516523"/>
          </a:xfrm>
        </p:grpSpPr>
        <p:sp>
          <p:nvSpPr>
            <p:cNvPr id="3074" name="矩形 14"/>
            <p:cNvSpPr>
              <a:spLocks noChangeArrowheads="1"/>
            </p:cNvSpPr>
            <p:nvPr/>
          </p:nvSpPr>
          <p:spPr bwMode="auto">
            <a:xfrm>
              <a:off x="3381512" y="3159987"/>
              <a:ext cx="5251450" cy="131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大学计算机学院</a:t>
              </a:r>
              <a:endParaRPr lang="zh-CN" altLang="en-US" dirty="0"/>
            </a:p>
          </p:txBody>
        </p:sp>
        <p:sp>
          <p:nvSpPr>
            <p:cNvPr id="3075" name="直接连接符 16"/>
            <p:cNvSpPr>
              <a:spLocks noChangeShapeType="1"/>
            </p:cNvSpPr>
            <p:nvPr/>
          </p:nvSpPr>
          <p:spPr bwMode="auto">
            <a:xfrm>
              <a:off x="2152787" y="3497444"/>
              <a:ext cx="2160587"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078" name="文本框 6"/>
            <p:cNvSpPr>
              <a:spLocks noChangeArrowheads="1"/>
            </p:cNvSpPr>
            <p:nvPr/>
          </p:nvSpPr>
          <p:spPr bwMode="auto">
            <a:xfrm>
              <a:off x="2936801" y="1959658"/>
              <a:ext cx="61408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a:t>
              </a: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复试考核专家</a:t>
              </a:r>
              <a:r>
                <a:rPr lang="zh-CN" altLang="en-US" sz="3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组考核面试</a:t>
              </a: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a:t>
              </a:r>
              <a:endParaRPr lang="zh-CN" altLang="en-US" dirty="0"/>
            </a:p>
          </p:txBody>
        </p:sp>
        <p:sp>
          <p:nvSpPr>
            <p:cNvPr id="3079" name="直接连接符 42"/>
            <p:cNvSpPr>
              <a:spLocks noChangeShapeType="1"/>
            </p:cNvSpPr>
            <p:nvPr/>
          </p:nvSpPr>
          <p:spPr bwMode="auto">
            <a:xfrm>
              <a:off x="7553462" y="3497444"/>
              <a:ext cx="2159000"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800"/>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08" y="358551"/>
            <a:ext cx="1123995" cy="1123995"/>
          </a:xfrm>
          <a:prstGeom prst="ellipse">
            <a:avLst/>
          </a:prstGeom>
          <a:ln>
            <a:noFill/>
          </a:ln>
          <a:effectLst>
            <a:softEdge rad="112500"/>
          </a:effectLst>
        </p:spPr>
      </p:pic>
      <p:pic>
        <p:nvPicPr>
          <p:cNvPr id="3083" name="Picture 11" descr="æ­¦æ±å¤§å­¦è®¡ç®æºå­¦é¢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724" y="501265"/>
            <a:ext cx="3399949" cy="75063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6"/>
          <p:cNvSpPr>
            <a:spLocks noChangeArrowheads="1"/>
          </p:cNvSpPr>
          <p:nvPr/>
        </p:nvSpPr>
        <p:spPr bwMode="auto">
          <a:xfrm>
            <a:off x="3943306" y="5170253"/>
            <a:ext cx="4127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2000" dirty="0"/>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fill="hold"/>
                                        <p:tgtEl>
                                          <p:spTgt spid="3077"/>
                                        </p:tgtEl>
                                        <p:attrNameLst>
                                          <p:attrName>ppt_x</p:attrName>
                                        </p:attrNameLst>
                                      </p:cBhvr>
                                      <p:tavLst>
                                        <p:tav tm="0">
                                          <p:val>
                                            <p:strVal val="1+#ppt_w/2"/>
                                          </p:val>
                                        </p:tav>
                                        <p:tav tm="100000">
                                          <p:val>
                                            <p:strVal val="#ppt_x"/>
                                          </p:val>
                                        </p:tav>
                                      </p:tavLst>
                                    </p:anim>
                                    <p:anim calcmode="lin" valueType="num">
                                      <p:cBhvr additive="base">
                                        <p:cTn id="13"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P spid="307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2" name="图片 1"/>
          <p:cNvPicPr>
            <a:picLocks noChangeAspect="1"/>
          </p:cNvPicPr>
          <p:nvPr/>
        </p:nvPicPr>
        <p:blipFill>
          <a:blip r:embed="rId2"/>
          <a:stretch>
            <a:fillRect/>
          </a:stretch>
        </p:blipFill>
        <p:spPr>
          <a:xfrm>
            <a:off x="1176847" y="2065131"/>
            <a:ext cx="8990487" cy="3943783"/>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54313" y="735314"/>
            <a:ext cx="226215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
        <p:nvSpPr>
          <p:cNvPr id="4" name="文本框 3"/>
          <p:cNvSpPr txBox="1"/>
          <p:nvPr/>
        </p:nvSpPr>
        <p:spPr>
          <a:xfrm>
            <a:off x="3624111" y="6201104"/>
            <a:ext cx="4385534"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21624</a:t>
            </a:r>
            <a:r>
              <a:rPr lang="zh-CN" altLang="en-US" dirty="0" smtClean="0">
                <a:solidFill>
                  <a:schemeClr val="bg1"/>
                </a:solidFill>
                <a:latin typeface="微软雅黑" panose="020B0503020204020204" pitchFamily="34" charset="-122"/>
                <a:ea typeface="微软雅黑" panose="020B0503020204020204" pitchFamily="34" charset="-122"/>
              </a:rPr>
              <a:t>个</a:t>
            </a:r>
            <a:r>
              <a:rPr lang="en-US" altLang="zh-CN" dirty="0" smtClean="0">
                <a:solidFill>
                  <a:schemeClr val="bg1"/>
                </a:solidFill>
                <a:latin typeface="微软雅黑" panose="020B0503020204020204" pitchFamily="34" charset="-122"/>
                <a:ea typeface="微软雅黑" panose="020B0503020204020204" pitchFamily="34" charset="-122"/>
              </a:rPr>
              <a:t>APP</a:t>
            </a:r>
            <a:r>
              <a:rPr lang="zh-CN" altLang="en-US" dirty="0" smtClean="0">
                <a:solidFill>
                  <a:schemeClr val="bg1"/>
                </a:solidFill>
                <a:latin typeface="微软雅黑" panose="020B0503020204020204" pitchFamily="34" charset="-122"/>
                <a:ea typeface="微软雅黑" panose="020B0503020204020204" pitchFamily="34" charset="-122"/>
              </a:rPr>
              <a:t>，选取其中</a:t>
            </a:r>
            <a:r>
              <a:rPr lang="en-US" altLang="zh-CN" dirty="0" smtClean="0">
                <a:solidFill>
                  <a:schemeClr val="bg1"/>
                </a:solidFill>
                <a:latin typeface="微软雅黑" panose="020B0503020204020204" pitchFamily="34" charset="-122"/>
                <a:ea typeface="微软雅黑" panose="020B0503020204020204" pitchFamily="34" charset="-122"/>
              </a:rPr>
              <a:t>5063</a:t>
            </a:r>
            <a:r>
              <a:rPr lang="zh-CN" altLang="en-US" dirty="0" smtClean="0">
                <a:solidFill>
                  <a:schemeClr val="bg1"/>
                </a:solidFill>
                <a:latin typeface="微软雅黑" panose="020B0503020204020204" pitchFamily="34" charset="-122"/>
                <a:ea typeface="微软雅黑" panose="020B0503020204020204" pitchFamily="34" charset="-122"/>
              </a:rPr>
              <a:t>个第三方库</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7403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 name="图片 2"/>
          <p:cNvPicPr>
            <a:picLocks noChangeAspect="1"/>
          </p:cNvPicPr>
          <p:nvPr/>
        </p:nvPicPr>
        <p:blipFill>
          <a:blip r:embed="rId2"/>
          <a:stretch>
            <a:fillRect/>
          </a:stretch>
        </p:blipFill>
        <p:spPr>
          <a:xfrm>
            <a:off x="574934" y="2062229"/>
            <a:ext cx="10197050" cy="4181042"/>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352982646"/>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 name="图片 3"/>
          <p:cNvPicPr>
            <a:picLocks noChangeAspect="1"/>
          </p:cNvPicPr>
          <p:nvPr/>
        </p:nvPicPr>
        <p:blipFill>
          <a:blip r:embed="rId2"/>
          <a:stretch>
            <a:fillRect/>
          </a:stretch>
        </p:blipFill>
        <p:spPr>
          <a:xfrm>
            <a:off x="2903755" y="1424691"/>
            <a:ext cx="5826247" cy="5309051"/>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96728880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055790" cy="2372533"/>
            <a:chOff x="3269991" y="1903413"/>
            <a:chExt cx="8491067" cy="2372533"/>
          </a:xfrm>
        </p:grpSpPr>
        <p:sp>
          <p:nvSpPr>
            <p:cNvPr id="40" name="文本框 39"/>
            <p:cNvSpPr txBox="1"/>
            <p:nvPr/>
          </p:nvSpPr>
          <p:spPr>
            <a:xfrm>
              <a:off x="3269991" y="2336954"/>
              <a:ext cx="8491067"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开源</a:t>
              </a:r>
              <a:r>
                <a:rPr lang="zh-CN" altLang="en-US" sz="2000" dirty="0" smtClean="0">
                  <a:solidFill>
                    <a:schemeClr val="bg1"/>
                  </a:solidFill>
                  <a:latin typeface="微软雅黑" panose="020B0503020204020204" pitchFamily="34" charset="-122"/>
                  <a:ea typeface="微软雅黑" panose="020B0503020204020204" pitchFamily="34" charset="-122"/>
                </a:rPr>
                <a:t>软件（</a:t>
              </a:r>
              <a:r>
                <a:rPr lang="en-US" altLang="zh-CN" sz="2000" dirty="0" smtClean="0">
                  <a:solidFill>
                    <a:schemeClr val="bg1"/>
                  </a:solidFill>
                  <a:latin typeface="微软雅黑" panose="020B0503020204020204" pitchFamily="34" charset="-122"/>
                  <a:ea typeface="微软雅黑" panose="020B0503020204020204" pitchFamily="34" charset="-122"/>
                </a:rPr>
                <a:t>Open Source Software</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OSS</a:t>
              </a:r>
              <a:r>
                <a:rPr lang="zh-CN" altLang="en-US" sz="2000" dirty="0" smtClean="0">
                  <a:solidFill>
                    <a:schemeClr val="bg1"/>
                  </a:solidFill>
                  <a:latin typeface="微软雅黑" panose="020B0503020204020204" pitchFamily="34" charset="-122"/>
                  <a:ea typeface="微软雅黑" panose="020B0503020204020204" pitchFamily="34" charset="-122"/>
                </a:rPr>
                <a:t>）生态系统是指由众多开源软件项目和开源软件开发人员组成的</a:t>
              </a:r>
              <a:r>
                <a:rPr lang="en-US" altLang="zh-CN" sz="2000" dirty="0" smtClean="0">
                  <a:solidFill>
                    <a:schemeClr val="bg1"/>
                  </a:solidFill>
                  <a:latin typeface="微软雅黑" panose="020B0503020204020204" pitchFamily="34" charset="-122"/>
                  <a:ea typeface="微软雅黑" panose="020B0503020204020204" pitchFamily="34" charset="-122"/>
                </a:rPr>
                <a:t>OSS</a:t>
              </a:r>
              <a:r>
                <a:rPr lang="zh-CN" altLang="en-US" sz="2000" dirty="0" smtClean="0">
                  <a:solidFill>
                    <a:schemeClr val="bg1"/>
                  </a:solidFill>
                  <a:latin typeface="微软雅黑" panose="020B0503020204020204" pitchFamily="34" charset="-122"/>
                  <a:ea typeface="微软雅黑" panose="020B0503020204020204" pitchFamily="34" charset="-122"/>
                </a:rPr>
                <a:t>社区</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开</a:t>
              </a:r>
              <a:r>
                <a:rPr lang="zh-CN" altLang="en-US" sz="2000" dirty="0" smtClean="0">
                  <a:solidFill>
                    <a:schemeClr val="bg1"/>
                  </a:solidFill>
                  <a:latin typeface="微软雅黑" panose="020B0503020204020204" pitchFamily="34" charset="-122"/>
                  <a:ea typeface="微软雅黑" panose="020B0503020204020204" pitchFamily="34" charset="-122"/>
                </a:rPr>
                <a:t>源项目由众多的开源开发者协作完成，不同的开发者会参与到同样的项目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分析主观意愿和项目环境对开源软件生态系统中开发人员角色的演变的作用</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4" y="4724762"/>
            <a:ext cx="7090488"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数据集：</a:t>
            </a:r>
            <a:r>
              <a:rPr lang="en-US" altLang="zh-CN" sz="2000" dirty="0" smtClean="0">
                <a:solidFill>
                  <a:schemeClr val="bg1"/>
                </a:solidFill>
                <a:latin typeface="微软雅黑" panose="020B0503020204020204" pitchFamily="34" charset="-122"/>
                <a:ea typeface="微软雅黑" panose="020B0503020204020204" pitchFamily="34" charset="-122"/>
              </a:rPr>
              <a:t>LINUX-GNOME</a:t>
            </a:r>
            <a:r>
              <a:rPr lang="zh-CN" altLang="en-US" sz="2000" dirty="0">
                <a:solidFill>
                  <a:schemeClr val="bg1"/>
                </a:solidFill>
                <a:latin typeface="微软雅黑" panose="020B0503020204020204" pitchFamily="34" charset="-122"/>
                <a:ea typeface="微软雅黑" panose="020B0503020204020204" pitchFamily="34" charset="-122"/>
              </a:rPr>
              <a:t>开源生态系统</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1999</a:t>
            </a:r>
            <a:r>
              <a:rPr lang="zh-CN" altLang="en-US" sz="2000" dirty="0" smtClean="0">
                <a:solidFill>
                  <a:schemeClr val="bg1"/>
                </a:solidFill>
                <a:latin typeface="微软雅黑" panose="020B0503020204020204" pitchFamily="34" charset="-122"/>
                <a:ea typeface="微软雅黑" panose="020B0503020204020204" pitchFamily="34" charset="-122"/>
              </a:rPr>
              <a:t>年至</a:t>
            </a:r>
            <a:r>
              <a:rPr lang="en-US" altLang="zh-CN" sz="2000" dirty="0" smtClean="0">
                <a:solidFill>
                  <a:schemeClr val="bg1"/>
                </a:solidFill>
                <a:latin typeface="微软雅黑" panose="020B0503020204020204" pitchFamily="34" charset="-122"/>
                <a:ea typeface="微软雅黑" panose="020B0503020204020204" pitchFamily="34" charset="-122"/>
              </a:rPr>
              <a:t>2005</a:t>
            </a:r>
            <a:r>
              <a:rPr lang="zh-CN" altLang="en-US" sz="2000" dirty="0" smtClean="0">
                <a:solidFill>
                  <a:schemeClr val="bg1"/>
                </a:solidFill>
                <a:latin typeface="微软雅黑" panose="020B0503020204020204" pitchFamily="34" charset="-122"/>
                <a:ea typeface="微软雅黑" panose="020B0503020204020204" pitchFamily="34" charset="-122"/>
              </a:rPr>
              <a:t>年加入项目的开发人员，发现其中有</a:t>
            </a:r>
            <a:r>
              <a:rPr lang="en-US" altLang="zh-CN" sz="2000" dirty="0" smtClean="0">
                <a:solidFill>
                  <a:schemeClr val="bg1"/>
                </a:solidFill>
                <a:latin typeface="微软雅黑" panose="020B0503020204020204" pitchFamily="34" charset="-122"/>
                <a:ea typeface="微软雅黑" panose="020B0503020204020204" pitchFamily="34" charset="-122"/>
              </a:rPr>
              <a:t>1035</a:t>
            </a:r>
            <a:r>
              <a:rPr lang="zh-CN" altLang="en-US" sz="2000" dirty="0" smtClean="0">
                <a:solidFill>
                  <a:schemeClr val="bg1"/>
                </a:solidFill>
                <a:latin typeface="微软雅黑" panose="020B0503020204020204" pitchFamily="34" charset="-122"/>
                <a:ea typeface="微软雅黑" panose="020B0503020204020204" pitchFamily="34" charset="-122"/>
              </a:rPr>
              <a:t>个共同开发者，通过他们的代码提交，</a:t>
            </a:r>
            <a:r>
              <a:rPr lang="en-US" altLang="zh-CN" sz="2000" dirty="0" smtClean="0">
                <a:solidFill>
                  <a:schemeClr val="bg1"/>
                </a:solidFill>
                <a:latin typeface="微软雅黑" panose="020B0503020204020204" pitchFamily="34" charset="-122"/>
                <a:ea typeface="微软雅黑" panose="020B0503020204020204" pitchFamily="34" charset="-122"/>
              </a:rPr>
              <a:t>BUG</a:t>
            </a:r>
            <a:r>
              <a:rPr lang="zh-CN" altLang="en-US" sz="2000" dirty="0" smtClean="0">
                <a:solidFill>
                  <a:schemeClr val="bg1"/>
                </a:solidFill>
                <a:latin typeface="微软雅黑" panose="020B0503020204020204" pitchFamily="34" charset="-122"/>
                <a:ea typeface="微软雅黑" panose="020B0503020204020204" pitchFamily="34" charset="-122"/>
              </a:rPr>
              <a:t>修复，邮件列表等对开发者划分为：协作开发者，项目领导，核心开发者和协作核心开发者</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896452" y="4053415"/>
            <a:ext cx="3190129" cy="2577391"/>
          </a:xfrm>
          <a:prstGeom prst="rect">
            <a:avLst/>
          </a:prstGeom>
        </p:spPr>
      </p:pic>
      <p:sp>
        <p:nvSpPr>
          <p:cNvPr id="2" name="矩形 1"/>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spTree>
    <p:extLst>
      <p:ext uri="{BB962C8B-B14F-4D97-AF65-F5344CB8AC3E}">
        <p14:creationId xmlns:p14="http://schemas.microsoft.com/office/powerpoint/2010/main" val="1503693312"/>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p:cNvGrpSpPr/>
          <p:nvPr/>
        </p:nvGrpSpPr>
        <p:grpSpPr>
          <a:xfrm>
            <a:off x="853898" y="1730295"/>
            <a:ext cx="9441348" cy="1910869"/>
            <a:chOff x="3269991" y="1903413"/>
            <a:chExt cx="8491067" cy="1910869"/>
          </a:xfrm>
        </p:grpSpPr>
        <p:sp>
          <p:nvSpPr>
            <p:cNvPr id="43" name="文本框 42"/>
            <p:cNvSpPr txBox="1"/>
            <p:nvPr/>
          </p:nvSpPr>
          <p:spPr>
            <a:xfrm>
              <a:off x="3269991" y="2336954"/>
              <a:ext cx="8491067"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smtClean="0">
                  <a:solidFill>
                    <a:schemeClr val="bg1"/>
                  </a:solidFill>
                  <a:latin typeface="微软雅黑" panose="020B0503020204020204" pitchFamily="34" charset="-122"/>
                  <a:ea typeface="微软雅黑" panose="020B0503020204020204" pitchFamily="34" charset="-122"/>
                </a:rPr>
                <a:t>Q1</a:t>
              </a:r>
              <a:r>
                <a:rPr lang="zh-CN" altLang="en-US" sz="2000" dirty="0" smtClean="0">
                  <a:solidFill>
                    <a:schemeClr val="bg1"/>
                  </a:solidFill>
                  <a:latin typeface="微软雅黑" panose="020B0503020204020204" pitchFamily="34" charset="-122"/>
                  <a:ea typeface="微软雅黑" panose="020B0503020204020204" pitchFamily="34" charset="-122"/>
                </a:rPr>
                <a:t>：主观意愿和项目环境是否会影响共同合作开发者演变为核心开发者？</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smtClean="0">
                  <a:solidFill>
                    <a:schemeClr val="bg1"/>
                  </a:solidFill>
                  <a:latin typeface="微软雅黑" panose="020B0503020204020204" pitchFamily="34" charset="-122"/>
                  <a:ea typeface="微软雅黑" panose="020B0503020204020204" pitchFamily="34" charset="-122"/>
                </a:rPr>
                <a:t>Q2</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a:t>
              </a:r>
              <a:r>
                <a:rPr lang="zh-CN" altLang="en-US" sz="2000" dirty="0" smtClean="0">
                  <a:solidFill>
                    <a:schemeClr val="bg1"/>
                  </a:solidFill>
                  <a:latin typeface="微软雅黑" panose="020B0503020204020204" pitchFamily="34" charset="-122"/>
                  <a:ea typeface="微软雅黑" panose="020B0503020204020204" pitchFamily="34" charset="-122"/>
                </a:rPr>
                <a:t>会</a:t>
              </a:r>
              <a:r>
                <a:rPr lang="zh-CN" altLang="en-US" sz="2000" dirty="0">
                  <a:solidFill>
                    <a:schemeClr val="bg1"/>
                  </a:solidFill>
                  <a:latin typeface="微软雅黑" panose="020B0503020204020204" pitchFamily="34" charset="-122"/>
                  <a:ea typeface="微软雅黑" panose="020B0503020204020204" pitchFamily="34" charset="-122"/>
                </a:rPr>
                <a:t>影响</a:t>
              </a:r>
              <a:r>
                <a:rPr lang="zh-CN" altLang="en-US" sz="2000" dirty="0" smtClean="0">
                  <a:solidFill>
                    <a:schemeClr val="bg1"/>
                  </a:solidFill>
                  <a:latin typeface="微软雅黑" panose="020B0503020204020204" pitchFamily="34" charset="-122"/>
                  <a:ea typeface="微软雅黑" panose="020B0503020204020204" pitchFamily="34" charset="-122"/>
                </a:rPr>
                <a:t>普通</a:t>
              </a:r>
              <a:r>
                <a:rPr lang="zh-CN" altLang="en-US" sz="2000" dirty="0">
                  <a:solidFill>
                    <a:schemeClr val="bg1"/>
                  </a:solidFill>
                  <a:latin typeface="微软雅黑" panose="020B0503020204020204" pitchFamily="34" charset="-122"/>
                  <a:ea typeface="微软雅黑" panose="020B0503020204020204" pitchFamily="34" charset="-122"/>
                </a:rPr>
                <a:t>合作开发者演变</a:t>
              </a:r>
              <a:r>
                <a:rPr lang="zh-CN" altLang="en-US" sz="2000" dirty="0" smtClean="0">
                  <a:solidFill>
                    <a:schemeClr val="bg1"/>
                  </a:solidFill>
                  <a:latin typeface="微软雅黑" panose="020B0503020204020204" pitchFamily="34" charset="-122"/>
                  <a:ea typeface="微软雅黑" panose="020B0503020204020204" pitchFamily="34" charset="-122"/>
                </a:rPr>
                <a:t>为协作核心</a:t>
              </a:r>
              <a:r>
                <a:rPr lang="zh-CN" altLang="en-US" sz="2000" dirty="0">
                  <a:solidFill>
                    <a:schemeClr val="bg1"/>
                  </a:solidFill>
                  <a:latin typeface="微软雅黑" panose="020B0503020204020204" pitchFamily="34" charset="-122"/>
                  <a:ea typeface="微软雅黑" panose="020B0503020204020204" pitchFamily="34" charset="-122"/>
                </a:rPr>
                <a:t>开发</a:t>
              </a:r>
              <a:r>
                <a:rPr lang="zh-CN" altLang="en-US" sz="2000" dirty="0" smtClean="0">
                  <a:solidFill>
                    <a:schemeClr val="bg1"/>
                  </a:solidFill>
                  <a:latin typeface="微软雅黑" panose="020B0503020204020204" pitchFamily="34" charset="-122"/>
                  <a:ea typeface="微软雅黑" panose="020B0503020204020204" pitchFamily="34" charset="-122"/>
                </a:rPr>
                <a:t>者？</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smtClean="0">
                  <a:solidFill>
                    <a:schemeClr val="bg1"/>
                  </a:solidFill>
                  <a:latin typeface="微软雅黑" panose="020B0503020204020204" pitchFamily="34" charset="-122"/>
                  <a:ea typeface="微软雅黑" panose="020B0503020204020204" pitchFamily="34" charset="-122"/>
                </a:rPr>
                <a:t>Q3</a:t>
              </a:r>
              <a:r>
                <a:rPr lang="zh-CN" altLang="en-US" sz="2000" dirty="0" smtClean="0">
                  <a:solidFill>
                    <a:schemeClr val="bg1"/>
                  </a:solidFill>
                  <a:latin typeface="微软雅黑" panose="020B0503020204020204" pitchFamily="34" charset="-122"/>
                  <a:ea typeface="微软雅黑" panose="020B0503020204020204" pitchFamily="34" charset="-122"/>
                </a:rPr>
                <a:t>：主观意愿和项目环境是否会影响共同开发者发展为项目领导？</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研究问题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5" name="组合 44"/>
          <p:cNvGrpSpPr/>
          <p:nvPr/>
        </p:nvGrpSpPr>
        <p:grpSpPr>
          <a:xfrm>
            <a:off x="397758" y="3913674"/>
            <a:ext cx="6045727" cy="2834294"/>
            <a:chOff x="3269991" y="1903317"/>
            <a:chExt cx="5437219" cy="2834294"/>
          </a:xfrm>
        </p:grpSpPr>
        <p:sp>
          <p:nvSpPr>
            <p:cNvPr id="46" name="文本框 45"/>
            <p:cNvSpPr txBox="1"/>
            <p:nvPr/>
          </p:nvSpPr>
          <p:spPr>
            <a:xfrm>
              <a:off x="3269991" y="2336954"/>
              <a:ext cx="5437219"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en-US" altLang="zh-CN" sz="2000" dirty="0" smtClean="0">
                  <a:solidFill>
                    <a:schemeClr val="bg1"/>
                  </a:solidFill>
                  <a:latin typeface="微软雅黑" panose="020B0503020204020204" pitchFamily="34" charset="-122"/>
                  <a:ea typeface="微软雅黑" panose="020B0503020204020204" pitchFamily="34" charset="-122"/>
                </a:rPr>
                <a:t>GNOME</a:t>
              </a:r>
              <a:r>
                <a:rPr lang="zh-CN" altLang="en-US" sz="2000" dirty="0" smtClean="0">
                  <a:solidFill>
                    <a:schemeClr val="bg1"/>
                  </a:solidFill>
                  <a:latin typeface="微软雅黑" panose="020B0503020204020204" pitchFamily="34" charset="-122"/>
                  <a:ea typeface="微软雅黑" panose="020B0503020204020204" pitchFamily="34" charset="-122"/>
                </a:rPr>
                <a:t>生态系统中共有</a:t>
              </a:r>
              <a:r>
                <a:rPr lang="en-US" altLang="zh-CN" sz="2000" dirty="0" smtClean="0">
                  <a:solidFill>
                    <a:schemeClr val="bg1"/>
                  </a:solidFill>
                  <a:latin typeface="微软雅黑" panose="020B0503020204020204" pitchFamily="34" charset="-122"/>
                  <a:ea typeface="微软雅黑" panose="020B0503020204020204" pitchFamily="34" charset="-122"/>
                </a:rPr>
                <a:t>1035</a:t>
              </a:r>
              <a:r>
                <a:rPr lang="zh-CN" altLang="en-US" sz="2000" dirty="0" smtClean="0">
                  <a:solidFill>
                    <a:schemeClr val="bg1"/>
                  </a:solidFill>
                  <a:latin typeface="微软雅黑" panose="020B0503020204020204" pitchFamily="34" charset="-122"/>
                  <a:ea typeface="微软雅黑" panose="020B0503020204020204" pitchFamily="34" charset="-122"/>
                </a:rPr>
                <a:t>个开发者，</a:t>
              </a:r>
              <a:r>
                <a:rPr lang="en-US" altLang="zh-CN" sz="2000" dirty="0" smtClean="0">
                  <a:solidFill>
                    <a:schemeClr val="bg1"/>
                  </a:solidFill>
                  <a:latin typeface="微软雅黑" panose="020B0503020204020204" pitchFamily="34" charset="-122"/>
                  <a:ea typeface="微软雅黑" panose="020B0503020204020204" pitchFamily="34" charset="-122"/>
                </a:rPr>
                <a:t>332</a:t>
              </a:r>
              <a:r>
                <a:rPr lang="zh-CN" altLang="en-US" sz="2000" dirty="0" smtClean="0">
                  <a:solidFill>
                    <a:schemeClr val="bg1"/>
                  </a:solidFill>
                  <a:latin typeface="微软雅黑" panose="020B0503020204020204" pitchFamily="34" charset="-122"/>
                  <a:ea typeface="微软雅黑" panose="020B0503020204020204" pitchFamily="34" charset="-122"/>
                </a:rPr>
                <a:t>个共同开发者（</a:t>
              </a:r>
              <a:r>
                <a:rPr lang="en-US" altLang="zh-CN" sz="2000" dirty="0" smtClean="0">
                  <a:solidFill>
                    <a:schemeClr val="bg1"/>
                  </a:solidFill>
                  <a:latin typeface="微软雅黑" panose="020B0503020204020204" pitchFamily="34" charset="-122"/>
                  <a:ea typeface="微软雅黑" panose="020B0503020204020204" pitchFamily="34" charset="-122"/>
                </a:rPr>
                <a:t>31.11%</a:t>
              </a:r>
              <a:r>
                <a:rPr lang="zh-CN" altLang="en-US" sz="2000" dirty="0" smtClean="0">
                  <a:solidFill>
                    <a:schemeClr val="bg1"/>
                  </a:solidFill>
                  <a:latin typeface="微软雅黑" panose="020B0503020204020204" pitchFamily="34" charset="-122"/>
                  <a:ea typeface="微软雅黑" panose="020B0503020204020204" pitchFamily="34" charset="-122"/>
                </a:rPr>
                <a:t>）发展成为了核心开发者，</a:t>
              </a:r>
              <a:r>
                <a:rPr lang="en-US" altLang="zh-CN" sz="2000" dirty="0" smtClean="0">
                  <a:solidFill>
                    <a:schemeClr val="bg1"/>
                  </a:solidFill>
                  <a:latin typeface="微软雅黑" panose="020B0503020204020204" pitchFamily="34" charset="-122"/>
                  <a:ea typeface="微软雅黑" panose="020B0503020204020204" pitchFamily="34" charset="-122"/>
                </a:rPr>
                <a:t>419</a:t>
              </a:r>
              <a:r>
                <a:rPr lang="zh-CN" altLang="en-US" sz="2000" dirty="0" smtClean="0">
                  <a:solidFill>
                    <a:schemeClr val="bg1"/>
                  </a:solidFill>
                  <a:latin typeface="微软雅黑" panose="020B0503020204020204" pitchFamily="34" charset="-122"/>
                  <a:ea typeface="微软雅黑" panose="020B0503020204020204" pitchFamily="34" charset="-122"/>
                </a:rPr>
                <a:t>个共同开发者（</a:t>
              </a:r>
              <a:r>
                <a:rPr lang="en-US" altLang="zh-CN" sz="2000" dirty="0" smtClean="0">
                  <a:solidFill>
                    <a:schemeClr val="bg1"/>
                  </a:solidFill>
                  <a:latin typeface="微软雅黑" panose="020B0503020204020204" pitchFamily="34" charset="-122"/>
                  <a:ea typeface="微软雅黑" panose="020B0503020204020204" pitchFamily="34" charset="-122"/>
                </a:rPr>
                <a:t>40.48%</a:t>
              </a:r>
              <a:r>
                <a:rPr lang="zh-CN" altLang="en-US" sz="2000" dirty="0" smtClean="0">
                  <a:solidFill>
                    <a:schemeClr val="bg1"/>
                  </a:solidFill>
                  <a:latin typeface="微软雅黑" panose="020B0503020204020204" pitchFamily="34" charset="-122"/>
                  <a:ea typeface="微软雅黑" panose="020B0503020204020204" pitchFamily="34" charset="-122"/>
                </a:rPr>
                <a:t>）发展成为了协作核心开发者，</a:t>
              </a:r>
              <a:r>
                <a:rPr lang="en-US" altLang="zh-CN" sz="2000" dirty="0" smtClean="0">
                  <a:solidFill>
                    <a:schemeClr val="bg1"/>
                  </a:solidFill>
                  <a:latin typeface="微软雅黑" panose="020B0503020204020204" pitchFamily="34" charset="-122"/>
                  <a:ea typeface="微软雅黑" panose="020B0503020204020204" pitchFamily="34" charset="-122"/>
                </a:rPr>
                <a:t>104</a:t>
              </a:r>
              <a:r>
                <a:rPr lang="zh-CN" altLang="en-US" sz="2000" dirty="0" smtClean="0">
                  <a:solidFill>
                    <a:schemeClr val="bg1"/>
                  </a:solidFill>
                  <a:latin typeface="微软雅黑" panose="020B0503020204020204" pitchFamily="34" charset="-122"/>
                  <a:ea typeface="微软雅黑" panose="020B0503020204020204" pitchFamily="34" charset="-122"/>
                </a:rPr>
                <a:t>个共同开发者（</a:t>
              </a:r>
              <a:r>
                <a:rPr lang="en-US" altLang="zh-CN" sz="2000" dirty="0" smtClean="0">
                  <a:solidFill>
                    <a:schemeClr val="bg1"/>
                  </a:solidFill>
                  <a:latin typeface="微软雅黑" panose="020B0503020204020204" pitchFamily="34" charset="-122"/>
                  <a:ea typeface="微软雅黑" panose="020B0503020204020204" pitchFamily="34" charset="-122"/>
                </a:rPr>
                <a:t>11.12%</a:t>
              </a:r>
              <a:r>
                <a:rPr lang="zh-CN" altLang="en-US" sz="2000" dirty="0" smtClean="0">
                  <a:solidFill>
                    <a:schemeClr val="bg1"/>
                  </a:solidFill>
                  <a:latin typeface="微软雅黑" panose="020B0503020204020204" pitchFamily="34" charset="-122"/>
                  <a:ea typeface="微软雅黑" panose="020B0503020204020204" pitchFamily="34" charset="-122"/>
                </a:rPr>
                <a:t>）发展成为项目领导，</a:t>
              </a:r>
              <a:r>
                <a:rPr lang="en-US" altLang="zh-CN" sz="2000" dirty="0" smtClean="0">
                  <a:solidFill>
                    <a:schemeClr val="bg1"/>
                  </a:solidFill>
                  <a:latin typeface="微软雅黑" panose="020B0503020204020204" pitchFamily="34" charset="-122"/>
                  <a:ea typeface="微软雅黑" panose="020B0503020204020204" pitchFamily="34" charset="-122"/>
                </a:rPr>
                <a:t>464</a:t>
              </a:r>
              <a:r>
                <a:rPr lang="zh-CN" altLang="en-US" sz="2000" dirty="0" smtClean="0">
                  <a:solidFill>
                    <a:schemeClr val="bg1"/>
                  </a:solidFill>
                  <a:latin typeface="微软雅黑" panose="020B0503020204020204" pitchFamily="34" charset="-122"/>
                  <a:ea typeface="微软雅黑" panose="020B0503020204020204" pitchFamily="34" charset="-122"/>
                </a:rPr>
                <a:t>个共同开发者的角色始终不变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7" name="矩形 12"/>
            <p:cNvSpPr>
              <a:spLocks noChangeArrowheads="1"/>
            </p:cNvSpPr>
            <p:nvPr/>
          </p:nvSpPr>
          <p:spPr bwMode="auto">
            <a:xfrm>
              <a:off x="3680220" y="1903317"/>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研究结论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4" name="图片 3"/>
          <p:cNvPicPr>
            <a:picLocks noChangeAspect="1"/>
          </p:cNvPicPr>
          <p:nvPr/>
        </p:nvPicPr>
        <p:blipFill>
          <a:blip r:embed="rId4"/>
          <a:stretch>
            <a:fillRect/>
          </a:stretch>
        </p:blipFill>
        <p:spPr>
          <a:xfrm>
            <a:off x="6735512" y="3618788"/>
            <a:ext cx="3707025" cy="3178229"/>
          </a:xfrm>
          <a:prstGeom prst="rect">
            <a:avLst/>
          </a:prstGeom>
        </p:spPr>
      </p:pic>
      <p:sp>
        <p:nvSpPr>
          <p:cNvPr id="48" name="矩形 47"/>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grpSp>
        <p:nvGrpSpPr>
          <p:cNvPr id="49" name="组合 10"/>
          <p:cNvGrpSpPr>
            <a:grpSpLocks/>
          </p:cNvGrpSpPr>
          <p:nvPr/>
        </p:nvGrpSpPr>
        <p:grpSpPr bwMode="auto">
          <a:xfrm>
            <a:off x="676275" y="3555073"/>
            <a:ext cx="9571038" cy="914400"/>
            <a:chOff x="0" y="0"/>
            <a:chExt cx="9569874" cy="1314512"/>
          </a:xfrm>
        </p:grpSpPr>
        <p:sp>
          <p:nvSpPr>
            <p:cNvPr id="50" name="矩形 9"/>
            <p:cNvSpPr>
              <a:spLocks noChangeArrowheads="1"/>
            </p:cNvSpPr>
            <p:nvPr/>
          </p:nvSpPr>
          <p:spPr bwMode="auto">
            <a:xfrm>
              <a:off x="0" y="0"/>
              <a:ext cx="9569874" cy="1293665"/>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500260" y="120182"/>
              <a:ext cx="8572095" cy="119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《Developer Role Evolution in Open Source Software Ecosystem: An Empirical Study》</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JCST2017</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extLst>
      <p:ext uri="{BB962C8B-B14F-4D97-AF65-F5344CB8AC3E}">
        <p14:creationId xmlns:p14="http://schemas.microsoft.com/office/powerpoint/2010/main" val="3048748532"/>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50871D0A-3AC4-4416-B608-4CEF204626EC}" type="slidenum">
              <a:rPr lang="zh-CN" altLang="en-US" sz="1200" smtClean="0">
                <a:solidFill>
                  <a:srgbClr val="898989"/>
                </a:solidFill>
              </a:rPr>
              <a:pPr>
                <a:lnSpc>
                  <a:spcPct val="100000"/>
                </a:lnSpc>
                <a:spcBef>
                  <a:spcPct val="0"/>
                </a:spcBef>
                <a:buFont typeface="Arial" panose="020B0604020202020204" pitchFamily="34" charset="0"/>
                <a:buNone/>
              </a:pPr>
              <a:t>15</a:t>
            </a:fld>
            <a:endParaRPr lang="zh-CN" altLang="en-US" sz="1800" smtClean="0"/>
          </a:p>
        </p:txBody>
      </p:sp>
      <p:sp>
        <p:nvSpPr>
          <p:cNvPr id="20483"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20484" name="矩形 15"/>
          <p:cNvSpPr>
            <a:spLocks noChangeArrowheads="1"/>
          </p:cNvSpPr>
          <p:nvPr/>
        </p:nvSpPr>
        <p:spPr bwMode="auto">
          <a:xfrm>
            <a:off x="11190288" y="-11113"/>
            <a:ext cx="1001712" cy="10017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chemeClr val="bg1"/>
                </a:solidFill>
                <a:latin typeface="Impact" panose="020B0806030902050204" pitchFamily="34" charset="0"/>
                <a:sym typeface="Impact" panose="020B0806030902050204" pitchFamily="34" charset="0"/>
              </a:rPr>
              <a:t>3</a:t>
            </a:r>
            <a:endParaRPr lang="zh-CN" altLang="en-US" sz="4800">
              <a:solidFill>
                <a:schemeClr val="bg1"/>
              </a:solidFill>
              <a:latin typeface="Impact" panose="020B0806030902050204" pitchFamily="34" charset="0"/>
              <a:sym typeface="Impact" panose="020B0806030902050204" pitchFamily="34" charset="0"/>
            </a:endParaRPr>
          </a:p>
        </p:txBody>
      </p:sp>
      <p:sp>
        <p:nvSpPr>
          <p:cNvPr id="20485" name="矩形 16"/>
          <p:cNvSpPr>
            <a:spLocks noChangeArrowheads="1"/>
          </p:cNvSpPr>
          <p:nvPr/>
        </p:nvSpPr>
        <p:spPr bwMode="auto">
          <a:xfrm>
            <a:off x="10501313" y="965200"/>
            <a:ext cx="688975" cy="688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6" name="矩形 17"/>
          <p:cNvSpPr>
            <a:spLocks noChangeArrowheads="1"/>
          </p:cNvSpPr>
          <p:nvPr/>
        </p:nvSpPr>
        <p:spPr bwMode="auto">
          <a:xfrm>
            <a:off x="11190288" y="1654175"/>
            <a:ext cx="428625" cy="4286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7" name="矩形 18"/>
          <p:cNvSpPr>
            <a:spLocks noChangeArrowheads="1"/>
          </p:cNvSpPr>
          <p:nvPr/>
        </p:nvSpPr>
        <p:spPr bwMode="auto">
          <a:xfrm>
            <a:off x="10247313" y="1649413"/>
            <a:ext cx="254000" cy="2540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矩形 19"/>
          <p:cNvSpPr>
            <a:spLocks noChangeArrowheads="1"/>
          </p:cNvSpPr>
          <p:nvPr/>
        </p:nvSpPr>
        <p:spPr bwMode="auto">
          <a:xfrm>
            <a:off x="11190288" y="2255838"/>
            <a:ext cx="428625" cy="460216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科研计划</a:t>
            </a:r>
            <a:endParaRPr lang="zh-CN" altLang="en-US" sz="1800" b="1" dirty="0"/>
          </a:p>
        </p:txBody>
      </p:sp>
      <p:sp>
        <p:nvSpPr>
          <p:cNvPr id="20489" name="直接连接符 1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 name="矩形 14"/>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dirty="0" smtClean="0">
                <a:solidFill>
                  <a:srgbClr val="00B0F0"/>
                </a:solidFill>
                <a:latin typeface="Impact" panose="020B0806030902050204" pitchFamily="34" charset="0"/>
                <a:sym typeface="Impact" panose="020B0806030902050204" pitchFamily="34" charset="0"/>
              </a:rPr>
              <a:t>3</a:t>
            </a:r>
          </a:p>
        </p:txBody>
      </p:sp>
      <p:sp>
        <p:nvSpPr>
          <p:cNvPr id="21" name="矩形 9"/>
          <p:cNvSpPr>
            <a:spLocks noChangeArrowheads="1"/>
          </p:cNvSpPr>
          <p:nvPr/>
        </p:nvSpPr>
        <p:spPr bwMode="auto">
          <a:xfrm>
            <a:off x="801689" y="4548059"/>
            <a:ext cx="9571037" cy="1154112"/>
          </a:xfrm>
          <a:prstGeom prst="rect">
            <a:avLst/>
          </a:prstGeom>
          <a:noFill/>
          <a:ln>
            <a:noFill/>
          </a:ln>
          <a:effectLst>
            <a:glow rad="127000">
              <a:schemeClr val="accent1">
                <a:alpha val="14000"/>
              </a:schemeClr>
            </a:glow>
            <a:outerShdw blurRad="50800" dist="50800" dir="5400000" algn="ctr" rotWithShape="0">
              <a:srgbClr val="000000"/>
            </a:outerShdw>
            <a:reflection endPos="65000" dist="508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AutoShape 26" descr="http://www.zhenhaotv.com/cache/1525854097833747.png"/>
          <p:cNvSpPr>
            <a:spLocks noChangeAspect="1" noChangeArrowheads="1"/>
          </p:cNvSpPr>
          <p:nvPr/>
        </p:nvSpPr>
        <p:spPr bwMode="auto">
          <a:xfrm>
            <a:off x="2190852" y="5461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76" name="Picture 28" descr="http://www.zhenhaotv.com/cache/1525854097833747.png"/>
          <p:cNvPicPr>
            <a:picLocks noChangeAspect="1" noChangeArrowheads="1"/>
          </p:cNvPicPr>
          <p:nvPr/>
        </p:nvPicPr>
        <p:blipFill rotWithShape="1">
          <a:blip r:embed="rId2">
            <a:extLst>
              <a:ext uri="{28A0092B-C50C-407E-A947-70E740481C1C}">
                <a14:useLocalDpi xmlns:a14="http://schemas.microsoft.com/office/drawing/2010/main" val="0"/>
              </a:ext>
            </a:extLst>
          </a:blip>
          <a:srcRect r="63568"/>
          <a:stretch/>
        </p:blipFill>
        <p:spPr bwMode="auto">
          <a:xfrm>
            <a:off x="1763713" y="578527"/>
            <a:ext cx="2604830" cy="77334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698440" y="1609732"/>
            <a:ext cx="9259257" cy="2038865"/>
            <a:chOff x="641187" y="1966397"/>
            <a:chExt cx="9259257" cy="2038865"/>
          </a:xfrm>
        </p:grpSpPr>
        <p:sp>
          <p:nvSpPr>
            <p:cNvPr id="25" name="矩形 8"/>
            <p:cNvSpPr>
              <a:spLocks noChangeArrowheads="1"/>
            </p:cNvSpPr>
            <p:nvPr/>
          </p:nvSpPr>
          <p:spPr bwMode="auto">
            <a:xfrm>
              <a:off x="641187" y="1966397"/>
              <a:ext cx="5612469"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 name="矩形 1"/>
            <p:cNvSpPr/>
            <p:nvPr/>
          </p:nvSpPr>
          <p:spPr>
            <a:xfrm>
              <a:off x="850216" y="2804933"/>
              <a:ext cx="9050228" cy="1200329"/>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根据国家重点研发计划的项目书进一步完成对网络空间中精准失控体系的表征与建模的研究与实现</a:t>
              </a:r>
              <a:endParaRPr lang="en-US" altLang="zh-CN" sz="2400" dirty="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根据硕士期间的现有的工作进行完善和扩展</a:t>
              </a:r>
            </a:p>
          </p:txBody>
        </p:sp>
      </p:grpSp>
      <p:grpSp>
        <p:nvGrpSpPr>
          <p:cNvPr id="19" name="组合 18"/>
          <p:cNvGrpSpPr/>
          <p:nvPr/>
        </p:nvGrpSpPr>
        <p:grpSpPr>
          <a:xfrm>
            <a:off x="698441" y="3898351"/>
            <a:ext cx="9460074" cy="2774783"/>
            <a:chOff x="641188" y="1966397"/>
            <a:chExt cx="9460074" cy="2774783"/>
          </a:xfrm>
        </p:grpSpPr>
        <p:sp>
          <p:nvSpPr>
            <p:cNvPr id="20" name="矩形 8"/>
            <p:cNvSpPr>
              <a:spLocks noChangeArrowheads="1"/>
            </p:cNvSpPr>
            <p:nvPr/>
          </p:nvSpPr>
          <p:spPr bwMode="auto">
            <a:xfrm>
              <a:off x="641188" y="1966397"/>
              <a:ext cx="3284980"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dirty="0">
                  <a:solidFill>
                    <a:schemeClr val="bg1"/>
                  </a:solidFill>
                  <a:ea typeface="微软雅黑" panose="020B0503020204020204" pitchFamily="34" charset="-122"/>
                  <a:sym typeface="宋体" panose="02010600030101010101" pitchFamily="2" charset="-122"/>
                </a:rPr>
                <a:t>跨界</a:t>
              </a:r>
              <a:r>
                <a:rPr lang="zh-CN" altLang="en-US" dirty="0" smtClean="0">
                  <a:solidFill>
                    <a:schemeClr val="bg1"/>
                  </a:solidFill>
                  <a:ea typeface="微软雅黑" panose="020B0503020204020204" pitchFamily="34" charset="-122"/>
                  <a:sym typeface="宋体" panose="02010600030101010101" pitchFamily="2" charset="-122"/>
                </a:rPr>
                <a:t>创新融合突破</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2" name="矩形 21"/>
            <p:cNvSpPr/>
            <p:nvPr/>
          </p:nvSpPr>
          <p:spPr>
            <a:xfrm>
              <a:off x="850215" y="2802188"/>
              <a:ext cx="9251047" cy="1938992"/>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b="1" dirty="0" smtClean="0">
                  <a:solidFill>
                    <a:srgbClr val="FF0000"/>
                  </a:solidFill>
                  <a:ea typeface="微软雅黑" panose="020B0503020204020204" pitchFamily="34" charset="-122"/>
                  <a:sym typeface="宋体" panose="02010600030101010101" pitchFamily="2" charset="-122"/>
                </a:rPr>
                <a:t>区块链</a:t>
              </a:r>
              <a:r>
                <a:rPr lang="en-US" altLang="zh-CN" sz="2400" dirty="0" smtClean="0">
                  <a:solidFill>
                    <a:schemeClr val="bg1"/>
                  </a:solidFill>
                  <a:ea typeface="微软雅黑" panose="020B0503020204020204" pitchFamily="34" charset="-122"/>
                  <a:sym typeface="宋体" panose="02010600030101010101" pitchFamily="2" charset="-122"/>
                </a:rPr>
                <a:t>--</a:t>
              </a:r>
              <a:r>
                <a:rPr lang="zh-CN" altLang="en-US" sz="2400" dirty="0" smtClean="0">
                  <a:solidFill>
                    <a:schemeClr val="bg1"/>
                  </a:solidFill>
                  <a:ea typeface="微软雅黑" panose="020B0503020204020204" pitchFamily="34" charset="-122"/>
                  <a:sym typeface="宋体" panose="02010600030101010101" pitchFamily="2" charset="-122"/>
                </a:rPr>
                <a:t>通过</a:t>
              </a:r>
              <a:r>
                <a:rPr lang="zh-CN" altLang="en-US" sz="2400" dirty="0">
                  <a:solidFill>
                    <a:schemeClr val="bg1"/>
                  </a:solidFill>
                  <a:ea typeface="微软雅黑" panose="020B0503020204020204" pitchFamily="34" charset="-122"/>
                  <a:sym typeface="宋体" panose="02010600030101010101" pitchFamily="2" charset="-122"/>
                </a:rPr>
                <a:t>基于北斗卫星导航系统的网络空间高精度时空</a:t>
              </a:r>
              <a:r>
                <a:rPr lang="zh-CN" altLang="en-US" sz="2400" dirty="0" smtClean="0">
                  <a:solidFill>
                    <a:schemeClr val="bg1"/>
                  </a:solidFill>
                  <a:ea typeface="微软雅黑" panose="020B0503020204020204" pitchFamily="34" charset="-122"/>
                  <a:sym typeface="宋体" panose="02010600030101010101" pitchFamily="2" charset="-122"/>
                </a:rPr>
                <a:t>体系，分布式</a:t>
              </a:r>
              <a:r>
                <a:rPr lang="zh-CN" altLang="en-US" sz="2400" dirty="0">
                  <a:solidFill>
                    <a:schemeClr val="bg1"/>
                  </a:solidFill>
                  <a:ea typeface="微软雅黑" panose="020B0503020204020204" pitchFamily="34" charset="-122"/>
                  <a:sym typeface="宋体" panose="02010600030101010101" pitchFamily="2" charset="-122"/>
                </a:rPr>
                <a:t>数据存储、点对点传输、共识机制、加密算法等计算机技术的新型应用</a:t>
              </a:r>
              <a:r>
                <a:rPr lang="zh-CN" altLang="en-US" sz="2400" dirty="0" smtClean="0">
                  <a:solidFill>
                    <a:schemeClr val="bg1"/>
                  </a:solidFill>
                  <a:ea typeface="微软雅黑" panose="020B0503020204020204" pitchFamily="34" charset="-122"/>
                  <a:sym typeface="宋体" panose="02010600030101010101" pitchFamily="2" charset="-122"/>
                </a:rPr>
                <a:t>模式。</a:t>
              </a:r>
              <a:endParaRPr lang="en-US" altLang="zh-CN" sz="2400" dirty="0" smtClean="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b="1" dirty="0" smtClean="0">
                  <a:solidFill>
                    <a:srgbClr val="FF0000"/>
                  </a:solidFill>
                  <a:ea typeface="微软雅黑" panose="020B0503020204020204" pitchFamily="34" charset="-122"/>
                  <a:sym typeface="宋体" panose="02010600030101010101" pitchFamily="2" charset="-122"/>
                </a:rPr>
                <a:t>人工智能</a:t>
              </a:r>
              <a:r>
                <a:rPr lang="en-US" altLang="zh-CN" sz="2400" dirty="0" smtClean="0">
                  <a:solidFill>
                    <a:schemeClr val="bg1"/>
                  </a:solidFill>
                  <a:ea typeface="微软雅黑" panose="020B0503020204020204" pitchFamily="34" charset="-122"/>
                  <a:sym typeface="宋体" panose="02010600030101010101" pitchFamily="2" charset="-122"/>
                </a:rPr>
                <a:t>—</a:t>
              </a:r>
              <a:r>
                <a:rPr lang="zh-CN" altLang="en-US" sz="2400" dirty="0">
                  <a:solidFill>
                    <a:schemeClr val="bg1"/>
                  </a:solidFill>
                  <a:ea typeface="微软雅黑" panose="020B0503020204020204" pitchFamily="34" charset="-122"/>
                  <a:sym typeface="宋体" panose="02010600030101010101" pitchFamily="2" charset="-122"/>
                </a:rPr>
                <a:t>在</a:t>
              </a:r>
              <a:r>
                <a:rPr lang="zh-CN" altLang="en-US" sz="2400" dirty="0" smtClean="0">
                  <a:solidFill>
                    <a:schemeClr val="bg1"/>
                  </a:solidFill>
                  <a:ea typeface="微软雅黑" panose="020B0503020204020204" pitchFamily="34" charset="-122"/>
                  <a:sym typeface="宋体" panose="02010600030101010101" pitchFamily="2" charset="-122"/>
                </a:rPr>
                <a:t>现有系统的基础上，积累高精准时空大数据，为人工智能领域相关应用提供基础，如无人车等。</a:t>
              </a:r>
              <a:endParaRPr lang="zh-CN" altLang="en-US" sz="2400" dirty="0">
                <a:solidFill>
                  <a:schemeClr val="bg1"/>
                </a:solidFill>
                <a:ea typeface="微软雅黑" panose="020B0503020204020204" pitchFamily="34" charset="-122"/>
                <a:sym typeface="宋体" panose="02010600030101010101" pitchFamily="2" charset="-122"/>
              </a:endParaRPr>
            </a:p>
          </p:txBody>
        </p:sp>
      </p:grpSp>
    </p:spTree>
  </p:cSld>
  <p:clrMapOvr>
    <a:masterClrMapping/>
  </p:clrMapOvr>
  <p:transition spd="med" advClick="0"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595563" y="2595563"/>
            <a:ext cx="973137" cy="1770062"/>
          </a:xfrm>
          <a:prstGeom prst="rect">
            <a:avLst/>
          </a:prstGeom>
          <a:solidFill>
            <a:srgbClr val="60A7F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7" name="矩形 3"/>
          <p:cNvSpPr>
            <a:spLocks noChangeArrowheads="1"/>
          </p:cNvSpPr>
          <p:nvPr/>
        </p:nvSpPr>
        <p:spPr bwMode="auto">
          <a:xfrm>
            <a:off x="3805238" y="2595563"/>
            <a:ext cx="8386762" cy="1770062"/>
          </a:xfrm>
          <a:prstGeom prst="rect">
            <a:avLst/>
          </a:prstGeom>
          <a:solidFill>
            <a:srgbClr val="60A7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4"/>
          <p:cNvSpPr>
            <a:spLocks noChangeArrowheads="1"/>
          </p:cNvSpPr>
          <p:nvPr/>
        </p:nvSpPr>
        <p:spPr bwMode="auto">
          <a:xfrm>
            <a:off x="3927475" y="2757488"/>
            <a:ext cx="40703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8800" dirty="0">
                <a:solidFill>
                  <a:schemeClr val="bg1"/>
                </a:solidFill>
                <a:latin typeface="叶根友毛笔行书" pitchFamily="2" charset="-122"/>
                <a:ea typeface="叶根友毛笔行书" pitchFamily="2" charset="-122"/>
                <a:sym typeface="叶根友毛笔行书" pitchFamily="2" charset="-122"/>
              </a:rPr>
              <a:t>谢谢！</a:t>
            </a:r>
            <a:endParaRPr lang="zh-CN" altLang="en-US" sz="1800" dirty="0"/>
          </a:p>
        </p:txBody>
      </p:sp>
      <p:sp>
        <p:nvSpPr>
          <p:cNvPr id="5" name="矩形 14"/>
          <p:cNvSpPr>
            <a:spLocks noChangeArrowheads="1"/>
          </p:cNvSpPr>
          <p:nvPr/>
        </p:nvSpPr>
        <p:spPr bwMode="auto">
          <a:xfrm>
            <a:off x="3302000" y="5511800"/>
            <a:ext cx="5253038"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大学计算机学院</a:t>
            </a:r>
            <a:endParaRPr lang="zh-CN" altLang="en-US" sz="2400" dirty="0"/>
          </a:p>
        </p:txBody>
      </p:sp>
      <p:sp>
        <p:nvSpPr>
          <p:cNvPr id="6" name="直接连接符 16"/>
          <p:cNvSpPr>
            <a:spLocks noChangeShapeType="1"/>
          </p:cNvSpPr>
          <p:nvPr/>
        </p:nvSpPr>
        <p:spPr bwMode="auto">
          <a:xfrm>
            <a:off x="2128838" y="5283200"/>
            <a:ext cx="2160587"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文本框 6"/>
          <p:cNvSpPr>
            <a:spLocks noChangeArrowheads="1"/>
          </p:cNvSpPr>
          <p:nvPr/>
        </p:nvSpPr>
        <p:spPr bwMode="auto">
          <a:xfrm>
            <a:off x="4235450" y="5049838"/>
            <a:ext cx="3386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年博士复试答辩</a:t>
            </a:r>
            <a:endParaRPr lang="zh-CN" altLang="en-US" sz="1800" dirty="0"/>
          </a:p>
        </p:txBody>
      </p:sp>
      <p:sp>
        <p:nvSpPr>
          <p:cNvPr id="8" name="直接连接符 42"/>
          <p:cNvSpPr>
            <a:spLocks noChangeShapeType="1"/>
          </p:cNvSpPr>
          <p:nvPr/>
        </p:nvSpPr>
        <p:spPr bwMode="auto">
          <a:xfrm>
            <a:off x="7535863" y="5283200"/>
            <a:ext cx="2159000"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655638"/>
            <a:ext cx="578167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350" y="655638"/>
            <a:ext cx="580866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701" y="2595563"/>
            <a:ext cx="1770062" cy="1770062"/>
          </a:xfrm>
          <a:prstGeom prst="ellipse">
            <a:avLst/>
          </a:prstGeom>
          <a:ln>
            <a:noFill/>
          </a:ln>
          <a:effectLst>
            <a:softEdge rad="112500"/>
          </a:effectLst>
        </p:spPr>
      </p:pic>
      <p:pic>
        <p:nvPicPr>
          <p:cNvPr id="12" name="Picture 11" descr="æ­¦æ±å¤§å­¦è®¡ç®æºå­¦é¢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849" y="3046662"/>
            <a:ext cx="3903280" cy="861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ppt_x</p:attrName>
                                        </p:attrNameLst>
                                      </p:cBhvr>
                                      <p:tavLst>
                                        <p:tav tm="0">
                                          <p:val>
                                            <p:strVal val="1+#ppt_w/2"/>
                                          </p:val>
                                        </p:tav>
                                        <p:tav tm="100000">
                                          <p:val>
                                            <p:strVal val="#ppt_x"/>
                                          </p:val>
                                        </p:tav>
                                      </p:tavLst>
                                    </p:anim>
                                    <p:anim calcmode="lin" valueType="num">
                                      <p:cBhvr>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750"/>
                            </p:stCondLst>
                            <p:childTnLst>
                              <p:par>
                                <p:cTn id="14" presetID="22" presetClass="entr" presetSubtype="8"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p:cBhvr>
                                        <p:cTn id="16" dur="250"/>
                                        <p:tgtEl>
                                          <p:spTgt spid="6"/>
                                        </p:tgtEl>
                                      </p:cBhvr>
                                    </p:animEffect>
                                  </p:childTnLst>
                                </p:cTn>
                              </p:par>
                              <p:par>
                                <p:cTn id="17" presetID="22" presetClass="entr" presetSubtype="2"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p:cBhvr>
                                        <p:cTn id="19" dur="250"/>
                                        <p:tgtEl>
                                          <p:spTgt spid="8"/>
                                        </p:tgtEl>
                                      </p:cBhvr>
                                    </p:animEffect>
                                  </p:childTnLst>
                                </p:cTn>
                              </p:par>
                            </p:childTnLst>
                          </p:cTn>
                        </p:par>
                        <p:par>
                          <p:cTn id="20" fill="hold" nodeType="afterGroup">
                            <p:stCondLst>
                              <p:cond delay="1250"/>
                            </p:stCondLst>
                            <p:childTnLst>
                              <p:par>
                                <p:cTn id="21" presetID="14"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250"/>
                                        <p:tgtEl>
                                          <p:spTgt spid="7"/>
                                        </p:tgtEl>
                                      </p:cBhvr>
                                    </p:animEffect>
                                  </p:childTnLst>
                                </p:cTn>
                              </p:par>
                              <p:par>
                                <p:cTn id="24" presetID="22" presetClass="entr" presetSubtype="1"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7"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hidden="1"/>
          <p:cNvSpPr>
            <a:spLocks noGrp="1" noChangeArrowheads="1"/>
          </p:cNvSpPr>
          <p:nvPr>
            <p:ph type="title" idx="4294967295"/>
          </p:nvPr>
        </p:nvSpPr>
        <p:spPr>
          <a:xfrm>
            <a:off x="4332288" y="1536700"/>
            <a:ext cx="3527425" cy="600075"/>
          </a:xfrm>
        </p:spPr>
        <p:txBody>
          <a:bodyPr anchor="t"/>
          <a:lstStyle/>
          <a:p>
            <a:pPr algn="ctr" eaLnBrk="1" hangingPunct="1"/>
            <a:r>
              <a:rPr lang="zh-CN" altLang="zh-CN" sz="5400" smtClean="0">
                <a:solidFill>
                  <a:schemeClr val="bg1"/>
                </a:solidFill>
                <a:latin typeface="叶根友毛笔行书" pitchFamily="2" charset="-122"/>
                <a:ea typeface="叶根友毛笔行书" pitchFamily="2" charset="-122"/>
                <a:sym typeface="叶根友毛笔行书" pitchFamily="2" charset="-122"/>
              </a:rPr>
              <a:t>目录</a:t>
            </a:r>
            <a:endParaRPr lang="zh-CN" altLang="zh-CN" smtClean="0"/>
          </a:p>
        </p:txBody>
      </p:sp>
      <p:sp>
        <p:nvSpPr>
          <p:cNvPr id="5123" name="直接连接符 16"/>
          <p:cNvSpPr>
            <a:spLocks noChangeShapeType="1"/>
          </p:cNvSpPr>
          <p:nvPr/>
        </p:nvSpPr>
        <p:spPr bwMode="auto">
          <a:xfrm>
            <a:off x="1558925" y="3633788"/>
            <a:ext cx="9220200" cy="1587"/>
          </a:xfrm>
          <a:prstGeom prst="line">
            <a:avLst/>
          </a:prstGeom>
          <a:noFill/>
          <a:ln w="28575">
            <a:solidFill>
              <a:schemeClr val="bg1"/>
            </a:solidFill>
            <a:prstDash val="sysDash"/>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4" name="矩形 17"/>
          <p:cNvSpPr>
            <a:spLocks noChangeArrowheads="1"/>
          </p:cNvSpPr>
          <p:nvPr/>
        </p:nvSpPr>
        <p:spPr bwMode="auto">
          <a:xfrm rot="-5400000">
            <a:off x="4231512" y="2700338"/>
            <a:ext cx="539750" cy="12954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5" name="矩形 18"/>
          <p:cNvSpPr>
            <a:spLocks noChangeArrowheads="1"/>
          </p:cNvSpPr>
          <p:nvPr/>
        </p:nvSpPr>
        <p:spPr bwMode="auto">
          <a:xfrm rot="-5400000">
            <a:off x="5928549" y="2700338"/>
            <a:ext cx="539750" cy="12954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6" name="矩形 19"/>
          <p:cNvSpPr>
            <a:spLocks noChangeArrowheads="1"/>
          </p:cNvSpPr>
          <p:nvPr/>
        </p:nvSpPr>
        <p:spPr bwMode="auto">
          <a:xfrm rot="-5400000">
            <a:off x="7624793" y="2699544"/>
            <a:ext cx="539750" cy="12969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8" name="TextBox 24"/>
          <p:cNvSpPr>
            <a:spLocks noChangeArrowheads="1"/>
          </p:cNvSpPr>
          <p:nvPr/>
        </p:nvSpPr>
        <p:spPr bwMode="auto">
          <a:xfrm>
            <a:off x="3871149" y="3792538"/>
            <a:ext cx="134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2000" b="1" dirty="0"/>
          </a:p>
        </p:txBody>
      </p:sp>
      <p:sp>
        <p:nvSpPr>
          <p:cNvPr id="5129" name="矩形 25"/>
          <p:cNvSpPr>
            <a:spLocks noChangeArrowheads="1"/>
          </p:cNvSpPr>
          <p:nvPr/>
        </p:nvSpPr>
        <p:spPr bwMode="auto">
          <a:xfrm>
            <a:off x="7338249" y="37941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研究计划</a:t>
            </a:r>
            <a:endParaRPr lang="zh-CN" altLang="en-US" sz="2000" b="1" dirty="0"/>
          </a:p>
        </p:txBody>
      </p:sp>
      <p:sp>
        <p:nvSpPr>
          <p:cNvPr id="5131" name="矩形 31"/>
          <p:cNvSpPr>
            <a:spLocks noChangeArrowheads="1"/>
          </p:cNvSpPr>
          <p:nvPr/>
        </p:nvSpPr>
        <p:spPr bwMode="auto">
          <a:xfrm>
            <a:off x="5644387" y="3792538"/>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2000" b="1" dirty="0"/>
          </a:p>
        </p:txBody>
      </p:sp>
      <p:sp>
        <p:nvSpPr>
          <p:cNvPr id="5132" name="TextBox 1"/>
          <p:cNvSpPr>
            <a:spLocks noChangeArrowheads="1"/>
          </p:cNvSpPr>
          <p:nvPr/>
        </p:nvSpPr>
        <p:spPr bwMode="auto">
          <a:xfrm>
            <a:off x="4264849" y="3235325"/>
            <a:ext cx="474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1</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3" name="TextBox 14"/>
          <p:cNvSpPr>
            <a:spLocks noChangeArrowheads="1"/>
          </p:cNvSpPr>
          <p:nvPr/>
        </p:nvSpPr>
        <p:spPr bwMode="auto">
          <a:xfrm>
            <a:off x="5960299" y="3235325"/>
            <a:ext cx="474663" cy="4000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2</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4" name="TextBox 15"/>
          <p:cNvSpPr>
            <a:spLocks noChangeArrowheads="1"/>
          </p:cNvSpPr>
          <p:nvPr/>
        </p:nvSpPr>
        <p:spPr bwMode="auto">
          <a:xfrm>
            <a:off x="7657337" y="3235325"/>
            <a:ext cx="474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3</a:t>
            </a:r>
            <a:endParaRPr lang="zh-CN" altLang="en-US" sz="2000">
              <a:solidFill>
                <a:srgbClr val="FFFFFF"/>
              </a:solidFill>
              <a:latin typeface="Impact" panose="020B0806030902050204" pitchFamily="34" charset="0"/>
              <a:sym typeface="Impact" panose="020B0806030902050204" pitchFamily="34" charset="0"/>
            </a:endParaRPr>
          </a:p>
        </p:txBody>
      </p:sp>
      <p:pic>
        <p:nvPicPr>
          <p:cNvPr id="5136"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1319213"/>
            <a:ext cx="3524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23"/>
                                        </p:tgtEl>
                                        <p:attrNameLst>
                                          <p:attrName>style.visibility</p:attrName>
                                        </p:attrNameLst>
                                      </p:cBhvr>
                                      <p:to>
                                        <p:strVal val="visible"/>
                                      </p:to>
                                    </p:set>
                                    <p:animEffect>
                                      <p:cBhvr>
                                        <p:cTn id="7" dur="500"/>
                                        <p:tgtEl>
                                          <p:spTgt spid="5123"/>
                                        </p:tgtEl>
                                      </p:cBhvr>
                                    </p:animEffect>
                                  </p:childTnLst>
                                </p:cTn>
                              </p:par>
                              <p:par>
                                <p:cTn id="8" presetID="23" presetClass="entr" presetSubtype="16" fill="hold" grpId="0" nodeType="withEffect">
                                  <p:stCondLst>
                                    <p:cond delay="500"/>
                                  </p:stCondLst>
                                  <p:childTnLst>
                                    <p:set>
                                      <p:cBhvr>
                                        <p:cTn id="9" dur="1" fill="hold">
                                          <p:stCondLst>
                                            <p:cond delay="0"/>
                                          </p:stCondLst>
                                        </p:cTn>
                                        <p:tgtEl>
                                          <p:spTgt spid="5128"/>
                                        </p:tgtEl>
                                        <p:attrNameLst>
                                          <p:attrName>style.visibility</p:attrName>
                                        </p:attrNameLst>
                                      </p:cBhvr>
                                      <p:to>
                                        <p:strVal val="visible"/>
                                      </p:to>
                                    </p:set>
                                    <p:anim calcmode="lin" valueType="num">
                                      <p:cBhvr>
                                        <p:cTn id="10" dur="500" fill="hold"/>
                                        <p:tgtEl>
                                          <p:spTgt spid="5128"/>
                                        </p:tgtEl>
                                        <p:attrNameLst>
                                          <p:attrName>ppt_w</p:attrName>
                                        </p:attrNameLst>
                                      </p:cBhvr>
                                      <p:tavLst>
                                        <p:tav tm="0">
                                          <p:val>
                                            <p:fltVal val="0"/>
                                          </p:val>
                                        </p:tav>
                                        <p:tav tm="100000">
                                          <p:val>
                                            <p:strVal val="#ppt_w"/>
                                          </p:val>
                                        </p:tav>
                                      </p:tavLst>
                                    </p:anim>
                                    <p:anim calcmode="lin" valueType="num">
                                      <p:cBhvr>
                                        <p:cTn id="11" dur="500" fill="hold"/>
                                        <p:tgtEl>
                                          <p:spTgt spid="5128"/>
                                        </p:tgtEl>
                                        <p:attrNameLst>
                                          <p:attrName>ppt_h</p:attrName>
                                        </p:attrNameLst>
                                      </p:cBhvr>
                                      <p:tavLst>
                                        <p:tav tm="0">
                                          <p:val>
                                            <p:fltVal val="0"/>
                                          </p:val>
                                        </p:tav>
                                        <p:tav tm="100000">
                                          <p:val>
                                            <p:strVal val="#ppt_h"/>
                                          </p:val>
                                        </p:tav>
                                      </p:tavLst>
                                    </p:anim>
                                  </p:childTnLst>
                                </p:cTn>
                              </p:par>
                              <p:par>
                                <p:cTn id="12" presetID="22" presetClass="entr" presetSubtype="4" fill="hold" grpId="0" nodeType="withEffect">
                                  <p:stCondLst>
                                    <p:cond delay="1000"/>
                                  </p:stCondLst>
                                  <p:childTnLst>
                                    <p:set>
                                      <p:cBhvr>
                                        <p:cTn id="13" dur="1" fill="hold">
                                          <p:stCondLst>
                                            <p:cond delay="0"/>
                                          </p:stCondLst>
                                        </p:cTn>
                                        <p:tgtEl>
                                          <p:spTgt spid="5124"/>
                                        </p:tgtEl>
                                        <p:attrNameLst>
                                          <p:attrName>style.visibility</p:attrName>
                                        </p:attrNameLst>
                                      </p:cBhvr>
                                      <p:to>
                                        <p:strVal val="visible"/>
                                      </p:to>
                                    </p:set>
                                    <p:animEffect>
                                      <p:cBhvr>
                                        <p:cTn id="14" dur="500"/>
                                        <p:tgtEl>
                                          <p:spTgt spid="5124"/>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5132"/>
                                        </p:tgtEl>
                                        <p:attrNameLst>
                                          <p:attrName>style.visibility</p:attrName>
                                        </p:attrNameLst>
                                      </p:cBhvr>
                                      <p:to>
                                        <p:strVal val="visible"/>
                                      </p:to>
                                    </p:set>
                                    <p:animEffect>
                                      <p:cBhvr>
                                        <p:cTn id="17" dur="500"/>
                                        <p:tgtEl>
                                          <p:spTgt spid="5132"/>
                                        </p:tgtEl>
                                      </p:cBhvr>
                                    </p:animEffect>
                                  </p:childTnLst>
                                </p:cTn>
                              </p:par>
                              <p:par>
                                <p:cTn id="18" presetID="23" presetClass="entr" presetSubtype="16" fill="hold" grpId="0" nodeType="withEffect">
                                  <p:stCondLst>
                                    <p:cond delay="1000"/>
                                  </p:stCondLst>
                                  <p:childTnLst>
                                    <p:set>
                                      <p:cBhvr>
                                        <p:cTn id="19" dur="1" fill="hold">
                                          <p:stCondLst>
                                            <p:cond delay="0"/>
                                          </p:stCondLst>
                                        </p:cTn>
                                        <p:tgtEl>
                                          <p:spTgt spid="5131"/>
                                        </p:tgtEl>
                                        <p:attrNameLst>
                                          <p:attrName>style.visibility</p:attrName>
                                        </p:attrNameLst>
                                      </p:cBhvr>
                                      <p:to>
                                        <p:strVal val="visible"/>
                                      </p:to>
                                    </p:set>
                                    <p:anim calcmode="lin" valueType="num">
                                      <p:cBhvr>
                                        <p:cTn id="20" dur="500" fill="hold"/>
                                        <p:tgtEl>
                                          <p:spTgt spid="5131"/>
                                        </p:tgtEl>
                                        <p:attrNameLst>
                                          <p:attrName>ppt_w</p:attrName>
                                        </p:attrNameLst>
                                      </p:cBhvr>
                                      <p:tavLst>
                                        <p:tav tm="0">
                                          <p:val>
                                            <p:fltVal val="0"/>
                                          </p:val>
                                        </p:tav>
                                        <p:tav tm="100000">
                                          <p:val>
                                            <p:strVal val="#ppt_w"/>
                                          </p:val>
                                        </p:tav>
                                      </p:tavLst>
                                    </p:anim>
                                    <p:anim calcmode="lin" valueType="num">
                                      <p:cBhvr>
                                        <p:cTn id="21" dur="500" fill="hold"/>
                                        <p:tgtEl>
                                          <p:spTgt spid="5131"/>
                                        </p:tgtEl>
                                        <p:attrNameLst>
                                          <p:attrName>ppt_h</p:attrName>
                                        </p:attrNameLst>
                                      </p:cBhvr>
                                      <p:tavLst>
                                        <p:tav tm="0">
                                          <p:val>
                                            <p:fltVal val="0"/>
                                          </p:val>
                                        </p:tav>
                                        <p:tav tm="100000">
                                          <p:val>
                                            <p:strVal val="#ppt_h"/>
                                          </p:val>
                                        </p:tav>
                                      </p:tavLst>
                                    </p:anim>
                                  </p:childTnLst>
                                </p:cTn>
                              </p:par>
                              <p:par>
                                <p:cTn id="22" presetID="22" presetClass="entr" presetSubtype="4" fill="hold" grpId="0" nodeType="withEffect">
                                  <p:stCondLst>
                                    <p:cond delay="1500"/>
                                  </p:stCondLst>
                                  <p:childTnLst>
                                    <p:set>
                                      <p:cBhvr>
                                        <p:cTn id="23" dur="1" fill="hold">
                                          <p:stCondLst>
                                            <p:cond delay="0"/>
                                          </p:stCondLst>
                                        </p:cTn>
                                        <p:tgtEl>
                                          <p:spTgt spid="5125"/>
                                        </p:tgtEl>
                                        <p:attrNameLst>
                                          <p:attrName>style.visibility</p:attrName>
                                        </p:attrNameLst>
                                      </p:cBhvr>
                                      <p:to>
                                        <p:strVal val="visible"/>
                                      </p:to>
                                    </p:set>
                                    <p:animEffect>
                                      <p:cBhvr>
                                        <p:cTn id="24" dur="500"/>
                                        <p:tgtEl>
                                          <p:spTgt spid="512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5133"/>
                                        </p:tgtEl>
                                        <p:attrNameLst>
                                          <p:attrName>style.visibility</p:attrName>
                                        </p:attrNameLst>
                                      </p:cBhvr>
                                      <p:to>
                                        <p:strVal val="visible"/>
                                      </p:to>
                                    </p:set>
                                    <p:animEffect>
                                      <p:cBhvr>
                                        <p:cTn id="27" dur="500"/>
                                        <p:tgtEl>
                                          <p:spTgt spid="5133"/>
                                        </p:tgtEl>
                                      </p:cBhvr>
                                    </p:animEffect>
                                  </p:childTnLst>
                                </p:cTn>
                              </p:par>
                              <p:par>
                                <p:cTn id="28" presetID="23" presetClass="entr" presetSubtype="16" fill="hold" grpId="0" nodeType="withEffect">
                                  <p:stCondLst>
                                    <p:cond delay="1500"/>
                                  </p:stCondLst>
                                  <p:childTnLst>
                                    <p:set>
                                      <p:cBhvr>
                                        <p:cTn id="29" dur="1" fill="hold">
                                          <p:stCondLst>
                                            <p:cond delay="0"/>
                                          </p:stCondLst>
                                        </p:cTn>
                                        <p:tgtEl>
                                          <p:spTgt spid="5129"/>
                                        </p:tgtEl>
                                        <p:attrNameLst>
                                          <p:attrName>style.visibility</p:attrName>
                                        </p:attrNameLst>
                                      </p:cBhvr>
                                      <p:to>
                                        <p:strVal val="visible"/>
                                      </p:to>
                                    </p:set>
                                    <p:anim calcmode="lin" valueType="num">
                                      <p:cBhvr>
                                        <p:cTn id="30" dur="500" fill="hold"/>
                                        <p:tgtEl>
                                          <p:spTgt spid="5129"/>
                                        </p:tgtEl>
                                        <p:attrNameLst>
                                          <p:attrName>ppt_w</p:attrName>
                                        </p:attrNameLst>
                                      </p:cBhvr>
                                      <p:tavLst>
                                        <p:tav tm="0">
                                          <p:val>
                                            <p:fltVal val="0"/>
                                          </p:val>
                                        </p:tav>
                                        <p:tav tm="100000">
                                          <p:val>
                                            <p:strVal val="#ppt_w"/>
                                          </p:val>
                                        </p:tav>
                                      </p:tavLst>
                                    </p:anim>
                                    <p:anim calcmode="lin" valueType="num">
                                      <p:cBhvr>
                                        <p:cTn id="31" dur="500" fill="hold"/>
                                        <p:tgtEl>
                                          <p:spTgt spid="5129"/>
                                        </p:tgtEl>
                                        <p:attrNameLst>
                                          <p:attrName>ppt_h</p:attrName>
                                        </p:attrNameLst>
                                      </p:cBhvr>
                                      <p:tavLst>
                                        <p:tav tm="0">
                                          <p:val>
                                            <p:fltVal val="0"/>
                                          </p:val>
                                        </p:tav>
                                        <p:tav tm="100000">
                                          <p:val>
                                            <p:strVal val="#ppt_h"/>
                                          </p:val>
                                        </p:tav>
                                      </p:tavLst>
                                    </p:anim>
                                  </p:childTnLst>
                                </p:cTn>
                              </p:par>
                              <p:par>
                                <p:cTn id="32" presetID="22" presetClass="entr" presetSubtype="4" fill="hold" grpId="0" nodeType="withEffect">
                                  <p:stCondLst>
                                    <p:cond delay="2000"/>
                                  </p:stCondLst>
                                  <p:childTnLst>
                                    <p:set>
                                      <p:cBhvr>
                                        <p:cTn id="33" dur="1" fill="hold">
                                          <p:stCondLst>
                                            <p:cond delay="0"/>
                                          </p:stCondLst>
                                        </p:cTn>
                                        <p:tgtEl>
                                          <p:spTgt spid="5126"/>
                                        </p:tgtEl>
                                        <p:attrNameLst>
                                          <p:attrName>style.visibility</p:attrName>
                                        </p:attrNameLst>
                                      </p:cBhvr>
                                      <p:to>
                                        <p:strVal val="visible"/>
                                      </p:to>
                                    </p:set>
                                    <p:animEffect>
                                      <p:cBhvr>
                                        <p:cTn id="34" dur="500"/>
                                        <p:tgtEl>
                                          <p:spTgt spid="5126"/>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34"/>
                                        </p:tgtEl>
                                        <p:attrNameLst>
                                          <p:attrName>style.visibility</p:attrName>
                                        </p:attrNameLst>
                                      </p:cBhvr>
                                      <p:to>
                                        <p:strVal val="visible"/>
                                      </p:to>
                                    </p:set>
                                    <p:animEffect>
                                      <p:cBhvr>
                                        <p:cTn id="37"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animBg="1" autoUpdateAnimBg="0"/>
      <p:bldP spid="5125" grpId="0" bldLvl="0" animBg="1" autoUpdateAnimBg="0"/>
      <p:bldP spid="5126" grpId="0" bldLvl="0" animBg="1" autoUpdateAnimBg="0"/>
      <p:bldP spid="5128" grpId="0" bldLvl="0" autoUpdateAnimBg="0"/>
      <p:bldP spid="5129" grpId="0" bldLvl="0" autoUpdateAnimBg="0"/>
      <p:bldP spid="5131" grpId="0" bldLvl="0" autoUpdateAnimBg="0"/>
      <p:bldP spid="5132" grpId="0" bldLvl="0" autoUpdateAnimBg="0"/>
      <p:bldP spid="5133" grpId="0" bldLvl="0" animBg="1" autoUpdateAnimBg="0"/>
      <p:bldP spid="51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6147" name="矩形 11"/>
          <p:cNvSpPr>
            <a:spLocks noChangeArrowheads="1"/>
          </p:cNvSpPr>
          <p:nvPr/>
        </p:nvSpPr>
        <p:spPr bwMode="auto">
          <a:xfrm>
            <a:off x="11190288" y="-11113"/>
            <a:ext cx="1001712" cy="1001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1</a:t>
            </a:r>
            <a:endParaRPr lang="zh-CN" altLang="en-US" sz="4800">
              <a:solidFill>
                <a:srgbClr val="FFFFFF"/>
              </a:solidFill>
              <a:latin typeface="Impact" panose="020B0806030902050204" pitchFamily="34" charset="0"/>
              <a:sym typeface="Impact" panose="020B0806030902050204" pitchFamily="34" charset="0"/>
            </a:endParaRPr>
          </a:p>
        </p:txBody>
      </p:sp>
      <p:sp>
        <p:nvSpPr>
          <p:cNvPr id="6148" name="矩形 12"/>
          <p:cNvSpPr>
            <a:spLocks noChangeArrowheads="1"/>
          </p:cNvSpPr>
          <p:nvPr/>
        </p:nvSpPr>
        <p:spPr bwMode="auto">
          <a:xfrm>
            <a:off x="10501313" y="965200"/>
            <a:ext cx="688975" cy="6889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9" name="矩形 13"/>
          <p:cNvSpPr>
            <a:spLocks noChangeArrowheads="1"/>
          </p:cNvSpPr>
          <p:nvPr/>
        </p:nvSpPr>
        <p:spPr bwMode="auto">
          <a:xfrm>
            <a:off x="11190288" y="1654175"/>
            <a:ext cx="428625" cy="4286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0" name="矩形 14"/>
          <p:cNvSpPr>
            <a:spLocks noChangeArrowheads="1"/>
          </p:cNvSpPr>
          <p:nvPr/>
        </p:nvSpPr>
        <p:spPr bwMode="auto">
          <a:xfrm>
            <a:off x="10247313" y="1649413"/>
            <a:ext cx="254000" cy="254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1" name="矩形 25"/>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FFC000"/>
                </a:solidFill>
                <a:latin typeface="Impact" panose="020B0806030902050204" pitchFamily="34" charset="0"/>
                <a:sym typeface="Impact" panose="020B0806030902050204" pitchFamily="34" charset="0"/>
              </a:rPr>
              <a:t>1</a:t>
            </a:r>
            <a:endParaRPr lang="zh-CN" altLang="en-US" sz="6600" b="1">
              <a:solidFill>
                <a:srgbClr val="FFC000"/>
              </a:solidFill>
              <a:latin typeface="Impact" panose="020B0806030902050204" pitchFamily="34" charset="0"/>
              <a:sym typeface="Impact" panose="020B0806030902050204" pitchFamily="34" charset="0"/>
            </a:endParaRPr>
          </a:p>
        </p:txBody>
      </p:sp>
      <p:sp>
        <p:nvSpPr>
          <p:cNvPr id="6152" name="矩形 53"/>
          <p:cNvSpPr>
            <a:spLocks noChangeArrowheads="1"/>
          </p:cNvSpPr>
          <p:nvPr/>
        </p:nvSpPr>
        <p:spPr bwMode="auto">
          <a:xfrm>
            <a:off x="11190288" y="2255838"/>
            <a:ext cx="428625" cy="46021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1800" b="1" dirty="0"/>
          </a:p>
        </p:txBody>
      </p:sp>
      <p:sp>
        <p:nvSpPr>
          <p:cNvPr id="6154" name="直接连接符 15"/>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01" y="2806627"/>
            <a:ext cx="2213862" cy="189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7" name="文本框 1"/>
          <p:cNvSpPr txBox="1">
            <a:spLocks noChangeArrowheads="1"/>
          </p:cNvSpPr>
          <p:nvPr/>
        </p:nvSpPr>
        <p:spPr bwMode="auto">
          <a:xfrm>
            <a:off x="2748499" y="2082800"/>
            <a:ext cx="457200" cy="418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ts val="3500"/>
              </a:lnSpc>
              <a:spcBef>
                <a:spcPct val="0"/>
              </a:spcBef>
              <a:buFontTx/>
              <a:buNone/>
            </a:pPr>
            <a:r>
              <a:rPr lang="en-US" altLang="zh-CN" sz="4800" dirty="0" smtClean="0">
                <a:solidFill>
                  <a:schemeClr val="bg1"/>
                </a:solidFill>
              </a:rPr>
              <a:t>||||||</a:t>
            </a:r>
          </a:p>
          <a:p>
            <a:pPr>
              <a:lnSpc>
                <a:spcPts val="3500"/>
              </a:lnSpc>
              <a:spcBef>
                <a:spcPct val="0"/>
              </a:spcBef>
              <a:buFontTx/>
              <a:buNone/>
            </a:pPr>
            <a:r>
              <a:rPr lang="en-US" altLang="zh-CN" sz="4800" dirty="0" smtClean="0">
                <a:solidFill>
                  <a:schemeClr val="bg1"/>
                </a:solidFill>
              </a:rPr>
              <a:t>|</a:t>
            </a:r>
            <a:endParaRPr lang="en-US" altLang="zh-CN" sz="4800" dirty="0">
              <a:solidFill>
                <a:schemeClr val="bg1"/>
              </a:solidFill>
            </a:endParaRPr>
          </a:p>
          <a:p>
            <a:pPr>
              <a:lnSpc>
                <a:spcPts val="3500"/>
              </a:lnSpc>
              <a:spcBef>
                <a:spcPct val="0"/>
              </a:spcBef>
              <a:buFontTx/>
              <a:buNone/>
            </a:pPr>
            <a:r>
              <a:rPr lang="en-US" altLang="zh-CN" sz="4800" dirty="0" smtClean="0">
                <a:solidFill>
                  <a:schemeClr val="bg1"/>
                </a:solidFill>
              </a:rPr>
              <a:t>|</a:t>
            </a:r>
          </a:p>
          <a:p>
            <a:pPr>
              <a:lnSpc>
                <a:spcPts val="3500"/>
              </a:lnSpc>
              <a:spcBef>
                <a:spcPct val="0"/>
              </a:spcBef>
              <a:buFontTx/>
              <a:buNone/>
            </a:pPr>
            <a:r>
              <a:rPr lang="en-US" altLang="zh-CN" sz="4800" dirty="0" smtClean="0">
                <a:solidFill>
                  <a:schemeClr val="bg1"/>
                </a:solidFill>
              </a:rPr>
              <a:t>|</a:t>
            </a:r>
            <a:endParaRPr lang="zh-CN" altLang="en-US" sz="1800" dirty="0">
              <a:solidFill>
                <a:schemeClr val="bg1"/>
              </a:solidFill>
            </a:endParaRPr>
          </a:p>
        </p:txBody>
      </p:sp>
      <p:grpSp>
        <p:nvGrpSpPr>
          <p:cNvPr id="3" name="组合 2"/>
          <p:cNvGrpSpPr/>
          <p:nvPr/>
        </p:nvGrpSpPr>
        <p:grpSpPr>
          <a:xfrm>
            <a:off x="3205698" y="1688825"/>
            <a:ext cx="7614318" cy="2372533"/>
            <a:chOff x="3269992" y="1903413"/>
            <a:chExt cx="7614318" cy="2372533"/>
          </a:xfrm>
        </p:grpSpPr>
        <p:sp>
          <p:nvSpPr>
            <p:cNvPr id="2" name="文本框 1"/>
            <p:cNvSpPr txBox="1"/>
            <p:nvPr/>
          </p:nvSpPr>
          <p:spPr>
            <a:xfrm>
              <a:off x="3269992" y="2336954"/>
              <a:ext cx="7614318"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smtClean="0">
                  <a:solidFill>
                    <a:schemeClr val="bg1"/>
                  </a:solidFill>
                  <a:latin typeface="微软雅黑" panose="020B0503020204020204" pitchFamily="34" charset="-122"/>
                  <a:ea typeface="微软雅黑" panose="020B0503020204020204" pitchFamily="34" charset="-122"/>
                </a:rPr>
                <a:t>2011</a:t>
              </a:r>
              <a:r>
                <a:rPr lang="zh-CN" altLang="en-US" sz="2000" dirty="0" smtClean="0">
                  <a:solidFill>
                    <a:schemeClr val="bg1"/>
                  </a:solidFill>
                  <a:latin typeface="微软雅黑" panose="020B0503020204020204" pitchFamily="34" charset="-122"/>
                  <a:ea typeface="微软雅黑" panose="020B0503020204020204" pitchFamily="34" charset="-122"/>
                </a:rPr>
                <a:t>年</a:t>
              </a:r>
              <a:r>
                <a:rPr lang="en-US" altLang="zh-CN" sz="2000" dirty="0" smtClean="0">
                  <a:solidFill>
                    <a:schemeClr val="bg1"/>
                  </a:solidFill>
                  <a:latin typeface="微软雅黑" panose="020B0503020204020204" pitchFamily="34" charset="-122"/>
                  <a:ea typeface="微软雅黑" panose="020B0503020204020204" pitchFamily="34" charset="-122"/>
                </a:rPr>
                <a:t>9</a:t>
              </a:r>
              <a:r>
                <a:rPr lang="zh-CN" altLang="en-US" sz="2000" dirty="0" smtClean="0">
                  <a:solidFill>
                    <a:schemeClr val="bg1"/>
                  </a:solidFill>
                  <a:latin typeface="微软雅黑" panose="020B0503020204020204" pitchFamily="34" charset="-122"/>
                  <a:ea typeface="微软雅黑" panose="020B0503020204020204" pitchFamily="34" charset="-122"/>
                </a:rPr>
                <a:t>月</a:t>
              </a:r>
              <a:r>
                <a:rPr lang="en-US" altLang="zh-CN" sz="2000" dirty="0" smtClean="0">
                  <a:solidFill>
                    <a:schemeClr val="bg1"/>
                  </a:solidFill>
                  <a:latin typeface="微软雅黑" panose="020B0503020204020204" pitchFamily="34" charset="-122"/>
                  <a:ea typeface="微软雅黑" panose="020B0503020204020204" pitchFamily="34" charset="-122"/>
                </a:rPr>
                <a:t>-2015</a:t>
              </a:r>
              <a:r>
                <a:rPr lang="zh-CN" altLang="en-US" sz="2000" dirty="0" smtClean="0">
                  <a:solidFill>
                    <a:schemeClr val="bg1"/>
                  </a:solidFill>
                  <a:latin typeface="微软雅黑" panose="020B0503020204020204" pitchFamily="34" charset="-122"/>
                  <a:ea typeface="微软雅黑" panose="020B0503020204020204" pitchFamily="34" charset="-122"/>
                </a:rPr>
                <a:t>年</a:t>
              </a:r>
              <a:r>
                <a:rPr lang="en-US" altLang="zh-CN" sz="2000" dirty="0" smtClean="0">
                  <a:solidFill>
                    <a:schemeClr val="bg1"/>
                  </a:solidFill>
                  <a:latin typeface="微软雅黑" panose="020B0503020204020204" pitchFamily="34" charset="-122"/>
                  <a:ea typeface="微软雅黑" panose="020B0503020204020204" pitchFamily="34" charset="-122"/>
                </a:rPr>
                <a:t>6</a:t>
              </a:r>
              <a:r>
                <a:rPr lang="zh-CN" altLang="en-US" sz="2000" dirty="0" smtClean="0">
                  <a:solidFill>
                    <a:schemeClr val="bg1"/>
                  </a:solidFill>
                  <a:latin typeface="微软雅黑" panose="020B0503020204020204" pitchFamily="34" charset="-122"/>
                  <a:ea typeface="微软雅黑" panose="020B0503020204020204" pitchFamily="34" charset="-122"/>
                </a:rPr>
                <a:t>月 </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武汉大学 国际软件学院 本科 空间信息与数字技术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2015</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9</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今              </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武汉大学 国际软件</a:t>
              </a:r>
              <a:r>
                <a:rPr lang="zh-CN" altLang="en-US" sz="2000" dirty="0" smtClean="0">
                  <a:solidFill>
                    <a:schemeClr val="bg1"/>
                  </a:solidFill>
                  <a:latin typeface="微软雅黑" panose="020B0503020204020204" pitchFamily="34" charset="-122"/>
                  <a:ea typeface="微软雅黑" panose="020B0503020204020204" pitchFamily="34" charset="-122"/>
                </a:rPr>
                <a:t>学院（计算机学院）硕士 软件工程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8"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教育经历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9" name="组合 18"/>
          <p:cNvGrpSpPr/>
          <p:nvPr/>
        </p:nvGrpSpPr>
        <p:grpSpPr>
          <a:xfrm>
            <a:off x="3149560" y="4178893"/>
            <a:ext cx="7855592" cy="2187867"/>
            <a:chOff x="3269992" y="1903413"/>
            <a:chExt cx="7614319" cy="2187867"/>
          </a:xfrm>
        </p:grpSpPr>
        <p:sp>
          <p:nvSpPr>
            <p:cNvPr id="20" name="文本框 19"/>
            <p:cNvSpPr txBox="1"/>
            <p:nvPr/>
          </p:nvSpPr>
          <p:spPr>
            <a:xfrm>
              <a:off x="3269992" y="2336954"/>
              <a:ext cx="7614319"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smtClean="0">
                  <a:solidFill>
                    <a:schemeClr val="bg1"/>
                  </a:solidFill>
                  <a:latin typeface="微软雅黑" panose="020B0503020204020204" pitchFamily="34" charset="-122"/>
                  <a:ea typeface="微软雅黑" panose="020B0503020204020204" pitchFamily="34" charset="-122"/>
                </a:rPr>
                <a:t>2015</a:t>
              </a:r>
              <a:r>
                <a:rPr lang="zh-CN" altLang="en-US" dirty="0" smtClean="0">
                  <a:solidFill>
                    <a:schemeClr val="bg1"/>
                  </a:solidFill>
                  <a:latin typeface="微软雅黑" panose="020B0503020204020204" pitchFamily="34" charset="-122"/>
                  <a:ea typeface="微软雅黑" panose="020B0503020204020204" pitchFamily="34" charset="-122"/>
                </a:rPr>
                <a:t>年研究生国家奖学金</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武汉大学优秀学生共产党员</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smtClean="0">
                  <a:solidFill>
                    <a:schemeClr val="bg1"/>
                  </a:solidFill>
                  <a:latin typeface="微软雅黑" panose="020B0503020204020204" pitchFamily="34" charset="-122"/>
                  <a:ea typeface="微软雅黑" panose="020B0503020204020204" pitchFamily="34" charset="-122"/>
                </a:rPr>
                <a:t>2016</a:t>
              </a:r>
              <a:r>
                <a:rPr lang="zh-CN" altLang="en-US" dirty="0" smtClean="0">
                  <a:solidFill>
                    <a:schemeClr val="bg1"/>
                  </a:solidFill>
                  <a:latin typeface="微软雅黑" panose="020B0503020204020204" pitchFamily="34" charset="-122"/>
                  <a:ea typeface="微软雅黑" panose="020B0503020204020204" pitchFamily="34" charset="-122"/>
                </a:rPr>
                <a:t>年武汉大学“华为”专项奖学金</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武汉大学优秀研究生标兵</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smtClean="0">
                  <a:solidFill>
                    <a:schemeClr val="bg1"/>
                  </a:solidFill>
                  <a:latin typeface="微软雅黑" panose="020B0503020204020204" pitchFamily="34" charset="-122"/>
                  <a:ea typeface="微软雅黑" panose="020B0503020204020204" pitchFamily="34" charset="-122"/>
                </a:rPr>
                <a:t>2017</a:t>
              </a:r>
              <a:r>
                <a:rPr lang="zh-CN" altLang="en-US" dirty="0" smtClean="0">
                  <a:solidFill>
                    <a:schemeClr val="bg1"/>
                  </a:solidFill>
                  <a:latin typeface="微软雅黑" panose="020B0503020204020204" pitchFamily="34" charset="-122"/>
                  <a:ea typeface="微软雅黑" panose="020B0503020204020204" pitchFamily="34" charset="-122"/>
                </a:rPr>
                <a:t>年研究生国家奖学金</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武汉大学优秀研究生</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smtClean="0">
                  <a:solidFill>
                    <a:schemeClr val="bg1"/>
                  </a:solidFill>
                  <a:latin typeface="微软雅黑" panose="020B0503020204020204" pitchFamily="34" charset="-122"/>
                  <a:ea typeface="微软雅黑" panose="020B0503020204020204" pitchFamily="34" charset="-122"/>
                </a:rPr>
                <a:t>2017</a:t>
              </a:r>
              <a:r>
                <a:rPr lang="zh-CN" altLang="en-US" dirty="0" smtClean="0">
                  <a:solidFill>
                    <a:schemeClr val="bg1"/>
                  </a:solidFill>
                  <a:latin typeface="微软雅黑" panose="020B0503020204020204" pitchFamily="34" charset="-122"/>
                  <a:ea typeface="微软雅黑" panose="020B0503020204020204" pitchFamily="34" charset="-122"/>
                </a:rPr>
                <a:t>年武汉大学“阮立平”专项奖学金</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研究生实习实践优秀</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个人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1"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获奖</a:t>
              </a: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2" name="菱形 21"/>
          <p:cNvSpPr/>
          <p:nvPr/>
        </p:nvSpPr>
        <p:spPr bwMode="auto">
          <a:xfrm>
            <a:off x="7558929" y="5184530"/>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nvGrpSpPr>
          <p:cNvPr id="5" name="组合 4"/>
          <p:cNvGrpSpPr/>
          <p:nvPr/>
        </p:nvGrpSpPr>
        <p:grpSpPr>
          <a:xfrm>
            <a:off x="7558930" y="4798903"/>
            <a:ext cx="196646" cy="1444535"/>
            <a:chOff x="7547692" y="4809989"/>
            <a:chExt cx="196646" cy="1444535"/>
          </a:xfrm>
        </p:grpSpPr>
        <p:sp>
          <p:nvSpPr>
            <p:cNvPr id="4" name="菱形 3"/>
            <p:cNvSpPr/>
            <p:nvPr/>
          </p:nvSpPr>
          <p:spPr bwMode="auto">
            <a:xfrm>
              <a:off x="7547693" y="4809989"/>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23" name="菱形 22"/>
            <p:cNvSpPr/>
            <p:nvPr/>
          </p:nvSpPr>
          <p:spPr bwMode="auto">
            <a:xfrm>
              <a:off x="7547692" y="559780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24" name="菱形 23"/>
            <p:cNvSpPr/>
            <p:nvPr/>
          </p:nvSpPr>
          <p:spPr bwMode="auto">
            <a:xfrm>
              <a:off x="7547693" y="603855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pic>
        <p:nvPicPr>
          <p:cNvPr id="3074" name="Picture 2" descr="http://www.zhenhaotv.com/cache/1525854379322170.png"/>
          <p:cNvPicPr>
            <a:picLocks noChangeAspect="1" noChangeArrowheads="1"/>
          </p:cNvPicPr>
          <p:nvPr/>
        </p:nvPicPr>
        <p:blipFill rotWithShape="1">
          <a:blip r:embed="rId3">
            <a:extLst>
              <a:ext uri="{28A0092B-C50C-407E-A947-70E740481C1C}">
                <a14:useLocalDpi xmlns:a14="http://schemas.microsoft.com/office/drawing/2010/main" val="0"/>
              </a:ext>
            </a:extLst>
          </a:blip>
          <a:srcRect r="64901"/>
          <a:stretch/>
        </p:blipFill>
        <p:spPr bwMode="auto">
          <a:xfrm>
            <a:off x="1718469" y="624893"/>
            <a:ext cx="2214434" cy="682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grpSp>
        <p:nvGrpSpPr>
          <p:cNvPr id="14364" name="组合 10"/>
          <p:cNvGrpSpPr>
            <a:grpSpLocks/>
          </p:cNvGrpSpPr>
          <p:nvPr/>
        </p:nvGrpSpPr>
        <p:grpSpPr bwMode="auto">
          <a:xfrm>
            <a:off x="789053" y="3464029"/>
            <a:ext cx="9571038" cy="1449215"/>
            <a:chOff x="0" y="0"/>
            <a:chExt cx="9569874" cy="2080191"/>
          </a:xfrm>
        </p:grpSpPr>
        <p:sp>
          <p:nvSpPr>
            <p:cNvPr id="8214"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5" name="矩形 8"/>
            <p:cNvSpPr>
              <a:spLocks noChangeArrowheads="1"/>
            </p:cNvSpPr>
            <p:nvPr/>
          </p:nvSpPr>
          <p:spPr bwMode="auto">
            <a:xfrm>
              <a:off x="37910" y="46210"/>
              <a:ext cx="9011855"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2016YFB0800401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8" name="组合 10"/>
          <p:cNvGrpSpPr>
            <a:grpSpLocks/>
          </p:cNvGrpSpPr>
          <p:nvPr/>
        </p:nvGrpSpPr>
        <p:grpSpPr bwMode="auto">
          <a:xfrm>
            <a:off x="771508" y="5039273"/>
            <a:ext cx="9571038" cy="1449215"/>
            <a:chOff x="0" y="0"/>
            <a:chExt cx="9569874" cy="2080191"/>
          </a:xfrm>
        </p:grpSpPr>
        <p:sp>
          <p:nvSpPr>
            <p:cNvPr id="49"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162537" y="46210"/>
              <a:ext cx="8887228"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“跨界服务融合理论与关键技术”</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2017YFB1400602</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2" name="组合 10"/>
          <p:cNvGrpSpPr>
            <a:grpSpLocks/>
          </p:cNvGrpSpPr>
          <p:nvPr/>
        </p:nvGrpSpPr>
        <p:grpSpPr bwMode="auto">
          <a:xfrm>
            <a:off x="729257" y="1924769"/>
            <a:ext cx="9621688" cy="1449215"/>
            <a:chOff x="-50644" y="0"/>
            <a:chExt cx="9620518" cy="2080191"/>
          </a:xfrm>
        </p:grpSpPr>
        <p:sp>
          <p:nvSpPr>
            <p:cNvPr id="43"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4" name="矩形 8"/>
            <p:cNvSpPr>
              <a:spLocks noChangeArrowheads="1"/>
            </p:cNvSpPr>
            <p:nvPr/>
          </p:nvSpPr>
          <p:spPr bwMode="auto">
            <a:xfrm>
              <a:off x="-50644" y="46210"/>
              <a:ext cx="9516899" cy="198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国家自然科学基金</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2016-61572371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1028"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6113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par>
                          <p:cTn id="13" fill="hold" nodeType="afterGroup">
                            <p:stCondLst>
                              <p:cond delay="2150"/>
                            </p:stCondLst>
                            <p:childTnLst>
                              <p:par>
                                <p:cTn id="14" presetID="23" presetClass="entr" presetSubtype="16" fill="hold" nodeType="afterEffect">
                                  <p:stCondLst>
                                    <p:cond delay="0"/>
                                  </p:stCondLst>
                                  <p:childTnLst>
                                    <p:set>
                                      <p:cBhvr>
                                        <p:cTn id="15" dur="1" fill="hold">
                                          <p:stCondLst>
                                            <p:cond delay="0"/>
                                          </p:stCondLst>
                                        </p:cTn>
                                        <p:tgtEl>
                                          <p:spTgt spid="14364"/>
                                        </p:tgtEl>
                                        <p:attrNameLst>
                                          <p:attrName>style.visibility</p:attrName>
                                        </p:attrNameLst>
                                      </p:cBhvr>
                                      <p:to>
                                        <p:strVal val="visible"/>
                                      </p:to>
                                    </p:set>
                                    <p:anim calcmode="lin" valueType="num">
                                      <p:cBhvr>
                                        <p:cTn id="16" dur="500" fill="hold"/>
                                        <p:tgtEl>
                                          <p:spTgt spid="14364"/>
                                        </p:tgtEl>
                                        <p:attrNameLst>
                                          <p:attrName>ppt_w</p:attrName>
                                        </p:attrNameLst>
                                      </p:cBhvr>
                                      <p:tavLst>
                                        <p:tav tm="0">
                                          <p:val>
                                            <p:fltVal val="0"/>
                                          </p:val>
                                        </p:tav>
                                        <p:tav tm="100000">
                                          <p:val>
                                            <p:strVal val="#ppt_w"/>
                                          </p:val>
                                        </p:tav>
                                      </p:tavLst>
                                    </p:anim>
                                    <p:anim calcmode="lin" valueType="num">
                                      <p:cBhvr>
                                        <p:cTn id="17" dur="500" fill="hold"/>
                                        <p:tgtEl>
                                          <p:spTgt spid="14364"/>
                                        </p:tgtEl>
                                        <p:attrNameLst>
                                          <p:attrName>ppt_h</p:attrName>
                                        </p:attrNameLst>
                                      </p:cBhvr>
                                      <p:tavLst>
                                        <p:tav tm="0">
                                          <p:val>
                                            <p:fltVal val="0"/>
                                          </p:val>
                                        </p:tav>
                                        <p:tav tm="100000">
                                          <p:val>
                                            <p:strVal val="#ppt_h"/>
                                          </p:val>
                                        </p:tav>
                                      </p:tavLst>
                                    </p:anim>
                                  </p:childTnLst>
                                </p:cTn>
                              </p:par>
                            </p:childTnLst>
                          </p:cTn>
                        </p:par>
                        <p:par>
                          <p:cTn id="18" fill="hold">
                            <p:stCondLst>
                              <p:cond delay="2650"/>
                            </p:stCondLst>
                            <p:childTnLst>
                              <p:par>
                                <p:cTn id="19" presetID="23" presetClass="entr" presetSubtype="16"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childTnLst>
                                </p:cTn>
                              </p:par>
                            </p:childTnLst>
                          </p:cTn>
                        </p:par>
                        <p:par>
                          <p:cTn id="23" fill="hold">
                            <p:stCondLst>
                              <p:cond delay="3150"/>
                            </p:stCondLst>
                            <p:childTnLst>
                              <p:par>
                                <p:cTn id="24" presetID="23" presetClass="entr" presetSubtype="16"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组合 37"/>
          <p:cNvGrpSpPr/>
          <p:nvPr/>
        </p:nvGrpSpPr>
        <p:grpSpPr>
          <a:xfrm>
            <a:off x="826968" y="2940902"/>
            <a:ext cx="9055790" cy="3241489"/>
            <a:chOff x="3269991" y="1903413"/>
            <a:chExt cx="8491067" cy="3241489"/>
          </a:xfrm>
        </p:grpSpPr>
        <p:sp>
          <p:nvSpPr>
            <p:cNvPr id="42" name="文本框 41"/>
            <p:cNvSpPr txBox="1"/>
            <p:nvPr/>
          </p:nvSpPr>
          <p:spPr>
            <a:xfrm>
              <a:off x="3269991" y="2336954"/>
              <a:ext cx="8491067" cy="28079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由于移动互联网、信息</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物理融合系统等构成的网络空间不具备欧式空间的特性，因此如何在网络空间中构建精准时空体系将是面临的挑战性问题。基于北斗卫星导航系统的高精度时空信息感知技术为解决这一挑战提供了可行途径，但是如何利用部分、稀疏节点的高精度时空信息建立整网高精度时空基准是一个难点。而网络信息时空戳的制订、产生、撤销、跟踪、更新、维护，以及衍生出的测量、路由、信息表示等，则是另一个难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矩形 1"/>
          <p:cNvSpPr/>
          <p:nvPr/>
        </p:nvSpPr>
        <p:spPr>
          <a:xfrm>
            <a:off x="4713181" y="803762"/>
            <a:ext cx="3647152" cy="369332"/>
          </a:xfrm>
          <a:prstGeom prst="rect">
            <a:avLst/>
          </a:prstGeom>
        </p:spPr>
        <p:txBody>
          <a:bodyPr wrap="none">
            <a:spAutoFit/>
          </a:bodyPr>
          <a:lstStyle/>
          <a:p>
            <a:pPr algn="ctr" eaLnBrk="1" hangingPunct="1"/>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大数据的数据保护与</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43"/>
          <p:cNvGrpSpPr/>
          <p:nvPr/>
        </p:nvGrpSpPr>
        <p:grpSpPr>
          <a:xfrm>
            <a:off x="845700" y="1727738"/>
            <a:ext cx="9055790" cy="933165"/>
            <a:chOff x="3269991" y="1903413"/>
            <a:chExt cx="8491067" cy="933165"/>
          </a:xfrm>
        </p:grpSpPr>
        <p:sp>
          <p:nvSpPr>
            <p:cNvPr id="45" name="文本框 44"/>
            <p:cNvSpPr txBox="1"/>
            <p:nvPr/>
          </p:nvSpPr>
          <p:spPr>
            <a:xfrm>
              <a:off x="3269991" y="2336954"/>
              <a:ext cx="8491067" cy="49962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网络空间中精准时空体系的构建</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6"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科学挑战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extLst>
      <p:ext uri="{BB962C8B-B14F-4D97-AF65-F5344CB8AC3E}">
        <p14:creationId xmlns:p14="http://schemas.microsoft.com/office/powerpoint/2010/main" val="3427861773"/>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技术途径</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4"/>
          <a:stretch>
            <a:fillRect/>
          </a:stretch>
        </p:blipFill>
        <p:spPr>
          <a:xfrm>
            <a:off x="2799222" y="1557438"/>
            <a:ext cx="7575091" cy="5208763"/>
          </a:xfrm>
          <a:prstGeom prst="rect">
            <a:avLst/>
          </a:prstGeom>
        </p:spPr>
      </p:pic>
      <p:sp>
        <p:nvSpPr>
          <p:cNvPr id="39" name="矩形 38"/>
          <p:cNvSpPr/>
          <p:nvPr/>
        </p:nvSpPr>
        <p:spPr>
          <a:xfrm>
            <a:off x="4713181" y="803762"/>
            <a:ext cx="3647152" cy="369332"/>
          </a:xfrm>
          <a:prstGeom prst="rect">
            <a:avLst/>
          </a:prstGeom>
        </p:spPr>
        <p:txBody>
          <a:bodyPr wrap="none">
            <a:spAutoFit/>
          </a:bodyPr>
          <a:lstStyle/>
          <a:p>
            <a:pPr algn="ctr" eaLnBrk="1" hangingPunct="1"/>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大数据的数据保护与</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060417021"/>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8" name="图片 4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032" y="1569010"/>
            <a:ext cx="6466729" cy="5144686"/>
          </a:xfrm>
          <a:prstGeom prst="rect">
            <a:avLst/>
          </a:prstGeom>
          <a:ln>
            <a:noFill/>
          </a:ln>
          <a:effectLst>
            <a:outerShdw blurRad="190500" algn="tl" rotWithShape="0">
              <a:srgbClr val="000000">
                <a:alpha val="70000"/>
              </a:srgbClr>
            </a:outerShdw>
          </a:effectLst>
        </p:spPr>
      </p:pic>
      <p:pic>
        <p:nvPicPr>
          <p:cNvPr id="37" name="Picture 4" descr="http://www.zhenhaotv.com/cache/1525854686586194.png"/>
          <p:cNvPicPr>
            <a:picLocks noChangeAspect="1" noChangeArrowheads="1"/>
          </p:cNvPicPr>
          <p:nvPr/>
        </p:nvPicPr>
        <p:blipFill rotWithShape="1">
          <a:blip r:embed="rId4">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实验构建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06576872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851494" cy="3295863"/>
            <a:chOff x="3269991" y="1903413"/>
            <a:chExt cx="8491067" cy="3295863"/>
          </a:xfrm>
        </p:grpSpPr>
        <p:sp>
          <p:nvSpPr>
            <p:cNvPr id="40" name="文本框 39"/>
            <p:cNvSpPr txBox="1"/>
            <p:nvPr/>
          </p:nvSpPr>
          <p:spPr>
            <a:xfrm>
              <a:off x="3269991" y="2336954"/>
              <a:ext cx="8491067" cy="2862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服务是松散耦合的软件系统，支持跨网络的机器间相互操作交互。服务质量</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Quality </a:t>
              </a:r>
              <a:r>
                <a:rPr lang="en-US" altLang="zh-CN" sz="2000" dirty="0">
                  <a:solidFill>
                    <a:schemeClr val="bg1"/>
                  </a:solidFill>
                  <a:latin typeface="微软雅黑" panose="020B0503020204020204" pitchFamily="34" charset="-122"/>
                  <a:ea typeface="微软雅黑" panose="020B0503020204020204" pitchFamily="34" charset="-122"/>
                </a:rPr>
                <a:t>of </a:t>
              </a:r>
              <a:r>
                <a:rPr lang="en-US" altLang="zh-CN" sz="2000" dirty="0" smtClean="0">
                  <a:solidFill>
                    <a:schemeClr val="bg1"/>
                  </a:solidFill>
                  <a:latin typeface="微软雅黑" panose="020B0503020204020204" pitchFamily="34" charset="-122"/>
                  <a:ea typeface="微软雅黑" panose="020B0503020204020204" pitchFamily="34" charset="-122"/>
                </a:rPr>
                <a:t>Service, </a:t>
              </a:r>
              <a:r>
                <a:rPr lang="en-US" altLang="zh-CN" sz="2000" dirty="0" err="1" smtClean="0">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）用来描述</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服务的非功能特性，包括响应时间、吞吐量、代价等</a:t>
              </a:r>
              <a:r>
                <a:rPr lang="zh-CN" altLang="en-US" sz="2000" dirty="0" smtClean="0">
                  <a:solidFill>
                    <a:schemeClr val="bg1"/>
                  </a:solidFill>
                  <a:latin typeface="微软雅黑" panose="020B0503020204020204" pitchFamily="34" charset="-122"/>
                  <a:ea typeface="微软雅黑" panose="020B0503020204020204" pitchFamily="34" charset="-122"/>
                </a:rPr>
                <a:t>。动态</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数据在服务运行时具有与时间相关的特性，并非一个平稳的状态，因此，根据过去的观察值或服务调用者共享的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数据进行预测，从而满足</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服务推荐系统和面向服务的体系结构中动态服务组合对</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数据的需求，是服务计算领域需要解决的关键问题之一</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 name="组合 2"/>
          <p:cNvGrpSpPr/>
          <p:nvPr/>
        </p:nvGrpSpPr>
        <p:grpSpPr>
          <a:xfrm>
            <a:off x="805964" y="4920223"/>
            <a:ext cx="9695349" cy="2009984"/>
            <a:chOff x="805963" y="4192106"/>
            <a:chExt cx="9695349" cy="2009984"/>
          </a:xfrm>
        </p:grpSpPr>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3" y="4724762"/>
              <a:ext cx="9695349" cy="147732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本文基于一个十组实际服务的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数据集构建了一个</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时间序列数据集，针对基于</a:t>
              </a:r>
              <a:r>
                <a:rPr lang="en-US" altLang="zh-CN" sz="2000" dirty="0">
                  <a:solidFill>
                    <a:schemeClr val="bg1"/>
                  </a:solidFill>
                  <a:latin typeface="微软雅黑" panose="020B0503020204020204" pitchFamily="34" charset="-122"/>
                  <a:ea typeface="微软雅黑" panose="020B0503020204020204" pitchFamily="34" charset="-122"/>
                </a:rPr>
                <a:t>ARIMA</a:t>
              </a:r>
              <a:r>
                <a:rPr lang="zh-CN" altLang="en-US" sz="2000" dirty="0">
                  <a:solidFill>
                    <a:schemeClr val="bg1"/>
                  </a:solidFill>
                  <a:latin typeface="微软雅黑" panose="020B0503020204020204" pitchFamily="34" charset="-122"/>
                  <a:ea typeface="微软雅黑" panose="020B0503020204020204" pitchFamily="34" charset="-122"/>
                </a:rPr>
                <a:t>模型的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预测方法和基于</a:t>
              </a:r>
              <a:r>
                <a:rPr lang="en-US" altLang="zh-CN" sz="2000" dirty="0">
                  <a:solidFill>
                    <a:schemeClr val="bg1"/>
                  </a:solidFill>
                  <a:latin typeface="微软雅黑" panose="020B0503020204020204" pitchFamily="34" charset="-122"/>
                  <a:ea typeface="微软雅黑" panose="020B0503020204020204" pitchFamily="34" charset="-122"/>
                </a:rPr>
                <a:t>LSTM</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预测方法展开研究，实现了</a:t>
              </a:r>
              <a:r>
                <a:rPr lang="en-US" altLang="zh-CN" sz="2000" dirty="0">
                  <a:solidFill>
                    <a:schemeClr val="bg1"/>
                  </a:solidFill>
                  <a:latin typeface="微软雅黑" panose="020B0503020204020204" pitchFamily="34" charset="-122"/>
                  <a:ea typeface="微软雅黑" panose="020B0503020204020204" pitchFamily="34" charset="-122"/>
                </a:rPr>
                <a:t>ARIMA-</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时序预测模型和</a:t>
              </a:r>
              <a:r>
                <a:rPr lang="en-US" altLang="zh-CN" sz="2000" dirty="0">
                  <a:solidFill>
                    <a:schemeClr val="bg1"/>
                  </a:solidFill>
                  <a:latin typeface="微软雅黑" panose="020B0503020204020204" pitchFamily="34" charset="-122"/>
                  <a:ea typeface="微软雅黑" panose="020B0503020204020204" pitchFamily="34" charset="-122"/>
                </a:rPr>
                <a:t>LSTM-</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spTree>
    <p:extLst>
      <p:ext uri="{BB962C8B-B14F-4D97-AF65-F5344CB8AC3E}">
        <p14:creationId xmlns:p14="http://schemas.microsoft.com/office/powerpoint/2010/main" val="1614746311"/>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p:cNvPicPr/>
          <p:nvPr/>
        </p:nvPicPr>
        <p:blipFill>
          <a:blip r:embed="rId4" cstate="print">
            <a:extLst>
              <a:ext uri="{28A0092B-C50C-407E-A947-70E740481C1C}">
                <a14:useLocalDpi xmlns:a14="http://schemas.microsoft.com/office/drawing/2010/main" val="0"/>
              </a:ext>
            </a:extLst>
          </a:blip>
          <a:stretch>
            <a:fillRect/>
          </a:stretch>
        </p:blipFill>
        <p:spPr>
          <a:xfrm>
            <a:off x="856603" y="1473151"/>
            <a:ext cx="5749074" cy="2353002"/>
          </a:xfrm>
          <a:prstGeom prst="rect">
            <a:avLst/>
          </a:prstGeom>
        </p:spPr>
      </p:pic>
      <p:pic>
        <p:nvPicPr>
          <p:cNvPr id="53" name="图片 52"/>
          <p:cNvPicPr/>
          <p:nvPr/>
        </p:nvPicPr>
        <p:blipFill>
          <a:blip r:embed="rId5" cstate="print">
            <a:extLst>
              <a:ext uri="{28A0092B-C50C-407E-A947-70E740481C1C}">
                <a14:useLocalDpi xmlns:a14="http://schemas.microsoft.com/office/drawing/2010/main" val="0"/>
              </a:ext>
            </a:extLst>
          </a:blip>
          <a:stretch>
            <a:fillRect/>
          </a:stretch>
        </p:blipFill>
        <p:spPr>
          <a:xfrm>
            <a:off x="826968" y="4082334"/>
            <a:ext cx="9809501" cy="2623712"/>
          </a:xfrm>
          <a:prstGeom prst="rect">
            <a:avLst/>
          </a:prstGeom>
        </p:spPr>
      </p:pic>
      <p:sp>
        <p:nvSpPr>
          <p:cNvPr id="56" name="矩形 55"/>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pic>
        <p:nvPicPr>
          <p:cNvPr id="57" name="图片 56"/>
          <p:cNvPicPr/>
          <p:nvPr/>
        </p:nvPicPr>
        <p:blipFill>
          <a:blip r:embed="rId6">
            <a:extLst>
              <a:ext uri="{28A0092B-C50C-407E-A947-70E740481C1C}">
                <a14:useLocalDpi xmlns:a14="http://schemas.microsoft.com/office/drawing/2010/main" val="0"/>
              </a:ext>
            </a:extLst>
          </a:blip>
          <a:stretch>
            <a:fillRect/>
          </a:stretch>
        </p:blipFill>
        <p:spPr>
          <a:xfrm>
            <a:off x="6660266" y="1456624"/>
            <a:ext cx="3997194" cy="2367475"/>
          </a:xfrm>
          <a:prstGeom prst="rect">
            <a:avLst/>
          </a:prstGeom>
        </p:spPr>
      </p:pic>
    </p:spTree>
    <p:extLst>
      <p:ext uri="{BB962C8B-B14F-4D97-AF65-F5344CB8AC3E}">
        <p14:creationId xmlns:p14="http://schemas.microsoft.com/office/powerpoint/2010/main" val="3199292206"/>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11142</TotalTime>
  <Pages>0</Pages>
  <Words>1610</Words>
  <Characters>0</Characters>
  <Application>Microsoft Office PowerPoint</Application>
  <DocSecurity>0</DocSecurity>
  <PresentationFormat>宽屏</PresentationFormat>
  <Lines>0</Lines>
  <Paragraphs>151</Paragraphs>
  <Slides>16</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黑体</vt:lpstr>
      <vt:lpstr>宋体</vt:lpstr>
      <vt:lpstr>微软雅黑</vt:lpstr>
      <vt:lpstr>叶根友行书繁</vt:lpstr>
      <vt:lpstr>叶根友毛笔行书</vt:lpstr>
      <vt:lpstr>Arial</vt:lpstr>
      <vt:lpstr>Calibri</vt:lpstr>
      <vt:lpstr>Calibri Light</vt:lpstr>
      <vt:lpstr>Impact</vt:lpstr>
      <vt:lpstr>Wingdings</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zhanyougang</dc:creator>
  <cp:keywords/>
  <dc:description/>
  <cp:lastModifiedBy>ZHAO YUQI</cp:lastModifiedBy>
  <cp:revision>313</cp:revision>
  <dcterms:created xsi:type="dcterms:W3CDTF">2013-04-17T01:49:00Z</dcterms:created>
  <dcterms:modified xsi:type="dcterms:W3CDTF">2018-05-09T13:48:15Z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