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1" r:id="rId1"/>
  </p:sldMasterIdLst>
  <p:notesMasterIdLst>
    <p:notesMasterId r:id="rId35"/>
  </p:notesMasterIdLst>
  <p:handoutMasterIdLst>
    <p:handoutMasterId r:id="rId36"/>
  </p:handoutMasterIdLst>
  <p:sldIdLst>
    <p:sldId id="256" r:id="rId2"/>
    <p:sldId id="259" r:id="rId3"/>
    <p:sldId id="257" r:id="rId4"/>
    <p:sldId id="331" r:id="rId5"/>
    <p:sldId id="353" r:id="rId6"/>
    <p:sldId id="333" r:id="rId7"/>
    <p:sldId id="352" r:id="rId8"/>
    <p:sldId id="334" r:id="rId9"/>
    <p:sldId id="332" r:id="rId10"/>
    <p:sldId id="354" r:id="rId11"/>
    <p:sldId id="335" r:id="rId12"/>
    <p:sldId id="355" r:id="rId13"/>
    <p:sldId id="361" r:id="rId14"/>
    <p:sldId id="360" r:id="rId15"/>
    <p:sldId id="358" r:id="rId16"/>
    <p:sldId id="365" r:id="rId17"/>
    <p:sldId id="359" r:id="rId18"/>
    <p:sldId id="362" r:id="rId19"/>
    <p:sldId id="364" r:id="rId20"/>
    <p:sldId id="367" r:id="rId21"/>
    <p:sldId id="368" r:id="rId22"/>
    <p:sldId id="369" r:id="rId23"/>
    <p:sldId id="370" r:id="rId24"/>
    <p:sldId id="371" r:id="rId25"/>
    <p:sldId id="372" r:id="rId26"/>
    <p:sldId id="336" r:id="rId27"/>
    <p:sldId id="357" r:id="rId28"/>
    <p:sldId id="366" r:id="rId29"/>
    <p:sldId id="349" r:id="rId30"/>
    <p:sldId id="350" r:id="rId31"/>
    <p:sldId id="330" r:id="rId32"/>
    <p:sldId id="351" r:id="rId33"/>
    <p:sldId id="273" r:id="rId34"/>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20" autoAdjust="0"/>
    <p:restoredTop sz="78571" autoAdjust="0"/>
  </p:normalViewPr>
  <p:slideViewPr>
    <p:cSldViewPr>
      <p:cViewPr varScale="1">
        <p:scale>
          <a:sx n="91" d="100"/>
          <a:sy n="91" d="100"/>
        </p:scale>
        <p:origin x="1800" y="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86" d="100"/>
          <a:sy n="86" d="100"/>
        </p:scale>
        <p:origin x="-13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316183B8-3AE0-47DF-AFCF-795A600135E1}"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C0562D09-F737-41CF-9316-452B7A81F25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各位老师，上午好，我的名字是邵波，是计算机学院</a:t>
            </a:r>
            <a:r>
              <a:rPr lang="en-US" altLang="zh-CN" dirty="0" smtClean="0">
                <a:latin typeface="Arial" panose="020B0604020202020204" pitchFamily="34" charset="0"/>
              </a:rPr>
              <a:t>10</a:t>
            </a:r>
            <a:r>
              <a:rPr lang="zh-CN" altLang="en-US" dirty="0" smtClean="0">
                <a:latin typeface="Arial" panose="020B0604020202020204" pitchFamily="34" charset="0"/>
              </a:rPr>
              <a:t>级的硕士，我的论文题目是</a:t>
            </a:r>
            <a:r>
              <a:rPr lang="en-US" altLang="zh-CN" dirty="0" smtClean="0">
                <a:latin typeface="Arial" panose="020B0604020202020204" pitchFamily="34" charset="0"/>
              </a:rPr>
              <a:t>API</a:t>
            </a:r>
            <a:r>
              <a:rPr lang="zh-CN" altLang="en-US" dirty="0" smtClean="0">
                <a:latin typeface="Arial" panose="020B0604020202020204" pitchFamily="34" charset="0"/>
              </a:rPr>
              <a:t>服务推荐方法研究，</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smtClean="0">
                <a:solidFill>
                  <a:schemeClr val="tx1"/>
                </a:solidFill>
                <a:effectLst/>
                <a:latin typeface="Arial" charset="0"/>
                <a:ea typeface="宋体" pitchFamily="2" charset="-122"/>
                <a:cs typeface="+mn-cs"/>
              </a:rPr>
              <a:t>首先，在北斗高精度时空信息感知理论与方法的指导下，探索北斗高精度定位时间同步技术，建立整网高精度时间同步数学模型，突破北斗高精度定位时间同步终端关键技术；研究与网络融合的终端集成技术，构建基于北斗卫星导航系统的网络空间高精度时空体系。研究系统监测评估理论，突破系统完备性监测技术，实现对时空信息精度的实时监测和评估，确保所构建精准时空体系的可靠性。 </a:t>
            </a:r>
          </a:p>
          <a:p>
            <a:r>
              <a:rPr lang="zh-CN" altLang="zh-CN" sz="1200" kern="1200" dirty="0" smtClean="0">
                <a:solidFill>
                  <a:schemeClr val="tx1"/>
                </a:solidFill>
                <a:effectLst/>
                <a:latin typeface="Arial" charset="0"/>
                <a:ea typeface="宋体" pitchFamily="2" charset="-122"/>
                <a:cs typeface="+mn-cs"/>
              </a:rPr>
              <a:t>然后，基于高精度时空体系，从网络信息与网络空间两个层次研究精准时空信息的融合理论。一方面，研究网络信息单元中精准时空标识的嵌入，修改现有网络协议，改时间戳为“时空戳”，实现对信息的空间精准定位。另一方面，从几何与逻辑两个角度研究网络信息空间的表征与建模，实现基于精准时空信息的网络坐标系统以及信息空间的时空统一建模。设计分布式、地域邻近聚类的分层式网络坐标计算系统，采用矩阵分解模型的计算方法，降低因</a:t>
            </a:r>
            <a:r>
              <a:rPr lang="en-US" altLang="zh-CN" sz="1200" kern="1200" dirty="0" smtClean="0">
                <a:solidFill>
                  <a:schemeClr val="tx1"/>
                </a:solidFill>
                <a:effectLst/>
                <a:latin typeface="Arial" charset="0"/>
                <a:ea typeface="宋体" pitchFamily="2" charset="-122"/>
                <a:cs typeface="+mn-cs"/>
              </a:rPr>
              <a:t>TIV</a:t>
            </a:r>
            <a:r>
              <a:rPr lang="zh-CN" altLang="zh-CN" sz="1200" kern="1200" dirty="0" smtClean="0">
                <a:solidFill>
                  <a:schemeClr val="tx1"/>
                </a:solidFill>
                <a:effectLst/>
                <a:latin typeface="Arial" charset="0"/>
                <a:ea typeface="宋体" pitchFamily="2" charset="-122"/>
                <a:cs typeface="+mn-cs"/>
              </a:rPr>
              <a:t>因素带来的预测误差，探索利用移动设备实时定位能力提供精确度补偿的网络坐标计算方法。 </a:t>
            </a:r>
            <a:endParaRPr lang="zh-CN" altLang="en-US" dirty="0" smtClean="0">
              <a:latin typeface="Arial" panose="020B0604020202020204" pitchFamily="34" charset="0"/>
            </a:endParaRPr>
          </a:p>
        </p:txBody>
      </p:sp>
    </p:spTree>
    <p:extLst>
      <p:ext uri="{BB962C8B-B14F-4D97-AF65-F5344CB8AC3E}">
        <p14:creationId xmlns:p14="http://schemas.microsoft.com/office/powerpoint/2010/main" val="3907596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smtClean="0">
                <a:solidFill>
                  <a:schemeClr val="tx1"/>
                </a:solidFill>
                <a:effectLst/>
                <a:latin typeface="Arial" charset="0"/>
                <a:ea typeface="宋体" pitchFamily="2" charset="-122"/>
                <a:cs typeface="+mn-cs"/>
              </a:rPr>
              <a:t>假设有</a:t>
            </a:r>
            <a:r>
              <a:rPr lang="en-US" altLang="zh-CN" sz="1200" kern="1200" dirty="0" smtClean="0">
                <a:solidFill>
                  <a:schemeClr val="tx1"/>
                </a:solidFill>
                <a:effectLst/>
                <a:latin typeface="Arial" charset="0"/>
                <a:ea typeface="宋体" pitchFamily="2" charset="-122"/>
                <a:cs typeface="+mn-cs"/>
              </a:rPr>
              <a:t>n</a:t>
            </a:r>
            <a:r>
              <a:rPr lang="zh-CN" altLang="zh-CN" sz="1200" kern="1200" dirty="0" smtClean="0">
                <a:solidFill>
                  <a:schemeClr val="tx1"/>
                </a:solidFill>
                <a:effectLst/>
                <a:latin typeface="Arial" charset="0"/>
                <a:ea typeface="宋体" pitchFamily="2" charset="-122"/>
                <a:cs typeface="+mn-cs"/>
              </a:rPr>
              <a:t>个基准站，每个基准站与标准时间中心通过卫星双向时间频率传递与标准时间</a:t>
            </a:r>
            <a:r>
              <a:rPr lang="en-US" altLang="zh-CN" sz="1200" kern="1200" dirty="0" smtClean="0">
                <a:solidFill>
                  <a:schemeClr val="tx1"/>
                </a:solidFill>
                <a:effectLst/>
                <a:latin typeface="Arial" charset="0"/>
                <a:ea typeface="宋体" pitchFamily="2" charset="-122"/>
                <a:cs typeface="+mn-cs"/>
              </a:rPr>
              <a:t> UTC(NTSC)</a:t>
            </a:r>
            <a:r>
              <a:rPr lang="zh-CN" altLang="zh-CN" sz="1200" kern="1200" dirty="0" smtClean="0">
                <a:solidFill>
                  <a:schemeClr val="tx1"/>
                </a:solidFill>
                <a:effectLst/>
                <a:latin typeface="Arial" charset="0"/>
                <a:ea typeface="宋体" pitchFamily="2" charset="-122"/>
                <a:cs typeface="+mn-cs"/>
              </a:rPr>
              <a:t>保持同步。同步后的基准站监测</a:t>
            </a:r>
            <a:r>
              <a:rPr lang="en-US" altLang="zh-CN" sz="1200" kern="1200" dirty="0" smtClean="0">
                <a:solidFill>
                  <a:schemeClr val="tx1"/>
                </a:solidFill>
                <a:effectLst/>
                <a:latin typeface="Arial" charset="0"/>
                <a:ea typeface="宋体" pitchFamily="2" charset="-122"/>
                <a:cs typeface="+mn-cs"/>
              </a:rPr>
              <a:t> GNSS </a:t>
            </a:r>
            <a:r>
              <a:rPr lang="zh-CN" altLang="zh-CN" sz="1200" kern="1200" dirty="0" smtClean="0">
                <a:solidFill>
                  <a:schemeClr val="tx1"/>
                </a:solidFill>
                <a:effectLst/>
                <a:latin typeface="Arial" charset="0"/>
                <a:ea typeface="宋体" pitchFamily="2" charset="-122"/>
                <a:cs typeface="+mn-cs"/>
              </a:rPr>
              <a:t>卫星授时信号，进而获得每颗卫星广播的系统时间与标准时间的时差</a:t>
            </a:r>
            <a:r>
              <a:rPr lang="en-US" altLang="zh-CN" sz="1200" kern="1200" dirty="0" smtClean="0">
                <a:solidFill>
                  <a:schemeClr val="tx1"/>
                </a:solidFill>
                <a:effectLst/>
                <a:latin typeface="Arial" charset="0"/>
                <a:ea typeface="宋体" pitchFamily="2" charset="-122"/>
                <a:cs typeface="+mn-cs"/>
              </a:rPr>
              <a:t> UTC(NTSC)</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GNSST</a:t>
            </a:r>
            <a:r>
              <a:rPr lang="zh-CN" altLang="zh-CN" sz="1200" kern="1200" dirty="0" smtClean="0">
                <a:solidFill>
                  <a:schemeClr val="tx1"/>
                </a:solidFill>
                <a:effectLst/>
                <a:latin typeface="Arial" charset="0"/>
                <a:ea typeface="宋体" pitchFamily="2" charset="-122"/>
                <a:cs typeface="+mn-cs"/>
              </a:rPr>
              <a:t>。系统经综合处理，将含有标准时间信息的时差数据广播给用户。用户通过接收导航信号得到用户本地时间与导航系统的系统时间的时差</a:t>
            </a:r>
            <a:r>
              <a:rPr lang="en-US" altLang="zh-CN" sz="1200" kern="1200" dirty="0" smtClean="0">
                <a:solidFill>
                  <a:schemeClr val="tx1"/>
                </a:solidFill>
                <a:effectLst/>
                <a:latin typeface="Arial" charset="0"/>
                <a:ea typeface="宋体" pitchFamily="2" charset="-122"/>
                <a:cs typeface="+mn-cs"/>
              </a:rPr>
              <a:t> T(u)</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GNSST</a:t>
            </a:r>
            <a:r>
              <a:rPr lang="zh-CN" altLang="zh-CN" sz="1200" kern="1200" dirty="0" smtClean="0">
                <a:solidFill>
                  <a:schemeClr val="tx1"/>
                </a:solidFill>
                <a:effectLst/>
                <a:latin typeface="Arial" charset="0"/>
                <a:ea typeface="宋体" pitchFamily="2" charset="-122"/>
                <a:cs typeface="+mn-cs"/>
              </a:rPr>
              <a:t>，然后利用接收到的标准时间与</a:t>
            </a:r>
            <a:r>
              <a:rPr lang="en-US" altLang="zh-CN" sz="1200" kern="1200" dirty="0" smtClean="0">
                <a:solidFill>
                  <a:schemeClr val="tx1"/>
                </a:solidFill>
                <a:effectLst/>
                <a:latin typeface="Arial" charset="0"/>
                <a:ea typeface="宋体" pitchFamily="2" charset="-122"/>
                <a:cs typeface="+mn-cs"/>
              </a:rPr>
              <a:t>GNSST </a:t>
            </a:r>
            <a:r>
              <a:rPr lang="zh-CN" altLang="zh-CN" sz="1200" kern="1200" dirty="0" smtClean="0">
                <a:solidFill>
                  <a:schemeClr val="tx1"/>
                </a:solidFill>
                <a:effectLst/>
                <a:latin typeface="Arial" charset="0"/>
                <a:ea typeface="宋体" pitchFamily="2" charset="-122"/>
                <a:cs typeface="+mn-cs"/>
              </a:rPr>
              <a:t>的时差</a:t>
            </a:r>
            <a:r>
              <a:rPr lang="en-US" altLang="zh-CN" sz="1200" kern="1200" dirty="0" smtClean="0">
                <a:solidFill>
                  <a:schemeClr val="tx1"/>
                </a:solidFill>
                <a:effectLst/>
                <a:latin typeface="Arial" charset="0"/>
                <a:ea typeface="宋体" pitchFamily="2" charset="-122"/>
                <a:cs typeface="+mn-cs"/>
              </a:rPr>
              <a:t> UTC(NTSC)</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GNSST</a:t>
            </a:r>
            <a:r>
              <a:rPr lang="zh-CN" altLang="zh-CN" sz="1200" kern="1200" dirty="0" smtClean="0">
                <a:solidFill>
                  <a:schemeClr val="tx1"/>
                </a:solidFill>
                <a:effectLst/>
                <a:latin typeface="Arial" charset="0"/>
                <a:ea typeface="宋体" pitchFamily="2" charset="-122"/>
                <a:cs typeface="+mn-cs"/>
              </a:rPr>
              <a:t>将用户本地时间修正到标准时间，实现用户本地时间与标准时间的同步。</a:t>
            </a:r>
          </a:p>
          <a:p>
            <a:r>
              <a:rPr lang="en-US" altLang="zh-CN" sz="1200" kern="1200" dirty="0" smtClean="0">
                <a:solidFill>
                  <a:schemeClr val="tx1"/>
                </a:solidFill>
                <a:effectLst/>
                <a:latin typeface="Arial" charset="0"/>
                <a:ea typeface="宋体" pitchFamily="2" charset="-122"/>
                <a:cs typeface="+mn-cs"/>
              </a:rPr>
              <a:t>T(u)</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UTC(NTSC) = (T(u)</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GNSST)</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(UTC(NTSC)</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GNSST)</a:t>
            </a:r>
            <a:endParaRPr lang="zh-CN" altLang="zh-CN" sz="1200" kern="1200" dirty="0" smtClean="0">
              <a:solidFill>
                <a:schemeClr val="tx1"/>
              </a:solidFill>
              <a:effectLst/>
              <a:latin typeface="Arial" charset="0"/>
              <a:ea typeface="宋体" pitchFamily="2" charset="-122"/>
              <a:cs typeface="+mn-cs"/>
            </a:endParaRPr>
          </a:p>
          <a:p>
            <a:r>
              <a:rPr lang="zh-CN" altLang="zh-CN" sz="1200" kern="1200" dirty="0" smtClean="0">
                <a:solidFill>
                  <a:schemeClr val="tx1"/>
                </a:solidFill>
                <a:effectLst/>
                <a:latin typeface="Arial" charset="0"/>
                <a:ea typeface="宋体" pitchFamily="2" charset="-122"/>
                <a:cs typeface="+mn-cs"/>
              </a:rPr>
              <a:t>该方法解决了传统共视时间传递存在的实时性问题。</a:t>
            </a:r>
            <a:r>
              <a:rPr lang="en-US" altLang="zh-CN" sz="1200" kern="1200" dirty="0" smtClean="0">
                <a:solidFill>
                  <a:schemeClr val="tx1"/>
                </a:solidFill>
                <a:effectLst/>
                <a:latin typeface="Arial" charset="0"/>
                <a:ea typeface="宋体" pitchFamily="2" charset="-122"/>
                <a:cs typeface="+mn-cs"/>
              </a:rPr>
              <a:t>GNSS</a:t>
            </a:r>
            <a:r>
              <a:rPr lang="zh-CN" altLang="zh-CN" sz="1200" kern="1200" dirty="0" smtClean="0">
                <a:solidFill>
                  <a:schemeClr val="tx1"/>
                </a:solidFill>
                <a:effectLst/>
                <a:latin typeface="Arial" charset="0"/>
                <a:ea typeface="宋体" pitchFamily="2" charset="-122"/>
                <a:cs typeface="+mn-cs"/>
              </a:rPr>
              <a:t>共视时间传递中，由于用户接收机时钟的不稳定需要对卫星连续跟踪一段时间，通过对跟踪数据进行平滑处理尽量减少接收机时钟抖动、测量噪声等随机误差的影响。而共视授时方法利用了国家标准时间和</a:t>
            </a:r>
            <a:r>
              <a:rPr lang="en-US" altLang="zh-CN" sz="1200" kern="1200" dirty="0" smtClean="0">
                <a:solidFill>
                  <a:schemeClr val="tx1"/>
                </a:solidFill>
                <a:effectLst/>
                <a:latin typeface="Arial" charset="0"/>
                <a:ea typeface="宋体" pitchFamily="2" charset="-122"/>
                <a:cs typeface="+mn-cs"/>
              </a:rPr>
              <a:t>GNSS</a:t>
            </a:r>
            <a:r>
              <a:rPr lang="zh-CN" altLang="zh-CN" sz="1200" kern="1200" dirty="0" smtClean="0">
                <a:solidFill>
                  <a:schemeClr val="tx1"/>
                </a:solidFill>
                <a:effectLst/>
                <a:latin typeface="Arial" charset="0"/>
                <a:ea typeface="宋体" pitchFamily="2" charset="-122"/>
                <a:cs typeface="+mn-cs"/>
              </a:rPr>
              <a:t>系统时间的高稳定性，不受跟踪时长的限制，向用户实时广播授时模型参数，解决了实时性问题。其次，与共视时间传递的数据交换方式不同，基于共视原理的授时新方法将授时模型参数信息以广播的形式发布，所有用户均可接收，因此用户数量不受限制。此外，用户只需配置单向授时的设备即可获得共视时间传递的纳秒级授时精度，是一种具有广泛应用前景的授时方法。</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宋体" pitchFamily="2" charset="-122"/>
                <a:cs typeface="+mn-cs"/>
              </a:rPr>
              <a:t>时间同步网络理论上根据其精确度和重要性一般分为从</a:t>
            </a:r>
            <a:r>
              <a:rPr lang="en-US" altLang="zh-CN" sz="1200" kern="1200" dirty="0" smtClean="0">
                <a:solidFill>
                  <a:schemeClr val="tx1"/>
                </a:solidFill>
                <a:effectLst/>
                <a:latin typeface="Arial" charset="0"/>
                <a:ea typeface="宋体" pitchFamily="2" charset="-122"/>
                <a:cs typeface="+mn-cs"/>
              </a:rPr>
              <a:t>0-15</a:t>
            </a:r>
            <a:r>
              <a:rPr lang="zh-CN" altLang="zh-CN" sz="1200" kern="1200" dirty="0" smtClean="0">
                <a:solidFill>
                  <a:schemeClr val="tx1"/>
                </a:solidFill>
                <a:effectLst/>
                <a:latin typeface="Arial" charset="0"/>
                <a:ea typeface="宋体" pitchFamily="2" charset="-122"/>
                <a:cs typeface="+mn-cs"/>
              </a:rPr>
              <a:t>的共</a:t>
            </a:r>
            <a:r>
              <a:rPr lang="en-US" altLang="zh-CN" sz="1200" kern="1200" dirty="0" smtClean="0">
                <a:solidFill>
                  <a:schemeClr val="tx1"/>
                </a:solidFill>
                <a:effectLst/>
                <a:latin typeface="Arial" charset="0"/>
                <a:ea typeface="宋体" pitchFamily="2" charset="-122"/>
                <a:cs typeface="+mn-cs"/>
              </a:rPr>
              <a:t>16</a:t>
            </a:r>
            <a:r>
              <a:rPr lang="zh-CN" altLang="zh-CN" sz="1200" kern="1200" dirty="0" smtClean="0">
                <a:solidFill>
                  <a:schemeClr val="tx1"/>
                </a:solidFill>
                <a:effectLst/>
                <a:latin typeface="Arial" charset="0"/>
                <a:ea typeface="宋体" pitchFamily="2" charset="-122"/>
                <a:cs typeface="+mn-cs"/>
              </a:rPr>
              <a:t>个级别或更多级，实际上不会大于</a:t>
            </a:r>
            <a:r>
              <a:rPr lang="en-US" altLang="zh-CN" sz="1200" kern="1200" dirty="0" smtClean="0">
                <a:solidFill>
                  <a:schemeClr val="tx1"/>
                </a:solidFill>
                <a:effectLst/>
                <a:latin typeface="Arial" charset="0"/>
                <a:ea typeface="宋体" pitchFamily="2" charset="-122"/>
                <a:cs typeface="+mn-cs"/>
              </a:rPr>
              <a:t>6 </a:t>
            </a:r>
            <a:r>
              <a:rPr lang="zh-CN" altLang="zh-CN" sz="1200" kern="1200" dirty="0" smtClean="0">
                <a:solidFill>
                  <a:schemeClr val="tx1"/>
                </a:solidFill>
                <a:effectLst/>
                <a:latin typeface="Arial" charset="0"/>
                <a:ea typeface="宋体" pitchFamily="2" charset="-122"/>
                <a:cs typeface="+mn-cs"/>
              </a:rPr>
              <a:t>级。级别编码越低，精确度和重要性越高。时间的分配自级别编码小的层次向较大的层次进行，即由第</a:t>
            </a:r>
            <a:r>
              <a:rPr lang="en-US" altLang="zh-CN" sz="1200" kern="1200" dirty="0" smtClean="0">
                <a:solidFill>
                  <a:schemeClr val="tx1"/>
                </a:solidFill>
                <a:effectLst/>
                <a:latin typeface="Arial" charset="0"/>
                <a:ea typeface="宋体" pitchFamily="2" charset="-122"/>
                <a:cs typeface="+mn-cs"/>
              </a:rPr>
              <a:t> 0 </a:t>
            </a:r>
            <a:r>
              <a:rPr lang="zh-CN" altLang="zh-CN" sz="1200" kern="1200" dirty="0" smtClean="0">
                <a:solidFill>
                  <a:schemeClr val="tx1"/>
                </a:solidFill>
                <a:effectLst/>
                <a:latin typeface="Arial" charset="0"/>
                <a:ea typeface="宋体" pitchFamily="2" charset="-122"/>
                <a:cs typeface="+mn-cs"/>
              </a:rPr>
              <a:t>级向第</a:t>
            </a:r>
            <a:r>
              <a:rPr lang="en-US" altLang="zh-CN" sz="1200" kern="1200" dirty="0" smtClean="0">
                <a:solidFill>
                  <a:schemeClr val="tx1"/>
                </a:solidFill>
                <a:effectLst/>
                <a:latin typeface="Arial" charset="0"/>
                <a:ea typeface="宋体" pitchFamily="2" charset="-122"/>
                <a:cs typeface="+mn-cs"/>
              </a:rPr>
              <a:t>15</a:t>
            </a:r>
            <a:r>
              <a:rPr lang="zh-CN" altLang="zh-CN" sz="1200" kern="1200" dirty="0" smtClean="0">
                <a:solidFill>
                  <a:schemeClr val="tx1"/>
                </a:solidFill>
                <a:effectLst/>
                <a:latin typeface="Arial" charset="0"/>
                <a:ea typeface="宋体" pitchFamily="2" charset="-122"/>
                <a:cs typeface="+mn-cs"/>
              </a:rPr>
              <a:t>级分配渗透。第</a:t>
            </a:r>
            <a:r>
              <a:rPr lang="en-US" altLang="zh-CN" sz="1200" kern="1200" dirty="0" smtClean="0">
                <a:solidFill>
                  <a:schemeClr val="tx1"/>
                </a:solidFill>
                <a:effectLst/>
                <a:latin typeface="Arial" charset="0"/>
                <a:ea typeface="宋体" pitchFamily="2" charset="-122"/>
                <a:cs typeface="+mn-cs"/>
              </a:rPr>
              <a:t>0</a:t>
            </a:r>
            <a:r>
              <a:rPr lang="zh-CN" altLang="zh-CN" sz="1200" kern="1200" dirty="0" smtClean="0">
                <a:solidFill>
                  <a:schemeClr val="tx1"/>
                </a:solidFill>
                <a:effectLst/>
                <a:latin typeface="Arial" charset="0"/>
                <a:ea typeface="宋体" pitchFamily="2" charset="-122"/>
                <a:cs typeface="+mn-cs"/>
              </a:rPr>
              <a:t>级设备是时间同步网络的基准时间参考源，它位于同步子网络的顶端，目前普遍采用全球卫星定位系统，即由</a:t>
            </a:r>
            <a:r>
              <a:rPr lang="en-US" altLang="zh-CN" sz="1200" kern="1200" dirty="0" smtClean="0">
                <a:solidFill>
                  <a:schemeClr val="tx1"/>
                </a:solidFill>
                <a:effectLst/>
                <a:latin typeface="Arial" charset="0"/>
                <a:ea typeface="宋体" pitchFamily="2" charset="-122"/>
                <a:cs typeface="+mn-cs"/>
              </a:rPr>
              <a:t> GPS </a:t>
            </a:r>
            <a:r>
              <a:rPr lang="zh-CN" altLang="zh-CN" sz="1200" kern="1200" dirty="0" smtClean="0">
                <a:solidFill>
                  <a:schemeClr val="tx1"/>
                </a:solidFill>
                <a:effectLst/>
                <a:latin typeface="Arial" charset="0"/>
                <a:ea typeface="宋体" pitchFamily="2" charset="-122"/>
                <a:cs typeface="+mn-cs"/>
              </a:rPr>
              <a:t>播发的</a:t>
            </a:r>
            <a:r>
              <a:rPr lang="en-US" altLang="zh-CN" sz="1200" kern="1200" dirty="0" smtClean="0">
                <a:solidFill>
                  <a:schemeClr val="tx1"/>
                </a:solidFill>
                <a:effectLst/>
                <a:latin typeface="Arial" charset="0"/>
                <a:ea typeface="宋体" pitchFamily="2" charset="-122"/>
                <a:cs typeface="+mn-cs"/>
              </a:rPr>
              <a:t> UTC </a:t>
            </a:r>
            <a:r>
              <a:rPr lang="zh-CN" altLang="zh-CN" sz="1200" kern="1200" dirty="0" smtClean="0">
                <a:solidFill>
                  <a:schemeClr val="tx1"/>
                </a:solidFill>
                <a:effectLst/>
                <a:latin typeface="Arial" charset="0"/>
                <a:ea typeface="宋体" pitchFamily="2" charset="-122"/>
                <a:cs typeface="+mn-cs"/>
              </a:rPr>
              <a:t>时间代码。子网络中的设备可以扮演多重角色。例如一个第二层的设备，对于第一层来说是客户机；对于第三层可能是服务器；对于同层的设备则可以是对等机。这里对等机的含义是相互用</a:t>
            </a:r>
            <a:r>
              <a:rPr lang="en-US" altLang="zh-CN" sz="1200" kern="1200" dirty="0" smtClean="0">
                <a:solidFill>
                  <a:schemeClr val="tx1"/>
                </a:solidFill>
                <a:effectLst/>
                <a:latin typeface="Arial" charset="0"/>
                <a:ea typeface="宋体" pitchFamily="2" charset="-122"/>
                <a:cs typeface="+mn-cs"/>
              </a:rPr>
              <a:t> NTP </a:t>
            </a:r>
            <a:r>
              <a:rPr lang="zh-CN" altLang="zh-CN" sz="1200" kern="1200" dirty="0" smtClean="0">
                <a:solidFill>
                  <a:schemeClr val="tx1"/>
                </a:solidFill>
                <a:effectLst/>
                <a:latin typeface="Arial" charset="0"/>
                <a:ea typeface="宋体" pitchFamily="2" charset="-122"/>
                <a:cs typeface="+mn-cs"/>
              </a:rPr>
              <a:t>进行同步的计算设备。</a:t>
            </a:r>
            <a:r>
              <a:rPr lang="en-US" altLang="zh-CN" sz="1200" kern="1200" dirty="0" smtClean="0">
                <a:solidFill>
                  <a:schemeClr val="tx1"/>
                </a:solidFill>
                <a:effectLst/>
                <a:latin typeface="Arial" charset="0"/>
                <a:ea typeface="宋体" pitchFamily="2" charset="-122"/>
                <a:cs typeface="+mn-cs"/>
              </a:rPr>
              <a:t>NTP </a:t>
            </a:r>
            <a:r>
              <a:rPr lang="zh-CN" altLang="zh-CN" sz="1200" kern="1200" dirty="0" smtClean="0">
                <a:solidFill>
                  <a:schemeClr val="tx1"/>
                </a:solidFill>
                <a:effectLst/>
                <a:latin typeface="Arial" charset="0"/>
                <a:ea typeface="宋体" pitchFamily="2" charset="-122"/>
                <a:cs typeface="+mn-cs"/>
              </a:rPr>
              <a:t>协议就是通过这种网络层状结构一层一层延伸下去，为</a:t>
            </a:r>
            <a:r>
              <a:rPr lang="en-US" altLang="zh-CN" sz="1200" kern="1200" dirty="0" smtClean="0">
                <a:solidFill>
                  <a:schemeClr val="tx1"/>
                </a:solidFill>
                <a:effectLst/>
                <a:latin typeface="Arial" charset="0"/>
                <a:ea typeface="宋体" pitchFamily="2" charset="-122"/>
                <a:cs typeface="+mn-cs"/>
              </a:rPr>
              <a:t> Internet </a:t>
            </a:r>
            <a:r>
              <a:rPr lang="zh-CN" altLang="zh-CN" sz="1200" kern="1200" dirty="0" smtClean="0">
                <a:solidFill>
                  <a:schemeClr val="tx1"/>
                </a:solidFill>
                <a:effectLst/>
                <a:latin typeface="Arial" charset="0"/>
                <a:ea typeface="宋体" pitchFamily="2" charset="-122"/>
                <a:cs typeface="+mn-cs"/>
              </a:rPr>
              <a:t>提供对时服务的。</a:t>
            </a:r>
          </a:p>
          <a:p>
            <a:endParaRPr lang="zh-CN" altLang="en-US" dirty="0" smtClean="0">
              <a:latin typeface="Arial" panose="020B0604020202020204" pitchFamily="34" charset="0"/>
            </a:endParaRPr>
          </a:p>
        </p:txBody>
      </p:sp>
    </p:spTree>
    <p:extLst>
      <p:ext uri="{BB962C8B-B14F-4D97-AF65-F5344CB8AC3E}">
        <p14:creationId xmlns:p14="http://schemas.microsoft.com/office/powerpoint/2010/main" val="2446643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err="1" smtClean="0">
                <a:solidFill>
                  <a:schemeClr val="tx1"/>
                </a:solidFill>
                <a:effectLst/>
                <a:latin typeface="Arial" charset="0"/>
                <a:ea typeface="宋体" pitchFamily="2" charset="-122"/>
                <a:cs typeface="+mn-cs"/>
              </a:rPr>
              <a:t>表示客户端时钟记录的发送NTP报文的时间和</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是客户端时钟接收</a:t>
            </a:r>
            <a:r>
              <a:rPr lang="en-US" altLang="zh-CN" sz="1200" kern="1200" dirty="0" smtClean="0">
                <a:solidFill>
                  <a:schemeClr val="tx1"/>
                </a:solidFill>
                <a:effectLst/>
                <a:latin typeface="Arial" charset="0"/>
                <a:ea typeface="宋体" pitchFamily="2" charset="-122"/>
                <a:cs typeface="+mn-cs"/>
              </a:rPr>
              <a:t> NTP </a:t>
            </a:r>
            <a:r>
              <a:rPr lang="en-US" altLang="zh-CN" sz="1200" kern="1200" dirty="0" err="1" smtClean="0">
                <a:solidFill>
                  <a:schemeClr val="tx1"/>
                </a:solidFill>
                <a:effectLst/>
                <a:latin typeface="Arial" charset="0"/>
                <a:ea typeface="宋体" pitchFamily="2" charset="-122"/>
                <a:cs typeface="+mn-cs"/>
              </a:rPr>
              <a:t>报文的时间</a:t>
            </a:r>
            <a:r>
              <a:rPr lang="en-US" altLang="zh-CN" sz="1200" kern="1200" dirty="0" smtClean="0">
                <a:solidFill>
                  <a:schemeClr val="tx1"/>
                </a:solidFill>
                <a:effectLst/>
                <a:latin typeface="Arial" charset="0"/>
                <a:ea typeface="宋体" pitchFamily="2" charset="-122"/>
                <a:cs typeface="+mn-cs"/>
              </a:rPr>
              <a:t>[59][62]，</a:t>
            </a:r>
            <a:r>
              <a:rPr lang="en-US" altLang="zh-CN" sz="1200" kern="1200" dirty="0" err="1" smtClean="0">
                <a:solidFill>
                  <a:schemeClr val="tx1"/>
                </a:solidFill>
                <a:effectLst/>
                <a:latin typeface="Arial" charset="0"/>
                <a:ea typeface="宋体" pitchFamily="2" charset="-122"/>
                <a:cs typeface="+mn-cs"/>
              </a:rPr>
              <a:t>客户端接受和发送时间是</a:t>
            </a:r>
            <a:r>
              <a:rPr lang="en-US" altLang="zh-CN" sz="1200" kern="1200" dirty="0" smtClean="0">
                <a:solidFill>
                  <a:schemeClr val="tx1"/>
                </a:solidFill>
                <a:effectLst/>
                <a:latin typeface="Arial" charset="0"/>
                <a:ea typeface="宋体" pitchFamily="2" charset="-122"/>
                <a:cs typeface="+mn-cs"/>
              </a:rPr>
              <a:t> 和 。</a:t>
            </a:r>
            <a:r>
              <a:rPr lang="en-US" altLang="zh-CN" sz="1200" kern="1200" dirty="0" err="1" smtClean="0">
                <a:solidFill>
                  <a:schemeClr val="tx1"/>
                </a:solidFill>
                <a:effectLst/>
                <a:latin typeface="Arial" charset="0"/>
                <a:ea typeface="宋体" pitchFamily="2" charset="-122"/>
                <a:cs typeface="+mn-cs"/>
              </a:rPr>
              <a:t>通过之前的知识，假设服务器时钟经过授时后时钟是准确的，而客户端和服务器之间的时间偏差用</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表示，从客户端发送报文到服务器端的路径延迟是</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从服务器到客户端的路径延迟是</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路径延迟总和是</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那么可以列出三个方程式</a:t>
            </a:r>
            <a:r>
              <a:rPr lang="en-US" altLang="zh-CN" sz="1200" kern="1200" dirty="0" smtClean="0">
                <a:solidFill>
                  <a:schemeClr val="tx1"/>
                </a:solidFill>
                <a:effectLst/>
                <a:latin typeface="Arial" charset="0"/>
                <a:ea typeface="宋体" pitchFamily="2" charset="-122"/>
                <a:cs typeface="+mn-cs"/>
              </a:rPr>
              <a:t>：</a:t>
            </a:r>
          </a:p>
          <a:p>
            <a:endParaRPr lang="zh-CN" altLang="en-US" dirty="0"/>
          </a:p>
        </p:txBody>
      </p:sp>
      <p:sp>
        <p:nvSpPr>
          <p:cNvPr id="4" name="灯片编号占位符 3"/>
          <p:cNvSpPr>
            <a:spLocks noGrp="1"/>
          </p:cNvSpPr>
          <p:nvPr>
            <p:ph type="sldNum" sz="quarter" idx="10"/>
          </p:nvPr>
        </p:nvSpPr>
        <p:spPr/>
        <p:txBody>
          <a:bodyPr/>
          <a:lstStyle/>
          <a:p>
            <a:fld id="{C0562D09-F737-41CF-9316-452B7A81F254}" type="slidenum">
              <a:rPr lang="en-US" altLang="zh-CN" smtClean="0"/>
              <a:pPr/>
              <a:t>14</a:t>
            </a:fld>
            <a:endParaRPr lang="en-US" altLang="zh-CN"/>
          </a:p>
        </p:txBody>
      </p:sp>
    </p:spTree>
    <p:extLst>
      <p:ext uri="{BB962C8B-B14F-4D97-AF65-F5344CB8AC3E}">
        <p14:creationId xmlns:p14="http://schemas.microsoft.com/office/powerpoint/2010/main" val="549865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dirty="0" smtClean="0"/>
              <a:t>定义：</a:t>
            </a:r>
            <a:r>
              <a:rPr lang="zh-CN" altLang="en-US" sz="1200" dirty="0" smtClean="0"/>
              <a:t>软件定义网络</a:t>
            </a:r>
            <a:endParaRPr lang="en-US" altLang="zh-CN" sz="1200" dirty="0" smtClean="0"/>
          </a:p>
          <a:p>
            <a:pPr marL="0" indent="0" algn="just">
              <a:buNone/>
            </a:pPr>
            <a:r>
              <a:rPr lang="zh-CN" altLang="en-US" sz="1200" dirty="0" smtClean="0"/>
              <a:t>（</a:t>
            </a:r>
            <a:r>
              <a:rPr lang="en-US" altLang="zh-CN" sz="1200" dirty="0" smtClean="0"/>
              <a:t>Software Defined Network, SDN </a:t>
            </a:r>
            <a:r>
              <a:rPr lang="zh-CN" altLang="en-US" sz="1200" dirty="0" smtClean="0"/>
              <a:t>），是</a:t>
            </a:r>
            <a:r>
              <a:rPr lang="en-US" altLang="zh-CN" sz="1200" dirty="0" smtClean="0"/>
              <a:t>Emulex</a:t>
            </a:r>
            <a:r>
              <a:rPr lang="zh-CN" altLang="en-US" sz="1200" dirty="0" smtClean="0"/>
              <a:t>网络一种新型网络创新架构，是网络虚拟化的一种实现方式，其核心技术</a:t>
            </a:r>
            <a:r>
              <a:rPr lang="en-US" altLang="zh-CN" sz="1200" dirty="0" err="1" smtClean="0"/>
              <a:t>OpenFlow</a:t>
            </a:r>
            <a:r>
              <a:rPr lang="zh-CN" altLang="en-US" sz="1200" dirty="0" smtClean="0"/>
              <a:t>通过将网络设备控制面与数据面分离开来，从而实现了网络流量的灵活控制，使网络作为管道变得更加智能。</a:t>
            </a:r>
          </a:p>
          <a:p>
            <a:endParaRPr lang="zh-CN" altLang="en-US" dirty="0"/>
          </a:p>
        </p:txBody>
      </p:sp>
      <p:sp>
        <p:nvSpPr>
          <p:cNvPr id="4" name="灯片编号占位符 3"/>
          <p:cNvSpPr>
            <a:spLocks noGrp="1"/>
          </p:cNvSpPr>
          <p:nvPr>
            <p:ph type="sldNum" sz="quarter" idx="10"/>
          </p:nvPr>
        </p:nvSpPr>
        <p:spPr/>
        <p:txBody>
          <a:bodyPr/>
          <a:lstStyle/>
          <a:p>
            <a:fld id="{C0562D09-F737-41CF-9316-452B7A81F254}" type="slidenum">
              <a:rPr lang="en-US" altLang="zh-CN" smtClean="0"/>
              <a:pPr/>
              <a:t>15</a:t>
            </a:fld>
            <a:endParaRPr lang="en-US" altLang="zh-CN"/>
          </a:p>
        </p:txBody>
      </p:sp>
    </p:spTree>
    <p:extLst>
      <p:ext uri="{BB962C8B-B14F-4D97-AF65-F5344CB8AC3E}">
        <p14:creationId xmlns:p14="http://schemas.microsoft.com/office/powerpoint/2010/main" val="1993140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控制器基于</a:t>
            </a:r>
            <a:r>
              <a:rPr lang="en-US" altLang="zh-CN" sz="1200" kern="1200" dirty="0" err="1" smtClean="0">
                <a:solidFill>
                  <a:schemeClr val="tx1"/>
                </a:solidFill>
                <a:effectLst/>
                <a:latin typeface="Arial" charset="0"/>
                <a:ea typeface="宋体" pitchFamily="2" charset="-122"/>
                <a:cs typeface="+mn-cs"/>
              </a:rPr>
              <a:t>OpenFlow</a:t>
            </a:r>
            <a:r>
              <a:rPr lang="zh-CN" altLang="zh-CN" sz="1200" kern="1200" dirty="0" smtClean="0">
                <a:solidFill>
                  <a:schemeClr val="tx1"/>
                </a:solidFill>
                <a:effectLst/>
                <a:latin typeface="Arial" charset="0"/>
                <a:ea typeface="宋体" pitchFamily="2" charset="-122"/>
                <a:cs typeface="+mn-cs"/>
              </a:rPr>
              <a:t>协议与交换机进行连接，并控制交换机中的流表，数据流来到交换机时，会进行查表操作来匹配流表项，多流表（</a:t>
            </a:r>
            <a:r>
              <a:rPr lang="en-US" altLang="zh-CN" sz="1200" kern="1200" dirty="0" smtClean="0">
                <a:solidFill>
                  <a:schemeClr val="tx1"/>
                </a:solidFill>
                <a:effectLst/>
                <a:latin typeface="Arial" charset="0"/>
                <a:ea typeface="宋体" pitchFamily="2" charset="-122"/>
                <a:cs typeface="+mn-cs"/>
              </a:rPr>
              <a:t>OpenFlow1.0</a:t>
            </a:r>
            <a:r>
              <a:rPr lang="zh-CN" altLang="zh-CN" sz="1200" kern="1200" dirty="0" smtClean="0">
                <a:solidFill>
                  <a:schemeClr val="tx1"/>
                </a:solidFill>
                <a:effectLst/>
                <a:latin typeface="Arial" charset="0"/>
                <a:ea typeface="宋体" pitchFamily="2" charset="-122"/>
                <a:cs typeface="+mn-cs"/>
              </a:rPr>
              <a:t>版本以后）的查表操作按照流水线处理的方式进行，从流表</a:t>
            </a:r>
            <a:r>
              <a:rPr lang="en-US" altLang="zh-CN" sz="1200" kern="1200" dirty="0" smtClean="0">
                <a:solidFill>
                  <a:schemeClr val="tx1"/>
                </a:solidFill>
                <a:effectLst/>
                <a:latin typeface="Arial" charset="0"/>
                <a:ea typeface="宋体" pitchFamily="2" charset="-122"/>
                <a:cs typeface="+mn-cs"/>
              </a:rPr>
              <a:t>0</a:t>
            </a:r>
            <a:r>
              <a:rPr lang="zh-CN" altLang="zh-CN" sz="1200" kern="1200" dirty="0" smtClean="0">
                <a:solidFill>
                  <a:schemeClr val="tx1"/>
                </a:solidFill>
                <a:effectLst/>
                <a:latin typeface="Arial" charset="0"/>
                <a:ea typeface="宋体" pitchFamily="2" charset="-122"/>
                <a:cs typeface="+mn-cs"/>
              </a:rPr>
              <a:t>往后走，依次查找序号越来越大的流表，而匹配到的流表项中规定了交换机对该流进行何种操作。</a:t>
            </a:r>
            <a:endParaRPr lang="en-US" altLang="zh-CN" sz="1200" kern="1200" dirty="0" smtClean="0">
              <a:solidFill>
                <a:schemeClr val="tx1"/>
              </a:solidFill>
              <a:effectLst/>
              <a:latin typeface="Arial" charset="0"/>
              <a:ea typeface="宋体" pitchFamily="2" charset="-122"/>
              <a:cs typeface="+mn-cs"/>
            </a:endParaRPr>
          </a:p>
          <a:p>
            <a:r>
              <a:rPr lang="zh-CN" altLang="zh-CN" sz="1200" kern="1200" dirty="0" smtClean="0">
                <a:solidFill>
                  <a:schemeClr val="tx1"/>
                </a:solidFill>
                <a:effectLst/>
                <a:latin typeface="Arial" charset="0"/>
                <a:ea typeface="宋体" pitchFamily="2" charset="-122"/>
                <a:cs typeface="+mn-cs"/>
              </a:rPr>
              <a:t>跟传统路由协议相比，</a:t>
            </a:r>
            <a:r>
              <a:rPr lang="en-US" altLang="zh-CN" sz="1200" kern="1200" dirty="0" err="1" smtClean="0">
                <a:solidFill>
                  <a:schemeClr val="tx1"/>
                </a:solidFill>
                <a:effectLst/>
                <a:latin typeface="Arial" charset="0"/>
                <a:ea typeface="宋体" pitchFamily="2" charset="-122"/>
                <a:cs typeface="+mn-cs"/>
              </a:rPr>
              <a:t>OpenFlow</a:t>
            </a:r>
            <a:r>
              <a:rPr lang="zh-CN" altLang="zh-CN" sz="1200" kern="1200" dirty="0" smtClean="0">
                <a:solidFill>
                  <a:schemeClr val="tx1"/>
                </a:solidFill>
                <a:effectLst/>
                <a:latin typeface="Arial" charset="0"/>
                <a:ea typeface="宋体" pitchFamily="2" charset="-122"/>
                <a:cs typeface="+mn-cs"/>
              </a:rPr>
              <a:t>协议有许多类似的地方，但同时它的意义又更为丰富和广泛。在</a:t>
            </a:r>
            <a:r>
              <a:rPr lang="en-US" altLang="zh-CN" sz="1200" kern="1200" dirty="0" err="1" smtClean="0">
                <a:solidFill>
                  <a:schemeClr val="tx1"/>
                </a:solidFill>
                <a:effectLst/>
                <a:latin typeface="Arial" charset="0"/>
                <a:ea typeface="宋体" pitchFamily="2" charset="-122"/>
                <a:cs typeface="+mn-cs"/>
              </a:rPr>
              <a:t>OpenFlow</a:t>
            </a:r>
            <a:r>
              <a:rPr lang="zh-CN" altLang="zh-CN" sz="1200" kern="1200" dirty="0" smtClean="0">
                <a:solidFill>
                  <a:schemeClr val="tx1"/>
                </a:solidFill>
                <a:effectLst/>
                <a:latin typeface="Arial" charset="0"/>
                <a:ea typeface="宋体" pitchFamily="2" charset="-122"/>
                <a:cs typeface="+mn-cs"/>
              </a:rPr>
              <a:t>技术中，最关键的一个概念就是流表（</a:t>
            </a:r>
            <a:r>
              <a:rPr lang="en-US" altLang="zh-CN" sz="1200" kern="1200" dirty="0" err="1" smtClean="0">
                <a:solidFill>
                  <a:schemeClr val="tx1"/>
                </a:solidFill>
                <a:effectLst/>
                <a:latin typeface="Arial" charset="0"/>
                <a:ea typeface="宋体" pitchFamily="2" charset="-122"/>
                <a:cs typeface="+mn-cs"/>
              </a:rPr>
              <a:t>FlowTable</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控制器可通过编程生成、配置以及修改交换机的流表，交换机则根据自身目前所维护的流表来决定转发细节，也就是说，实际上控制器是通过控制交换机中的流表来控制交换机对数据的操作行为的，一个控制器可以控制多个交换机以实现集中控制的目的，多个控制器也可以控制同一个交换机来实现控制功能模块化的目的</a:t>
            </a:r>
            <a:endParaRPr lang="zh-CN" altLang="en-US" dirty="0"/>
          </a:p>
        </p:txBody>
      </p:sp>
      <p:sp>
        <p:nvSpPr>
          <p:cNvPr id="4" name="灯片编号占位符 3"/>
          <p:cNvSpPr>
            <a:spLocks noGrp="1"/>
          </p:cNvSpPr>
          <p:nvPr>
            <p:ph type="sldNum" sz="quarter" idx="10"/>
          </p:nvPr>
        </p:nvSpPr>
        <p:spPr/>
        <p:txBody>
          <a:bodyPr/>
          <a:lstStyle/>
          <a:p>
            <a:fld id="{C0562D09-F737-41CF-9316-452B7A81F254}" type="slidenum">
              <a:rPr lang="en-US" altLang="zh-CN" smtClean="0"/>
              <a:pPr/>
              <a:t>17</a:t>
            </a:fld>
            <a:endParaRPr lang="en-US" altLang="zh-CN"/>
          </a:p>
        </p:txBody>
      </p:sp>
    </p:spTree>
    <p:extLst>
      <p:ext uri="{BB962C8B-B14F-4D97-AF65-F5344CB8AC3E}">
        <p14:creationId xmlns:p14="http://schemas.microsoft.com/office/powerpoint/2010/main" val="2108970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Arial" charset="0"/>
                <a:ea typeface="宋体" pitchFamily="2" charset="-122"/>
                <a:cs typeface="+mn-cs"/>
              </a:rPr>
              <a:t>Open </a:t>
            </a:r>
            <a:r>
              <a:rPr lang="en-US" altLang="zh-CN" sz="1200" kern="1200" dirty="0" err="1" smtClean="0">
                <a:solidFill>
                  <a:schemeClr val="tx1"/>
                </a:solidFill>
                <a:effectLst/>
                <a:latin typeface="Arial" charset="0"/>
                <a:ea typeface="宋体" pitchFamily="2" charset="-122"/>
                <a:cs typeface="+mn-cs"/>
              </a:rPr>
              <a:t>vSwitch</a:t>
            </a:r>
            <a:r>
              <a:rPr lang="zh-CN" altLang="zh-CN" sz="1200" kern="1200" dirty="0" smtClean="0">
                <a:solidFill>
                  <a:schemeClr val="tx1"/>
                </a:solidFill>
                <a:effectLst/>
                <a:latin typeface="Arial" charset="0"/>
                <a:ea typeface="宋体" pitchFamily="2" charset="-122"/>
                <a:cs typeface="+mn-cs"/>
              </a:rPr>
              <a:t>简称</a:t>
            </a:r>
            <a:r>
              <a:rPr lang="en-US" altLang="zh-CN" sz="1200" kern="1200" dirty="0" smtClean="0">
                <a:solidFill>
                  <a:schemeClr val="tx1"/>
                </a:solidFill>
                <a:effectLst/>
                <a:latin typeface="Arial" charset="0"/>
                <a:ea typeface="宋体" pitchFamily="2" charset="-122"/>
                <a:cs typeface="+mn-cs"/>
              </a:rPr>
              <a:t>OVS</a:t>
            </a:r>
            <a:r>
              <a:rPr lang="zh-CN" altLang="zh-CN" sz="1200" kern="1200" dirty="0" smtClean="0">
                <a:solidFill>
                  <a:schemeClr val="tx1"/>
                </a:solidFill>
                <a:effectLst/>
                <a:latin typeface="Arial" charset="0"/>
                <a:ea typeface="宋体" pitchFamily="2" charset="-122"/>
                <a:cs typeface="+mn-cs"/>
              </a:rPr>
              <a:t>是一个支持编程扩展的，支持跨越多个物理服务器的分布式环境的，具备工业级质量的，能够实现大规模网络自动化的多层虚拟交换机</a:t>
            </a:r>
            <a:r>
              <a:rPr lang="zh-CN" altLang="en-US"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OVS</a:t>
            </a:r>
            <a:r>
              <a:rPr lang="zh-CN" altLang="zh-CN" sz="1200" kern="1200" dirty="0" smtClean="0">
                <a:solidFill>
                  <a:schemeClr val="tx1"/>
                </a:solidFill>
                <a:effectLst/>
                <a:latin typeface="Arial" charset="0"/>
                <a:ea typeface="宋体" pitchFamily="2" charset="-122"/>
                <a:cs typeface="+mn-cs"/>
              </a:rPr>
              <a:t>可以以软件交换机的身份在管理程序中运行，也可以作为控制层直接部署到硬件设备上。</a:t>
            </a:r>
            <a:endParaRPr lang="zh-CN" altLang="en-US" dirty="0"/>
          </a:p>
        </p:txBody>
      </p:sp>
      <p:sp>
        <p:nvSpPr>
          <p:cNvPr id="4" name="灯片编号占位符 3"/>
          <p:cNvSpPr>
            <a:spLocks noGrp="1"/>
          </p:cNvSpPr>
          <p:nvPr>
            <p:ph type="sldNum" sz="quarter" idx="10"/>
          </p:nvPr>
        </p:nvSpPr>
        <p:spPr/>
        <p:txBody>
          <a:bodyPr/>
          <a:lstStyle/>
          <a:p>
            <a:fld id="{C0562D09-F737-41CF-9316-452B7A81F254}" type="slidenum">
              <a:rPr lang="en-US" altLang="zh-CN" smtClean="0"/>
              <a:pPr/>
              <a:t>18</a:t>
            </a:fld>
            <a:endParaRPr lang="en-US" altLang="zh-CN"/>
          </a:p>
        </p:txBody>
      </p:sp>
    </p:spTree>
    <p:extLst>
      <p:ext uri="{BB962C8B-B14F-4D97-AF65-F5344CB8AC3E}">
        <p14:creationId xmlns:p14="http://schemas.microsoft.com/office/powerpoint/2010/main" val="524062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Arial" charset="0"/>
                <a:ea typeface="宋体" pitchFamily="2" charset="-122"/>
                <a:cs typeface="+mn-cs"/>
              </a:rPr>
              <a:t>Ryu</a:t>
            </a:r>
            <a:r>
              <a:rPr lang="zh-CN" altLang="zh-CN" sz="1200" kern="1200" dirty="0" smtClean="0">
                <a:solidFill>
                  <a:schemeClr val="tx1"/>
                </a:solidFill>
                <a:effectLst/>
                <a:latin typeface="Arial" charset="0"/>
                <a:ea typeface="宋体" pitchFamily="2" charset="-122"/>
                <a:cs typeface="+mn-cs"/>
              </a:rPr>
              <a:t>是一款由</a:t>
            </a:r>
            <a:r>
              <a:rPr lang="en-US" altLang="zh-CN" sz="1200" kern="1200" dirty="0" smtClean="0">
                <a:solidFill>
                  <a:schemeClr val="tx1"/>
                </a:solidFill>
                <a:effectLst/>
                <a:latin typeface="Arial" charset="0"/>
                <a:ea typeface="宋体" pitchFamily="2" charset="-122"/>
                <a:cs typeface="+mn-cs"/>
              </a:rPr>
              <a:t>Python</a:t>
            </a:r>
            <a:r>
              <a:rPr lang="zh-CN" altLang="zh-CN" sz="1200" kern="1200" dirty="0" smtClean="0">
                <a:solidFill>
                  <a:schemeClr val="tx1"/>
                </a:solidFill>
                <a:effectLst/>
                <a:latin typeface="Arial" charset="0"/>
                <a:ea typeface="宋体" pitchFamily="2" charset="-122"/>
                <a:cs typeface="+mn-cs"/>
              </a:rPr>
              <a:t>语言开发的，对</a:t>
            </a:r>
            <a:r>
              <a:rPr lang="en-US" altLang="zh-CN" sz="1200" kern="1200" dirty="0" err="1" smtClean="0">
                <a:solidFill>
                  <a:schemeClr val="tx1"/>
                </a:solidFill>
                <a:effectLst/>
                <a:latin typeface="Arial" charset="0"/>
                <a:ea typeface="宋体" pitchFamily="2" charset="-122"/>
                <a:cs typeface="+mn-cs"/>
              </a:rPr>
              <a:t>OpenFlow</a:t>
            </a:r>
            <a:r>
              <a:rPr lang="zh-CN" altLang="zh-CN" sz="1200" kern="1200" dirty="0" smtClean="0">
                <a:solidFill>
                  <a:schemeClr val="tx1"/>
                </a:solidFill>
                <a:effectLst/>
                <a:latin typeface="Arial" charset="0"/>
                <a:ea typeface="宋体" pitchFamily="2" charset="-122"/>
                <a:cs typeface="+mn-cs"/>
              </a:rPr>
              <a:t>协议支持良好的</a:t>
            </a:r>
            <a:r>
              <a:rPr lang="en-US" altLang="zh-CN" sz="1200" kern="1200" dirty="0" smtClean="0">
                <a:solidFill>
                  <a:schemeClr val="tx1"/>
                </a:solidFill>
                <a:effectLst/>
                <a:latin typeface="Arial" charset="0"/>
                <a:ea typeface="宋体" pitchFamily="2" charset="-122"/>
                <a:cs typeface="+mn-cs"/>
              </a:rPr>
              <a:t>SDN</a:t>
            </a:r>
            <a:r>
              <a:rPr lang="zh-CN" altLang="zh-CN" sz="1200" kern="1200" dirty="0" smtClean="0">
                <a:solidFill>
                  <a:schemeClr val="tx1"/>
                </a:solidFill>
                <a:effectLst/>
                <a:latin typeface="Arial" charset="0"/>
                <a:ea typeface="宋体" pitchFamily="2" charset="-122"/>
                <a:cs typeface="+mn-cs"/>
              </a:rPr>
              <a:t>开源控制器</a:t>
            </a:r>
            <a:r>
              <a:rPr lang="en-US" altLang="zh-CN" sz="1200" kern="1200" baseline="30000" dirty="0" smtClean="0">
                <a:solidFill>
                  <a:schemeClr val="tx1"/>
                </a:solidFill>
                <a:effectLst/>
                <a:latin typeface="Arial" charset="0"/>
                <a:ea typeface="宋体" pitchFamily="2" charset="-122"/>
                <a:cs typeface="+mn-cs"/>
              </a:rPr>
              <a:t>[13]</a:t>
            </a:r>
            <a:r>
              <a:rPr lang="zh-CN" altLang="zh-CN" sz="1200" kern="1200" dirty="0" smtClean="0">
                <a:solidFill>
                  <a:schemeClr val="tx1"/>
                </a:solidFill>
                <a:effectLst/>
                <a:latin typeface="Arial" charset="0"/>
                <a:ea typeface="宋体" pitchFamily="2" charset="-122"/>
                <a:cs typeface="+mn-cs"/>
              </a:rPr>
              <a:t>。同时，</a:t>
            </a:r>
            <a:r>
              <a:rPr lang="en-US" altLang="zh-CN" sz="1200" kern="1200" dirty="0" err="1" smtClean="0">
                <a:solidFill>
                  <a:schemeClr val="tx1"/>
                </a:solidFill>
                <a:effectLst/>
                <a:latin typeface="Arial" charset="0"/>
                <a:ea typeface="宋体" pitchFamily="2" charset="-122"/>
                <a:cs typeface="+mn-cs"/>
              </a:rPr>
              <a:t>Ryu</a:t>
            </a:r>
            <a:r>
              <a:rPr lang="zh-CN" altLang="zh-CN" sz="1200" kern="1200" dirty="0" smtClean="0">
                <a:solidFill>
                  <a:schemeClr val="tx1"/>
                </a:solidFill>
                <a:effectLst/>
                <a:latin typeface="Arial" charset="0"/>
                <a:ea typeface="宋体" pitchFamily="2" charset="-122"/>
                <a:cs typeface="+mn-cs"/>
              </a:rPr>
              <a:t>对外提供诸多库函数与组件，因此对于开发人员来说，</a:t>
            </a:r>
            <a:r>
              <a:rPr lang="en-US" altLang="zh-CN" sz="1200" kern="1200" dirty="0" err="1" smtClean="0">
                <a:solidFill>
                  <a:schemeClr val="tx1"/>
                </a:solidFill>
                <a:effectLst/>
                <a:latin typeface="Arial" charset="0"/>
                <a:ea typeface="宋体" pitchFamily="2" charset="-122"/>
                <a:cs typeface="+mn-cs"/>
              </a:rPr>
              <a:t>Ryu</a:t>
            </a:r>
            <a:r>
              <a:rPr lang="zh-CN" altLang="zh-CN" sz="1200" kern="1200" dirty="0" smtClean="0">
                <a:solidFill>
                  <a:schemeClr val="tx1"/>
                </a:solidFill>
                <a:effectLst/>
                <a:latin typeface="Arial" charset="0"/>
                <a:ea typeface="宋体" pitchFamily="2" charset="-122"/>
                <a:cs typeface="+mn-cs"/>
              </a:rPr>
              <a:t>简洁明了，比许多主流开源控制器都要更加易于使用跟开发</a:t>
            </a:r>
            <a:r>
              <a:rPr lang="zh-CN" altLang="en-US"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除了</a:t>
            </a:r>
            <a:r>
              <a:rPr lang="en-US" altLang="zh-CN" sz="1200" kern="1200" dirty="0" err="1" smtClean="0">
                <a:solidFill>
                  <a:schemeClr val="tx1"/>
                </a:solidFill>
                <a:effectLst/>
                <a:latin typeface="Arial" charset="0"/>
                <a:ea typeface="宋体" pitchFamily="2" charset="-122"/>
                <a:cs typeface="+mn-cs"/>
              </a:rPr>
              <a:t>OpenFlow</a:t>
            </a:r>
            <a:r>
              <a:rPr lang="zh-CN" altLang="zh-CN" sz="1200" kern="1200" dirty="0" smtClean="0">
                <a:solidFill>
                  <a:schemeClr val="tx1"/>
                </a:solidFill>
                <a:effectLst/>
                <a:latin typeface="Arial" charset="0"/>
                <a:ea typeface="宋体" pitchFamily="2" charset="-122"/>
                <a:cs typeface="+mn-cs"/>
              </a:rPr>
              <a:t>协议之外，</a:t>
            </a:r>
            <a:r>
              <a:rPr lang="en-US" altLang="zh-CN" sz="1200" kern="1200" dirty="0" err="1" smtClean="0">
                <a:solidFill>
                  <a:schemeClr val="tx1"/>
                </a:solidFill>
                <a:effectLst/>
                <a:latin typeface="Arial" charset="0"/>
                <a:ea typeface="宋体" pitchFamily="2" charset="-122"/>
                <a:cs typeface="+mn-cs"/>
              </a:rPr>
              <a:t>Ryu</a:t>
            </a:r>
            <a:r>
              <a:rPr lang="zh-CN" altLang="zh-CN" sz="1200" kern="1200" dirty="0" smtClean="0">
                <a:solidFill>
                  <a:schemeClr val="tx1"/>
                </a:solidFill>
                <a:effectLst/>
                <a:latin typeface="Arial" charset="0"/>
                <a:ea typeface="宋体" pitchFamily="2" charset="-122"/>
                <a:cs typeface="+mn-cs"/>
              </a:rPr>
              <a:t>还支持</a:t>
            </a:r>
            <a:r>
              <a:rPr lang="en-US" altLang="zh-CN" sz="1200" kern="1200" dirty="0" smtClean="0">
                <a:solidFill>
                  <a:schemeClr val="tx1"/>
                </a:solidFill>
                <a:effectLst/>
                <a:latin typeface="Arial" charset="0"/>
                <a:ea typeface="宋体" pitchFamily="2" charset="-122"/>
                <a:cs typeface="+mn-cs"/>
              </a:rPr>
              <a:t>OF-</a:t>
            </a:r>
            <a:r>
              <a:rPr lang="en-US" altLang="zh-CN" sz="1200" kern="1200" dirty="0" err="1" smtClean="0">
                <a:solidFill>
                  <a:schemeClr val="tx1"/>
                </a:solidFill>
                <a:effectLst/>
                <a:latin typeface="Arial" charset="0"/>
                <a:ea typeface="宋体" pitchFamily="2" charset="-122"/>
                <a:cs typeface="+mn-cs"/>
              </a:rPr>
              <a:t>config</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NETCONF</a:t>
            </a:r>
            <a:r>
              <a:rPr lang="zh-CN" altLang="zh-CN" sz="1200" kern="1200" dirty="0" smtClean="0">
                <a:solidFill>
                  <a:schemeClr val="tx1"/>
                </a:solidFill>
                <a:effectLst/>
                <a:latin typeface="Arial" charset="0"/>
                <a:ea typeface="宋体" pitchFamily="2" charset="-122"/>
                <a:cs typeface="+mn-cs"/>
              </a:rPr>
              <a:t>等等其他南向接口协议</a:t>
            </a:r>
            <a:r>
              <a:rPr lang="zh-CN" altLang="en-US" sz="1200" kern="1200" dirty="0" smtClean="0">
                <a:solidFill>
                  <a:schemeClr val="tx1"/>
                </a:solidFill>
                <a:effectLst/>
                <a:latin typeface="Arial" charset="0"/>
                <a:ea typeface="宋体" pitchFamily="2" charset="-122"/>
                <a:cs typeface="+mn-cs"/>
              </a:rPr>
              <a:t>。</a:t>
            </a:r>
            <a:endParaRPr lang="en-US" altLang="zh-CN" sz="1200" kern="1200" dirty="0" smtClean="0">
              <a:solidFill>
                <a:schemeClr val="tx1"/>
              </a:solidFill>
              <a:effectLst/>
              <a:latin typeface="Arial" charset="0"/>
              <a:ea typeface="宋体" pitchFamily="2" charset="-122"/>
              <a:cs typeface="+mn-cs"/>
            </a:endParaRPr>
          </a:p>
          <a:p>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1</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Applications</a:t>
            </a:r>
            <a:r>
              <a:rPr lang="zh-CN" altLang="zh-CN" sz="1200" kern="1200" dirty="0" smtClean="0">
                <a:solidFill>
                  <a:schemeClr val="tx1"/>
                </a:solidFill>
                <a:effectLst/>
                <a:latin typeface="Arial" charset="0"/>
                <a:ea typeface="宋体" pitchFamily="2" charset="-122"/>
                <a:cs typeface="+mn-cs"/>
              </a:rPr>
              <a:t>：用户逻辑以一个</a:t>
            </a:r>
            <a:r>
              <a:rPr lang="en-US" altLang="zh-CN" sz="1200" kern="1200" dirty="0" smtClean="0">
                <a:solidFill>
                  <a:schemeClr val="tx1"/>
                </a:solidFill>
                <a:effectLst/>
                <a:latin typeface="Arial" charset="0"/>
                <a:ea typeface="宋体" pitchFamily="2" charset="-122"/>
                <a:cs typeface="+mn-cs"/>
              </a:rPr>
              <a:t>APP</a:t>
            </a:r>
            <a:r>
              <a:rPr lang="zh-CN" altLang="zh-CN" sz="1200" kern="1200" dirty="0" smtClean="0">
                <a:solidFill>
                  <a:schemeClr val="tx1"/>
                </a:solidFill>
                <a:effectLst/>
                <a:latin typeface="Arial" charset="0"/>
                <a:ea typeface="宋体" pitchFamily="2" charset="-122"/>
                <a:cs typeface="+mn-cs"/>
              </a:rPr>
              <a:t>（继承</a:t>
            </a:r>
            <a:r>
              <a:rPr lang="en-US" altLang="zh-CN" sz="1200" kern="1200" dirty="0" err="1" smtClean="0">
                <a:solidFill>
                  <a:schemeClr val="tx1"/>
                </a:solidFill>
                <a:effectLst/>
                <a:latin typeface="Arial" charset="0"/>
                <a:ea typeface="宋体" pitchFamily="2" charset="-122"/>
                <a:cs typeface="+mn-cs"/>
              </a:rPr>
              <a:t>ryu.base.app_manager.RyuApp</a:t>
            </a:r>
            <a:r>
              <a:rPr lang="zh-CN" altLang="zh-CN" sz="1200" kern="1200" dirty="0" smtClean="0">
                <a:solidFill>
                  <a:schemeClr val="tx1"/>
                </a:solidFill>
                <a:effectLst/>
                <a:latin typeface="Arial" charset="0"/>
                <a:ea typeface="宋体" pitchFamily="2" charset="-122"/>
                <a:cs typeface="+mn-cs"/>
              </a:rPr>
              <a:t>）的形式来描述。</a:t>
            </a:r>
          </a:p>
          <a:p>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2</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Event</a:t>
            </a:r>
            <a:r>
              <a:rPr lang="zh-CN" altLang="zh-CN" sz="1200" kern="1200" dirty="0" smtClean="0">
                <a:solidFill>
                  <a:schemeClr val="tx1"/>
                </a:solidFill>
                <a:effectLst/>
                <a:latin typeface="Arial" charset="0"/>
                <a:ea typeface="宋体" pitchFamily="2" charset="-122"/>
                <a:cs typeface="+mn-cs"/>
              </a:rPr>
              <a:t>：通过传输和接收</a:t>
            </a:r>
            <a:r>
              <a:rPr lang="en-US" altLang="zh-CN" sz="1200" kern="1200" dirty="0" smtClean="0">
                <a:solidFill>
                  <a:schemeClr val="tx1"/>
                </a:solidFill>
                <a:effectLst/>
                <a:latin typeface="Arial" charset="0"/>
                <a:ea typeface="宋体" pitchFamily="2" charset="-122"/>
                <a:cs typeface="+mn-cs"/>
              </a:rPr>
              <a:t>events</a:t>
            </a:r>
            <a:r>
              <a:rPr lang="zh-CN" altLang="zh-CN" sz="1200" kern="1200" dirty="0" smtClean="0">
                <a:solidFill>
                  <a:schemeClr val="tx1"/>
                </a:solidFill>
                <a:effectLst/>
                <a:latin typeface="Arial" charset="0"/>
                <a:ea typeface="宋体" pitchFamily="2" charset="-122"/>
                <a:cs typeface="+mn-cs"/>
              </a:rPr>
              <a:t>完成应用程序间的通信（</a:t>
            </a:r>
            <a:r>
              <a:rPr lang="en-US" altLang="zh-CN" sz="1200" kern="1200" dirty="0" smtClean="0">
                <a:solidFill>
                  <a:schemeClr val="tx1"/>
                </a:solidFill>
                <a:effectLst/>
                <a:latin typeface="Arial" charset="0"/>
                <a:ea typeface="宋体" pitchFamily="2" charset="-122"/>
                <a:cs typeface="+mn-cs"/>
              </a:rPr>
              <a:t>Event</a:t>
            </a:r>
            <a:r>
              <a:rPr lang="zh-CN" altLang="zh-CN" sz="1200" kern="1200" dirty="0" smtClean="0">
                <a:solidFill>
                  <a:schemeClr val="tx1"/>
                </a:solidFill>
                <a:effectLst/>
                <a:latin typeface="Arial" charset="0"/>
                <a:ea typeface="宋体" pitchFamily="2" charset="-122"/>
                <a:cs typeface="+mn-cs"/>
              </a:rPr>
              <a:t>继承</a:t>
            </a:r>
            <a:r>
              <a:rPr lang="en-US" altLang="zh-CN" sz="1200" kern="1200" dirty="0" err="1" smtClean="0">
                <a:solidFill>
                  <a:schemeClr val="tx1"/>
                </a:solidFill>
                <a:effectLst/>
                <a:latin typeface="Arial" charset="0"/>
                <a:ea typeface="宋体" pitchFamily="2" charset="-122"/>
                <a:cs typeface="+mn-cs"/>
              </a:rPr>
              <a:t>ryu.controller.event.EventBase</a:t>
            </a:r>
            <a:r>
              <a:rPr lang="zh-CN" altLang="zh-CN" sz="1200" kern="1200" dirty="0" smtClean="0">
                <a:solidFill>
                  <a:schemeClr val="tx1"/>
                </a:solidFill>
                <a:effectLst/>
                <a:latin typeface="Arial" charset="0"/>
                <a:ea typeface="宋体" pitchFamily="2" charset="-122"/>
                <a:cs typeface="+mn-cs"/>
              </a:rPr>
              <a:t>）。</a:t>
            </a:r>
          </a:p>
          <a:p>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3</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Event Queue</a:t>
            </a:r>
            <a:r>
              <a:rPr lang="zh-CN" altLang="zh-CN" sz="1200" kern="1200" dirty="0" smtClean="0">
                <a:solidFill>
                  <a:schemeClr val="tx1"/>
                </a:solidFill>
                <a:effectLst/>
                <a:latin typeface="Arial" charset="0"/>
                <a:ea typeface="宋体" pitchFamily="2" charset="-122"/>
                <a:cs typeface="+mn-cs"/>
              </a:rPr>
              <a:t>：每一个</a:t>
            </a:r>
            <a:r>
              <a:rPr lang="en-US" altLang="zh-CN" sz="1200" kern="1200" dirty="0" smtClean="0">
                <a:solidFill>
                  <a:schemeClr val="tx1"/>
                </a:solidFill>
                <a:effectLst/>
                <a:latin typeface="Arial" charset="0"/>
                <a:ea typeface="宋体" pitchFamily="2" charset="-122"/>
                <a:cs typeface="+mn-cs"/>
              </a:rPr>
              <a:t>Application</a:t>
            </a:r>
            <a:r>
              <a:rPr lang="zh-CN" altLang="zh-CN" sz="1200" kern="1200" dirty="0" smtClean="0">
                <a:solidFill>
                  <a:schemeClr val="tx1"/>
                </a:solidFill>
                <a:effectLst/>
                <a:latin typeface="Arial" charset="0"/>
                <a:ea typeface="宋体" pitchFamily="2" charset="-122"/>
                <a:cs typeface="+mn-cs"/>
              </a:rPr>
              <a:t>都会维护一个用于接收事件的队列。</a:t>
            </a:r>
          </a:p>
          <a:p>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4</a:t>
            </a:r>
            <a:r>
              <a:rPr lang="zh-CN" altLang="zh-CN" sz="1200" kern="1200" dirty="0" smtClean="0">
                <a:solidFill>
                  <a:schemeClr val="tx1"/>
                </a:solidFill>
                <a:effectLst/>
                <a:latin typeface="Arial" charset="0"/>
                <a:ea typeface="宋体" pitchFamily="2" charset="-122"/>
                <a:cs typeface="+mn-cs"/>
              </a:rPr>
              <a:t>）</a:t>
            </a:r>
            <a:r>
              <a:rPr lang="en-US" altLang="zh-CN" sz="1200" kern="1200" dirty="0" err="1" smtClean="0">
                <a:solidFill>
                  <a:schemeClr val="tx1"/>
                </a:solidFill>
                <a:effectLst/>
                <a:latin typeface="Arial" charset="0"/>
                <a:ea typeface="宋体" pitchFamily="2" charset="-122"/>
                <a:cs typeface="+mn-cs"/>
              </a:rPr>
              <a:t>Eventlets</a:t>
            </a:r>
            <a:r>
              <a:rPr lang="zh-CN" altLang="zh-CN" sz="1200" kern="1200" dirty="0" smtClean="0">
                <a:solidFill>
                  <a:schemeClr val="tx1"/>
                </a:solidFill>
                <a:effectLst/>
                <a:latin typeface="Arial" charset="0"/>
                <a:ea typeface="宋体" pitchFamily="2" charset="-122"/>
                <a:cs typeface="+mn-cs"/>
              </a:rPr>
              <a:t>：一个供他人加载使用的第三方库。</a:t>
            </a:r>
          </a:p>
          <a:p>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5</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Threads</a:t>
            </a:r>
            <a:r>
              <a:rPr lang="zh-CN" altLang="zh-CN" sz="1200" kern="1200" dirty="0" smtClean="0">
                <a:solidFill>
                  <a:schemeClr val="tx1"/>
                </a:solidFill>
                <a:effectLst/>
                <a:latin typeface="Arial" charset="0"/>
                <a:ea typeface="宋体" pitchFamily="2" charset="-122"/>
                <a:cs typeface="+mn-cs"/>
              </a:rPr>
              <a:t>：多线程（利用</a:t>
            </a:r>
            <a:r>
              <a:rPr lang="en-US" altLang="zh-CN" sz="1200" kern="1200" dirty="0" err="1" smtClean="0">
                <a:solidFill>
                  <a:schemeClr val="tx1"/>
                </a:solidFill>
                <a:effectLst/>
                <a:latin typeface="Arial" charset="0"/>
                <a:ea typeface="宋体" pitchFamily="2" charset="-122"/>
                <a:cs typeface="+mn-cs"/>
              </a:rPr>
              <a:t>Eventlets</a:t>
            </a:r>
            <a:r>
              <a:rPr lang="zh-CN" altLang="zh-CN" sz="1200" kern="1200" dirty="0" smtClean="0">
                <a:solidFill>
                  <a:schemeClr val="tx1"/>
                </a:solidFill>
                <a:effectLst/>
                <a:latin typeface="Arial" charset="0"/>
                <a:ea typeface="宋体" pitchFamily="2" charset="-122"/>
                <a:cs typeface="+mn-cs"/>
              </a:rPr>
              <a:t>库来实现）。</a:t>
            </a:r>
          </a:p>
          <a:p>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6</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Event loops</a:t>
            </a:r>
            <a:r>
              <a:rPr lang="zh-CN" altLang="zh-CN" sz="1200" kern="1200" dirty="0" smtClean="0">
                <a:solidFill>
                  <a:schemeClr val="tx1"/>
                </a:solidFill>
                <a:effectLst/>
                <a:latin typeface="Arial" charset="0"/>
                <a:ea typeface="宋体" pitchFamily="2" charset="-122"/>
                <a:cs typeface="+mn-cs"/>
              </a:rPr>
              <a:t>：事件循环（加载队列事件并调用事件处理函数）。</a:t>
            </a:r>
          </a:p>
          <a:p>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7</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Additional threads</a:t>
            </a:r>
            <a:r>
              <a:rPr lang="zh-CN" altLang="zh-CN" sz="1200" kern="1200" dirty="0" smtClean="0">
                <a:solidFill>
                  <a:schemeClr val="tx1"/>
                </a:solidFill>
                <a:effectLst/>
                <a:latin typeface="Arial" charset="0"/>
                <a:ea typeface="宋体" pitchFamily="2" charset="-122"/>
                <a:cs typeface="+mn-cs"/>
              </a:rPr>
              <a:t>：可以添加用来处理特殊应用的其他线程。</a:t>
            </a:r>
          </a:p>
          <a:p>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8</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Event handlers</a:t>
            </a:r>
            <a:r>
              <a:rPr lang="zh-CN" altLang="zh-CN" sz="1200" kern="1200" dirty="0" smtClean="0">
                <a:solidFill>
                  <a:schemeClr val="tx1"/>
                </a:solidFill>
                <a:effectLst/>
                <a:latin typeface="Arial" charset="0"/>
                <a:ea typeface="宋体" pitchFamily="2" charset="-122"/>
                <a:cs typeface="+mn-cs"/>
              </a:rPr>
              <a:t>：事件处理函数（使用装饰器</a:t>
            </a:r>
            <a:r>
              <a:rPr lang="en-US" altLang="zh-CN" sz="1200" kern="1200" dirty="0" err="1" smtClean="0">
                <a:solidFill>
                  <a:schemeClr val="tx1"/>
                </a:solidFill>
                <a:effectLst/>
                <a:latin typeface="Arial" charset="0"/>
                <a:ea typeface="宋体" pitchFamily="2" charset="-122"/>
                <a:cs typeface="+mn-cs"/>
              </a:rPr>
              <a:t>ryu.controller.handler.set_ev_cls</a:t>
            </a:r>
            <a:r>
              <a:rPr lang="zh-CN" altLang="zh-CN" sz="1200" kern="1200" dirty="0" smtClean="0">
                <a:solidFill>
                  <a:schemeClr val="tx1"/>
                </a:solidFill>
                <a:effectLst/>
                <a:latin typeface="Arial" charset="0"/>
                <a:ea typeface="宋体" pitchFamily="2" charset="-122"/>
                <a:cs typeface="+mn-cs"/>
              </a:rPr>
              <a:t>），该函数在对应的事件触发时被应用程序的</a:t>
            </a:r>
            <a:r>
              <a:rPr lang="en-US" altLang="zh-CN" sz="1200" kern="1200" dirty="0" smtClean="0">
                <a:solidFill>
                  <a:schemeClr val="tx1"/>
                </a:solidFill>
                <a:effectLst/>
                <a:latin typeface="Arial" charset="0"/>
                <a:ea typeface="宋体" pitchFamily="2" charset="-122"/>
                <a:cs typeface="+mn-cs"/>
              </a:rPr>
              <a:t>Event loop</a:t>
            </a:r>
            <a:r>
              <a:rPr lang="zh-CN" altLang="zh-CN" sz="1200" kern="1200" dirty="0" smtClean="0">
                <a:solidFill>
                  <a:schemeClr val="tx1"/>
                </a:solidFill>
                <a:effectLst/>
                <a:latin typeface="Arial" charset="0"/>
                <a:ea typeface="宋体" pitchFamily="2" charset="-122"/>
                <a:cs typeface="+mn-cs"/>
              </a:rPr>
              <a:t>调用。</a:t>
            </a:r>
          </a:p>
          <a:p>
            <a:r>
              <a:rPr lang="zh-CN" altLang="zh-CN" sz="1200" kern="1200" dirty="0" smtClean="0">
                <a:solidFill>
                  <a:schemeClr val="tx1"/>
                </a:solidFill>
                <a:effectLst/>
                <a:latin typeface="Arial" charset="0"/>
                <a:ea typeface="宋体" pitchFamily="2" charset="-122"/>
                <a:cs typeface="+mn-cs"/>
              </a:rPr>
              <a:t>编写应用程序流程（以二层交换机为例）：</a:t>
            </a:r>
          </a:p>
          <a:p>
            <a:endParaRPr lang="en-US" altLang="zh-CN" sz="1200" kern="1200" dirty="0" smtClean="0">
              <a:solidFill>
                <a:schemeClr val="tx1"/>
              </a:solidFill>
              <a:effectLst/>
              <a:latin typeface="Arial"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C0562D09-F737-41CF-9316-452B7A81F254}" type="slidenum">
              <a:rPr lang="en-US" altLang="zh-CN" smtClean="0"/>
              <a:pPr/>
              <a:t>19</a:t>
            </a:fld>
            <a:endParaRPr lang="en-US" altLang="zh-CN"/>
          </a:p>
        </p:txBody>
      </p:sp>
    </p:spTree>
    <p:extLst>
      <p:ext uri="{BB962C8B-B14F-4D97-AF65-F5344CB8AC3E}">
        <p14:creationId xmlns:p14="http://schemas.microsoft.com/office/powerpoint/2010/main" val="797519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Arial" charset="0"/>
                <a:ea typeface="宋体" pitchFamily="2" charset="-122"/>
                <a:cs typeface="+mn-cs"/>
              </a:rPr>
              <a:t>miniedit_yopo_new.py</a:t>
            </a:r>
            <a:endParaRPr lang="zh-CN" altLang="en-US" dirty="0"/>
          </a:p>
        </p:txBody>
      </p:sp>
      <p:sp>
        <p:nvSpPr>
          <p:cNvPr id="4" name="灯片编号占位符 3"/>
          <p:cNvSpPr>
            <a:spLocks noGrp="1"/>
          </p:cNvSpPr>
          <p:nvPr>
            <p:ph type="sldNum" sz="quarter" idx="10"/>
          </p:nvPr>
        </p:nvSpPr>
        <p:spPr/>
        <p:txBody>
          <a:bodyPr/>
          <a:lstStyle/>
          <a:p>
            <a:fld id="{C0562D09-F737-41CF-9316-452B7A81F254}" type="slidenum">
              <a:rPr lang="en-US" altLang="zh-CN" smtClean="0"/>
              <a:pPr/>
              <a:t>21</a:t>
            </a:fld>
            <a:endParaRPr lang="en-US" altLang="zh-CN"/>
          </a:p>
        </p:txBody>
      </p:sp>
    </p:spTree>
    <p:extLst>
      <p:ext uri="{BB962C8B-B14F-4D97-AF65-F5344CB8AC3E}">
        <p14:creationId xmlns:p14="http://schemas.microsoft.com/office/powerpoint/2010/main" val="3886423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下面我主要通过六个方面介绍我的论文工作 首先是介绍研究背景和相关工作，然后是研究框架和系统的设计与实验，最后给出本文的总结与展望以及在硕士期间参加的科研项目和发表的论文</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可以大致划分为基于锚节点</a:t>
            </a:r>
            <a:r>
              <a:rPr lang="en-US" altLang="zh-CN" dirty="0" smtClean="0">
                <a:latin typeface="Arial" panose="020B0604020202020204" pitchFamily="34" charset="0"/>
              </a:rPr>
              <a:t>(landmark-based)[1~3]</a:t>
            </a:r>
            <a:r>
              <a:rPr lang="zh-CN" altLang="en-US" dirty="0" smtClean="0">
                <a:latin typeface="Arial" panose="020B0604020202020204" pitchFamily="34" charset="0"/>
              </a:rPr>
              <a:t>和基于物理模拟</a:t>
            </a:r>
            <a:r>
              <a:rPr lang="en-US" altLang="zh-CN" dirty="0" smtClean="0">
                <a:latin typeface="Arial" panose="020B0604020202020204" pitchFamily="34" charset="0"/>
              </a:rPr>
              <a:t>(simulation-based)[4,5]2 </a:t>
            </a:r>
            <a:r>
              <a:rPr lang="zh-CN" altLang="en-US" dirty="0" smtClean="0">
                <a:latin typeface="Arial" panose="020B0604020202020204" pitchFamily="34" charset="0"/>
              </a:rPr>
              <a:t>类。基于锚节点的坐标系统需要事先配置一定数目的锚节点，其余节点的坐标通过最小化这些节点到锚节点的实际距离与预测距离的相对误差之和计算得出；基于物理模拟的坐标系统则是将网络模拟为一种物理模型，例如</a:t>
            </a:r>
            <a:r>
              <a:rPr lang="en-US" altLang="zh-CN" dirty="0" smtClean="0">
                <a:latin typeface="Arial" panose="020B0604020202020204" pitchFamily="34" charset="0"/>
              </a:rPr>
              <a:t>Vivaldi </a:t>
            </a:r>
            <a:r>
              <a:rPr lang="zh-CN" altLang="en-US" dirty="0" smtClean="0">
                <a:latin typeface="Arial" panose="020B0604020202020204" pitchFamily="34" charset="0"/>
              </a:rPr>
              <a:t>算法，它将距离预测误差之和最小化问题模拟为弹簧系统势能最小化问题。</a:t>
            </a:r>
            <a:endParaRPr lang="zh-CN" altLang="en-US" dirty="0" smtClean="0">
              <a:latin typeface="Arial" panose="020B0604020202020204" pitchFamily="34" charset="0"/>
            </a:endParaRPr>
          </a:p>
        </p:txBody>
      </p:sp>
    </p:spTree>
    <p:extLst>
      <p:ext uri="{BB962C8B-B14F-4D97-AF65-F5344CB8AC3E}">
        <p14:creationId xmlns:p14="http://schemas.microsoft.com/office/powerpoint/2010/main" val="2519318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Arial" panose="020B0604020202020204" pitchFamily="34" charset="0"/>
              </a:rPr>
              <a:t>利用</a:t>
            </a:r>
            <a:r>
              <a:rPr lang="en-US" altLang="zh-CN" sz="1000" smtClean="0">
                <a:latin typeface="Arial" panose="020B0604020202020204" pitchFamily="34" charset="0"/>
              </a:rPr>
              <a:t>API</a:t>
            </a:r>
            <a:r>
              <a:rPr lang="zh-CN" altLang="en-US" sz="1000" smtClean="0">
                <a:latin typeface="Arial" panose="020B0604020202020204" pitchFamily="34" charset="0"/>
              </a:rPr>
              <a:t>服务的语义距离来进行竞争关系的服务的推荐，解决了</a:t>
            </a:r>
            <a:r>
              <a:rPr lang="en-US" altLang="zh-CN" sz="1000" smtClean="0">
                <a:latin typeface="Arial" panose="020B0604020202020204" pitchFamily="34" charset="0"/>
              </a:rPr>
              <a:t>LFH</a:t>
            </a:r>
            <a:r>
              <a:rPr lang="zh-CN" altLang="en-US" sz="1000" smtClean="0">
                <a:latin typeface="Arial" panose="020B0604020202020204" pitchFamily="34" charset="0"/>
              </a:rPr>
              <a:t>方法不能推荐竞争关系的服务的问题。</a:t>
            </a:r>
          </a:p>
          <a:p>
            <a:r>
              <a:rPr lang="zh-CN" altLang="en-US" sz="1000" smtClean="0">
                <a:latin typeface="Arial" panose="020B0604020202020204" pitchFamily="34" charset="0"/>
              </a:rPr>
              <a:t>与</a:t>
            </a:r>
            <a:r>
              <a:rPr lang="en-US" altLang="zh-CN" sz="1000" smtClean="0">
                <a:latin typeface="Arial" panose="020B0604020202020204" pitchFamily="34" charset="0"/>
              </a:rPr>
              <a:t>LFH</a:t>
            </a:r>
            <a:r>
              <a:rPr lang="zh-CN" altLang="en-US" sz="1000" smtClean="0">
                <a:latin typeface="Arial" panose="020B0604020202020204" pitchFamily="34" charset="0"/>
              </a:rPr>
              <a:t>方法进行结合，将</a:t>
            </a:r>
            <a:r>
              <a:rPr lang="en-US" altLang="zh-CN" sz="1000" smtClean="0">
                <a:latin typeface="Arial" panose="020B0604020202020204" pitchFamily="34" charset="0"/>
              </a:rPr>
              <a:t>LFH</a:t>
            </a:r>
            <a:r>
              <a:rPr lang="zh-CN" altLang="en-US" sz="1000" smtClean="0">
                <a:latin typeface="Arial" panose="020B0604020202020204" pitchFamily="34" charset="0"/>
              </a:rPr>
              <a:t>方法中构建的服务网络进行扩充，增加组合服务推荐可查询的服务数量。</a:t>
            </a:r>
          </a:p>
          <a:p>
            <a:r>
              <a:rPr lang="zh-CN" altLang="en-US" sz="1000" smtClean="0">
                <a:latin typeface="Arial" panose="020B0604020202020204" pitchFamily="34" charset="0"/>
              </a:rPr>
              <a:t>根据用户选择的</a:t>
            </a:r>
            <a:r>
              <a:rPr lang="en-US" altLang="zh-CN" sz="1000" smtClean="0">
                <a:latin typeface="Arial" panose="020B0604020202020204" pitchFamily="34" charset="0"/>
              </a:rPr>
              <a:t>API</a:t>
            </a:r>
            <a:r>
              <a:rPr lang="zh-CN" altLang="en-US" sz="1000" smtClean="0">
                <a:latin typeface="Arial" panose="020B0604020202020204" pitchFamily="34" charset="0"/>
              </a:rPr>
              <a:t>服务进行可替代服务和可组合服务的推荐。</a:t>
            </a:r>
          </a:p>
          <a:p>
            <a:r>
              <a:rPr lang="zh-CN" altLang="en-US" sz="1000" smtClean="0">
                <a:latin typeface="Arial" panose="020B0604020202020204" pitchFamily="34" charset="0"/>
              </a:rPr>
              <a:t>实现了</a:t>
            </a:r>
            <a:r>
              <a:rPr lang="en-US" altLang="zh-CN" sz="1000" smtClean="0">
                <a:latin typeface="Arial" panose="020B0604020202020204" pitchFamily="34" charset="0"/>
              </a:rPr>
              <a:t>API</a:t>
            </a:r>
            <a:r>
              <a:rPr lang="zh-CN" altLang="en-US" sz="1000" smtClean="0">
                <a:latin typeface="Arial" panose="020B0604020202020204" pitchFamily="34" charset="0"/>
              </a:rPr>
              <a:t>服务可组合服务推荐的可视化展示的功能</a:t>
            </a:r>
          </a:p>
          <a:p>
            <a:endParaRPr lang="zh-CN" altLang="en-US" sz="1000"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zh-CN" altLang="en-US" smtClean="0">
                <a:latin typeface="Arial" panose="020B0604020202020204" pitchFamily="34" charset="0"/>
              </a:rPr>
              <a:t>根据推荐系统的研究，本文的</a:t>
            </a:r>
            <a:r>
              <a:rPr lang="en-US" altLang="zh-CN" smtClean="0">
                <a:latin typeface="Arial" panose="020B0604020202020204" pitchFamily="34" charset="0"/>
              </a:rPr>
              <a:t>API</a:t>
            </a:r>
            <a:r>
              <a:rPr lang="zh-CN" altLang="en-US" smtClean="0">
                <a:latin typeface="Arial" panose="020B0604020202020204" pitchFamily="34" charset="0"/>
              </a:rPr>
              <a:t>服务推荐主要是非个性化和半个性化的推荐，怎么使用本文的算法和思想进行完全个性化的</a:t>
            </a:r>
            <a:r>
              <a:rPr lang="en-US" altLang="zh-CN" smtClean="0">
                <a:latin typeface="Arial" panose="020B0604020202020204" pitchFamily="34" charset="0"/>
              </a:rPr>
              <a:t>API</a:t>
            </a:r>
            <a:r>
              <a:rPr lang="zh-CN" altLang="en-US" smtClean="0">
                <a:latin typeface="Arial" panose="020B0604020202020204" pitchFamily="34" charset="0"/>
              </a:rPr>
              <a:t>服务推荐将是今后工作的重点。</a:t>
            </a:r>
          </a:p>
          <a:p>
            <a:pPr lvl="1"/>
            <a:r>
              <a:rPr lang="zh-CN" altLang="en-US" smtClean="0">
                <a:latin typeface="Arial" panose="020B0604020202020204" pitchFamily="34" charset="0"/>
              </a:rPr>
              <a:t>今后寻找到</a:t>
            </a:r>
            <a:r>
              <a:rPr lang="en-US" altLang="zh-CN" smtClean="0">
                <a:latin typeface="Arial" panose="020B0604020202020204" pitchFamily="34" charset="0"/>
              </a:rPr>
              <a:t>API</a:t>
            </a:r>
            <a:r>
              <a:rPr lang="zh-CN" altLang="en-US" smtClean="0">
                <a:latin typeface="Arial" panose="020B0604020202020204" pitchFamily="34" charset="0"/>
              </a:rPr>
              <a:t>服务的其他语义信息，对</a:t>
            </a:r>
            <a:r>
              <a:rPr lang="en-US" altLang="zh-CN" smtClean="0">
                <a:latin typeface="Arial" panose="020B0604020202020204" pitchFamily="34" charset="0"/>
              </a:rPr>
              <a:t>API</a:t>
            </a:r>
            <a:r>
              <a:rPr lang="zh-CN" altLang="en-US" smtClean="0">
                <a:latin typeface="Arial" panose="020B0604020202020204" pitchFamily="34" charset="0"/>
              </a:rPr>
              <a:t>服务的相似度计算进行优化是进一步研究的重点。</a:t>
            </a:r>
          </a:p>
          <a:p>
            <a:pPr lvl="1"/>
            <a:r>
              <a:rPr lang="zh-CN" altLang="en-US" smtClean="0">
                <a:latin typeface="Arial" panose="020B0604020202020204" pitchFamily="34" charset="0"/>
              </a:rPr>
              <a:t>本文现在主要实现的是基于使用历史的</a:t>
            </a:r>
            <a:r>
              <a:rPr lang="en-US" altLang="zh-CN" smtClean="0">
                <a:latin typeface="Arial" panose="020B0604020202020204" pitchFamily="34" charset="0"/>
              </a:rPr>
              <a:t>API</a:t>
            </a:r>
            <a:r>
              <a:rPr lang="zh-CN" altLang="en-US" smtClean="0">
                <a:latin typeface="Arial" panose="020B0604020202020204" pitchFamily="34" charset="0"/>
              </a:rPr>
              <a:t>服务推荐的可视化，在今后的工作中，对于</a:t>
            </a:r>
            <a:r>
              <a:rPr lang="en-US" altLang="zh-CN" smtClean="0">
                <a:latin typeface="Arial" panose="020B0604020202020204" pitchFamily="34" charset="0"/>
              </a:rPr>
              <a:t>API</a:t>
            </a:r>
            <a:r>
              <a:rPr lang="zh-CN" altLang="en-US" smtClean="0">
                <a:latin typeface="Arial" panose="020B0604020202020204" pitchFamily="34" charset="0"/>
              </a:rPr>
              <a:t>服务其他推荐的可视化是必不可少的一项。</a:t>
            </a:r>
          </a:p>
          <a:p>
            <a:pPr lvl="1"/>
            <a:endParaRPr lang="zh-CN" altLang="en-US" smtClean="0">
              <a:latin typeface="Arial" panose="020B0604020202020204" pitchFamily="34" charset="0"/>
            </a:endParaRPr>
          </a:p>
          <a:p>
            <a:endParaRPr lang="zh-CN"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下面我主要通过六个方面介绍我的论文工作 首先是介绍研究背景和相关工作，然后是研究框架和系统的设计与实验，最后给出本文的总结与展望以及在硕士期间参加的科研项目和发表的论文</a:t>
            </a:r>
          </a:p>
        </p:txBody>
      </p:sp>
    </p:spTree>
    <p:extLst>
      <p:ext uri="{BB962C8B-B14F-4D97-AF65-F5344CB8AC3E}">
        <p14:creationId xmlns:p14="http://schemas.microsoft.com/office/powerpoint/2010/main" val="3340417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EBADF64A-AC4F-4AEB-BA79-18D2DCAFE158}" type="slidenum">
              <a:rPr lang="en-US" altLang="zh-CN" sz="1200">
                <a:latin typeface="Arial" panose="020B0604020202020204" pitchFamily="34" charset="0"/>
              </a:rPr>
              <a:pPr algn="r" eaLnBrk="1" hangingPunct="1"/>
              <a:t>6</a:t>
            </a:fld>
            <a:endParaRPr lang="en-US" altLang="zh-CN" sz="1200">
              <a:latin typeface="Arial" panose="020B060402020202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r>
              <a:rPr lang="zh-CN" altLang="en-US" smtClean="0">
                <a:latin typeface="Arial" panose="020B0604020202020204" pitchFamily="34" charset="0"/>
              </a:rPr>
              <a:t>但是基于使用历史的</a:t>
            </a:r>
            <a:r>
              <a:rPr lang="en-US" altLang="zh-CN" smtClean="0">
                <a:latin typeface="Arial" panose="020B0604020202020204" pitchFamily="34" charset="0"/>
              </a:rPr>
              <a:t>API</a:t>
            </a:r>
            <a:r>
              <a:rPr lang="zh-CN" altLang="en-US" smtClean="0">
                <a:latin typeface="Arial" panose="020B0604020202020204" pitchFamily="34" charset="0"/>
              </a:rPr>
              <a:t>服务推荐存在两个问题，一是该方法需要使用大量的</a:t>
            </a:r>
            <a:r>
              <a:rPr lang="en-US" altLang="zh-CN" smtClean="0">
                <a:latin typeface="Arial" panose="020B0604020202020204" pitchFamily="34" charset="0"/>
              </a:rPr>
              <a:t>API</a:t>
            </a:r>
            <a:r>
              <a:rPr lang="zh-CN" altLang="en-US" smtClean="0">
                <a:latin typeface="Arial" panose="020B0604020202020204" pitchFamily="34" charset="0"/>
              </a:rPr>
              <a:t>服务的使用历史，如果</a:t>
            </a:r>
            <a:r>
              <a:rPr lang="en-US" altLang="zh-CN" smtClean="0">
                <a:latin typeface="Arial" panose="020B0604020202020204" pitchFamily="34" charset="0"/>
              </a:rPr>
              <a:t>API</a:t>
            </a:r>
            <a:r>
              <a:rPr lang="zh-CN" altLang="en-US" smtClean="0">
                <a:latin typeface="Arial" panose="020B0604020202020204" pitchFamily="34" charset="0"/>
              </a:rPr>
              <a:t>服务没有提供使用历史，则无法进行推荐。但是大部分</a:t>
            </a:r>
            <a:r>
              <a:rPr lang="en-US" altLang="zh-CN" smtClean="0">
                <a:latin typeface="Arial" panose="020B0604020202020204" pitchFamily="34" charset="0"/>
              </a:rPr>
              <a:t>API</a:t>
            </a:r>
            <a:r>
              <a:rPr lang="zh-CN" altLang="en-US" smtClean="0">
                <a:latin typeface="Arial" panose="020B0604020202020204" pitchFamily="34" charset="0"/>
              </a:rPr>
              <a:t>服务没有使用历史，我们对于</a:t>
            </a:r>
            <a:r>
              <a:rPr lang="en-US" altLang="zh-CN" smtClean="0">
                <a:latin typeface="Arial" panose="020B0604020202020204" pitchFamily="34" charset="0"/>
              </a:rPr>
              <a:t>pw</a:t>
            </a:r>
            <a:r>
              <a:rPr lang="zh-CN" altLang="en-US" smtClean="0">
                <a:latin typeface="Arial" panose="020B0604020202020204" pitchFamily="34" charset="0"/>
              </a:rPr>
              <a:t>上的</a:t>
            </a:r>
            <a:r>
              <a:rPr lang="en-US" altLang="zh-CN" smtClean="0">
                <a:latin typeface="Arial" panose="020B0604020202020204" pitchFamily="34" charset="0"/>
              </a:rPr>
              <a:t>Mashup</a:t>
            </a:r>
            <a:r>
              <a:rPr lang="zh-CN" altLang="en-US" smtClean="0">
                <a:latin typeface="Arial" panose="020B0604020202020204" pitchFamily="34" charset="0"/>
              </a:rPr>
              <a:t>与</a:t>
            </a:r>
            <a:r>
              <a:rPr lang="en-US" altLang="zh-CN" smtClean="0">
                <a:latin typeface="Arial" panose="020B0604020202020204" pitchFamily="34" charset="0"/>
              </a:rPr>
              <a:t>API</a:t>
            </a:r>
            <a:r>
              <a:rPr lang="zh-CN" altLang="en-US" smtClean="0">
                <a:latin typeface="Arial" panose="020B0604020202020204" pitchFamily="34" charset="0"/>
              </a:rPr>
              <a:t>服务信息进行分析，</a:t>
            </a:r>
            <a:r>
              <a:rPr lang="en-US" altLang="zh-CN" smtClean="0">
                <a:latin typeface="Arial" panose="020B0604020202020204" pitchFamily="34" charset="0"/>
              </a:rPr>
              <a:t>API</a:t>
            </a:r>
            <a:r>
              <a:rPr lang="zh-CN" altLang="en-US" smtClean="0">
                <a:latin typeface="Arial" panose="020B0604020202020204" pitchFamily="34" charset="0"/>
              </a:rPr>
              <a:t>服务数量为</a:t>
            </a:r>
            <a:r>
              <a:rPr lang="en-US" altLang="zh-CN" smtClean="0">
                <a:latin typeface="Arial" panose="020B0604020202020204" pitchFamily="34" charset="0"/>
              </a:rPr>
              <a:t>4506</a:t>
            </a:r>
            <a:r>
              <a:rPr lang="zh-CN" altLang="en-US" smtClean="0">
                <a:latin typeface="Arial" panose="020B0604020202020204" pitchFamily="34" charset="0"/>
              </a:rPr>
              <a:t>，被</a:t>
            </a:r>
            <a:r>
              <a:rPr lang="en-US" altLang="zh-CN" smtClean="0">
                <a:latin typeface="Arial" panose="020B0604020202020204" pitchFamily="34" charset="0"/>
              </a:rPr>
              <a:t>Mashup</a:t>
            </a:r>
            <a:r>
              <a:rPr lang="zh-CN" altLang="en-US" smtClean="0">
                <a:latin typeface="Arial" panose="020B0604020202020204" pitchFamily="34" charset="0"/>
              </a:rPr>
              <a:t>服务使用过的</a:t>
            </a:r>
            <a:r>
              <a:rPr lang="en-US" altLang="zh-CN" smtClean="0">
                <a:latin typeface="Arial" panose="020B0604020202020204" pitchFamily="34" charset="0"/>
              </a:rPr>
              <a:t>API</a:t>
            </a:r>
            <a:r>
              <a:rPr lang="zh-CN" altLang="en-US" smtClean="0">
                <a:latin typeface="Arial" panose="020B0604020202020204" pitchFamily="34" charset="0"/>
              </a:rPr>
              <a:t>数量为</a:t>
            </a:r>
            <a:r>
              <a:rPr lang="en-US" altLang="zh-CN" smtClean="0">
                <a:latin typeface="Arial" panose="020B0604020202020204" pitchFamily="34" charset="0"/>
              </a:rPr>
              <a:t>982</a:t>
            </a:r>
            <a:r>
              <a:rPr lang="zh-CN" altLang="en-US" smtClean="0">
                <a:latin typeface="Arial" panose="020B0604020202020204" pitchFamily="34" charset="0"/>
              </a:rPr>
              <a:t>，其中有过与其他的</a:t>
            </a:r>
            <a:r>
              <a:rPr lang="en-US" altLang="zh-CN" smtClean="0">
                <a:latin typeface="Arial" panose="020B0604020202020204" pitchFamily="34" charset="0"/>
              </a:rPr>
              <a:t>API</a:t>
            </a:r>
            <a:r>
              <a:rPr lang="zh-CN" altLang="en-US" smtClean="0">
                <a:latin typeface="Arial" panose="020B0604020202020204" pitchFamily="34" charset="0"/>
              </a:rPr>
              <a:t>服务进行组合历史的</a:t>
            </a:r>
            <a:r>
              <a:rPr lang="en-US" altLang="zh-CN" smtClean="0">
                <a:latin typeface="Arial" panose="020B0604020202020204" pitchFamily="34" charset="0"/>
              </a:rPr>
              <a:t>API</a:t>
            </a:r>
            <a:r>
              <a:rPr lang="zh-CN" altLang="en-US" smtClean="0">
                <a:latin typeface="Arial" panose="020B0604020202020204" pitchFamily="34" charset="0"/>
              </a:rPr>
              <a:t>服务数量为</a:t>
            </a:r>
            <a:r>
              <a:rPr lang="en-US" altLang="zh-CN" smtClean="0">
                <a:latin typeface="Arial" panose="020B0604020202020204" pitchFamily="34" charset="0"/>
              </a:rPr>
              <a:t>865</a:t>
            </a:r>
            <a:r>
              <a:rPr lang="zh-CN" altLang="en-US" smtClean="0">
                <a:latin typeface="Arial" panose="020B0604020202020204" pitchFamily="34" charset="0"/>
              </a:rPr>
              <a:t>。在</a:t>
            </a:r>
            <a:r>
              <a:rPr lang="en-US" altLang="zh-CN" smtClean="0">
                <a:latin typeface="Arial" panose="020B0604020202020204" pitchFamily="34" charset="0"/>
              </a:rPr>
              <a:t>API</a:t>
            </a:r>
            <a:r>
              <a:rPr lang="zh-CN" altLang="en-US" smtClean="0">
                <a:latin typeface="Arial" panose="020B0604020202020204" pitchFamily="34" charset="0"/>
              </a:rPr>
              <a:t>服务网络构建中只有使用了多个</a:t>
            </a:r>
            <a:r>
              <a:rPr lang="en-US" altLang="zh-CN" smtClean="0">
                <a:latin typeface="Arial" panose="020B0604020202020204" pitchFamily="34" charset="0"/>
              </a:rPr>
              <a:t>API</a:t>
            </a:r>
            <a:r>
              <a:rPr lang="zh-CN" altLang="en-US" smtClean="0">
                <a:latin typeface="Arial" panose="020B0604020202020204" pitchFamily="34" charset="0"/>
              </a:rPr>
              <a:t>服务的</a:t>
            </a:r>
            <a:r>
              <a:rPr lang="en-US" altLang="zh-CN" smtClean="0">
                <a:latin typeface="Arial" panose="020B0604020202020204" pitchFamily="34" charset="0"/>
              </a:rPr>
              <a:t>Mashup</a:t>
            </a:r>
            <a:r>
              <a:rPr lang="zh-CN" altLang="en-US" smtClean="0">
                <a:latin typeface="Arial" panose="020B0604020202020204" pitchFamily="34" charset="0"/>
              </a:rPr>
              <a:t>才对网络构建有意思，但是</a:t>
            </a:r>
            <a:r>
              <a:rPr lang="en-US" altLang="zh-CN" smtClean="0">
                <a:latin typeface="Arial" panose="020B0604020202020204" pitchFamily="34" charset="0"/>
              </a:rPr>
              <a:t>Mashup</a:t>
            </a:r>
            <a:r>
              <a:rPr lang="zh-CN" altLang="en-US" smtClean="0">
                <a:latin typeface="Arial" panose="020B0604020202020204" pitchFamily="34" charset="0"/>
              </a:rPr>
              <a:t>中通常使用单个</a:t>
            </a:r>
            <a:r>
              <a:rPr lang="en-US" altLang="zh-CN" smtClean="0">
                <a:latin typeface="Arial" panose="020B0604020202020204" pitchFamily="34" charset="0"/>
              </a:rPr>
              <a:t>API</a:t>
            </a:r>
            <a:r>
              <a:rPr lang="zh-CN" altLang="en-US" smtClean="0">
                <a:latin typeface="Arial" panose="020B0604020202020204" pitchFamily="34" charset="0"/>
              </a:rPr>
              <a:t>服务。Mashup中一大半只使用了一个</a:t>
            </a:r>
            <a:r>
              <a:rPr lang="en-US" altLang="zh-CN" smtClean="0">
                <a:latin typeface="Arial" panose="020B0604020202020204" pitchFamily="34" charset="0"/>
              </a:rPr>
              <a:t>API</a:t>
            </a:r>
            <a:r>
              <a:rPr lang="zh-CN" altLang="en-US" smtClean="0">
                <a:latin typeface="Arial" panose="020B0604020202020204" pitchFamily="34" charset="0"/>
              </a:rPr>
              <a:t>服务，对于</a:t>
            </a:r>
            <a:r>
              <a:rPr lang="en-US" altLang="zh-CN" smtClean="0">
                <a:latin typeface="Arial" panose="020B0604020202020204" pitchFamily="34" charset="0"/>
              </a:rPr>
              <a:t>API</a:t>
            </a:r>
            <a:r>
              <a:rPr lang="zh-CN" altLang="en-US" smtClean="0">
                <a:latin typeface="Arial" panose="020B0604020202020204" pitchFamily="34" charset="0"/>
              </a:rPr>
              <a:t>服务构建没有贡献。二是该方法获得的</a:t>
            </a:r>
            <a:r>
              <a:rPr lang="en-US" altLang="zh-CN" smtClean="0">
                <a:latin typeface="Arial" panose="020B0604020202020204" pitchFamily="34" charset="0"/>
              </a:rPr>
              <a:t>API</a:t>
            </a:r>
            <a:r>
              <a:rPr lang="zh-CN" altLang="en-US" smtClean="0">
                <a:latin typeface="Arial" panose="020B0604020202020204" pitchFamily="34" charset="0"/>
              </a:rPr>
              <a:t>服务之间的关系都是协作关系，对于竞争关系的服务无法进行推荐。</a:t>
            </a:r>
            <a:endParaRPr lang="zh-CN" altLang="zh-CN"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EBADF64A-AC4F-4AEB-BA79-18D2DCAFE158}" type="slidenum">
              <a:rPr lang="en-US" altLang="zh-CN" sz="1200">
                <a:latin typeface="Arial" panose="020B0604020202020204" pitchFamily="34" charset="0"/>
              </a:rPr>
              <a:pPr algn="r" eaLnBrk="1" hangingPunct="1"/>
              <a:t>7</a:t>
            </a:fld>
            <a:endParaRPr lang="en-US" altLang="zh-CN" sz="1200">
              <a:latin typeface="Arial" panose="020B060402020202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r>
              <a:rPr lang="zh-CN" altLang="en-US" smtClean="0">
                <a:latin typeface="Arial" panose="020B0604020202020204" pitchFamily="34" charset="0"/>
              </a:rPr>
              <a:t>但是基于使用历史的</a:t>
            </a:r>
            <a:r>
              <a:rPr lang="en-US" altLang="zh-CN" smtClean="0">
                <a:latin typeface="Arial" panose="020B0604020202020204" pitchFamily="34" charset="0"/>
              </a:rPr>
              <a:t>API</a:t>
            </a:r>
            <a:r>
              <a:rPr lang="zh-CN" altLang="en-US" smtClean="0">
                <a:latin typeface="Arial" panose="020B0604020202020204" pitchFamily="34" charset="0"/>
              </a:rPr>
              <a:t>服务推荐存在两个问题，一是该方法需要使用大量的</a:t>
            </a:r>
            <a:r>
              <a:rPr lang="en-US" altLang="zh-CN" smtClean="0">
                <a:latin typeface="Arial" panose="020B0604020202020204" pitchFamily="34" charset="0"/>
              </a:rPr>
              <a:t>API</a:t>
            </a:r>
            <a:r>
              <a:rPr lang="zh-CN" altLang="en-US" smtClean="0">
                <a:latin typeface="Arial" panose="020B0604020202020204" pitchFamily="34" charset="0"/>
              </a:rPr>
              <a:t>服务的使用历史，如果</a:t>
            </a:r>
            <a:r>
              <a:rPr lang="en-US" altLang="zh-CN" smtClean="0">
                <a:latin typeface="Arial" panose="020B0604020202020204" pitchFamily="34" charset="0"/>
              </a:rPr>
              <a:t>API</a:t>
            </a:r>
            <a:r>
              <a:rPr lang="zh-CN" altLang="en-US" smtClean="0">
                <a:latin typeface="Arial" panose="020B0604020202020204" pitchFamily="34" charset="0"/>
              </a:rPr>
              <a:t>服务没有提供使用历史，则无法进行推荐。但是大部分</a:t>
            </a:r>
            <a:r>
              <a:rPr lang="en-US" altLang="zh-CN" smtClean="0">
                <a:latin typeface="Arial" panose="020B0604020202020204" pitchFamily="34" charset="0"/>
              </a:rPr>
              <a:t>API</a:t>
            </a:r>
            <a:r>
              <a:rPr lang="zh-CN" altLang="en-US" smtClean="0">
                <a:latin typeface="Arial" panose="020B0604020202020204" pitchFamily="34" charset="0"/>
              </a:rPr>
              <a:t>服务没有使用历史，我们对于</a:t>
            </a:r>
            <a:r>
              <a:rPr lang="en-US" altLang="zh-CN" smtClean="0">
                <a:latin typeface="Arial" panose="020B0604020202020204" pitchFamily="34" charset="0"/>
              </a:rPr>
              <a:t>pw</a:t>
            </a:r>
            <a:r>
              <a:rPr lang="zh-CN" altLang="en-US" smtClean="0">
                <a:latin typeface="Arial" panose="020B0604020202020204" pitchFamily="34" charset="0"/>
              </a:rPr>
              <a:t>上的</a:t>
            </a:r>
            <a:r>
              <a:rPr lang="en-US" altLang="zh-CN" smtClean="0">
                <a:latin typeface="Arial" panose="020B0604020202020204" pitchFamily="34" charset="0"/>
              </a:rPr>
              <a:t>Mashup</a:t>
            </a:r>
            <a:r>
              <a:rPr lang="zh-CN" altLang="en-US" smtClean="0">
                <a:latin typeface="Arial" panose="020B0604020202020204" pitchFamily="34" charset="0"/>
              </a:rPr>
              <a:t>与</a:t>
            </a:r>
            <a:r>
              <a:rPr lang="en-US" altLang="zh-CN" smtClean="0">
                <a:latin typeface="Arial" panose="020B0604020202020204" pitchFamily="34" charset="0"/>
              </a:rPr>
              <a:t>API</a:t>
            </a:r>
            <a:r>
              <a:rPr lang="zh-CN" altLang="en-US" smtClean="0">
                <a:latin typeface="Arial" panose="020B0604020202020204" pitchFamily="34" charset="0"/>
              </a:rPr>
              <a:t>服务信息进行分析，</a:t>
            </a:r>
            <a:r>
              <a:rPr lang="en-US" altLang="zh-CN" smtClean="0">
                <a:latin typeface="Arial" panose="020B0604020202020204" pitchFamily="34" charset="0"/>
              </a:rPr>
              <a:t>API</a:t>
            </a:r>
            <a:r>
              <a:rPr lang="zh-CN" altLang="en-US" smtClean="0">
                <a:latin typeface="Arial" panose="020B0604020202020204" pitchFamily="34" charset="0"/>
              </a:rPr>
              <a:t>服务数量为</a:t>
            </a:r>
            <a:r>
              <a:rPr lang="en-US" altLang="zh-CN" smtClean="0">
                <a:latin typeface="Arial" panose="020B0604020202020204" pitchFamily="34" charset="0"/>
              </a:rPr>
              <a:t>4506</a:t>
            </a:r>
            <a:r>
              <a:rPr lang="zh-CN" altLang="en-US" smtClean="0">
                <a:latin typeface="Arial" panose="020B0604020202020204" pitchFamily="34" charset="0"/>
              </a:rPr>
              <a:t>，被</a:t>
            </a:r>
            <a:r>
              <a:rPr lang="en-US" altLang="zh-CN" smtClean="0">
                <a:latin typeface="Arial" panose="020B0604020202020204" pitchFamily="34" charset="0"/>
              </a:rPr>
              <a:t>Mashup</a:t>
            </a:r>
            <a:r>
              <a:rPr lang="zh-CN" altLang="en-US" smtClean="0">
                <a:latin typeface="Arial" panose="020B0604020202020204" pitchFamily="34" charset="0"/>
              </a:rPr>
              <a:t>服务使用过的</a:t>
            </a:r>
            <a:r>
              <a:rPr lang="en-US" altLang="zh-CN" smtClean="0">
                <a:latin typeface="Arial" panose="020B0604020202020204" pitchFamily="34" charset="0"/>
              </a:rPr>
              <a:t>API</a:t>
            </a:r>
            <a:r>
              <a:rPr lang="zh-CN" altLang="en-US" smtClean="0">
                <a:latin typeface="Arial" panose="020B0604020202020204" pitchFamily="34" charset="0"/>
              </a:rPr>
              <a:t>数量为</a:t>
            </a:r>
            <a:r>
              <a:rPr lang="en-US" altLang="zh-CN" smtClean="0">
                <a:latin typeface="Arial" panose="020B0604020202020204" pitchFamily="34" charset="0"/>
              </a:rPr>
              <a:t>982</a:t>
            </a:r>
            <a:r>
              <a:rPr lang="zh-CN" altLang="en-US" smtClean="0">
                <a:latin typeface="Arial" panose="020B0604020202020204" pitchFamily="34" charset="0"/>
              </a:rPr>
              <a:t>，其中有过与其他的</a:t>
            </a:r>
            <a:r>
              <a:rPr lang="en-US" altLang="zh-CN" smtClean="0">
                <a:latin typeface="Arial" panose="020B0604020202020204" pitchFamily="34" charset="0"/>
              </a:rPr>
              <a:t>API</a:t>
            </a:r>
            <a:r>
              <a:rPr lang="zh-CN" altLang="en-US" smtClean="0">
                <a:latin typeface="Arial" panose="020B0604020202020204" pitchFamily="34" charset="0"/>
              </a:rPr>
              <a:t>服务进行组合历史的</a:t>
            </a:r>
            <a:r>
              <a:rPr lang="en-US" altLang="zh-CN" smtClean="0">
                <a:latin typeface="Arial" panose="020B0604020202020204" pitchFamily="34" charset="0"/>
              </a:rPr>
              <a:t>API</a:t>
            </a:r>
            <a:r>
              <a:rPr lang="zh-CN" altLang="en-US" smtClean="0">
                <a:latin typeface="Arial" panose="020B0604020202020204" pitchFamily="34" charset="0"/>
              </a:rPr>
              <a:t>服务数量为</a:t>
            </a:r>
            <a:r>
              <a:rPr lang="en-US" altLang="zh-CN" smtClean="0">
                <a:latin typeface="Arial" panose="020B0604020202020204" pitchFamily="34" charset="0"/>
              </a:rPr>
              <a:t>865</a:t>
            </a:r>
            <a:r>
              <a:rPr lang="zh-CN" altLang="en-US" smtClean="0">
                <a:latin typeface="Arial" panose="020B0604020202020204" pitchFamily="34" charset="0"/>
              </a:rPr>
              <a:t>。在</a:t>
            </a:r>
            <a:r>
              <a:rPr lang="en-US" altLang="zh-CN" smtClean="0">
                <a:latin typeface="Arial" panose="020B0604020202020204" pitchFamily="34" charset="0"/>
              </a:rPr>
              <a:t>API</a:t>
            </a:r>
            <a:r>
              <a:rPr lang="zh-CN" altLang="en-US" smtClean="0">
                <a:latin typeface="Arial" panose="020B0604020202020204" pitchFamily="34" charset="0"/>
              </a:rPr>
              <a:t>服务网络构建中只有使用了多个</a:t>
            </a:r>
            <a:r>
              <a:rPr lang="en-US" altLang="zh-CN" smtClean="0">
                <a:latin typeface="Arial" panose="020B0604020202020204" pitchFamily="34" charset="0"/>
              </a:rPr>
              <a:t>API</a:t>
            </a:r>
            <a:r>
              <a:rPr lang="zh-CN" altLang="en-US" smtClean="0">
                <a:latin typeface="Arial" panose="020B0604020202020204" pitchFamily="34" charset="0"/>
              </a:rPr>
              <a:t>服务的</a:t>
            </a:r>
            <a:r>
              <a:rPr lang="en-US" altLang="zh-CN" smtClean="0">
                <a:latin typeface="Arial" panose="020B0604020202020204" pitchFamily="34" charset="0"/>
              </a:rPr>
              <a:t>Mashup</a:t>
            </a:r>
            <a:r>
              <a:rPr lang="zh-CN" altLang="en-US" smtClean="0">
                <a:latin typeface="Arial" panose="020B0604020202020204" pitchFamily="34" charset="0"/>
              </a:rPr>
              <a:t>才对网络构建有意思，但是</a:t>
            </a:r>
            <a:r>
              <a:rPr lang="en-US" altLang="zh-CN" smtClean="0">
                <a:latin typeface="Arial" panose="020B0604020202020204" pitchFamily="34" charset="0"/>
              </a:rPr>
              <a:t>Mashup</a:t>
            </a:r>
            <a:r>
              <a:rPr lang="zh-CN" altLang="en-US" smtClean="0">
                <a:latin typeface="Arial" panose="020B0604020202020204" pitchFamily="34" charset="0"/>
              </a:rPr>
              <a:t>中通常使用单个</a:t>
            </a:r>
            <a:r>
              <a:rPr lang="en-US" altLang="zh-CN" smtClean="0">
                <a:latin typeface="Arial" panose="020B0604020202020204" pitchFamily="34" charset="0"/>
              </a:rPr>
              <a:t>API</a:t>
            </a:r>
            <a:r>
              <a:rPr lang="zh-CN" altLang="en-US" smtClean="0">
                <a:latin typeface="Arial" panose="020B0604020202020204" pitchFamily="34" charset="0"/>
              </a:rPr>
              <a:t>服务。Mashup中一大半只使用了一个</a:t>
            </a:r>
            <a:r>
              <a:rPr lang="en-US" altLang="zh-CN" smtClean="0">
                <a:latin typeface="Arial" panose="020B0604020202020204" pitchFamily="34" charset="0"/>
              </a:rPr>
              <a:t>API</a:t>
            </a:r>
            <a:r>
              <a:rPr lang="zh-CN" altLang="en-US" smtClean="0">
                <a:latin typeface="Arial" panose="020B0604020202020204" pitchFamily="34" charset="0"/>
              </a:rPr>
              <a:t>服务，对于</a:t>
            </a:r>
            <a:r>
              <a:rPr lang="en-US" altLang="zh-CN" smtClean="0">
                <a:latin typeface="Arial" panose="020B0604020202020204" pitchFamily="34" charset="0"/>
              </a:rPr>
              <a:t>API</a:t>
            </a:r>
            <a:r>
              <a:rPr lang="zh-CN" altLang="en-US" smtClean="0">
                <a:latin typeface="Arial" panose="020B0604020202020204" pitchFamily="34" charset="0"/>
              </a:rPr>
              <a:t>服务构建没有贡献。二是该方法获得的</a:t>
            </a:r>
            <a:r>
              <a:rPr lang="en-US" altLang="zh-CN" smtClean="0">
                <a:latin typeface="Arial" panose="020B0604020202020204" pitchFamily="34" charset="0"/>
              </a:rPr>
              <a:t>API</a:t>
            </a:r>
            <a:r>
              <a:rPr lang="zh-CN" altLang="en-US" smtClean="0">
                <a:latin typeface="Arial" panose="020B0604020202020204" pitchFamily="34" charset="0"/>
              </a:rPr>
              <a:t>服务之间的关系都是协作关系，对于竞争关系的服务无法进行推荐。</a:t>
            </a:r>
            <a:endParaRPr lang="zh-CN" altLang="zh-CN" smtClean="0">
              <a:latin typeface="Arial" panose="020B0604020202020204" pitchFamily="34" charset="0"/>
            </a:endParaRPr>
          </a:p>
        </p:txBody>
      </p:sp>
    </p:spTree>
    <p:extLst>
      <p:ext uri="{BB962C8B-B14F-4D97-AF65-F5344CB8AC3E}">
        <p14:creationId xmlns:p14="http://schemas.microsoft.com/office/powerpoint/2010/main" val="947246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AE443297-D593-4C1A-A319-655495BFEFB0}" type="slidenum">
              <a:rPr lang="en-US" altLang="zh-CN" sz="1200">
                <a:latin typeface="Arial" panose="020B0604020202020204" pitchFamily="34" charset="0"/>
              </a:rPr>
              <a:pPr algn="r" eaLnBrk="1" hangingPunct="1"/>
              <a:t>8</a:t>
            </a:fld>
            <a:endParaRPr lang="en-US" altLang="zh-CN" sz="1200">
              <a:latin typeface="Arial"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基于使用历史的</a:t>
            </a:r>
            <a:r>
              <a:rPr lang="en-US" altLang="zh-CN" smtClean="0">
                <a:latin typeface="Arial" panose="020B0604020202020204" pitchFamily="34" charset="0"/>
              </a:rPr>
              <a:t>API</a:t>
            </a:r>
            <a:r>
              <a:rPr lang="zh-CN" altLang="en-US" smtClean="0">
                <a:latin typeface="Arial" panose="020B0604020202020204" pitchFamily="34" charset="0"/>
              </a:rPr>
              <a:t>服务推荐存在上述缺陷，我们对于注册平台的</a:t>
            </a:r>
            <a:r>
              <a:rPr lang="en-US" altLang="zh-CN" smtClean="0">
                <a:latin typeface="Arial" panose="020B0604020202020204" pitchFamily="34" charset="0"/>
              </a:rPr>
              <a:t>API</a:t>
            </a:r>
            <a:r>
              <a:rPr lang="zh-CN" altLang="en-US" smtClean="0">
                <a:latin typeface="Arial" panose="020B0604020202020204" pitchFamily="34" charset="0"/>
              </a:rPr>
              <a:t>服务进行分析，发现</a:t>
            </a:r>
            <a:r>
              <a:rPr lang="en-US" altLang="zh-CN" smtClean="0">
                <a:latin typeface="Arial" panose="020B0604020202020204" pitchFamily="34" charset="0"/>
              </a:rPr>
              <a:t>API</a:t>
            </a:r>
            <a:r>
              <a:rPr lang="zh-CN" altLang="en-US" smtClean="0">
                <a:latin typeface="Arial" panose="020B0604020202020204" pitchFamily="34" charset="0"/>
              </a:rPr>
              <a:t>服务有丰富的描述信息，如摘要、标签和描述等，另外当前比较流行的使用</a:t>
            </a:r>
            <a:r>
              <a:rPr lang="en-US" altLang="zh-CN" smtClean="0">
                <a:latin typeface="Arial" panose="020B0604020202020204" pitchFamily="34" charset="0"/>
              </a:rPr>
              <a:t>Web</a:t>
            </a:r>
            <a:r>
              <a:rPr lang="zh-CN" altLang="en-US" smtClean="0">
                <a:latin typeface="Arial" panose="020B0604020202020204" pitchFamily="34" charset="0"/>
              </a:rPr>
              <a:t>服务的描述信息进行服务相似度计算然后聚类的方法，但是</a:t>
            </a:r>
            <a:r>
              <a:rPr lang="en-US" altLang="zh-CN" smtClean="0">
                <a:latin typeface="Arial" panose="020B0604020202020204" pitchFamily="34" charset="0"/>
              </a:rPr>
              <a:t>API</a:t>
            </a:r>
            <a:r>
              <a:rPr lang="zh-CN" altLang="en-US" smtClean="0">
                <a:latin typeface="Arial" panose="020B0604020202020204" pitchFamily="34" charset="0"/>
              </a:rPr>
              <a:t>服务与</a:t>
            </a:r>
            <a:r>
              <a:rPr lang="en-US" altLang="zh-CN" smtClean="0">
                <a:latin typeface="Arial" panose="020B0604020202020204" pitchFamily="34" charset="0"/>
              </a:rPr>
              <a:t>Web</a:t>
            </a:r>
            <a:r>
              <a:rPr lang="zh-CN" altLang="en-US" smtClean="0">
                <a:latin typeface="Arial" panose="020B0604020202020204" pitchFamily="34" charset="0"/>
              </a:rPr>
              <a:t>服务存在差异性，我们觉得如何使用服务分类的相关技术将</a:t>
            </a:r>
            <a:r>
              <a:rPr lang="en-US" altLang="zh-CN" smtClean="0">
                <a:latin typeface="Arial" panose="020B0604020202020204" pitchFamily="34" charset="0"/>
              </a:rPr>
              <a:t>API</a:t>
            </a:r>
            <a:r>
              <a:rPr lang="zh-CN" altLang="en-US" smtClean="0">
                <a:latin typeface="Arial" panose="020B0604020202020204" pitchFamily="34" charset="0"/>
              </a:rPr>
              <a:t>服务丰富的功能信息应用到服务推荐中</a:t>
            </a:r>
            <a:endParaRPr lang="zh-CN" altLang="zh-CN"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11-1"/>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3505200"/>
            <a:ext cx="914400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a:latin typeface="Times New Roman" pitchFamily="18" charset="0"/>
            </a:endParaRPr>
          </a:p>
        </p:txBody>
      </p:sp>
      <p:sp>
        <p:nvSpPr>
          <p:cNvPr id="46082" name="Rectangle 2"/>
          <p:cNvSpPr>
            <a:spLocks noGrp="1" noChangeArrowheads="1"/>
          </p:cNvSpPr>
          <p:nvPr>
            <p:ph type="ctrTitle"/>
          </p:nvPr>
        </p:nvSpPr>
        <p:spPr bwMode="auto">
          <a:xfrm>
            <a:off x="685800" y="990600"/>
            <a:ext cx="7772400" cy="13716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4000"/>
            </a:lvl1pPr>
          </a:lstStyle>
          <a:p>
            <a:r>
              <a:rPr lang="zh-CN" altLang="en-US"/>
              <a:t>单击此处编辑母版标题样式</a:t>
            </a:r>
          </a:p>
        </p:txBody>
      </p:sp>
      <p:sp>
        <p:nvSpPr>
          <p:cNvPr id="46083" name="Rectangle 3"/>
          <p:cNvSpPr>
            <a:spLocks noGrp="1" noChangeArrowheads="1"/>
          </p:cNvSpPr>
          <p:nvPr>
            <p:ph type="subTitle" idx="1"/>
          </p:nvPr>
        </p:nvSpPr>
        <p:spPr bwMode="auto">
          <a:xfrm>
            <a:off x="1447800" y="3429000"/>
            <a:ext cx="7010400" cy="1600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buFont typeface="Wingdings" pitchFamily="2" charset="2"/>
              <a:buNone/>
              <a:defRPr sz="2800"/>
            </a:lvl1pPr>
          </a:lstStyle>
          <a:p>
            <a:r>
              <a:rPr lang="zh-CN" altLang="en-US"/>
              <a:t>单击此处编辑母版副标题样式</a:t>
            </a:r>
          </a:p>
        </p:txBody>
      </p:sp>
      <p:sp>
        <p:nvSpPr>
          <p:cNvPr id="6" name="Rectangle 4"/>
          <p:cNvSpPr>
            <a:spLocks noGrp="1" noChangeArrowheads="1"/>
          </p:cNvSpPr>
          <p:nvPr>
            <p:ph type="dt" sz="half" idx="10"/>
          </p:nvPr>
        </p:nvSpPr>
        <p:spPr>
          <a:xfrm>
            <a:off x="685800" y="6248400"/>
            <a:ext cx="1905000" cy="457200"/>
          </a:xfrm>
          <a:prstGeom prst="rect">
            <a:avLst/>
          </a:prstGeom>
        </p:spPr>
        <p:txBody>
          <a:bodyPr/>
          <a:lstStyle>
            <a:lvl1pPr algn="l">
              <a:defRPr/>
            </a:lvl1pPr>
          </a:lstStyle>
          <a:p>
            <a:pPr>
              <a:defRPr/>
            </a:pPr>
            <a:r>
              <a:rPr lang="en-US" altLang="zh-CN" dirty="0" smtClean="0"/>
              <a:t>2018-5-24</a:t>
            </a:r>
            <a:endParaRPr lang="en-US" altLang="zh-CN" dirty="0"/>
          </a:p>
        </p:txBody>
      </p:sp>
      <p:sp>
        <p:nvSpPr>
          <p:cNvPr id="7" name="Rectangle 5"/>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dirty="0"/>
              <a:t>武汉</a:t>
            </a:r>
            <a:r>
              <a:rPr lang="zh-CN" altLang="en-US" dirty="0" smtClean="0"/>
              <a:t>大学计算机学院</a:t>
            </a:r>
            <a:endParaRPr lang="zh-CN" altLang="en-US" dirty="0"/>
          </a:p>
        </p:txBody>
      </p:sp>
      <p:sp>
        <p:nvSpPr>
          <p:cNvPr id="8"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fld id="{F3A0E347-0EB0-4B0A-A1BB-406369B8D859}" type="slidenum">
              <a:rPr lang="en-US" altLang="zh-CN"/>
              <a:pPr/>
              <a:t>‹#›</a:t>
            </a:fld>
            <a:endParaRPr lang="en-US" altLang="zh-CN"/>
          </a:p>
        </p:txBody>
      </p:sp>
    </p:spTree>
    <p:extLst>
      <p:ext uri="{BB962C8B-B14F-4D97-AF65-F5344CB8AC3E}">
        <p14:creationId xmlns:p14="http://schemas.microsoft.com/office/powerpoint/2010/main" val="988235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5"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4292197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5"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17026972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8229600" cy="884238"/>
          </a:xfrm>
          <a:prstGeom prst="rect">
            <a:avLst/>
          </a:prstGeom>
        </p:spPr>
        <p:txBody>
          <a:bodyPr/>
          <a:lstStyle>
            <a:lvl1pPr>
              <a:defRPr>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lvl1pPr>
              <a:defRPr>
                <a:latin typeface="黑体" pitchFamily="2" charset="-122"/>
                <a:ea typeface="黑体" pitchFamily="2" charset="-122"/>
              </a:defRPr>
            </a:lvl1pPr>
            <a:lvl2pPr>
              <a:defRPr>
                <a:latin typeface="黑体" pitchFamily="2" charset="-122"/>
                <a:ea typeface="黑体" pitchFamily="2" charset="-122"/>
              </a:defRPr>
            </a:lvl2pPr>
            <a:lvl3pPr>
              <a:defRPr>
                <a:latin typeface="黑体" pitchFamily="2" charset="-122"/>
                <a:ea typeface="黑体" pitchFamily="2" charset="-122"/>
              </a:defRPr>
            </a:lvl3pPr>
            <a:lvl4pPr>
              <a:defRPr>
                <a:latin typeface="黑体" pitchFamily="2" charset="-122"/>
                <a:ea typeface="黑体" pitchFamily="2" charset="-122"/>
              </a:defRPr>
            </a:lvl4pPr>
            <a:lvl5pPr>
              <a:defRPr>
                <a:latin typeface="黑体" pitchFamily="2" charset="-122"/>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7"/>
          <p:cNvSpPr>
            <a:spLocks noGrp="1" noChangeArrowheads="1"/>
          </p:cNvSpPr>
          <p:nvPr>
            <p:ph type="ftr" sz="quarter" idx="10"/>
          </p:nvPr>
        </p:nvSpPr>
        <p:spPr>
          <a:xfrm>
            <a:off x="2514600" y="6245225"/>
            <a:ext cx="3505200" cy="476250"/>
          </a:xfrm>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5098558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5"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13048103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6"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0547156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8"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4895498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4"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2655868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a:t>2010-5-24</a:t>
            </a:r>
          </a:p>
        </p:txBody>
      </p:sp>
      <p:sp>
        <p:nvSpPr>
          <p:cNvPr id="3"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42387681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6"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14718329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6"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32681220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060" name="AutoShape 4"/>
          <p:cNvSpPr>
            <a:spLocks noChangeArrowheads="1"/>
          </p:cNvSpPr>
          <p:nvPr/>
        </p:nvSpPr>
        <p:spPr bwMode="auto">
          <a:xfrm>
            <a:off x="609600" y="1371600"/>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a:latin typeface="Times New Roman" pitchFamily="18" charset="0"/>
            </a:endParaRPr>
          </a:p>
        </p:txBody>
      </p:sp>
      <p:sp>
        <p:nvSpPr>
          <p:cNvPr id="4506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5063" name="Rectangle 7"/>
          <p:cNvSpPr>
            <a:spLocks noGrp="1" noChangeArrowheads="1"/>
          </p:cNvSpPr>
          <p:nvPr>
            <p:ph type="ftr" sz="quarter" idx="3"/>
          </p:nvPr>
        </p:nvSpPr>
        <p:spPr bwMode="auto">
          <a:xfrm>
            <a:off x="3124200" y="6245225"/>
            <a:ext cx="3429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a:ea typeface="华文行楷" pitchFamily="2" charset="-122"/>
              </a:defRPr>
            </a:lvl1pPr>
          </a:lstStyle>
          <a:p>
            <a:pPr>
              <a:defRPr/>
            </a:pPr>
            <a:r>
              <a:rPr lang="zh-CN" altLang="en-US" dirty="0"/>
              <a:t>武汉</a:t>
            </a:r>
            <a:r>
              <a:rPr lang="zh-CN" altLang="en-US" dirty="0" smtClean="0"/>
              <a:t>大学计算机学院</a:t>
            </a:r>
            <a:endParaRPr lang="zh-CN" altLang="en-US" dirty="0"/>
          </a:p>
        </p:txBody>
      </p:sp>
      <p:pic>
        <p:nvPicPr>
          <p:cNvPr id="1029" name="Picture 22" descr="图片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172200" y="211138"/>
            <a:ext cx="2944813"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8" descr="图片1"/>
          <p:cNvPicPr>
            <a:picLocks noChangeAspect="1" noChangeArrowheads="1"/>
          </p:cNvPicPr>
          <p:nvPr userDrawn="1"/>
        </p:nvPicPr>
        <p:blipFill>
          <a:blip r:embed="rId1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0" y="5040313"/>
            <a:ext cx="2484438" cy="181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4" name="Text Box 18"/>
          <p:cNvSpPr txBox="1">
            <a:spLocks noChangeArrowheads="1"/>
          </p:cNvSpPr>
          <p:nvPr userDrawn="1"/>
        </p:nvSpPr>
        <p:spPr bwMode="auto">
          <a:xfrm>
            <a:off x="533400" y="685800"/>
            <a:ext cx="5638800" cy="366713"/>
          </a:xfrm>
          <a:prstGeom prst="rect">
            <a:avLst/>
          </a:prstGeom>
          <a:noFill/>
          <a:ln w="9525">
            <a:noFill/>
            <a:miter lim="800000"/>
            <a:headEnd/>
            <a:tailEnd/>
          </a:ln>
          <a:effectLst/>
        </p:spPr>
        <p:txBody>
          <a:bodyPr>
            <a:spAutoFit/>
          </a:bodyPr>
          <a:lstStyle/>
          <a:p>
            <a:pPr>
              <a:spcBef>
                <a:spcPct val="50000"/>
              </a:spcBef>
              <a:defRPr/>
            </a:pPr>
            <a:endParaRPr lang="zh-CN" altLang="zh-CN" sz="1800"/>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zh-CN" altLang="en-US" sz="3800" dirty="0">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rPr>
              <a:t>基于高精度时空信息的网络坐标系统构建与性能优化方法研究</a:t>
            </a:r>
            <a:endParaRPr lang="zh-CN" altLang="en-US" sz="3800" dirty="0" smtClean="0">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3315" name="Rectangle 3"/>
          <p:cNvSpPr>
            <a:spLocks noGrp="1" noChangeArrowheads="1"/>
          </p:cNvSpPr>
          <p:nvPr>
            <p:ph type="subTitle" idx="1"/>
          </p:nvPr>
        </p:nvSpPr>
        <p:spPr>
          <a:xfrm>
            <a:off x="2209800" y="2819400"/>
            <a:ext cx="4953000" cy="1066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latin typeface="黑体" panose="02010609060101010101" pitchFamily="49" charset="-122"/>
                <a:ea typeface="黑体" panose="02010609060101010101" pitchFamily="49" charset="-122"/>
              </a:rPr>
              <a:t>学生姓名： 赵玉琦</a:t>
            </a:r>
            <a:endParaRPr lang="zh-CN" altLang="en-US" sz="1200"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指导教师</a:t>
            </a:r>
            <a:r>
              <a:rPr lang="zh-CN" altLang="en-US" smtClean="0">
                <a:latin typeface="黑体" panose="02010609060101010101" pitchFamily="49" charset="-122"/>
                <a:ea typeface="黑体" panose="02010609060101010101" pitchFamily="49" charset="-122"/>
              </a:rPr>
              <a:t>： 李兵教授</a:t>
            </a:r>
            <a:endParaRPr lang="en-US" altLang="zh-CN"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专    业： 软件工程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6"/>
          <p:cNvSpPr>
            <a:spLocks noGrp="1" noChangeArrowheads="1"/>
          </p:cNvSpPr>
          <p:nvPr>
            <p:ph type="title" idx="4294967295"/>
          </p:nvPr>
        </p:nvSpPr>
        <p:spPr>
          <a:xfrm>
            <a:off x="0" y="0"/>
            <a:ext cx="0" cy="0"/>
          </a:xfrm>
        </p:spPr>
        <p:txBody>
          <a:bodyPr anchor="ctr"/>
          <a:lstStyle/>
          <a:p>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4275" name="Rectangle 6"/>
          <p:cNvSpPr txBox="1">
            <a:spLocks noGrp="1" noChangeArrowheads="1"/>
          </p:cNvSpPr>
          <p:nvPr/>
        </p:nvSpPr>
        <p:spPr bwMode="auto">
          <a:xfrm>
            <a:off x="457200" y="6453188"/>
            <a:ext cx="21336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fld id="{1E9FE7B9-E983-427D-BAEE-77F4641B7D82}" type="slidenum">
              <a:rPr lang="en-US" altLang="zh-CN" sz="1200">
                <a:latin typeface="Arial" panose="020B0604020202020204" pitchFamily="34" charset="0"/>
              </a:rPr>
              <a:pPr eaLnBrk="1" hangingPunct="1"/>
              <a:t>10</a:t>
            </a:fld>
            <a:endParaRPr lang="en-US" altLang="zh-CN" sz="1200">
              <a:latin typeface="Arial" panose="020B0604020202020204" pitchFamily="34" charset="0"/>
            </a:endParaRPr>
          </a:p>
        </p:txBody>
      </p:sp>
      <p:sp>
        <p:nvSpPr>
          <p:cNvPr id="6" name="Rectangle 2"/>
          <p:cNvSpPr>
            <a:spLocks noGrp="1" noChangeArrowheads="1"/>
          </p:cNvSpPr>
          <p:nvPr>
            <p:ph type="title" idx="4294967295"/>
          </p:nvPr>
        </p:nvSpPr>
        <p:spPr bwMode="auto">
          <a:xfrm>
            <a:off x="457200" y="533400"/>
            <a:ext cx="8229600" cy="884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研究框架</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主要工作</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pic>
        <p:nvPicPr>
          <p:cNvPr id="7" name="图片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1508125"/>
            <a:ext cx="5486400" cy="5121275"/>
          </a:xfrm>
          <a:prstGeom prst="rect">
            <a:avLst/>
          </a:prstGeom>
          <a:noFill/>
        </p:spPr>
      </p:pic>
    </p:spTree>
    <p:extLst>
      <p:ext uri="{BB962C8B-B14F-4D97-AF65-F5344CB8AC3E}">
        <p14:creationId xmlns:p14="http://schemas.microsoft.com/office/powerpoint/2010/main" val="1219525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0" y="0"/>
            <a:ext cx="0" cy="0"/>
          </a:xfrm>
        </p:spPr>
        <p:txBody>
          <a:bodyPr anchor="ctr"/>
          <a:lstStyle/>
          <a:p>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b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60419"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zh-CN" b="1" dirty="0" smtClean="0">
                <a:latin typeface="微软雅黑" panose="020B0503020204020204" pitchFamily="34" charset="-122"/>
                <a:ea typeface="微软雅黑" panose="020B0503020204020204" pitchFamily="34" charset="-122"/>
              </a:rPr>
              <a:t>大规模网络时间同步</a:t>
            </a:r>
            <a:endParaRPr lang="zh-CN" altLang="zh-CN" dirty="0" smtClean="0">
              <a:latin typeface="微软雅黑" panose="020B0503020204020204" pitchFamily="34" charset="-122"/>
              <a:ea typeface="微软雅黑" panose="020B0503020204020204" pitchFamily="34" charset="-122"/>
            </a:endParaRPr>
          </a:p>
          <a:p>
            <a:pPr lvl="1">
              <a:lnSpc>
                <a:spcPct val="90000"/>
              </a:lnSpc>
            </a:pPr>
            <a:r>
              <a:rPr lang="zh-CN" altLang="en-US" sz="2000" dirty="0" smtClean="0">
                <a:latin typeface="微软雅黑" panose="020B0503020204020204" pitchFamily="34" charset="-122"/>
                <a:ea typeface="微软雅黑" panose="020B0503020204020204" pitchFamily="34" charset="-122"/>
              </a:rPr>
              <a:t>授时：</a:t>
            </a:r>
            <a:r>
              <a:rPr lang="zh-CN" altLang="zh-CN" sz="2000" dirty="0" smtClean="0">
                <a:latin typeface="微软雅黑" panose="020B0503020204020204" pitchFamily="34" charset="-122"/>
                <a:ea typeface="微软雅黑" panose="020B0503020204020204" pitchFamily="34" charset="-122"/>
              </a:rPr>
              <a:t>确定、保持某种时间尺度，通过一定方式把代表这种尺度的时间信息传送出去，供应用者使用</a:t>
            </a:r>
            <a:endParaRPr lang="en-US" altLang="zh-CN" sz="2000" dirty="0" smtClean="0">
              <a:latin typeface="微软雅黑" panose="020B0503020204020204" pitchFamily="34" charset="-122"/>
              <a:ea typeface="微软雅黑" panose="020B0503020204020204" pitchFamily="34" charset="-122"/>
            </a:endParaRPr>
          </a:p>
          <a:p>
            <a:pPr lvl="1">
              <a:lnSpc>
                <a:spcPct val="90000"/>
              </a:lnSpc>
            </a:pPr>
            <a:r>
              <a:rPr lang="zh-CN" altLang="en-US" sz="2000" dirty="0" smtClean="0">
                <a:latin typeface="微软雅黑" panose="020B0503020204020204" pitchFamily="34" charset="-122"/>
                <a:ea typeface="微软雅黑" panose="020B0503020204020204" pitchFamily="34" charset="-122"/>
              </a:rPr>
              <a:t>守时：</a:t>
            </a:r>
            <a:r>
              <a:rPr lang="zh-CN" altLang="zh-CN" sz="2000" dirty="0" smtClean="0">
                <a:latin typeface="微软雅黑" panose="020B0503020204020204" pitchFamily="34" charset="-122"/>
                <a:ea typeface="微软雅黑" panose="020B0503020204020204" pitchFamily="34" charset="-122"/>
              </a:rPr>
              <a:t>标准时间的产生和保持（守时）是时间服务工作的核心</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1">
              <a:lnSpc>
                <a:spcPct val="90000"/>
              </a:lnSpc>
            </a:pPr>
            <a:r>
              <a:rPr lang="zh-CN" altLang="en-US" sz="2000" dirty="0" smtClean="0">
                <a:latin typeface="微软雅黑" panose="020B0503020204020204" pitchFamily="34" charset="-122"/>
                <a:ea typeface="微软雅黑" panose="020B0503020204020204" pitchFamily="34" charset="-122"/>
              </a:rPr>
              <a:t>时间同步：</a:t>
            </a:r>
            <a:r>
              <a:rPr lang="zh-CN" altLang="zh-CN" sz="2000" dirty="0" smtClean="0">
                <a:latin typeface="微软雅黑" panose="020B0503020204020204" pitchFamily="34" charset="-122"/>
                <a:ea typeface="微软雅黑" panose="020B0503020204020204" pitchFamily="34" charset="-122"/>
              </a:rPr>
              <a:t>时间同步是指各网络节点设备、应用系统的时钟使用同一时间参考基准——协调世界时（</a:t>
            </a:r>
            <a:r>
              <a:rPr lang="en-US" altLang="zh-CN" sz="2000" dirty="0" smtClean="0">
                <a:latin typeface="微软雅黑" panose="020B0503020204020204" pitchFamily="34" charset="-122"/>
                <a:ea typeface="微软雅黑" panose="020B0503020204020204" pitchFamily="34" charset="-122"/>
              </a:rPr>
              <a:t>UTC</a:t>
            </a:r>
            <a:r>
              <a:rPr lang="zh-CN" altLang="zh-CN" sz="2000" dirty="0" smtClean="0">
                <a:latin typeface="微软雅黑" panose="020B0503020204020204" pitchFamily="34" charset="-122"/>
                <a:ea typeface="微软雅黑" panose="020B0503020204020204" pitchFamily="34" charset="-122"/>
              </a:rPr>
              <a:t>），通过某种方式使其时钟的时刻和时间间隔与</a:t>
            </a:r>
            <a:r>
              <a:rPr lang="en-US" altLang="zh-CN" sz="2000" dirty="0" smtClean="0">
                <a:latin typeface="微软雅黑" panose="020B0503020204020204" pitchFamily="34" charset="-122"/>
                <a:ea typeface="微软雅黑" panose="020B0503020204020204" pitchFamily="34" charset="-122"/>
              </a:rPr>
              <a:t>UTC </a:t>
            </a:r>
            <a:r>
              <a:rPr lang="zh-CN" altLang="zh-CN" sz="2000" dirty="0" smtClean="0">
                <a:latin typeface="微软雅黑" panose="020B0503020204020204" pitchFamily="34" charset="-122"/>
                <a:ea typeface="微软雅黑" panose="020B0503020204020204" pitchFamily="34" charset="-122"/>
              </a:rPr>
              <a:t>同步。</a:t>
            </a:r>
            <a:endParaRPr lang="en-US" altLang="zh-CN" sz="2000" dirty="0" smtClean="0">
              <a:latin typeface="微软雅黑" panose="020B0503020204020204" pitchFamily="34" charset="-122"/>
              <a:ea typeface="微软雅黑" panose="020B0503020204020204" pitchFamily="34" charset="-122"/>
            </a:endParaRPr>
          </a:p>
          <a:p>
            <a:pPr>
              <a:lnSpc>
                <a:spcPct val="90000"/>
              </a:lnSpc>
            </a:pPr>
            <a:r>
              <a:rPr lang="zh-CN" altLang="zh-CN" dirty="0" smtClean="0">
                <a:latin typeface="微软雅黑" panose="020B0503020204020204" pitchFamily="34" charset="-122"/>
                <a:ea typeface="微软雅黑" panose="020B0503020204020204" pitchFamily="34" charset="-122"/>
              </a:rPr>
              <a:t>北斗授时方法主要包括</a:t>
            </a:r>
            <a:endParaRPr lang="en-US" altLang="zh-CN" dirty="0" smtClean="0">
              <a:latin typeface="微软雅黑" panose="020B0503020204020204" pitchFamily="34" charset="-122"/>
              <a:ea typeface="微软雅黑" panose="020B0503020204020204" pitchFamily="34" charset="-122"/>
            </a:endParaRPr>
          </a:p>
          <a:p>
            <a:pPr lvl="1">
              <a:lnSpc>
                <a:spcPct val="90000"/>
              </a:lnSpc>
            </a:pPr>
            <a:r>
              <a:rPr lang="en-US" altLang="zh-CN" sz="2000" dirty="0" smtClean="0">
                <a:latin typeface="微软雅黑" panose="020B0503020204020204" pitchFamily="34" charset="-122"/>
                <a:ea typeface="微软雅黑" panose="020B0503020204020204" pitchFamily="34" charset="-122"/>
              </a:rPr>
              <a:t>RDSS</a:t>
            </a:r>
            <a:r>
              <a:rPr lang="zh-CN" altLang="zh-CN"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Radio Determination Satellite Service</a:t>
            </a:r>
            <a:r>
              <a:rPr lang="zh-CN" altLang="zh-CN" sz="2000" dirty="0" smtClean="0">
                <a:latin typeface="微软雅黑" panose="020B0503020204020204" pitchFamily="34" charset="-122"/>
                <a:ea typeface="微软雅黑" panose="020B0503020204020204" pitchFamily="34" charset="-122"/>
              </a:rPr>
              <a:t>）单向授时</a:t>
            </a:r>
            <a:endParaRPr lang="en-US" altLang="zh-CN" sz="2000" dirty="0" smtClean="0">
              <a:latin typeface="微软雅黑" panose="020B0503020204020204" pitchFamily="34" charset="-122"/>
              <a:ea typeface="微软雅黑" panose="020B0503020204020204" pitchFamily="34" charset="-122"/>
            </a:endParaRPr>
          </a:p>
          <a:p>
            <a:pPr lvl="1">
              <a:lnSpc>
                <a:spcPct val="90000"/>
              </a:lnSpc>
            </a:pPr>
            <a:r>
              <a:rPr lang="en-US" altLang="zh-CN" sz="2000" dirty="0" smtClean="0">
                <a:latin typeface="微软雅黑" panose="020B0503020204020204" pitchFamily="34" charset="-122"/>
                <a:ea typeface="微软雅黑" panose="020B0503020204020204" pitchFamily="34" charset="-122"/>
              </a:rPr>
              <a:t>RDSS</a:t>
            </a:r>
            <a:r>
              <a:rPr lang="zh-CN" altLang="zh-CN" sz="2000" dirty="0" smtClean="0">
                <a:latin typeface="微软雅黑" panose="020B0503020204020204" pitchFamily="34" charset="-122"/>
                <a:ea typeface="微软雅黑" panose="020B0503020204020204" pitchFamily="34" charset="-122"/>
              </a:rPr>
              <a:t>双向授时</a:t>
            </a:r>
            <a:endParaRPr lang="en-US" altLang="zh-CN" sz="2000" dirty="0" smtClean="0">
              <a:latin typeface="微软雅黑" panose="020B0503020204020204" pitchFamily="34" charset="-122"/>
              <a:ea typeface="微软雅黑" panose="020B0503020204020204" pitchFamily="34" charset="-122"/>
            </a:endParaRPr>
          </a:p>
          <a:p>
            <a:pPr lvl="1">
              <a:lnSpc>
                <a:spcPct val="90000"/>
              </a:lnSpc>
            </a:pPr>
            <a:r>
              <a:rPr lang="en-US" altLang="zh-CN" sz="2000" dirty="0" smtClean="0">
                <a:latin typeface="微软雅黑" panose="020B0503020204020204" pitchFamily="34" charset="-122"/>
                <a:ea typeface="微软雅黑" panose="020B0503020204020204" pitchFamily="34" charset="-122"/>
              </a:rPr>
              <a:t>RNSS</a:t>
            </a:r>
            <a:r>
              <a:rPr lang="zh-CN" altLang="zh-CN"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Radio Navigation Satellite Service</a:t>
            </a:r>
            <a:r>
              <a:rPr lang="zh-CN" altLang="zh-CN" sz="2000" dirty="0" smtClean="0">
                <a:latin typeface="微软雅黑" panose="020B0503020204020204" pitchFamily="34" charset="-122"/>
                <a:ea typeface="微软雅黑" panose="020B0503020204020204" pitchFamily="34" charset="-122"/>
              </a:rPr>
              <a:t>）授时</a:t>
            </a:r>
            <a:endParaRPr lang="en-US" altLang="zh-CN" sz="2000" dirty="0" smtClean="0">
              <a:latin typeface="微软雅黑" panose="020B0503020204020204" pitchFamily="34" charset="-122"/>
              <a:ea typeface="微软雅黑" panose="020B0503020204020204" pitchFamily="34" charset="-122"/>
            </a:endParaRPr>
          </a:p>
          <a:p>
            <a:pPr lvl="1">
              <a:lnSpc>
                <a:spcPct val="90000"/>
              </a:lnSpc>
            </a:pPr>
            <a:r>
              <a:rPr lang="en-US" altLang="zh-CN" sz="2000" dirty="0" smtClean="0">
                <a:latin typeface="微软雅黑" panose="020B0503020204020204" pitchFamily="34" charset="-122"/>
                <a:ea typeface="微软雅黑" panose="020B0503020204020204" pitchFamily="34" charset="-122"/>
              </a:rPr>
              <a:t>RNSS</a:t>
            </a:r>
            <a:r>
              <a:rPr lang="zh-CN" altLang="zh-CN" sz="2000" dirty="0" smtClean="0">
                <a:latin typeface="微软雅黑" panose="020B0503020204020204" pitchFamily="34" charset="-122"/>
                <a:ea typeface="微软雅黑" panose="020B0503020204020204" pitchFamily="34" charset="-122"/>
              </a:rPr>
              <a:t>共视法授时。</a:t>
            </a:r>
          </a:p>
          <a:p>
            <a:pPr>
              <a:lnSpc>
                <a:spcPct val="90000"/>
              </a:lnSpc>
            </a:pPr>
            <a:endParaRPr lang="zh-CN" altLang="en-US" sz="3400" dirty="0" smtClean="0">
              <a:ea typeface="黑体" panose="02010609060101010101" pitchFamily="49" charset="-122"/>
            </a:endParaRPr>
          </a:p>
        </p:txBody>
      </p:sp>
      <p:sp>
        <p:nvSpPr>
          <p:cNvPr id="91141" name="Rectangle 5"/>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sp>
        <p:nvSpPr>
          <p:cNvPr id="5" name="Rectangle 2"/>
          <p:cNvSpPr>
            <a:spLocks noGrp="1" noChangeArrowheads="1"/>
          </p:cNvSpPr>
          <p:nvPr>
            <p:ph type="title" idx="4294967295"/>
          </p:nvPr>
        </p:nvSpPr>
        <p:spPr bwMode="auto">
          <a:xfrm>
            <a:off x="493986" y="357981"/>
            <a:ext cx="8229600" cy="884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北斗卫星导航系统</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0" y="0"/>
            <a:ext cx="0" cy="0"/>
          </a:xfrm>
        </p:spPr>
        <p:txBody>
          <a:bodyPr anchor="ctr"/>
          <a:lstStyle/>
          <a:p>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b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60419"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sz="3400" dirty="0" smtClean="0">
              <a:ea typeface="黑体" panose="02010609060101010101" pitchFamily="49" charset="-122"/>
            </a:endParaRPr>
          </a:p>
        </p:txBody>
      </p:sp>
      <p:sp>
        <p:nvSpPr>
          <p:cNvPr id="91141" name="Rectangle 5"/>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sp>
        <p:nvSpPr>
          <p:cNvPr id="5" name="Rectangle 2"/>
          <p:cNvSpPr>
            <a:spLocks noGrp="1" noChangeArrowheads="1"/>
          </p:cNvSpPr>
          <p:nvPr>
            <p:ph type="title" idx="4294967295"/>
          </p:nvPr>
        </p:nvSpPr>
        <p:spPr bwMode="auto">
          <a:xfrm>
            <a:off x="423041" y="357981"/>
            <a:ext cx="8229600" cy="884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北斗卫星导航系统</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32644"/>
            <a:ext cx="4540469" cy="3581400"/>
          </a:xfrm>
          <a:prstGeom prst="rect">
            <a:avLst/>
          </a:prstGeom>
          <a:noFill/>
          <a:ln>
            <a:noFill/>
          </a:ln>
        </p:spPr>
      </p:pic>
      <p:grpSp>
        <p:nvGrpSpPr>
          <p:cNvPr id="3" name="组合 2"/>
          <p:cNvGrpSpPr/>
          <p:nvPr/>
        </p:nvGrpSpPr>
        <p:grpSpPr>
          <a:xfrm>
            <a:off x="4933950" y="1932644"/>
            <a:ext cx="3981450" cy="4090133"/>
            <a:chOff x="4933950" y="1932644"/>
            <a:chExt cx="3981450" cy="4090133"/>
          </a:xfrm>
        </p:grpSpPr>
        <p:pic>
          <p:nvPicPr>
            <p:cNvPr id="7" name="图片 6"/>
            <p:cNvPicPr/>
            <p:nvPr/>
          </p:nvPicPr>
          <p:blipFill rotWithShape="1">
            <a:blip r:embed="rId4"/>
            <a:srcRect b="12749"/>
            <a:stretch/>
          </p:blipFill>
          <p:spPr>
            <a:xfrm>
              <a:off x="4933950" y="1932644"/>
              <a:ext cx="3981450" cy="3581400"/>
            </a:xfrm>
            <a:prstGeom prst="rect">
              <a:avLst/>
            </a:prstGeom>
          </p:spPr>
        </p:pic>
        <p:sp>
          <p:nvSpPr>
            <p:cNvPr id="2" name="文本框 1"/>
            <p:cNvSpPr txBox="1"/>
            <p:nvPr/>
          </p:nvSpPr>
          <p:spPr>
            <a:xfrm>
              <a:off x="5715000" y="5715000"/>
              <a:ext cx="2286000"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时间同步网络的层状结构</a:t>
              </a:r>
              <a:endParaRPr lang="zh-CN" altLang="en-US" sz="1400" dirty="0">
                <a:latin typeface="微软雅黑" panose="020B0503020204020204" pitchFamily="34" charset="-122"/>
                <a:ea typeface="微软雅黑" panose="020B0503020204020204" pitchFamily="34" charset="-122"/>
              </a:endParaRPr>
            </a:p>
          </p:txBody>
        </p:sp>
      </p:grpSp>
      <p:sp>
        <p:nvSpPr>
          <p:cNvPr id="11" name="文本框 10"/>
          <p:cNvSpPr txBox="1"/>
          <p:nvPr/>
        </p:nvSpPr>
        <p:spPr>
          <a:xfrm>
            <a:off x="1233651" y="5715000"/>
            <a:ext cx="253036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北斗</a:t>
            </a:r>
            <a:r>
              <a:rPr lang="en-US" altLang="zh-CN" sz="1400" dirty="0" smtClean="0">
                <a:latin typeface="微软雅黑" panose="020B0503020204020204" pitchFamily="34" charset="-122"/>
                <a:ea typeface="微软雅黑" panose="020B0503020204020204" pitchFamily="34" charset="-122"/>
              </a:rPr>
              <a:t>/GNSS</a:t>
            </a:r>
            <a:r>
              <a:rPr lang="zh-CN" altLang="en-US" sz="1400" dirty="0" smtClean="0">
                <a:latin typeface="微软雅黑" panose="020B0503020204020204" pitchFamily="34" charset="-122"/>
                <a:ea typeface="微软雅黑" panose="020B0503020204020204" pitchFamily="34" charset="-122"/>
              </a:rPr>
              <a:t>共视法授时原理图</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7053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北斗高精度定位时间同步终端</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21111" t="24444" r="36667" b="23704"/>
          <a:stretch/>
        </p:blipFill>
        <p:spPr>
          <a:xfrm rot="5400000">
            <a:off x="763252" y="2095456"/>
            <a:ext cx="2894510" cy="2665998"/>
          </a:xfrm>
          <a:prstGeom prst="rect">
            <a:avLst/>
          </a:prstGeom>
        </p:spPr>
      </p:pic>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26667" t="14444" r="38889" b="10000"/>
          <a:stretch/>
        </p:blipFill>
        <p:spPr>
          <a:xfrm rot="5400000">
            <a:off x="4919464" y="1085355"/>
            <a:ext cx="2848472" cy="4686200"/>
          </a:xfrm>
          <a:prstGeom prst="rect">
            <a:avLst/>
          </a:prstGeom>
        </p:spPr>
      </p:pic>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l="20000" t="11559" r="12500" b="-1254"/>
          <a:stretch/>
        </p:blipFill>
        <p:spPr>
          <a:xfrm>
            <a:off x="1600200" y="1676400"/>
            <a:ext cx="5388429" cy="4191000"/>
          </a:xfrm>
          <a:prstGeom prst="rect">
            <a:avLst/>
          </a:prstGeom>
        </p:spPr>
      </p:pic>
    </p:spTree>
    <p:extLst>
      <p:ext uri="{BB962C8B-B14F-4D97-AF65-F5344CB8AC3E}">
        <p14:creationId xmlns:p14="http://schemas.microsoft.com/office/powerpoint/2010/main" val="120717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a:t>
            </a:r>
            <a:r>
              <a:rPr lang="zh-CN" altLang="en-US" dirty="0" smtClean="0"/>
              <a:t>时间同步</a:t>
            </a:r>
            <a:r>
              <a:rPr lang="en-US" altLang="zh-CN" dirty="0" smtClean="0"/>
              <a:t>--NTP</a:t>
            </a:r>
            <a:endParaRPr lang="zh-CN" altLang="en-US" dirty="0"/>
          </a:p>
        </p:txBody>
      </p:sp>
      <p:pic>
        <p:nvPicPr>
          <p:cNvPr id="9" name="内容占位符 8"/>
          <p:cNvPicPr>
            <a:picLocks noGrp="1" noChangeAspect="1"/>
          </p:cNvPicPr>
          <p:nvPr>
            <p:ph idx="1"/>
          </p:nvPr>
        </p:nvPicPr>
        <p:blipFill>
          <a:blip r:embed="rId3"/>
          <a:stretch>
            <a:fillRect/>
          </a:stretch>
        </p:blipFill>
        <p:spPr>
          <a:xfrm>
            <a:off x="609600" y="2819400"/>
            <a:ext cx="8229600" cy="2159740"/>
          </a:xfrm>
          <a:prstGeom prst="rect">
            <a:avLst/>
          </a:prstGeom>
        </p:spPr>
      </p:pic>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pic>
        <p:nvPicPr>
          <p:cNvPr id="5" name="图片 4"/>
          <p:cNvPicPr/>
          <p:nvPr/>
        </p:nvPicPr>
        <p:blipFill>
          <a:blip r:embed="rId4">
            <a:extLst>
              <a:ext uri="{28A0092B-C50C-407E-A947-70E740481C1C}">
                <a14:useLocalDpi xmlns:a14="http://schemas.microsoft.com/office/drawing/2010/main" val="0"/>
              </a:ext>
            </a:extLst>
          </a:blip>
          <a:srcRect b="20641"/>
          <a:stretch>
            <a:fillRect/>
          </a:stretch>
        </p:blipFill>
        <p:spPr bwMode="auto">
          <a:xfrm>
            <a:off x="2414587" y="1483843"/>
            <a:ext cx="4314825" cy="1622227"/>
          </a:xfrm>
          <a:prstGeom prst="rect">
            <a:avLst/>
          </a:prstGeom>
          <a:noFill/>
          <a:ln>
            <a:noFill/>
          </a:ln>
        </p:spPr>
      </p:pic>
      <p:sp>
        <p:nvSpPr>
          <p:cNvPr id="6" name="文本框 5"/>
          <p:cNvSpPr txBox="1"/>
          <p:nvPr/>
        </p:nvSpPr>
        <p:spPr>
          <a:xfrm>
            <a:off x="3429000" y="3067050"/>
            <a:ext cx="2286000"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服务器和客户端对时过程</a:t>
            </a:r>
            <a:endParaRPr lang="zh-CN" altLang="en-US" sz="14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514600" y="1520656"/>
            <a:ext cx="685800" cy="38434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微软雅黑" panose="020B0503020204020204" pitchFamily="34" charset="-122"/>
                <a:ea typeface="微软雅黑" panose="020B0503020204020204" pitchFamily="34" charset="-122"/>
              </a:rPr>
              <a:t>客户端</a:t>
            </a:r>
            <a:endParaRPr lang="zh-CN" altLang="en-US" sz="1200" dirty="0">
              <a:latin typeface="微软雅黑" panose="020B0503020204020204" pitchFamily="34" charset="-122"/>
              <a:ea typeface="微软雅黑" panose="020B0503020204020204" pitchFamily="34" charset="-122"/>
            </a:endParaRPr>
          </a:p>
        </p:txBody>
      </p:sp>
      <p:sp>
        <p:nvSpPr>
          <p:cNvPr id="14" name="圆角矩形 13"/>
          <p:cNvSpPr/>
          <p:nvPr/>
        </p:nvSpPr>
        <p:spPr>
          <a:xfrm>
            <a:off x="2514600" y="2505906"/>
            <a:ext cx="685800" cy="38434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服务</a:t>
            </a:r>
            <a:r>
              <a:rPr lang="zh-CN" altLang="en-US" sz="1200" dirty="0" smtClean="0">
                <a:latin typeface="微软雅黑" panose="020B0503020204020204" pitchFamily="34" charset="-122"/>
                <a:ea typeface="微软雅黑" panose="020B0503020204020204" pitchFamily="34" charset="-122"/>
              </a:rPr>
              <a:t>端</a:t>
            </a:r>
            <a:endParaRPr lang="zh-CN" altLang="en-US" sz="1200" dirty="0">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5"/>
          <a:stretch>
            <a:fillRect/>
          </a:stretch>
        </p:blipFill>
        <p:spPr>
          <a:xfrm>
            <a:off x="3098580" y="4974560"/>
            <a:ext cx="5554061" cy="676599"/>
          </a:xfrm>
          <a:prstGeom prst="rect">
            <a:avLst/>
          </a:prstGeom>
        </p:spPr>
      </p:pic>
      <p:pic>
        <p:nvPicPr>
          <p:cNvPr id="16" name="图片 15"/>
          <p:cNvPicPr>
            <a:picLocks noChangeAspect="1"/>
          </p:cNvPicPr>
          <p:nvPr/>
        </p:nvPicPr>
        <p:blipFill>
          <a:blip r:embed="rId6"/>
          <a:stretch>
            <a:fillRect/>
          </a:stretch>
        </p:blipFill>
        <p:spPr>
          <a:xfrm>
            <a:off x="3039131" y="5660110"/>
            <a:ext cx="5495269" cy="344891"/>
          </a:xfrm>
          <a:prstGeom prst="rect">
            <a:avLst/>
          </a:prstGeom>
        </p:spPr>
      </p:pic>
      <p:sp>
        <p:nvSpPr>
          <p:cNvPr id="17" name="矩形 16"/>
          <p:cNvSpPr/>
          <p:nvPr/>
        </p:nvSpPr>
        <p:spPr>
          <a:xfrm>
            <a:off x="736710" y="4974560"/>
            <a:ext cx="2120790" cy="53654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t>服务器和客户端时钟的时间偏差</a:t>
            </a:r>
            <a:endParaRPr lang="zh-CN" altLang="en-US" sz="1800" dirty="0"/>
          </a:p>
        </p:txBody>
      </p:sp>
      <p:sp>
        <p:nvSpPr>
          <p:cNvPr id="18" name="矩形 17"/>
          <p:cNvSpPr/>
          <p:nvPr/>
        </p:nvSpPr>
        <p:spPr>
          <a:xfrm>
            <a:off x="736710" y="5590932"/>
            <a:ext cx="2120790" cy="53654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t>客户端与服务端总的网络路径延迟</a:t>
            </a:r>
            <a:endParaRPr lang="zh-CN" altLang="en-US" sz="1800" dirty="0"/>
          </a:p>
        </p:txBody>
      </p:sp>
      <p:sp>
        <p:nvSpPr>
          <p:cNvPr id="19" name="右箭头 18"/>
          <p:cNvSpPr/>
          <p:nvPr/>
        </p:nvSpPr>
        <p:spPr>
          <a:xfrm>
            <a:off x="2857500" y="5219364"/>
            <a:ext cx="304800" cy="114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2819400" y="5768905"/>
            <a:ext cx="288379" cy="122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66492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软件定义网络（</a:t>
            </a:r>
            <a:r>
              <a:rPr lang="en-US" altLang="zh-CN" dirty="0" smtClean="0"/>
              <a:t>SDN</a:t>
            </a:r>
            <a:r>
              <a:rPr lang="zh-CN" altLang="en-US" dirty="0" smtClean="0"/>
              <a:t>）</a:t>
            </a:r>
            <a:endParaRPr lang="zh-CN" altLang="en-US" dirty="0"/>
          </a:p>
        </p:txBody>
      </p:sp>
      <p:sp>
        <p:nvSpPr>
          <p:cNvPr id="3" name="内容占位符 2"/>
          <p:cNvSpPr>
            <a:spLocks noGrp="1"/>
          </p:cNvSpPr>
          <p:nvPr>
            <p:ph idx="1"/>
          </p:nvPr>
        </p:nvSpPr>
        <p:spPr>
          <a:xfrm>
            <a:off x="457200" y="1600200"/>
            <a:ext cx="4495800" cy="4525963"/>
          </a:xfrm>
        </p:spPr>
        <p:txBody>
          <a:bodyPr/>
          <a:lstStyle/>
          <a:p>
            <a:pPr algn="just"/>
            <a:r>
              <a:rPr lang="zh-CN" altLang="en-US" dirty="0" smtClean="0"/>
              <a:t>定义：</a:t>
            </a:r>
            <a:r>
              <a:rPr lang="zh-CN" altLang="en-US" sz="2400" dirty="0"/>
              <a:t>软件定义网</a:t>
            </a:r>
            <a:r>
              <a:rPr lang="zh-CN" altLang="en-US" sz="2400" dirty="0" smtClean="0"/>
              <a:t>络</a:t>
            </a:r>
            <a:endParaRPr lang="en-US" altLang="zh-CN" sz="2400" dirty="0" smtClean="0"/>
          </a:p>
          <a:p>
            <a:pPr marL="0" indent="0" algn="just">
              <a:buNone/>
            </a:pPr>
            <a:r>
              <a:rPr lang="zh-CN" altLang="en-US" sz="2400" dirty="0" smtClean="0"/>
              <a:t>（</a:t>
            </a:r>
            <a:r>
              <a:rPr lang="en-US" altLang="zh-CN" sz="2400" dirty="0" smtClean="0"/>
              <a:t>Software Defined </a:t>
            </a:r>
            <a:r>
              <a:rPr lang="en-US" altLang="zh-CN" sz="2400" dirty="0"/>
              <a:t>Network, SDN </a:t>
            </a:r>
            <a:r>
              <a:rPr lang="zh-CN" altLang="en-US" sz="2400" dirty="0"/>
              <a:t>），是</a:t>
            </a:r>
            <a:r>
              <a:rPr lang="en-US" altLang="zh-CN" sz="2400" dirty="0"/>
              <a:t>Emulex</a:t>
            </a:r>
            <a:r>
              <a:rPr lang="zh-CN" altLang="en-US" sz="2400" dirty="0"/>
              <a:t>网络一种新型网络创新架构，是网络虚拟化的一种实现方式，其核心技术</a:t>
            </a:r>
            <a:r>
              <a:rPr lang="en-US" altLang="zh-CN" sz="2400" dirty="0" err="1"/>
              <a:t>OpenFlow</a:t>
            </a:r>
            <a:r>
              <a:rPr lang="zh-CN" altLang="en-US" sz="2400" dirty="0"/>
              <a:t>通过将网络设备控制面与数据面分离开来，从而实现了网络流量的灵活控制，使网络作为管道变得更加智能。</a:t>
            </a:r>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4531" y="1752600"/>
            <a:ext cx="3750734" cy="3657600"/>
          </a:xfrm>
          <a:prstGeom prst="rect">
            <a:avLst/>
          </a:prstGeom>
          <a:noFill/>
        </p:spPr>
      </p:pic>
    </p:spTree>
    <p:extLst>
      <p:ext uri="{BB962C8B-B14F-4D97-AF65-F5344CB8AC3E}">
        <p14:creationId xmlns:p14="http://schemas.microsoft.com/office/powerpoint/2010/main" val="1903376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Mininet</a:t>
            </a:r>
            <a:endParaRPr lang="zh-CN" altLang="en-US" dirty="0"/>
          </a:p>
        </p:txBody>
      </p:sp>
      <p:sp>
        <p:nvSpPr>
          <p:cNvPr id="3" name="内容占位符 2"/>
          <p:cNvSpPr>
            <a:spLocks noGrp="1"/>
          </p:cNvSpPr>
          <p:nvPr>
            <p:ph idx="1"/>
          </p:nvPr>
        </p:nvSpPr>
        <p:spPr>
          <a:xfrm>
            <a:off x="457200" y="1600200"/>
            <a:ext cx="4495800" cy="4525963"/>
          </a:xfrm>
        </p:spPr>
        <p:txBody>
          <a:bodyPr/>
          <a:lstStyle/>
          <a:p>
            <a:pPr algn="just"/>
            <a:r>
              <a:rPr lang="en-US" altLang="zh-CN" sz="2400" dirty="0" err="1" smtClean="0"/>
              <a:t>Mininet</a:t>
            </a:r>
            <a:r>
              <a:rPr lang="zh-CN" altLang="zh-CN" sz="2400" dirty="0"/>
              <a:t>是一个优秀的网络仿真工具，利用</a:t>
            </a:r>
            <a:r>
              <a:rPr lang="en-US" altLang="zh-CN" sz="2400" dirty="0" err="1"/>
              <a:t>Mininet</a:t>
            </a:r>
            <a:r>
              <a:rPr lang="zh-CN" altLang="zh-CN" sz="2400" dirty="0"/>
              <a:t>可以在单台机器上创建出逼真的虚拟网络，该虚拟网络运行真实的内核，交换机和应用程序代码，可以迁移到真实的网络中。同时，</a:t>
            </a:r>
            <a:r>
              <a:rPr lang="en-US" altLang="zh-CN" sz="2400" dirty="0" err="1"/>
              <a:t>Mininet</a:t>
            </a:r>
            <a:r>
              <a:rPr lang="zh-CN" altLang="zh-CN" sz="2400" dirty="0"/>
              <a:t>为开展灵活的网络实验提供了强大的技术支持，它提供</a:t>
            </a:r>
            <a:r>
              <a:rPr lang="en-US" altLang="zh-CN" sz="2400" dirty="0"/>
              <a:t>CLI</a:t>
            </a:r>
            <a:r>
              <a:rPr lang="zh-CN" altLang="zh-CN" sz="2400" dirty="0"/>
              <a:t>命令和</a:t>
            </a:r>
            <a:r>
              <a:rPr lang="en-US" altLang="zh-CN" sz="2400" dirty="0"/>
              <a:t>API</a:t>
            </a:r>
            <a:r>
              <a:rPr lang="zh-CN" altLang="zh-CN" sz="2400" dirty="0"/>
              <a:t>接口，方便用户与网络交互并允许用户自定义网络。</a:t>
            </a:r>
            <a:endParaRPr lang="zh-CN" altLang="en-US" sz="2400" dirty="0"/>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grpSp>
        <p:nvGrpSpPr>
          <p:cNvPr id="7" name="组合 6"/>
          <p:cNvGrpSpPr/>
          <p:nvPr/>
        </p:nvGrpSpPr>
        <p:grpSpPr>
          <a:xfrm>
            <a:off x="5410200" y="2438400"/>
            <a:ext cx="3419475" cy="3180145"/>
            <a:chOff x="5267325" y="1981200"/>
            <a:chExt cx="3419475" cy="3180145"/>
          </a:xfrm>
        </p:grpSpPr>
        <p:pic>
          <p:nvPicPr>
            <p:cNvPr id="5" name="图片 4" descr="~L~]6II422W(%3%X2G94[UF"/>
            <p:cNvPicPr/>
            <p:nvPr/>
          </p:nvPicPr>
          <p:blipFill>
            <a:blip r:embed="rId2">
              <a:extLst>
                <a:ext uri="{28A0092B-C50C-407E-A947-70E740481C1C}">
                  <a14:useLocalDpi xmlns:a14="http://schemas.microsoft.com/office/drawing/2010/main" val="0"/>
                </a:ext>
              </a:extLst>
            </a:blip>
            <a:srcRect/>
            <a:stretch>
              <a:fillRect/>
            </a:stretch>
          </p:blipFill>
          <p:spPr bwMode="auto">
            <a:xfrm>
              <a:off x="5267325" y="1981200"/>
              <a:ext cx="3419475" cy="2686050"/>
            </a:xfrm>
            <a:prstGeom prst="rect">
              <a:avLst/>
            </a:prstGeom>
            <a:noFill/>
            <a:ln>
              <a:noFill/>
            </a:ln>
          </p:spPr>
        </p:pic>
        <p:sp>
          <p:nvSpPr>
            <p:cNvPr id="6" name="文本框 5"/>
            <p:cNvSpPr txBox="1"/>
            <p:nvPr/>
          </p:nvSpPr>
          <p:spPr>
            <a:xfrm>
              <a:off x="5719762" y="4822791"/>
              <a:ext cx="2514600" cy="338554"/>
            </a:xfrm>
            <a:prstGeom prst="rect">
              <a:avLst/>
            </a:prstGeom>
            <a:noFill/>
          </p:spPr>
          <p:txBody>
            <a:bodyPr wrap="square" rtlCol="0">
              <a:spAutoFit/>
            </a:bodyPr>
            <a:lstStyle/>
            <a:p>
              <a:pPr algn="ctr"/>
              <a:r>
                <a:rPr lang="en-US" altLang="zh-CN" sz="1600" dirty="0" err="1" smtClean="0"/>
                <a:t>Mininet</a:t>
              </a:r>
              <a:r>
                <a:rPr lang="zh-CN" altLang="en-US" sz="1600" dirty="0" smtClean="0"/>
                <a:t>网络拓扑图</a:t>
              </a:r>
              <a:endParaRPr lang="zh-CN" altLang="en-US" sz="1600" dirty="0"/>
            </a:p>
          </p:txBody>
        </p:sp>
      </p:grpSp>
    </p:spTree>
    <p:extLst>
      <p:ext uri="{BB962C8B-B14F-4D97-AF65-F5344CB8AC3E}">
        <p14:creationId xmlns:p14="http://schemas.microsoft.com/office/powerpoint/2010/main" val="1633280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en-US" altLang="zh-CN" sz="4000" dirty="0" err="1"/>
              <a:t>OpenFLow</a:t>
            </a:r>
            <a:r>
              <a:rPr lang="zh-CN" altLang="en-US" sz="4000" dirty="0"/>
              <a:t>协议</a:t>
            </a:r>
            <a:endParaRPr lang="zh-CN" altLang="en-US" sz="4000" dirty="0"/>
          </a:p>
        </p:txBody>
      </p:sp>
      <p:sp>
        <p:nvSpPr>
          <p:cNvPr id="3" name="内容占位符 2"/>
          <p:cNvSpPr>
            <a:spLocks noGrp="1"/>
          </p:cNvSpPr>
          <p:nvPr>
            <p:ph idx="1"/>
          </p:nvPr>
        </p:nvSpPr>
        <p:spPr>
          <a:xfrm>
            <a:off x="457200" y="1600200"/>
            <a:ext cx="8229600" cy="4525963"/>
          </a:xfrm>
        </p:spPr>
        <p:txBody>
          <a:bodyPr/>
          <a:lstStyle/>
          <a:p>
            <a:pPr algn="just"/>
            <a:endParaRPr lang="zh-CN" altLang="en-US" sz="2400" dirty="0"/>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pic>
        <p:nvPicPr>
          <p:cNvPr id="73730" name="Picture 2" descr="3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57399"/>
            <a:ext cx="3975654" cy="365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4267200" y="2785963"/>
            <a:ext cx="4419600" cy="2154436"/>
          </a:xfrm>
          <a:prstGeom prst="rect">
            <a:avLst/>
          </a:prstGeom>
          <a:noFill/>
        </p:spPr>
        <p:txBody>
          <a:bodyPr wrap="square" rtlCol="0">
            <a:spAutoFit/>
          </a:bodyPr>
          <a:lstStyle/>
          <a:p>
            <a:pPr algn="just"/>
            <a:r>
              <a:rPr lang="zh-CN" altLang="zh-CN" sz="1800" dirty="0"/>
              <a:t>（</a:t>
            </a:r>
            <a:r>
              <a:rPr lang="en-US" altLang="zh-CN" sz="1800" dirty="0"/>
              <a:t>1</a:t>
            </a:r>
            <a:r>
              <a:rPr lang="zh-CN" altLang="zh-CN" sz="1800" dirty="0"/>
              <a:t>）组表（</a:t>
            </a:r>
            <a:r>
              <a:rPr lang="en-US" altLang="zh-CN" sz="1800" dirty="0"/>
              <a:t>Group Table</a:t>
            </a:r>
            <a:r>
              <a:rPr lang="zh-CN" altLang="zh-CN" sz="1800" dirty="0" smtClean="0"/>
              <a:t>）</a:t>
            </a:r>
            <a:endParaRPr lang="en-US" altLang="zh-CN" sz="1800" dirty="0" smtClean="0"/>
          </a:p>
          <a:p>
            <a:pPr algn="just"/>
            <a:r>
              <a:rPr lang="zh-CN" altLang="zh-CN" sz="1600" dirty="0" smtClean="0"/>
              <a:t>对</a:t>
            </a:r>
            <a:r>
              <a:rPr lang="zh-CN" altLang="zh-CN" sz="1600" dirty="0"/>
              <a:t>数据包实现一些额外的功能。（如</a:t>
            </a:r>
            <a:r>
              <a:rPr lang="en-US" altLang="zh-CN" sz="1600" dirty="0"/>
              <a:t>flooding</a:t>
            </a:r>
            <a:r>
              <a:rPr lang="zh-CN" altLang="zh-CN" sz="1600" dirty="0"/>
              <a:t>、</a:t>
            </a:r>
            <a:r>
              <a:rPr lang="en-US" altLang="zh-CN" sz="1600" dirty="0"/>
              <a:t>fast reroute</a:t>
            </a:r>
            <a:r>
              <a:rPr lang="zh-CN" altLang="zh-CN" sz="1600" dirty="0"/>
              <a:t>等）</a:t>
            </a:r>
          </a:p>
          <a:p>
            <a:pPr algn="just"/>
            <a:r>
              <a:rPr lang="zh-CN" altLang="zh-CN" sz="1800" dirty="0"/>
              <a:t>（</a:t>
            </a:r>
            <a:r>
              <a:rPr lang="en-US" altLang="zh-CN" sz="1800" dirty="0"/>
              <a:t>2</a:t>
            </a:r>
            <a:r>
              <a:rPr lang="zh-CN" altLang="zh-CN" sz="1800" dirty="0"/>
              <a:t>）安全通道（</a:t>
            </a:r>
            <a:r>
              <a:rPr lang="en-US" altLang="zh-CN" sz="1800" dirty="0" err="1"/>
              <a:t>OpenFlow</a:t>
            </a:r>
            <a:r>
              <a:rPr lang="en-US" altLang="zh-CN" sz="1800" dirty="0"/>
              <a:t> Channel</a:t>
            </a:r>
            <a:r>
              <a:rPr lang="zh-CN" altLang="zh-CN" sz="1800" dirty="0" smtClean="0"/>
              <a:t>）</a:t>
            </a:r>
            <a:endParaRPr lang="en-US" altLang="zh-CN" sz="1800" dirty="0" smtClean="0"/>
          </a:p>
          <a:p>
            <a:pPr algn="just"/>
            <a:r>
              <a:rPr lang="zh-CN" altLang="zh-CN" sz="1600" dirty="0" smtClean="0"/>
              <a:t>用来</a:t>
            </a:r>
            <a:r>
              <a:rPr lang="zh-CN" altLang="zh-CN" sz="1600" dirty="0"/>
              <a:t>与控制器建立连接。（基于南向接口协议</a:t>
            </a:r>
            <a:r>
              <a:rPr lang="zh-CN" altLang="zh-CN" sz="1600" dirty="0" smtClean="0"/>
              <a:t>）</a:t>
            </a:r>
            <a:endParaRPr lang="zh-CN" altLang="zh-CN" sz="1600" dirty="0"/>
          </a:p>
          <a:p>
            <a:pPr algn="just"/>
            <a:r>
              <a:rPr lang="zh-CN" altLang="zh-CN" sz="1800" dirty="0" smtClean="0"/>
              <a:t>（</a:t>
            </a:r>
            <a:r>
              <a:rPr lang="en-US" altLang="zh-CN" sz="1800" dirty="0" smtClean="0"/>
              <a:t>3</a:t>
            </a:r>
            <a:r>
              <a:rPr lang="zh-CN" altLang="zh-CN" sz="1800" dirty="0" smtClean="0"/>
              <a:t>）多流表（</a:t>
            </a:r>
            <a:r>
              <a:rPr lang="en-US" altLang="zh-CN" sz="1800" dirty="0" smtClean="0"/>
              <a:t>Flow Table</a:t>
            </a:r>
            <a:r>
              <a:rPr lang="zh-CN" altLang="zh-CN" sz="1800" dirty="0" smtClean="0"/>
              <a:t>）</a:t>
            </a:r>
            <a:endParaRPr lang="en-US" altLang="zh-CN" sz="1600" dirty="0"/>
          </a:p>
          <a:p>
            <a:pPr algn="just"/>
            <a:r>
              <a:rPr lang="zh-CN" altLang="zh-CN" sz="1600" dirty="0" smtClean="0"/>
              <a:t>处理</a:t>
            </a:r>
            <a:r>
              <a:rPr lang="zh-CN" altLang="zh-CN" sz="1600" dirty="0"/>
              <a:t>收到的数据包。（匹配，执行动作，转发等等）</a:t>
            </a:r>
          </a:p>
        </p:txBody>
      </p:sp>
    </p:spTree>
    <p:extLst>
      <p:ext uri="{BB962C8B-B14F-4D97-AF65-F5344CB8AC3E}">
        <p14:creationId xmlns:p14="http://schemas.microsoft.com/office/powerpoint/2010/main" val="4236791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en-US" altLang="zh-CN" sz="4000" dirty="0" err="1" smtClean="0"/>
              <a:t>OpenVSwitch</a:t>
            </a:r>
            <a:r>
              <a:rPr lang="zh-CN" altLang="en-US" sz="4000" dirty="0" smtClean="0"/>
              <a:t>框架</a:t>
            </a:r>
            <a:endParaRPr lang="zh-CN" altLang="en-US" sz="4000" dirty="0"/>
          </a:p>
        </p:txBody>
      </p:sp>
      <p:sp>
        <p:nvSpPr>
          <p:cNvPr id="3" name="内容占位符 2"/>
          <p:cNvSpPr>
            <a:spLocks noGrp="1"/>
          </p:cNvSpPr>
          <p:nvPr>
            <p:ph idx="1"/>
          </p:nvPr>
        </p:nvSpPr>
        <p:spPr>
          <a:xfrm>
            <a:off x="457200" y="1600200"/>
            <a:ext cx="8229600" cy="4525963"/>
          </a:xfrm>
        </p:spPr>
        <p:txBody>
          <a:bodyPr/>
          <a:lstStyle/>
          <a:p>
            <a:pPr algn="just"/>
            <a:endParaRPr lang="zh-CN" altLang="en-US" sz="2400" dirty="0"/>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sp>
        <p:nvSpPr>
          <p:cNvPr id="5" name="文本框 4"/>
          <p:cNvSpPr txBox="1"/>
          <p:nvPr/>
        </p:nvSpPr>
        <p:spPr>
          <a:xfrm>
            <a:off x="4782207" y="2155021"/>
            <a:ext cx="3886200" cy="3416320"/>
          </a:xfrm>
          <a:prstGeom prst="rect">
            <a:avLst/>
          </a:prstGeom>
          <a:noFill/>
        </p:spPr>
        <p:txBody>
          <a:bodyPr wrap="square" rtlCol="0">
            <a:spAutoFit/>
          </a:bodyPr>
          <a:lstStyle/>
          <a:p>
            <a:pPr algn="just"/>
            <a:r>
              <a:rPr lang="en-US" altLang="zh-CN" sz="1800" dirty="0"/>
              <a:t> </a:t>
            </a:r>
            <a:r>
              <a:rPr lang="en-US" altLang="zh-CN" sz="1800" dirty="0" smtClean="0"/>
              <a:t>     </a:t>
            </a:r>
            <a:r>
              <a:rPr lang="zh-CN" altLang="zh-CN" sz="1800" dirty="0" smtClean="0"/>
              <a:t>根据</a:t>
            </a:r>
            <a:r>
              <a:rPr lang="en-US" altLang="zh-CN" sz="1800" dirty="0"/>
              <a:t>SDN</a:t>
            </a:r>
            <a:r>
              <a:rPr lang="zh-CN" altLang="zh-CN" sz="1800" dirty="0"/>
              <a:t>的思想，</a:t>
            </a:r>
            <a:r>
              <a:rPr lang="en-US" altLang="zh-CN" sz="1800" dirty="0"/>
              <a:t>OVS</a:t>
            </a:r>
            <a:r>
              <a:rPr lang="zh-CN" altLang="zh-CN" sz="1800" dirty="0"/>
              <a:t>的控制面与数据面是相互分离的，另外，</a:t>
            </a:r>
            <a:r>
              <a:rPr lang="en-US" altLang="zh-CN" sz="1800" dirty="0"/>
              <a:t>OVS</a:t>
            </a:r>
            <a:r>
              <a:rPr lang="zh-CN" altLang="zh-CN" sz="1800" dirty="0"/>
              <a:t>根据自己的设计还划分出了管理面。其中，</a:t>
            </a:r>
            <a:r>
              <a:rPr lang="en-US" altLang="zh-CN" sz="1800" dirty="0" err="1"/>
              <a:t>ovsdb</a:t>
            </a:r>
            <a:r>
              <a:rPr lang="en-US" altLang="zh-CN" sz="1800" dirty="0"/>
              <a:t>-server</a:t>
            </a:r>
            <a:r>
              <a:rPr lang="zh-CN" altLang="zh-CN" sz="1800" dirty="0"/>
              <a:t>数据库模块，</a:t>
            </a:r>
            <a:r>
              <a:rPr lang="en-US" altLang="zh-CN" sz="1800" dirty="0" err="1"/>
              <a:t>ovs-vswitchd</a:t>
            </a:r>
            <a:r>
              <a:rPr lang="zh-CN" altLang="zh-CN" sz="1800" dirty="0"/>
              <a:t>与</a:t>
            </a:r>
            <a:r>
              <a:rPr lang="en-US" altLang="zh-CN" sz="1800" dirty="0" err="1"/>
              <a:t>datapath</a:t>
            </a:r>
            <a:r>
              <a:rPr lang="zh-CN" altLang="zh-CN" sz="1800" dirty="0"/>
              <a:t>转发模块组成数据面；遵循</a:t>
            </a:r>
            <a:r>
              <a:rPr lang="en-US" altLang="zh-CN" sz="1800" dirty="0" err="1"/>
              <a:t>OpenFlow</a:t>
            </a:r>
            <a:r>
              <a:rPr lang="zh-CN" altLang="zh-CN" sz="1800" dirty="0"/>
              <a:t>协议跟数据面进行通信的是控制面，在</a:t>
            </a:r>
            <a:r>
              <a:rPr lang="en-US" altLang="zh-CN" sz="1800" dirty="0"/>
              <a:t>OVS</a:t>
            </a:r>
            <a:r>
              <a:rPr lang="zh-CN" altLang="zh-CN" sz="1800" dirty="0"/>
              <a:t>中，由</a:t>
            </a:r>
            <a:r>
              <a:rPr lang="en-US" altLang="zh-CN" sz="1800" dirty="0" err="1"/>
              <a:t>ovs-ofctl</a:t>
            </a:r>
            <a:r>
              <a:rPr lang="zh-CN" altLang="zh-CN" sz="1800" dirty="0"/>
              <a:t>工具管理控制面；其他的一些比如</a:t>
            </a:r>
            <a:r>
              <a:rPr lang="en-US" altLang="zh-CN" sz="1800" dirty="0" err="1"/>
              <a:t>ovs-appctl</a:t>
            </a:r>
            <a:r>
              <a:rPr lang="zh-CN" altLang="zh-CN" sz="1800" dirty="0"/>
              <a:t>、</a:t>
            </a:r>
            <a:r>
              <a:rPr lang="en-US" altLang="zh-CN" sz="1800" dirty="0" err="1"/>
              <a:t>ovs-dpct</a:t>
            </a:r>
            <a:r>
              <a:rPr lang="en-US" altLang="zh-CN" sz="1800" dirty="0"/>
              <a:t>...</a:t>
            </a:r>
            <a:r>
              <a:rPr lang="zh-CN" altLang="zh-CN" sz="1800" dirty="0"/>
              <a:t>等工具则是</a:t>
            </a:r>
            <a:r>
              <a:rPr lang="en-US" altLang="zh-CN" sz="1800" dirty="0"/>
              <a:t>OVS</a:t>
            </a:r>
            <a:r>
              <a:rPr lang="zh-CN" altLang="zh-CN" sz="1800" dirty="0"/>
              <a:t>提供的方便用户对底层模块进行控制的管理面。</a:t>
            </a:r>
          </a:p>
        </p:txBody>
      </p:sp>
      <p:pic>
        <p:nvPicPr>
          <p:cNvPr id="74754" name="Picture 2" descr="3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4" y="2438400"/>
            <a:ext cx="3914775" cy="247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86292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en-US" altLang="zh-CN" sz="4000" dirty="0" err="1" smtClean="0"/>
              <a:t>Ryu</a:t>
            </a:r>
            <a:r>
              <a:rPr lang="zh-CN" altLang="en-US" sz="4000" dirty="0" smtClean="0"/>
              <a:t>控制器</a:t>
            </a:r>
            <a:endParaRPr lang="zh-CN" altLang="en-US" sz="4000" dirty="0"/>
          </a:p>
        </p:txBody>
      </p:sp>
      <p:sp>
        <p:nvSpPr>
          <p:cNvPr id="3" name="内容占位符 2"/>
          <p:cNvSpPr>
            <a:spLocks noGrp="1"/>
          </p:cNvSpPr>
          <p:nvPr>
            <p:ph idx="1"/>
          </p:nvPr>
        </p:nvSpPr>
        <p:spPr>
          <a:xfrm>
            <a:off x="457200" y="1600200"/>
            <a:ext cx="8229600" cy="4525963"/>
          </a:xfrm>
        </p:spPr>
        <p:txBody>
          <a:bodyPr/>
          <a:lstStyle/>
          <a:p>
            <a:pPr algn="just"/>
            <a:endParaRPr lang="zh-CN" altLang="en-US" sz="2400" dirty="0"/>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pic>
        <p:nvPicPr>
          <p:cNvPr id="75780" name="图片 9" descr="C:\Users\13277\Desktop\765829-20150907215234419-14253687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726136"/>
            <a:ext cx="3714236" cy="250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p:cNvGrpSpPr/>
          <p:nvPr/>
        </p:nvGrpSpPr>
        <p:grpSpPr>
          <a:xfrm>
            <a:off x="609600" y="1565330"/>
            <a:ext cx="3133725" cy="2253319"/>
            <a:chOff x="609600" y="1609862"/>
            <a:chExt cx="3133725" cy="2253319"/>
          </a:xfrm>
        </p:grpSpPr>
        <p:pic>
          <p:nvPicPr>
            <p:cNvPr id="75778" name="Picture 2" descr="Ryu架构_副本"/>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09862"/>
              <a:ext cx="31337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914021" y="3401516"/>
              <a:ext cx="2524881" cy="461665"/>
            </a:xfrm>
            <a:prstGeom prst="rect">
              <a:avLst/>
            </a:prstGeom>
            <a:noFill/>
          </p:spPr>
          <p:txBody>
            <a:bodyPr wrap="square" rtlCol="0">
              <a:spAutoFit/>
            </a:bodyPr>
            <a:lstStyle/>
            <a:p>
              <a:r>
                <a:rPr lang="en-US" altLang="zh-CN" dirty="0" err="1" smtClean="0"/>
                <a:t>Ryu</a:t>
              </a:r>
              <a:r>
                <a:rPr lang="zh-CN" altLang="en-US" dirty="0" smtClean="0"/>
                <a:t>基本架构图</a:t>
              </a:r>
              <a:endParaRPr lang="zh-CN" altLang="en-US" dirty="0"/>
            </a:p>
          </p:txBody>
        </p:sp>
      </p:grpSp>
      <p:grpSp>
        <p:nvGrpSpPr>
          <p:cNvPr id="9" name="组合 8"/>
          <p:cNvGrpSpPr/>
          <p:nvPr/>
        </p:nvGrpSpPr>
        <p:grpSpPr>
          <a:xfrm>
            <a:off x="4171436" y="1752737"/>
            <a:ext cx="5018919" cy="3940505"/>
            <a:chOff x="4171436" y="1752737"/>
            <a:chExt cx="5018919" cy="3940505"/>
          </a:xfrm>
        </p:grpSpPr>
        <p:pic>
          <p:nvPicPr>
            <p:cNvPr id="75779" name="Picture 3" descr="20141020214223748_副本"/>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1436" y="1752737"/>
              <a:ext cx="5018919"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p:nvPr/>
          </p:nvSpPr>
          <p:spPr>
            <a:xfrm>
              <a:off x="5156895" y="5231577"/>
              <a:ext cx="3048000" cy="461665"/>
            </a:xfrm>
            <a:prstGeom prst="rect">
              <a:avLst/>
            </a:prstGeom>
            <a:noFill/>
          </p:spPr>
          <p:txBody>
            <a:bodyPr wrap="square" rtlCol="0">
              <a:spAutoFit/>
            </a:bodyPr>
            <a:lstStyle/>
            <a:p>
              <a:r>
                <a:rPr lang="en-US" altLang="zh-CN" dirty="0" err="1" smtClean="0"/>
                <a:t>Ryu</a:t>
              </a:r>
              <a:r>
                <a:rPr lang="zh-CN" altLang="en-US" dirty="0" smtClean="0"/>
                <a:t>具体架构组成图</a:t>
              </a:r>
              <a:endParaRPr lang="zh-CN" altLang="en-US" dirty="0"/>
            </a:p>
          </p:txBody>
        </p:sp>
      </p:grpSp>
      <p:sp>
        <p:nvSpPr>
          <p:cNvPr id="15" name="文本框 14"/>
          <p:cNvSpPr txBox="1"/>
          <p:nvPr/>
        </p:nvSpPr>
        <p:spPr>
          <a:xfrm>
            <a:off x="876844" y="6240777"/>
            <a:ext cx="3009356" cy="461665"/>
          </a:xfrm>
          <a:prstGeom prst="rect">
            <a:avLst/>
          </a:prstGeom>
          <a:noFill/>
        </p:spPr>
        <p:txBody>
          <a:bodyPr wrap="square" rtlCol="0">
            <a:spAutoFit/>
          </a:bodyPr>
          <a:lstStyle/>
          <a:p>
            <a:r>
              <a:rPr lang="en-US" altLang="zh-CN" dirty="0" err="1" smtClean="0"/>
              <a:t>Ryu</a:t>
            </a:r>
            <a:r>
              <a:rPr lang="zh-CN" altLang="en-US" dirty="0" smtClean="0"/>
              <a:t>编程应用模型图</a:t>
            </a:r>
            <a:endParaRPr lang="zh-CN" altLang="en-US" dirty="0"/>
          </a:p>
        </p:txBody>
      </p:sp>
    </p:spTree>
    <p:extLst>
      <p:ext uri="{BB962C8B-B14F-4D97-AF65-F5344CB8AC3E}">
        <p14:creationId xmlns:p14="http://schemas.microsoft.com/office/powerpoint/2010/main" val="3848975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
        <p:nvSpPr>
          <p:cNvPr id="14339" name="Rectangle 2"/>
          <p:cNvSpPr>
            <a:spLocks noGrp="1" noChangeArrowheads="1"/>
          </p:cNvSpPr>
          <p:nvPr>
            <p:ph type="title"/>
          </p:nvPr>
        </p:nvSpPr>
        <p:spPr bwMode="auto">
          <a:xfrm>
            <a:off x="457200" y="5334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内容提要</a:t>
            </a:r>
          </a:p>
        </p:txBody>
      </p:sp>
      <p:sp>
        <p:nvSpPr>
          <p:cNvPr id="14340" name="Rectangle 3"/>
          <p:cNvSpPr>
            <a:spLocks noGrp="1" noChangeArrowheads="1"/>
          </p:cNvSpPr>
          <p:nvPr>
            <p:ph type="body" idx="1"/>
          </p:nvPr>
        </p:nvSpPr>
        <p:spPr bwMode="auto">
          <a:xfrm>
            <a:off x="566738" y="1752600"/>
            <a:ext cx="8001000" cy="426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b="1" dirty="0" smtClean="0">
                <a:latin typeface="Verdana" panose="020B0604030504040204" pitchFamily="34" charset="0"/>
                <a:ea typeface="宋体" panose="02010600030101010101" pitchFamily="2" charset="-122"/>
              </a:rPr>
              <a:t>研究背景</a:t>
            </a:r>
          </a:p>
          <a:p>
            <a:r>
              <a:rPr lang="zh-CN" altLang="en-US" b="1" dirty="0" smtClean="0">
                <a:latin typeface="Verdana" panose="020B0604030504040204" pitchFamily="34" charset="0"/>
                <a:ea typeface="宋体" panose="02010600030101010101" pitchFamily="2" charset="-122"/>
              </a:rPr>
              <a:t>相关工作</a:t>
            </a:r>
          </a:p>
          <a:p>
            <a:r>
              <a:rPr lang="zh-CN" altLang="en-US" b="1" dirty="0" smtClean="0">
                <a:latin typeface="Verdana" panose="020B0604030504040204" pitchFamily="34" charset="0"/>
                <a:ea typeface="宋体" panose="02010600030101010101" pitchFamily="2" charset="-122"/>
              </a:rPr>
              <a:t>研究框架</a:t>
            </a:r>
            <a:endParaRPr lang="en-US" altLang="zh-CN" b="1" dirty="0" smtClean="0">
              <a:latin typeface="Verdana" panose="020B0604030504040204" pitchFamily="34" charset="0"/>
              <a:ea typeface="宋体" panose="02010600030101010101" pitchFamily="2" charset="-122"/>
            </a:endParaRPr>
          </a:p>
          <a:p>
            <a:r>
              <a:rPr lang="zh-CN" altLang="en-US" b="1" dirty="0" smtClean="0">
                <a:latin typeface="Verdana" panose="020B0604030504040204" pitchFamily="34" charset="0"/>
                <a:ea typeface="宋体" panose="02010600030101010101" pitchFamily="2" charset="-122"/>
              </a:rPr>
              <a:t>系统设计与实现</a:t>
            </a:r>
          </a:p>
          <a:p>
            <a:r>
              <a:rPr lang="zh-CN" altLang="en-US" b="1" dirty="0" smtClean="0">
                <a:latin typeface="Verdana" panose="020B0604030504040204" pitchFamily="34" charset="0"/>
                <a:ea typeface="宋体" panose="02010600030101010101" pitchFamily="2" charset="-122"/>
              </a:rPr>
              <a:t>总结与展望</a:t>
            </a:r>
          </a:p>
          <a:p>
            <a:r>
              <a:rPr lang="zh-CN" altLang="en-US" b="1" dirty="0" smtClean="0">
                <a:latin typeface="Verdana" panose="020B0604030504040204" pitchFamily="34" charset="0"/>
                <a:ea typeface="宋体" panose="02010600030101010101" pitchFamily="2" charset="-122"/>
              </a:rPr>
              <a:t>参加的科研项目与发表论文</a:t>
            </a:r>
            <a:endParaRPr lang="en-US" altLang="zh-CN" b="1" dirty="0" smtClean="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仿真实验</a:t>
            </a:r>
            <a:r>
              <a:rPr lang="en-US" altLang="zh-CN" dirty="0" smtClean="0"/>
              <a:t>—</a:t>
            </a:r>
            <a:r>
              <a:rPr lang="zh-CN" altLang="en-US" dirty="0" smtClean="0"/>
              <a:t>实验环境</a:t>
            </a:r>
            <a:endParaRPr lang="zh-CN" altLang="en-US" dirty="0"/>
          </a:p>
        </p:txBody>
      </p:sp>
      <p:sp>
        <p:nvSpPr>
          <p:cNvPr id="3" name="内容占位符 2"/>
          <p:cNvSpPr>
            <a:spLocks noGrp="1"/>
          </p:cNvSpPr>
          <p:nvPr>
            <p:ph idx="1"/>
          </p:nvPr>
        </p:nvSpPr>
        <p:spPr/>
        <p:txBody>
          <a:bodyPr/>
          <a:lstStyle/>
          <a:p>
            <a:r>
              <a:rPr lang="zh-CN" altLang="en-US" sz="2400" dirty="0" smtClean="0"/>
              <a:t>实验环境</a:t>
            </a:r>
            <a:endParaRPr lang="en-US" altLang="zh-CN" sz="2400" dirty="0" smtClean="0"/>
          </a:p>
          <a:p>
            <a:pPr lvl="1"/>
            <a:r>
              <a:rPr lang="en-US" altLang="zh-CN" sz="2000" dirty="0"/>
              <a:t>1</a:t>
            </a:r>
            <a:r>
              <a:rPr lang="zh-CN" altLang="zh-CN" sz="2000" dirty="0"/>
              <a:t>．硬件环境：</a:t>
            </a:r>
          </a:p>
          <a:p>
            <a:pPr lvl="2"/>
            <a:r>
              <a:rPr lang="zh-CN" altLang="zh-CN" sz="1800" dirty="0" smtClean="0"/>
              <a:t>处理器</a:t>
            </a:r>
            <a:r>
              <a:rPr lang="zh-CN" altLang="zh-CN" sz="1800" dirty="0"/>
              <a:t>：</a:t>
            </a:r>
            <a:r>
              <a:rPr lang="en-US" altLang="zh-CN" sz="1800" dirty="0"/>
              <a:t>Intel® Xeon™ CPU E3-1230 V5 @ 3.40 GHz 3.40 GHz</a:t>
            </a:r>
            <a:endParaRPr lang="zh-CN" altLang="zh-CN" sz="1800" dirty="0"/>
          </a:p>
          <a:p>
            <a:pPr lvl="2"/>
            <a:r>
              <a:rPr lang="zh-CN" altLang="zh-CN" sz="1800" dirty="0" smtClean="0"/>
              <a:t>安装</a:t>
            </a:r>
            <a:r>
              <a:rPr lang="zh-CN" altLang="zh-CN" sz="1800" dirty="0"/>
              <a:t>内存：</a:t>
            </a:r>
            <a:r>
              <a:rPr lang="en-US" altLang="zh-CN" sz="1800" dirty="0"/>
              <a:t>64.00 GB</a:t>
            </a:r>
            <a:endParaRPr lang="zh-CN" altLang="zh-CN" sz="1800" dirty="0"/>
          </a:p>
          <a:p>
            <a:pPr lvl="1"/>
            <a:r>
              <a:rPr lang="en-US" altLang="zh-CN" sz="2000" dirty="0"/>
              <a:t>2</a:t>
            </a:r>
            <a:r>
              <a:rPr lang="zh-CN" altLang="zh-CN" sz="2000" dirty="0"/>
              <a:t>．系统环境：</a:t>
            </a:r>
          </a:p>
          <a:p>
            <a:pPr lvl="2"/>
            <a:r>
              <a:rPr lang="zh-CN" altLang="zh-CN" sz="1800" dirty="0"/>
              <a:t>虚拟机：</a:t>
            </a:r>
            <a:r>
              <a:rPr lang="en-US" altLang="zh-CN" sz="1800" dirty="0"/>
              <a:t>VMware® Workstation 14 Pro</a:t>
            </a:r>
            <a:endParaRPr lang="zh-CN" altLang="zh-CN" sz="1800" dirty="0"/>
          </a:p>
          <a:p>
            <a:pPr lvl="2"/>
            <a:r>
              <a:rPr lang="zh-CN" altLang="zh-CN" sz="1800" dirty="0"/>
              <a:t>虚拟机操作系统：</a:t>
            </a:r>
            <a:r>
              <a:rPr lang="en-US" altLang="zh-CN" sz="1800" dirty="0"/>
              <a:t>Ubuntu 16.04.4 LTS   </a:t>
            </a:r>
            <a:endParaRPr lang="zh-CN" altLang="zh-CN" sz="1800" dirty="0"/>
          </a:p>
          <a:p>
            <a:pPr lvl="2"/>
            <a:r>
              <a:rPr lang="en-US" altLang="zh-CN" sz="1800" dirty="0" err="1"/>
              <a:t>linux</a:t>
            </a:r>
            <a:r>
              <a:rPr lang="zh-CN" altLang="zh-CN" sz="1800" dirty="0"/>
              <a:t>内核版本：</a:t>
            </a:r>
            <a:r>
              <a:rPr lang="en-US" altLang="zh-CN" sz="1800" dirty="0"/>
              <a:t>4.13.0-38-generic</a:t>
            </a:r>
            <a:endParaRPr lang="zh-CN" altLang="zh-CN" sz="1800" dirty="0"/>
          </a:p>
          <a:p>
            <a:pPr lvl="1"/>
            <a:r>
              <a:rPr lang="en-US" altLang="zh-CN" sz="2000" dirty="0"/>
              <a:t>	</a:t>
            </a:r>
            <a:r>
              <a:rPr lang="en-US" altLang="zh-CN" sz="2000" dirty="0" smtClean="0"/>
              <a:t>3</a:t>
            </a:r>
            <a:r>
              <a:rPr lang="zh-CN" altLang="zh-CN" sz="2000" dirty="0"/>
              <a:t>．实验环境</a:t>
            </a:r>
          </a:p>
          <a:p>
            <a:pPr lvl="2"/>
            <a:r>
              <a:rPr lang="zh-CN" altLang="zh-CN" sz="1800" dirty="0"/>
              <a:t>仿真平台：</a:t>
            </a:r>
            <a:r>
              <a:rPr lang="en-US" altLang="zh-CN" sz="1800" dirty="0" err="1"/>
              <a:t>Mininet</a:t>
            </a:r>
            <a:r>
              <a:rPr lang="en-US" altLang="zh-CN" sz="1800" dirty="0"/>
              <a:t> 2.3.0d1</a:t>
            </a:r>
            <a:endParaRPr lang="zh-CN" altLang="zh-CN" sz="1800" dirty="0"/>
          </a:p>
          <a:p>
            <a:pPr lvl="2"/>
            <a:r>
              <a:rPr lang="en-US" altLang="zh-CN" sz="1800" dirty="0"/>
              <a:t>SDN</a:t>
            </a:r>
            <a:r>
              <a:rPr lang="zh-CN" altLang="zh-CN" sz="1800" dirty="0"/>
              <a:t>控制器：</a:t>
            </a:r>
            <a:r>
              <a:rPr lang="en-US" altLang="zh-CN" sz="1800" dirty="0" err="1"/>
              <a:t>Ryu</a:t>
            </a:r>
            <a:r>
              <a:rPr lang="en-US" altLang="zh-CN" sz="1800" dirty="0"/>
              <a:t> 4.23</a:t>
            </a:r>
            <a:endParaRPr lang="zh-CN" altLang="zh-CN" sz="1800" dirty="0"/>
          </a:p>
          <a:p>
            <a:pPr lvl="2"/>
            <a:r>
              <a:rPr lang="zh-CN" altLang="zh-CN" sz="1800" dirty="0"/>
              <a:t>交换机：</a:t>
            </a:r>
            <a:r>
              <a:rPr lang="en-US" altLang="zh-CN" sz="1800" dirty="0"/>
              <a:t>Open </a:t>
            </a:r>
            <a:r>
              <a:rPr lang="en-US" altLang="zh-CN" sz="1800" dirty="0" err="1"/>
              <a:t>vSwitch</a:t>
            </a:r>
            <a:r>
              <a:rPr lang="en-US" altLang="zh-CN" sz="1800" dirty="0"/>
              <a:t> 2.5.4</a:t>
            </a:r>
            <a:endParaRPr lang="zh-CN" altLang="zh-CN" sz="1800" dirty="0"/>
          </a:p>
          <a:p>
            <a:endParaRPr lang="en-US" altLang="zh-CN" sz="2400" dirty="0" smtClean="0"/>
          </a:p>
          <a:p>
            <a:endParaRPr lang="zh-CN" altLang="en-US" sz="2400" dirty="0"/>
          </a:p>
        </p:txBody>
      </p:sp>
      <p:sp>
        <p:nvSpPr>
          <p:cNvPr id="4" name="页脚占位符 3"/>
          <p:cNvSpPr>
            <a:spLocks noGrp="1"/>
          </p:cNvSpPr>
          <p:nvPr>
            <p:ph type="ftr" sz="quarter" idx="10"/>
          </p:nvPr>
        </p:nvSpPr>
        <p:spPr/>
        <p:txBody>
          <a:bodyPr/>
          <a:lstStyle/>
          <a:p>
            <a:pPr>
              <a:defRPr/>
            </a:pPr>
            <a:r>
              <a:rPr lang="zh-CN" altLang="en-US" dirty="0" smtClean="0"/>
              <a:t>武汉大学计算机学院</a:t>
            </a:r>
            <a:endParaRPr lang="zh-CN" altLang="en-US" dirty="0"/>
          </a:p>
        </p:txBody>
      </p:sp>
    </p:spTree>
    <p:extLst>
      <p:ext uri="{BB962C8B-B14F-4D97-AF65-F5344CB8AC3E}">
        <p14:creationId xmlns:p14="http://schemas.microsoft.com/office/powerpoint/2010/main" val="41989605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仿真实验</a:t>
            </a:r>
            <a:r>
              <a:rPr lang="en-US" altLang="zh-CN" dirty="0"/>
              <a:t>—</a:t>
            </a:r>
            <a:r>
              <a:rPr lang="zh-CN" altLang="en-US" dirty="0" smtClean="0"/>
              <a:t>实验步骤</a:t>
            </a:r>
            <a:r>
              <a:rPr lang="en-US" altLang="zh-CN" dirty="0" smtClean="0"/>
              <a:t>(1/3)</a:t>
            </a:r>
            <a:endParaRPr lang="zh-CN" altLang="en-US" dirty="0"/>
          </a:p>
        </p:txBody>
      </p:sp>
      <p:sp>
        <p:nvSpPr>
          <p:cNvPr id="3" name="内容占位符 2"/>
          <p:cNvSpPr>
            <a:spLocks noGrp="1"/>
          </p:cNvSpPr>
          <p:nvPr>
            <p:ph idx="1"/>
          </p:nvPr>
        </p:nvSpPr>
        <p:spPr/>
        <p:txBody>
          <a:bodyPr/>
          <a:lstStyle/>
          <a:p>
            <a:r>
              <a:rPr lang="en-US" altLang="zh-CN" dirty="0" err="1" smtClean="0"/>
              <a:t>Mininet</a:t>
            </a:r>
            <a:r>
              <a:rPr lang="zh-CN" altLang="en-US" dirty="0" smtClean="0"/>
              <a:t>部署</a:t>
            </a:r>
            <a:endParaRPr lang="en-US" altLang="zh-CN" dirty="0" smtClean="0"/>
          </a:p>
          <a:p>
            <a:endParaRPr lang="en-US" altLang="zh-CN" dirty="0" smtClean="0"/>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pic>
        <p:nvPicPr>
          <p:cNvPr id="5" name="图片 4" descr="~L~]6II422W(%3%X2G94[UF"/>
          <p:cNvPicPr/>
          <p:nvPr/>
        </p:nvPicPr>
        <p:blipFill>
          <a:blip r:embed="rId3">
            <a:extLst>
              <a:ext uri="{28A0092B-C50C-407E-A947-70E740481C1C}">
                <a14:useLocalDpi xmlns:a14="http://schemas.microsoft.com/office/drawing/2010/main" val="0"/>
              </a:ext>
            </a:extLst>
          </a:blip>
          <a:srcRect/>
          <a:stretch>
            <a:fillRect/>
          </a:stretch>
        </p:blipFill>
        <p:spPr bwMode="auto">
          <a:xfrm>
            <a:off x="855608" y="2362200"/>
            <a:ext cx="3419475" cy="2686050"/>
          </a:xfrm>
          <a:prstGeom prst="rect">
            <a:avLst/>
          </a:prstGeom>
          <a:noFill/>
          <a:ln>
            <a:noFill/>
          </a:ln>
        </p:spPr>
      </p:pic>
      <p:pic>
        <p:nvPicPr>
          <p:cNvPr id="6" name="图片 5" descr="1OYH6WX7[T)A@Y}`_)E57@F"/>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748631"/>
            <a:ext cx="3467100" cy="2114550"/>
          </a:xfrm>
          <a:prstGeom prst="rect">
            <a:avLst/>
          </a:prstGeom>
          <a:noFill/>
          <a:ln>
            <a:noFill/>
          </a:ln>
        </p:spPr>
      </p:pic>
      <p:pic>
        <p:nvPicPr>
          <p:cNvPr id="7" name="图片 6" descr="}L[G[K$E0U]OH3B}C1DEU_Y"/>
          <p:cNvPicPr/>
          <p:nvPr/>
        </p:nvPicPr>
        <p:blipFill>
          <a:blip r:embed="rId5">
            <a:extLst>
              <a:ext uri="{28A0092B-C50C-407E-A947-70E740481C1C}">
                <a14:useLocalDpi xmlns:a14="http://schemas.microsoft.com/office/drawing/2010/main" val="0"/>
              </a:ext>
            </a:extLst>
          </a:blip>
          <a:srcRect/>
          <a:stretch>
            <a:fillRect/>
          </a:stretch>
        </p:blipFill>
        <p:spPr bwMode="auto">
          <a:xfrm>
            <a:off x="5014912" y="3942557"/>
            <a:ext cx="3495675" cy="1495425"/>
          </a:xfrm>
          <a:prstGeom prst="rect">
            <a:avLst/>
          </a:prstGeom>
          <a:noFill/>
          <a:ln>
            <a:noFill/>
          </a:ln>
        </p:spPr>
      </p:pic>
      <p:sp>
        <p:nvSpPr>
          <p:cNvPr id="8" name="文本框 7"/>
          <p:cNvSpPr txBox="1"/>
          <p:nvPr/>
        </p:nvSpPr>
        <p:spPr>
          <a:xfrm>
            <a:off x="5486400" y="5562600"/>
            <a:ext cx="2819400" cy="338554"/>
          </a:xfrm>
          <a:prstGeom prst="rect">
            <a:avLst/>
          </a:prstGeom>
          <a:noFill/>
        </p:spPr>
        <p:txBody>
          <a:bodyPr wrap="square" rtlCol="0">
            <a:spAutoFit/>
          </a:bodyPr>
          <a:lstStyle/>
          <a:p>
            <a:pPr algn="ctr"/>
            <a:r>
              <a:rPr lang="en-US" altLang="zh-CN" sz="1600" dirty="0" err="1" smtClean="0"/>
              <a:t>Mininet</a:t>
            </a:r>
            <a:r>
              <a:rPr lang="zh-CN" altLang="en-US" sz="1600" dirty="0" smtClean="0"/>
              <a:t>系统运行检测图</a:t>
            </a:r>
            <a:endParaRPr lang="zh-CN" altLang="en-US" sz="1600" dirty="0"/>
          </a:p>
        </p:txBody>
      </p:sp>
      <p:sp>
        <p:nvSpPr>
          <p:cNvPr id="9" name="矩形 8"/>
          <p:cNvSpPr/>
          <p:nvPr/>
        </p:nvSpPr>
        <p:spPr>
          <a:xfrm>
            <a:off x="2133600" y="5512103"/>
            <a:ext cx="2438488" cy="461665"/>
          </a:xfrm>
          <a:prstGeom prst="rect">
            <a:avLst/>
          </a:prstGeom>
        </p:spPr>
        <p:txBody>
          <a:bodyPr wrap="none">
            <a:spAutoFit/>
          </a:bodyPr>
          <a:lstStyle/>
          <a:p>
            <a:r>
              <a:rPr lang="en-US" altLang="zh-CN" dirty="0" smtClean="0">
                <a:latin typeface="Times New Roman" panose="02020603050405020304" pitchFamily="18" charset="0"/>
                <a:cs typeface="宋体" panose="02010600030101010101" pitchFamily="2" charset="-122"/>
              </a:rPr>
              <a:t>miniedit</a:t>
            </a:r>
            <a:r>
              <a:rPr lang="en-US" altLang="zh-CN" dirty="0" smtClean="0">
                <a:latin typeface="宋体" panose="02010600030101010101" pitchFamily="2" charset="-122"/>
                <a:cs typeface="宋体" panose="02010600030101010101" pitchFamily="2" charset="-122"/>
              </a:rPr>
              <a:t>_</a:t>
            </a:r>
            <a:r>
              <a:rPr lang="en-US" altLang="zh-CN" dirty="0" smtClean="0">
                <a:latin typeface="Times New Roman" panose="02020603050405020304" pitchFamily="18" charset="0"/>
                <a:cs typeface="宋体" panose="02010600030101010101" pitchFamily="2" charset="-122"/>
              </a:rPr>
              <a:t>yopo</a:t>
            </a:r>
            <a:r>
              <a:rPr lang="en-US" altLang="zh-CN" dirty="0" smtClean="0">
                <a:latin typeface="宋体" panose="02010600030101010101" pitchFamily="2" charset="-122"/>
                <a:cs typeface="宋体" panose="02010600030101010101" pitchFamily="2" charset="-122"/>
              </a:rPr>
              <a:t>.</a:t>
            </a:r>
            <a:r>
              <a:rPr lang="en-US" altLang="zh-CN" dirty="0" smtClean="0">
                <a:latin typeface="Times New Roman" panose="02020603050405020304" pitchFamily="18" charset="0"/>
                <a:cs typeface="宋体" panose="02010600030101010101" pitchFamily="2" charset="-122"/>
              </a:rPr>
              <a:t>py</a:t>
            </a:r>
            <a:endParaRPr lang="zh-CN" altLang="en-US" dirty="0"/>
          </a:p>
        </p:txBody>
      </p:sp>
    </p:spTree>
    <p:extLst>
      <p:ext uri="{BB962C8B-B14F-4D97-AF65-F5344CB8AC3E}">
        <p14:creationId xmlns:p14="http://schemas.microsoft.com/office/powerpoint/2010/main" val="4314575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仿真实验</a:t>
            </a:r>
            <a:r>
              <a:rPr lang="en-US" altLang="zh-CN" dirty="0"/>
              <a:t>—</a:t>
            </a:r>
            <a:r>
              <a:rPr lang="zh-CN" altLang="en-US" dirty="0" smtClean="0"/>
              <a:t>实验步骤</a:t>
            </a:r>
            <a:r>
              <a:rPr lang="en-US" altLang="zh-CN" dirty="0" smtClean="0"/>
              <a:t>(2/3)</a:t>
            </a:r>
            <a:endParaRPr lang="zh-CN" altLang="en-US" dirty="0"/>
          </a:p>
        </p:txBody>
      </p:sp>
      <p:sp>
        <p:nvSpPr>
          <p:cNvPr id="3" name="内容占位符 2"/>
          <p:cNvSpPr>
            <a:spLocks noGrp="1"/>
          </p:cNvSpPr>
          <p:nvPr>
            <p:ph idx="1"/>
          </p:nvPr>
        </p:nvSpPr>
        <p:spPr/>
        <p:txBody>
          <a:bodyPr/>
          <a:lstStyle/>
          <a:p>
            <a:r>
              <a:rPr lang="en-US" altLang="zh-CN" dirty="0" err="1" smtClean="0"/>
              <a:t>Ryu</a:t>
            </a:r>
            <a:r>
              <a:rPr lang="zh-CN" altLang="en-US" dirty="0" smtClean="0"/>
              <a:t>控制器配置</a:t>
            </a:r>
            <a:endParaRPr lang="en-US" altLang="zh-CN" dirty="0" smtClean="0"/>
          </a:p>
          <a:p>
            <a:pPr lvl="1" algn="just"/>
            <a:r>
              <a:rPr lang="en-US" altLang="zh-CN" sz="2000" dirty="0" smtClean="0"/>
              <a:t>1.</a:t>
            </a:r>
            <a:r>
              <a:rPr lang="zh-CN" altLang="en-US" sz="2000" dirty="0" smtClean="0"/>
              <a:t>编写了</a:t>
            </a:r>
            <a:r>
              <a:rPr lang="en-US" altLang="zh-CN" sz="2000" dirty="0" smtClean="0"/>
              <a:t>fattree.py</a:t>
            </a:r>
            <a:r>
              <a:rPr lang="zh-CN" altLang="en-US" sz="2000" dirty="0" smtClean="0"/>
              <a:t>文件，拓扑类都继承自</a:t>
            </a:r>
            <a:r>
              <a:rPr lang="en-US" altLang="zh-CN" sz="2000" dirty="0" smtClean="0"/>
              <a:t>Topo</a:t>
            </a:r>
            <a:r>
              <a:rPr lang="zh-CN" altLang="en-US" sz="2000" dirty="0" smtClean="0"/>
              <a:t>基类（位于</a:t>
            </a:r>
            <a:r>
              <a:rPr lang="en-US" altLang="zh-CN" sz="2000" dirty="0" smtClean="0"/>
              <a:t>topo</a:t>
            </a:r>
            <a:r>
              <a:rPr lang="zh-CN" altLang="en-US" sz="2000" dirty="0" smtClean="0"/>
              <a:t>模块下），该类提供了添加节点和链路的方法，定义拓扑结构时主要用到：</a:t>
            </a:r>
            <a:r>
              <a:rPr lang="en-US" altLang="zh-CN" sz="2000" dirty="0" err="1" smtClean="0"/>
              <a:t>addHost</a:t>
            </a:r>
            <a:r>
              <a:rPr lang="zh-CN" altLang="en-US" sz="2000" dirty="0" smtClean="0"/>
              <a:t>、</a:t>
            </a:r>
            <a:r>
              <a:rPr lang="en-US" altLang="zh-CN" sz="2000" dirty="0" err="1" smtClean="0"/>
              <a:t>addSwitch</a:t>
            </a:r>
            <a:r>
              <a:rPr lang="zh-CN" altLang="en-US" sz="2000" dirty="0" smtClean="0"/>
              <a:t>、</a:t>
            </a:r>
            <a:r>
              <a:rPr lang="en-US" altLang="zh-CN" sz="2000" dirty="0" err="1" smtClean="0"/>
              <a:t>addLink</a:t>
            </a:r>
            <a:r>
              <a:rPr lang="zh-CN" altLang="en-US" sz="2000" dirty="0" smtClean="0"/>
              <a:t>等方法，本实验的拓扑构建代码逻辑遵循胖树拓扑结构的规则，构建了一个二元胖树拓扑结构。</a:t>
            </a:r>
            <a:endParaRPr lang="en-US" altLang="zh-CN" sz="2000" dirty="0" smtClean="0"/>
          </a:p>
          <a:p>
            <a:pPr lvl="1" algn="just"/>
            <a:r>
              <a:rPr lang="en-US" altLang="zh-CN" sz="2000" dirty="0" smtClean="0"/>
              <a:t>2.</a:t>
            </a:r>
            <a:r>
              <a:rPr lang="zh-CN" altLang="en-US" sz="2000" dirty="0" smtClean="0"/>
              <a:t>使用</a:t>
            </a:r>
            <a:r>
              <a:rPr lang="en-US" altLang="zh-CN" sz="2000" dirty="0" err="1" smtClean="0"/>
              <a:t>sudo</a:t>
            </a:r>
            <a:r>
              <a:rPr lang="en-US" altLang="zh-CN" sz="2000" dirty="0" smtClean="0"/>
              <a:t> </a:t>
            </a:r>
            <a:r>
              <a:rPr lang="en-US" altLang="zh-CN" sz="2000" dirty="0" err="1" smtClean="0"/>
              <a:t>mn</a:t>
            </a:r>
            <a:r>
              <a:rPr lang="en-US" altLang="zh-CN" sz="2000" dirty="0" smtClean="0"/>
              <a:t> --custom fattree.py --topo </a:t>
            </a:r>
            <a:r>
              <a:rPr lang="en-US" altLang="zh-CN" sz="2000" dirty="0" err="1" smtClean="0"/>
              <a:t>mytopo</a:t>
            </a:r>
            <a:r>
              <a:rPr lang="zh-CN" altLang="en-US" sz="2000" dirty="0" smtClean="0"/>
              <a:t>命令运行该文件实现拓扑结构，其中</a:t>
            </a:r>
            <a:r>
              <a:rPr lang="en-US" altLang="zh-CN" sz="2000" dirty="0" smtClean="0"/>
              <a:t>--custom </a:t>
            </a:r>
            <a:r>
              <a:rPr lang="zh-CN" altLang="en-US" sz="2000" dirty="0" smtClean="0"/>
              <a:t>指定自定义拓扑的</a:t>
            </a:r>
            <a:r>
              <a:rPr lang="en-US" altLang="zh-CN" sz="2000" dirty="0" smtClean="0"/>
              <a:t>python</a:t>
            </a:r>
            <a:r>
              <a:rPr lang="zh-CN" altLang="en-US" sz="2000" dirty="0" smtClean="0"/>
              <a:t>文件，</a:t>
            </a:r>
            <a:r>
              <a:rPr lang="en-US" altLang="zh-CN" sz="2000" dirty="0" smtClean="0"/>
              <a:t>--topo</a:t>
            </a:r>
            <a:r>
              <a:rPr lang="zh-CN" altLang="en-US" sz="2000" dirty="0" smtClean="0"/>
              <a:t>指定加载拓扑的名字。</a:t>
            </a:r>
            <a:endParaRPr lang="zh-CN" altLang="en-US" sz="2000" dirty="0"/>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spTree>
    <p:extLst>
      <p:ext uri="{BB962C8B-B14F-4D97-AF65-F5344CB8AC3E}">
        <p14:creationId xmlns:p14="http://schemas.microsoft.com/office/powerpoint/2010/main" val="23726848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仿真实验</a:t>
            </a:r>
            <a:r>
              <a:rPr lang="en-US" altLang="zh-CN" dirty="0"/>
              <a:t>—</a:t>
            </a:r>
            <a:r>
              <a:rPr lang="zh-CN" altLang="en-US" dirty="0" smtClean="0"/>
              <a:t>实验步骤</a:t>
            </a:r>
            <a:r>
              <a:rPr lang="en-US" altLang="zh-CN" dirty="0" smtClean="0"/>
              <a:t>(2/3)</a:t>
            </a:r>
            <a:endParaRPr lang="zh-CN" altLang="en-US" dirty="0"/>
          </a:p>
        </p:txBody>
      </p:sp>
      <p:sp>
        <p:nvSpPr>
          <p:cNvPr id="3" name="内容占位符 2"/>
          <p:cNvSpPr>
            <a:spLocks noGrp="1"/>
          </p:cNvSpPr>
          <p:nvPr>
            <p:ph idx="1"/>
          </p:nvPr>
        </p:nvSpPr>
        <p:spPr/>
        <p:txBody>
          <a:bodyPr/>
          <a:lstStyle/>
          <a:p>
            <a:pPr lvl="0"/>
            <a:r>
              <a:rPr lang="en-US" altLang="zh-CN" sz="2000" dirty="0" smtClean="0"/>
              <a:t>1.</a:t>
            </a:r>
            <a:r>
              <a:rPr lang="zh-CN" altLang="zh-CN" sz="2000" dirty="0" smtClean="0"/>
              <a:t>修改</a:t>
            </a:r>
            <a:r>
              <a:rPr lang="zh-CN" altLang="zh-CN" sz="2000" dirty="0"/>
              <a:t>控制器发送封装了</a:t>
            </a:r>
            <a:r>
              <a:rPr lang="en-US" altLang="zh-CN" sz="2000" dirty="0"/>
              <a:t>LLDP</a:t>
            </a:r>
            <a:r>
              <a:rPr lang="zh-CN" altLang="zh-CN" sz="2000" dirty="0"/>
              <a:t>数据包的</a:t>
            </a:r>
            <a:r>
              <a:rPr lang="en-US" altLang="zh-CN" sz="2000" dirty="0"/>
              <a:t>packet-out</a:t>
            </a:r>
            <a:r>
              <a:rPr lang="zh-CN" altLang="zh-CN" sz="2000" dirty="0"/>
              <a:t>消息的逻辑，将向每个端口发送的机制改为向每个交换机发送。另外，</a:t>
            </a:r>
            <a:r>
              <a:rPr lang="en-US" altLang="zh-CN" sz="2000" dirty="0"/>
              <a:t>LLDP</a:t>
            </a:r>
            <a:r>
              <a:rPr lang="zh-CN" altLang="zh-CN" sz="2000" dirty="0"/>
              <a:t>数据包中，</a:t>
            </a:r>
            <a:r>
              <a:rPr lang="en-US" altLang="zh-CN" sz="2000" dirty="0"/>
              <a:t>Chassis ID TLV</a:t>
            </a:r>
            <a:r>
              <a:rPr lang="zh-CN" altLang="zh-CN" sz="2000" dirty="0"/>
              <a:t>为交换机标志符，</a:t>
            </a:r>
            <a:r>
              <a:rPr lang="en-US" altLang="zh-CN" sz="2000" dirty="0"/>
              <a:t>Port ID TLV</a:t>
            </a:r>
            <a:r>
              <a:rPr lang="zh-CN" altLang="zh-CN" sz="2000" dirty="0"/>
              <a:t>为端口号，由于在改进方案中不再通过</a:t>
            </a:r>
            <a:r>
              <a:rPr lang="en-US" altLang="zh-CN" sz="2000" dirty="0"/>
              <a:t>Port ID TLV</a:t>
            </a:r>
            <a:r>
              <a:rPr lang="zh-CN" altLang="zh-CN" sz="2000" dirty="0"/>
              <a:t>来标识端口，因此在拓扑发现中无需使用</a:t>
            </a:r>
            <a:r>
              <a:rPr lang="en-US" altLang="zh-CN" sz="2000" dirty="0"/>
              <a:t>Port ID TLV</a:t>
            </a:r>
            <a:r>
              <a:rPr lang="zh-CN" altLang="zh-CN" sz="2000" dirty="0"/>
              <a:t>，可将其设置为</a:t>
            </a:r>
            <a:r>
              <a:rPr lang="en-US" altLang="zh-CN" sz="2000" dirty="0"/>
              <a:t>0</a:t>
            </a:r>
            <a:endParaRPr lang="zh-CN" altLang="zh-CN" sz="2000" dirty="0"/>
          </a:p>
          <a:p>
            <a:pPr lvl="0"/>
            <a:r>
              <a:rPr lang="en-US" altLang="zh-CN" sz="2000" dirty="0" smtClean="0"/>
              <a:t>2.</a:t>
            </a:r>
            <a:r>
              <a:rPr lang="zh-CN" altLang="zh-CN" sz="2000" dirty="0" smtClean="0"/>
              <a:t>控制器</a:t>
            </a:r>
            <a:r>
              <a:rPr lang="zh-CN" altLang="zh-CN" sz="2000" dirty="0"/>
              <a:t>向交换机下发规则，当交换机收到的</a:t>
            </a:r>
            <a:r>
              <a:rPr lang="en-US" altLang="zh-CN" sz="2000" dirty="0"/>
              <a:t>LLDP</a:t>
            </a:r>
            <a:r>
              <a:rPr lang="zh-CN" altLang="zh-CN" sz="2000" dirty="0"/>
              <a:t>数据包来自控制器时，要求交换机先将</a:t>
            </a:r>
            <a:r>
              <a:rPr lang="en-US" altLang="zh-CN" sz="2000" dirty="0"/>
              <a:t>LLDP</a:t>
            </a:r>
            <a:r>
              <a:rPr lang="zh-CN" altLang="zh-CN" sz="2000" dirty="0"/>
              <a:t>数据包的源</a:t>
            </a:r>
            <a:r>
              <a:rPr lang="en-US" altLang="zh-CN" sz="2000" dirty="0"/>
              <a:t>MAC</a:t>
            </a:r>
            <a:r>
              <a:rPr lang="zh-CN" altLang="zh-CN" sz="2000" dirty="0"/>
              <a:t>地址设置为发送端口的</a:t>
            </a:r>
            <a:r>
              <a:rPr lang="en-US" altLang="zh-CN" sz="2000" dirty="0"/>
              <a:t>MAC</a:t>
            </a:r>
            <a:r>
              <a:rPr lang="zh-CN" altLang="zh-CN" sz="2000" dirty="0"/>
              <a:t>地址，再将数据包从端口发送出去，且交换机的所有端口都要发送相应的</a:t>
            </a:r>
            <a:r>
              <a:rPr lang="en-US" altLang="zh-CN" sz="2000" dirty="0"/>
              <a:t>LLDP</a:t>
            </a:r>
            <a:r>
              <a:rPr lang="zh-CN" altLang="zh-CN" sz="2000" dirty="0"/>
              <a:t>数据包。</a:t>
            </a:r>
          </a:p>
          <a:p>
            <a:pPr lvl="0"/>
            <a:r>
              <a:rPr lang="en-US" altLang="zh-CN" sz="2000" dirty="0" smtClean="0"/>
              <a:t>3.</a:t>
            </a:r>
            <a:r>
              <a:rPr lang="zh-CN" altLang="zh-CN" sz="2000" dirty="0" smtClean="0"/>
              <a:t>修改</a:t>
            </a:r>
            <a:r>
              <a:rPr lang="zh-CN" altLang="zh-CN" sz="2000" dirty="0"/>
              <a:t>控制器处理</a:t>
            </a:r>
            <a:r>
              <a:rPr lang="en-US" altLang="zh-CN" sz="2000" dirty="0"/>
              <a:t>packet-in</a:t>
            </a:r>
            <a:r>
              <a:rPr lang="zh-CN" altLang="zh-CN" sz="2000" dirty="0"/>
              <a:t>消息的机制，让控制器不再通过</a:t>
            </a:r>
            <a:r>
              <a:rPr lang="en-US" altLang="zh-CN" sz="2000" dirty="0"/>
              <a:t>Port ID TLV</a:t>
            </a:r>
            <a:r>
              <a:rPr lang="zh-CN" altLang="zh-CN" sz="2000" dirty="0"/>
              <a:t>直接获得端口号，而是通过</a:t>
            </a:r>
            <a:r>
              <a:rPr lang="en-US" altLang="zh-CN" sz="2000" dirty="0"/>
              <a:t>LLDP</a:t>
            </a:r>
            <a:r>
              <a:rPr lang="zh-CN" altLang="zh-CN" sz="2000" dirty="0"/>
              <a:t>数据包的源</a:t>
            </a:r>
            <a:r>
              <a:rPr lang="en-US" altLang="zh-CN" sz="2000" dirty="0"/>
              <a:t>MAC</a:t>
            </a:r>
            <a:r>
              <a:rPr lang="zh-CN" altLang="zh-CN" sz="2000" dirty="0"/>
              <a:t>地址间接映射端口号。</a:t>
            </a:r>
          </a:p>
          <a:p>
            <a:endParaRPr lang="zh-CN" altLang="en-US" sz="2000" dirty="0"/>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spTree>
    <p:extLst>
      <p:ext uri="{BB962C8B-B14F-4D97-AF65-F5344CB8AC3E}">
        <p14:creationId xmlns:p14="http://schemas.microsoft.com/office/powerpoint/2010/main" val="3289891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仿真实验</a:t>
            </a:r>
            <a:r>
              <a:rPr lang="en-US" altLang="zh-CN" dirty="0"/>
              <a:t>—</a:t>
            </a:r>
            <a:r>
              <a:rPr lang="zh-CN" altLang="en-US" dirty="0" smtClean="0"/>
              <a:t>实验步骤</a:t>
            </a:r>
            <a:r>
              <a:rPr lang="en-US" altLang="zh-CN" dirty="0" smtClean="0"/>
              <a:t>(3/3)</a:t>
            </a:r>
            <a:endParaRPr lang="zh-CN" altLang="en-US" dirty="0"/>
          </a:p>
        </p:txBody>
      </p:sp>
      <p:sp>
        <p:nvSpPr>
          <p:cNvPr id="3" name="内容占位符 2"/>
          <p:cNvSpPr>
            <a:spLocks noGrp="1"/>
          </p:cNvSpPr>
          <p:nvPr>
            <p:ph idx="1"/>
          </p:nvPr>
        </p:nvSpPr>
        <p:spPr/>
        <p:txBody>
          <a:bodyPr/>
          <a:lstStyle/>
          <a:p>
            <a:r>
              <a:rPr lang="zh-CN" altLang="zh-CN" sz="2400" dirty="0" smtClean="0"/>
              <a:t>针对以</a:t>
            </a:r>
            <a:r>
              <a:rPr lang="zh-CN" altLang="zh-CN" sz="2400" dirty="0"/>
              <a:t>数据包为主体的思路，本实验构建了一</a:t>
            </a:r>
            <a:r>
              <a:rPr lang="zh-CN" altLang="zh-CN" sz="2400" dirty="0" smtClean="0"/>
              <a:t>个网络拓扑</a:t>
            </a:r>
            <a:r>
              <a:rPr lang="zh-CN" altLang="zh-CN" sz="2400" dirty="0"/>
              <a:t>，编写</a:t>
            </a:r>
            <a:r>
              <a:rPr lang="en-US" altLang="zh-CN" sz="2400" dirty="0" err="1"/>
              <a:t>add_tag_action</a:t>
            </a:r>
            <a:r>
              <a:rPr lang="zh-CN" altLang="zh-CN" sz="2400" dirty="0"/>
              <a:t>函数，该函数定义了给数据包增添标签的动作，由于本实验以链路号作为标签，并将标签保存在</a:t>
            </a:r>
            <a:r>
              <a:rPr lang="en-US" altLang="zh-CN" sz="2400" dirty="0" err="1"/>
              <a:t>vlan</a:t>
            </a:r>
            <a:r>
              <a:rPr lang="zh-CN" altLang="zh-CN" sz="2400" dirty="0"/>
              <a:t>中，因此该动作实际上就是负责对</a:t>
            </a:r>
            <a:r>
              <a:rPr lang="en-US" altLang="zh-CN" sz="2400" dirty="0" err="1"/>
              <a:t>vlan</a:t>
            </a:r>
            <a:r>
              <a:rPr lang="zh-CN" altLang="zh-CN" sz="2400" dirty="0"/>
              <a:t>进行操作，使得</a:t>
            </a:r>
            <a:r>
              <a:rPr lang="en-US" altLang="zh-CN" sz="2400" dirty="0" err="1"/>
              <a:t>vlan</a:t>
            </a:r>
            <a:r>
              <a:rPr lang="zh-CN" altLang="zh-CN" sz="2400" dirty="0"/>
              <a:t>的值为链路号的有序组合。该函数修改</a:t>
            </a:r>
            <a:r>
              <a:rPr lang="en-US" altLang="zh-CN" sz="2400" dirty="0" err="1"/>
              <a:t>vlan</a:t>
            </a:r>
            <a:r>
              <a:rPr lang="zh-CN" altLang="zh-CN" sz="2400" dirty="0"/>
              <a:t>的逻辑为，首先判断链路号是否需要作为标签存入</a:t>
            </a:r>
            <a:r>
              <a:rPr lang="en-US" altLang="zh-CN" sz="2400" dirty="0" err="1"/>
              <a:t>vlan</a:t>
            </a:r>
            <a:r>
              <a:rPr lang="zh-CN" altLang="zh-CN" sz="2400" dirty="0"/>
              <a:t>中，当该链路是唯一可达路径上的一部分时，该链路号不需要作为标签保存，然后根据前面是否已经存入了标签来定义保存该标签的不同动作。</a:t>
            </a:r>
          </a:p>
          <a:p>
            <a:endParaRPr lang="zh-CN" altLang="en-US" dirty="0"/>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spTree>
    <p:extLst>
      <p:ext uri="{BB962C8B-B14F-4D97-AF65-F5344CB8AC3E}">
        <p14:creationId xmlns:p14="http://schemas.microsoft.com/office/powerpoint/2010/main" val="10005145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实验结论</a:t>
            </a:r>
            <a:endParaRPr lang="zh-CN" altLang="en-US" dirty="0"/>
          </a:p>
        </p:txBody>
      </p:sp>
      <p:sp>
        <p:nvSpPr>
          <p:cNvPr id="3" name="内容占位符 2"/>
          <p:cNvSpPr>
            <a:spLocks noGrp="1"/>
          </p:cNvSpPr>
          <p:nvPr>
            <p:ph idx="1"/>
          </p:nvPr>
        </p:nvSpPr>
        <p:spPr/>
        <p:txBody>
          <a:bodyPr/>
          <a:lstStyle/>
          <a:p>
            <a:r>
              <a:rPr lang="zh-CN" altLang="en-US" dirty="0" smtClean="0"/>
              <a:t>可以通过</a:t>
            </a:r>
            <a:r>
              <a:rPr lang="en-US" altLang="zh-CN" dirty="0" err="1" smtClean="0"/>
              <a:t>Vlan</a:t>
            </a:r>
            <a:r>
              <a:rPr lang="zh-CN" altLang="en-US" dirty="0" smtClean="0"/>
              <a:t>的为数据打上标签，可以使仿真实验网络拓扑中的数据具备标签</a:t>
            </a:r>
            <a:endParaRPr lang="en-US" altLang="zh-CN" dirty="0" smtClean="0"/>
          </a:p>
          <a:p>
            <a:r>
              <a:rPr lang="zh-CN" altLang="en-US" dirty="0" smtClean="0"/>
              <a:t>和路径回溯</a:t>
            </a:r>
            <a:endParaRPr lang="zh-CN" altLang="en-US" dirty="0"/>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pic>
        <p:nvPicPr>
          <p:cNvPr id="5" name="图片 4" descr="KUIB}MWH[UU5}~~KXDFB%}7"/>
          <p:cNvPicPr/>
          <p:nvPr/>
        </p:nvPicPr>
        <p:blipFill rotWithShape="1">
          <a:blip r:embed="rId2">
            <a:extLst>
              <a:ext uri="{28A0092B-C50C-407E-A947-70E740481C1C}">
                <a14:useLocalDpi xmlns:a14="http://schemas.microsoft.com/office/drawing/2010/main" val="0"/>
              </a:ext>
            </a:extLst>
          </a:blip>
          <a:srcRect t="4361"/>
          <a:stretch/>
        </p:blipFill>
        <p:spPr bwMode="auto">
          <a:xfrm>
            <a:off x="304800" y="3124200"/>
            <a:ext cx="4242435" cy="2819400"/>
          </a:xfrm>
          <a:prstGeom prst="rect">
            <a:avLst/>
          </a:prstGeom>
          <a:noFill/>
          <a:ln>
            <a:noFill/>
          </a:ln>
          <a:extLst>
            <a:ext uri="{53640926-AAD7-44D8-BBD7-CCE9431645EC}">
              <a14:shadowObscured xmlns:a14="http://schemas.microsoft.com/office/drawing/2010/main"/>
            </a:ext>
          </a:extLst>
        </p:spPr>
      </p:pic>
      <p:pic>
        <p:nvPicPr>
          <p:cNvPr id="6" name="图片 5" descr="WTRFT6ZA[K3PTE@N`F]_{1X"/>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115633"/>
            <a:ext cx="4444365" cy="2781300"/>
          </a:xfrm>
          <a:prstGeom prst="rect">
            <a:avLst/>
          </a:prstGeom>
          <a:noFill/>
          <a:ln>
            <a:noFill/>
          </a:ln>
        </p:spPr>
      </p:pic>
    </p:spTree>
    <p:extLst>
      <p:ext uri="{BB962C8B-B14F-4D97-AF65-F5344CB8AC3E}">
        <p14:creationId xmlns:p14="http://schemas.microsoft.com/office/powerpoint/2010/main" val="2708657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立方体 2"/>
          <p:cNvSpPr/>
          <p:nvPr/>
        </p:nvSpPr>
        <p:spPr>
          <a:xfrm>
            <a:off x="1206952" y="3686578"/>
            <a:ext cx="2819400" cy="2262982"/>
          </a:xfrm>
          <a:prstGeom prst="cub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2162" name="Rectangle 2"/>
          <p:cNvSpPr>
            <a:spLocks noGrp="1" noChangeArrowheads="1"/>
          </p:cNvSpPr>
          <p:nvPr>
            <p:ph type="title" idx="4294967295"/>
          </p:nvPr>
        </p:nvSpPr>
        <p:spPr>
          <a:xfrm>
            <a:off x="0" y="0"/>
            <a:ext cx="0" cy="0"/>
          </a:xfrm>
        </p:spPr>
        <p:txBody>
          <a:bodyPr anchor="ctr"/>
          <a:lstStyle/>
          <a:p>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62467"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zh-CN" sz="2000" dirty="0">
                <a:solidFill>
                  <a:schemeClr val="accent2">
                    <a:lumMod val="50000"/>
                  </a:schemeClr>
                </a:solidFill>
                <a:latin typeface="+mn-ea"/>
              </a:rPr>
              <a:t>网络节点间距离</a:t>
            </a:r>
            <a:r>
              <a:rPr lang="en-US" altLang="zh-CN" sz="2000" dirty="0">
                <a:solidFill>
                  <a:schemeClr val="accent2">
                    <a:lumMod val="50000"/>
                  </a:schemeClr>
                </a:solidFill>
                <a:latin typeface="+mn-ea"/>
              </a:rPr>
              <a:t>(</a:t>
            </a:r>
            <a:r>
              <a:rPr lang="zh-CN" altLang="zh-CN" sz="2000" dirty="0">
                <a:solidFill>
                  <a:schemeClr val="accent2">
                    <a:lumMod val="50000"/>
                  </a:schemeClr>
                </a:solidFill>
                <a:latin typeface="+mn-ea"/>
              </a:rPr>
              <a:t>时延</a:t>
            </a:r>
            <a:r>
              <a:rPr lang="en-US" altLang="zh-CN" sz="2000" dirty="0">
                <a:solidFill>
                  <a:schemeClr val="accent2">
                    <a:lumMod val="50000"/>
                  </a:schemeClr>
                </a:solidFill>
                <a:latin typeface="+mn-ea"/>
              </a:rPr>
              <a:t>)</a:t>
            </a:r>
            <a:r>
              <a:rPr lang="zh-CN" altLang="en-US" sz="2000" dirty="0">
                <a:latin typeface="+mn-ea"/>
              </a:rPr>
              <a:t>是反映网络性能与状态的重要参数之一，时延测量对</a:t>
            </a:r>
            <a:r>
              <a:rPr lang="zh-CN" altLang="zh-CN" sz="2000" dirty="0">
                <a:latin typeface="+mn-ea"/>
              </a:rPr>
              <a:t>网络性能的提升具有很大的帮助。</a:t>
            </a:r>
            <a:endParaRPr lang="en-US" altLang="zh-CN" sz="2000" dirty="0">
              <a:latin typeface="+mn-ea"/>
            </a:endParaRPr>
          </a:p>
          <a:p>
            <a:r>
              <a:rPr lang="zh-CN" altLang="zh-CN" sz="2000" dirty="0">
                <a:solidFill>
                  <a:schemeClr val="accent2">
                    <a:lumMod val="50000"/>
                  </a:schemeClr>
                </a:solidFill>
                <a:latin typeface="+mn-ea"/>
              </a:rPr>
              <a:t>网络坐标系统</a:t>
            </a:r>
            <a:r>
              <a:rPr lang="zh-CN" altLang="zh-CN" sz="2000" dirty="0">
                <a:latin typeface="+mn-ea"/>
              </a:rPr>
              <a:t>是一种具有可扩展性的互联网距离预测方案，将网络节点距离空间映射到一个几何空间之中，每一个网络节点都对应了几何空间中一个坐标点，节点间距离便可以依据它们的坐标使用空间距离公式计算得出</a:t>
            </a:r>
            <a:r>
              <a:rPr lang="zh-CN" altLang="en-US" sz="2000" dirty="0">
                <a:latin typeface="+mn-ea"/>
              </a:rPr>
              <a:t>。</a:t>
            </a:r>
            <a:endParaRPr lang="zh-CN" altLang="en-US" sz="2000" dirty="0">
              <a:solidFill>
                <a:schemeClr val="accent2">
                  <a:lumMod val="50000"/>
                </a:schemeClr>
              </a:solidFill>
              <a:latin typeface="+mn-ea"/>
            </a:endParaRPr>
          </a:p>
          <a:p>
            <a:pPr>
              <a:lnSpc>
                <a:spcPct val="90000"/>
              </a:lnSpc>
            </a:pPr>
            <a:endParaRPr lang="zh-CN" altLang="en-US" sz="2000" dirty="0" smtClean="0"/>
          </a:p>
        </p:txBody>
      </p:sp>
      <p:sp>
        <p:nvSpPr>
          <p:cNvPr id="92164"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sp>
        <p:nvSpPr>
          <p:cNvPr id="7" name="Rectangle 2"/>
          <p:cNvSpPr>
            <a:spLocks noGrp="1" noChangeArrowheads="1"/>
          </p:cNvSpPr>
          <p:nvPr>
            <p:ph type="title" idx="4294967295"/>
          </p:nvPr>
        </p:nvSpPr>
        <p:spPr bwMode="auto">
          <a:xfrm>
            <a:off x="423041" y="357981"/>
            <a:ext cx="8229600" cy="884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网络坐标系统</a:t>
            </a:r>
          </a:p>
        </p:txBody>
      </p:sp>
      <p:grpSp>
        <p:nvGrpSpPr>
          <p:cNvPr id="9" name="组合 8"/>
          <p:cNvGrpSpPr/>
          <p:nvPr/>
        </p:nvGrpSpPr>
        <p:grpSpPr>
          <a:xfrm>
            <a:off x="1206952" y="3505200"/>
            <a:ext cx="6781800" cy="2724250"/>
            <a:chOff x="497073" y="2750426"/>
            <a:chExt cx="8209792" cy="3791077"/>
          </a:xfrm>
        </p:grpSpPr>
        <p:sp>
          <p:nvSpPr>
            <p:cNvPr id="10" name="右箭头 9"/>
            <p:cNvSpPr/>
            <p:nvPr/>
          </p:nvSpPr>
          <p:spPr>
            <a:xfrm>
              <a:off x="3458806" y="434165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497073" y="3279148"/>
              <a:ext cx="2897817" cy="2646808"/>
              <a:chOff x="497073" y="3279148"/>
              <a:chExt cx="2897817" cy="2646808"/>
            </a:xfrm>
          </p:grpSpPr>
          <p:cxnSp>
            <p:nvCxnSpPr>
              <p:cNvPr id="33" name="直接连接符 32"/>
              <p:cNvCxnSpPr>
                <a:endCxn id="42" idx="1"/>
              </p:cNvCxnSpPr>
              <p:nvPr/>
            </p:nvCxnSpPr>
            <p:spPr>
              <a:xfrm flipV="1">
                <a:off x="850694" y="3656388"/>
                <a:ext cx="1449420" cy="1727124"/>
              </a:xfrm>
              <a:prstGeom prst="line">
                <a:avLst/>
              </a:prstGeom>
              <a:ln>
                <a:solidFill>
                  <a:srgbClr val="00B0F0"/>
                </a:solidFill>
                <a:prstDash val="dash"/>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497073" y="3279148"/>
                <a:ext cx="2897817" cy="2646808"/>
                <a:chOff x="497073" y="3279148"/>
                <a:chExt cx="2897817" cy="2646808"/>
              </a:xfrm>
            </p:grpSpPr>
            <p:grpSp>
              <p:nvGrpSpPr>
                <p:cNvPr id="37" name="组合 36"/>
                <p:cNvGrpSpPr/>
                <p:nvPr/>
              </p:nvGrpSpPr>
              <p:grpSpPr>
                <a:xfrm>
                  <a:off x="854240" y="3648480"/>
                  <a:ext cx="2183483" cy="1912948"/>
                  <a:chOff x="854240" y="3648480"/>
                  <a:chExt cx="2183483" cy="1912948"/>
                </a:xfrm>
              </p:grpSpPr>
              <p:sp>
                <p:nvSpPr>
                  <p:cNvPr id="41" name="椭圆 40"/>
                  <p:cNvSpPr/>
                  <p:nvPr/>
                </p:nvSpPr>
                <p:spPr>
                  <a:xfrm flipH="1">
                    <a:off x="854240" y="5317958"/>
                    <a:ext cx="54000" cy="5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H="1">
                    <a:off x="2254022" y="3648480"/>
                    <a:ext cx="54000" cy="5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H="1">
                    <a:off x="2983723" y="5507428"/>
                    <a:ext cx="54000" cy="5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497073" y="5371958"/>
                  <a:ext cx="357167" cy="369332"/>
                </a:xfrm>
                <a:prstGeom prst="rect">
                  <a:avLst/>
                </a:prstGeom>
                <a:noFill/>
              </p:spPr>
              <p:txBody>
                <a:bodyPr wrap="square" rtlCol="0">
                  <a:spAutoFit/>
                </a:bodyPr>
                <a:lstStyle/>
                <a:p>
                  <a:r>
                    <a:rPr lang="en-US" altLang="zh-CN" dirty="0"/>
                    <a:t>A</a:t>
                  </a:r>
                  <a:endParaRPr lang="zh-CN" altLang="en-US" dirty="0"/>
                </a:p>
              </p:txBody>
            </p:sp>
            <p:sp>
              <p:nvSpPr>
                <p:cNvPr id="39" name="文本框 38"/>
                <p:cNvSpPr txBox="1"/>
                <p:nvPr/>
              </p:nvSpPr>
              <p:spPr>
                <a:xfrm>
                  <a:off x="1893650" y="3279148"/>
                  <a:ext cx="357167" cy="369332"/>
                </a:xfrm>
                <a:prstGeom prst="rect">
                  <a:avLst/>
                </a:prstGeom>
                <a:noFill/>
              </p:spPr>
              <p:txBody>
                <a:bodyPr wrap="square" rtlCol="0">
                  <a:spAutoFit/>
                </a:bodyPr>
                <a:lstStyle/>
                <a:p>
                  <a:r>
                    <a:rPr lang="en-US" altLang="zh-CN" dirty="0" smtClean="0"/>
                    <a:t>B</a:t>
                  </a:r>
                  <a:endParaRPr lang="zh-CN" altLang="en-US" dirty="0"/>
                </a:p>
              </p:txBody>
            </p:sp>
            <p:sp>
              <p:nvSpPr>
                <p:cNvPr id="40" name="文本框 39"/>
                <p:cNvSpPr txBox="1"/>
                <p:nvPr/>
              </p:nvSpPr>
              <p:spPr>
                <a:xfrm>
                  <a:off x="3037723" y="5556624"/>
                  <a:ext cx="357167" cy="369332"/>
                </a:xfrm>
                <a:prstGeom prst="rect">
                  <a:avLst/>
                </a:prstGeom>
                <a:noFill/>
              </p:spPr>
              <p:txBody>
                <a:bodyPr wrap="square" rtlCol="0">
                  <a:spAutoFit/>
                </a:bodyPr>
                <a:lstStyle/>
                <a:p>
                  <a:r>
                    <a:rPr lang="en-US" altLang="zh-CN" dirty="0" smtClean="0"/>
                    <a:t>C</a:t>
                  </a:r>
                  <a:endParaRPr lang="zh-CN" altLang="en-US" dirty="0"/>
                </a:p>
              </p:txBody>
            </p:sp>
          </p:grpSp>
          <p:cxnSp>
            <p:nvCxnSpPr>
              <p:cNvPr id="35" name="直接连接符 34"/>
              <p:cNvCxnSpPr>
                <a:stCxn id="41" idx="6"/>
                <a:endCxn id="43" idx="7"/>
              </p:cNvCxnSpPr>
              <p:nvPr/>
            </p:nvCxnSpPr>
            <p:spPr>
              <a:xfrm>
                <a:off x="854240" y="5344958"/>
                <a:ext cx="2137391" cy="170378"/>
              </a:xfrm>
              <a:prstGeom prst="line">
                <a:avLst/>
              </a:prstGeom>
              <a:ln>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3" idx="2"/>
                <a:endCxn id="42" idx="3"/>
              </p:cNvCxnSpPr>
              <p:nvPr/>
            </p:nvCxnSpPr>
            <p:spPr>
              <a:xfrm flipH="1" flipV="1">
                <a:off x="2300114" y="3694572"/>
                <a:ext cx="737609" cy="1839856"/>
              </a:xfrm>
              <a:prstGeom prst="line">
                <a:avLst/>
              </a:prstGeom>
              <a:ln>
                <a:solidFill>
                  <a:srgbClr val="00B0F0"/>
                </a:solidFill>
                <a:prstDash val="dash"/>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4572000" y="2750426"/>
              <a:ext cx="4134865" cy="3791077"/>
              <a:chOff x="4588030" y="2622884"/>
              <a:chExt cx="4134865" cy="3791077"/>
            </a:xfrm>
          </p:grpSpPr>
          <p:grpSp>
            <p:nvGrpSpPr>
              <p:cNvPr id="13" name="组合 12"/>
              <p:cNvGrpSpPr/>
              <p:nvPr/>
            </p:nvGrpSpPr>
            <p:grpSpPr>
              <a:xfrm>
                <a:off x="4588030" y="2622884"/>
                <a:ext cx="4134865" cy="3791077"/>
                <a:chOff x="4588030" y="2622884"/>
                <a:chExt cx="4134865" cy="3791077"/>
              </a:xfrm>
            </p:grpSpPr>
            <p:grpSp>
              <p:nvGrpSpPr>
                <p:cNvPr id="26" name="组合 25"/>
                <p:cNvGrpSpPr/>
                <p:nvPr/>
              </p:nvGrpSpPr>
              <p:grpSpPr>
                <a:xfrm>
                  <a:off x="5113421" y="2622884"/>
                  <a:ext cx="3609474" cy="2695074"/>
                  <a:chOff x="5113421" y="2622884"/>
                  <a:chExt cx="3609474" cy="2695074"/>
                </a:xfrm>
              </p:grpSpPr>
              <p:cxnSp>
                <p:nvCxnSpPr>
                  <p:cNvPr id="31" name="直接箭头连接符 30"/>
                  <p:cNvCxnSpPr/>
                  <p:nvPr/>
                </p:nvCxnSpPr>
                <p:spPr>
                  <a:xfrm>
                    <a:off x="5113421" y="4752474"/>
                    <a:ext cx="3609474" cy="0"/>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5895474" y="2622884"/>
                    <a:ext cx="0" cy="2695074"/>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7" name="直接箭头连接符 26"/>
                <p:cNvCxnSpPr/>
                <p:nvPr/>
              </p:nvCxnSpPr>
              <p:spPr>
                <a:xfrm flipH="1">
                  <a:off x="4588030" y="4331368"/>
                  <a:ext cx="1740581" cy="1739902"/>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8434033" y="4752474"/>
                  <a:ext cx="288862" cy="369332"/>
                </a:xfrm>
                <a:prstGeom prst="rect">
                  <a:avLst/>
                </a:prstGeom>
                <a:noFill/>
              </p:spPr>
              <p:txBody>
                <a:bodyPr wrap="none" rtlCol="0">
                  <a:spAutoFit/>
                </a:bodyPr>
                <a:lstStyle/>
                <a:p>
                  <a:r>
                    <a:rPr lang="en-US" altLang="zh-CN" dirty="0" smtClean="0"/>
                    <a:t>y</a:t>
                  </a:r>
                  <a:endParaRPr lang="zh-CN" altLang="en-US" dirty="0"/>
                </a:p>
              </p:txBody>
            </p:sp>
            <p:sp>
              <p:nvSpPr>
                <p:cNvPr id="29" name="文本框 28"/>
                <p:cNvSpPr txBox="1"/>
                <p:nvPr/>
              </p:nvSpPr>
              <p:spPr>
                <a:xfrm>
                  <a:off x="5606612" y="2622884"/>
                  <a:ext cx="292068" cy="369332"/>
                </a:xfrm>
                <a:prstGeom prst="rect">
                  <a:avLst/>
                </a:prstGeom>
                <a:noFill/>
              </p:spPr>
              <p:txBody>
                <a:bodyPr wrap="none" rtlCol="0">
                  <a:spAutoFit/>
                </a:bodyPr>
                <a:lstStyle/>
                <a:p>
                  <a:r>
                    <a:rPr lang="en-US" altLang="zh-CN" dirty="0"/>
                    <a:t>Z</a:t>
                  </a:r>
                  <a:endParaRPr lang="zh-CN" altLang="en-US" dirty="0"/>
                </a:p>
              </p:txBody>
            </p:sp>
            <p:sp>
              <p:nvSpPr>
                <p:cNvPr id="30" name="文本框 29"/>
                <p:cNvSpPr txBox="1"/>
                <p:nvPr/>
              </p:nvSpPr>
              <p:spPr>
                <a:xfrm>
                  <a:off x="4633267" y="6044629"/>
                  <a:ext cx="304892" cy="369332"/>
                </a:xfrm>
                <a:prstGeom prst="rect">
                  <a:avLst/>
                </a:prstGeom>
                <a:noFill/>
              </p:spPr>
              <p:txBody>
                <a:bodyPr wrap="square" rtlCol="0">
                  <a:spAutoFit/>
                </a:bodyPr>
                <a:lstStyle/>
                <a:p>
                  <a:r>
                    <a:rPr lang="en-US" altLang="zh-CN" dirty="0"/>
                    <a:t>X</a:t>
                  </a:r>
                  <a:endParaRPr lang="zh-CN" altLang="en-US" dirty="0"/>
                </a:p>
              </p:txBody>
            </p:sp>
          </p:grpSp>
          <p:grpSp>
            <p:nvGrpSpPr>
              <p:cNvPr id="14" name="组合 13"/>
              <p:cNvGrpSpPr/>
              <p:nvPr/>
            </p:nvGrpSpPr>
            <p:grpSpPr>
              <a:xfrm>
                <a:off x="4759576" y="3121076"/>
                <a:ext cx="2897817" cy="2646808"/>
                <a:chOff x="497073" y="3279148"/>
                <a:chExt cx="2897817" cy="2646808"/>
              </a:xfrm>
            </p:grpSpPr>
            <p:cxnSp>
              <p:nvCxnSpPr>
                <p:cNvPr id="15" name="直接连接符 14"/>
                <p:cNvCxnSpPr>
                  <a:endCxn id="24" idx="1"/>
                </p:cNvCxnSpPr>
                <p:nvPr/>
              </p:nvCxnSpPr>
              <p:spPr>
                <a:xfrm flipV="1">
                  <a:off x="850694" y="3656388"/>
                  <a:ext cx="1449420" cy="1727124"/>
                </a:xfrm>
                <a:prstGeom prst="line">
                  <a:avLst/>
                </a:prstGeom>
                <a:ln>
                  <a:solidFill>
                    <a:srgbClr val="00B0F0"/>
                  </a:solidFill>
                  <a:prstDash val="dash"/>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97073" y="3279148"/>
                  <a:ext cx="2897817" cy="2646808"/>
                  <a:chOff x="497073" y="3279148"/>
                  <a:chExt cx="2897817" cy="2646808"/>
                </a:xfrm>
              </p:grpSpPr>
              <p:grpSp>
                <p:nvGrpSpPr>
                  <p:cNvPr id="19" name="组合 18"/>
                  <p:cNvGrpSpPr/>
                  <p:nvPr/>
                </p:nvGrpSpPr>
                <p:grpSpPr>
                  <a:xfrm>
                    <a:off x="854240" y="3648480"/>
                    <a:ext cx="2183483" cy="1912948"/>
                    <a:chOff x="854240" y="3648480"/>
                    <a:chExt cx="2183483" cy="1912948"/>
                  </a:xfrm>
                </p:grpSpPr>
                <p:sp>
                  <p:nvSpPr>
                    <p:cNvPr id="23" name="椭圆 22"/>
                    <p:cNvSpPr/>
                    <p:nvPr/>
                  </p:nvSpPr>
                  <p:spPr>
                    <a:xfrm flipH="1">
                      <a:off x="854240" y="5317958"/>
                      <a:ext cx="54000" cy="5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2254022" y="3648480"/>
                      <a:ext cx="54000" cy="5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2983723" y="5507428"/>
                      <a:ext cx="54000" cy="5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497073" y="5371958"/>
                    <a:ext cx="357167" cy="369332"/>
                  </a:xfrm>
                  <a:prstGeom prst="rect">
                    <a:avLst/>
                  </a:prstGeom>
                  <a:noFill/>
                </p:spPr>
                <p:txBody>
                  <a:bodyPr wrap="square" rtlCol="0">
                    <a:spAutoFit/>
                  </a:bodyPr>
                  <a:lstStyle/>
                  <a:p>
                    <a:r>
                      <a:rPr lang="en-US" altLang="zh-CN" dirty="0"/>
                      <a:t>A</a:t>
                    </a:r>
                    <a:endParaRPr lang="zh-CN" altLang="en-US" dirty="0"/>
                  </a:p>
                </p:txBody>
              </p:sp>
              <p:sp>
                <p:nvSpPr>
                  <p:cNvPr id="21" name="文本框 20"/>
                  <p:cNvSpPr txBox="1"/>
                  <p:nvPr/>
                </p:nvSpPr>
                <p:spPr>
                  <a:xfrm>
                    <a:off x="1893650" y="3279148"/>
                    <a:ext cx="357167" cy="369332"/>
                  </a:xfrm>
                  <a:prstGeom prst="rect">
                    <a:avLst/>
                  </a:prstGeom>
                  <a:noFill/>
                </p:spPr>
                <p:txBody>
                  <a:bodyPr wrap="square" rtlCol="0">
                    <a:spAutoFit/>
                  </a:bodyPr>
                  <a:lstStyle/>
                  <a:p>
                    <a:r>
                      <a:rPr lang="en-US" altLang="zh-CN" dirty="0" smtClean="0"/>
                      <a:t>B</a:t>
                    </a:r>
                    <a:endParaRPr lang="zh-CN" altLang="en-US" dirty="0"/>
                  </a:p>
                </p:txBody>
              </p:sp>
              <p:sp>
                <p:nvSpPr>
                  <p:cNvPr id="22" name="文本框 21"/>
                  <p:cNvSpPr txBox="1"/>
                  <p:nvPr/>
                </p:nvSpPr>
                <p:spPr>
                  <a:xfrm>
                    <a:off x="3037723" y="5556624"/>
                    <a:ext cx="357167" cy="369332"/>
                  </a:xfrm>
                  <a:prstGeom prst="rect">
                    <a:avLst/>
                  </a:prstGeom>
                  <a:noFill/>
                </p:spPr>
                <p:txBody>
                  <a:bodyPr wrap="square" rtlCol="0">
                    <a:spAutoFit/>
                  </a:bodyPr>
                  <a:lstStyle/>
                  <a:p>
                    <a:r>
                      <a:rPr lang="en-US" altLang="zh-CN" dirty="0" smtClean="0"/>
                      <a:t>C</a:t>
                    </a:r>
                    <a:endParaRPr lang="zh-CN" altLang="en-US" dirty="0"/>
                  </a:p>
                </p:txBody>
              </p:sp>
            </p:grpSp>
            <p:cxnSp>
              <p:nvCxnSpPr>
                <p:cNvPr id="17" name="直接连接符 16"/>
                <p:cNvCxnSpPr>
                  <a:stCxn id="23" idx="6"/>
                  <a:endCxn id="25" idx="7"/>
                </p:cNvCxnSpPr>
                <p:nvPr/>
              </p:nvCxnSpPr>
              <p:spPr>
                <a:xfrm>
                  <a:off x="854240" y="5344958"/>
                  <a:ext cx="2137391" cy="170378"/>
                </a:xfrm>
                <a:prstGeom prst="line">
                  <a:avLst/>
                </a:prstGeom>
                <a:ln>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5" idx="2"/>
                  <a:endCxn id="24" idx="3"/>
                </p:cNvCxnSpPr>
                <p:nvPr/>
              </p:nvCxnSpPr>
              <p:spPr>
                <a:xfrm flipH="1" flipV="1">
                  <a:off x="2300114" y="3694572"/>
                  <a:ext cx="737609" cy="1839856"/>
                </a:xfrm>
                <a:prstGeom prst="line">
                  <a:avLst/>
                </a:prstGeom>
                <a:ln>
                  <a:solidFill>
                    <a:srgbClr val="00B0F0"/>
                  </a:solidFill>
                  <a:prstDash val="dash"/>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0" y="0"/>
            <a:ext cx="0" cy="0"/>
          </a:xfrm>
        </p:spPr>
        <p:txBody>
          <a:bodyPr anchor="ctr"/>
          <a:lstStyle/>
          <a:p>
            <a:endPar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2164" name="Rectangle 4"/>
          <p:cNvSpPr>
            <a:spLocks noChangeArrowheads="1"/>
          </p:cNvSpPr>
          <p:nvPr/>
        </p:nvSpPr>
        <p:spPr bwMode="auto">
          <a:xfrm>
            <a:off x="0" y="-184666"/>
            <a:ext cx="184731" cy="369332"/>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微软雅黑" panose="020B0503020204020204" pitchFamily="34" charset="-122"/>
              <a:ea typeface="微软雅黑" panose="020B0503020204020204" pitchFamily="34" charset="-122"/>
            </a:endParaRPr>
          </a:p>
        </p:txBody>
      </p:sp>
      <p:sp>
        <p:nvSpPr>
          <p:cNvPr id="7" name="Rectangle 2"/>
          <p:cNvSpPr>
            <a:spLocks noGrp="1" noChangeArrowheads="1"/>
          </p:cNvSpPr>
          <p:nvPr>
            <p:ph type="title" idx="4294967295"/>
          </p:nvPr>
        </p:nvSpPr>
        <p:spPr bwMode="auto">
          <a:xfrm>
            <a:off x="423041" y="357981"/>
            <a:ext cx="8229600" cy="884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网络坐标系统</a:t>
            </a:r>
          </a:p>
        </p:txBody>
      </p:sp>
      <p:grpSp>
        <p:nvGrpSpPr>
          <p:cNvPr id="44" name="组合 43"/>
          <p:cNvGrpSpPr/>
          <p:nvPr/>
        </p:nvGrpSpPr>
        <p:grpSpPr>
          <a:xfrm>
            <a:off x="3395865" y="2209800"/>
            <a:ext cx="3321364" cy="3293102"/>
            <a:chOff x="2939653" y="2055320"/>
            <a:chExt cx="3321364" cy="3293102"/>
          </a:xfrm>
        </p:grpSpPr>
        <p:sp>
          <p:nvSpPr>
            <p:cNvPr id="45" name="饼形 44"/>
            <p:cNvSpPr/>
            <p:nvPr/>
          </p:nvSpPr>
          <p:spPr>
            <a:xfrm>
              <a:off x="3093899" y="2181306"/>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latin typeface="微软雅黑" panose="020B0503020204020204" pitchFamily="34" charset="-122"/>
                <a:ea typeface="微软雅黑" panose="020B0503020204020204" pitchFamily="34" charset="-122"/>
              </a:endParaRPr>
            </a:p>
          </p:txBody>
        </p:sp>
        <p:sp>
          <p:nvSpPr>
            <p:cNvPr id="46" name="饼形 45"/>
            <p:cNvSpPr/>
            <p:nvPr/>
          </p:nvSpPr>
          <p:spPr>
            <a:xfrm flipV="1">
              <a:off x="3093899" y="2055634"/>
              <a:ext cx="3167118" cy="3167116"/>
            </a:xfrm>
            <a:prstGeom prst="pie">
              <a:avLst>
                <a:gd name="adj1" fmla="val 0"/>
                <a:gd name="adj2" fmla="val 5400000"/>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latin typeface="微软雅黑" panose="020B0503020204020204" pitchFamily="34" charset="-122"/>
                <a:ea typeface="微软雅黑" panose="020B0503020204020204" pitchFamily="34" charset="-122"/>
              </a:endParaRPr>
            </a:p>
          </p:txBody>
        </p:sp>
        <p:sp>
          <p:nvSpPr>
            <p:cNvPr id="47" name="饼形 46"/>
            <p:cNvSpPr/>
            <p:nvPr/>
          </p:nvSpPr>
          <p:spPr>
            <a:xfrm flipH="1">
              <a:off x="2939653" y="2180992"/>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latin typeface="微软雅黑" panose="020B0503020204020204" pitchFamily="34" charset="-122"/>
                <a:ea typeface="微软雅黑" panose="020B0503020204020204" pitchFamily="34" charset="-122"/>
              </a:endParaRPr>
            </a:p>
          </p:txBody>
        </p:sp>
        <p:sp>
          <p:nvSpPr>
            <p:cNvPr id="48" name="饼形 47"/>
            <p:cNvSpPr/>
            <p:nvPr/>
          </p:nvSpPr>
          <p:spPr>
            <a:xfrm flipH="1" flipV="1">
              <a:off x="2939653" y="2055320"/>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latin typeface="微软雅黑" panose="020B0503020204020204" pitchFamily="34" charset="-122"/>
                <a:ea typeface="微软雅黑" panose="020B0503020204020204" pitchFamily="34" charset="-122"/>
              </a:endParaRPr>
            </a:p>
          </p:txBody>
        </p:sp>
        <p:sp>
          <p:nvSpPr>
            <p:cNvPr id="49" name="椭圆 48"/>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174AB"/>
                  </a:solidFill>
                  <a:latin typeface="微软雅黑" panose="020B0503020204020204" pitchFamily="34" charset="-122"/>
                  <a:ea typeface="微软雅黑" panose="020B0503020204020204" pitchFamily="34" charset="-122"/>
                </a:rPr>
                <a:t>网络坐标</a:t>
              </a:r>
              <a:r>
                <a:rPr lang="zh-CN" altLang="en-US" b="1" dirty="0" smtClean="0">
                  <a:solidFill>
                    <a:srgbClr val="0174AB"/>
                  </a:solidFill>
                  <a:latin typeface="微软雅黑" panose="020B0503020204020204" pitchFamily="34" charset="-122"/>
                  <a:ea typeface="微软雅黑" panose="020B0503020204020204" pitchFamily="34" charset="-122"/>
                </a:rPr>
                <a:t>系统</a:t>
              </a:r>
              <a:r>
                <a:rPr lang="zh-CN" altLang="en-US" b="1" dirty="0">
                  <a:solidFill>
                    <a:srgbClr val="0174AB"/>
                  </a:solidFill>
                  <a:latin typeface="微软雅黑" panose="020B0503020204020204" pitchFamily="34" charset="-122"/>
                  <a:ea typeface="微软雅黑" panose="020B0503020204020204" pitchFamily="34" charset="-122"/>
                </a:rPr>
                <a:t>简介</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3267454" y="2671956"/>
              <a:ext cx="769257"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GNP</a:t>
              </a:r>
              <a:endParaRPr lang="zh-HK"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812220" y="1434098"/>
            <a:ext cx="2583645" cy="2697454"/>
            <a:chOff x="435496" y="1542118"/>
            <a:chExt cx="2246643" cy="2697454"/>
          </a:xfrm>
        </p:grpSpPr>
        <p:sp>
          <p:nvSpPr>
            <p:cNvPr id="52" name="矩形 51"/>
            <p:cNvSpPr/>
            <p:nvPr/>
          </p:nvSpPr>
          <p:spPr>
            <a:xfrm>
              <a:off x="435496" y="1931248"/>
              <a:ext cx="2246643" cy="2308324"/>
            </a:xfrm>
            <a:prstGeom prst="rect">
              <a:avLst/>
            </a:prstGeom>
          </p:spPr>
          <p:txBody>
            <a:bodyPr wrap="square">
              <a:spAutoFit/>
            </a:bodyPr>
            <a:lstStyle/>
            <a:p>
              <a:pPr lvl="0" algn="just"/>
              <a:r>
                <a:rPr lang="en-US" altLang="zh-CN" sz="1600" dirty="0">
                  <a:latin typeface="微软雅黑" panose="020B0503020204020204" pitchFamily="34" charset="-122"/>
                  <a:ea typeface="微软雅黑" panose="020B0503020204020204" pitchFamily="34" charset="-122"/>
                </a:rPr>
                <a:t>GNP</a:t>
              </a:r>
              <a:r>
                <a:rPr lang="zh-CN" altLang="zh-CN" sz="1600" dirty="0" smtClean="0">
                  <a:latin typeface="微软雅黑" panose="020B0503020204020204" pitchFamily="34" charset="-122"/>
                  <a:ea typeface="微软雅黑" panose="020B0503020204020204" pitchFamily="34" charset="-122"/>
                </a:rPr>
                <a:t>是基于</a:t>
              </a:r>
              <a:r>
                <a:rPr lang="zh-CN" altLang="zh-CN" sz="1600" dirty="0">
                  <a:latin typeface="微软雅黑" panose="020B0503020204020204" pitchFamily="34" charset="-122"/>
                  <a:ea typeface="微软雅黑" panose="020B0503020204020204" pitchFamily="34" charset="-122"/>
                </a:rPr>
                <a:t>锚节点</a:t>
              </a:r>
              <a:r>
                <a:rPr lang="zh-CN" altLang="zh-CN" sz="1600" dirty="0" smtClean="0">
                  <a:latin typeface="微软雅黑" panose="020B0503020204020204" pitchFamily="34" charset="-122"/>
                  <a:ea typeface="微软雅黑" panose="020B0503020204020204" pitchFamily="34" charset="-122"/>
                </a:rPr>
                <a:t>的</a:t>
              </a:r>
              <a:r>
                <a:rPr lang="zh-CN" altLang="zh-CN" sz="1600" dirty="0">
                  <a:latin typeface="微软雅黑" panose="020B0503020204020204" pitchFamily="34" charset="-122"/>
                  <a:ea typeface="微软雅黑" panose="020B0503020204020204" pitchFamily="34" charset="-122"/>
                </a:rPr>
                <a:t>网络坐标系统</a:t>
              </a:r>
              <a:r>
                <a:rPr lang="zh-CN" altLang="zh-CN" sz="1600" dirty="0" smtClean="0">
                  <a:latin typeface="微软雅黑" panose="020B0503020204020204" pitchFamily="34" charset="-122"/>
                  <a:ea typeface="微软雅黑" panose="020B0503020204020204" pitchFamily="34" charset="-122"/>
                </a:rPr>
                <a:t>，其</a:t>
              </a:r>
              <a:r>
                <a:rPr lang="zh-CN" altLang="en-US" sz="1600" dirty="0" smtClean="0">
                  <a:latin typeface="微软雅黑" panose="020B0503020204020204" pitchFamily="34" charset="-122"/>
                  <a:ea typeface="微软雅黑" panose="020B0503020204020204" pitchFamily="34" charset="-122"/>
                </a:rPr>
                <a:t>节点分为</a:t>
              </a:r>
              <a:r>
                <a:rPr lang="zh-CN" altLang="zh-CN" sz="1600" dirty="0">
                  <a:latin typeface="微软雅黑" panose="020B0503020204020204" pitchFamily="34" charset="-122"/>
                  <a:ea typeface="微软雅黑" panose="020B0503020204020204" pitchFamily="34" charset="-122"/>
                </a:rPr>
                <a:t>锚</a:t>
              </a:r>
              <a:r>
                <a:rPr lang="zh-CN" altLang="zh-CN" sz="1600" dirty="0" smtClean="0">
                  <a:latin typeface="微软雅黑" panose="020B0503020204020204" pitchFamily="34" charset="-122"/>
                  <a:ea typeface="微软雅黑" panose="020B0503020204020204" pitchFamily="34" charset="-122"/>
                </a:rPr>
                <a:t>节点</a:t>
              </a:r>
              <a:r>
                <a:rPr lang="zh-CN" altLang="en-US" sz="1600" dirty="0" smtClean="0">
                  <a:latin typeface="微软雅黑" panose="020B0503020204020204" pitchFamily="34" charset="-122"/>
                  <a:ea typeface="微软雅黑" panose="020B0503020204020204" pitchFamily="34" charset="-122"/>
                </a:rPr>
                <a:t>和普通节点</a:t>
              </a:r>
              <a:r>
                <a:rPr lang="zh-CN" altLang="zh-CN"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锚节点</a:t>
              </a:r>
              <a:r>
                <a:rPr lang="zh-CN" altLang="zh-CN" sz="1600" dirty="0" smtClean="0">
                  <a:latin typeface="微软雅黑" panose="020B0503020204020204" pitchFamily="34" charset="-122"/>
                  <a:ea typeface="微软雅黑" panose="020B0503020204020204" pitchFamily="34" charset="-122"/>
                </a:rPr>
                <a:t>是</a:t>
              </a:r>
              <a:r>
                <a:rPr lang="zh-CN" altLang="zh-CN" sz="1600" dirty="0">
                  <a:latin typeface="微软雅黑" panose="020B0503020204020204" pitchFamily="34" charset="-122"/>
                  <a:ea typeface="微软雅黑" panose="020B0503020204020204" pitchFamily="34" charset="-122"/>
                </a:rPr>
                <a:t>事先选定好的在网络中均匀分布的</a:t>
              </a:r>
              <a:r>
                <a:rPr lang="zh-CN" altLang="zh-CN" sz="1600" dirty="0" smtClean="0">
                  <a:latin typeface="微软雅黑" panose="020B0503020204020204" pitchFamily="34" charset="-122"/>
                  <a:ea typeface="微软雅黑" panose="020B0503020204020204" pitchFamily="34" charset="-122"/>
                </a:rPr>
                <a:t>节点，</a:t>
              </a:r>
              <a:r>
                <a:rPr lang="zh-CN" altLang="zh-CN" sz="1600" dirty="0">
                  <a:latin typeface="微软雅黑" panose="020B0503020204020204" pitchFamily="34" charset="-122"/>
                  <a:ea typeface="微软雅黑" panose="020B0503020204020204" pitchFamily="34" charset="-122"/>
                </a:rPr>
                <a:t>它们会首选在几何坐标中计算并确定自己的坐标，用于作为其他普通节点坐标定位的</a:t>
              </a:r>
              <a:r>
                <a:rPr lang="zh-CN" altLang="zh-CN" sz="1600" dirty="0" smtClean="0">
                  <a:latin typeface="微软雅黑" panose="020B0503020204020204" pitchFamily="34" charset="-122"/>
                  <a:ea typeface="微软雅黑" panose="020B0503020204020204" pitchFamily="34" charset="-122"/>
                </a:rPr>
                <a:t>参考</a:t>
              </a:r>
              <a:r>
                <a:rPr lang="zh-CN" altLang="en-US" sz="1600" dirty="0" smtClean="0">
                  <a:latin typeface="微软雅黑" panose="020B0503020204020204" pitchFamily="34" charset="-122"/>
                  <a:ea typeface="微软雅黑" panose="020B0503020204020204" pitchFamily="34" charset="-122"/>
                </a:rPr>
                <a:t>。</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435496" y="1542118"/>
              <a:ext cx="2171700" cy="461665"/>
            </a:xfrm>
            <a:prstGeom prst="rect">
              <a:avLst/>
            </a:prstGeom>
            <a:noFill/>
          </p:spPr>
          <p:txBody>
            <a:bodyPr wrap="square" rtlCol="0">
              <a:spAutoFit/>
            </a:bodyPr>
            <a:lstStyle/>
            <a:p>
              <a:r>
                <a:rPr lang="en-US" altLang="zh-HK" b="1" dirty="0" smtClean="0">
                  <a:solidFill>
                    <a:srgbClr val="0174AB"/>
                  </a:solidFill>
                  <a:latin typeface="微软雅黑" panose="020B0503020204020204" pitchFamily="34" charset="-122"/>
                  <a:ea typeface="微软雅黑" panose="020B0503020204020204" pitchFamily="34" charset="-122"/>
                </a:rPr>
                <a:t>GNP</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54" name="矩形 53"/>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6562981" y="1543852"/>
            <a:ext cx="2246643" cy="1958790"/>
            <a:chOff x="435496" y="1542118"/>
            <a:chExt cx="2246643" cy="1958790"/>
          </a:xfrm>
        </p:grpSpPr>
        <p:sp>
          <p:nvSpPr>
            <p:cNvPr id="56" name="矩形 55"/>
            <p:cNvSpPr/>
            <p:nvPr/>
          </p:nvSpPr>
          <p:spPr>
            <a:xfrm>
              <a:off x="435496" y="1931248"/>
              <a:ext cx="2246643" cy="1569660"/>
            </a:xfrm>
            <a:prstGeom prst="rect">
              <a:avLst/>
            </a:prstGeom>
          </p:spPr>
          <p:txBody>
            <a:bodyPr wrap="square">
              <a:spAutoFit/>
            </a:bodyPr>
            <a:lstStyle/>
            <a:p>
              <a:pPr lvl="0" algn="just"/>
              <a:r>
                <a:rPr lang="en-US" altLang="zh-CN" sz="1600" dirty="0" smtClean="0">
                  <a:latin typeface="微软雅黑" panose="020B0503020204020204" pitchFamily="34" charset="-122"/>
                  <a:ea typeface="微软雅黑" panose="020B0503020204020204" pitchFamily="34" charset="-122"/>
                </a:rPr>
                <a:t>Vivaldi</a:t>
              </a:r>
              <a:r>
                <a:rPr lang="zh-CN" altLang="zh-CN" sz="1600" dirty="0" smtClean="0">
                  <a:latin typeface="微软雅黑" panose="020B0503020204020204" pitchFamily="34" charset="-122"/>
                  <a:ea typeface="微软雅黑" panose="020B0503020204020204" pitchFamily="34" charset="-122"/>
                </a:rPr>
                <a:t>算法</a:t>
              </a:r>
              <a:r>
                <a:rPr lang="zh-CN" altLang="zh-CN" sz="1600" dirty="0">
                  <a:latin typeface="微软雅黑" panose="020B0503020204020204" pitchFamily="34" charset="-122"/>
                  <a:ea typeface="微软雅黑" panose="020B0503020204020204" pitchFamily="34" charset="-122"/>
                </a:rPr>
                <a:t>是完全分布式</a:t>
              </a:r>
              <a:r>
                <a:rPr lang="zh-CN" altLang="zh-CN" sz="1600" dirty="0" smtClean="0">
                  <a:latin typeface="微软雅黑" panose="020B0503020204020204" pitchFamily="34" charset="-122"/>
                  <a:ea typeface="微软雅黑" panose="020B0503020204020204" pitchFamily="34" charset="-122"/>
                </a:rPr>
                <a:t>的</a:t>
              </a:r>
              <a:r>
                <a:rPr lang="zh-CN" altLang="zh-CN" sz="1600" dirty="0">
                  <a:latin typeface="微软雅黑" panose="020B0503020204020204" pitchFamily="34" charset="-122"/>
                  <a:ea typeface="微软雅黑" panose="020B0503020204020204" pitchFamily="34" charset="-122"/>
                </a:rPr>
                <a:t>网络坐标</a:t>
              </a:r>
              <a:r>
                <a:rPr lang="zh-CN" altLang="zh-CN" sz="1600" dirty="0" smtClean="0">
                  <a:latin typeface="微软雅黑" panose="020B0503020204020204" pitchFamily="34" charset="-122"/>
                  <a:ea typeface="微软雅黑" panose="020B0503020204020204" pitchFamily="34" charset="-122"/>
                </a:rPr>
                <a:t>系统</a:t>
              </a:r>
              <a:r>
                <a:rPr lang="zh-CN" altLang="en-US" sz="1600" dirty="0" smtClean="0">
                  <a:latin typeface="微软雅黑" panose="020B0503020204020204" pitchFamily="34" charset="-122"/>
                  <a:ea typeface="微软雅黑" panose="020B0503020204020204" pitchFamily="34" charset="-122"/>
                </a:rPr>
                <a:t>，其通过模拟物理弹簧系统，使节点仅需获取少量邻居节点的时延数据便可完成坐标更新。</a:t>
              </a:r>
              <a:endParaRPr lang="zh-HK" altLang="zh-HK" sz="1600" dirty="0">
                <a:solidFill>
                  <a:srgbClr val="92D14F"/>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435496" y="1542118"/>
              <a:ext cx="2171700" cy="461665"/>
            </a:xfrm>
            <a:prstGeom prst="rect">
              <a:avLst/>
            </a:prstGeom>
            <a:noFill/>
          </p:spPr>
          <p:txBody>
            <a:bodyPr wrap="square" rtlCol="0">
              <a:spAutoFit/>
            </a:bodyPr>
            <a:lstStyle/>
            <a:p>
              <a:r>
                <a:rPr lang="en-US" altLang="zh-CN" b="1" dirty="0">
                  <a:solidFill>
                    <a:srgbClr val="92D14F"/>
                  </a:solidFill>
                  <a:latin typeface="微软雅黑" panose="020B0503020204020204" pitchFamily="34" charset="-122"/>
                  <a:ea typeface="微软雅黑" panose="020B0503020204020204" pitchFamily="34" charset="-122"/>
                </a:rPr>
                <a:t>Vivaldi</a:t>
              </a:r>
            </a:p>
          </p:txBody>
        </p:sp>
        <p:sp>
          <p:nvSpPr>
            <p:cNvPr id="58" name="矩形 57"/>
            <p:cNvSpPr/>
            <p:nvPr/>
          </p:nvSpPr>
          <p:spPr>
            <a:xfrm>
              <a:off x="540271" y="1898406"/>
              <a:ext cx="1355204" cy="45887"/>
            </a:xfrm>
            <a:prstGeom prst="rect">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92D14F"/>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3723666" y="4486143"/>
            <a:ext cx="769257" cy="400110"/>
          </a:xfrm>
          <a:prstGeom prst="rect">
            <a:avLst/>
          </a:prstGeom>
          <a:noFill/>
        </p:spPr>
        <p:txBody>
          <a:bodyPr wrap="square" rtlCol="0">
            <a:spAutoFit/>
          </a:bodyPr>
          <a:lstStyle/>
          <a:p>
            <a:pPr algn="ctr"/>
            <a:r>
              <a:rPr lang="en-US" altLang="zh-HK" sz="2000" b="1" dirty="0" smtClean="0">
                <a:solidFill>
                  <a:schemeClr val="bg1"/>
                </a:solidFill>
                <a:latin typeface="微软雅黑" panose="020B0503020204020204" pitchFamily="34" charset="-122"/>
                <a:ea typeface="微软雅黑" panose="020B0503020204020204" pitchFamily="34" charset="-122"/>
              </a:rPr>
              <a:t>PIC</a:t>
            </a:r>
            <a:endParaRPr lang="zh-HK" altLang="en-US" sz="2000" b="1" dirty="0">
              <a:solidFill>
                <a:schemeClr val="bg1"/>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5617170" y="4464967"/>
            <a:ext cx="769257" cy="400110"/>
          </a:xfrm>
          <a:prstGeom prst="rect">
            <a:avLst/>
          </a:prstGeom>
          <a:noFill/>
        </p:spPr>
        <p:txBody>
          <a:bodyPr wrap="square" rtlCol="0">
            <a:spAutoFit/>
          </a:bodyPr>
          <a:lstStyle/>
          <a:p>
            <a:pPr algn="ctr"/>
            <a:r>
              <a:rPr lang="en-US" altLang="zh-HK" sz="2000" b="1" dirty="0" smtClean="0">
                <a:solidFill>
                  <a:schemeClr val="bg1"/>
                </a:solidFill>
                <a:latin typeface="微软雅黑" panose="020B0503020204020204" pitchFamily="34" charset="-122"/>
                <a:ea typeface="微软雅黑" panose="020B0503020204020204" pitchFamily="34" charset="-122"/>
              </a:rPr>
              <a:t>NPS</a:t>
            </a:r>
            <a:endParaRPr lang="zh-HK" altLang="en-US" sz="2000" b="1" dirty="0">
              <a:solidFill>
                <a:schemeClr val="bg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5376817" y="2826436"/>
            <a:ext cx="1230731" cy="400110"/>
          </a:xfrm>
          <a:prstGeom prst="rect">
            <a:avLst/>
          </a:prstGeom>
          <a:noFill/>
        </p:spPr>
        <p:txBody>
          <a:bodyPr wrap="square" rtlCol="0">
            <a:spAutoFit/>
          </a:bodyPr>
          <a:lstStyle/>
          <a:p>
            <a:pPr algn="ctr"/>
            <a:r>
              <a:rPr lang="en-US" altLang="zh-HK" sz="2000" b="1" dirty="0">
                <a:solidFill>
                  <a:schemeClr val="bg1"/>
                </a:solidFill>
                <a:latin typeface="微软雅黑" panose="020B0503020204020204" pitchFamily="34" charset="-122"/>
                <a:ea typeface="微软雅黑" panose="020B0503020204020204" pitchFamily="34" charset="-122"/>
              </a:rPr>
              <a:t>Vivaldi</a:t>
            </a:r>
            <a:endParaRPr lang="zh-HK"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812190" y="4072504"/>
            <a:ext cx="2583645" cy="1712569"/>
            <a:chOff x="435496" y="1542118"/>
            <a:chExt cx="2246643" cy="1712569"/>
          </a:xfrm>
        </p:grpSpPr>
        <p:sp>
          <p:nvSpPr>
            <p:cNvPr id="63" name="矩形 62"/>
            <p:cNvSpPr/>
            <p:nvPr/>
          </p:nvSpPr>
          <p:spPr>
            <a:xfrm>
              <a:off x="435496" y="1931248"/>
              <a:ext cx="2246643" cy="1323439"/>
            </a:xfrm>
            <a:prstGeom prst="rect">
              <a:avLst/>
            </a:prstGeom>
          </p:spPr>
          <p:txBody>
            <a:bodyPr wrap="square">
              <a:spAutoFit/>
            </a:bodyPr>
            <a:lstStyle/>
            <a:p>
              <a:pPr lvl="0" algn="just"/>
              <a:r>
                <a:rPr lang="en-US" altLang="zh-CN" sz="1600" dirty="0">
                  <a:latin typeface="微软雅黑" panose="020B0503020204020204" pitchFamily="34" charset="-122"/>
                  <a:ea typeface="微软雅黑" panose="020B0503020204020204" pitchFamily="34" charset="-122"/>
                </a:rPr>
                <a:t>PIC</a:t>
              </a:r>
              <a:r>
                <a:rPr lang="zh-CN" altLang="zh-CN" sz="1600" dirty="0">
                  <a:latin typeface="微软雅黑" panose="020B0503020204020204" pitchFamily="34" charset="-122"/>
                  <a:ea typeface="微软雅黑" panose="020B0503020204020204" pitchFamily="34" charset="-122"/>
                </a:rPr>
                <a:t>是在</a:t>
              </a:r>
              <a:r>
                <a:rPr lang="en-US" altLang="zh-CN" sz="1600" dirty="0">
                  <a:latin typeface="微软雅黑" panose="020B0503020204020204" pitchFamily="34" charset="-122"/>
                  <a:ea typeface="微软雅黑" panose="020B0503020204020204" pitchFamily="34" charset="-122"/>
                </a:rPr>
                <a:t>GNP</a:t>
              </a:r>
              <a:r>
                <a:rPr lang="zh-CN" altLang="zh-CN" sz="1600" dirty="0">
                  <a:latin typeface="微软雅黑" panose="020B0503020204020204" pitchFamily="34" charset="-122"/>
                  <a:ea typeface="微软雅黑" panose="020B0503020204020204" pitchFamily="34" charset="-122"/>
                </a:rPr>
                <a:t>的基础之上，改进了锚节点的选择方案</a:t>
              </a:r>
              <a:r>
                <a:rPr lang="zh-CN" altLang="zh-CN" sz="1600" dirty="0" smtClean="0">
                  <a:latin typeface="微软雅黑" panose="020B0503020204020204" pitchFamily="34" charset="-122"/>
                  <a:ea typeface="微软雅黑" panose="020B0503020204020204" pitchFamily="34" charset="-122"/>
                </a:rPr>
                <a:t>，其</a:t>
              </a:r>
              <a:r>
                <a:rPr lang="zh-CN" altLang="zh-CN" sz="1600" dirty="0">
                  <a:latin typeface="微软雅黑" panose="020B0503020204020204" pitchFamily="34" charset="-122"/>
                  <a:ea typeface="微软雅黑" panose="020B0503020204020204" pitchFamily="34" charset="-122"/>
                </a:rPr>
                <a:t>系统中任何已经有坐标的节点都可以被其他节点选作锚</a:t>
              </a:r>
              <a:r>
                <a:rPr lang="zh-CN" altLang="zh-CN" sz="1600" dirty="0" smtClean="0">
                  <a:latin typeface="微软雅黑" panose="020B0503020204020204" pitchFamily="34" charset="-122"/>
                  <a:ea typeface="微软雅黑" panose="020B0503020204020204" pitchFamily="34" charset="-122"/>
                </a:rPr>
                <a:t>节点</a:t>
              </a:r>
              <a:r>
                <a:rPr lang="zh-CN" altLang="en-US" sz="1600" dirty="0" smtClean="0">
                  <a:latin typeface="微软雅黑" panose="020B0503020204020204" pitchFamily="34" charset="-122"/>
                  <a:ea typeface="微软雅黑" panose="020B0503020204020204" pitchFamily="34" charset="-122"/>
                </a:rPr>
                <a:t>。</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435496" y="1542118"/>
              <a:ext cx="2171700" cy="461665"/>
            </a:xfrm>
            <a:prstGeom prst="rect">
              <a:avLst/>
            </a:prstGeom>
            <a:noFill/>
          </p:spPr>
          <p:txBody>
            <a:bodyPr wrap="square" rtlCol="0">
              <a:spAutoFit/>
            </a:bodyPr>
            <a:lstStyle/>
            <a:p>
              <a:r>
                <a:rPr lang="en-US" altLang="zh-CN" b="1" dirty="0">
                  <a:solidFill>
                    <a:srgbClr val="0174AB"/>
                  </a:solidFill>
                  <a:latin typeface="微软雅黑" panose="020B0503020204020204" pitchFamily="34" charset="-122"/>
                  <a:ea typeface="微软雅黑" panose="020B0503020204020204" pitchFamily="34" charset="-122"/>
                </a:rPr>
                <a:t>PIC</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5" name="矩形 64"/>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latin typeface="微软雅黑" panose="020B0503020204020204" pitchFamily="34" charset="-122"/>
                <a:ea typeface="微软雅黑" panose="020B0503020204020204" pitchFamily="34" charset="-122"/>
              </a:endParaRPr>
            </a:p>
          </p:txBody>
        </p:sp>
      </p:grpSp>
      <p:grpSp>
        <p:nvGrpSpPr>
          <p:cNvPr id="66" name="组合 65"/>
          <p:cNvGrpSpPr/>
          <p:nvPr/>
        </p:nvGrpSpPr>
        <p:grpSpPr>
          <a:xfrm>
            <a:off x="6628728" y="3616814"/>
            <a:ext cx="2583645" cy="2451233"/>
            <a:chOff x="435496" y="1542118"/>
            <a:chExt cx="2246643" cy="2451233"/>
          </a:xfrm>
        </p:grpSpPr>
        <p:sp>
          <p:nvSpPr>
            <p:cNvPr id="67" name="矩形 66"/>
            <p:cNvSpPr/>
            <p:nvPr/>
          </p:nvSpPr>
          <p:spPr>
            <a:xfrm>
              <a:off x="435496" y="1931248"/>
              <a:ext cx="2246643" cy="2062103"/>
            </a:xfrm>
            <a:prstGeom prst="rect">
              <a:avLst/>
            </a:prstGeom>
          </p:spPr>
          <p:txBody>
            <a:bodyPr wrap="square">
              <a:spAutoFit/>
            </a:bodyPr>
            <a:lstStyle/>
            <a:p>
              <a:pPr lvl="0" algn="just"/>
              <a:r>
                <a:rPr lang="en-US" altLang="zh-CN" sz="1600" dirty="0" smtClean="0">
                  <a:latin typeface="微软雅黑" panose="020B0503020204020204" pitchFamily="34" charset="-122"/>
                  <a:ea typeface="微软雅黑" panose="020B0503020204020204" pitchFamily="34" charset="-122"/>
                </a:rPr>
                <a:t>NPS</a:t>
              </a:r>
              <a:r>
                <a:rPr lang="zh-CN" altLang="zh-CN" sz="1600" dirty="0" smtClean="0">
                  <a:latin typeface="微软雅黑" panose="020B0503020204020204" pitchFamily="34" charset="-122"/>
                  <a:ea typeface="微软雅黑" panose="020B0503020204020204" pitchFamily="34" charset="-122"/>
                </a:rPr>
                <a:t>是</a:t>
              </a:r>
              <a:r>
                <a:rPr lang="zh-CN" altLang="zh-CN" sz="1600" dirty="0">
                  <a:latin typeface="微软雅黑" panose="020B0503020204020204" pitchFamily="34" charset="-122"/>
                  <a:ea typeface="微软雅黑" panose="020B0503020204020204" pitchFamily="34" charset="-122"/>
                </a:rPr>
                <a:t>一种分层的非中点式的网络坐标</a:t>
              </a:r>
              <a:r>
                <a:rPr lang="zh-CN" altLang="zh-CN" sz="1600" dirty="0" smtClean="0">
                  <a:latin typeface="微软雅黑" panose="020B0503020204020204" pitchFamily="34" charset="-122"/>
                  <a:ea typeface="微软雅黑" panose="020B0503020204020204" pitchFamily="34" charset="-122"/>
                </a:rPr>
                <a:t>系统</a:t>
              </a:r>
              <a:r>
                <a:rPr lang="zh-CN" altLang="en-US" sz="1600" dirty="0" smtClean="0">
                  <a:latin typeface="微软雅黑" panose="020B0503020204020204" pitchFamily="34" charset="-122"/>
                  <a:ea typeface="微软雅黑" panose="020B0503020204020204" pitchFamily="34" charset="-122"/>
                </a:rPr>
                <a:t>，其节点分为三种：</a:t>
              </a:r>
              <a:r>
                <a:rPr lang="zh-CN" altLang="zh-CN" sz="1600" dirty="0">
                  <a:latin typeface="微软雅黑" panose="020B0503020204020204" pitchFamily="34" charset="-122"/>
                  <a:ea typeface="微软雅黑" panose="020B0503020204020204" pitchFamily="34" charset="-122"/>
                </a:rPr>
                <a:t>服务器节点储存着系统参数以及其他节点的</a:t>
              </a:r>
              <a:r>
                <a:rPr lang="zh-CN" altLang="zh-CN" sz="1600" dirty="0" smtClean="0">
                  <a:latin typeface="微软雅黑" panose="020B0503020204020204" pitchFamily="34" charset="-122"/>
                  <a:ea typeface="微软雅黑" panose="020B0503020204020204" pitchFamily="34" charset="-122"/>
                </a:rPr>
                <a:t>信息</a:t>
              </a:r>
              <a:r>
                <a:rPr lang="zh-CN" altLang="en-US" sz="1600" dirty="0" smtClean="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锚</a:t>
              </a:r>
              <a:r>
                <a:rPr lang="zh-CN" altLang="zh-CN" sz="1600" dirty="0" smtClean="0">
                  <a:latin typeface="微软雅黑" panose="020B0503020204020204" pitchFamily="34" charset="-122"/>
                  <a:ea typeface="微软雅黑" panose="020B0503020204020204" pitchFamily="34" charset="-122"/>
                </a:rPr>
                <a:t>节点</a:t>
              </a:r>
              <a:r>
                <a:rPr lang="zh-CN" altLang="en-US" sz="1600" dirty="0" smtClean="0">
                  <a:latin typeface="微软雅黑" panose="020B0503020204020204" pitchFamily="34" charset="-122"/>
                  <a:ea typeface="微软雅黑" panose="020B0503020204020204" pitchFamily="34" charset="-122"/>
                </a:rPr>
                <a:t>构建空间</a:t>
              </a:r>
              <a:r>
                <a:rPr lang="zh-CN" altLang="zh-CN" sz="1600" dirty="0" smtClean="0">
                  <a:latin typeface="微软雅黑" panose="020B0503020204020204" pitchFamily="34" charset="-122"/>
                  <a:ea typeface="微软雅黑" panose="020B0503020204020204" pitchFamily="34" charset="-122"/>
                </a:rPr>
                <a:t>坐标系</a:t>
              </a:r>
              <a:r>
                <a:rPr lang="zh-CN" altLang="en-US" sz="1600" dirty="0" smtClean="0">
                  <a:latin typeface="微软雅黑" panose="020B0503020204020204" pitchFamily="34" charset="-122"/>
                  <a:ea typeface="微软雅黑" panose="020B0503020204020204" pitchFamily="34" charset="-122"/>
                </a:rPr>
                <a:t>的第</a:t>
              </a:r>
              <a:r>
                <a:rPr lang="en-US" altLang="zh-CN" sz="1600" dirty="0" smtClean="0">
                  <a:latin typeface="微软雅黑" panose="020B0503020204020204" pitchFamily="34" charset="-122"/>
                  <a:ea typeface="微软雅黑" panose="020B0503020204020204" pitchFamily="34" charset="-122"/>
                </a:rPr>
                <a:t>0</a:t>
              </a:r>
              <a:r>
                <a:rPr lang="zh-CN" altLang="en-US" sz="1600" dirty="0" smtClean="0">
                  <a:latin typeface="微软雅黑" panose="020B0503020204020204" pitchFamily="34" charset="-122"/>
                  <a:ea typeface="微软雅黑" panose="020B0503020204020204" pitchFamily="34" charset="-122"/>
                </a:rPr>
                <a:t>层；普通节点放置在第</a:t>
              </a:r>
              <a:r>
                <a:rPr lang="en-US" altLang="zh-CN" sz="1600" dirty="0" smtClean="0">
                  <a:latin typeface="微软雅黑" panose="020B0503020204020204" pitchFamily="34" charset="-122"/>
                  <a:ea typeface="微软雅黑" panose="020B0503020204020204" pitchFamily="34" charset="-122"/>
                </a:rPr>
                <a:t>L</a:t>
              </a:r>
              <a:r>
                <a:rPr lang="zh-CN" altLang="en-US" sz="1600" dirty="0" smtClean="0">
                  <a:latin typeface="微软雅黑" panose="020B0503020204020204" pitchFamily="34" charset="-122"/>
                  <a:ea typeface="微软雅黑" panose="020B0503020204020204" pitchFamily="34" charset="-122"/>
                </a:rPr>
                <a:t>层，其坐标参考较小层的节点坐标。</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35496" y="1542118"/>
              <a:ext cx="2171700" cy="461665"/>
            </a:xfrm>
            <a:prstGeom prst="rect">
              <a:avLst/>
            </a:prstGeom>
            <a:noFill/>
          </p:spPr>
          <p:txBody>
            <a:bodyPr wrap="square" rtlCol="0">
              <a:spAutoFit/>
            </a:bodyPr>
            <a:lstStyle/>
            <a:p>
              <a:r>
                <a:rPr lang="en-US" altLang="zh-HK" b="1" dirty="0" smtClean="0">
                  <a:solidFill>
                    <a:srgbClr val="0174AB"/>
                  </a:solidFill>
                  <a:latin typeface="微软雅黑" panose="020B0503020204020204" pitchFamily="34" charset="-122"/>
                  <a:ea typeface="微软雅黑" panose="020B0503020204020204" pitchFamily="34" charset="-122"/>
                </a:rPr>
                <a:t>NPS</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9" name="矩形 68"/>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latin typeface="微软雅黑" panose="020B0503020204020204" pitchFamily="34" charset="-122"/>
                <a:ea typeface="微软雅黑" panose="020B0503020204020204" pitchFamily="34" charset="-122"/>
              </a:endParaRPr>
            </a:p>
          </p:txBody>
        </p:sp>
      </p:grpSp>
      <p:sp>
        <p:nvSpPr>
          <p:cNvPr id="2" name="圆角矩形 1"/>
          <p:cNvSpPr/>
          <p:nvPr/>
        </p:nvSpPr>
        <p:spPr>
          <a:xfrm>
            <a:off x="5009870" y="1379222"/>
            <a:ext cx="4114800" cy="2135293"/>
          </a:xfrm>
          <a:prstGeom prst="roundRect">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3719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时空网络</a:t>
            </a:r>
            <a:r>
              <a:rPr lang="zh-CN" altLang="zh-CN" dirty="0" smtClean="0"/>
              <a:t>坐标</a:t>
            </a:r>
            <a:r>
              <a:rPr lang="zh-CN" altLang="en-US" dirty="0" smtClean="0"/>
              <a:t>性能分析与优化</a:t>
            </a:r>
            <a:endParaRPr lang="zh-CN" altLang="en-US" dirty="0"/>
          </a:p>
        </p:txBody>
      </p:sp>
      <p:sp>
        <p:nvSpPr>
          <p:cNvPr id="3" name="内容占位符 2"/>
          <p:cNvSpPr>
            <a:spLocks noGrp="1"/>
          </p:cNvSpPr>
          <p:nvPr>
            <p:ph idx="1"/>
          </p:nvPr>
        </p:nvSpPr>
        <p:spPr/>
        <p:txBody>
          <a:bodyPr/>
          <a:lstStyle/>
          <a:p>
            <a:r>
              <a:rPr lang="zh-CN" altLang="en-US" dirty="0" smtClean="0"/>
              <a:t>问题提出</a:t>
            </a:r>
            <a:endParaRPr lang="zh-CN" altLang="en-US" dirty="0"/>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spTree>
    <p:extLst>
      <p:ext uri="{BB962C8B-B14F-4D97-AF65-F5344CB8AC3E}">
        <p14:creationId xmlns:p14="http://schemas.microsoft.com/office/powerpoint/2010/main" val="24613389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mtClean="0">
                <a:latin typeface="黑体" panose="02010609060101010101" pitchFamily="49" charset="-122"/>
                <a:ea typeface="黑体" panose="02010609060101010101" pitchFamily="49" charset="-122"/>
              </a:rPr>
              <a:t>总结与展望（</a:t>
            </a:r>
            <a:r>
              <a:rPr lang="en-US" altLang="zh-CN" smtClean="0">
                <a:latin typeface="黑体" panose="02010609060101010101" pitchFamily="49" charset="-122"/>
                <a:ea typeface="黑体" panose="02010609060101010101" pitchFamily="49" charset="-122"/>
              </a:rPr>
              <a:t>1/2</a:t>
            </a:r>
            <a:r>
              <a:rPr lang="zh-CN" altLang="en-US" smtClean="0">
                <a:latin typeface="黑体" panose="02010609060101010101" pitchFamily="49" charset="-122"/>
                <a:ea typeface="黑体" panose="02010609060101010101" pitchFamily="49" charset="-122"/>
              </a:rPr>
              <a:t>）</a:t>
            </a:r>
            <a:r>
              <a:rPr lang="en-US" altLang="zh-CN" smtClean="0">
                <a:latin typeface="黑体" panose="02010609060101010101" pitchFamily="49" charset="-122"/>
                <a:ea typeface="黑体" panose="02010609060101010101" pitchFamily="49" charset="-122"/>
              </a:rPr>
              <a:t>-</a:t>
            </a:r>
            <a:r>
              <a:rPr lang="zh-CN" altLang="en-US" smtClean="0">
                <a:latin typeface="黑体" panose="02010609060101010101" pitchFamily="49" charset="-122"/>
                <a:ea typeface="黑体" panose="02010609060101010101" pitchFamily="49" charset="-122"/>
              </a:rPr>
              <a:t>总结</a:t>
            </a:r>
          </a:p>
        </p:txBody>
      </p:sp>
      <p:sp>
        <p:nvSpPr>
          <p:cNvPr id="79875"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80000"/>
              </a:lnSpc>
            </a:pPr>
            <a:r>
              <a:rPr lang="zh-CN" altLang="en-US" sz="3400" smtClean="0">
                <a:latin typeface="黑体" panose="02010609060101010101" pitchFamily="49" charset="-122"/>
                <a:ea typeface="黑体" panose="02010609060101010101" pitchFamily="49" charset="-122"/>
              </a:rPr>
              <a:t>提出了一种</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服务功能语义相似度的计算方法</a:t>
            </a:r>
          </a:p>
          <a:p>
            <a:pPr lvl="1">
              <a:lnSpc>
                <a:spcPct val="80000"/>
              </a:lnSpc>
            </a:pPr>
            <a:endParaRPr lang="zh-CN" altLang="en-US" sz="3500" smtClean="0">
              <a:latin typeface="黑体" panose="02010609060101010101" pitchFamily="49" charset="-122"/>
              <a:ea typeface="黑体" panose="02010609060101010101" pitchFamily="49" charset="-122"/>
            </a:endParaRPr>
          </a:p>
          <a:p>
            <a:pPr>
              <a:lnSpc>
                <a:spcPct val="80000"/>
              </a:lnSpc>
            </a:pPr>
            <a:r>
              <a:rPr lang="zh-CN" altLang="en-US" sz="3400" smtClean="0">
                <a:latin typeface="黑体" panose="02010609060101010101" pitchFamily="49" charset="-122"/>
                <a:ea typeface="黑体" panose="02010609060101010101" pitchFamily="49" charset="-122"/>
              </a:rPr>
              <a:t>扩展了基于使用历史的</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服务推荐方法</a:t>
            </a:r>
          </a:p>
          <a:p>
            <a:pPr>
              <a:lnSpc>
                <a:spcPct val="80000"/>
              </a:lnSpc>
            </a:pPr>
            <a:endParaRPr lang="zh-CN" altLang="en-US" sz="3400" smtClean="0">
              <a:latin typeface="黑体" panose="02010609060101010101" pitchFamily="49" charset="-122"/>
              <a:ea typeface="黑体" panose="02010609060101010101" pitchFamily="49" charset="-122"/>
            </a:endParaRPr>
          </a:p>
          <a:p>
            <a:pPr>
              <a:lnSpc>
                <a:spcPct val="80000"/>
              </a:lnSpc>
            </a:pPr>
            <a:r>
              <a:rPr lang="zh-CN" altLang="en-US" sz="3400" smtClean="0">
                <a:latin typeface="黑体" panose="02010609060101010101" pitchFamily="49" charset="-122"/>
                <a:ea typeface="黑体" panose="02010609060101010101" pitchFamily="49" charset="-122"/>
              </a:rPr>
              <a:t>提出了一种服务推荐的方法</a:t>
            </a:r>
          </a:p>
          <a:p>
            <a:pPr>
              <a:lnSpc>
                <a:spcPct val="80000"/>
              </a:lnSpc>
            </a:pPr>
            <a:endParaRPr lang="zh-CN" altLang="en-US" sz="3400" smtClean="0">
              <a:latin typeface="黑体" panose="02010609060101010101" pitchFamily="49" charset="-122"/>
              <a:ea typeface="黑体" panose="02010609060101010101" pitchFamily="49" charset="-122"/>
            </a:endParaRPr>
          </a:p>
          <a:p>
            <a:pPr>
              <a:lnSpc>
                <a:spcPct val="80000"/>
              </a:lnSpc>
            </a:pPr>
            <a:r>
              <a:rPr lang="zh-CN" altLang="en-US" sz="3400" smtClean="0">
                <a:latin typeface="黑体" panose="02010609060101010101" pitchFamily="49" charset="-122"/>
                <a:ea typeface="黑体" panose="02010609060101010101" pitchFamily="49" charset="-122"/>
              </a:rPr>
              <a:t>实现了服务推荐的可视化展示</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研究背景（</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1/2</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面对的问题</a:t>
            </a:r>
          </a:p>
        </p:txBody>
      </p:sp>
      <p:sp>
        <p:nvSpPr>
          <p:cNvPr id="15363" name="内容占位符 20"/>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大规模网络高精度时间同步成为多网融合关键问题</a:t>
            </a:r>
          </a:p>
          <a:p>
            <a:pPr lvl="1"/>
            <a:r>
              <a:rPr lang="zh-CN" altLang="zh-CN" sz="2800" dirty="0" smtClean="0">
                <a:latin typeface="微软雅黑" panose="020B0503020204020204" pitchFamily="34" charset="-122"/>
                <a:ea typeface="微软雅黑" panose="020B0503020204020204" pitchFamily="34" charset="-122"/>
              </a:rPr>
              <a:t>移动互联网、信息</a:t>
            </a:r>
            <a:r>
              <a:rPr lang="en-US" altLang="zh-CN" sz="2800" dirty="0" smtClean="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物理融合系统依靠时间同步技术建立并维持整网的统一时间基准，时间同步包含了时钟同步和频率同步两层含义。大规模网络高精度时间同步技术一直是网络通信等领域的研究热点和难点。</a:t>
            </a:r>
            <a:endParaRPr lang="zh-CN" altLang="zh-CN" sz="2000" dirty="0" smtClean="0">
              <a:latin typeface="微软雅黑" panose="020B0503020204020204" pitchFamily="34" charset="-122"/>
              <a:ea typeface="微软雅黑" panose="020B0503020204020204" pitchFamily="34" charset="-122"/>
            </a:endParaRPr>
          </a:p>
          <a:p>
            <a:pPr eaLnBrk="1" hangingPunct="1"/>
            <a:endParaRPr lang="zh-CN" altLang="en-US" dirty="0" smtClean="0">
              <a:latin typeface="微软雅黑" panose="020B0503020204020204" pitchFamily="34" charset="-122"/>
              <a:ea typeface="微软雅黑" panose="020B0503020204020204" pitchFamily="34" charset="-122"/>
            </a:endParaRPr>
          </a:p>
        </p:txBody>
      </p:sp>
      <p:sp>
        <p:nvSpPr>
          <p:cNvPr id="15364"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pic>
        <p:nvPicPr>
          <p:cNvPr id="5" name="图片 4"/>
          <p:cNvPicPr/>
          <p:nvPr/>
        </p:nvPicPr>
        <p:blipFill>
          <a:blip r:embed="rId3">
            <a:extLst>
              <a:ext uri="{28A0092B-C50C-407E-A947-70E740481C1C}">
                <a14:useLocalDpi xmlns:a14="http://schemas.microsoft.com/office/drawing/2010/main" val="0"/>
              </a:ext>
            </a:extLst>
          </a:blip>
          <a:srcRect b="6667"/>
          <a:stretch>
            <a:fillRect/>
          </a:stretch>
        </p:blipFill>
        <p:spPr bwMode="auto">
          <a:xfrm>
            <a:off x="1600200" y="1653381"/>
            <a:ext cx="5943600" cy="4419600"/>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mtClean="0">
                <a:latin typeface="黑体" panose="02010609060101010101" pitchFamily="49" charset="-122"/>
                <a:ea typeface="黑体" panose="02010609060101010101" pitchFamily="49" charset="-122"/>
              </a:rPr>
              <a:t>总结与展望（</a:t>
            </a:r>
            <a:r>
              <a:rPr lang="en-US" altLang="zh-CN" smtClean="0">
                <a:latin typeface="黑体" panose="02010609060101010101" pitchFamily="49" charset="-122"/>
                <a:ea typeface="黑体" panose="02010609060101010101" pitchFamily="49" charset="-122"/>
              </a:rPr>
              <a:t>2/2</a:t>
            </a:r>
            <a:r>
              <a:rPr lang="zh-CN" altLang="en-US" smtClean="0">
                <a:latin typeface="黑体" panose="02010609060101010101" pitchFamily="49" charset="-122"/>
                <a:ea typeface="黑体" panose="02010609060101010101" pitchFamily="49" charset="-122"/>
              </a:rPr>
              <a:t>）</a:t>
            </a:r>
            <a:r>
              <a:rPr lang="en-US" altLang="zh-CN" smtClean="0">
                <a:latin typeface="黑体" panose="02010609060101010101" pitchFamily="49" charset="-122"/>
                <a:ea typeface="黑体" panose="02010609060101010101" pitchFamily="49" charset="-122"/>
              </a:rPr>
              <a:t>-</a:t>
            </a:r>
            <a:r>
              <a:rPr lang="zh-CN" altLang="en-US" smtClean="0">
                <a:latin typeface="黑体" panose="02010609060101010101" pitchFamily="49" charset="-122"/>
                <a:ea typeface="黑体" panose="02010609060101010101" pitchFamily="49" charset="-122"/>
              </a:rPr>
              <a:t>展望</a:t>
            </a:r>
          </a:p>
        </p:txBody>
      </p:sp>
      <p:sp>
        <p:nvSpPr>
          <p:cNvPr id="81923"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3400" smtClean="0">
                <a:latin typeface="黑体" panose="02010609060101010101" pitchFamily="49" charset="-122"/>
                <a:ea typeface="黑体" panose="02010609060101010101" pitchFamily="49" charset="-122"/>
              </a:rPr>
              <a:t>增加</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服务的个性化推荐</a:t>
            </a:r>
          </a:p>
          <a:p>
            <a:endParaRPr lang="zh-CN" altLang="en-US" sz="3400" smtClean="0">
              <a:latin typeface="黑体" panose="02010609060101010101" pitchFamily="49" charset="-122"/>
              <a:ea typeface="黑体" panose="02010609060101010101" pitchFamily="49" charset="-122"/>
            </a:endParaRPr>
          </a:p>
          <a:p>
            <a:r>
              <a:rPr lang="zh-CN" altLang="en-US" sz="3400" smtClean="0">
                <a:latin typeface="黑体" panose="02010609060101010101" pitchFamily="49" charset="-122"/>
                <a:ea typeface="黑体" panose="02010609060101010101" pitchFamily="49" charset="-122"/>
              </a:rPr>
              <a:t>优化</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服务的相似度计算算法</a:t>
            </a:r>
          </a:p>
          <a:p>
            <a:endParaRPr lang="zh-CN" altLang="en-US" sz="3400" smtClean="0">
              <a:latin typeface="黑体" panose="02010609060101010101" pitchFamily="49" charset="-122"/>
              <a:ea typeface="黑体" panose="02010609060101010101" pitchFamily="49" charset="-122"/>
            </a:endParaRPr>
          </a:p>
          <a:p>
            <a:r>
              <a:rPr lang="zh-CN" altLang="en-US" sz="3400" smtClean="0">
                <a:latin typeface="黑体" panose="02010609060101010101" pitchFamily="49" charset="-122"/>
                <a:ea typeface="黑体" panose="02010609060101010101" pitchFamily="49" charset="-122"/>
              </a:rPr>
              <a:t>增强</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服务推荐的可视化展示</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latin typeface="黑体" panose="02010609060101010101" pitchFamily="49" charset="-122"/>
                <a:ea typeface="黑体" panose="02010609060101010101" pitchFamily="49" charset="-122"/>
              </a:rPr>
              <a:t>参加的科研项目与发表论文</a:t>
            </a:r>
          </a:p>
        </p:txBody>
      </p:sp>
      <p:sp>
        <p:nvSpPr>
          <p:cNvPr id="2253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latin typeface="黑体" panose="02010609060101010101" pitchFamily="49" charset="-122"/>
                <a:ea typeface="黑体" panose="02010609060101010101" pitchFamily="49" charset="-122"/>
              </a:rPr>
              <a:t>在读期间参加的科研项目</a:t>
            </a:r>
            <a:endParaRPr lang="en-US" altLang="zh-CN" dirty="0" smtClean="0">
              <a:latin typeface="黑体" panose="02010609060101010101" pitchFamily="49" charset="-122"/>
              <a:ea typeface="黑体" panose="02010609060101010101" pitchFamily="49" charset="-122"/>
            </a:endParaRPr>
          </a:p>
          <a:p>
            <a:pPr lvl="1" algn="just"/>
            <a:r>
              <a:rPr lang="zh-CN" altLang="en-US" sz="2000" dirty="0" smtClean="0">
                <a:latin typeface="Verdana" panose="020B0604030504040204" pitchFamily="34" charset="0"/>
                <a:ea typeface="宋体" panose="02010600030101010101" pitchFamily="2" charset="-122"/>
              </a:rPr>
              <a:t>国家</a:t>
            </a:r>
            <a:r>
              <a:rPr lang="zh-CN" altLang="en-US" sz="2000" dirty="0">
                <a:latin typeface="Verdana" panose="020B0604030504040204" pitchFamily="34" charset="0"/>
                <a:ea typeface="宋体" panose="02010600030101010101" pitchFamily="2" charset="-122"/>
              </a:rPr>
              <a:t>重点研发计划，网络大数据的数据保护与隐私保护，</a:t>
            </a:r>
            <a:r>
              <a:rPr lang="en-US" altLang="zh-CN" sz="2000" dirty="0">
                <a:latin typeface="Verdana" panose="020B0604030504040204" pitchFamily="34" charset="0"/>
                <a:ea typeface="宋体" panose="02010600030101010101" pitchFamily="2" charset="-122"/>
              </a:rPr>
              <a:t> 2016YFB0800401</a:t>
            </a:r>
            <a:r>
              <a:rPr lang="zh-CN" altLang="en-US" sz="2000" dirty="0">
                <a:latin typeface="Verdana" panose="020B0604030504040204" pitchFamily="34" charset="0"/>
                <a:ea typeface="宋体" panose="02010600030101010101" pitchFamily="2" charset="-122"/>
              </a:rPr>
              <a:t>，</a:t>
            </a:r>
            <a:r>
              <a:rPr lang="en-US" altLang="zh-CN" sz="2000" dirty="0">
                <a:latin typeface="Verdana" panose="020B0604030504040204" pitchFamily="34" charset="0"/>
                <a:ea typeface="宋体" panose="02010600030101010101" pitchFamily="2" charset="-122"/>
              </a:rPr>
              <a:t>2016-2018</a:t>
            </a:r>
          </a:p>
          <a:p>
            <a:pPr lvl="1" algn="just"/>
            <a:r>
              <a:rPr lang="zh-CN" altLang="en-US" sz="2000" dirty="0" smtClean="0">
                <a:latin typeface="Verdana" panose="020B0604030504040204" pitchFamily="34" charset="0"/>
                <a:ea typeface="宋体" panose="02010600030101010101" pitchFamily="2" charset="-122"/>
              </a:rPr>
              <a:t>国家</a:t>
            </a:r>
            <a:r>
              <a:rPr lang="zh-CN" altLang="en-US" sz="2000" dirty="0">
                <a:latin typeface="Verdana" panose="020B0604030504040204" pitchFamily="34" charset="0"/>
                <a:ea typeface="宋体" panose="02010600030101010101" pitchFamily="2" charset="-122"/>
              </a:rPr>
              <a:t>重点研发计划</a:t>
            </a:r>
            <a:r>
              <a:rPr lang="en-US" altLang="zh-CN" sz="2000" dirty="0" smtClean="0">
                <a:latin typeface="Verdana" panose="020B0604030504040204" pitchFamily="34" charset="0"/>
                <a:ea typeface="宋体" panose="02010600030101010101" pitchFamily="2" charset="-122"/>
              </a:rPr>
              <a:t>,</a:t>
            </a:r>
            <a:r>
              <a:rPr lang="zh-CN" altLang="en-US" sz="2000" dirty="0" smtClean="0">
                <a:latin typeface="Verdana" panose="020B0604030504040204" pitchFamily="34" charset="0"/>
                <a:ea typeface="宋体" panose="02010600030101010101" pitchFamily="2" charset="-122"/>
              </a:rPr>
              <a:t>，跨</a:t>
            </a:r>
            <a:r>
              <a:rPr lang="zh-CN" altLang="en-US" sz="2000" dirty="0">
                <a:latin typeface="Verdana" panose="020B0604030504040204" pitchFamily="34" charset="0"/>
                <a:ea typeface="宋体" panose="02010600030101010101" pitchFamily="2" charset="-122"/>
              </a:rPr>
              <a:t>界服务融合理论与关键</a:t>
            </a:r>
            <a:r>
              <a:rPr lang="zh-CN" altLang="en-US" sz="2000" dirty="0" smtClean="0">
                <a:latin typeface="Verdana" panose="020B0604030504040204" pitchFamily="34" charset="0"/>
                <a:ea typeface="宋体" panose="02010600030101010101" pitchFamily="2" charset="-122"/>
              </a:rPr>
              <a:t>技术</a:t>
            </a:r>
            <a:r>
              <a:rPr lang="zh-CN" altLang="en-US" sz="2000" dirty="0">
                <a:latin typeface="Verdana" panose="020B0604030504040204" pitchFamily="34" charset="0"/>
                <a:ea typeface="宋体" panose="02010600030101010101" pitchFamily="2" charset="-122"/>
              </a:rPr>
              <a:t>，</a:t>
            </a:r>
            <a:r>
              <a:rPr lang="en-US" altLang="zh-CN" sz="2000" dirty="0" smtClean="0">
                <a:latin typeface="Verdana" panose="020B0604030504040204" pitchFamily="34" charset="0"/>
                <a:ea typeface="宋体" panose="02010600030101010101" pitchFamily="2" charset="-122"/>
              </a:rPr>
              <a:t> 2017YFB1400602</a:t>
            </a:r>
            <a:r>
              <a:rPr lang="zh-CN" altLang="en-US" sz="2000" dirty="0" smtClean="0">
                <a:latin typeface="Verdana" panose="020B0604030504040204" pitchFamily="34" charset="0"/>
                <a:ea typeface="宋体" panose="02010600030101010101" pitchFamily="2" charset="-122"/>
              </a:rPr>
              <a:t>，</a:t>
            </a:r>
            <a:r>
              <a:rPr lang="en-US" altLang="zh-CN" sz="2000" dirty="0" smtClean="0">
                <a:latin typeface="Verdana" panose="020B0604030504040204" pitchFamily="34" charset="0"/>
                <a:ea typeface="宋体" panose="02010600030101010101" pitchFamily="2" charset="-122"/>
              </a:rPr>
              <a:t>2017-2018</a:t>
            </a:r>
            <a:endParaRPr lang="en-US" altLang="zh-CN" sz="2000" dirty="0">
              <a:latin typeface="Verdana" panose="020B0604030504040204" pitchFamily="34" charset="0"/>
              <a:ea typeface="宋体" panose="02010600030101010101" pitchFamily="2" charset="-122"/>
            </a:endParaRPr>
          </a:p>
          <a:p>
            <a:pPr algn="just"/>
            <a:r>
              <a:rPr lang="zh-CN" altLang="en-US" dirty="0" smtClean="0">
                <a:latin typeface="黑体" panose="02010609060101010101" pitchFamily="49" charset="-122"/>
                <a:ea typeface="黑体" panose="02010609060101010101" pitchFamily="49" charset="-122"/>
              </a:rPr>
              <a:t>发表论文</a:t>
            </a:r>
            <a:endParaRPr lang="en-US" altLang="zh-CN" dirty="0" smtClean="0">
              <a:latin typeface="黑体" panose="02010609060101010101" pitchFamily="49" charset="-122"/>
              <a:ea typeface="黑体" panose="02010609060101010101" pitchFamily="49" charset="-122"/>
            </a:endParaRPr>
          </a:p>
          <a:p>
            <a:pPr lvl="1" algn="just">
              <a:lnSpc>
                <a:spcPct val="90000"/>
              </a:lnSpc>
            </a:pPr>
            <a:r>
              <a:rPr lang="zh-CN" altLang="en-US" sz="2000" b="1" dirty="0" smtClean="0">
                <a:latin typeface="Verdana" panose="020B0604030504040204" pitchFamily="34" charset="0"/>
                <a:ea typeface="宋体" panose="02010600030101010101" pitchFamily="2" charset="-122"/>
              </a:rPr>
              <a:t>赵玉琦</a:t>
            </a:r>
            <a:r>
              <a:rPr lang="zh-CN" altLang="en-US" sz="2000" dirty="0">
                <a:latin typeface="Verdana" panose="020B0604030504040204" pitchFamily="34" charset="0"/>
                <a:ea typeface="宋体" panose="02010600030101010101" pitchFamily="2" charset="-122"/>
              </a:rPr>
              <a:t>，李兵，熊燚铭，刘晖，王静，等，基于 </a:t>
            </a:r>
            <a:r>
              <a:rPr lang="en-US" altLang="zh-CN" sz="2000" dirty="0">
                <a:latin typeface="Verdana" panose="020B0604030504040204" pitchFamily="34" charset="0"/>
                <a:ea typeface="宋体" panose="02010600030101010101" pitchFamily="2" charset="-122"/>
              </a:rPr>
              <a:t>IP </a:t>
            </a:r>
            <a:r>
              <a:rPr lang="zh-CN" altLang="en-US" sz="2000" dirty="0">
                <a:latin typeface="Verdana" panose="020B0604030504040204" pitchFamily="34" charset="0"/>
                <a:ea typeface="宋体" panose="02010600030101010101" pitchFamily="2" charset="-122"/>
              </a:rPr>
              <a:t>坐标系统的 </a:t>
            </a:r>
            <a:r>
              <a:rPr lang="en-US" altLang="zh-CN" sz="2000" dirty="0" err="1">
                <a:latin typeface="Verdana" panose="020B0604030504040204" pitchFamily="34" charset="0"/>
                <a:ea typeface="宋体" panose="02010600030101010101" pitchFamily="2" charset="-122"/>
              </a:rPr>
              <a:t>QoS</a:t>
            </a:r>
            <a:r>
              <a:rPr lang="en-US" altLang="zh-CN" sz="2000" dirty="0">
                <a:latin typeface="Verdana" panose="020B0604030504040204" pitchFamily="34" charset="0"/>
                <a:ea typeface="宋体" panose="02010600030101010101" pitchFamily="2" charset="-122"/>
              </a:rPr>
              <a:t> </a:t>
            </a:r>
            <a:r>
              <a:rPr lang="zh-CN" altLang="en-US" sz="2000" dirty="0">
                <a:latin typeface="Verdana" panose="020B0604030504040204" pitchFamily="34" charset="0"/>
                <a:ea typeface="宋体" panose="02010600030101010101" pitchFamily="2" charset="-122"/>
              </a:rPr>
              <a:t>优化方法，小型微型计算机系统，（已录用） </a:t>
            </a:r>
          </a:p>
          <a:p>
            <a:pPr lvl="1" algn="just">
              <a:lnSpc>
                <a:spcPct val="90000"/>
              </a:lnSpc>
            </a:pPr>
            <a:r>
              <a:rPr lang="en-US" altLang="zh-CN" sz="2000" dirty="0" smtClean="0">
                <a:latin typeface="Verdana" panose="020B0604030504040204" pitchFamily="34" charset="0"/>
                <a:ea typeface="宋体" panose="02010600030101010101" pitchFamily="2" charset="-122"/>
              </a:rPr>
              <a:t>Cheng </a:t>
            </a:r>
            <a:r>
              <a:rPr lang="en-US" altLang="zh-CN" sz="2000" dirty="0">
                <a:latin typeface="Verdana" panose="020B0604030504040204" pitchFamily="34" charset="0"/>
                <a:ea typeface="宋体" panose="02010600030101010101" pitchFamily="2" charset="-122"/>
              </a:rPr>
              <a:t>C, Li B, Li Z Y, </a:t>
            </a:r>
            <a:r>
              <a:rPr lang="en-US" altLang="zh-CN" sz="2000" b="1" dirty="0">
                <a:latin typeface="Verdana" panose="020B0604030504040204" pitchFamily="34" charset="0"/>
                <a:ea typeface="宋体" panose="02010600030101010101" pitchFamily="2" charset="-122"/>
              </a:rPr>
              <a:t>Zhao YQ(</a:t>
            </a:r>
            <a:r>
              <a:rPr lang="zh-CN" altLang="en-US" sz="2000" b="1" dirty="0">
                <a:latin typeface="Verdana" panose="020B0604030504040204" pitchFamily="34" charset="0"/>
                <a:ea typeface="宋体" panose="02010600030101010101" pitchFamily="2" charset="-122"/>
              </a:rPr>
              <a:t>赵玉琦</a:t>
            </a:r>
            <a:r>
              <a:rPr lang="en-US" altLang="zh-CN" sz="2000" b="1" dirty="0">
                <a:latin typeface="Verdana" panose="020B0604030504040204" pitchFamily="34" charset="0"/>
                <a:ea typeface="宋体" panose="02010600030101010101" pitchFamily="2" charset="-122"/>
              </a:rPr>
              <a:t>) </a:t>
            </a:r>
            <a:r>
              <a:rPr lang="en-US" altLang="zh-CN" sz="2000" dirty="0">
                <a:latin typeface="Verdana" panose="020B0604030504040204" pitchFamily="34" charset="0"/>
                <a:ea typeface="宋体" panose="02010600030101010101" pitchFamily="2" charset="-122"/>
              </a:rPr>
              <a:t>et al. Developer Role Evolution in Open Source Software Ecosystem: An Explanatory Study on GNOME[J]. </a:t>
            </a:r>
            <a:r>
              <a:rPr lang="zh-CN" altLang="en-US" sz="2000" dirty="0">
                <a:latin typeface="Verdana" panose="020B0604030504040204" pitchFamily="34" charset="0"/>
                <a:ea typeface="宋体" panose="02010600030101010101" pitchFamily="2" charset="-122"/>
              </a:rPr>
              <a:t>计算机科学技术学报</a:t>
            </a:r>
            <a:r>
              <a:rPr lang="en-US" altLang="zh-CN" sz="2000" dirty="0">
                <a:latin typeface="Verdana" panose="020B0604030504040204" pitchFamily="34" charset="0"/>
                <a:ea typeface="宋体" panose="02010600030101010101" pitchFamily="2" charset="-122"/>
              </a:rPr>
              <a:t>(</a:t>
            </a:r>
            <a:r>
              <a:rPr lang="zh-CN" altLang="en-US" sz="2000" dirty="0">
                <a:latin typeface="Verdana" panose="020B0604030504040204" pitchFamily="34" charset="0"/>
                <a:ea typeface="宋体" panose="02010600030101010101" pitchFamily="2" charset="-122"/>
              </a:rPr>
              <a:t>英文版</a:t>
            </a:r>
            <a:r>
              <a:rPr lang="en-US" altLang="zh-CN" sz="2000" dirty="0">
                <a:latin typeface="Verdana" panose="020B0604030504040204" pitchFamily="34" charset="0"/>
                <a:ea typeface="宋体" panose="02010600030101010101" pitchFamily="2" charset="-122"/>
              </a:rPr>
              <a:t>), 2017, 32(2):396-414.</a:t>
            </a:r>
          </a:p>
          <a:p>
            <a:pPr lvl="1" algn="just">
              <a:lnSpc>
                <a:spcPct val="90000"/>
              </a:lnSpc>
            </a:pPr>
            <a:r>
              <a:rPr lang="en-US" altLang="zh-CN" sz="2000" dirty="0" smtClean="0">
                <a:latin typeface="Verdana" panose="020B0604030504040204" pitchFamily="34" charset="0"/>
                <a:ea typeface="宋体" panose="02010600030101010101" pitchFamily="2" charset="-122"/>
              </a:rPr>
              <a:t>Ding </a:t>
            </a:r>
            <a:r>
              <a:rPr lang="en-US" altLang="zh-CN" sz="2000" dirty="0">
                <a:latin typeface="Verdana" panose="020B0604030504040204" pitchFamily="34" charset="0"/>
                <a:ea typeface="宋体" panose="02010600030101010101" pitchFamily="2" charset="-122"/>
              </a:rPr>
              <a:t>Y, Li B, </a:t>
            </a:r>
            <a:r>
              <a:rPr lang="en-US" altLang="zh-CN" sz="2000" b="1" dirty="0">
                <a:latin typeface="Verdana" panose="020B0604030504040204" pitchFamily="34" charset="0"/>
                <a:ea typeface="宋体" panose="02010600030101010101" pitchFamily="2" charset="-122"/>
              </a:rPr>
              <a:t>Zhao Y</a:t>
            </a:r>
            <a:r>
              <a:rPr lang="zh-CN" altLang="en-US" sz="2000" b="1" dirty="0">
                <a:latin typeface="Verdana" panose="020B0604030504040204" pitchFamily="34" charset="0"/>
                <a:ea typeface="宋体" panose="02010600030101010101" pitchFamily="2" charset="-122"/>
              </a:rPr>
              <a:t>（赵玉琦）</a:t>
            </a:r>
            <a:r>
              <a:rPr lang="en-US" altLang="zh-CN" sz="2000" dirty="0">
                <a:latin typeface="Verdana" panose="020B0604030504040204" pitchFamily="34" charset="0"/>
                <a:ea typeface="宋体" panose="02010600030101010101" pitchFamily="2" charset="-122"/>
              </a:rPr>
              <a:t>, et al. A Novel Approach to Extracting Posts Qualification from Internet[M]// Geo-Spatial Knowledge and Intelligence. 2017.</a:t>
            </a:r>
          </a:p>
        </p:txBody>
      </p:sp>
      <p:sp>
        <p:nvSpPr>
          <p:cNvPr id="2253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latin typeface="黑体" panose="02010609060101010101" pitchFamily="49" charset="-122"/>
                <a:ea typeface="黑体" panose="02010609060101010101" pitchFamily="49" charset="-122"/>
              </a:rPr>
              <a:t>参加的科研项目与发表论文</a:t>
            </a:r>
          </a:p>
        </p:txBody>
      </p:sp>
      <p:sp>
        <p:nvSpPr>
          <p:cNvPr id="2253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latin typeface="黑体" panose="02010609060101010101" pitchFamily="49" charset="-122"/>
                <a:ea typeface="黑体" panose="02010609060101010101" pitchFamily="49" charset="-122"/>
              </a:rPr>
              <a:t>在读期间获得奖励</a:t>
            </a:r>
            <a:endParaRPr lang="en-US" altLang="zh-CN" dirty="0" smtClean="0">
              <a:latin typeface="黑体" panose="02010609060101010101" pitchFamily="49" charset="-122"/>
              <a:ea typeface="黑体" panose="02010609060101010101" pitchFamily="49" charset="-122"/>
            </a:endParaRP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a:t>
            </a:r>
            <a:r>
              <a:rPr lang="en-US" altLang="zh-CN" sz="2400" dirty="0">
                <a:latin typeface="微软雅黑" panose="020B0503020204020204" pitchFamily="34" charset="-122"/>
                <a:ea typeface="微软雅黑" panose="020B0503020204020204" pitchFamily="34" charset="-122"/>
              </a:rPr>
              <a:t>2014-2015 </a:t>
            </a:r>
            <a:r>
              <a:rPr lang="zh-CN" altLang="en-US" sz="2400" dirty="0">
                <a:latin typeface="微软雅黑" panose="020B0503020204020204" pitchFamily="34" charset="-122"/>
                <a:ea typeface="微软雅黑" panose="020B0503020204020204" pitchFamily="34" charset="-122"/>
              </a:rPr>
              <a:t>年度获得国家奖学金 </a:t>
            </a: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 </a:t>
            </a:r>
            <a:r>
              <a:rPr lang="en-US" altLang="zh-CN" sz="2400" dirty="0">
                <a:latin typeface="微软雅黑" panose="020B0503020204020204" pitchFamily="34" charset="-122"/>
                <a:ea typeface="微软雅黑" panose="020B0503020204020204" pitchFamily="34" charset="-122"/>
              </a:rPr>
              <a:t>2015 </a:t>
            </a:r>
            <a:r>
              <a:rPr lang="zh-CN" altLang="en-US" sz="2400" dirty="0">
                <a:latin typeface="微软雅黑" panose="020B0503020204020204" pitchFamily="34" charset="-122"/>
                <a:ea typeface="微软雅黑" panose="020B0503020204020204" pitchFamily="34" charset="-122"/>
              </a:rPr>
              <a:t>年度优秀共青团员 </a:t>
            </a:r>
          </a:p>
          <a:p>
            <a:pPr lvl="1" algn="just"/>
            <a:r>
              <a:rPr lang="zh-CN" altLang="en-US" sz="2400" dirty="0" smtClean="0">
                <a:latin typeface="微软雅黑" panose="020B0503020204020204" pitchFamily="34" charset="-122"/>
                <a:ea typeface="微软雅黑" panose="020B0503020204020204" pitchFamily="34" charset="-122"/>
              </a:rPr>
              <a:t>获得</a:t>
            </a:r>
            <a:r>
              <a:rPr lang="zh-CN" altLang="en-US" sz="2400" dirty="0">
                <a:latin typeface="微软雅黑" panose="020B0503020204020204" pitchFamily="34" charset="-122"/>
                <a:ea typeface="微软雅黑" panose="020B0503020204020204" pitchFamily="34" charset="-122"/>
              </a:rPr>
              <a:t>武汉大学 </a:t>
            </a:r>
            <a:r>
              <a:rPr lang="en-US" altLang="zh-CN" sz="2400" dirty="0">
                <a:latin typeface="微软雅黑" panose="020B0503020204020204" pitchFamily="34" charset="-122"/>
                <a:ea typeface="微软雅黑" panose="020B0503020204020204" pitchFamily="34" charset="-122"/>
              </a:rPr>
              <a:t>2015-2016 </a:t>
            </a:r>
            <a:r>
              <a:rPr lang="zh-CN" altLang="en-US" sz="2400" dirty="0">
                <a:latin typeface="微软雅黑" panose="020B0503020204020204" pitchFamily="34" charset="-122"/>
                <a:ea typeface="微软雅黑" panose="020B0503020204020204" pitchFamily="34" charset="-122"/>
              </a:rPr>
              <a:t>年度优秀研究生</a:t>
            </a:r>
            <a:r>
              <a:rPr lang="zh-CN" altLang="en-US" sz="2400" dirty="0" smtClean="0">
                <a:latin typeface="微软雅黑" panose="020B0503020204020204" pitchFamily="34" charset="-122"/>
                <a:ea typeface="微软雅黑" panose="020B0503020204020204" pitchFamily="34" charset="-122"/>
              </a:rPr>
              <a:t>标兵</a:t>
            </a:r>
            <a:endParaRPr lang="zh-CN" altLang="en-US" sz="2400" dirty="0">
              <a:latin typeface="微软雅黑" panose="020B0503020204020204" pitchFamily="34" charset="-122"/>
              <a:ea typeface="微软雅黑" panose="020B0503020204020204" pitchFamily="34" charset="-122"/>
            </a:endParaRP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 </a:t>
            </a:r>
            <a:r>
              <a:rPr lang="en-US" altLang="zh-CN" sz="2400" dirty="0">
                <a:latin typeface="微软雅黑" panose="020B0503020204020204" pitchFamily="34" charset="-122"/>
                <a:ea typeface="微软雅黑" panose="020B0503020204020204" pitchFamily="34" charset="-122"/>
              </a:rPr>
              <a:t>2016 </a:t>
            </a:r>
            <a:r>
              <a:rPr lang="zh-CN" altLang="en-US" sz="2400" dirty="0">
                <a:latin typeface="微软雅黑" panose="020B0503020204020204" pitchFamily="34" charset="-122"/>
                <a:ea typeface="微软雅黑" panose="020B0503020204020204" pitchFamily="34" charset="-122"/>
              </a:rPr>
              <a:t>年度优秀共产党员 </a:t>
            </a: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a:t>
            </a:r>
            <a:r>
              <a:rPr lang="en-US" altLang="zh-CN" sz="2400" dirty="0">
                <a:latin typeface="微软雅黑" panose="020B0503020204020204" pitchFamily="34" charset="-122"/>
                <a:ea typeface="微软雅黑" panose="020B0503020204020204" pitchFamily="34" charset="-122"/>
              </a:rPr>
              <a:t>2016-2017</a:t>
            </a:r>
            <a:r>
              <a:rPr lang="zh-CN" altLang="en-US" sz="2400" dirty="0">
                <a:latin typeface="微软雅黑" panose="020B0503020204020204" pitchFamily="34" charset="-122"/>
                <a:ea typeface="微软雅黑" panose="020B0503020204020204" pitchFamily="34" charset="-122"/>
              </a:rPr>
              <a:t>年国家奖学金</a:t>
            </a: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a:t>
            </a:r>
            <a:r>
              <a:rPr lang="en-US" altLang="zh-CN" sz="2400" dirty="0">
                <a:latin typeface="微软雅黑" panose="020B0503020204020204" pitchFamily="34" charset="-122"/>
                <a:ea typeface="微软雅黑" panose="020B0503020204020204" pitchFamily="34" charset="-122"/>
              </a:rPr>
              <a:t>2017</a:t>
            </a:r>
            <a:r>
              <a:rPr lang="zh-CN" altLang="en-US" sz="2400" dirty="0">
                <a:latin typeface="微软雅黑" panose="020B0503020204020204" pitchFamily="34" charset="-122"/>
                <a:ea typeface="微软雅黑" panose="020B0503020204020204" pitchFamily="34" charset="-122"/>
              </a:rPr>
              <a:t>年阮立平专项奖学金</a:t>
            </a: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 </a:t>
            </a:r>
            <a:r>
              <a:rPr lang="en-US" altLang="zh-CN" sz="2400" dirty="0">
                <a:latin typeface="微软雅黑" panose="020B0503020204020204" pitchFamily="34" charset="-122"/>
                <a:ea typeface="微软雅黑" panose="020B0503020204020204" pitchFamily="34" charset="-122"/>
              </a:rPr>
              <a:t>2017 </a:t>
            </a:r>
            <a:r>
              <a:rPr lang="zh-CN" altLang="en-US" sz="2400" dirty="0">
                <a:latin typeface="微软雅黑" panose="020B0503020204020204" pitchFamily="34" charset="-122"/>
                <a:ea typeface="微软雅黑" panose="020B0503020204020204" pitchFamily="34" charset="-122"/>
              </a:rPr>
              <a:t>年度华为</a:t>
            </a:r>
            <a:r>
              <a:rPr lang="zh-CN" altLang="en-US" sz="2400" dirty="0" smtClean="0">
                <a:latin typeface="微软雅黑" panose="020B0503020204020204" pitchFamily="34" charset="-122"/>
                <a:ea typeface="微软雅黑" panose="020B0503020204020204" pitchFamily="34" charset="-122"/>
              </a:rPr>
              <a:t>奖学金</a:t>
            </a:r>
            <a:endParaRPr lang="en-US" altLang="zh-CN" sz="2400" dirty="0">
              <a:latin typeface="微软雅黑" panose="020B0503020204020204" pitchFamily="34" charset="-122"/>
              <a:ea typeface="微软雅黑" panose="020B0503020204020204" pitchFamily="34" charset="-122"/>
            </a:endParaRPr>
          </a:p>
        </p:txBody>
      </p:sp>
      <p:sp>
        <p:nvSpPr>
          <p:cNvPr id="2253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Tree>
    <p:extLst>
      <p:ext uri="{BB962C8B-B14F-4D97-AF65-F5344CB8AC3E}">
        <p14:creationId xmlns:p14="http://schemas.microsoft.com/office/powerpoint/2010/main" val="34319757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
        <p:nvSpPr>
          <p:cNvPr id="23555" name="Rectangle 3"/>
          <p:cNvSpPr>
            <a:spLocks noGrp="1" noChangeArrowheads="1"/>
          </p:cNvSpPr>
          <p:nvPr>
            <p:ph type="body" idx="1"/>
          </p:nvPr>
        </p:nvSpPr>
        <p:spPr bwMode="auto">
          <a:xfrm>
            <a:off x="3276600" y="2819400"/>
            <a:ext cx="3276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None/>
            </a:pPr>
            <a:r>
              <a:rPr lang="zh-CN" altLang="en-US" sz="5400" smtClean="0">
                <a:latin typeface="黑体" panose="02010609060101010101" pitchFamily="49" charset="-122"/>
                <a:ea typeface="黑体" panose="02010609060101010101" pitchFamily="49" charset="-122"/>
              </a:rPr>
              <a:t>谢 谢！</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bwMode="auto">
          <a:xfrm>
            <a:off x="457200" y="533400"/>
            <a:ext cx="8229600" cy="884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研究背景（</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2/2</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52227" name="内容占位符 20"/>
          <p:cNvSpPr>
            <a:spLocks noGrp="1"/>
          </p:cNvSpPr>
          <p:nvPr>
            <p:ph idx="4294967295"/>
          </p:nvPr>
        </p:nvSpPr>
        <p:spPr bwMode="auto">
          <a:xfrm>
            <a:off x="457200" y="1600200"/>
            <a:ext cx="8229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sz="3400" dirty="0" smtClean="0">
                <a:latin typeface="微软雅黑" panose="020B0503020204020204" pitchFamily="34" charset="-122"/>
                <a:ea typeface="微软雅黑" panose="020B0503020204020204" pitchFamily="34" charset="-122"/>
              </a:rPr>
              <a:t>网络空间中构建时空网络坐标系</a:t>
            </a:r>
          </a:p>
          <a:p>
            <a:pPr marL="742950" lvl="1" indent="-285750" eaLnBrk="1" hangingPunct="1">
              <a:lnSpc>
                <a:spcPct val="90000"/>
              </a:lnSpc>
            </a:pPr>
            <a:r>
              <a:rPr lang="zh-CN" altLang="zh-CN" dirty="0" smtClean="0">
                <a:latin typeface="微软雅黑" panose="020B0503020204020204" pitchFamily="34" charset="-122"/>
                <a:ea typeface="微软雅黑" panose="020B0503020204020204" pitchFamily="34" charset="-122"/>
              </a:rPr>
              <a:t>在网络空间中建立空间基准，就是借助地理空间位置信息建立网络坐标系统。网络坐标系统研究是互联网领域中与地理位置有关的热点问题，但在移动互联网领域则刚刚开始。</a:t>
            </a:r>
            <a:endParaRPr lang="en-US" altLang="zh-CN" dirty="0" smtClean="0">
              <a:latin typeface="微软雅黑" panose="020B0503020204020204" pitchFamily="34" charset="-122"/>
              <a:ea typeface="微软雅黑" panose="020B0503020204020204" pitchFamily="34" charset="-122"/>
            </a:endParaRPr>
          </a:p>
          <a:p>
            <a:pPr eaLnBrk="1" hangingPunct="1">
              <a:lnSpc>
                <a:spcPct val="90000"/>
              </a:lnSpc>
            </a:pPr>
            <a:r>
              <a:rPr lang="zh-CN" altLang="en-US" sz="3200" dirty="0" smtClean="0">
                <a:latin typeface="微软雅黑" panose="020B0503020204020204" pitchFamily="34" charset="-122"/>
                <a:ea typeface="微软雅黑" panose="020B0503020204020204" pitchFamily="34" charset="-122"/>
              </a:rPr>
              <a:t>网络空间中信息的定位和追踪</a:t>
            </a:r>
            <a:endParaRPr lang="en-US" altLang="zh-CN" sz="3200" dirty="0" smtClean="0">
              <a:latin typeface="微软雅黑" panose="020B0503020204020204" pitchFamily="34" charset="-122"/>
              <a:ea typeface="微软雅黑" panose="020B0503020204020204" pitchFamily="34" charset="-122"/>
            </a:endParaRPr>
          </a:p>
          <a:p>
            <a:pPr lvl="1" eaLnBrk="1" hangingPunct="1">
              <a:lnSpc>
                <a:spcPct val="90000"/>
              </a:lnSpc>
            </a:pPr>
            <a:r>
              <a:rPr lang="zh-CN" altLang="zh-CN" dirty="0" smtClean="0">
                <a:latin typeface="微软雅黑" panose="020B0503020204020204" pitchFamily="34" charset="-122"/>
                <a:ea typeface="微软雅黑" panose="020B0503020204020204" pitchFamily="34" charset="-122"/>
              </a:rPr>
              <a:t>网络</a:t>
            </a:r>
            <a:r>
              <a:rPr lang="zh-CN" altLang="zh-CN" dirty="0">
                <a:latin typeface="微软雅黑" panose="020B0503020204020204" pitchFamily="34" charset="-122"/>
                <a:ea typeface="微软雅黑" panose="020B0503020204020204" pitchFamily="34" charset="-122"/>
              </a:rPr>
              <a:t>空间中构建时空基准后，网络信息即可用对应的时空信息所标识</a:t>
            </a:r>
            <a:r>
              <a:rPr lang="zh-CN"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就可以对网络中的信息进行定位和追踪，现有理论和技术不能很好地满足实际需求，如何利用更加丰富的时空信息来优化网络路由效率成为一个重要研究方向。</a:t>
            </a:r>
            <a:endParaRPr lang="zh-CN" altLang="en-US" sz="2400" dirty="0" smtClean="0">
              <a:latin typeface="微软雅黑" panose="020B0503020204020204" pitchFamily="34" charset="-122"/>
              <a:ea typeface="微软雅黑" panose="020B0503020204020204" pitchFamily="34" charset="-122"/>
            </a:endParaRPr>
          </a:p>
        </p:txBody>
      </p:sp>
      <p:sp>
        <p:nvSpPr>
          <p:cNvPr id="52228" name="页脚占位符 4"/>
          <p:cNvSpPr txBox="1">
            <a:spLocks noGrp="1"/>
          </p:cNvSpPr>
          <p:nvPr/>
        </p:nvSpPr>
        <p:spPr bwMode="auto">
          <a:xfrm>
            <a:off x="2514600" y="6245225"/>
            <a:ext cx="3505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600" dirty="0">
                <a:ea typeface="华文行楷" panose="02010800040101010101" pitchFamily="2" charset="-122"/>
              </a:rPr>
              <a:t>武汉</a:t>
            </a:r>
            <a:r>
              <a:rPr lang="zh-CN" altLang="en-US" sz="1600" dirty="0" smtClean="0">
                <a:ea typeface="华文行楷" panose="02010800040101010101" pitchFamily="2" charset="-122"/>
              </a:rPr>
              <a:t>大学计算机学院</a:t>
            </a:r>
            <a:endParaRPr lang="zh-CN" altLang="en-US" sz="1600" dirty="0">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
        <p:nvSpPr>
          <p:cNvPr id="14339" name="Rectangle 2"/>
          <p:cNvSpPr>
            <a:spLocks noGrp="1" noChangeArrowheads="1"/>
          </p:cNvSpPr>
          <p:nvPr>
            <p:ph type="title"/>
          </p:nvPr>
        </p:nvSpPr>
        <p:spPr bwMode="auto">
          <a:xfrm>
            <a:off x="457200" y="5334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latin typeface="黑体" panose="02010609060101010101" pitchFamily="49" charset="-122"/>
                <a:ea typeface="黑体" panose="02010609060101010101" pitchFamily="49" charset="-122"/>
              </a:rPr>
              <a:t>项目背景</a:t>
            </a:r>
          </a:p>
        </p:txBody>
      </p:sp>
      <p:sp>
        <p:nvSpPr>
          <p:cNvPr id="14340" name="Rectangle 3"/>
          <p:cNvSpPr>
            <a:spLocks noGrp="1" noChangeArrowheads="1"/>
          </p:cNvSpPr>
          <p:nvPr>
            <p:ph type="body" idx="1"/>
          </p:nvPr>
        </p:nvSpPr>
        <p:spPr bwMode="auto">
          <a:xfrm>
            <a:off x="566738" y="1752600"/>
            <a:ext cx="8001000" cy="426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Char char="p"/>
            </a:pPr>
            <a:r>
              <a:rPr lang="zh-CN" altLang="en-US" b="1" dirty="0" smtClean="0">
                <a:latin typeface="微软雅黑" panose="020B0503020204020204" pitchFamily="34" charset="-122"/>
                <a:ea typeface="微软雅黑" panose="020B0503020204020204" pitchFamily="34" charset="-122"/>
              </a:rPr>
              <a:t>面临科学挑战</a:t>
            </a:r>
            <a:endParaRPr lang="en-US" altLang="zh-CN" b="1" dirty="0" smtClean="0">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r>
              <a:rPr lang="zh-CN" altLang="en-US" b="1" dirty="0" smtClean="0">
                <a:solidFill>
                  <a:srgbClr val="FF0000"/>
                </a:solidFill>
                <a:latin typeface="微软雅黑" panose="020B0503020204020204" pitchFamily="34" charset="-122"/>
                <a:ea typeface="微软雅黑" panose="020B0503020204020204" pitchFamily="34" charset="-122"/>
              </a:rPr>
              <a:t>网络空间中精准时空体系的构建</a:t>
            </a:r>
            <a:endParaRPr lang="en-US" altLang="zh-CN" b="1" dirty="0" smtClean="0">
              <a:solidFill>
                <a:srgbClr val="FF0000"/>
              </a:solidFill>
              <a:latin typeface="微软雅黑" panose="020B0503020204020204" pitchFamily="34" charset="-122"/>
              <a:ea typeface="微软雅黑" panose="020B0503020204020204" pitchFamily="34" charset="-122"/>
            </a:endParaRPr>
          </a:p>
          <a:p>
            <a:pPr marL="471487" lvl="1" indent="0">
              <a:buNone/>
            </a:pPr>
            <a:endParaRPr lang="en-US" altLang="zh-CN" b="1" dirty="0" smtClean="0">
              <a:solidFill>
                <a:srgbClr val="FF0000"/>
              </a:solidFill>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国家重点研发计划      </a:t>
            </a:r>
            <a:r>
              <a:rPr lang="en-US" altLang="zh-CN" dirty="0">
                <a:latin typeface="微软雅黑" panose="020B0503020204020204" pitchFamily="34" charset="-122"/>
                <a:ea typeface="微软雅黑" panose="020B0503020204020204" pitchFamily="34" charset="-122"/>
              </a:rPr>
              <a:t>2016YFB0800401</a:t>
            </a:r>
            <a:endParaRPr lang="en-US" altLang="zh-CN" b="1" dirty="0">
              <a:latin typeface="微软雅黑" panose="020B0503020204020204" pitchFamily="34" charset="-122"/>
              <a:ea typeface="微软雅黑" panose="020B0503020204020204" pitchFamily="34" charset="-122"/>
            </a:endParaRPr>
          </a:p>
          <a:p>
            <a:pPr marL="0" indent="0">
              <a:buNone/>
            </a:pPr>
            <a:r>
              <a:rPr lang="en-US" altLang="zh-CN" b="1"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网络大数据的数据保护与隐私保护</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2621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p:cNvSpPr>
          <p:nvPr/>
        </p:nvSpPr>
        <p:spPr bwMode="auto">
          <a:xfrm>
            <a:off x="7956550" y="6597650"/>
            <a:ext cx="1187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01E327FC-E94C-402E-9007-7F31B6F6C4AA}" type="slidenum">
              <a:rPr lang="en-US" altLang="zh-CN" sz="1400">
                <a:latin typeface="Arial Black" panose="020B0A04020102020204" pitchFamily="34" charset="0"/>
              </a:rPr>
              <a:pPr algn="r" eaLnBrk="1" hangingPunct="1"/>
              <a:t>6</a:t>
            </a:fld>
            <a:endParaRPr lang="en-US" altLang="zh-CN" sz="1400">
              <a:latin typeface="Arial Black" panose="020B0A04020102020204" pitchFamily="34" charset="0"/>
            </a:endParaRPr>
          </a:p>
        </p:txBody>
      </p:sp>
      <p:sp>
        <p:nvSpPr>
          <p:cNvPr id="393218"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相关工作（</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1/3</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56324" name="Rectangle 4"/>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zh-CN" b="1" dirty="0"/>
              <a:t>网络空间中的时间</a:t>
            </a:r>
            <a:r>
              <a:rPr lang="zh-CN" altLang="zh-CN" b="1" dirty="0" smtClean="0"/>
              <a:t>基准</a:t>
            </a:r>
            <a:endParaRPr lang="zh-CN" altLang="en-US" b="1" dirty="0" smtClean="0"/>
          </a:p>
          <a:p>
            <a:pPr lvl="1"/>
            <a:r>
              <a:rPr lang="zh-CN" altLang="zh-CN" sz="2400" dirty="0"/>
              <a:t>移动互联网中</a:t>
            </a:r>
            <a:r>
              <a:rPr lang="en-US" altLang="zh-CN" sz="2400" dirty="0"/>
              <a:t>FDD</a:t>
            </a:r>
            <a:r>
              <a:rPr lang="zh-CN" altLang="zh-CN" sz="2400" dirty="0"/>
              <a:t>无线系统（如</a:t>
            </a:r>
            <a:r>
              <a:rPr lang="en-US" altLang="zh-CN" sz="2400" dirty="0"/>
              <a:t>WCDMA</a:t>
            </a:r>
            <a:r>
              <a:rPr lang="zh-CN" altLang="zh-CN" sz="2400" dirty="0"/>
              <a:t>）仅需节点间的频率同步即</a:t>
            </a:r>
            <a:r>
              <a:rPr lang="zh-CN" altLang="zh-CN" sz="2400" dirty="0" smtClean="0"/>
              <a:t>可</a:t>
            </a:r>
            <a:endParaRPr lang="en-US" altLang="zh-CN" sz="2400" dirty="0" smtClean="0"/>
          </a:p>
          <a:p>
            <a:pPr lvl="1"/>
            <a:r>
              <a:rPr lang="zh-CN" altLang="zh-CN" sz="2400" dirty="0"/>
              <a:t>时间同步渗透到系统计算、网络和控制的各个</a:t>
            </a:r>
            <a:r>
              <a:rPr lang="zh-CN" altLang="zh-CN" sz="2400" dirty="0" smtClean="0"/>
              <a:t>层面</a:t>
            </a:r>
            <a:endParaRPr lang="en-US" altLang="zh-CN" sz="2400" dirty="0"/>
          </a:p>
          <a:p>
            <a:r>
              <a:rPr lang="zh-CN" altLang="zh-CN" b="1" dirty="0"/>
              <a:t>网络空间中的空间</a:t>
            </a:r>
            <a:r>
              <a:rPr lang="zh-CN" altLang="zh-CN" b="1" dirty="0" smtClean="0"/>
              <a:t>基准</a:t>
            </a:r>
            <a:endParaRPr lang="en-US" altLang="zh-CN" b="1" dirty="0" smtClean="0"/>
          </a:p>
          <a:p>
            <a:pPr lvl="1"/>
            <a:r>
              <a:rPr lang="en-US" altLang="zh-CN" dirty="0"/>
              <a:t>Michael </a:t>
            </a:r>
            <a:r>
              <a:rPr lang="zh-CN" altLang="zh-CN" dirty="0"/>
              <a:t>和</a:t>
            </a:r>
            <a:r>
              <a:rPr lang="en-US" altLang="zh-CN" dirty="0" err="1"/>
              <a:t>Karthik</a:t>
            </a:r>
            <a:r>
              <a:rPr lang="en-US" altLang="zh-CN" dirty="0"/>
              <a:t> </a:t>
            </a:r>
            <a:r>
              <a:rPr lang="zh-CN" altLang="zh-CN" dirty="0"/>
              <a:t>研究</a:t>
            </a:r>
            <a:r>
              <a:rPr lang="zh-CN" altLang="zh-CN" dirty="0" smtClean="0"/>
              <a:t>发现</a:t>
            </a:r>
            <a:r>
              <a:rPr lang="zh-CN" altLang="en-US" dirty="0" smtClean="0"/>
              <a:t>互联网主机网络距离和主机地理距离基本成正比关系</a:t>
            </a:r>
            <a:endParaRPr lang="en-US" altLang="zh-CN" dirty="0" smtClean="0"/>
          </a:p>
          <a:p>
            <a:pPr lvl="1"/>
            <a:r>
              <a:rPr lang="zh-CN" altLang="zh-CN" dirty="0"/>
              <a:t>在</a:t>
            </a:r>
            <a:r>
              <a:rPr lang="en-US" altLang="zh-CN" dirty="0"/>
              <a:t>Google CDN </a:t>
            </a:r>
            <a:r>
              <a:rPr lang="zh-CN" altLang="zh-CN" dirty="0"/>
              <a:t>中采用了基于欧氏距离的中心式网络坐标系统</a:t>
            </a:r>
            <a:r>
              <a:rPr lang="en-US" altLang="zh-CN" dirty="0"/>
              <a:t>GNP</a:t>
            </a:r>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p:cNvSpPr>
          <p:nvPr/>
        </p:nvSpPr>
        <p:spPr bwMode="auto">
          <a:xfrm>
            <a:off x="7956550" y="6597650"/>
            <a:ext cx="1187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01E327FC-E94C-402E-9007-7F31B6F6C4AA}" type="slidenum">
              <a:rPr lang="en-US" altLang="zh-CN" sz="1400">
                <a:latin typeface="Arial Black" panose="020B0A04020102020204" pitchFamily="34" charset="0"/>
              </a:rPr>
              <a:pPr algn="r" eaLnBrk="1" hangingPunct="1"/>
              <a:t>7</a:t>
            </a:fld>
            <a:endParaRPr lang="en-US" altLang="zh-CN" sz="1400">
              <a:latin typeface="Arial Black" panose="020B0A04020102020204" pitchFamily="34" charset="0"/>
            </a:endParaRPr>
          </a:p>
        </p:txBody>
      </p:sp>
      <p:sp>
        <p:nvSpPr>
          <p:cNvPr id="393218"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相关工作（</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2/3</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56324" name="Rectangle 4"/>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b="1" dirty="0" smtClean="0"/>
              <a:t>网络信息时空戳</a:t>
            </a:r>
            <a:endParaRPr lang="en-US" altLang="zh-CN" b="1" dirty="0" smtClean="0"/>
          </a:p>
          <a:p>
            <a:pPr lvl="1"/>
            <a:r>
              <a:rPr lang="zh-CN" altLang="zh-CN" dirty="0"/>
              <a:t>数据传输机制和路径由地理位置</a:t>
            </a:r>
            <a:r>
              <a:rPr lang="zh-CN" altLang="zh-CN" dirty="0" smtClean="0"/>
              <a:t>决定</a:t>
            </a:r>
            <a:endParaRPr lang="en-US" altLang="zh-CN" dirty="0" smtClean="0"/>
          </a:p>
          <a:p>
            <a:pPr lvl="1"/>
            <a:r>
              <a:rPr lang="zh-CN" altLang="zh-CN" dirty="0"/>
              <a:t>时间戳是计算机系统记录事件发生的时间信息，通常用来判定计算机系统中的事件发生</a:t>
            </a:r>
            <a:r>
              <a:rPr lang="zh-CN" altLang="zh-CN" dirty="0" smtClean="0"/>
              <a:t>顺序</a:t>
            </a:r>
            <a:r>
              <a:rPr lang="zh-CN" altLang="en-US" dirty="0"/>
              <a:t>。</a:t>
            </a:r>
            <a:endParaRPr lang="en-US" altLang="zh-CN" dirty="0" smtClean="0"/>
          </a:p>
          <a:p>
            <a:r>
              <a:rPr lang="zh-CN" altLang="en-US" b="1" dirty="0" smtClean="0"/>
              <a:t>北斗精准时空体系的建立</a:t>
            </a:r>
            <a:endParaRPr lang="en-US" altLang="zh-CN" b="1" dirty="0" smtClean="0"/>
          </a:p>
          <a:p>
            <a:pPr lvl="1"/>
            <a:r>
              <a:rPr lang="zh-CN" altLang="zh-CN" dirty="0"/>
              <a:t>北斗卫星导航系统（</a:t>
            </a:r>
            <a:r>
              <a:rPr lang="en-US" altLang="zh-CN" dirty="0"/>
              <a:t>BDS</a:t>
            </a:r>
            <a:r>
              <a:rPr lang="zh-CN" altLang="zh-CN" dirty="0" smtClean="0"/>
              <a:t>）</a:t>
            </a:r>
            <a:r>
              <a:rPr lang="zh-CN" altLang="en-US" dirty="0" smtClean="0"/>
              <a:t>发射</a:t>
            </a:r>
            <a:r>
              <a:rPr lang="en-US" altLang="zh-CN" dirty="0" smtClean="0"/>
              <a:t>23</a:t>
            </a:r>
            <a:r>
              <a:rPr lang="zh-CN" altLang="en-US" dirty="0"/>
              <a:t>颗</a:t>
            </a:r>
            <a:r>
              <a:rPr lang="zh-CN" altLang="en-US" dirty="0" smtClean="0"/>
              <a:t>卫星</a:t>
            </a:r>
            <a:endParaRPr lang="en-US" altLang="zh-CN" dirty="0" smtClean="0"/>
          </a:p>
          <a:p>
            <a:pPr lvl="1"/>
            <a:r>
              <a:rPr lang="zh-CN" altLang="zh-CN" dirty="0"/>
              <a:t>通过采用实时载波相位差分、广域精密定位等技术，北斗地基增强系统可以向覆盖范围内的用户提供平面优于</a:t>
            </a:r>
            <a:r>
              <a:rPr lang="en-US" altLang="zh-CN" dirty="0"/>
              <a:t>10cm</a:t>
            </a:r>
            <a:r>
              <a:rPr lang="zh-CN" altLang="zh-CN" dirty="0"/>
              <a:t>，时间同步精度优于</a:t>
            </a:r>
            <a:r>
              <a:rPr lang="en-US" altLang="zh-CN" dirty="0"/>
              <a:t>1ns</a:t>
            </a:r>
            <a:r>
              <a:rPr lang="zh-CN" altLang="zh-CN" dirty="0"/>
              <a:t>的时空</a:t>
            </a:r>
            <a:r>
              <a:rPr lang="zh-CN" altLang="zh-CN" dirty="0" smtClean="0"/>
              <a:t>信息</a:t>
            </a:r>
            <a:endParaRPr lang="zh-CN" altLang="en-US" dirty="0" smtClean="0"/>
          </a:p>
        </p:txBody>
      </p:sp>
    </p:spTree>
    <p:extLst>
      <p:ext uri="{BB962C8B-B14F-4D97-AF65-F5344CB8AC3E}">
        <p14:creationId xmlns:p14="http://schemas.microsoft.com/office/powerpoint/2010/main" val="3665867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相关工作（</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3/3</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我们的思考</a:t>
            </a:r>
          </a:p>
        </p:txBody>
      </p:sp>
      <p:sp>
        <p:nvSpPr>
          <p:cNvPr id="58371" name="Rectangle 35"/>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lvl="1"/>
            <a:r>
              <a:rPr lang="zh-CN" altLang="zh-CN" sz="2400" dirty="0"/>
              <a:t>本文首先通过将北斗卫星定位和北斗地基增强系统和</a:t>
            </a:r>
            <a:r>
              <a:rPr lang="en-US" altLang="zh-CN" sz="2400" dirty="0"/>
              <a:t>SDN</a:t>
            </a:r>
            <a:r>
              <a:rPr lang="zh-CN" altLang="zh-CN" sz="2400" dirty="0"/>
              <a:t>相</a:t>
            </a:r>
            <a:r>
              <a:rPr lang="zh-CN" altLang="zh-CN" sz="2400" dirty="0" smtClean="0"/>
              <a:t>融合</a:t>
            </a:r>
            <a:endParaRPr lang="en-US" altLang="zh-CN" sz="2400" dirty="0" smtClean="0"/>
          </a:p>
          <a:p>
            <a:pPr lvl="1"/>
            <a:r>
              <a:rPr lang="zh-CN" altLang="zh-CN" sz="2400" dirty="0" smtClean="0"/>
              <a:t>实现</a:t>
            </a:r>
            <a:r>
              <a:rPr lang="zh-CN" altLang="zh-CN" sz="2400" dirty="0"/>
              <a:t>实验环境下所有网络的节点的精准定位和授时时间同步，利用</a:t>
            </a:r>
            <a:r>
              <a:rPr lang="en-US" altLang="zh-CN" sz="2400" dirty="0"/>
              <a:t>SDN</a:t>
            </a:r>
            <a:r>
              <a:rPr lang="zh-CN" altLang="zh-CN" sz="2400" dirty="0"/>
              <a:t>架构，实现数据平面和控制平面的分离</a:t>
            </a:r>
            <a:r>
              <a:rPr lang="zh-CN" altLang="zh-CN" sz="2400" dirty="0" smtClean="0"/>
              <a:t>；</a:t>
            </a:r>
            <a:endParaRPr lang="en-US" altLang="zh-CN" sz="2400" dirty="0" smtClean="0"/>
          </a:p>
          <a:p>
            <a:pPr lvl="1"/>
            <a:r>
              <a:rPr lang="zh-CN" altLang="zh-CN" sz="2400" dirty="0" smtClean="0"/>
              <a:t>通过</a:t>
            </a:r>
            <a:r>
              <a:rPr lang="zh-CN" altLang="zh-CN" sz="2400" dirty="0"/>
              <a:t>对</a:t>
            </a:r>
            <a:r>
              <a:rPr lang="en-US" altLang="zh-CN" sz="2400" dirty="0" err="1"/>
              <a:t>OpenFlow</a:t>
            </a:r>
            <a:r>
              <a:rPr lang="zh-CN" altLang="zh-CN" sz="2400" dirty="0"/>
              <a:t>协议的修改，设计了一个</a:t>
            </a:r>
            <a:r>
              <a:rPr lang="en-US" altLang="zh-CN" sz="2400" dirty="0" err="1"/>
              <a:t>Vlan</a:t>
            </a:r>
            <a:r>
              <a:rPr lang="zh-CN" altLang="zh-CN" sz="2400" dirty="0"/>
              <a:t>的标签分配</a:t>
            </a:r>
            <a:r>
              <a:rPr lang="zh-CN" altLang="zh-CN" sz="2400" dirty="0" smtClean="0"/>
              <a:t>机制</a:t>
            </a:r>
            <a:endParaRPr lang="en-US" altLang="zh-CN" sz="2400" dirty="0" smtClean="0"/>
          </a:p>
          <a:p>
            <a:pPr lvl="1"/>
            <a:r>
              <a:rPr lang="zh-CN" altLang="zh-CN" sz="2400" dirty="0" smtClean="0"/>
              <a:t>实现</a:t>
            </a:r>
            <a:r>
              <a:rPr lang="zh-CN" altLang="zh-CN" sz="2400" dirty="0"/>
              <a:t>了对网络内数据具有时空信息</a:t>
            </a:r>
            <a:r>
              <a:rPr lang="zh-CN" altLang="zh-CN" sz="2400" dirty="0" smtClean="0"/>
              <a:t>标注“时空戳</a:t>
            </a:r>
            <a:r>
              <a:rPr lang="en-US" altLang="zh-CN" sz="2400" dirty="0" smtClean="0"/>
              <a:t>”</a:t>
            </a:r>
          </a:p>
          <a:p>
            <a:pPr lvl="1"/>
            <a:r>
              <a:rPr lang="zh-CN" altLang="zh-CN" sz="2400" dirty="0" smtClean="0"/>
              <a:t>进而</a:t>
            </a:r>
            <a:r>
              <a:rPr lang="zh-CN" altLang="zh-CN" sz="2400" dirty="0"/>
              <a:t>实现数据在网络坐标系统内的精准定位和路径追踪。</a:t>
            </a:r>
          </a:p>
        </p:txBody>
      </p:sp>
      <p:sp>
        <p:nvSpPr>
          <p:cNvPr id="58372" name="灯片编号占位符 5"/>
          <p:cNvSpPr txBox="1">
            <a:spLocks noGrp="1"/>
          </p:cNvSpPr>
          <p:nvPr/>
        </p:nvSpPr>
        <p:spPr bwMode="auto">
          <a:xfrm>
            <a:off x="7956550" y="6597650"/>
            <a:ext cx="1187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8DABFFFC-9C73-49AC-B391-B8AF32DF88BA}" type="slidenum">
              <a:rPr lang="en-US" altLang="zh-CN" sz="1400">
                <a:latin typeface="Arial Black" panose="020B0A04020102020204" pitchFamily="34" charset="0"/>
              </a:rPr>
              <a:pPr algn="r" eaLnBrk="1" hangingPunct="1"/>
              <a:t>8</a:t>
            </a:fld>
            <a:endParaRPr lang="en-US" altLang="zh-CN" sz="140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6"/>
          <p:cNvSpPr>
            <a:spLocks noGrp="1" noChangeArrowheads="1"/>
          </p:cNvSpPr>
          <p:nvPr>
            <p:ph type="title" idx="4294967295"/>
          </p:nvPr>
        </p:nvSpPr>
        <p:spPr>
          <a:xfrm>
            <a:off x="0" y="0"/>
            <a:ext cx="0" cy="0"/>
          </a:xfrm>
        </p:spPr>
        <p:txBody>
          <a:bodyPr anchor="ctr"/>
          <a:lstStyle/>
          <a:p>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4275" name="Rectangle 6"/>
          <p:cNvSpPr txBox="1">
            <a:spLocks noGrp="1" noChangeArrowheads="1"/>
          </p:cNvSpPr>
          <p:nvPr/>
        </p:nvSpPr>
        <p:spPr bwMode="auto">
          <a:xfrm>
            <a:off x="457200" y="6453188"/>
            <a:ext cx="21336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fld id="{1E9FE7B9-E983-427D-BAEE-77F4641B7D82}" type="slidenum">
              <a:rPr lang="en-US" altLang="zh-CN" sz="1200">
                <a:latin typeface="Arial" panose="020B0604020202020204" pitchFamily="34" charset="0"/>
              </a:rPr>
              <a:pPr eaLnBrk="1" hangingPunct="1"/>
              <a:t>9</a:t>
            </a:fld>
            <a:endParaRPr lang="en-US" altLang="zh-CN" sz="1200">
              <a:latin typeface="Arial" panose="020B0604020202020204" pitchFamily="34" charset="0"/>
            </a:endParaRPr>
          </a:p>
        </p:txBody>
      </p:sp>
      <p:sp>
        <p:nvSpPr>
          <p:cNvPr id="6" name="Rectangle 2"/>
          <p:cNvSpPr>
            <a:spLocks noGrp="1" noChangeArrowheads="1"/>
          </p:cNvSpPr>
          <p:nvPr>
            <p:ph type="title" idx="4294967295"/>
          </p:nvPr>
        </p:nvSpPr>
        <p:spPr bwMode="auto">
          <a:xfrm>
            <a:off x="457200" y="533400"/>
            <a:ext cx="8229600" cy="884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研究框架</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技术途径</a:t>
            </a:r>
          </a:p>
        </p:txBody>
      </p:sp>
      <p:pic>
        <p:nvPicPr>
          <p:cNvPr id="8" name="图片 7"/>
          <p:cNvPicPr>
            <a:picLocks noChangeAspect="1"/>
          </p:cNvPicPr>
          <p:nvPr/>
        </p:nvPicPr>
        <p:blipFill rotWithShape="1">
          <a:blip r:embed="rId3"/>
          <a:srcRect b="9675"/>
          <a:stretch/>
        </p:blipFill>
        <p:spPr>
          <a:xfrm>
            <a:off x="784455" y="1559356"/>
            <a:ext cx="7368945" cy="457678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1511</TotalTime>
  <Words>4458</Words>
  <Application>Microsoft Office PowerPoint</Application>
  <PresentationFormat>全屏显示(4:3)</PresentationFormat>
  <Paragraphs>252</Paragraphs>
  <Slides>33</Slides>
  <Notes>22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4" baseType="lpstr">
      <vt:lpstr>黑体</vt:lpstr>
      <vt:lpstr>华文行楷</vt:lpstr>
      <vt:lpstr>宋体</vt:lpstr>
      <vt:lpstr>微软雅黑</vt:lpstr>
      <vt:lpstr>Arial</vt:lpstr>
      <vt:lpstr>Arial Black</vt:lpstr>
      <vt:lpstr>Times New Roman</vt:lpstr>
      <vt:lpstr>Verdana</vt:lpstr>
      <vt:lpstr>Wingdings</vt:lpstr>
      <vt:lpstr>Profile</vt:lpstr>
      <vt:lpstr>Equation.DSMT4</vt:lpstr>
      <vt:lpstr>基于高精度时空信息的网络坐标系统构建与性能优化方法研究</vt:lpstr>
      <vt:lpstr>内容提要</vt:lpstr>
      <vt:lpstr>研究背景（1/2）-面对的问题</vt:lpstr>
      <vt:lpstr>研究背景（2/2）</vt:lpstr>
      <vt:lpstr>项目背景</vt:lpstr>
      <vt:lpstr>相关工作（1/3）</vt:lpstr>
      <vt:lpstr>相关工作（2/3）</vt:lpstr>
      <vt:lpstr>相关工作（3/3）-我们的思考</vt:lpstr>
      <vt:lpstr>    </vt:lpstr>
      <vt:lpstr>    </vt:lpstr>
      <vt:lpstr>  </vt:lpstr>
      <vt:lpstr>  </vt:lpstr>
      <vt:lpstr>北斗高精度定位时间同步终端</vt:lpstr>
      <vt:lpstr>网络时间同步--NTP</vt:lpstr>
      <vt:lpstr>软件定义网络（SDN）</vt:lpstr>
      <vt:lpstr>Mininet</vt:lpstr>
      <vt:lpstr>OpenFLow协议</vt:lpstr>
      <vt:lpstr>OpenVSwitch框架</vt:lpstr>
      <vt:lpstr>Ryu控制器</vt:lpstr>
      <vt:lpstr>仿真实验—实验环境</vt:lpstr>
      <vt:lpstr>仿真实验—实验步骤(1/3)</vt:lpstr>
      <vt:lpstr>仿真实验—实验步骤(2/3)</vt:lpstr>
      <vt:lpstr>仿真实验—实验步骤(2/3)</vt:lpstr>
      <vt:lpstr>仿真实验—实验步骤(3/3)</vt:lpstr>
      <vt:lpstr>实验结论</vt:lpstr>
      <vt:lpstr>PowerPoint 演示文稿</vt:lpstr>
      <vt:lpstr>PowerPoint 演示文稿</vt:lpstr>
      <vt:lpstr>时空网络坐标性能分析与优化</vt:lpstr>
      <vt:lpstr>总结与展望（1/2）-总结</vt:lpstr>
      <vt:lpstr>总结与展望（2/2）-展望</vt:lpstr>
      <vt:lpstr>参加的科研项目与发表论文</vt:lpstr>
      <vt:lpstr>参加的科研项目与发表论文</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ZHAO YUQI</cp:lastModifiedBy>
  <cp:revision>308</cp:revision>
  <cp:lastPrinted>1601-01-01T00:00:00Z</cp:lastPrinted>
  <dcterms:created xsi:type="dcterms:W3CDTF">1601-01-01T00:00:00Z</dcterms:created>
  <dcterms:modified xsi:type="dcterms:W3CDTF">2018-05-24T14:31:44Z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