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4" r:id="rId2"/>
    <p:sldId id="270" r:id="rId3"/>
    <p:sldId id="256" r:id="rId4"/>
    <p:sldId id="269" r:id="rId5"/>
    <p:sldId id="263" r:id="rId6"/>
    <p:sldId id="258" r:id="rId7"/>
    <p:sldId id="264" r:id="rId8"/>
    <p:sldId id="259" r:id="rId9"/>
    <p:sldId id="265" r:id="rId10"/>
    <p:sldId id="275" r:id="rId11"/>
    <p:sldId id="276" r:id="rId12"/>
    <p:sldId id="279" r:id="rId13"/>
    <p:sldId id="277" r:id="rId14"/>
    <p:sldId id="278" r:id="rId15"/>
    <p:sldId id="261" r:id="rId16"/>
    <p:sldId id="266" r:id="rId17"/>
    <p:sldId id="280" r:id="rId18"/>
    <p:sldId id="281" r:id="rId19"/>
    <p:sldId id="283" r:id="rId20"/>
    <p:sldId id="260" r:id="rId21"/>
    <p:sldId id="267" r:id="rId22"/>
    <p:sldId id="285" r:id="rId23"/>
    <p:sldId id="286" r:id="rId24"/>
    <p:sldId id="262" r:id="rId25"/>
    <p:sldId id="268" r:id="rId26"/>
    <p:sldId id="284" r:id="rId27"/>
    <p:sldId id="27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1888" userDrawn="1">
          <p15:clr>
            <a:srgbClr val="A4A3A4"/>
          </p15:clr>
        </p15:guide>
        <p15:guide id="4" orient="horz" pos="2614">
          <p15:clr>
            <a:srgbClr val="A4A3A4"/>
          </p15:clr>
        </p15:guide>
        <p15:guide id="5" orient="horz" pos="1979" userDrawn="1">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87" d="100"/>
          <a:sy n="87" d="100"/>
        </p:scale>
        <p:origin x="288" y="84"/>
      </p:cViewPr>
      <p:guideLst>
        <p:guide orient="horz" pos="142"/>
        <p:guide orient="horz" pos="4292"/>
        <p:guide orient="horz" pos="1888"/>
        <p:guide orient="horz" pos="2614"/>
        <p:guide orient="horz" pos="1979"/>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74E75-3E36-4D2C-A893-D06AD1BA8DDB}" type="datetimeFigureOut">
              <a:rPr lang="zh-CN" altLang="en-US" smtClean="0"/>
              <a:t>2018/5/24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CCBCE-2D7B-49AA-876D-209143F940F0}" type="slidenum">
              <a:rPr lang="zh-CN" altLang="en-US" smtClean="0"/>
              <a:t>‹#›</a:t>
            </a:fld>
            <a:endParaRPr lang="zh-CN" altLang="en-US"/>
          </a:p>
        </p:txBody>
      </p:sp>
    </p:spTree>
    <p:extLst>
      <p:ext uri="{BB962C8B-B14F-4D97-AF65-F5344CB8AC3E}">
        <p14:creationId xmlns:p14="http://schemas.microsoft.com/office/powerpoint/2010/main" val="205813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FCCBCE-2D7B-49AA-876D-209143F940F0}" type="slidenum">
              <a:rPr lang="zh-CN" altLang="en-US" smtClean="0"/>
              <a:t>4</a:t>
            </a:fld>
            <a:endParaRPr lang="zh-CN" altLang="en-US"/>
          </a:p>
        </p:txBody>
      </p:sp>
    </p:spTree>
    <p:extLst>
      <p:ext uri="{BB962C8B-B14F-4D97-AF65-F5344CB8AC3E}">
        <p14:creationId xmlns:p14="http://schemas.microsoft.com/office/powerpoint/2010/main" val="227825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2018/5/24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2018/5/24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2018/5/24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2018/5/24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2018/5/24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2018/5/24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2018/5/24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2018/5/24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2018/5/24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2018/5/24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2018/5/24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2018/5/24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a:spLocks noChangeArrowheads="1"/>
          </p:cNvSpPr>
          <p:nvPr/>
        </p:nvSpPr>
        <p:spPr bwMode="auto">
          <a:xfrm>
            <a:off x="1820856" y="3932239"/>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答辩人</a:t>
            </a:r>
            <a:r>
              <a:rPr lang="zh-CN" altLang="en-US" sz="2800" dirty="0" smtClean="0">
                <a:solidFill>
                  <a:srgbClr val="044875"/>
                </a:solidFill>
                <a:latin typeface="微软雅黑" pitchFamily="34" charset="-122"/>
                <a:ea typeface="微软雅黑" pitchFamily="34" charset="-122"/>
              </a:rPr>
              <a:t>：</a:t>
            </a:r>
            <a:r>
              <a:rPr lang="zh-CN" altLang="en-US" sz="2800" dirty="0">
                <a:solidFill>
                  <a:srgbClr val="044875"/>
                </a:solidFill>
                <a:latin typeface="微软雅黑" pitchFamily="34" charset="-122"/>
                <a:ea typeface="微软雅黑" pitchFamily="34" charset="-122"/>
              </a:rPr>
              <a:t>夏唯</a:t>
            </a:r>
          </a:p>
        </p:txBody>
      </p:sp>
      <p:sp>
        <p:nvSpPr>
          <p:cNvPr id="26" name="文本框 25"/>
          <p:cNvSpPr txBox="1">
            <a:spLocks noChangeArrowheads="1"/>
          </p:cNvSpPr>
          <p:nvPr/>
        </p:nvSpPr>
        <p:spPr bwMode="auto">
          <a:xfrm>
            <a:off x="4547700" y="3930839"/>
            <a:ext cx="3096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导师</a:t>
            </a:r>
            <a:r>
              <a:rPr lang="zh-CN" altLang="en-US" sz="2800" dirty="0" smtClean="0">
                <a:solidFill>
                  <a:srgbClr val="044875"/>
                </a:solidFill>
                <a:latin typeface="微软雅黑" pitchFamily="34" charset="-122"/>
                <a:ea typeface="微软雅黑" pitchFamily="34" charset="-122"/>
              </a:rPr>
              <a:t>：李兵教授</a:t>
            </a:r>
            <a:endParaRPr lang="zh-CN" altLang="en-US" sz="2800" dirty="0">
              <a:solidFill>
                <a:srgbClr val="044875"/>
              </a:solidFill>
              <a:latin typeface="微软雅黑" pitchFamily="34" charset="-122"/>
              <a:ea typeface="微软雅黑" pitchFamily="34" charset="-122"/>
            </a:endParaRPr>
          </a:p>
        </p:txBody>
      </p:sp>
      <p:sp>
        <p:nvSpPr>
          <p:cNvPr id="29" name="文本框 28"/>
          <p:cNvSpPr txBox="1">
            <a:spLocks noChangeArrowheads="1"/>
          </p:cNvSpPr>
          <p:nvPr/>
        </p:nvSpPr>
        <p:spPr bwMode="auto">
          <a:xfrm>
            <a:off x="7572981" y="3932239"/>
            <a:ext cx="2753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专业</a:t>
            </a:r>
            <a:r>
              <a:rPr lang="zh-CN" altLang="en-US" sz="2800" dirty="0" smtClean="0">
                <a:solidFill>
                  <a:srgbClr val="044875"/>
                </a:solidFill>
                <a:latin typeface="微软雅黑" pitchFamily="34" charset="-122"/>
                <a:ea typeface="微软雅黑" pitchFamily="34" charset="-122"/>
              </a:rPr>
              <a:t>：软件工程</a:t>
            </a:r>
            <a:endParaRPr lang="zh-CN" altLang="en-US" sz="2800" dirty="0">
              <a:solidFill>
                <a:srgbClr val="044875"/>
              </a:solidFill>
              <a:latin typeface="微软雅黑" pitchFamily="34" charset="-122"/>
              <a:ea typeface="微软雅黑"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4019" y="5970388"/>
            <a:ext cx="877887" cy="877887"/>
          </a:xfrm>
          <a:prstGeom prst="rect">
            <a:avLst/>
          </a:prstGeom>
        </p:spPr>
      </p:pic>
      <p:grpSp>
        <p:nvGrpSpPr>
          <p:cNvPr id="59" name="组合 58"/>
          <p:cNvGrpSpPr>
            <a:grpSpLocks/>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文本框 22"/>
          <p:cNvSpPr txBox="1"/>
          <p:nvPr/>
        </p:nvSpPr>
        <p:spPr>
          <a:xfrm>
            <a:off x="2869081" y="1960822"/>
            <a:ext cx="6453836" cy="1445463"/>
          </a:xfrm>
          <a:prstGeom prst="rect">
            <a:avLst/>
          </a:prstGeom>
          <a:blipFill dpi="0" rotWithShape="1">
            <a:blip r:embed="rId3"/>
            <a:srcRect/>
            <a:stretch>
              <a:fillRect t="-45000"/>
            </a:stretch>
          </a:blipFill>
        </p:spPr>
        <p:txBody>
          <a:bodyPr wrap="square">
            <a:spAutoFit/>
          </a:bodyPr>
          <a:lstStyle/>
          <a:p>
            <a:pPr algn="ctr" eaLnBrk="1" fontAlgn="auto" hangingPunct="1">
              <a:spcBef>
                <a:spcPts val="0"/>
              </a:spcBef>
              <a:spcAft>
                <a:spcPts val="0"/>
              </a:spcAft>
              <a:defRPr/>
            </a:pPr>
            <a:r>
              <a:rPr lang="zh-CN" altLang="en-US" sz="4400" b="1" dirty="0" smtClean="0">
                <a:solidFill>
                  <a:srgbClr val="044875"/>
                </a:solidFill>
                <a:latin typeface="微软雅黑" panose="020B0503020204020204" pitchFamily="34" charset="-122"/>
                <a:ea typeface="微软雅黑" panose="020B0503020204020204" pitchFamily="34" charset="-122"/>
              </a:rPr>
              <a:t>基于</a:t>
            </a:r>
            <a:r>
              <a:rPr lang="en-US" altLang="zh-CN" sz="4400" b="1" dirty="0" smtClean="0">
                <a:solidFill>
                  <a:srgbClr val="044875"/>
                </a:solidFill>
                <a:latin typeface="微软雅黑" panose="020B0503020204020204" pitchFamily="34" charset="-122"/>
                <a:ea typeface="微软雅黑" panose="020B0503020204020204" pitchFamily="34" charset="-122"/>
              </a:rPr>
              <a:t>SDN</a:t>
            </a:r>
            <a:r>
              <a:rPr lang="zh-CN" altLang="en-US" sz="4400" b="1" dirty="0" smtClean="0">
                <a:solidFill>
                  <a:srgbClr val="044875"/>
                </a:solidFill>
                <a:latin typeface="微软雅黑" panose="020B0503020204020204" pitchFamily="34" charset="-122"/>
                <a:ea typeface="微软雅黑" panose="020B0503020204020204" pitchFamily="34" charset="-122"/>
              </a:rPr>
              <a:t>的互联网数据</a:t>
            </a:r>
            <a:endParaRPr lang="en-US" altLang="zh-CN" sz="4400" b="1" dirty="0" smtClean="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4400" b="1" dirty="0" smtClean="0">
                <a:solidFill>
                  <a:srgbClr val="044875"/>
                </a:solidFill>
                <a:latin typeface="微软雅黑" panose="020B0503020204020204" pitchFamily="34" charset="-122"/>
                <a:ea typeface="微软雅黑" panose="020B0503020204020204" pitchFamily="34" charset="-122"/>
              </a:rPr>
              <a:t>时空标记系统设计与实现</a:t>
            </a:r>
            <a:endParaRPr lang="zh-CN" altLang="en-US" sz="4400" b="1"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299"/>
              <a:ext cx="2705100"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7391997" y="1862799"/>
            <a:ext cx="3511206" cy="3970318"/>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组表</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安全通道</a:t>
            </a:r>
            <a:endParaRPr lang="en-US" altLang="zh-CN"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ct val="150000"/>
              </a:lnSpc>
              <a:spcBef>
                <a:spcPts val="0"/>
              </a:spcBef>
              <a:spcAft>
                <a:spcPts val="0"/>
              </a:spcAft>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流表</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777600"/>
            <a:ext cx="5626800" cy="5155496"/>
          </a:xfrm>
          <a:prstGeom prst="rect">
            <a:avLst/>
          </a:prstGeom>
        </p:spPr>
      </p:pic>
    </p:spTree>
    <p:extLst>
      <p:ext uri="{BB962C8B-B14F-4D97-AF65-F5344CB8AC3E}">
        <p14:creationId xmlns:p14="http://schemas.microsoft.com/office/powerpoint/2010/main" val="2622414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prstClr val="white"/>
                  </a:solidFill>
                  <a:latin typeface="微软雅黑" panose="020B0503020204020204" pitchFamily="34" charset="-122"/>
                  <a:ea typeface="微软雅黑" panose="020B0503020204020204" pitchFamily="34" charset="-122"/>
                </a:rPr>
                <a:t>OVS</a:t>
              </a:r>
              <a:r>
                <a:rPr lang="zh-CN" altLang="en-US" sz="2400" dirty="0" smtClean="0">
                  <a:solidFill>
                    <a:prstClr val="white"/>
                  </a:solidFill>
                  <a:latin typeface="微软雅黑" panose="020B0503020204020204" pitchFamily="34" charset="-122"/>
                  <a:ea typeface="微软雅黑" panose="020B0503020204020204" pitchFamily="34" charset="-122"/>
                </a:rPr>
                <a:t>架构</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sp>
        <p:nvSpPr>
          <p:cNvPr id="23" name="矩形 22"/>
          <p:cNvSpPr/>
          <p:nvPr/>
        </p:nvSpPr>
        <p:spPr>
          <a:xfrm>
            <a:off x="7331396" y="1970889"/>
            <a:ext cx="3570810" cy="3770263"/>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ovsdb</a:t>
            </a:r>
            <a:r>
              <a:rPr lang="en-US" altLang="zh-CN" sz="2800" dirty="0" smtClean="0">
                <a:solidFill>
                  <a:srgbClr val="E7E6E6">
                    <a:lumMod val="25000"/>
                  </a:srgbClr>
                </a:solidFill>
                <a:latin typeface="Calibri"/>
                <a:cs typeface="Arial" panose="020B0604020202020204" pitchFamily="34" charset="0"/>
              </a:rPr>
              <a:t>-server</a:t>
            </a:r>
          </a:p>
          <a:p>
            <a:pPr eaLnBrk="1" fontAlgn="auto" hangingPunct="1">
              <a:spcBef>
                <a:spcPts val="0"/>
              </a:spcBef>
              <a:spcAft>
                <a:spcPts val="0"/>
              </a:spcAft>
              <a:defRPr/>
            </a:pPr>
            <a:r>
              <a:rPr lang="zh-CN" altLang="en-US" sz="2800" dirty="0" smtClean="0">
                <a:solidFill>
                  <a:srgbClr val="E7E6E6">
                    <a:lumMod val="25000"/>
                  </a:srgbClr>
                </a:solidFill>
                <a:latin typeface="Calibri"/>
                <a:cs typeface="Arial" panose="020B0604020202020204" pitchFamily="34" charset="0"/>
              </a:rPr>
              <a:t>  </a:t>
            </a:r>
            <a:r>
              <a:rPr lang="zh-CN" altLang="en-US"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数据库</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服务器</a:t>
            </a:r>
            <a:endParaRPr lang="en-US" altLang="zh-CN"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ovs-vswitched</a:t>
            </a:r>
            <a:endParaRPr lang="en-US" altLang="zh-CN" sz="2800" dirty="0" smtClean="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r>
              <a:rPr lang="zh-CN" altLang="en-US"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核心部件</a:t>
            </a:r>
            <a:endParaRPr lang="en-US" altLang="zh-CN"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spcBef>
                <a:spcPts val="0"/>
              </a:spcBef>
              <a:spcAft>
                <a:spcPts val="0"/>
              </a:spcAft>
              <a:defRPr/>
            </a:pPr>
            <a:r>
              <a:rPr lang="en-US" altLang="zh-CN" sz="2800" dirty="0" smtClean="0">
                <a:solidFill>
                  <a:srgbClr val="E7E6E6">
                    <a:lumMod val="25000"/>
                  </a:srgbClr>
                </a:solidFill>
                <a:latin typeface="Calibri"/>
                <a:cs typeface="Arial" panose="020B0604020202020204" pitchFamily="34" charset="0"/>
              </a:rPr>
              <a:t>  </a:t>
            </a:r>
          </a:p>
          <a:p>
            <a:pPr marL="285750" indent="-285750" eaLnBrk="1" fontAlgn="auto" hangingPunct="1">
              <a:spcBef>
                <a:spcPts val="0"/>
              </a:spcBef>
              <a:spcAft>
                <a:spcPts val="0"/>
              </a:spcAft>
              <a:buFont typeface="Wingdings" panose="05000000000000000000" pitchFamily="2" charset="2"/>
              <a:buChar char="Ø"/>
              <a:defRPr/>
            </a:pPr>
            <a:r>
              <a:rPr lang="en-US" altLang="zh-CN" sz="2800" dirty="0" err="1" smtClean="0">
                <a:solidFill>
                  <a:srgbClr val="E7E6E6">
                    <a:lumMod val="25000"/>
                  </a:srgbClr>
                </a:solidFill>
                <a:latin typeface="Calibri"/>
                <a:cs typeface="Arial" panose="020B0604020202020204" pitchFamily="34" charset="0"/>
              </a:rPr>
              <a:t>ovs</a:t>
            </a:r>
            <a:r>
              <a:rPr lang="en-US" altLang="zh-CN" sz="2800" dirty="0" smtClean="0">
                <a:solidFill>
                  <a:srgbClr val="E7E6E6">
                    <a:lumMod val="25000"/>
                  </a:srgbClr>
                </a:solidFill>
                <a:latin typeface="Calibri"/>
                <a:cs typeface="Arial" panose="020B0604020202020204" pitchFamily="34" charset="0"/>
              </a:rPr>
              <a:t> kernel module</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r>
              <a:rPr lang="zh-CN" altLang="en-US"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内核模块</a:t>
            </a:r>
            <a:endParaRPr lang="en-US" altLang="zh-CN"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rgbClr val="E7E6E6">
                  <a:lumMod val="25000"/>
                </a:srgbClr>
              </a:solidFill>
              <a:latin typeface="Calibri"/>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1518379"/>
            <a:ext cx="5626800" cy="3557173"/>
          </a:xfrm>
          <a:prstGeom prst="rect">
            <a:avLst/>
          </a:prstGeom>
        </p:spPr>
      </p:pic>
    </p:spTree>
    <p:extLst>
      <p:ext uri="{BB962C8B-B14F-4D97-AF65-F5344CB8AC3E}">
        <p14:creationId xmlns:p14="http://schemas.microsoft.com/office/powerpoint/2010/main" val="3412904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prstClr val="white"/>
                  </a:solidFill>
                  <a:latin typeface="微软雅黑" panose="020B0503020204020204" pitchFamily="34" charset="-122"/>
                  <a:ea typeface="微软雅黑" panose="020B0503020204020204" pitchFamily="34" charset="-122"/>
                </a:rPr>
                <a:t>OVS</a:t>
              </a:r>
              <a:r>
                <a:rPr lang="zh-CN" altLang="en-US" sz="2400" dirty="0" smtClean="0">
                  <a:solidFill>
                    <a:prstClr val="white"/>
                  </a:solidFill>
                  <a:latin typeface="微软雅黑" panose="020B0503020204020204" pitchFamily="34" charset="-122"/>
                  <a:ea typeface="微软雅黑" panose="020B0503020204020204" pitchFamily="34" charset="-122"/>
                </a:rPr>
                <a:t>工作流程</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sp>
        <p:nvSpPr>
          <p:cNvPr id="23" name="矩形 22"/>
          <p:cNvSpPr/>
          <p:nvPr/>
        </p:nvSpPr>
        <p:spPr>
          <a:xfrm>
            <a:off x="7331396" y="1970889"/>
            <a:ext cx="3570810" cy="3770263"/>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flow &amp;&amp; action</a:t>
            </a: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smtClean="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en-US" altLang="zh-CN" sz="2800" dirty="0">
                <a:solidFill>
                  <a:srgbClr val="E7E6E6">
                    <a:lumMod val="25000"/>
                  </a:srgbClr>
                </a:solidFill>
                <a:latin typeface="Calibri"/>
                <a:cs typeface="Arial" panose="020B0604020202020204" pitchFamily="34" charset="0"/>
              </a:rPr>
              <a:t>f</a:t>
            </a:r>
            <a:r>
              <a:rPr lang="en-US" altLang="zh-CN" sz="2800" dirty="0" smtClean="0">
                <a:solidFill>
                  <a:srgbClr val="E7E6E6">
                    <a:lumMod val="25000"/>
                  </a:srgbClr>
                </a:solidFill>
                <a:latin typeface="Calibri"/>
                <a:cs typeface="Arial" panose="020B0604020202020204" pitchFamily="34" charset="0"/>
              </a:rPr>
              <a:t>ast path</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endParaRPr lang="en-US" altLang="zh-CN" sz="2800" dirty="0">
              <a:solidFill>
                <a:srgbClr val="E7E6E6">
                  <a:lumMod val="25000"/>
                </a:srgbClr>
              </a:solidFill>
              <a:latin typeface="Calibri"/>
              <a:cs typeface="Arial" panose="020B0604020202020204" pitchFamily="34" charset="0"/>
            </a:endParaRPr>
          </a:p>
          <a:p>
            <a:pPr eaLnBrk="1" fontAlgn="auto" hangingPunct="1">
              <a:spcBef>
                <a:spcPts val="0"/>
              </a:spcBef>
              <a:spcAft>
                <a:spcPts val="0"/>
              </a:spcAft>
              <a:defRPr/>
            </a:pPr>
            <a:r>
              <a:rPr lang="en-US" altLang="zh-CN" sz="2800" dirty="0" smtClean="0">
                <a:solidFill>
                  <a:srgbClr val="E7E6E6">
                    <a:lumMod val="25000"/>
                  </a:srgbClr>
                </a:solidFill>
                <a:latin typeface="Calibri"/>
                <a:cs typeface="Arial" panose="020B0604020202020204" pitchFamily="34" charset="0"/>
              </a:rPr>
              <a:t>  </a:t>
            </a:r>
          </a:p>
          <a:p>
            <a:pPr marL="285750" indent="-285750" eaLnBrk="1" fontAlgn="auto" hangingPunct="1">
              <a:spcBef>
                <a:spcPts val="0"/>
              </a:spcBef>
              <a:spcAft>
                <a:spcPts val="0"/>
              </a:spcAft>
              <a:buFont typeface="Wingdings" panose="05000000000000000000" pitchFamily="2" charset="2"/>
              <a:buChar char="Ø"/>
              <a:defRPr/>
            </a:pPr>
            <a:r>
              <a:rPr lang="en-US" altLang="zh-CN" sz="2800" dirty="0">
                <a:solidFill>
                  <a:srgbClr val="E7E6E6">
                    <a:lumMod val="25000"/>
                  </a:srgbClr>
                </a:solidFill>
                <a:latin typeface="Calibri"/>
                <a:cs typeface="Arial" panose="020B0604020202020204" pitchFamily="34" charset="0"/>
              </a:rPr>
              <a:t>s</a:t>
            </a:r>
            <a:r>
              <a:rPr lang="en-US" altLang="zh-CN" sz="2800" dirty="0" smtClean="0">
                <a:solidFill>
                  <a:srgbClr val="E7E6E6">
                    <a:lumMod val="25000"/>
                  </a:srgbClr>
                </a:solidFill>
                <a:latin typeface="Calibri"/>
                <a:cs typeface="Arial" panose="020B0604020202020204" pitchFamily="34" charset="0"/>
              </a:rPr>
              <a:t>low path</a:t>
            </a:r>
          </a:p>
          <a:p>
            <a:pPr eaLnBrk="1" fontAlgn="auto" hangingPunct="1">
              <a:spcBef>
                <a:spcPts val="0"/>
              </a:spcBef>
              <a:spcAft>
                <a:spcPts val="0"/>
              </a:spcAft>
              <a:defRPr/>
            </a:pPr>
            <a:r>
              <a:rPr lang="en-US" altLang="zh-CN" sz="2800" dirty="0">
                <a:solidFill>
                  <a:srgbClr val="E7E6E6">
                    <a:lumMod val="25000"/>
                  </a:srgbClr>
                </a:solidFill>
                <a:latin typeface="Calibri"/>
                <a:cs typeface="Arial" panose="020B0604020202020204" pitchFamily="34" charset="0"/>
              </a:rPr>
              <a:t> </a:t>
            </a:r>
            <a:r>
              <a:rPr lang="en-US" altLang="zh-CN" sz="2800" dirty="0" smtClean="0">
                <a:solidFill>
                  <a:srgbClr val="E7E6E6">
                    <a:lumMod val="25000"/>
                  </a:srgbClr>
                </a:solidFill>
                <a:latin typeface="Calibri"/>
                <a:cs typeface="Arial" panose="020B0604020202020204" pitchFamily="34" charset="0"/>
              </a:rPr>
              <a:t> </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rgbClr val="E7E6E6">
                  <a:lumMod val="25000"/>
                </a:srgbClr>
              </a:solidFill>
              <a:latin typeface="Calibri"/>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0" y="1519200"/>
            <a:ext cx="6778800" cy="3922324"/>
          </a:xfrm>
          <a:prstGeom prst="rect">
            <a:avLst/>
          </a:prstGeom>
        </p:spPr>
      </p:pic>
    </p:spTree>
    <p:extLst>
      <p:ext uri="{BB962C8B-B14F-4D97-AF65-F5344CB8AC3E}">
        <p14:creationId xmlns:p14="http://schemas.microsoft.com/office/powerpoint/2010/main" val="359758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3" name="文本框 25"/>
            <p:cNvSpPr txBox="1">
              <a:spLocks noChangeArrowheads="1"/>
            </p:cNvSpPr>
            <p:nvPr/>
          </p:nvSpPr>
          <p:spPr bwMode="auto">
            <a:xfrm>
              <a:off x="3305291" y="1316299"/>
              <a:ext cx="2705100"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prstClr val="white"/>
                  </a:solidFill>
                  <a:latin typeface="微软雅黑" panose="020B0503020204020204" pitchFamily="34" charset="-122"/>
                  <a:ea typeface="微软雅黑" panose="020B0503020204020204" pitchFamily="34" charset="-122"/>
                </a:rPr>
                <a:t>Ryu</a:t>
              </a:r>
              <a:r>
                <a:rPr lang="zh-CN" altLang="en-US" sz="2400" dirty="0" smtClean="0">
                  <a:solidFill>
                    <a:prstClr val="white"/>
                  </a:solidFill>
                  <a:latin typeface="微软雅黑" panose="020B0503020204020204" pitchFamily="34" charset="-122"/>
                  <a:ea typeface="微软雅黑" panose="020B0503020204020204" pitchFamily="34" charset="-122"/>
                </a:rPr>
                <a:t>控制器</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7391997" y="1862799"/>
            <a:ext cx="3511206" cy="3970318"/>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北</a:t>
            </a:r>
            <a:r>
              <a:rPr lang="zh-CN" altLang="en-US"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向接口</a:t>
            </a:r>
            <a:endParaRPr lang="en-US" altLang="zh-CN"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组件库</a:t>
            </a:r>
            <a:endParaRPr lang="en-US" altLang="zh-CN"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ct val="150000"/>
              </a:lnSpc>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南向接口</a:t>
            </a:r>
            <a:endParaRPr lang="en-US" altLang="zh-CN" sz="28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46972"/>
            <a:ext cx="6269182" cy="4089310"/>
          </a:xfrm>
          <a:prstGeom prst="rect">
            <a:avLst/>
          </a:prstGeom>
        </p:spPr>
      </p:pic>
    </p:spTree>
    <p:extLst>
      <p:ext uri="{BB962C8B-B14F-4D97-AF65-F5344CB8AC3E}">
        <p14:creationId xmlns:p14="http://schemas.microsoft.com/office/powerpoint/2010/main" val="3354500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03</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 name="组合 5"/>
          <p:cNvGrpSpPr>
            <a:grpSpLocks/>
          </p:cNvGrpSpPr>
          <p:nvPr/>
        </p:nvGrpSpPr>
        <p:grpSpPr bwMode="auto">
          <a:xfrm>
            <a:off x="7228800" y="777600"/>
            <a:ext cx="3837600" cy="54864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矩形 30"/>
                <p:cNvSpPr/>
                <p:nvPr/>
              </p:nvSpPr>
              <p:spPr>
                <a:xfrm>
                  <a:off x="304800" y="2171701"/>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303" name="文本框 25"/>
            <p:cNvSpPr txBox="1">
              <a:spLocks noChangeArrowheads="1"/>
            </p:cNvSpPr>
            <p:nvPr/>
          </p:nvSpPr>
          <p:spPr bwMode="auto">
            <a:xfrm>
              <a:off x="3305291" y="1316299"/>
              <a:ext cx="2705100"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err="1" smtClean="0">
                  <a:solidFill>
                    <a:prstClr val="white"/>
                  </a:solidFill>
                  <a:latin typeface="微软雅黑" panose="020B0503020204020204" pitchFamily="34" charset="-122"/>
                  <a:ea typeface="微软雅黑" panose="020B0503020204020204" pitchFamily="34" charset="-122"/>
                </a:rPr>
                <a:t>Ryu</a:t>
              </a:r>
              <a:r>
                <a:rPr lang="zh-CN" altLang="en-US" sz="2400" dirty="0" smtClean="0">
                  <a:solidFill>
                    <a:prstClr val="white"/>
                  </a:solidFill>
                  <a:latin typeface="微软雅黑" panose="020B0503020204020204" pitchFamily="34" charset="-122"/>
                  <a:ea typeface="微软雅黑" panose="020B0503020204020204" pitchFamily="34" charset="-122"/>
                </a:rPr>
                <a:t>应用编程模型</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7391997" y="1862799"/>
            <a:ext cx="3511206" cy="3970318"/>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loop Thread</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handler</a:t>
            </a:r>
          </a:p>
          <a:p>
            <a:pPr eaLnBrk="1" fontAlgn="auto" hangingPunct="1">
              <a:lnSpc>
                <a:spcPct val="150000"/>
              </a:lnSpc>
              <a:spcBef>
                <a:spcPts val="0"/>
              </a:spcBef>
              <a:spcAft>
                <a:spcPts val="0"/>
              </a:spcAft>
              <a:defRPr/>
            </a:pP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en-US" altLang="zh-CN" sz="2800" dirty="0" smtClean="0">
                <a:solidFill>
                  <a:srgbClr val="E7E6E6">
                    <a:lumMod val="25000"/>
                  </a:srgbClr>
                </a:solidFill>
                <a:latin typeface="Calibri"/>
                <a:cs typeface="Arial" panose="020B0604020202020204" pitchFamily="34" charset="0"/>
              </a:rPr>
              <a:t>Event queue</a:t>
            </a:r>
            <a:endParaRPr lang="en-US" altLang="zh-CN" sz="2800" dirty="0">
              <a:solidFill>
                <a:srgbClr val="E7E6E6">
                  <a:lumMod val="25000"/>
                </a:srgbClr>
              </a:solidFill>
              <a:latin typeface="Calibri"/>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800" dirty="0">
              <a:solidFill>
                <a:srgbClr val="E7E6E6">
                  <a:lumMod val="25000"/>
                </a:srgbClr>
              </a:solidFill>
              <a:latin typeface="Calibri"/>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00" y="1519200"/>
            <a:ext cx="5626800" cy="3873333"/>
          </a:xfrm>
          <a:prstGeom prst="rect">
            <a:avLst/>
          </a:prstGeom>
        </p:spPr>
      </p:pic>
    </p:spTree>
    <p:extLst>
      <p:ext uri="{BB962C8B-B14F-4D97-AF65-F5344CB8AC3E}">
        <p14:creationId xmlns:p14="http://schemas.microsoft.com/office/powerpoint/2010/main" val="1229215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研究方法与过程</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a:grpSpLocks/>
          </p:cNvGrpSpPr>
          <p:nvPr/>
        </p:nvGrpSpPr>
        <p:grpSpPr bwMode="auto">
          <a:xfrm>
            <a:off x="374650" y="1250136"/>
            <a:ext cx="10045890" cy="3889023"/>
            <a:chOff x="374813" y="962885"/>
            <a:chExt cx="7234553" cy="1197926"/>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586645" y="1028873"/>
              <a:ext cx="7022721" cy="976478"/>
            </a:xfrm>
            <a:prstGeom prst="rect">
              <a:avLst/>
            </a:prstGeom>
          </p:spPr>
          <p:txBody>
            <a:bodyPr>
              <a:spAutoFit/>
            </a:bodyPr>
            <a:lstStyle/>
            <a:p>
              <a:pPr eaLnBrk="1" fontAlgn="auto" hangingPunct="1">
                <a:lnSpc>
                  <a:spcPts val="24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基于对</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SDN</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技术的了解，将标记系统分为以下三大部分</a:t>
              </a:r>
              <a:r>
                <a:rPr lang="zh-CN" altLang="en-US" sz="2400" dirty="0" smtClean="0">
                  <a:latin typeface="+mn-ea"/>
                  <a:ea typeface="+mn-ea"/>
                  <a:cs typeface="Arial" panose="020B0604020202020204" pitchFamily="34" charset="0"/>
                </a:rPr>
                <a:t>：</a:t>
              </a: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smtClean="0">
                <a:latin typeface="+mn-ea"/>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网络拓扑设计</a:t>
              </a:r>
              <a:endParaRPr lang="en-US" altLang="zh-CN" sz="2400" dirty="0" smtClean="0">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400"/>
                </a:lnSpc>
                <a:spcBef>
                  <a:spcPts val="0"/>
                </a:spcBef>
                <a:spcAft>
                  <a:spcPts val="0"/>
                </a:spcAft>
                <a:defRPr/>
              </a:pPr>
              <a:endParaRPr lang="en-US" altLang="zh-CN" sz="2400" dirty="0" smtClean="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全局</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控制器</a:t>
              </a:r>
              <a:endParaRPr lang="en-US" altLang="zh-CN" sz="2400" dirty="0" smtClean="0">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400"/>
                </a:lnSpc>
                <a:spcBef>
                  <a:spcPts val="0"/>
                </a:spcBef>
                <a:spcAft>
                  <a:spcPts val="0"/>
                </a:spcAft>
                <a:defRPr/>
              </a:pPr>
              <a:endParaRPr lang="en-US" altLang="zh-CN" sz="2400" dirty="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endParaRPr lang="en-US" altLang="zh-CN" sz="2400" dirty="0" smtClean="0">
                <a:latin typeface="+mn-ea"/>
                <a:ea typeface="+mn-ea"/>
                <a:cs typeface="Arial" panose="020B0604020202020204" pitchFamily="34" charset="0"/>
              </a:endParaRPr>
            </a:p>
            <a:p>
              <a:pPr marL="342900" indent="-342900" eaLnBrk="1" fontAlgn="auto" hangingPunct="1">
                <a:lnSpc>
                  <a:spcPts val="2400"/>
                </a:lnSpc>
                <a:spcBef>
                  <a:spcPts val="0"/>
                </a:spcBef>
                <a:spcAft>
                  <a:spcPts val="0"/>
                </a:spcAft>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边缘</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控制器</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183291"/>
            <a:chOff x="1896905" y="629070"/>
            <a:chExt cx="3168549" cy="1182542"/>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网络拓扑</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34"/>
            <p:cNvSpPr/>
            <p:nvPr/>
          </p:nvSpPr>
          <p:spPr>
            <a:xfrm>
              <a:off x="1933417" y="1027279"/>
              <a:ext cx="2381174" cy="78433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switch-only</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拓扑、</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server-only</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拓扑、</a:t>
              </a:r>
              <a:endPar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混合型拓扑</a:t>
              </a: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480800"/>
            <a:chOff x="1820705" y="667170"/>
            <a:chExt cx="3168549" cy="1480954"/>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胖</a:t>
              </a: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树拓扑</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1858804" y="1132355"/>
              <a:ext cx="2324026" cy="1015769"/>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latin typeface="微软雅黑" panose="020B0503020204020204" pitchFamily="34" charset="-122"/>
                  <a:ea typeface="微软雅黑" panose="020B0503020204020204" pitchFamily="34" charset="-122"/>
                </a:rPr>
                <a:t>Fat-Tree</a:t>
              </a:r>
              <a:r>
                <a:rPr lang="zh-CN" altLang="zh-CN" sz="1600" dirty="0">
                  <a:latin typeface="微软雅黑" panose="020B0503020204020204" pitchFamily="34" charset="-122"/>
                  <a:ea typeface="微软雅黑" panose="020B0503020204020204" pitchFamily="34" charset="-122"/>
                </a:rPr>
                <a:t>网络分三层：</a:t>
              </a:r>
              <a:r>
                <a:rPr lang="en-US" altLang="zh-CN" sz="1600" dirty="0">
                  <a:latin typeface="微软雅黑" panose="020B0503020204020204" pitchFamily="34" charset="-122"/>
                  <a:ea typeface="微软雅黑" panose="020B0503020204020204" pitchFamily="34" charset="-122"/>
                </a:rPr>
                <a:t>Core</a:t>
              </a:r>
              <a:r>
                <a:rPr lang="zh-CN" altLang="zh-CN" sz="1600" dirty="0">
                  <a:latin typeface="微软雅黑" panose="020B0503020204020204" pitchFamily="34" charset="-122"/>
                  <a:ea typeface="微软雅黑" panose="020B0503020204020204" pitchFamily="34" charset="-122"/>
                </a:rPr>
                <a:t>（核心层）、</a:t>
              </a:r>
              <a:r>
                <a:rPr lang="en-US" altLang="zh-CN" sz="1600" dirty="0">
                  <a:latin typeface="微软雅黑" panose="020B0503020204020204" pitchFamily="34" charset="-122"/>
                  <a:ea typeface="微软雅黑" panose="020B0503020204020204" pitchFamily="34" charset="-122"/>
                </a:rPr>
                <a:t>Aggregation</a:t>
              </a:r>
              <a:r>
                <a:rPr lang="zh-CN" altLang="zh-CN" sz="1600" dirty="0">
                  <a:latin typeface="微软雅黑" panose="020B0503020204020204" pitchFamily="34" charset="-122"/>
                  <a:ea typeface="微软雅黑" panose="020B0503020204020204" pitchFamily="34" charset="-122"/>
                </a:rPr>
                <a:t>（汇聚层）以及</a:t>
              </a:r>
              <a:r>
                <a:rPr lang="en-US" altLang="zh-CN" sz="1600" dirty="0">
                  <a:latin typeface="微软雅黑" panose="020B0503020204020204" pitchFamily="34" charset="-122"/>
                  <a:ea typeface="微软雅黑" panose="020B0503020204020204" pitchFamily="34" charset="-122"/>
                </a:rPr>
                <a:t>Edge</a:t>
              </a:r>
              <a:r>
                <a:rPr lang="zh-CN" altLang="zh-CN" sz="1600" dirty="0">
                  <a:latin typeface="微软雅黑" panose="020B0503020204020204" pitchFamily="34" charset="-122"/>
                  <a:ea typeface="微软雅黑" panose="020B0503020204020204" pitchFamily="34" charset="-122"/>
                </a:rPr>
                <a:t>（边缘层</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423179"/>
            <a:chOff x="1896905" y="667170"/>
            <a:chExt cx="3168549" cy="24236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err="1"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Mininet</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1896905" y="1151453"/>
              <a:ext cx="2312914" cy="19393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err="1">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Mininet</a:t>
              </a: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是一个网络仿真工具，利用</a:t>
              </a:r>
              <a:r>
                <a:rPr lang="en-US" altLang="zh-CN" sz="1600" dirty="0" err="1">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Mininet</a:t>
              </a: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可以在单台机器上创建出逼真的虚拟网络，该虚拟网络运行真实的内核，交换机和应用程序代码，可以迁移到真实的网络</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中</a:t>
              </a: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2018665"/>
            <a:chOff x="1896905" y="667170"/>
            <a:chExt cx="3168549" cy="2018925"/>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自定义拓扑</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矩形 46"/>
            <p:cNvSpPr/>
            <p:nvPr/>
          </p:nvSpPr>
          <p:spPr>
            <a:xfrm>
              <a:off x="1901668" y="1208577"/>
              <a:ext cx="2512932" cy="147751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使用</a:t>
              </a:r>
              <a:r>
                <a:rPr lang="en-US" altLang="zh-CN" sz="1600" dirty="0" err="1"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mininet</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自定义网络拓扑，有以下两种方法：</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使用可视化工具</a:t>
              </a:r>
              <a:r>
                <a:rPr lang="en-US" altLang="zh-CN" sz="1600" dirty="0" err="1"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miniedit</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搭建拓扑。</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编写</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Python</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代码构造拓扑。</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拓扑</a:t>
            </a: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设计</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374650" y="1177925"/>
            <a:ext cx="7248525" cy="1323439"/>
            <a:chOff x="374813" y="940642"/>
            <a:chExt cx="7248135" cy="1324491"/>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324491"/>
            </a:xfrm>
            <a:prstGeom prst="rect">
              <a:avLst/>
            </a:prstGeom>
          </p:spPr>
          <p:txBody>
            <a:bodyPr>
              <a:spAutoFit/>
            </a:bodyPr>
            <a:lstStyle/>
            <a:p>
              <a:pPr eaLnBrk="1" fontAlgn="auto" hangingPunct="1">
                <a:lnSpc>
                  <a:spcPts val="24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rPr>
                <a:t>网络拓扑设计：</a:t>
              </a:r>
              <a:r>
                <a:rPr lang="zh-CN" altLang="zh-CN" sz="2000" dirty="0" smtClean="0">
                  <a:latin typeface="微软雅黑" panose="020B0503020204020204" pitchFamily="34" charset="-122"/>
                  <a:ea typeface="微软雅黑" panose="020B0503020204020204" pitchFamily="34" charset="-122"/>
                </a:rPr>
                <a:t>随着</a:t>
              </a:r>
              <a:r>
                <a:rPr lang="zh-CN" altLang="zh-CN" sz="2000" dirty="0">
                  <a:latin typeface="微软雅黑" panose="020B0503020204020204" pitchFamily="34" charset="-122"/>
                  <a:ea typeface="微软雅黑" panose="020B0503020204020204" pitchFamily="34" charset="-122"/>
                </a:rPr>
                <a:t>信息技术的发展，当今世界的数据种类和数据规模不断扩大，应用需求日益增加，而当下诸多应用均由数据所驱动，因此对数据中心网络也提出了越来越高的要求。</a:t>
              </a:r>
              <a:endParaRPr lang="en-US" altLang="zh-CN"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975171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644957"/>
            <a:chOff x="1896905" y="629070"/>
            <a:chExt cx="3168549" cy="1643912"/>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拓扑发现</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34"/>
            <p:cNvSpPr/>
            <p:nvPr/>
          </p:nvSpPr>
          <p:spPr>
            <a:xfrm>
              <a:off x="1933417" y="1027279"/>
              <a:ext cx="2381174" cy="1245703"/>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latin typeface="微软雅黑" panose="020B0503020204020204" pitchFamily="34" charset="-122"/>
                  <a:ea typeface="微软雅黑" panose="020B0503020204020204" pitchFamily="34" charset="-122"/>
                </a:rPr>
                <a:t>优化</a:t>
              </a:r>
              <a:r>
                <a:rPr lang="zh-CN" altLang="en-US" sz="1600" dirty="0" smtClean="0">
                  <a:latin typeface="微软雅黑" panose="020B0503020204020204" pitchFamily="34" charset="-122"/>
                  <a:ea typeface="微软雅黑" panose="020B0503020204020204" pitchFamily="34" charset="-122"/>
                </a:rPr>
                <a:t>拓扑发现机制，由向每个交换机的每个端口发送</a:t>
              </a:r>
              <a:r>
                <a:rPr lang="en-US" altLang="zh-CN" sz="1600" dirty="0" smtClean="0">
                  <a:latin typeface="微软雅黑" panose="020B0503020204020204" pitchFamily="34" charset="-122"/>
                  <a:ea typeface="微软雅黑" panose="020B0503020204020204" pitchFamily="34" charset="-122"/>
                </a:rPr>
                <a:t>packet-out</a:t>
              </a:r>
              <a:r>
                <a:rPr lang="zh-CN" altLang="en-US" sz="1600" dirty="0" smtClean="0">
                  <a:latin typeface="微软雅黑" panose="020B0503020204020204" pitchFamily="34" charset="-122"/>
                  <a:ea typeface="微软雅黑" panose="020B0503020204020204" pitchFamily="34" charset="-122"/>
                </a:rPr>
                <a:t>消息改进为</a:t>
              </a:r>
              <a:r>
                <a:rPr lang="zh-CN" altLang="zh-CN" sz="1600" dirty="0" smtClean="0">
                  <a:latin typeface="微软雅黑" panose="020B0503020204020204" pitchFamily="34" charset="-122"/>
                  <a:ea typeface="微软雅黑" panose="020B0503020204020204" pitchFamily="34" charset="-122"/>
                </a:rPr>
                <a:t>向</a:t>
              </a:r>
              <a:r>
                <a:rPr lang="zh-CN" altLang="zh-CN" sz="1600" dirty="0">
                  <a:latin typeface="微软雅黑" panose="020B0503020204020204" pitchFamily="34" charset="-122"/>
                  <a:ea typeface="微软雅黑" panose="020B0503020204020204" pitchFamily="34" charset="-122"/>
                </a:rPr>
                <a:t>每个交换机发送一条</a:t>
              </a:r>
              <a:r>
                <a:rPr lang="en-US" altLang="zh-CN" sz="1600" dirty="0">
                  <a:latin typeface="微软雅黑" panose="020B0503020204020204" pitchFamily="34" charset="-122"/>
                  <a:ea typeface="微软雅黑" panose="020B0503020204020204" pitchFamily="34" charset="-122"/>
                </a:rPr>
                <a:t>packet-out</a:t>
              </a:r>
              <a:r>
                <a:rPr lang="zh-CN" altLang="zh-CN" sz="1600" dirty="0" smtClean="0">
                  <a:latin typeface="微软雅黑" panose="020B0503020204020204" pitchFamily="34" charset="-122"/>
                  <a:ea typeface="微软雅黑" panose="020B0503020204020204" pitchFamily="34" charset="-122"/>
                </a:rPr>
                <a:t>消息</a:t>
              </a:r>
              <a:r>
                <a:rPr lang="zh-CN" altLang="en-US" sz="1600" dirty="0" smtClean="0">
                  <a:latin typeface="微软雅黑" panose="020B0503020204020204" pitchFamily="34" charset="-122"/>
                  <a:ea typeface="微软雅黑" panose="020B0503020204020204" pitchFamily="34" charset="-122"/>
                </a:rPr>
                <a:t>。</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249967"/>
            <a:chOff x="1820705" y="667170"/>
            <a:chExt cx="3168549" cy="1250097"/>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负载均衡</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1858804" y="1132355"/>
              <a:ext cx="2324026" cy="784912"/>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综合长度、时延、带宽等因素对路径进行评估，选出最优转发路径。</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1038185"/>
            <a:chOff x="1896905" y="667170"/>
            <a:chExt cx="3168549" cy="1038391"/>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添加标签</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1896905" y="1151453"/>
              <a:ext cx="2312914" cy="55410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提出两种思路，对其中一种思路进行实践。</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2711163"/>
            <a:chOff x="1896905" y="667170"/>
            <a:chExt cx="3168549" cy="271151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流</a:t>
              </a: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表下发</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矩形 46"/>
            <p:cNvSpPr/>
            <p:nvPr/>
          </p:nvSpPr>
          <p:spPr>
            <a:xfrm>
              <a:off x="1901668" y="1208577"/>
              <a:ext cx="2512932" cy="2170103"/>
            </a:xfrm>
            <a:prstGeom prst="rect">
              <a:avLst/>
            </a:prstGeom>
          </p:spPr>
          <p:txBody>
            <a:bodyPr>
              <a:spAutoFit/>
            </a:bodyPr>
            <a:lstStyle/>
            <a:p>
              <a:pPr eaLnBrk="1" fontAlgn="auto" hangingPunct="1">
                <a:lnSpc>
                  <a:spcPts val="1800"/>
                </a:lnSpc>
                <a:spcBef>
                  <a:spcPts val="0"/>
                </a:spcBef>
                <a:spcAft>
                  <a:spcPts val="0"/>
                </a:spcAft>
                <a:defRPr/>
              </a:pPr>
              <a:r>
                <a:rPr lang="zh-CN" altLang="zh-CN" sz="1600" dirty="0">
                  <a:latin typeface="微软雅黑" panose="020B0503020204020204" pitchFamily="34" charset="-122"/>
                  <a:ea typeface="微软雅黑" panose="020B0503020204020204" pitchFamily="34" charset="-122"/>
                </a:rPr>
                <a:t>控制器的流表下发模块将计算出来的最优路径和添加标签的动作封装到流表项并将流表项下发至交换机，交换机则通过查询流表匹配流表项来对数据包进行操作。</a:t>
              </a: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全局控制器</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374650" y="1177925"/>
            <a:ext cx="7248525" cy="1219200"/>
            <a:chOff x="374813" y="940642"/>
            <a:chExt cx="7248135" cy="122016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016470"/>
            </a:xfrm>
            <a:prstGeom prst="rect">
              <a:avLst/>
            </a:prstGeom>
          </p:spPr>
          <p:txBody>
            <a:bodyPr>
              <a:spAutoFit/>
            </a:bodyPr>
            <a:lstStyle/>
            <a:p>
              <a:pPr eaLnBrk="1" fontAlgn="auto" hangingPunct="1">
                <a:lnSpc>
                  <a:spcPts val="2400"/>
                </a:lnSpc>
                <a:spcBef>
                  <a:spcPts val="0"/>
                </a:spcBef>
                <a:spcAft>
                  <a:spcPts val="0"/>
                </a:spcAft>
                <a:defRPr/>
              </a:pPr>
              <a:r>
                <a:rPr lang="zh-CN" altLang="en-US" sz="2400" dirty="0">
                  <a:solidFill>
                    <a:prstClr val="black"/>
                  </a:solidFill>
                  <a:latin typeface="微软雅黑" panose="020B0503020204020204" pitchFamily="34" charset="-122"/>
                  <a:ea typeface="微软雅黑" panose="020B0503020204020204" pitchFamily="34" charset="-122"/>
                </a:rPr>
                <a:t>全局</a:t>
              </a:r>
              <a:r>
                <a:rPr lang="zh-CN" altLang="en-US" sz="2400" dirty="0" smtClean="0">
                  <a:solidFill>
                    <a:prstClr val="black"/>
                  </a:solidFill>
                  <a:latin typeface="微软雅黑" panose="020B0503020204020204" pitchFamily="34" charset="-122"/>
                  <a:ea typeface="微软雅黑" panose="020B0503020204020204" pitchFamily="34" charset="-122"/>
                </a:rPr>
                <a:t>控制器：</a:t>
              </a:r>
              <a:r>
                <a:rPr lang="zh-CN" altLang="en-US" sz="2000" dirty="0">
                  <a:solidFill>
                    <a:prstClr val="black"/>
                  </a:solidFill>
                  <a:latin typeface="微软雅黑" panose="020B0503020204020204" pitchFamily="34" charset="-122"/>
                  <a:ea typeface="微软雅黑" panose="020B0503020204020204" pitchFamily="34" charset="-122"/>
                </a:rPr>
                <a:t>全局控制器连接所有的交换机，实现数据包转发和给数据包添加路径标签的功能，运行的模块包括拓扑发现、负载均衡、添加标签以及下发流表</a:t>
              </a:r>
              <a:r>
                <a:rPr lang="zh-CN" altLang="en-US" sz="2000" dirty="0" smtClean="0">
                  <a:solidFill>
                    <a:prstClr val="black"/>
                  </a:solidFill>
                  <a:latin typeface="微软雅黑" panose="020B0503020204020204" pitchFamily="34" charset="-122"/>
                  <a:ea typeface="微软雅黑" panose="020B0503020204020204" pitchFamily="34" charset="-122"/>
                </a:rPr>
                <a:t>等。</a:t>
              </a:r>
              <a:endParaRPr lang="en-US" altLang="zh-CN"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786947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08071" y="254000"/>
            <a:ext cx="8383929"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研究方法与过程</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04</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331451" y="6621463"/>
            <a:ext cx="186055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33" name="组合 32"/>
          <p:cNvGrpSpPr>
            <a:grpSpLocks/>
          </p:cNvGrpSpPr>
          <p:nvPr/>
        </p:nvGrpSpPr>
        <p:grpSpPr bwMode="auto">
          <a:xfrm>
            <a:off x="2289175" y="4491037"/>
            <a:ext cx="3168650" cy="1875791"/>
            <a:chOff x="1896905" y="629070"/>
            <a:chExt cx="3168549" cy="1874598"/>
          </a:xfrm>
        </p:grpSpPr>
        <p:sp>
          <p:nvSpPr>
            <p:cNvPr id="34" name="文本框 33"/>
            <p:cNvSpPr txBox="1"/>
            <p:nvPr/>
          </p:nvSpPr>
          <p:spPr>
            <a:xfrm>
              <a:off x="1896905" y="629070"/>
              <a:ext cx="3168549" cy="399797"/>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截获数据包</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34"/>
            <p:cNvSpPr/>
            <p:nvPr/>
          </p:nvSpPr>
          <p:spPr>
            <a:xfrm>
              <a:off x="1933417" y="1027279"/>
              <a:ext cx="2381174" cy="1476389"/>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边缘交换机需要将数据包通过</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packet-in</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上送到控制器，控制器则利用</a:t>
              </a:r>
              <a:r>
                <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set_ev_cls</a:t>
              </a: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装饰</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器感知数据包的到来。</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1019135"/>
            <a:chOff x="1820705" y="667170"/>
            <a:chExt cx="3168549" cy="1019241"/>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记录时间</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1858804" y="1132355"/>
              <a:ext cx="2324026" cy="554056"/>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提取数据包的</a:t>
              </a:r>
              <a:r>
                <a:rPr lang="en-US" altLang="zh-CN" sz="1600" dirty="0" err="1"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tcp</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时间戳，并记录当前时间。</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1038185"/>
            <a:chOff x="1896905" y="667170"/>
            <a:chExt cx="3168549" cy="1038391"/>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提取</a:t>
              </a: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标签</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1896905" y="1151453"/>
              <a:ext cx="2312914" cy="55410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从</a:t>
              </a:r>
              <a:r>
                <a:rPr lang="en-US" altLang="zh-CN" sz="1600" dirty="0" err="1"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vlan</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中提取标签组成队列。</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1557000"/>
            <a:chOff x="1896905" y="667170"/>
            <a:chExt cx="3168549" cy="155720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回溯路径</a:t>
              </a:r>
              <a:endPar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矩形 46"/>
            <p:cNvSpPr/>
            <p:nvPr/>
          </p:nvSpPr>
          <p:spPr>
            <a:xfrm>
              <a:off x="1901668" y="1208577"/>
              <a:ext cx="2512932" cy="1015793"/>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根据标签队列回溯出由链路号组成的路径和由交换机组成的路径。</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rgbClr val="E7E6E6">
                    <a:lumMod val="25000"/>
                  </a:srgb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边缘</a:t>
            </a: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控制器</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374650" y="1177925"/>
            <a:ext cx="7248525" cy="1219200"/>
            <a:chOff x="374813" y="940642"/>
            <a:chExt cx="7248135" cy="122016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52"/>
            <p:cNvSpPr/>
            <p:nvPr/>
          </p:nvSpPr>
          <p:spPr>
            <a:xfrm>
              <a:off x="600226" y="940642"/>
              <a:ext cx="7022722" cy="1016470"/>
            </a:xfrm>
            <a:prstGeom prst="rect">
              <a:avLst/>
            </a:prstGeom>
          </p:spPr>
          <p:txBody>
            <a:bodyPr>
              <a:spAutoFit/>
            </a:bodyPr>
            <a:lstStyle/>
            <a:p>
              <a:pPr eaLnBrk="1" fontAlgn="auto" hangingPunct="1">
                <a:lnSpc>
                  <a:spcPts val="2400"/>
                </a:lnSpc>
                <a:spcBef>
                  <a:spcPts val="0"/>
                </a:spcBef>
                <a:spcAft>
                  <a:spcPts val="0"/>
                </a:spcAft>
                <a:defRPr/>
              </a:pPr>
              <a:r>
                <a:rPr lang="zh-CN" altLang="en-US" sz="2400" dirty="0">
                  <a:solidFill>
                    <a:prstClr val="black"/>
                  </a:solidFill>
                  <a:latin typeface="微软雅黑" panose="020B0503020204020204" pitchFamily="34" charset="-122"/>
                  <a:ea typeface="微软雅黑" panose="020B0503020204020204" pitchFamily="34" charset="-122"/>
                </a:rPr>
                <a:t>边缘控制器：</a:t>
              </a:r>
              <a:r>
                <a:rPr lang="zh-CN" altLang="en-US" sz="2000" dirty="0">
                  <a:solidFill>
                    <a:prstClr val="black"/>
                  </a:solidFill>
                  <a:latin typeface="微软雅黑" panose="020B0503020204020204" pitchFamily="34" charset="-122"/>
                  <a:ea typeface="微软雅黑" panose="020B0503020204020204" pitchFamily="34" charset="-122"/>
                </a:rPr>
                <a:t>边缘控制器只连接边缘交换机，</a:t>
              </a:r>
              <a:r>
                <a:rPr lang="zh-CN" altLang="zh-CN" sz="2000" dirty="0">
                  <a:latin typeface="微软雅黑" panose="020B0503020204020204" pitchFamily="34" charset="-122"/>
                  <a:ea typeface="微软雅黑" panose="020B0503020204020204" pitchFamily="34" charset="-122"/>
                </a:rPr>
                <a:t>对边缘交换机进行监听，实现根据数据包携带的标签回溯路径并记录时间的功能</a:t>
              </a:r>
              <a:endParaRPr lang="en-US" altLang="zh-CN" sz="20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63895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9939647" y="6523038"/>
            <a:ext cx="2252353"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179116" y="152617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关键技术及难点</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179116" y="1526829"/>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研究内容与思路</a:t>
                </a:r>
                <a:endParaRPr lang="zh-CN" altLang="en-US" sz="2800" dirty="0">
                  <a:solidFill>
                    <a:srgbClr val="044875"/>
                  </a:solidFill>
                  <a:latin typeface="微软雅黑" pitchFamily="34" charset="-122"/>
                  <a:ea typeface="微软雅黑"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179116" y="1544362"/>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研究方法与过程</a:t>
                </a:r>
                <a:endParaRPr lang="zh-CN" altLang="en-US" sz="2800" dirty="0">
                  <a:solidFill>
                    <a:srgbClr val="044875"/>
                  </a:solidFill>
                  <a:latin typeface="微软雅黑" pitchFamily="34" charset="-122"/>
                  <a:ea typeface="微软雅黑"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微软雅黑" panose="020B0503020204020204" pitchFamily="34" charset="-122"/>
                <a:ea typeface="微软雅黑" panose="020B0503020204020204" pitchFamily="34" charset="-122"/>
              </a:rPr>
              <a:t>目录</a:t>
            </a:r>
            <a:endParaRPr lang="zh-CN" altLang="en-US" sz="5400" dirty="0">
              <a:solidFill>
                <a:srgbClr val="044875"/>
              </a:solidFill>
              <a:latin typeface="微软雅黑" panose="020B0503020204020204" pitchFamily="34" charset="-122"/>
              <a:ea typeface="微软雅黑" panose="020B0503020204020204" pitchFamily="34" charset="-122"/>
            </a:endParaRPr>
          </a:p>
        </p:txBody>
      </p:sp>
      <p:grpSp>
        <p:nvGrpSpPr>
          <p:cNvPr id="163" name="组合 162"/>
          <p:cNvGrpSpPr>
            <a:grpSpLocks/>
          </p:cNvGrpSpPr>
          <p:nvPr/>
        </p:nvGrpSpPr>
        <p:grpSpPr bwMode="auto">
          <a:xfrm>
            <a:off x="3455988" y="1507060"/>
            <a:ext cx="5262562" cy="380478"/>
            <a:chOff x="3455443" y="1512024"/>
            <a:chExt cx="5263600" cy="380478"/>
          </a:xfrm>
        </p:grpSpPr>
        <p:sp>
          <p:nvSpPr>
            <p:cNvPr id="155" name="文本框 154"/>
            <p:cNvSpPr txBox="1"/>
            <p:nvPr/>
          </p:nvSpPr>
          <p:spPr>
            <a:xfrm>
              <a:off x="3455443" y="1522614"/>
              <a:ext cx="5263600" cy="369888"/>
            </a:xfrm>
            <a:prstGeom prst="rect">
              <a:avLst/>
            </a:prstGeom>
            <a:noFill/>
          </p:spPr>
          <p:txBody>
            <a:bodyPr>
              <a:spAutoFit/>
            </a:bodyPr>
            <a:lstStyle/>
            <a:p>
              <a:pPr algn="ctr" eaLnBrk="1" fontAlgn="auto" hangingPunct="1">
                <a:spcBef>
                  <a:spcPts val="0"/>
                </a:spcBef>
                <a:spcAft>
                  <a:spcPts val="0"/>
                </a:spcAft>
                <a:defRPr/>
              </a:pPr>
              <a:r>
                <a:rPr lang="zh-CN" altLang="en-US" dirty="0" smtClean="0">
                  <a:solidFill>
                    <a:srgbClr val="044875"/>
                  </a:solidFill>
                  <a:latin typeface="微软雅黑" panose="020B0503020204020204" pitchFamily="34" charset="-122"/>
                  <a:ea typeface="微软雅黑" panose="020B0503020204020204" pitchFamily="34" charset="-122"/>
                </a:rPr>
                <a:t>基于</a:t>
              </a:r>
              <a:r>
                <a:rPr lang="en-US" altLang="zh-CN" dirty="0" smtClean="0">
                  <a:solidFill>
                    <a:srgbClr val="044875"/>
                  </a:solidFill>
                  <a:latin typeface="微软雅黑" panose="020B0503020204020204" pitchFamily="34" charset="-122"/>
                  <a:ea typeface="微软雅黑" panose="020B0503020204020204" pitchFamily="34" charset="-122"/>
                </a:rPr>
                <a:t>SDN</a:t>
              </a:r>
              <a:r>
                <a:rPr lang="zh-CN" altLang="en-US" dirty="0" smtClean="0">
                  <a:solidFill>
                    <a:srgbClr val="044875"/>
                  </a:solidFill>
                  <a:latin typeface="微软雅黑" panose="020B0503020204020204" pitchFamily="34" charset="-122"/>
                  <a:ea typeface="微软雅黑" panose="020B0503020204020204" pitchFamily="34" charset="-122"/>
                </a:rPr>
                <a:t>的互联网数据时空标记系统设计与实现</a:t>
              </a:r>
              <a:endParaRPr lang="zh-CN" altLang="en-US" dirty="0">
                <a:solidFill>
                  <a:srgbClr val="044875"/>
                </a:solidFill>
                <a:latin typeface="微软雅黑" panose="020B0503020204020204" pitchFamily="34" charset="-122"/>
                <a:ea typeface="微软雅黑" panose="020B0503020204020204" pitchFamily="34" charset="-122"/>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实践验证与分析</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p:cNvGrpSpPr>
            <a:grpSpLocks/>
          </p:cNvGrpSpPr>
          <p:nvPr/>
        </p:nvGrpSpPr>
        <p:grpSpPr bwMode="auto">
          <a:xfrm>
            <a:off x="6564313" y="190276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 name="文本框 43"/>
          <p:cNvSpPr txBox="1"/>
          <p:nvPr/>
        </p:nvSpPr>
        <p:spPr bwMode="auto">
          <a:xfrm>
            <a:off x="7731197" y="1585359"/>
            <a:ext cx="4085185" cy="2054409"/>
          </a:xfrm>
          <a:prstGeom prst="rect">
            <a:avLst/>
          </a:prstGeom>
          <a:noFill/>
        </p:spPr>
        <p:txBody>
          <a:bodyPr wrap="square">
            <a:spAutoFit/>
          </a:bodyPr>
          <a:lstStyle/>
          <a:p>
            <a:pPr eaLnBrk="1" fontAlgn="auto" hangingPunct="1">
              <a:lnSpc>
                <a:spcPts val="1700"/>
              </a:lnSpc>
              <a:spcBef>
                <a:spcPts val="0"/>
              </a:spcBef>
              <a:spcAft>
                <a:spcPts val="0"/>
              </a:spcAft>
              <a:defRPr/>
            </a:pPr>
            <a:r>
              <a:rPr lang="zh-CN" altLang="zh-CN" sz="1600" dirty="0">
                <a:latin typeface="微软雅黑" panose="020B0503020204020204" pitchFamily="34" charset="-122"/>
                <a:ea typeface="微软雅黑" panose="020B0503020204020204" pitchFamily="34" charset="-122"/>
              </a:rPr>
              <a:t>修改控制器发送封装了</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数据包的</a:t>
            </a:r>
            <a:r>
              <a:rPr lang="en-US" altLang="zh-CN" sz="1600" dirty="0">
                <a:latin typeface="微软雅黑" panose="020B0503020204020204" pitchFamily="34" charset="-122"/>
                <a:ea typeface="微软雅黑" panose="020B0503020204020204" pitchFamily="34" charset="-122"/>
              </a:rPr>
              <a:t>packet-out</a:t>
            </a:r>
            <a:r>
              <a:rPr lang="zh-CN" altLang="zh-CN" sz="1600" dirty="0">
                <a:latin typeface="微软雅黑" panose="020B0503020204020204" pitchFamily="34" charset="-122"/>
                <a:ea typeface="微软雅黑" panose="020B0503020204020204" pitchFamily="34" charset="-122"/>
              </a:rPr>
              <a:t>消息的逻辑，将向每个端口发送的机制改为向每个交换机发送。另外，</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数据包中，</a:t>
            </a:r>
            <a:r>
              <a:rPr lang="en-US" altLang="zh-CN" sz="1600" dirty="0">
                <a:latin typeface="微软雅黑" panose="020B0503020204020204" pitchFamily="34" charset="-122"/>
                <a:ea typeface="微软雅黑" panose="020B0503020204020204" pitchFamily="34" charset="-122"/>
              </a:rPr>
              <a:t>Chassis ID TLV</a:t>
            </a:r>
            <a:r>
              <a:rPr lang="zh-CN" altLang="zh-CN" sz="1600" dirty="0">
                <a:latin typeface="微软雅黑" panose="020B0503020204020204" pitchFamily="34" charset="-122"/>
                <a:ea typeface="微软雅黑" panose="020B0503020204020204" pitchFamily="34" charset="-122"/>
              </a:rPr>
              <a:t>为交换机标志符，</a:t>
            </a:r>
            <a:r>
              <a:rPr lang="en-US" altLang="zh-CN" sz="1600" dirty="0">
                <a:latin typeface="微软雅黑" panose="020B0503020204020204" pitchFamily="34" charset="-122"/>
                <a:ea typeface="微软雅黑" panose="020B0503020204020204" pitchFamily="34" charset="-122"/>
              </a:rPr>
              <a:t>Port ID TLV</a:t>
            </a:r>
            <a:r>
              <a:rPr lang="zh-CN" altLang="zh-CN" sz="1600" dirty="0">
                <a:latin typeface="微软雅黑" panose="020B0503020204020204" pitchFamily="34" charset="-122"/>
                <a:ea typeface="微软雅黑" panose="020B0503020204020204" pitchFamily="34" charset="-122"/>
              </a:rPr>
              <a:t>为端口号，由于在改进方案中不再通过</a:t>
            </a:r>
            <a:r>
              <a:rPr lang="en-US" altLang="zh-CN" sz="1600" dirty="0">
                <a:latin typeface="微软雅黑" panose="020B0503020204020204" pitchFamily="34" charset="-122"/>
                <a:ea typeface="微软雅黑" panose="020B0503020204020204" pitchFamily="34" charset="-122"/>
              </a:rPr>
              <a:t>Port ID TLV</a:t>
            </a:r>
            <a:r>
              <a:rPr lang="zh-CN" altLang="zh-CN" sz="1600" dirty="0">
                <a:latin typeface="微软雅黑" panose="020B0503020204020204" pitchFamily="34" charset="-122"/>
                <a:ea typeface="微软雅黑" panose="020B0503020204020204" pitchFamily="34" charset="-122"/>
              </a:rPr>
              <a:t>来标识端口，因此在拓扑发现中无需使用</a:t>
            </a:r>
            <a:r>
              <a:rPr lang="en-US" altLang="zh-CN" sz="1600" dirty="0">
                <a:latin typeface="微软雅黑" panose="020B0503020204020204" pitchFamily="34" charset="-122"/>
                <a:ea typeface="微软雅黑" panose="020B0503020204020204" pitchFamily="34" charset="-122"/>
              </a:rPr>
              <a:t>Port ID TLV</a:t>
            </a:r>
            <a:r>
              <a:rPr lang="zh-CN" altLang="zh-CN" sz="1600" dirty="0">
                <a:latin typeface="微软雅黑" panose="020B0503020204020204" pitchFamily="34" charset="-122"/>
                <a:ea typeface="微软雅黑" panose="020B0503020204020204" pitchFamily="34" charset="-122"/>
              </a:rPr>
              <a:t>，可将其设置为</a:t>
            </a:r>
            <a:r>
              <a:rPr lang="en-US" altLang="zh-CN" sz="1600" dirty="0">
                <a:latin typeface="微软雅黑" panose="020B0503020204020204" pitchFamily="34" charset="-122"/>
                <a:ea typeface="微软雅黑" panose="020B0503020204020204" pitchFamily="34" charset="-122"/>
              </a:rPr>
              <a:t>0</a:t>
            </a:r>
            <a:r>
              <a:rPr lang="zh-CN" altLang="zh-CN" sz="1600" dirty="0">
                <a:latin typeface="微软雅黑" panose="020B0503020204020204" pitchFamily="34" charset="-122"/>
                <a:ea typeface="微软雅黑" panose="020B0503020204020204" pitchFamily="34" charset="-122"/>
              </a:rPr>
              <a:t>。</a:t>
            </a: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9" name="组合 18"/>
          <p:cNvGrpSpPr>
            <a:grpSpLocks/>
          </p:cNvGrpSpPr>
          <p:nvPr/>
        </p:nvGrpSpPr>
        <p:grpSpPr bwMode="auto">
          <a:xfrm>
            <a:off x="6559442" y="350408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 name="文本框 51"/>
          <p:cNvSpPr txBox="1"/>
          <p:nvPr/>
        </p:nvSpPr>
        <p:spPr bwMode="auto">
          <a:xfrm>
            <a:off x="7731197" y="3563855"/>
            <a:ext cx="4085185" cy="1400383"/>
          </a:xfrm>
          <a:prstGeom prst="rect">
            <a:avLst/>
          </a:prstGeom>
          <a:noFill/>
        </p:spPr>
        <p:txBody>
          <a:bodyPr>
            <a:spAutoFit/>
          </a:bodyPr>
          <a:lstStyle/>
          <a:p>
            <a:pPr eaLnBrk="1" fontAlgn="auto" hangingPunct="1">
              <a:lnSpc>
                <a:spcPts val="1700"/>
              </a:lnSpc>
              <a:spcBef>
                <a:spcPts val="0"/>
              </a:spcBef>
              <a:spcAft>
                <a:spcPts val="0"/>
              </a:spcAft>
              <a:defRPr/>
            </a:pPr>
            <a:r>
              <a:rPr lang="zh-CN" altLang="zh-CN" sz="1600" dirty="0" smtClean="0">
                <a:latin typeface="微软雅黑" panose="020B0503020204020204" pitchFamily="34" charset="-122"/>
                <a:ea typeface="微软雅黑" panose="020B0503020204020204" pitchFamily="34" charset="-122"/>
              </a:rPr>
              <a:t>控制器</a:t>
            </a:r>
            <a:r>
              <a:rPr lang="zh-CN" altLang="zh-CN" sz="1600" dirty="0">
                <a:latin typeface="微软雅黑" panose="020B0503020204020204" pitchFamily="34" charset="-122"/>
                <a:ea typeface="微软雅黑" panose="020B0503020204020204" pitchFamily="34" charset="-122"/>
              </a:rPr>
              <a:t>向交换机下发规则，当交换机收到的</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数据包来自控制器时，要求交换机先将</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数据包的源</a:t>
            </a:r>
            <a:r>
              <a:rPr lang="en-US" altLang="zh-CN" sz="1600" dirty="0">
                <a:latin typeface="微软雅黑" panose="020B0503020204020204" pitchFamily="34" charset="-122"/>
                <a:ea typeface="微软雅黑" panose="020B0503020204020204" pitchFamily="34" charset="-122"/>
              </a:rPr>
              <a:t>MAC</a:t>
            </a:r>
            <a:r>
              <a:rPr lang="zh-CN" altLang="zh-CN" sz="1600" dirty="0">
                <a:latin typeface="微软雅黑" panose="020B0503020204020204" pitchFamily="34" charset="-122"/>
                <a:ea typeface="微软雅黑" panose="020B0503020204020204" pitchFamily="34" charset="-122"/>
              </a:rPr>
              <a:t>地址设置为发送端口的</a:t>
            </a:r>
            <a:r>
              <a:rPr lang="en-US" altLang="zh-CN" sz="1600" dirty="0">
                <a:latin typeface="微软雅黑" panose="020B0503020204020204" pitchFamily="34" charset="-122"/>
                <a:ea typeface="微软雅黑" panose="020B0503020204020204" pitchFamily="34" charset="-122"/>
              </a:rPr>
              <a:t>MAC</a:t>
            </a:r>
            <a:r>
              <a:rPr lang="zh-CN" altLang="zh-CN" sz="1600" dirty="0">
                <a:latin typeface="微软雅黑" panose="020B0503020204020204" pitchFamily="34" charset="-122"/>
                <a:ea typeface="微软雅黑" panose="020B0503020204020204" pitchFamily="34" charset="-122"/>
              </a:rPr>
              <a:t>地址，再将数据包从端口发送出去，且交换机的所有端口都要发送相应的</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0" name="组合 19"/>
          <p:cNvGrpSpPr>
            <a:grpSpLocks/>
          </p:cNvGrpSpPr>
          <p:nvPr/>
        </p:nvGrpSpPr>
        <p:grpSpPr bwMode="auto">
          <a:xfrm>
            <a:off x="6594587"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9" name="文本框 58"/>
          <p:cNvSpPr txBox="1"/>
          <p:nvPr/>
        </p:nvSpPr>
        <p:spPr bwMode="auto">
          <a:xfrm>
            <a:off x="7731197" y="5185544"/>
            <a:ext cx="4016021" cy="964367"/>
          </a:xfrm>
          <a:prstGeom prst="rect">
            <a:avLst/>
          </a:prstGeom>
          <a:noFill/>
        </p:spPr>
        <p:txBody>
          <a:bodyPr>
            <a:spAutoFit/>
          </a:bodyPr>
          <a:lstStyle/>
          <a:p>
            <a:pPr eaLnBrk="1" fontAlgn="auto" hangingPunct="1">
              <a:lnSpc>
                <a:spcPts val="1700"/>
              </a:lnSpc>
              <a:spcBef>
                <a:spcPts val="0"/>
              </a:spcBef>
              <a:spcAft>
                <a:spcPts val="0"/>
              </a:spcAft>
              <a:defRPr/>
            </a:pPr>
            <a:r>
              <a:rPr lang="zh-CN" altLang="zh-CN" sz="1600" dirty="0" smtClean="0">
                <a:latin typeface="微软雅黑" panose="020B0503020204020204" pitchFamily="34" charset="-122"/>
                <a:ea typeface="微软雅黑" panose="020B0503020204020204" pitchFamily="34" charset="-122"/>
              </a:rPr>
              <a:t>修改</a:t>
            </a:r>
            <a:r>
              <a:rPr lang="zh-CN" altLang="zh-CN" sz="1600" dirty="0">
                <a:latin typeface="微软雅黑" panose="020B0503020204020204" pitchFamily="34" charset="-122"/>
                <a:ea typeface="微软雅黑" panose="020B0503020204020204" pitchFamily="34" charset="-122"/>
              </a:rPr>
              <a:t>控制器处理</a:t>
            </a:r>
            <a:r>
              <a:rPr lang="en-US" altLang="zh-CN" sz="1600" dirty="0">
                <a:latin typeface="微软雅黑" panose="020B0503020204020204" pitchFamily="34" charset="-122"/>
                <a:ea typeface="微软雅黑" panose="020B0503020204020204" pitchFamily="34" charset="-122"/>
              </a:rPr>
              <a:t>packet-in</a:t>
            </a:r>
            <a:r>
              <a:rPr lang="zh-CN" altLang="zh-CN" sz="1600" dirty="0">
                <a:latin typeface="微软雅黑" panose="020B0503020204020204" pitchFamily="34" charset="-122"/>
                <a:ea typeface="微软雅黑" panose="020B0503020204020204" pitchFamily="34" charset="-122"/>
              </a:rPr>
              <a:t>消息的机制，让控制器不再通过</a:t>
            </a:r>
            <a:r>
              <a:rPr lang="en-US" altLang="zh-CN" sz="1600" dirty="0">
                <a:latin typeface="微软雅黑" panose="020B0503020204020204" pitchFamily="34" charset="-122"/>
                <a:ea typeface="微软雅黑" panose="020B0503020204020204" pitchFamily="34" charset="-122"/>
              </a:rPr>
              <a:t>Port ID TLV</a:t>
            </a:r>
            <a:r>
              <a:rPr lang="zh-CN" altLang="zh-CN" sz="1600" dirty="0">
                <a:latin typeface="微软雅黑" panose="020B0503020204020204" pitchFamily="34" charset="-122"/>
                <a:ea typeface="微软雅黑" panose="020B0503020204020204" pitchFamily="34" charset="-122"/>
              </a:rPr>
              <a:t>直接获得端口号，而是通过</a:t>
            </a:r>
            <a:r>
              <a:rPr lang="en-US" altLang="zh-CN" sz="1600" dirty="0">
                <a:latin typeface="微软雅黑" panose="020B0503020204020204" pitchFamily="34" charset="-122"/>
                <a:ea typeface="微软雅黑" panose="020B0503020204020204" pitchFamily="34" charset="-122"/>
              </a:rPr>
              <a:t>LLDP</a:t>
            </a:r>
            <a:r>
              <a:rPr lang="zh-CN" altLang="zh-CN" sz="1600" dirty="0">
                <a:latin typeface="微软雅黑" panose="020B0503020204020204" pitchFamily="34" charset="-122"/>
                <a:ea typeface="微软雅黑" panose="020B0503020204020204" pitchFamily="34" charset="-122"/>
              </a:rPr>
              <a:t>数据包的源</a:t>
            </a:r>
            <a:r>
              <a:rPr lang="en-US" altLang="zh-CN" sz="1600" dirty="0">
                <a:latin typeface="微软雅黑" panose="020B0503020204020204" pitchFamily="34" charset="-122"/>
                <a:ea typeface="微软雅黑" panose="020B0503020204020204" pitchFamily="34" charset="-122"/>
              </a:rPr>
              <a:t>MAC</a:t>
            </a:r>
            <a:r>
              <a:rPr lang="zh-CN" altLang="zh-CN" sz="1600" dirty="0">
                <a:latin typeface="微软雅黑" panose="020B0503020204020204" pitchFamily="34" charset="-122"/>
                <a:ea typeface="微软雅黑" panose="020B0503020204020204" pitchFamily="34" charset="-122"/>
              </a:rPr>
              <a:t>地址间接映射端口号。</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431323" y="1924787"/>
            <a:ext cx="5293202" cy="3325628"/>
          </a:xfrm>
          <a:prstGeom prst="rect">
            <a:avLst/>
          </a:prstGeom>
        </p:spPr>
      </p:pic>
      <p:sp>
        <p:nvSpPr>
          <p:cNvPr id="46" name="文本框 12"/>
          <p:cNvSpPr txBox="1">
            <a:spLocks noChangeArrowheads="1"/>
          </p:cNvSpPr>
          <p:nvPr/>
        </p:nvSpPr>
        <p:spPr bwMode="auto">
          <a:xfrm>
            <a:off x="4427898" y="995155"/>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拓扑发现改进</a:t>
            </a:r>
            <a:endParaRPr lang="zh-CN" altLang="en-US" sz="2800" dirty="0">
              <a:solidFill>
                <a:srgbClr val="044875"/>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7230" y="2169387"/>
            <a:ext cx="5369009" cy="3425939"/>
          </a:xfrm>
          <a:prstGeom prst="rect">
            <a:avLst/>
          </a:prstGeom>
        </p:spPr>
      </p:pic>
      <p:pic>
        <p:nvPicPr>
          <p:cNvPr id="6" name="图片 5"/>
          <p:cNvPicPr>
            <a:picLocks noChangeAspect="1"/>
          </p:cNvPicPr>
          <p:nvPr/>
        </p:nvPicPr>
        <p:blipFill>
          <a:blip r:embed="rId3"/>
          <a:stretch>
            <a:fillRect/>
          </a:stretch>
        </p:blipFill>
        <p:spPr>
          <a:xfrm>
            <a:off x="387230" y="1533068"/>
            <a:ext cx="5369008" cy="4702688"/>
          </a:xfrm>
          <a:prstGeom prst="rect">
            <a:avLst/>
          </a:prstGeom>
        </p:spPr>
      </p:pic>
      <p:pic>
        <p:nvPicPr>
          <p:cNvPr id="7" name="图片 6"/>
          <p:cNvPicPr>
            <a:picLocks noChangeAspect="1"/>
          </p:cNvPicPr>
          <p:nvPr/>
        </p:nvPicPr>
        <p:blipFill>
          <a:blip r:embed="rId4"/>
          <a:stretch>
            <a:fillRect/>
          </a:stretch>
        </p:blipFill>
        <p:spPr>
          <a:xfrm>
            <a:off x="388397" y="1550625"/>
            <a:ext cx="5336126" cy="4685131"/>
          </a:xfrm>
          <a:prstGeom prst="rect">
            <a:avLst/>
          </a:prstGeom>
        </p:spPr>
      </p:pic>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05</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a:grpSpLocks/>
          </p:cNvGrpSpPr>
          <p:nvPr/>
        </p:nvGrpSpPr>
        <p:grpSpPr bwMode="auto">
          <a:xfrm>
            <a:off x="6904037" y="1832837"/>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42" name="组合 41"/>
          <p:cNvGrpSpPr>
            <a:grpSpLocks/>
          </p:cNvGrpSpPr>
          <p:nvPr/>
        </p:nvGrpSpPr>
        <p:grpSpPr bwMode="auto">
          <a:xfrm>
            <a:off x="8115299" y="1731237"/>
            <a:ext cx="3605213" cy="748491"/>
            <a:chOff x="6833347" y="934388"/>
            <a:chExt cx="3605244" cy="748047"/>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KSP</a:t>
              </a: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算法</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文本框 43"/>
            <p:cNvSpPr txBox="1"/>
            <p:nvPr/>
          </p:nvSpPr>
          <p:spPr bwMode="auto">
            <a:xfrm>
              <a:off x="6833347" y="1372278"/>
              <a:ext cx="3605244" cy="31015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计算</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出</a:t>
              </a:r>
              <a:r>
                <a:rPr lang="en-US" altLang="zh-CN"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k</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条最短路径。</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6" y="3450458"/>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50" name="组合 49"/>
          <p:cNvGrpSpPr>
            <a:grpSpLocks/>
          </p:cNvGrpSpPr>
          <p:nvPr/>
        </p:nvGrpSpPr>
        <p:grpSpPr bwMode="auto">
          <a:xfrm>
            <a:off x="8204199" y="3391332"/>
            <a:ext cx="3605213" cy="966501"/>
            <a:chOff x="6833347" y="934388"/>
            <a:chExt cx="3605244" cy="965926"/>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时延探测</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文本框 51"/>
            <p:cNvSpPr txBox="1"/>
            <p:nvPr/>
          </p:nvSpPr>
          <p:spPr bwMode="auto">
            <a:xfrm>
              <a:off x="6833347" y="1372278"/>
              <a:ext cx="3605244" cy="528036"/>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smtClean="0">
                  <a:latin typeface="微软雅黑" panose="020B0503020204020204" pitchFamily="34" charset="-122"/>
                  <a:ea typeface="微软雅黑" panose="020B0503020204020204" pitchFamily="34" charset="-122"/>
                </a:rPr>
                <a:t>链路</a:t>
              </a:r>
              <a:r>
                <a:rPr lang="zh-CN" altLang="en-US" sz="1600" dirty="0">
                  <a:latin typeface="微软雅黑" panose="020B0503020204020204" pitchFamily="34" charset="-122"/>
                  <a:ea typeface="微软雅黑" panose="020B0503020204020204" pitchFamily="34" charset="-122"/>
                </a:rPr>
                <a:t>的前向后向平均时延</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T1+T2-Ta-Tb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57" name="组合 56"/>
          <p:cNvGrpSpPr>
            <a:grpSpLocks/>
          </p:cNvGrpSpPr>
          <p:nvPr/>
        </p:nvGrpSpPr>
        <p:grpSpPr bwMode="auto">
          <a:xfrm>
            <a:off x="8115299" y="5015675"/>
            <a:ext cx="3605213" cy="748492"/>
            <a:chOff x="6833347" y="934388"/>
            <a:chExt cx="3605244" cy="748047"/>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带宽监控</a:t>
              </a:r>
              <a:endPar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文本框 58"/>
            <p:cNvSpPr txBox="1"/>
            <p:nvPr/>
          </p:nvSpPr>
          <p:spPr bwMode="auto">
            <a:xfrm>
              <a:off x="6833347" y="1372278"/>
              <a:ext cx="3605244" cy="31015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通过</a:t>
              </a:r>
              <a:r>
                <a:rPr lang="en-US" altLang="zh-CN" sz="1600" dirty="0" err="1"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OpenFlow</a:t>
              </a:r>
              <a:r>
                <a:rPr lang="zh-CN" altLang="en-US" sz="1600" dirty="0" smtClean="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rPr>
                <a:t>协议获取带宽。</a:t>
              </a:r>
              <a:endParaRPr lang="en-US" altLang="zh-CN" sz="1600" dirty="0">
                <a:solidFill>
                  <a:srgbClr val="E7E6E6">
                    <a:lumMod val="25000"/>
                  </a:srgb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文本框 12"/>
          <p:cNvSpPr txBox="1">
            <a:spLocks noChangeArrowheads="1"/>
          </p:cNvSpPr>
          <p:nvPr/>
        </p:nvSpPr>
        <p:spPr bwMode="auto">
          <a:xfrm>
            <a:off x="4428000" y="993600"/>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负载均衡策略</a:t>
            </a:r>
            <a:endParaRPr lang="zh-CN" altLang="en-US" sz="2800"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262710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实践验证与分析</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05</a:t>
              </a:r>
              <a:endParaRPr lang="zh-CN" altLang="en-US" sz="3200" dirty="0">
                <a:solidFill>
                  <a:srgbClr val="E7E6E6">
                    <a:lumMod val="25000"/>
                  </a:srgbClr>
                </a:solidFill>
                <a:latin typeface="Impact" panose="020B0806030902050204" pitchFamily="34" charset="0"/>
              </a:endParaRPr>
            </a:p>
          </p:txBody>
        </p:sp>
      </p:grpSp>
      <p:sp>
        <p:nvSpPr>
          <p:cNvPr id="15" name="矩形 14"/>
          <p:cNvSpPr/>
          <p:nvPr/>
        </p:nvSpPr>
        <p:spPr>
          <a:xfrm>
            <a:off x="10439401"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62" name="直接连接符 61"/>
          <p:cNvCxnSpPr/>
          <p:nvPr/>
        </p:nvCxnSpPr>
        <p:spPr>
          <a:xfrm>
            <a:off x="6063975" y="1747837"/>
            <a:ext cx="20697" cy="4487919"/>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文本框 12"/>
          <p:cNvSpPr txBox="1">
            <a:spLocks noChangeArrowheads="1"/>
          </p:cNvSpPr>
          <p:nvPr/>
        </p:nvSpPr>
        <p:spPr bwMode="auto">
          <a:xfrm>
            <a:off x="4428000" y="993600"/>
            <a:ext cx="3292849"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回溯路径结果</a:t>
            </a:r>
            <a:endParaRPr lang="zh-CN" altLang="en-US" sz="2800" dirty="0">
              <a:solidFill>
                <a:srgbClr val="044875"/>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7009776" y="1664044"/>
            <a:ext cx="4644063" cy="4571712"/>
          </a:xfrm>
          <a:prstGeom prst="rect">
            <a:avLst/>
          </a:prstGeom>
        </p:spPr>
      </p:pic>
      <p:pic>
        <p:nvPicPr>
          <p:cNvPr id="4" name="图片 3"/>
          <p:cNvPicPr>
            <a:picLocks noChangeAspect="1"/>
          </p:cNvPicPr>
          <p:nvPr/>
        </p:nvPicPr>
        <p:blipFill>
          <a:blip r:embed="rId3"/>
          <a:stretch>
            <a:fillRect/>
          </a:stretch>
        </p:blipFill>
        <p:spPr>
          <a:xfrm>
            <a:off x="609600" y="1664044"/>
            <a:ext cx="4409524" cy="1600000"/>
          </a:xfrm>
          <a:prstGeom prst="rect">
            <a:avLst/>
          </a:prstGeom>
        </p:spPr>
      </p:pic>
      <p:pic>
        <p:nvPicPr>
          <p:cNvPr id="5" name="图片 4"/>
          <p:cNvPicPr>
            <a:picLocks noChangeAspect="1"/>
          </p:cNvPicPr>
          <p:nvPr/>
        </p:nvPicPr>
        <p:blipFill>
          <a:blip r:embed="rId4"/>
          <a:stretch>
            <a:fillRect/>
          </a:stretch>
        </p:blipFill>
        <p:spPr>
          <a:xfrm>
            <a:off x="584428" y="3410362"/>
            <a:ext cx="4419048" cy="1695238"/>
          </a:xfrm>
          <a:prstGeom prst="rect">
            <a:avLst/>
          </a:prstGeom>
        </p:spPr>
      </p:pic>
      <p:pic>
        <p:nvPicPr>
          <p:cNvPr id="8" name="图片 7"/>
          <p:cNvPicPr>
            <a:picLocks noChangeAspect="1"/>
          </p:cNvPicPr>
          <p:nvPr/>
        </p:nvPicPr>
        <p:blipFill>
          <a:blip r:embed="rId5"/>
          <a:stretch>
            <a:fillRect/>
          </a:stretch>
        </p:blipFill>
        <p:spPr>
          <a:xfrm>
            <a:off x="584428" y="5321470"/>
            <a:ext cx="4419048" cy="914286"/>
          </a:xfrm>
          <a:prstGeom prst="rect">
            <a:avLst/>
          </a:prstGeom>
        </p:spPr>
      </p:pic>
    </p:spTree>
    <p:extLst>
      <p:ext uri="{BB962C8B-B14F-4D97-AF65-F5344CB8AC3E}">
        <p14:creationId xmlns:p14="http://schemas.microsoft.com/office/powerpoint/2010/main" val="252267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总结建议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266745" y="6621463"/>
            <a:ext cx="1925256"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2281238" y="1373188"/>
            <a:ext cx="1471612" cy="1471612"/>
            <a:chOff x="2281243" y="1373773"/>
            <a:chExt cx="1472026"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 name="组合 62"/>
          <p:cNvGrpSpPr>
            <a:grpSpLocks/>
          </p:cNvGrpSpPr>
          <p:nvPr/>
        </p:nvGrpSpPr>
        <p:grpSpPr bwMode="auto">
          <a:xfrm>
            <a:off x="2730500" y="2992438"/>
            <a:ext cx="1147763" cy="1147762"/>
            <a:chOff x="2731071" y="3469222"/>
            <a:chExt cx="1146960"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 name="组合 33"/>
          <p:cNvGrpSpPr>
            <a:grpSpLocks/>
          </p:cNvGrpSpPr>
          <p:nvPr/>
        </p:nvGrpSpPr>
        <p:grpSpPr bwMode="auto">
          <a:xfrm>
            <a:off x="4760913" y="707280"/>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Impact" pitchFamily="34" charset="0"/>
                </a:rPr>
                <a:t>01</a:t>
              </a:r>
              <a:endParaRPr lang="zh-CN" altLang="en-US" sz="2800" dirty="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27388" y="842956"/>
            <a:ext cx="6419850" cy="2153653"/>
            <a:chOff x="867562" y="1427973"/>
            <a:chExt cx="6420056" cy="2153620"/>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zh-CN" altLang="en-US" sz="2000" b="1" dirty="0" smtClean="0">
                  <a:solidFill>
                    <a:srgbClr val="044875"/>
                  </a:solidFill>
                  <a:latin typeface="微软雅黑" panose="020B0503020204020204" pitchFamily="34" charset="-122"/>
                  <a:ea typeface="微软雅黑" panose="020B0503020204020204" pitchFamily="34" charset="-122"/>
                </a:rPr>
                <a:t>相关技术研究</a:t>
              </a:r>
              <a:endParaRPr lang="zh-CN" altLang="en-US" sz="2000" b="1" dirty="0">
                <a:solidFill>
                  <a:srgbClr val="044875"/>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34287" y="1770868"/>
              <a:ext cx="6053331" cy="1810725"/>
            </a:xfrm>
            <a:prstGeom prst="rect">
              <a:avLst/>
            </a:prstGeom>
            <a:noFill/>
          </p:spPr>
          <p:txBody>
            <a:bodyPr>
              <a:spAutoFit/>
            </a:bodyPr>
            <a:lstStyle/>
            <a:p>
              <a:pPr eaLnBrk="1" fontAlgn="auto" hangingPunct="1">
                <a:lnSpc>
                  <a:spcPts val="2300"/>
                </a:lnSpc>
                <a:spcBef>
                  <a:spcPts val="0"/>
                </a:spcBef>
                <a:spcAft>
                  <a:spcPts val="0"/>
                </a:spcAft>
                <a:defRPr/>
              </a:pPr>
              <a:r>
                <a:rPr lang="zh-CN" altLang="zh-CN" sz="1600" dirty="0" smtClean="0">
                  <a:latin typeface="微软雅黑" panose="020B0503020204020204" pitchFamily="34" charset="-122"/>
                  <a:ea typeface="微软雅黑" panose="020B0503020204020204" pitchFamily="34" charset="-122"/>
                </a:rPr>
                <a:t>通过</a:t>
              </a:r>
              <a:r>
                <a:rPr lang="zh-CN" altLang="zh-CN"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SDN</a:t>
              </a:r>
              <a:r>
                <a:rPr lang="zh-CN" altLang="zh-CN" sz="1600" dirty="0">
                  <a:latin typeface="微软雅黑" panose="020B0503020204020204" pitchFamily="34" charset="-122"/>
                  <a:ea typeface="微软雅黑" panose="020B0503020204020204" pitchFamily="34" charset="-122"/>
                </a:rPr>
                <a:t>体系结构的分析，逐一阐述了应用层、控制层、基础设施层、北向接口和南向接口五大组成部分。在此基础上，具体研究了主流南向接口协议</a:t>
              </a:r>
              <a:r>
                <a:rPr lang="en-US" altLang="zh-CN" sz="1600" dirty="0" err="1">
                  <a:latin typeface="微软雅黑" panose="020B0503020204020204" pitchFamily="34" charset="-122"/>
                  <a:ea typeface="微软雅黑" panose="020B0503020204020204" pitchFamily="34" charset="-122"/>
                </a:rPr>
                <a:t>OpenFlow</a:t>
              </a:r>
              <a:r>
                <a:rPr lang="zh-CN" altLang="zh-CN" sz="1600" dirty="0">
                  <a:latin typeface="微软雅黑" panose="020B0503020204020204" pitchFamily="34" charset="-122"/>
                  <a:ea typeface="微软雅黑" panose="020B0503020204020204" pitchFamily="34" charset="-122"/>
                </a:rPr>
                <a:t>协议，深入剖析了</a:t>
              </a:r>
              <a:r>
                <a:rPr lang="en-US" altLang="zh-CN" sz="1600" dirty="0" err="1">
                  <a:latin typeface="微软雅黑" panose="020B0503020204020204" pitchFamily="34" charset="-122"/>
                  <a:ea typeface="微软雅黑" panose="020B0503020204020204" pitchFamily="34" charset="-122"/>
                </a:rPr>
                <a:t>OpenFlow</a:t>
              </a:r>
              <a:r>
                <a:rPr lang="zh-CN" altLang="zh-CN" sz="1600" dirty="0">
                  <a:latin typeface="微软雅黑" panose="020B0503020204020204" pitchFamily="34" charset="-122"/>
                  <a:ea typeface="微软雅黑" panose="020B0503020204020204" pitchFamily="34" charset="-122"/>
                </a:rPr>
                <a:t>协议的流表结构和核心技术。同时，通过对</a:t>
              </a:r>
              <a:r>
                <a:rPr lang="en-US" altLang="zh-CN" sz="1600" dirty="0">
                  <a:latin typeface="微软雅黑" panose="020B0503020204020204" pitchFamily="34" charset="-122"/>
                  <a:ea typeface="微软雅黑" panose="020B0503020204020204" pitchFamily="34" charset="-122"/>
                </a:rPr>
                <a:t>Open </a:t>
              </a:r>
              <a:r>
                <a:rPr lang="en-US" altLang="zh-CN" sz="1600" dirty="0" err="1">
                  <a:latin typeface="微软雅黑" panose="020B0503020204020204" pitchFamily="34" charset="-122"/>
                  <a:ea typeface="微软雅黑" panose="020B0503020204020204" pitchFamily="34" charset="-122"/>
                </a:rPr>
                <a:t>vSwitch</a:t>
              </a:r>
              <a:r>
                <a:rPr lang="zh-CN" altLang="zh-CN"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Ryu</a:t>
              </a:r>
              <a:r>
                <a:rPr lang="zh-CN" altLang="zh-CN" sz="1600" dirty="0">
                  <a:latin typeface="微软雅黑" panose="020B0503020204020204" pitchFamily="34" charset="-122"/>
                  <a:ea typeface="微软雅黑" panose="020B0503020204020204" pitchFamily="34" charset="-122"/>
                </a:rPr>
                <a:t>控制器进行详细研究，进一步阐述了</a:t>
              </a:r>
              <a:r>
                <a:rPr lang="en-US" altLang="zh-CN" sz="1600" dirty="0">
                  <a:latin typeface="微软雅黑" panose="020B0503020204020204" pitchFamily="34" charset="-122"/>
                  <a:ea typeface="微软雅黑" panose="020B0503020204020204" pitchFamily="34" charset="-122"/>
                </a:rPr>
                <a:t>SDN</a:t>
              </a:r>
              <a:r>
                <a:rPr lang="zh-CN" altLang="zh-CN" sz="1600" dirty="0">
                  <a:latin typeface="微软雅黑" panose="020B0503020204020204" pitchFamily="34" charset="-122"/>
                  <a:ea typeface="微软雅黑" panose="020B0503020204020204" pitchFamily="34" charset="-122"/>
                </a:rPr>
                <a:t>的可编程化特性。 </a:t>
              </a:r>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3168002"/>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Impact" pitchFamily="34" charset="0"/>
                </a:rPr>
                <a:t>02</a:t>
              </a:r>
              <a:endParaRPr lang="zh-CN" altLang="en-US" sz="2800" dirty="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27388" y="3401029"/>
            <a:ext cx="6419850" cy="3562832"/>
            <a:chOff x="867562" y="2496369"/>
            <a:chExt cx="6420056" cy="3561886"/>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zh-CN" altLang="en-US" sz="2000" b="1" dirty="0" smtClean="0">
                  <a:solidFill>
                    <a:srgbClr val="044875"/>
                  </a:solidFill>
                  <a:latin typeface="微软雅黑" panose="020B0503020204020204" pitchFamily="34" charset="-122"/>
                  <a:ea typeface="微软雅黑" panose="020B0503020204020204" pitchFamily="34" charset="-122"/>
                </a:rPr>
                <a:t>具体工作实现</a:t>
              </a:r>
              <a:endParaRPr lang="zh-CN" altLang="en-US" sz="2000" b="1" dirty="0">
                <a:solidFill>
                  <a:srgbClr val="044875"/>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234287" y="2824894"/>
              <a:ext cx="6053331" cy="3233361"/>
            </a:xfrm>
            <a:prstGeom prst="rect">
              <a:avLst/>
            </a:prstGeom>
            <a:noFill/>
          </p:spPr>
          <p:txBody>
            <a:bodyPr>
              <a:spAutoFit/>
            </a:bodyPr>
            <a:lstStyle/>
            <a:p>
              <a:pPr eaLnBrk="1" fontAlgn="auto" hangingPunct="1">
                <a:lnSpc>
                  <a:spcPts val="2300"/>
                </a:lnSpc>
                <a:spcBef>
                  <a:spcPts val="0"/>
                </a:spcBef>
                <a:spcAft>
                  <a:spcPts val="0"/>
                </a:spcAft>
                <a:defRPr/>
              </a:pPr>
              <a:r>
                <a:rPr lang="zh-CN" altLang="zh-CN" sz="1600" dirty="0">
                  <a:latin typeface="微软雅黑" panose="020B0503020204020204" pitchFamily="34" charset="-122"/>
                  <a:ea typeface="微软雅黑" panose="020B0503020204020204" pitchFamily="34" charset="-122"/>
                </a:rPr>
                <a:t>在深入了解了</a:t>
              </a:r>
              <a:r>
                <a:rPr lang="en-US" altLang="zh-CN" sz="1600" dirty="0" err="1">
                  <a:latin typeface="微软雅黑" panose="020B0503020204020204" pitchFamily="34" charset="-122"/>
                  <a:ea typeface="微软雅黑" panose="020B0503020204020204" pitchFamily="34" charset="-122"/>
                </a:rPr>
                <a:t>Ryu</a:t>
              </a:r>
              <a:r>
                <a:rPr lang="zh-CN" altLang="zh-CN" sz="1600" dirty="0">
                  <a:latin typeface="微软雅黑" panose="020B0503020204020204" pitchFamily="34" charset="-122"/>
                  <a:ea typeface="微软雅黑" panose="020B0503020204020204" pitchFamily="34" charset="-122"/>
                </a:rPr>
                <a:t>控制器的拓扑发现机制的基础上，对其获取拓扑的方法进行了改进，减少了对网络带宽资源的消耗，并实现了优化控制器性能的</a:t>
              </a:r>
              <a:r>
                <a:rPr lang="zh-CN" altLang="zh-CN" sz="1600" dirty="0" smtClean="0">
                  <a:latin typeface="微软雅黑" panose="020B0503020204020204" pitchFamily="34" charset="-122"/>
                  <a:ea typeface="微软雅黑" panose="020B0503020204020204" pitchFamily="34" charset="-122"/>
                </a:rPr>
                <a:t>目的</a:t>
              </a:r>
              <a:r>
                <a:rPr lang="zh-CN" altLang="en-US"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提出了基于</a:t>
              </a:r>
              <a:r>
                <a:rPr lang="en-US" altLang="zh-CN" sz="1600" dirty="0">
                  <a:latin typeface="微软雅黑" panose="020B0503020204020204" pitchFamily="34" charset="-122"/>
                  <a:ea typeface="微软雅黑" panose="020B0503020204020204" pitchFamily="34" charset="-122"/>
                </a:rPr>
                <a:t>SDN</a:t>
              </a:r>
              <a:r>
                <a:rPr lang="zh-CN" altLang="zh-CN" sz="1600" dirty="0">
                  <a:latin typeface="微软雅黑" panose="020B0503020204020204" pitchFamily="34" charset="-122"/>
                  <a:ea typeface="微软雅黑" panose="020B0503020204020204" pitchFamily="34" charset="-122"/>
                </a:rPr>
                <a:t>的负载均衡策略，该策略在综合考虑长度和网络状态因素的基础上对路径进行评估，提高了网络资源利用率，降低了数据转发时间，改善了网络的</a:t>
              </a:r>
              <a:r>
                <a:rPr lang="zh-CN" altLang="zh-CN" sz="1600" dirty="0" smtClean="0">
                  <a:latin typeface="微软雅黑" panose="020B0503020204020204" pitchFamily="34" charset="-122"/>
                  <a:ea typeface="微软雅黑" panose="020B0503020204020204" pitchFamily="34" charset="-122"/>
                </a:rPr>
                <a:t>性能</a:t>
              </a:r>
              <a:r>
                <a:rPr lang="zh-CN" altLang="en-US"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提出了给数据包添加标签的两种思路，对其中的一种思路进行实践，具体实践内容为给数据包打上空间戳，并在边缘交换机截获数据包提取标签信息，以回溯数据包在网络中的流动路线，另外，</a:t>
              </a:r>
              <a:r>
                <a:rPr lang="zh-CN" altLang="zh-CN" sz="1600" dirty="0" smtClean="0">
                  <a:latin typeface="微软雅黑" panose="020B0503020204020204" pitchFamily="34" charset="-122"/>
                  <a:ea typeface="微软雅黑" panose="020B0503020204020204" pitchFamily="34" charset="-122"/>
                </a:rPr>
                <a:t>对时间</a:t>
              </a:r>
              <a:r>
                <a:rPr lang="zh-CN" altLang="zh-CN" sz="1600" dirty="0">
                  <a:latin typeface="微软雅黑" panose="020B0503020204020204" pitchFamily="34" charset="-122"/>
                  <a:ea typeface="微软雅黑" panose="020B0503020204020204" pitchFamily="34" charset="-122"/>
                </a:rPr>
                <a:t>进行记录</a:t>
              </a:r>
              <a:r>
                <a:rPr lang="zh-CN" altLang="zh-CN" sz="1600" dirty="0" smtClean="0">
                  <a:latin typeface="微软雅黑" panose="020B0503020204020204" pitchFamily="34" charset="-122"/>
                  <a:ea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rPr>
                <a:t>了</a:t>
              </a:r>
              <a:r>
                <a:rPr lang="zh-CN" altLang="zh-CN" sz="1600" dirty="0" smtClean="0">
                  <a:latin typeface="微软雅黑" panose="020B0503020204020204" pitchFamily="34" charset="-122"/>
                  <a:ea typeface="微软雅黑" panose="020B0503020204020204" pitchFamily="34" charset="-122"/>
                </a:rPr>
                <a:t>构造</a:t>
              </a:r>
              <a:r>
                <a:rPr lang="zh-CN" altLang="zh-CN" sz="1600" dirty="0">
                  <a:latin typeface="微软雅黑" panose="020B0503020204020204" pitchFamily="34" charset="-122"/>
                  <a:ea typeface="微软雅黑" panose="020B0503020204020204" pitchFamily="34" charset="-122"/>
                </a:rPr>
                <a:t>时空数据的目的。</a:t>
              </a:r>
            </a:p>
            <a:p>
              <a:pPr eaLnBrk="1" fontAlgn="auto" hangingPunct="1">
                <a:lnSpc>
                  <a:spcPts val="1900"/>
                </a:lnSpc>
                <a:spcBef>
                  <a:spcPts val="0"/>
                </a:spcBef>
                <a:spcAft>
                  <a:spcPts val="0"/>
                </a:spcAft>
                <a:defRPr/>
              </a:pPr>
              <a:endParaRPr lang="zh-CN" altLang="zh-CN" sz="1600" dirty="0"/>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rgbClr val="E7E6E6">
                      <a:lumMod val="25000"/>
                    </a:srgbClr>
                  </a:solidFill>
                  <a:latin typeface="Impact" panose="020B0806030902050204" pitchFamily="34" charset="0"/>
                </a:rPr>
                <a:t>06</a:t>
              </a:r>
              <a:endParaRPr lang="zh-CN" altLang="en-US" sz="3200" dirty="0">
                <a:solidFill>
                  <a:srgbClr val="E7E6E6">
                    <a:lumMod val="25000"/>
                  </a:srgbClr>
                </a:solidFill>
                <a:latin typeface="Impact" panose="020B0806030902050204" pitchFamily="34" charset="0"/>
              </a:endParaRPr>
            </a:p>
          </p:txBody>
        </p:sp>
      </p:grpSp>
      <p:sp>
        <p:nvSpPr>
          <p:cNvPr id="7" name="矩形 6"/>
          <p:cNvSpPr/>
          <p:nvPr/>
        </p:nvSpPr>
        <p:spPr>
          <a:xfrm>
            <a:off x="10266745" y="6621463"/>
            <a:ext cx="1925256"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同心圆 12"/>
          <p:cNvSpPr/>
          <p:nvPr/>
        </p:nvSpPr>
        <p:spPr>
          <a:xfrm>
            <a:off x="4683026" y="5777329"/>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343275" y="6006722"/>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2195544" y="6066254"/>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9343231" y="1477924"/>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11" name="组合 10"/>
          <p:cNvGrpSpPr>
            <a:grpSpLocks/>
          </p:cNvGrpSpPr>
          <p:nvPr/>
        </p:nvGrpSpPr>
        <p:grpSpPr bwMode="auto">
          <a:xfrm>
            <a:off x="8088761" y="3699321"/>
            <a:ext cx="1471612" cy="1471612"/>
            <a:chOff x="2281243" y="1373773"/>
            <a:chExt cx="1472026"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grpSp>
        <p:nvGrpSpPr>
          <p:cNvPr id="63" name="组合 62"/>
          <p:cNvGrpSpPr>
            <a:grpSpLocks/>
          </p:cNvGrpSpPr>
          <p:nvPr/>
        </p:nvGrpSpPr>
        <p:grpSpPr bwMode="auto">
          <a:xfrm>
            <a:off x="6439966" y="4803191"/>
            <a:ext cx="1147763" cy="1147762"/>
            <a:chOff x="2731071" y="3469222"/>
            <a:chExt cx="1146960"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grpSp>
      <p:cxnSp>
        <p:nvCxnSpPr>
          <p:cNvPr id="59" name="直接连接符 58"/>
          <p:cNvCxnSpPr/>
          <p:nvPr/>
        </p:nvCxnSpPr>
        <p:spPr>
          <a:xfrm flipH="1">
            <a:off x="0" y="1309258"/>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19050" y="1470611"/>
            <a:ext cx="7279288"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zh-CN" altLang="zh-CN" sz="2000" dirty="0" smtClean="0">
                <a:latin typeface="微软雅黑" panose="020B0503020204020204" pitchFamily="34" charset="-122"/>
                <a:ea typeface="微软雅黑" panose="020B0503020204020204" pitchFamily="34" charset="-122"/>
              </a:rPr>
              <a:t>在</a:t>
            </a:r>
            <a:r>
              <a:rPr lang="zh-CN" altLang="zh-CN" sz="2000" dirty="0">
                <a:latin typeface="微软雅黑" panose="020B0503020204020204" pitchFamily="34" charset="-122"/>
                <a:ea typeface="微软雅黑" panose="020B0503020204020204" pitchFamily="34" charset="-122"/>
              </a:rPr>
              <a:t>负载均衡策略中，探测时延的方法的精确度仍有不足，另外，本文中所有的方案都在仿真实验中实现，没有在复杂多变的真实网络环境中验证其可靠性。</a:t>
            </a:r>
          </a:p>
          <a:p>
            <a:pPr marL="0" indent="0" eaLnBrk="1" hangingPunct="1">
              <a:lnSpc>
                <a:spcPts val="2300"/>
              </a:lnSpc>
            </a:pPr>
            <a:endParaRPr lang="en-US" altLang="zh-CN" dirty="0">
              <a:solidFill>
                <a:srgbClr val="044875"/>
              </a:solidFill>
            </a:endParaRPr>
          </a:p>
          <a:p>
            <a:pPr eaLnBrk="1" hangingPunct="1">
              <a:lnSpc>
                <a:spcPts val="2300"/>
              </a:lnSpc>
              <a:buFont typeface="Wingdings" pitchFamily="2" charset="2"/>
              <a:buChar char="Ø"/>
            </a:pPr>
            <a:r>
              <a:rPr lang="zh-CN" altLang="zh-CN" sz="2000" dirty="0" smtClean="0">
                <a:latin typeface="微软雅黑" panose="020B0503020204020204" pitchFamily="34" charset="-122"/>
                <a:ea typeface="微软雅黑" panose="020B0503020204020204" pitchFamily="34" charset="-122"/>
              </a:rPr>
              <a:t>给</a:t>
            </a:r>
            <a:r>
              <a:rPr lang="zh-CN" altLang="zh-CN" sz="2000" dirty="0">
                <a:latin typeface="微软雅黑" panose="020B0503020204020204" pitchFamily="34" charset="-122"/>
                <a:ea typeface="微软雅黑" panose="020B0503020204020204" pitchFamily="34" charset="-122"/>
              </a:rPr>
              <a:t>数据包添加标签的第一种思路存在标签长度有限的问题，而第二种思路则需要进一步实践。</a:t>
            </a:r>
            <a:r>
              <a:rPr lang="en-US" altLang="zh-CN" sz="2000" dirty="0" smtClean="0">
                <a:solidFill>
                  <a:srgbClr val="044875"/>
                </a:solidFill>
                <a:latin typeface="微软雅黑" panose="020B0503020204020204" pitchFamily="34" charset="-122"/>
                <a:ea typeface="微软雅黑" panose="020B0503020204020204" pitchFamily="34" charset="-122"/>
              </a:rPr>
              <a:t> </a:t>
            </a:r>
            <a:endParaRPr lang="en-US" altLang="zh-CN" sz="2800" dirty="0">
              <a:solidFill>
                <a:srgbClr val="0072A9"/>
              </a:solidFill>
              <a:latin typeface="微软雅黑" panose="020B0503020204020204" pitchFamily="34" charset="-122"/>
              <a:ea typeface="微软雅黑" panose="020B0503020204020204" pitchFamily="34" charset="-122"/>
            </a:endParaRPr>
          </a:p>
          <a:p>
            <a:pPr eaLnBrk="1" hangingPunct="1">
              <a:lnSpc>
                <a:spcPts val="2300"/>
              </a:lnSpc>
              <a:buFont typeface="Wingdings" pitchFamily="2" charset="2"/>
              <a:buChar char="Ø"/>
            </a:pPr>
            <a:endParaRPr lang="en-US" altLang="zh-CN" sz="2800" dirty="0" smtClean="0">
              <a:solidFill>
                <a:srgbClr val="0072A9"/>
              </a:solidFill>
              <a:latin typeface="微软雅黑" panose="020B0503020204020204" pitchFamily="34" charset="-122"/>
              <a:ea typeface="微软雅黑" panose="020B0503020204020204" pitchFamily="34" charset="-122"/>
            </a:endParaRPr>
          </a:p>
          <a:p>
            <a:pPr eaLnBrk="1" hangingPunct="1">
              <a:lnSpc>
                <a:spcPts val="2300"/>
              </a:lnSpc>
              <a:buFont typeface="Wingdings" pitchFamily="2" charset="2"/>
              <a:buChar char="Ø"/>
            </a:pPr>
            <a:r>
              <a:rPr lang="en-US" altLang="zh-CN" sz="2000" dirty="0" smtClean="0">
                <a:latin typeface="微软雅黑" panose="020B0503020204020204" pitchFamily="34" charset="-122"/>
                <a:ea typeface="微软雅黑" panose="020B0503020204020204" pitchFamily="34" charset="-122"/>
              </a:rPr>
              <a:t>SDN</a:t>
            </a:r>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Controller</a:t>
            </a:r>
            <a:r>
              <a:rPr lang="zh-CN" altLang="en-US" sz="2000" dirty="0">
                <a:latin typeface="微软雅黑" panose="020B0503020204020204" pitchFamily="34" charset="-122"/>
                <a:ea typeface="微软雅黑" panose="020B0503020204020204" pitchFamily="34" charset="-122"/>
              </a:rPr>
              <a:t>与</a:t>
            </a:r>
            <a:r>
              <a:rPr lang="en-US" altLang="zh-CN" sz="2000" dirty="0" smtClean="0">
                <a:latin typeface="微软雅黑" panose="020B0503020204020204" pitchFamily="34" charset="-122"/>
                <a:ea typeface="微软雅黑" panose="020B0503020204020204" pitchFamily="34" charset="-122"/>
              </a:rPr>
              <a:t>OpenStack</a:t>
            </a:r>
            <a:r>
              <a:rPr lang="zh-CN" altLang="en-US" sz="2000" dirty="0" smtClean="0">
                <a:latin typeface="微软雅黑" panose="020B0503020204020204" pitchFamily="34" charset="-122"/>
                <a:ea typeface="微软雅黑" panose="020B0503020204020204" pitchFamily="34" charset="-122"/>
              </a:rPr>
              <a:t>平台对接也将成为下一步的研究内容。</a:t>
            </a:r>
            <a:endParaRPr lang="en-US" altLang="zh-CN" sz="2000" dirty="0">
              <a:latin typeface="微软雅黑" panose="020B0503020204020204" pitchFamily="34" charset="-122"/>
              <a:ea typeface="微软雅黑" panose="020B0503020204020204" pitchFamily="34" charset="-122"/>
            </a:endParaRPr>
          </a:p>
        </p:txBody>
      </p:sp>
      <p:sp>
        <p:nvSpPr>
          <p:cNvPr id="35" name="文本框 4"/>
          <p:cNvSpPr txBox="1">
            <a:spLocks noChangeArrowheads="1"/>
          </p:cNvSpPr>
          <p:nvPr/>
        </p:nvSpPr>
        <p:spPr bwMode="auto">
          <a:xfrm>
            <a:off x="4424362" y="700116"/>
            <a:ext cx="3292475"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展望</a:t>
            </a:r>
          </a:p>
        </p:txBody>
      </p:sp>
    </p:spTree>
    <p:extLst>
      <p:ext uri="{BB962C8B-B14F-4D97-AF65-F5344CB8AC3E}">
        <p14:creationId xmlns:p14="http://schemas.microsoft.com/office/powerpoint/2010/main" val="1045749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669650"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答辩人</a:t>
            </a:r>
            <a:r>
              <a:rPr lang="zh-CN" altLang="en-US" sz="2800" dirty="0" smtClean="0">
                <a:solidFill>
                  <a:srgbClr val="044875"/>
                </a:solidFill>
                <a:latin typeface="微软雅黑" pitchFamily="34" charset="-122"/>
                <a:ea typeface="微软雅黑" pitchFamily="34" charset="-122"/>
              </a:rPr>
              <a:t>：</a:t>
            </a:r>
            <a:r>
              <a:rPr lang="zh-CN" altLang="en-US" sz="2800" dirty="0">
                <a:solidFill>
                  <a:srgbClr val="044875"/>
                </a:solidFill>
                <a:latin typeface="微软雅黑" pitchFamily="34" charset="-122"/>
                <a:ea typeface="微软雅黑" pitchFamily="34" charset="-122"/>
              </a:rPr>
              <a:t>夏唯</a:t>
            </a:r>
          </a:p>
        </p:txBody>
      </p:sp>
      <p:sp>
        <p:nvSpPr>
          <p:cNvPr id="30" name="文本框 29"/>
          <p:cNvSpPr txBox="1">
            <a:spLocks noChangeArrowheads="1"/>
          </p:cNvSpPr>
          <p:nvPr/>
        </p:nvSpPr>
        <p:spPr bwMode="auto">
          <a:xfrm>
            <a:off x="4596607" y="3932238"/>
            <a:ext cx="29622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导师</a:t>
            </a:r>
            <a:r>
              <a:rPr lang="zh-CN" altLang="en-US" sz="2800" dirty="0" smtClean="0">
                <a:solidFill>
                  <a:srgbClr val="044875"/>
                </a:solidFill>
                <a:latin typeface="微软雅黑" pitchFamily="34" charset="-122"/>
                <a:ea typeface="微软雅黑" pitchFamily="34" charset="-122"/>
              </a:rPr>
              <a:t>：李兵教授</a:t>
            </a:r>
            <a:endParaRPr lang="zh-CN" altLang="en-US" sz="2800" dirty="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7558492" y="3927958"/>
            <a:ext cx="2732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专业</a:t>
            </a:r>
            <a:r>
              <a:rPr lang="zh-CN" altLang="en-US" sz="2800" dirty="0" smtClean="0">
                <a:solidFill>
                  <a:srgbClr val="044875"/>
                </a:solidFill>
                <a:latin typeface="微软雅黑" pitchFamily="34" charset="-122"/>
                <a:ea typeface="微软雅黑" pitchFamily="34" charset="-122"/>
              </a:rPr>
              <a:t>：软件工程</a:t>
            </a:r>
            <a:endParaRPr lang="zh-CN" altLang="en-US" sz="2800" dirty="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0402889" y="6523038"/>
            <a:ext cx="1789112"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选题</a:t>
            </a:r>
            <a:r>
              <a:rPr lang="zh-CN" altLang="en-US" sz="4800" b="1" dirty="0">
                <a:solidFill>
                  <a:schemeClr val="bg1"/>
                </a:solidFill>
                <a:latin typeface="微软雅黑" pitchFamily="34" charset="-122"/>
                <a:ea typeface="微软雅黑" pitchFamily="34" charset="-122"/>
              </a:rPr>
              <a:t>背景</a:t>
            </a:r>
            <a:r>
              <a:rPr lang="zh-CN" altLang="en-US" sz="4800" b="1" dirty="0" smtClean="0">
                <a:solidFill>
                  <a:schemeClr val="bg1"/>
                </a:solidFill>
                <a:latin typeface="微软雅黑" pitchFamily="34" charset="-122"/>
                <a:ea typeface="微软雅黑" pitchFamily="34" charset="-122"/>
              </a:rPr>
              <a:t>及意义</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2332038"/>
            <a:ext cx="5903912" cy="4170372"/>
          </a:xfrm>
          <a:prstGeom prst="rect">
            <a:avLst/>
          </a:prstGeom>
          <a:noFill/>
        </p:spPr>
        <p:txBody>
          <a:bodyPr>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当今世界网络规模越来越大，网络流量越来越多，传统网络架构难以满足新技术发展的需求。</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000"/>
              </a:lnSpc>
              <a:spcBef>
                <a:spcPts val="0"/>
              </a:spcBef>
              <a:spcAft>
                <a:spcPts val="0"/>
              </a:spcAft>
              <a:buClr>
                <a:srgbClr val="044875"/>
              </a:buClr>
              <a:defRPr/>
            </a:pPr>
            <a:endParaRPr lang="en-US" altLang="zh-CN" dirty="0" smtClean="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时空</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数据蕴含了事件发生的时空规律，在</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信息</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物理融合系统中起着十分关键的基础性</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作用。</a:t>
            </a:r>
            <a:endPar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smtClean="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defRPr/>
            </a:pP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SDN</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为网络技术的研究提供了一种新</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思路</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依靠北斗卫星导航系统可建立</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高精度的时空</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体系</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301469" y="6621463"/>
            <a:ext cx="1890532"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5983288" y="1670050"/>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8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200"/>
                </a:lnSpc>
              </a:pPr>
              <a:r>
                <a:rPr lang="en-US" altLang="zh-CN" dirty="0" smtClean="0">
                  <a:solidFill>
                    <a:schemeClr val="bg1"/>
                  </a:solidFill>
                  <a:cs typeface="Arial" pitchFamily="34" charset="0"/>
                </a:rPr>
                <a:t> </a:t>
              </a:r>
              <a:endParaRPr lang="en-US" altLang="zh-CN" sz="2400" dirty="0">
                <a:solidFill>
                  <a:schemeClr val="bg1"/>
                </a:solidFill>
                <a:cs typeface="Arial" pitchFamily="34" charset="0"/>
              </a:endParaRPr>
            </a:p>
          </p:txBody>
        </p:sp>
      </p:grpSp>
      <p:grpSp>
        <p:nvGrpSpPr>
          <p:cNvPr id="55" name="组合 54"/>
          <p:cNvGrpSpPr>
            <a:grpSpLocks/>
          </p:cNvGrpSpPr>
          <p:nvPr/>
        </p:nvGrpSpPr>
        <p:grpSpPr bwMode="auto">
          <a:xfrm>
            <a:off x="5983288" y="1071563"/>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选题背景</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9" name="组合 68"/>
          <p:cNvGrpSpPr>
            <a:grpSpLocks/>
          </p:cNvGrpSpPr>
          <p:nvPr/>
        </p:nvGrpSpPr>
        <p:grpSpPr bwMode="auto">
          <a:xfrm>
            <a:off x="550863" y="4484688"/>
            <a:ext cx="5596758" cy="1638300"/>
            <a:chOff x="551544" y="4747260"/>
            <a:chExt cx="5595400"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800132" y="5093145"/>
              <a:ext cx="534681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000"/>
                </a:lnSpc>
              </a:pPr>
              <a:r>
                <a:rPr lang="en-US" altLang="zh-CN" sz="2800" dirty="0" smtClean="0">
                  <a:solidFill>
                    <a:schemeClr val="bg1"/>
                  </a:solidFill>
                  <a:cs typeface="Arial" pitchFamily="34" charset="0"/>
                </a:rPr>
                <a:t>SDN : Software </a:t>
              </a:r>
              <a:r>
                <a:rPr lang="en-US" altLang="zh-CN" sz="2800" dirty="0">
                  <a:solidFill>
                    <a:schemeClr val="bg1"/>
                  </a:solidFill>
                  <a:cs typeface="Arial" pitchFamily="34" charset="0"/>
                </a:rPr>
                <a:t>Defined </a:t>
              </a:r>
              <a:r>
                <a:rPr lang="en-US" altLang="zh-CN" sz="2800" dirty="0" smtClean="0">
                  <a:solidFill>
                    <a:schemeClr val="bg1"/>
                  </a:solidFill>
                  <a:cs typeface="Arial" pitchFamily="34" charset="0"/>
                </a:rPr>
                <a:t>Network</a:t>
              </a:r>
            </a:p>
            <a:p>
              <a:pPr eaLnBrk="1" hangingPunct="1">
                <a:lnSpc>
                  <a:spcPts val="2000"/>
                </a:lnSpc>
              </a:pPr>
              <a:endParaRPr lang="en-US" altLang="zh-CN" sz="2800" dirty="0" smtClean="0">
                <a:solidFill>
                  <a:schemeClr val="bg1"/>
                </a:solidFill>
                <a:cs typeface="Arial" pitchFamily="34" charset="0"/>
              </a:endParaRPr>
            </a:p>
            <a:p>
              <a:pPr eaLnBrk="1" hangingPunct="1">
                <a:lnSpc>
                  <a:spcPts val="2000"/>
                </a:lnSpc>
              </a:pPr>
              <a:r>
                <a:rPr lang="zh-CN" altLang="en-US" sz="2800" dirty="0" smtClean="0">
                  <a:solidFill>
                    <a:schemeClr val="bg1"/>
                  </a:solidFill>
                  <a:latin typeface="微软雅黑" panose="020B0503020204020204" pitchFamily="34" charset="-122"/>
                  <a:ea typeface="微软雅黑" panose="020B0503020204020204" pitchFamily="34" charset="-122"/>
                  <a:cs typeface="Arial" pitchFamily="34" charset="0"/>
                </a:rPr>
                <a:t>软件定义网络</a:t>
              </a:r>
              <a:endParaRPr lang="en-US" altLang="zh-CN" sz="280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cxnSp>
        <p:nvCxnSpPr>
          <p:cNvPr id="74" name="直接连接符 73"/>
          <p:cNvCxnSpPr/>
          <p:nvPr/>
        </p:nvCxnSpPr>
        <p:spPr>
          <a:xfrm>
            <a:off x="6354763" y="348615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4763" y="476567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550863" y="1071563"/>
            <a:ext cx="5432425" cy="3421062"/>
            <a:chOff x="551544" y="1319389"/>
            <a:chExt cx="5431108" cy="3420798"/>
          </a:xfrm>
        </p:grpSpPr>
        <p:grpSp>
          <p:nvGrpSpPr>
            <p:cNvPr id="5136" name="组合 63"/>
            <p:cNvGrpSpPr>
              <a:grpSpLocks/>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选题背景及意义</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347767" y="6621463"/>
            <a:ext cx="1844233"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a:grpSpLocks/>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6226" name="Freeform 59"/>
            <p:cNvSpPr>
              <a:spLocks noEditPoints="1"/>
            </p:cNvSpPr>
            <p:nvPr/>
          </p:nvSpPr>
          <p:spPr bwMode="auto">
            <a:xfrm>
              <a:off x="7172480" y="2487626"/>
              <a:ext cx="511976" cy="387388"/>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 name="组合 4"/>
          <p:cNvGrpSpPr>
            <a:grpSpLocks/>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24" name="Freeform 74"/>
            <p:cNvSpPr>
              <a:spLocks noEditPoints="1"/>
            </p:cNvSpPr>
            <p:nvPr/>
          </p:nvSpPr>
          <p:spPr bwMode="auto">
            <a:xfrm>
              <a:off x="4492253" y="2527232"/>
              <a:ext cx="455523" cy="297842"/>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a:grpSpLocks/>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a:grpSpLocks/>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18" name="Freeform 306"/>
            <p:cNvSpPr>
              <a:spLocks noEditPoints="1"/>
            </p:cNvSpPr>
            <p:nvPr/>
          </p:nvSpPr>
          <p:spPr bwMode="auto">
            <a:xfrm>
              <a:off x="5845528" y="4819420"/>
              <a:ext cx="457426" cy="455348"/>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 name="组合 22"/>
          <p:cNvGrpSpPr>
            <a:grpSpLocks/>
          </p:cNvGrpSpPr>
          <p:nvPr/>
        </p:nvGrpSpPr>
        <p:grpSpPr bwMode="auto">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59413" y="3046413"/>
            <a:ext cx="1169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b="1" dirty="0">
                <a:solidFill>
                  <a:srgbClr val="044875"/>
                </a:solidFill>
              </a:rPr>
              <a:t>选题</a:t>
            </a:r>
            <a:endParaRPr lang="en-US" altLang="zh-CN" sz="2400" b="1" dirty="0" smtClean="0">
              <a:solidFill>
                <a:srgbClr val="044875"/>
              </a:solidFill>
            </a:endParaRPr>
          </a:p>
          <a:p>
            <a:pPr algn="ctr" eaLnBrk="1" hangingPunct="1"/>
            <a:r>
              <a:rPr lang="zh-CN" altLang="en-US" sz="2400" b="1" dirty="0" smtClean="0">
                <a:solidFill>
                  <a:srgbClr val="044875"/>
                </a:solidFill>
              </a:rPr>
              <a:t>意义</a:t>
            </a:r>
            <a:endParaRPr lang="zh-CN" altLang="en-US" sz="2400" b="1" dirty="0">
              <a:solidFill>
                <a:srgbClr val="044875"/>
              </a:solidFill>
            </a:endParaRPr>
          </a:p>
        </p:txBody>
      </p:sp>
      <p:grpSp>
        <p:nvGrpSpPr>
          <p:cNvPr id="94" name="组合 93"/>
          <p:cNvGrpSpPr>
            <a:grpSpLocks/>
          </p:cNvGrpSpPr>
          <p:nvPr/>
        </p:nvGrpSpPr>
        <p:grpSpPr bwMode="auto">
          <a:xfrm>
            <a:off x="7879747" y="1904125"/>
            <a:ext cx="4305300" cy="2067778"/>
            <a:chOff x="7713778" y="1200595"/>
            <a:chExt cx="4304959" cy="2067511"/>
          </a:xfrm>
        </p:grpSpPr>
        <p:grpSp>
          <p:nvGrpSpPr>
            <p:cNvPr id="6200" name="组合 56"/>
            <p:cNvGrpSpPr>
              <a:grpSpLocks/>
            </p:cNvGrpSpPr>
            <p:nvPr/>
          </p:nvGrpSpPr>
          <p:grpSpPr bwMode="auto">
            <a:xfrm>
              <a:off x="8893198" y="1200595"/>
              <a:ext cx="3125539" cy="2067511"/>
              <a:chOff x="6833481" y="934388"/>
              <a:chExt cx="3125539" cy="2067511"/>
            </a:xfrm>
          </p:grpSpPr>
          <p:sp>
            <p:nvSpPr>
              <p:cNvPr id="59" name="文本框 58"/>
              <p:cNvSpPr txBox="1"/>
              <p:nvPr/>
            </p:nvSpPr>
            <p:spPr>
              <a:xfrm>
                <a:off x="6833481" y="934388"/>
                <a:ext cx="2425508" cy="461902"/>
              </a:xfrm>
              <a:prstGeom prst="rect">
                <a:avLst/>
              </a:prstGeom>
              <a:no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网络性能</a:t>
                </a:r>
                <a:endParaRPr lang="zh-CN" altLang="en-US" sz="2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0" name="文本框 59"/>
              <p:cNvSpPr txBox="1"/>
              <p:nvPr/>
            </p:nvSpPr>
            <p:spPr bwMode="auto">
              <a:xfrm>
                <a:off x="6833481" y="1370894"/>
                <a:ext cx="3125539" cy="1631005"/>
              </a:xfrm>
              <a:prstGeom prst="rect">
                <a:avLst/>
              </a:prstGeom>
              <a:noFill/>
            </p:spPr>
            <p:txBody>
              <a:bodyPr>
                <a:spAutoFit/>
              </a:bodyPr>
              <a:lstStyle/>
              <a:p>
                <a:pPr eaLnBrk="1" fontAlgn="auto" hangingPunct="1">
                  <a:lnSpc>
                    <a:spcPts val="2000"/>
                  </a:lnSpc>
                  <a:spcBef>
                    <a:spcPts val="0"/>
                  </a:spcBef>
                  <a:spcAft>
                    <a:spcPts val="0"/>
                  </a:spcAft>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在利用</a:t>
                </a:r>
                <a:r>
                  <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SDN</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架构构建互联网数据时空标记系统的过程中，对拓扑设计、拓扑发现、负载均衡等模块的研究，适应了网络业务发展的需求，提高了网络性能。</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smtClean="0">
                  <a:solidFill>
                    <a:schemeClr val="bg2">
                      <a:lumMod val="25000"/>
                    </a:schemeClr>
                  </a:solidFill>
                  <a:latin typeface="Impact" panose="020B0806030902050204" pitchFamily="34" charset="0"/>
                  <a:ea typeface="+mn-ea"/>
                </a:rPr>
                <a:t>03</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a:grpSpLocks/>
          </p:cNvGrpSpPr>
          <p:nvPr/>
        </p:nvGrpSpPr>
        <p:grpSpPr bwMode="auto">
          <a:xfrm>
            <a:off x="7879747" y="3859200"/>
            <a:ext cx="4305300" cy="1811297"/>
            <a:chOff x="7713778" y="1200595"/>
            <a:chExt cx="4304959" cy="1811062"/>
          </a:xfrm>
        </p:grpSpPr>
        <p:grpSp>
          <p:nvGrpSpPr>
            <p:cNvPr id="6194" name="组合 95"/>
            <p:cNvGrpSpPr>
              <a:grpSpLocks/>
            </p:cNvGrpSpPr>
            <p:nvPr/>
          </p:nvGrpSpPr>
          <p:grpSpPr bwMode="auto">
            <a:xfrm>
              <a:off x="8893198" y="1200595"/>
              <a:ext cx="3125539" cy="1811062"/>
              <a:chOff x="6833481" y="934388"/>
              <a:chExt cx="3125539" cy="1811062"/>
            </a:xfrm>
          </p:grpSpPr>
          <p:sp>
            <p:nvSpPr>
              <p:cNvPr id="99" name="文本框 98"/>
              <p:cNvSpPr txBox="1"/>
              <p:nvPr/>
            </p:nvSpPr>
            <p:spPr>
              <a:xfrm>
                <a:off x="6833481" y="934388"/>
                <a:ext cx="2425508" cy="461903"/>
              </a:xfrm>
              <a:prstGeom prst="rect">
                <a:avLst/>
              </a:prstGeom>
              <a:no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标记系统</a:t>
                </a:r>
                <a:endParaRPr lang="zh-CN" altLang="en-US" sz="24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0" name="文本框 99"/>
              <p:cNvSpPr txBox="1"/>
              <p:nvPr/>
            </p:nvSpPr>
            <p:spPr bwMode="auto">
              <a:xfrm>
                <a:off x="6833481" y="1370894"/>
                <a:ext cx="3125539" cy="1374556"/>
              </a:xfrm>
              <a:prstGeom prst="rect">
                <a:avLst/>
              </a:prstGeom>
              <a:noFill/>
            </p:spPr>
            <p:txBody>
              <a:bodyPr>
                <a:spAutoFit/>
              </a:bodyPr>
              <a:lstStyle/>
              <a:p>
                <a:pPr eaLnBrk="1" fontAlgn="auto" hangingPunct="1">
                  <a:lnSpc>
                    <a:spcPts val="2000"/>
                  </a:lnSpc>
                  <a:spcBef>
                    <a:spcPts val="0"/>
                  </a:spcBef>
                  <a:spcAft>
                    <a:spcPts val="0"/>
                  </a:spcAft>
                  <a:defRPr/>
                </a:pPr>
                <a:r>
                  <a:rPr lang="zh-CN" altLang="en-US"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建立</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标记系统给数据包添加标签，实现了使数据包携带时空信息的目的，并根据标签回溯路径证明了标记系统的实践可行性。</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smtClean="0">
                  <a:solidFill>
                    <a:srgbClr val="044875"/>
                  </a:solidFill>
                  <a:latin typeface="Impact" pitchFamily="34" charset="0"/>
                </a:rPr>
                <a:t>04</a:t>
              </a:r>
              <a:endParaRPr lang="zh-CN" altLang="en-US" sz="3600" dirty="0">
                <a:solidFill>
                  <a:srgbClr val="044875"/>
                </a:solidFill>
                <a:latin typeface="Impact"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a:grpSpLocks/>
          </p:cNvGrpSpPr>
          <p:nvPr/>
        </p:nvGrpSpPr>
        <p:grpSpPr bwMode="auto">
          <a:xfrm>
            <a:off x="74698" y="1903779"/>
            <a:ext cx="4260850" cy="1806535"/>
            <a:chOff x="307975" y="1417223"/>
            <a:chExt cx="4261440" cy="1806469"/>
          </a:xfrm>
        </p:grpSpPr>
        <p:grpSp>
          <p:nvGrpSpPr>
            <p:cNvPr id="6181" name="组合 86"/>
            <p:cNvGrpSpPr>
              <a:grpSpLocks/>
            </p:cNvGrpSpPr>
            <p:nvPr/>
          </p:nvGrpSpPr>
          <p:grpSpPr bwMode="auto">
            <a:xfrm>
              <a:off x="307975" y="1417223"/>
              <a:ext cx="3126221" cy="1806469"/>
              <a:chOff x="399947" y="2108125"/>
              <a:chExt cx="3126221" cy="1806469"/>
            </a:xfrm>
          </p:grpSpPr>
          <p:sp>
            <p:nvSpPr>
              <p:cNvPr id="89" name="文本框 88"/>
              <p:cNvSpPr txBox="1"/>
              <p:nvPr/>
            </p:nvSpPr>
            <p:spPr>
              <a:xfrm>
                <a:off x="1089017" y="2108125"/>
                <a:ext cx="2426036" cy="461945"/>
              </a:xfrm>
              <a:prstGeom prst="rect">
                <a:avLst/>
              </a:prstGeom>
              <a:noFill/>
            </p:spPr>
            <p:txBody>
              <a:bodyPr>
                <a:spAutoFit/>
              </a:bodyPr>
              <a:lstStyle/>
              <a:p>
                <a:pPr algn="ctr" eaLnBrk="1" fontAlgn="auto" hangingPunct="1">
                  <a:spcBef>
                    <a:spcPts val="0"/>
                  </a:spcBef>
                  <a:spcAft>
                    <a:spcPts val="0"/>
                  </a:spcAft>
                  <a:defRPr/>
                </a:pPr>
                <a:r>
                  <a:rPr lang="en-US" altLang="zh-CN" sz="24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SDN</a:t>
                </a:r>
                <a:endParaRPr lang="zh-CN" altLang="en-US" sz="24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0" name="文本框 89"/>
              <p:cNvSpPr txBox="1"/>
              <p:nvPr/>
            </p:nvSpPr>
            <p:spPr bwMode="auto">
              <a:xfrm>
                <a:off x="399947" y="2539909"/>
                <a:ext cx="3126221" cy="1374685"/>
              </a:xfrm>
              <a:prstGeom prst="rect">
                <a:avLst/>
              </a:prstGeom>
              <a:noFill/>
            </p:spPr>
            <p:txBody>
              <a:bodyPr>
                <a:spAutoFit/>
              </a:bodyPr>
              <a:lstStyle/>
              <a:p>
                <a:pPr algn="r" eaLnBrk="1" fontAlgn="auto" hangingPunct="1">
                  <a:lnSpc>
                    <a:spcPts val="2000"/>
                  </a:lnSpc>
                  <a:spcBef>
                    <a:spcPts val="0"/>
                  </a:spcBef>
                  <a:spcAft>
                    <a:spcPts val="0"/>
                  </a:spcAft>
                  <a:defRPr/>
                </a:pPr>
                <a:r>
                  <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SDN</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是一种控制平面与转发平面分离，可灵活编程和灵活部署的新型网络架构，能够规划网络部署和灵活管理网络。</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a:grpSpLocks/>
            </p:cNvGrpSpPr>
            <p:nvPr/>
          </p:nvGrpSpPr>
          <p:grpSpPr bwMode="auto">
            <a:xfrm>
              <a:off x="3069992" y="1556048"/>
              <a:ext cx="1499423" cy="825201"/>
              <a:chOff x="3011936" y="1294791"/>
              <a:chExt cx="1499423" cy="825201"/>
            </a:xfrm>
          </p:grpSpPr>
          <p:sp>
            <p:nvSpPr>
              <p:cNvPr id="6183"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a:grpSpLocks/>
          </p:cNvGrpSpPr>
          <p:nvPr/>
        </p:nvGrpSpPr>
        <p:grpSpPr bwMode="auto">
          <a:xfrm>
            <a:off x="75600" y="3857293"/>
            <a:ext cx="4260849" cy="1806537"/>
            <a:chOff x="307976" y="1417222"/>
            <a:chExt cx="4261439" cy="1806469"/>
          </a:xfrm>
        </p:grpSpPr>
        <p:grpSp>
          <p:nvGrpSpPr>
            <p:cNvPr id="6167" name="组合 121"/>
            <p:cNvGrpSpPr>
              <a:grpSpLocks/>
            </p:cNvGrpSpPr>
            <p:nvPr/>
          </p:nvGrpSpPr>
          <p:grpSpPr bwMode="auto">
            <a:xfrm>
              <a:off x="307976" y="1417222"/>
              <a:ext cx="3126221" cy="1806469"/>
              <a:chOff x="399948" y="2108124"/>
              <a:chExt cx="3126221" cy="1806469"/>
            </a:xfrm>
          </p:grpSpPr>
          <p:sp>
            <p:nvSpPr>
              <p:cNvPr id="126" name="文本框 125"/>
              <p:cNvSpPr txBox="1"/>
              <p:nvPr/>
            </p:nvSpPr>
            <p:spPr>
              <a:xfrm>
                <a:off x="1089017" y="2108124"/>
                <a:ext cx="2426036" cy="461946"/>
              </a:xfrm>
              <a:prstGeom prst="rect">
                <a:avLst/>
              </a:prstGeom>
              <a:no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时空数据</a:t>
                </a:r>
              </a:p>
            </p:txBody>
          </p:sp>
          <p:sp>
            <p:nvSpPr>
              <p:cNvPr id="127" name="文本框 126"/>
              <p:cNvSpPr txBox="1"/>
              <p:nvPr/>
            </p:nvSpPr>
            <p:spPr bwMode="auto">
              <a:xfrm>
                <a:off x="399948" y="2539909"/>
                <a:ext cx="3126221" cy="1374684"/>
              </a:xfrm>
              <a:prstGeom prst="rect">
                <a:avLst/>
              </a:prstGeom>
              <a:noFill/>
            </p:spPr>
            <p:txBody>
              <a:bodyPr>
                <a:spAutoFit/>
              </a:bodyPr>
              <a:lstStyle/>
              <a:p>
                <a:pPr algn="r" eaLnBrk="1" fontAlgn="auto" hangingPunct="1">
                  <a:lnSpc>
                    <a:spcPts val="2000"/>
                  </a:lnSpc>
                  <a:spcBef>
                    <a:spcPts val="0"/>
                  </a:spcBef>
                  <a:spcAft>
                    <a:spcPts val="0"/>
                  </a:spcAft>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时空数据可以反映客观时间变化的趋势和地理空间分布的规律</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在网络通信，计算协同，以及信息安全等方面都发挥着重要作用。</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168" name="组合 122"/>
            <p:cNvGrpSpPr>
              <a:grpSpLocks/>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86" name="直接连接符 85"/>
          <p:cNvCxnSpPr/>
          <p:nvPr/>
        </p:nvCxnSpPr>
        <p:spPr bwMode="auto">
          <a:xfrm>
            <a:off x="1317600" y="4294800"/>
            <a:ext cx="1778000"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研究内容与思路</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84922" y="254000"/>
            <a:ext cx="8407077"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研究内容与思路</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97297" y="6621463"/>
            <a:ext cx="1994704"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文本框 62"/>
          <p:cNvSpPr txBox="1"/>
          <p:nvPr/>
        </p:nvSpPr>
        <p:spPr bwMode="auto">
          <a:xfrm>
            <a:off x="787400" y="1320800"/>
            <a:ext cx="5048250" cy="1061829"/>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围绕</a:t>
            </a:r>
            <a:r>
              <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SDN</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架构展开，分析理解</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Ryu</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控制器，交换机</a:t>
            </a:r>
            <a:r>
              <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Open </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vSwitch</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以及</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OpenFlow</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协议</a:t>
            </a:r>
            <a:r>
              <a:rPr lang="zh-CN" altLang="en-US" sz="2400" dirty="0" smtClean="0">
                <a:solidFill>
                  <a:schemeClr val="bg2">
                    <a:lumMod val="25000"/>
                  </a:schemeClr>
                </a:solidFill>
                <a:latin typeface="Arial" panose="020B0604020202020204" pitchFamily="34" charset="0"/>
                <a:ea typeface="+mn-ea"/>
                <a:cs typeface="Arial" panose="020B0604020202020204" pitchFamily="34" charset="0"/>
              </a:rPr>
              <a:t>。</a:t>
            </a:r>
            <a:endParaRPr lang="en-US" altLang="zh-CN" sz="24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mn-lt"/>
                    <a:ea typeface="+mn-ea"/>
                  </a:rPr>
                  <a:t>     </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研究</a:t>
                </a:r>
                <a:r>
                  <a:rPr lang="en-US" altLang="zh-CN" sz="2400" dirty="0" smtClean="0">
                    <a:solidFill>
                      <a:schemeClr val="bg2">
                        <a:lumMod val="25000"/>
                      </a:schemeClr>
                    </a:solidFill>
                    <a:latin typeface="微软雅黑" panose="020B0503020204020204" pitchFamily="34" charset="-122"/>
                    <a:ea typeface="微软雅黑" panose="020B0503020204020204" pitchFamily="34" charset="-122"/>
                  </a:rPr>
                  <a:t>SDN</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相关技术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基于课题</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研究的实验需求，</a:t>
            </a:r>
            <a:r>
              <a:rPr lang="zh-CN" altLang="en-US"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对数据中心网络拓扑进行分析</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研究，并利用</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mininet</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自定义网络拓扑。</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微软雅黑" panose="020B0503020204020204" pitchFamily="34" charset="-122"/>
                    <a:ea typeface="微软雅黑" panose="020B0503020204020204" pitchFamily="34" charset="-122"/>
                  </a:rPr>
                  <a:t>网络拓扑</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a:t>
            </a:r>
            <a:r>
              <a:rPr lang="en-US" altLang="zh-CN" dirty="0" err="1"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Ryu</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控制器的拓扑发现模块进行改进，减少带宽资源的消耗。</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拓扑发现</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制定负载均衡策略来决定转发路径，实现动态负载均衡，达到正确转发和提高网络性能的目的。</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路由转发</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分析</a:t>
            </a: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两种添加标签的思路：一种以数据包为主体，一种以交换机为主体。</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rgbClr val="044875"/>
                  </a:solidFill>
                  <a:latin typeface="微软雅黑" panose="020B0503020204020204" pitchFamily="34" charset="-122"/>
                  <a:ea typeface="微软雅黑" panose="020B0503020204020204" pitchFamily="34" charset="-122"/>
                </a:rPr>
                <a:t>添加标签</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23330"/>
          </a:xfrm>
          <a:prstGeom prst="rect">
            <a:avLst/>
          </a:prstGeom>
          <a:noFill/>
        </p:spPr>
        <p:txBody>
          <a:bodyPr>
            <a:spAutoFit/>
          </a:bodyPr>
          <a:lstStyle/>
          <a:p>
            <a:pPr eaLnBrk="1" fontAlgn="auto" hangingPunct="1">
              <a:lnSpc>
                <a:spcPct val="150000"/>
              </a:lnSpc>
              <a:spcBef>
                <a:spcPts val="0"/>
              </a:spcBef>
              <a:spcAft>
                <a:spcPts val="0"/>
              </a:spcAft>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实现以数据包为主体的添加标签的思路，在边缘交换机截获数据包提取标签信息并回溯路径。</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回溯路径</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smtClean="0">
                <a:solidFill>
                  <a:schemeClr val="bg1"/>
                </a:solidFill>
                <a:latin typeface="微软雅黑" pitchFamily="34" charset="-122"/>
                <a:ea typeface="微软雅黑" pitchFamily="34" charset="-122"/>
              </a:rPr>
              <a:t>关键技术及难点</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90975" y="254000"/>
            <a:ext cx="8201025"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609600"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smtClean="0">
                  <a:solidFill>
                    <a:srgbClr val="044875"/>
                  </a:solidFill>
                  <a:latin typeface="微软雅黑" pitchFamily="34" charset="-122"/>
                  <a:ea typeface="微软雅黑" pitchFamily="34" charset="-122"/>
                </a:rPr>
                <a:t>   关键技术及难点</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0185437" y="6621463"/>
            <a:ext cx="2006564"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a:grpSpLocks/>
          </p:cNvGrpSpPr>
          <p:nvPr/>
        </p:nvGrpSpPr>
        <p:grpSpPr bwMode="auto">
          <a:xfrm>
            <a:off x="7227924" y="778126"/>
            <a:ext cx="3837473" cy="5485714"/>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0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a:solidFill>
                    <a:schemeClr val="bg1"/>
                  </a:solidFill>
                  <a:latin typeface="微软雅黑" panose="020B0503020204020204" pitchFamily="34" charset="-122"/>
                  <a:ea typeface="微软雅黑" panose="020B0503020204020204" pitchFamily="34" charset="-122"/>
                </a:rPr>
                <a:t>体系结构</a:t>
              </a:r>
            </a:p>
          </p:txBody>
        </p:sp>
      </p:grpSp>
      <p:sp>
        <p:nvSpPr>
          <p:cNvPr id="23" name="矩形 22"/>
          <p:cNvSpPr/>
          <p:nvPr/>
        </p:nvSpPr>
        <p:spPr>
          <a:xfrm>
            <a:off x="7331396" y="1970889"/>
            <a:ext cx="3570810" cy="4201150"/>
          </a:xfrm>
          <a:prstGeom prst="rect">
            <a:avLst/>
          </a:prstGeom>
        </p:spPr>
        <p:txBody>
          <a:bodyPr wrap="square">
            <a:spAutoFit/>
          </a:bodyPr>
          <a:lstStyle/>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应用层</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控制层</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基础设施层</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smtClean="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北</a:t>
            </a: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向接口</a:t>
            </a:r>
            <a:endParaRPr lang="en-US" altLang="zh-CN"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endParaRPr lang="en-US" altLang="zh-CN" sz="2800" dirty="0">
              <a:solidFill>
                <a:schemeClr val="bg2">
                  <a:lumMod val="25000"/>
                </a:schemeClr>
              </a:solidFill>
              <a:latin typeface="+mn-lt"/>
              <a:ea typeface="+mn-ea"/>
              <a:cs typeface="Arial" panose="020B0604020202020204" pitchFamily="34" charset="0"/>
            </a:endParaRPr>
          </a:p>
          <a:p>
            <a:pPr marL="285750" indent="-285750" eaLnBrk="1" fontAlgn="auto" hangingPunct="1">
              <a:spcBef>
                <a:spcPts val="0"/>
              </a:spcBef>
              <a:spcAft>
                <a:spcPts val="0"/>
              </a:spcAft>
              <a:buFont typeface="Wingdings" panose="05000000000000000000" pitchFamily="2" charset="2"/>
              <a:buChar char="Ø"/>
              <a:defRPr/>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南向接口</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67" y="778126"/>
            <a:ext cx="5625397" cy="548571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1434</TotalTime>
  <Words>1627</Words>
  <Application>Microsoft Office PowerPoint</Application>
  <PresentationFormat>宽屏</PresentationFormat>
  <Paragraphs>238</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13277038620@163.com</cp:lastModifiedBy>
  <cp:revision>190</cp:revision>
  <dcterms:created xsi:type="dcterms:W3CDTF">2015-04-13T12:15:43Z</dcterms:created>
  <dcterms:modified xsi:type="dcterms:W3CDTF">2018-05-24T07:38:50Z</dcterms:modified>
</cp:coreProperties>
</file>