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1" r:id="rId1"/>
  </p:sldMasterIdLst>
  <p:notesMasterIdLst>
    <p:notesMasterId r:id="rId19"/>
  </p:notesMasterIdLst>
  <p:handoutMasterIdLst>
    <p:handoutMasterId r:id="rId20"/>
  </p:handoutMasterIdLst>
  <p:sldIdLst>
    <p:sldId id="256" r:id="rId2"/>
    <p:sldId id="259" r:id="rId3"/>
    <p:sldId id="257" r:id="rId4"/>
    <p:sldId id="383" r:id="rId5"/>
    <p:sldId id="333" r:id="rId6"/>
    <p:sldId id="352" r:id="rId7"/>
    <p:sldId id="334" r:id="rId8"/>
    <p:sldId id="332" r:id="rId9"/>
    <p:sldId id="384" r:id="rId10"/>
    <p:sldId id="354" r:id="rId11"/>
    <p:sldId id="385" r:id="rId12"/>
    <p:sldId id="386" r:id="rId13"/>
    <p:sldId id="387" r:id="rId14"/>
    <p:sldId id="388" r:id="rId15"/>
    <p:sldId id="349" r:id="rId16"/>
    <p:sldId id="350" r:id="rId17"/>
    <p:sldId id="273" r:id="rId18"/>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4F4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20" autoAdjust="0"/>
    <p:restoredTop sz="87413" autoAdjust="0"/>
  </p:normalViewPr>
  <p:slideViewPr>
    <p:cSldViewPr>
      <p:cViewPr varScale="1">
        <p:scale>
          <a:sx n="80" d="100"/>
          <a:sy n="80" d="100"/>
        </p:scale>
        <p:origin x="708"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86" d="100"/>
          <a:sy n="86" d="100"/>
        </p:scale>
        <p:origin x="-13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316183B8-3AE0-47DF-AFCF-795A600135E1}"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C0562D09-F737-41CF-9316-452B7A81F25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各位老师，上午好，我的名字是邵波，是计算机学院</a:t>
            </a:r>
            <a:r>
              <a:rPr lang="en-US" altLang="zh-CN" dirty="0" smtClean="0">
                <a:latin typeface="Arial" panose="020B0604020202020204" pitchFamily="34" charset="0"/>
              </a:rPr>
              <a:t>10</a:t>
            </a:r>
            <a:r>
              <a:rPr lang="zh-CN" altLang="en-US" dirty="0" smtClean="0">
                <a:latin typeface="Arial" panose="020B0604020202020204" pitchFamily="34" charset="0"/>
              </a:rPr>
              <a:t>级的硕士，我的论文题目是</a:t>
            </a:r>
            <a:r>
              <a:rPr lang="en-US" altLang="zh-CN" dirty="0" smtClean="0">
                <a:latin typeface="Arial" panose="020B0604020202020204" pitchFamily="34" charset="0"/>
              </a:rPr>
              <a:t>API</a:t>
            </a:r>
            <a:r>
              <a:rPr lang="zh-CN" altLang="en-US" dirty="0" smtClean="0">
                <a:latin typeface="Arial" panose="020B0604020202020204" pitchFamily="34" charset="0"/>
              </a:rPr>
              <a:t>服务推荐方法研究，</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smtClean="0">
                <a:solidFill>
                  <a:schemeClr val="tx1"/>
                </a:solidFill>
                <a:effectLst/>
                <a:latin typeface="Arial" charset="0"/>
                <a:ea typeface="宋体" pitchFamily="2" charset="-122"/>
                <a:cs typeface="+mn-cs"/>
              </a:rPr>
              <a:t>目前已经完成了对搜房网房天下、安居客、焦点房地产网、</a:t>
            </a:r>
            <a:r>
              <a:rPr lang="en-US" altLang="zh-CN" sz="1200" kern="1200" dirty="0" smtClean="0">
                <a:solidFill>
                  <a:schemeClr val="tx1"/>
                </a:solidFill>
                <a:effectLst/>
                <a:latin typeface="Arial" charset="0"/>
                <a:ea typeface="宋体" pitchFamily="2" charset="-122"/>
                <a:cs typeface="+mn-cs"/>
              </a:rPr>
              <a:t>365</a:t>
            </a:r>
            <a:r>
              <a:rPr lang="zh-CN" altLang="zh-CN" sz="1200" kern="1200" dirty="0" smtClean="0">
                <a:solidFill>
                  <a:schemeClr val="tx1"/>
                </a:solidFill>
                <a:effectLst/>
                <a:latin typeface="Arial" charset="0"/>
                <a:ea typeface="宋体" pitchFamily="2" charset="-122"/>
                <a:cs typeface="+mn-cs"/>
              </a:rPr>
              <a:t>地产家居、吉屋网等国内排名前五的房产网站的数据爬取，数据量达</a:t>
            </a:r>
            <a:r>
              <a:rPr lang="en-US" altLang="zh-CN" sz="1200" kern="1200" dirty="0" smtClean="0">
                <a:solidFill>
                  <a:schemeClr val="tx1"/>
                </a:solidFill>
                <a:effectLst/>
                <a:latin typeface="Arial" charset="0"/>
                <a:ea typeface="宋体" pitchFamily="2" charset="-122"/>
                <a:cs typeface="+mn-cs"/>
              </a:rPr>
              <a:t>20</a:t>
            </a:r>
            <a:r>
              <a:rPr lang="zh-CN" altLang="zh-CN" sz="1200" kern="1200" dirty="0" smtClean="0">
                <a:solidFill>
                  <a:schemeClr val="tx1"/>
                </a:solidFill>
                <a:effectLst/>
                <a:latin typeface="Arial" charset="0"/>
                <a:ea typeface="宋体" pitchFamily="2" charset="-122"/>
                <a:cs typeface="+mn-cs"/>
              </a:rPr>
              <a:t>多</a:t>
            </a:r>
            <a:r>
              <a:rPr lang="en-US" altLang="zh-CN" sz="1200" kern="1200" dirty="0" smtClean="0">
                <a:solidFill>
                  <a:schemeClr val="tx1"/>
                </a:solidFill>
                <a:effectLst/>
                <a:latin typeface="Arial" charset="0"/>
                <a:ea typeface="宋体" pitchFamily="2" charset="-122"/>
                <a:cs typeface="+mn-cs"/>
              </a:rPr>
              <a:t>TB</a:t>
            </a:r>
            <a:r>
              <a:rPr lang="zh-CN" altLang="zh-CN" sz="1200" kern="1200" dirty="0" smtClean="0">
                <a:solidFill>
                  <a:schemeClr val="tx1"/>
                </a:solidFill>
                <a:effectLst/>
                <a:latin typeface="Arial" charset="0"/>
                <a:ea typeface="宋体" pitchFamily="2" charset="-122"/>
                <a:cs typeface="+mn-cs"/>
              </a:rPr>
              <a:t>。对于爬取网站上楼盘信息进行了成分提取与多态化分析，为项目的开展奠定了良好的基础。</a:t>
            </a:r>
            <a:endParaRPr lang="en-US" altLang="zh-CN" sz="1200" kern="1200" dirty="0" smtClean="0">
              <a:solidFill>
                <a:schemeClr val="tx1"/>
              </a:solidFill>
              <a:effectLst/>
              <a:latin typeface="Arial" charset="0"/>
              <a:ea typeface="宋体" pitchFamily="2" charset="-122"/>
              <a:cs typeface="+mn-cs"/>
            </a:endParaRPr>
          </a:p>
          <a:p>
            <a:endParaRPr lang="zh-CN" altLang="zh-CN" sz="1200" kern="1200" dirty="0">
              <a:solidFill>
                <a:schemeClr val="tx1"/>
              </a:solidFill>
              <a:effectLst/>
              <a:latin typeface="Arial" charset="0"/>
              <a:ea typeface="宋体" pitchFamily="2" charset="-122"/>
              <a:cs typeface="+mn-cs"/>
            </a:endParaRPr>
          </a:p>
        </p:txBody>
      </p:sp>
    </p:spTree>
    <p:extLst>
      <p:ext uri="{BB962C8B-B14F-4D97-AF65-F5344CB8AC3E}">
        <p14:creationId xmlns:p14="http://schemas.microsoft.com/office/powerpoint/2010/main" val="3907596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0" dirty="0"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zh-CN" altLang="en-US" dirty="0" smtClean="0">
              <a:latin typeface="Arial" panose="020B0604020202020204" pitchFamily="34" charset="0"/>
            </a:endParaRPr>
          </a:p>
          <a:p>
            <a:endParaRPr lang="zh-CN" altLang="en-US" dirty="0"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下面我主要通过六个方面介绍我的论文工作 首先是介绍研究背景和相关工作，然后是研究框架和系统的设计与实验，最后给出本文的总结与展望以及在硕士期间参加的科研项目和发表的论文</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smtClean="0">
                <a:solidFill>
                  <a:schemeClr val="tx1"/>
                </a:solidFill>
                <a:effectLst/>
                <a:latin typeface="Arial" charset="0"/>
                <a:ea typeface="宋体" pitchFamily="2" charset="-122"/>
                <a:cs typeface="+mn-cs"/>
              </a:rPr>
              <a:t>随着经济的进步与发展，有效的广告投放越来越成为企业发展的重要部分。实现房地产商与客户之间信息的精准交互是解决这一问题的关键。对于其他需要进行广告投放的商业公司，若想要用最小的广告投入实现最大的信息传递效果（用户数量、产品知名度的提高），与客户之间进行精准的信息交互依然是实现的关键。目前城市中所用的广告位招商，仍采用过去广告投放商自主选择（投放位置），然后广告制作商进行广告印制，再然后由物业进行定点投放广告的传统方式。这种广告招商方式存在很明显的问题：</a:t>
            </a:r>
          </a:p>
          <a:p>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1</a:t>
            </a:r>
            <a:r>
              <a:rPr lang="zh-CN" altLang="zh-CN" sz="1200" kern="1200" dirty="0" smtClean="0">
                <a:solidFill>
                  <a:schemeClr val="tx1"/>
                </a:solidFill>
                <a:effectLst/>
                <a:latin typeface="Arial" charset="0"/>
                <a:ea typeface="宋体" pitchFamily="2" charset="-122"/>
                <a:cs typeface="+mn-cs"/>
              </a:rPr>
              <a:t>）商家选择广告投放位置具有盲目性。</a:t>
            </a:r>
          </a:p>
          <a:p>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2</a:t>
            </a:r>
            <a:r>
              <a:rPr lang="zh-CN" altLang="zh-CN" sz="1200" kern="1200" dirty="0" smtClean="0">
                <a:solidFill>
                  <a:schemeClr val="tx1"/>
                </a:solidFill>
                <a:effectLst/>
                <a:latin typeface="Arial" charset="0"/>
                <a:ea typeface="宋体" pitchFamily="2" charset="-122"/>
                <a:cs typeface="+mn-cs"/>
              </a:rPr>
              <a:t>）位置没有经过详细调研，这种行为严重降低了广告投放的有效性。</a:t>
            </a:r>
          </a:p>
          <a:p>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3</a:t>
            </a:r>
            <a:r>
              <a:rPr lang="zh-CN" altLang="zh-CN" sz="1200" kern="1200" dirty="0" smtClean="0">
                <a:solidFill>
                  <a:schemeClr val="tx1"/>
                </a:solidFill>
                <a:effectLst/>
                <a:latin typeface="Arial" charset="0"/>
                <a:ea typeface="宋体" pitchFamily="2" charset="-122"/>
                <a:cs typeface="+mn-cs"/>
              </a:rPr>
              <a:t>）没有构建足够简单的广告发布网络，商家的广告发布流程复杂化。</a:t>
            </a:r>
          </a:p>
          <a:p>
            <a:r>
              <a:rPr lang="zh-CN" altLang="zh-CN" sz="1200" kern="1200" dirty="0" smtClean="0">
                <a:solidFill>
                  <a:schemeClr val="tx1"/>
                </a:solidFill>
                <a:effectLst/>
                <a:latin typeface="Arial" charset="0"/>
                <a:ea typeface="宋体" pitchFamily="2" charset="-122"/>
                <a:cs typeface="+mn-cs"/>
              </a:rPr>
              <a:t>（</a:t>
            </a:r>
            <a:r>
              <a:rPr lang="en-US" altLang="zh-CN" sz="1200" kern="1200" dirty="0" smtClean="0">
                <a:solidFill>
                  <a:schemeClr val="tx1"/>
                </a:solidFill>
                <a:effectLst/>
                <a:latin typeface="Arial" charset="0"/>
                <a:ea typeface="宋体" pitchFamily="2" charset="-122"/>
                <a:cs typeface="+mn-cs"/>
              </a:rPr>
              <a:t>4</a:t>
            </a:r>
            <a:r>
              <a:rPr lang="zh-CN" altLang="zh-CN" sz="1200" kern="1200" dirty="0" smtClean="0">
                <a:solidFill>
                  <a:schemeClr val="tx1"/>
                </a:solidFill>
                <a:effectLst/>
                <a:latin typeface="Arial" charset="0"/>
                <a:ea typeface="宋体" pitchFamily="2" charset="-122"/>
                <a:cs typeface="+mn-cs"/>
              </a:rPr>
              <a:t>）商家投放广告的资金分配没有建立适当的经济学模型，对投资策略进行合理化评估，从而得到用户回馈与投入资金的最优匹配。</a:t>
            </a:r>
          </a:p>
          <a:p>
            <a:endParaRPr lang="zh-CN" altLang="en-US" dirty="0"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562D09-F737-41CF-9316-452B7A81F254}" type="slidenum">
              <a:rPr lang="en-US" altLang="zh-CN" smtClean="0"/>
              <a:pPr/>
              <a:t>4</a:t>
            </a:fld>
            <a:endParaRPr lang="en-US" altLang="zh-CN"/>
          </a:p>
        </p:txBody>
      </p:sp>
    </p:spTree>
    <p:extLst>
      <p:ext uri="{BB962C8B-B14F-4D97-AF65-F5344CB8AC3E}">
        <p14:creationId xmlns:p14="http://schemas.microsoft.com/office/powerpoint/2010/main" val="3731594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EBADF64A-AC4F-4AEB-BA79-18D2DCAFE158}" type="slidenum">
              <a:rPr lang="en-US" altLang="zh-CN" sz="1200">
                <a:latin typeface="Arial" panose="020B0604020202020204" pitchFamily="34" charset="0"/>
              </a:rPr>
              <a:pPr algn="r" eaLnBrk="1" hangingPunct="1"/>
              <a:t>5</a:t>
            </a:fld>
            <a:endParaRPr lang="en-US" altLang="zh-CN" sz="1200">
              <a:latin typeface="Arial" panose="020B060402020202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endParaRPr lang="zh-CN" altLang="zh-CN" dirty="0"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EBADF64A-AC4F-4AEB-BA79-18D2DCAFE158}" type="slidenum">
              <a:rPr lang="en-US" altLang="zh-CN" sz="1200">
                <a:latin typeface="Arial" panose="020B0604020202020204" pitchFamily="34" charset="0"/>
              </a:rPr>
              <a:pPr algn="r" eaLnBrk="1" hangingPunct="1"/>
              <a:t>6</a:t>
            </a:fld>
            <a:endParaRPr lang="en-US" altLang="zh-CN" sz="1200">
              <a:latin typeface="Arial" panose="020B060402020202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smtClean="0">
                <a:solidFill>
                  <a:schemeClr val="tx1"/>
                </a:solidFill>
                <a:effectLst/>
                <a:latin typeface="Arial" charset="0"/>
                <a:ea typeface="宋体" pitchFamily="2" charset="-122"/>
                <a:cs typeface="+mn-cs"/>
              </a:rPr>
              <a:t>如图</a:t>
            </a:r>
            <a:r>
              <a:rPr lang="en-US" altLang="zh-CN" sz="1200" kern="1200" dirty="0" smtClean="0">
                <a:solidFill>
                  <a:schemeClr val="tx1"/>
                </a:solidFill>
                <a:effectLst/>
                <a:latin typeface="Arial" charset="0"/>
                <a:ea typeface="宋体" pitchFamily="2" charset="-122"/>
                <a:cs typeface="+mn-cs"/>
              </a:rPr>
              <a:t>1-3</a:t>
            </a:r>
            <a:r>
              <a:rPr lang="zh-CN" altLang="zh-CN" sz="1200" kern="1200" dirty="0" smtClean="0">
                <a:solidFill>
                  <a:schemeClr val="tx1"/>
                </a:solidFill>
                <a:effectLst/>
                <a:latin typeface="Arial" charset="0"/>
                <a:ea typeface="宋体" pitchFamily="2" charset="-122"/>
                <a:cs typeface="+mn-cs"/>
              </a:rPr>
              <a:t>所示，本推荐系统共有三个模块构成，即冷启动数据系统模块、广告位推荐系统模块、人物画像系统模块。</a:t>
            </a:r>
            <a:endParaRPr lang="zh-CN" altLang="zh-CN" sz="1050" kern="1200" dirty="0" smtClean="0">
              <a:solidFill>
                <a:schemeClr val="tx1"/>
              </a:solidFill>
              <a:effectLst/>
              <a:latin typeface="Arial" charset="0"/>
              <a:ea typeface="宋体" pitchFamily="2" charset="-122"/>
              <a:cs typeface="+mn-cs"/>
            </a:endParaRPr>
          </a:p>
          <a:p>
            <a:r>
              <a:rPr lang="zh-CN" altLang="zh-CN" sz="1200" kern="1200" dirty="0" smtClean="0">
                <a:solidFill>
                  <a:schemeClr val="tx1"/>
                </a:solidFill>
                <a:effectLst/>
                <a:latin typeface="Arial" charset="0"/>
                <a:ea typeface="宋体" pitchFamily="2" charset="-122"/>
                <a:cs typeface="+mn-cs"/>
              </a:rPr>
              <a:t>冷启动数据模块主要作用是数据收集、清晰和分析。数据采集的工作主要靠</a:t>
            </a:r>
            <a:r>
              <a:rPr lang="en-US" altLang="zh-CN" sz="1200" kern="1200" dirty="0" smtClean="0">
                <a:solidFill>
                  <a:schemeClr val="tx1"/>
                </a:solidFill>
                <a:effectLst/>
                <a:latin typeface="Arial" charset="0"/>
                <a:ea typeface="宋体" pitchFamily="2" charset="-122"/>
                <a:cs typeface="+mn-cs"/>
              </a:rPr>
              <a:t>Web</a:t>
            </a:r>
            <a:r>
              <a:rPr lang="zh-CN" altLang="zh-CN" sz="1200" kern="1200" dirty="0" smtClean="0">
                <a:solidFill>
                  <a:schemeClr val="tx1"/>
                </a:solidFill>
                <a:effectLst/>
                <a:latin typeface="Arial" charset="0"/>
                <a:ea typeface="宋体" pitchFamily="2" charset="-122"/>
                <a:cs typeface="+mn-cs"/>
              </a:rPr>
              <a:t>爬虫，从各大网站上爬取数据，比如从搜房网、房天下、链家网、地产网等房产数据，这些房产数据主要包括地理位置信息、房价信息、交通信息、户型信息、建筑年代、配套属性等信息。同时要对数据进行清洗，失效数据需要通过正则匹配等方式进行清洗。然后对缺失值进行评估，重点是对数据进行特征提取。广告位推荐系统主要工作是设计定价模型，根据已知小区房价水平，似然评估其消费水平，不要求绝对准确，用作推荐系统冷启动数据基础，根据广告位所在小区房价水平和周边商圈密集程度，为广告位价格做初始评估。人物画像系统的主要作用是分析用户行为，根据房价信息和商圈信息对用户的消费能力进行评价</a:t>
            </a:r>
            <a:r>
              <a:rPr lang="zh-CN" altLang="en-US" sz="1200" kern="1200" dirty="0" smtClean="0">
                <a:solidFill>
                  <a:schemeClr val="tx1"/>
                </a:solidFill>
                <a:effectLst/>
                <a:latin typeface="Arial" charset="0"/>
                <a:ea typeface="宋体" pitchFamily="2" charset="-122"/>
                <a:cs typeface="+mn-cs"/>
              </a:rPr>
              <a:t>。</a:t>
            </a:r>
            <a:endParaRPr lang="zh-CN" altLang="zh-CN" dirty="0" smtClean="0">
              <a:latin typeface="Arial" panose="020B0604020202020204" pitchFamily="34" charset="0"/>
            </a:endParaRPr>
          </a:p>
        </p:txBody>
      </p:sp>
    </p:spTree>
    <p:extLst>
      <p:ext uri="{BB962C8B-B14F-4D97-AF65-F5344CB8AC3E}">
        <p14:creationId xmlns:p14="http://schemas.microsoft.com/office/powerpoint/2010/main" val="947246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AE443297-D593-4C1A-A319-655495BFEFB0}" type="slidenum">
              <a:rPr lang="en-US" altLang="zh-CN" sz="1200">
                <a:latin typeface="Arial" panose="020B0604020202020204" pitchFamily="34" charset="0"/>
              </a:rPr>
              <a:pPr algn="r" eaLnBrk="1" hangingPunct="1"/>
              <a:t>7</a:t>
            </a:fld>
            <a:endParaRPr lang="en-US" altLang="zh-CN" sz="1200">
              <a:latin typeface="Arial" panose="020B060402020202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宋体" pitchFamily="2" charset="-122"/>
                <a:cs typeface="+mn-cs"/>
              </a:rPr>
              <a:t>通用网络爬虫的主程序主要由调度器，解析器和资源库三部分组成。调度器主要负责给主程序中的各个爬虫线程分配工作任务。调度器是网络爬虫的中央控制器，它根据系统传过来的</a:t>
            </a:r>
            <a:r>
              <a:rPr lang="en-US" altLang="zh-CN" sz="1200" kern="1200" dirty="0" smtClean="0">
                <a:solidFill>
                  <a:schemeClr val="tx1"/>
                </a:solidFill>
                <a:effectLst/>
                <a:latin typeface="Arial" charset="0"/>
                <a:ea typeface="宋体" pitchFamily="2" charset="-122"/>
                <a:cs typeface="+mn-cs"/>
              </a:rPr>
              <a:t>URL</a:t>
            </a:r>
            <a:r>
              <a:rPr lang="zh-CN" altLang="zh-CN" sz="1200" kern="1200" dirty="0" smtClean="0">
                <a:solidFill>
                  <a:schemeClr val="tx1"/>
                </a:solidFill>
                <a:effectLst/>
                <a:latin typeface="Arial" charset="0"/>
                <a:ea typeface="宋体" pitchFamily="2" charset="-122"/>
                <a:cs typeface="+mn-cs"/>
              </a:rPr>
              <a:t>，分配线程，启动此线程以调用爬虫爬取网页。解析器负责下载网页，解页面，处理析网页的内容，爬虫的基本工作是由解析器完成的。资源库用于存储下载的网页等资源。</a:t>
            </a:r>
          </a:p>
          <a:p>
            <a:endParaRPr lang="zh-CN" altLang="en-US" dirty="0"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smtClean="0">
                <a:solidFill>
                  <a:schemeClr val="tx1"/>
                </a:solidFill>
                <a:effectLst/>
                <a:latin typeface="Arial" charset="0"/>
                <a:ea typeface="宋体" pitchFamily="2" charset="-122"/>
                <a:cs typeface="+mn-cs"/>
              </a:rPr>
              <a:t>如图</a:t>
            </a:r>
            <a:r>
              <a:rPr lang="en-US" altLang="zh-CN" sz="1200" kern="1200" dirty="0" smtClean="0">
                <a:solidFill>
                  <a:schemeClr val="tx1"/>
                </a:solidFill>
                <a:effectLst/>
                <a:latin typeface="Arial" charset="0"/>
                <a:ea typeface="宋体" pitchFamily="2" charset="-122"/>
                <a:cs typeface="+mn-cs"/>
              </a:rPr>
              <a:t>3-4</a:t>
            </a:r>
            <a:r>
              <a:rPr lang="zh-CN" altLang="zh-CN" sz="1200" kern="1200" dirty="0" smtClean="0">
                <a:solidFill>
                  <a:schemeClr val="tx1"/>
                </a:solidFill>
                <a:effectLst/>
                <a:latin typeface="Arial" charset="0"/>
                <a:ea typeface="宋体" pitchFamily="2" charset="-122"/>
                <a:cs typeface="+mn-cs"/>
              </a:rPr>
              <a:t>所示，网页解析器主要经过词法分析和语法分析。对由爬取模块爬取的每个网页，词法分析器对其进行分词，保存为一个个的词法单元。</a:t>
            </a:r>
            <a:endParaRPr lang="zh-CN" altLang="zh-CN" sz="1200" kern="1200" dirty="0">
              <a:solidFill>
                <a:schemeClr val="tx1"/>
              </a:solidFill>
              <a:effectLst/>
              <a:latin typeface="Arial" charset="0"/>
              <a:ea typeface="宋体" pitchFamily="2" charset="-122"/>
              <a:cs typeface="+mn-cs"/>
            </a:endParaRPr>
          </a:p>
        </p:txBody>
      </p:sp>
    </p:spTree>
    <p:extLst>
      <p:ext uri="{BB962C8B-B14F-4D97-AF65-F5344CB8AC3E}">
        <p14:creationId xmlns:p14="http://schemas.microsoft.com/office/powerpoint/2010/main" val="165771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6" descr="图片1"/>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AutoShape 7"/>
          <p:cNvSpPr>
            <a:spLocks noChangeArrowheads="1"/>
          </p:cNvSpPr>
          <p:nvPr/>
        </p:nvSpPr>
        <p:spPr bwMode="auto">
          <a:xfrm>
            <a:off x="685800" y="3014662"/>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a:solidFill>
                <a:srgbClr val="224F46"/>
              </a:solidFill>
              <a:latin typeface="Times New Roman" pitchFamily="18" charset="0"/>
            </a:endParaRPr>
          </a:p>
        </p:txBody>
      </p:sp>
      <p:sp>
        <p:nvSpPr>
          <p:cNvPr id="46082" name="Rectangle 2"/>
          <p:cNvSpPr>
            <a:spLocks noGrp="1" noChangeArrowheads="1"/>
          </p:cNvSpPr>
          <p:nvPr>
            <p:ph type="ctrTitle"/>
          </p:nvPr>
        </p:nvSpPr>
        <p:spPr bwMode="auto">
          <a:xfrm>
            <a:off x="685800" y="1371600"/>
            <a:ext cx="7772400" cy="13716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4000"/>
            </a:lvl1pPr>
          </a:lstStyle>
          <a:p>
            <a:r>
              <a:rPr lang="zh-CN" altLang="en-US"/>
              <a:t>单击此处编辑母版标题样式</a:t>
            </a:r>
          </a:p>
        </p:txBody>
      </p:sp>
      <p:sp>
        <p:nvSpPr>
          <p:cNvPr id="46083" name="Rectangle 3"/>
          <p:cNvSpPr>
            <a:spLocks noGrp="1" noChangeArrowheads="1"/>
          </p:cNvSpPr>
          <p:nvPr>
            <p:ph type="subTitle" idx="1"/>
          </p:nvPr>
        </p:nvSpPr>
        <p:spPr bwMode="auto">
          <a:xfrm>
            <a:off x="1447800" y="3429000"/>
            <a:ext cx="7010400" cy="1600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buFont typeface="Wingdings" pitchFamily="2" charset="2"/>
              <a:buNone/>
              <a:defRPr sz="2800"/>
            </a:lvl1pPr>
          </a:lstStyle>
          <a:p>
            <a:r>
              <a:rPr lang="zh-CN" altLang="en-US"/>
              <a:t>单击此处编辑母版副标题样式</a:t>
            </a:r>
          </a:p>
        </p:txBody>
      </p:sp>
      <p:sp>
        <p:nvSpPr>
          <p:cNvPr id="6" name="Rectangle 4"/>
          <p:cNvSpPr>
            <a:spLocks noGrp="1" noChangeArrowheads="1"/>
          </p:cNvSpPr>
          <p:nvPr>
            <p:ph type="dt" sz="half" idx="10"/>
          </p:nvPr>
        </p:nvSpPr>
        <p:spPr>
          <a:xfrm>
            <a:off x="685800" y="6248400"/>
            <a:ext cx="1905000" cy="457200"/>
          </a:xfrm>
          <a:prstGeom prst="rect">
            <a:avLst/>
          </a:prstGeom>
        </p:spPr>
        <p:txBody>
          <a:bodyPr/>
          <a:lstStyle>
            <a:lvl1pPr algn="l">
              <a:defRPr/>
            </a:lvl1pPr>
          </a:lstStyle>
          <a:p>
            <a:pPr>
              <a:defRPr/>
            </a:pPr>
            <a:r>
              <a:rPr lang="en-US" altLang="zh-CN" dirty="0" smtClean="0"/>
              <a:t>2018-5-24</a:t>
            </a:r>
            <a:endParaRPr lang="en-US" altLang="zh-CN" dirty="0"/>
          </a:p>
        </p:txBody>
      </p:sp>
      <p:sp>
        <p:nvSpPr>
          <p:cNvPr id="7" name="Rectangle 5"/>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dirty="0"/>
              <a:t>武汉</a:t>
            </a:r>
            <a:r>
              <a:rPr lang="zh-CN" altLang="en-US" dirty="0" smtClean="0"/>
              <a:t>大学计算机学院</a:t>
            </a:r>
            <a:endParaRPr lang="zh-CN" altLang="en-US" dirty="0"/>
          </a:p>
        </p:txBody>
      </p:sp>
      <p:sp>
        <p:nvSpPr>
          <p:cNvPr id="8"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fld id="{F3A0E347-0EB0-4B0A-A1BB-406369B8D859}" type="slidenum">
              <a:rPr lang="en-US" altLang="zh-CN"/>
              <a:pPr/>
              <a:t>‹#›</a:t>
            </a:fld>
            <a:endParaRPr lang="en-US" altLang="zh-CN"/>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3528" y="188640"/>
            <a:ext cx="2549930" cy="936104"/>
          </a:xfrm>
          <a:prstGeom prst="rect">
            <a:avLst/>
          </a:prstGeom>
        </p:spPr>
      </p:pic>
    </p:spTree>
    <p:extLst>
      <p:ext uri="{BB962C8B-B14F-4D97-AF65-F5344CB8AC3E}">
        <p14:creationId xmlns:p14="http://schemas.microsoft.com/office/powerpoint/2010/main" val="988235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5"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4292197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5"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17026972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8229600" cy="884238"/>
          </a:xfrm>
          <a:prstGeom prst="rect">
            <a:avLst/>
          </a:prstGeom>
        </p:spPr>
        <p:txBody>
          <a:bodyPr/>
          <a:lstStyle>
            <a:lvl1pPr>
              <a:defRPr>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lvl1pPr>
              <a:defRPr>
                <a:latin typeface="黑体" pitchFamily="2" charset="-122"/>
                <a:ea typeface="黑体" pitchFamily="2" charset="-122"/>
              </a:defRPr>
            </a:lvl1pPr>
            <a:lvl2pPr>
              <a:defRPr>
                <a:latin typeface="黑体" pitchFamily="2" charset="-122"/>
                <a:ea typeface="黑体" pitchFamily="2" charset="-122"/>
              </a:defRPr>
            </a:lvl2pPr>
            <a:lvl3pPr>
              <a:defRPr>
                <a:latin typeface="黑体" pitchFamily="2" charset="-122"/>
                <a:ea typeface="黑体" pitchFamily="2" charset="-122"/>
              </a:defRPr>
            </a:lvl3pPr>
            <a:lvl4pPr>
              <a:defRPr>
                <a:latin typeface="黑体" pitchFamily="2" charset="-122"/>
                <a:ea typeface="黑体" pitchFamily="2" charset="-122"/>
              </a:defRPr>
            </a:lvl4pPr>
            <a:lvl5pPr>
              <a:defRPr>
                <a:latin typeface="黑体" pitchFamily="2" charset="-122"/>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7"/>
          <p:cNvSpPr>
            <a:spLocks noGrp="1" noChangeArrowheads="1"/>
          </p:cNvSpPr>
          <p:nvPr>
            <p:ph type="ftr" sz="quarter" idx="10"/>
          </p:nvPr>
        </p:nvSpPr>
        <p:spPr>
          <a:xfrm>
            <a:off x="2514600" y="6245225"/>
            <a:ext cx="3505200" cy="476250"/>
          </a:xfrm>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5098558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5"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13048103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6"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0547156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8"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4895498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4"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2655868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a:t>2010-5-24</a:t>
            </a:r>
          </a:p>
        </p:txBody>
      </p:sp>
      <p:sp>
        <p:nvSpPr>
          <p:cNvPr id="3"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423876817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6"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14718329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6"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32681220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060" name="AutoShape 4"/>
          <p:cNvSpPr>
            <a:spLocks noChangeArrowheads="1"/>
          </p:cNvSpPr>
          <p:nvPr/>
        </p:nvSpPr>
        <p:spPr bwMode="auto">
          <a:xfrm>
            <a:off x="609600" y="1371600"/>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a:latin typeface="Times New Roman" pitchFamily="18" charset="0"/>
            </a:endParaRPr>
          </a:p>
        </p:txBody>
      </p:sp>
      <p:sp>
        <p:nvSpPr>
          <p:cNvPr id="4506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5063" name="Rectangle 7"/>
          <p:cNvSpPr>
            <a:spLocks noGrp="1" noChangeArrowheads="1"/>
          </p:cNvSpPr>
          <p:nvPr>
            <p:ph type="ftr" sz="quarter" idx="3"/>
          </p:nvPr>
        </p:nvSpPr>
        <p:spPr bwMode="auto">
          <a:xfrm>
            <a:off x="3124200" y="6245225"/>
            <a:ext cx="3429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a:ea typeface="华文行楷" pitchFamily="2" charset="-122"/>
              </a:defRPr>
            </a:lvl1pPr>
          </a:lstStyle>
          <a:p>
            <a:pPr>
              <a:defRPr/>
            </a:pPr>
            <a:r>
              <a:rPr lang="zh-CN" altLang="en-US" dirty="0"/>
              <a:t>武汉</a:t>
            </a:r>
            <a:r>
              <a:rPr lang="zh-CN" altLang="en-US" dirty="0" smtClean="0"/>
              <a:t>大学计算机学院</a:t>
            </a:r>
            <a:endParaRPr lang="zh-CN" altLang="en-US" dirty="0"/>
          </a:p>
        </p:txBody>
      </p:sp>
      <p:pic>
        <p:nvPicPr>
          <p:cNvPr id="1029" name="Picture 22" descr="图片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172200" y="211138"/>
            <a:ext cx="2944813"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8" descr="图片1"/>
          <p:cNvPicPr>
            <a:picLocks noChangeAspect="1" noChangeArrowheads="1"/>
          </p:cNvPicPr>
          <p:nvPr userDrawn="1"/>
        </p:nvPicPr>
        <p:blipFill>
          <a:blip r:embed="rId1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0" y="5040313"/>
            <a:ext cx="2484438" cy="181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4" name="Text Box 18"/>
          <p:cNvSpPr txBox="1">
            <a:spLocks noChangeArrowheads="1"/>
          </p:cNvSpPr>
          <p:nvPr userDrawn="1"/>
        </p:nvSpPr>
        <p:spPr bwMode="auto">
          <a:xfrm>
            <a:off x="533400" y="685800"/>
            <a:ext cx="5638800" cy="366713"/>
          </a:xfrm>
          <a:prstGeom prst="rect">
            <a:avLst/>
          </a:prstGeom>
          <a:noFill/>
          <a:ln w="9525">
            <a:noFill/>
            <a:miter lim="800000"/>
            <a:headEnd/>
            <a:tailEnd/>
          </a:ln>
          <a:effectLst/>
        </p:spPr>
        <p:txBody>
          <a:bodyPr>
            <a:spAutoFit/>
          </a:bodyPr>
          <a:lstStyle/>
          <a:p>
            <a:pPr>
              <a:spcBef>
                <a:spcPct val="50000"/>
              </a:spcBef>
              <a:defRPr/>
            </a:pPr>
            <a:endParaRPr lang="zh-CN" altLang="zh-CN" sz="1800"/>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09600" y="1600200"/>
            <a:ext cx="8077200" cy="914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zh-CN" altLang="en-US" sz="3800" dirty="0">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rPr>
              <a:t>基于大数据分析的广告精准投放研究</a:t>
            </a:r>
            <a:endParaRPr lang="zh-CN" altLang="en-US" sz="3800" dirty="0" smtClean="0">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3315" name="Rectangle 3"/>
          <p:cNvSpPr>
            <a:spLocks noGrp="1" noChangeArrowheads="1"/>
          </p:cNvSpPr>
          <p:nvPr>
            <p:ph type="subTitle" idx="1"/>
          </p:nvPr>
        </p:nvSpPr>
        <p:spPr>
          <a:xfrm>
            <a:off x="2667000" y="3276600"/>
            <a:ext cx="4953000" cy="1066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latin typeface="黑体" panose="02010609060101010101" pitchFamily="49" charset="-122"/>
                <a:ea typeface="黑体" panose="02010609060101010101" pitchFamily="49" charset="-122"/>
              </a:rPr>
              <a:t>学生姓名： </a:t>
            </a:r>
            <a:r>
              <a:rPr lang="zh-CN" altLang="en-US" dirty="0">
                <a:latin typeface="黑体" panose="02010609060101010101" pitchFamily="49" charset="-122"/>
                <a:ea typeface="黑体" panose="02010609060101010101" pitchFamily="49" charset="-122"/>
              </a:rPr>
              <a:t>王焰</a:t>
            </a:r>
            <a:endParaRPr lang="zh-CN" altLang="en-US" sz="1200"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指导教师： </a:t>
            </a:r>
            <a:r>
              <a:rPr lang="zh-CN" altLang="en-US" dirty="0" smtClean="0">
                <a:latin typeface="黑体" panose="02010609060101010101" pitchFamily="49" charset="-122"/>
                <a:ea typeface="黑体" panose="02010609060101010101" pitchFamily="49" charset="-122"/>
              </a:rPr>
              <a:t>郑宏</a:t>
            </a:r>
            <a:r>
              <a:rPr lang="zh-CN" altLang="en-US" dirty="0" smtClean="0">
                <a:latin typeface="黑体" panose="02010609060101010101" pitchFamily="49" charset="-122"/>
                <a:ea typeface="黑体" panose="02010609060101010101" pitchFamily="49" charset="-122"/>
              </a:rPr>
              <a:t>教授</a:t>
            </a:r>
            <a:endParaRPr lang="en-US" altLang="zh-CN"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专    业： 软件工程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6"/>
          <p:cNvSpPr>
            <a:spLocks noGrp="1" noChangeArrowheads="1"/>
          </p:cNvSpPr>
          <p:nvPr>
            <p:ph type="title" idx="4294967295"/>
          </p:nvPr>
        </p:nvSpPr>
        <p:spPr>
          <a:xfrm>
            <a:off x="0" y="0"/>
            <a:ext cx="0" cy="0"/>
          </a:xfrm>
        </p:spPr>
        <p:txBody>
          <a:bodyPr anchor="ctr"/>
          <a:lstStyle/>
          <a:p>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4275" name="Rectangle 6"/>
          <p:cNvSpPr txBox="1">
            <a:spLocks noGrp="1" noChangeArrowheads="1"/>
          </p:cNvSpPr>
          <p:nvPr/>
        </p:nvSpPr>
        <p:spPr bwMode="auto">
          <a:xfrm>
            <a:off x="457200" y="6453188"/>
            <a:ext cx="21336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fld id="{1E9FE7B9-E983-427D-BAEE-77F4641B7D82}" type="slidenum">
              <a:rPr lang="en-US" altLang="zh-CN" sz="1200">
                <a:latin typeface="Arial" panose="020B0604020202020204" pitchFamily="34" charset="0"/>
              </a:rPr>
              <a:pPr eaLnBrk="1" hangingPunct="1"/>
              <a:t>10</a:t>
            </a:fld>
            <a:endParaRPr lang="en-US" altLang="zh-CN" sz="1200">
              <a:latin typeface="Arial" panose="020B0604020202020204" pitchFamily="34" charset="0"/>
            </a:endParaRPr>
          </a:p>
        </p:txBody>
      </p:sp>
      <p:sp>
        <p:nvSpPr>
          <p:cNvPr id="6" name="Rectangle 2"/>
          <p:cNvSpPr>
            <a:spLocks noGrp="1" noChangeArrowheads="1"/>
          </p:cNvSpPr>
          <p:nvPr>
            <p:ph type="title" idx="4294967295"/>
          </p:nvPr>
        </p:nvSpPr>
        <p:spPr bwMode="auto">
          <a:xfrm>
            <a:off x="457200" y="533400"/>
            <a:ext cx="8229600" cy="884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ffectLst>
                  <a:outerShdw blurRad="38100" dist="38100" dir="2700000" algn="tl">
                    <a:srgbClr val="C0C0C0"/>
                  </a:outerShdw>
                </a:effectLst>
                <a:latin typeface="黑体" panose="02010609060101010101" pitchFamily="49" charset="-122"/>
                <a:ea typeface="黑体" panose="02010609060101010101" pitchFamily="49" charset="-122"/>
              </a:rPr>
              <a:t>数据</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挖掘</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结果展示</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pic>
        <p:nvPicPr>
          <p:cNvPr id="8" name="图片 7" descr="爬取数据统计"/>
          <p:cNvPicPr/>
          <p:nvPr/>
        </p:nvPicPr>
        <p:blipFill>
          <a:blip r:embed="rId3">
            <a:extLst>
              <a:ext uri="{28A0092B-C50C-407E-A947-70E740481C1C}">
                <a14:useLocalDpi xmlns:a14="http://schemas.microsoft.com/office/drawing/2010/main" val="0"/>
              </a:ext>
            </a:extLst>
          </a:blip>
          <a:srcRect/>
          <a:stretch>
            <a:fillRect/>
          </a:stretch>
        </p:blipFill>
        <p:spPr bwMode="auto">
          <a:xfrm>
            <a:off x="219075" y="1981200"/>
            <a:ext cx="4276725" cy="3429000"/>
          </a:xfrm>
          <a:prstGeom prst="rect">
            <a:avLst/>
          </a:prstGeom>
          <a:noFill/>
          <a:ln>
            <a:noFill/>
          </a:ln>
        </p:spPr>
      </p:pic>
      <p:pic>
        <p:nvPicPr>
          <p:cNvPr id="9" name="图片 8" descr="武汉房价分布"/>
          <p:cNvPicPr/>
          <p:nvPr/>
        </p:nvPicPr>
        <p:blipFill rotWithShape="1">
          <a:blip r:embed="rId4">
            <a:extLst>
              <a:ext uri="{28A0092B-C50C-407E-A947-70E740481C1C}">
                <a14:useLocalDpi xmlns:a14="http://schemas.microsoft.com/office/drawing/2010/main" val="0"/>
              </a:ext>
            </a:extLst>
          </a:blip>
          <a:srcRect t="9460"/>
          <a:stretch/>
        </p:blipFill>
        <p:spPr bwMode="auto">
          <a:xfrm>
            <a:off x="4724401" y="2095500"/>
            <a:ext cx="4114800" cy="33147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9525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模型构建</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pic>
        <p:nvPicPr>
          <p:cNvPr id="5" name="图片 4" descr="C:\Users\Eamon\AppData\Local\Microsoft\Windows\INetCache\Content.Word\3.png"/>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4057650" cy="1826895"/>
          </a:xfrm>
          <a:prstGeom prst="rect">
            <a:avLst/>
          </a:prstGeom>
          <a:noFill/>
          <a:ln>
            <a:noFill/>
          </a:ln>
        </p:spPr>
      </p:pic>
      <p:pic>
        <p:nvPicPr>
          <p:cNvPr id="6" name="图片 5" descr="C:\Users\Eamon\AppData\Local\Microsoft\Windows\INetCache\Content.Word\量化公交.png"/>
          <p:cNvPicPr/>
          <p:nvPr/>
        </p:nvPicPr>
        <p:blipFill>
          <a:blip r:embed="rId3">
            <a:extLst>
              <a:ext uri="{28A0092B-C50C-407E-A947-70E740481C1C}">
                <a14:useLocalDpi xmlns:a14="http://schemas.microsoft.com/office/drawing/2010/main" val="0"/>
              </a:ext>
            </a:extLst>
          </a:blip>
          <a:srcRect/>
          <a:stretch>
            <a:fillRect/>
          </a:stretch>
        </p:blipFill>
        <p:spPr bwMode="auto">
          <a:xfrm>
            <a:off x="381000" y="3427095"/>
            <a:ext cx="4019550" cy="1809750"/>
          </a:xfrm>
          <a:prstGeom prst="rect">
            <a:avLst/>
          </a:prstGeom>
          <a:noFill/>
          <a:ln>
            <a:noFill/>
          </a:ln>
        </p:spPr>
      </p:pic>
      <p:pic>
        <p:nvPicPr>
          <p:cNvPr id="7" name="图片 6" descr="C:\Users\Eamon\AppData\Local\Microsoft\Windows\INetCache\Content.Word\量化.png"/>
          <p:cNvPicPr/>
          <p:nvPr/>
        </p:nvPicPr>
        <p:blipFill rotWithShape="1">
          <a:blip r:embed="rId4">
            <a:extLst>
              <a:ext uri="{28A0092B-C50C-407E-A947-70E740481C1C}">
                <a14:useLocalDpi xmlns:a14="http://schemas.microsoft.com/office/drawing/2010/main" val="0"/>
              </a:ext>
            </a:extLst>
          </a:blip>
          <a:srcRect t="14815" b="20875"/>
          <a:stretch/>
        </p:blipFill>
        <p:spPr bwMode="auto">
          <a:xfrm>
            <a:off x="5251283" y="1584158"/>
            <a:ext cx="3371850" cy="2167890"/>
          </a:xfrm>
          <a:prstGeom prst="rect">
            <a:avLst/>
          </a:prstGeom>
          <a:noFill/>
          <a:ln>
            <a:noFill/>
          </a:ln>
          <a:extLst>
            <a:ext uri="{53640926-AAD7-44D8-BBD7-CCE9431645EC}">
              <a14:shadowObscured xmlns:a14="http://schemas.microsoft.com/office/drawing/2010/main"/>
            </a:ext>
          </a:extLst>
        </p:spPr>
      </p:pic>
      <p:sp>
        <p:nvSpPr>
          <p:cNvPr id="9" name="右箭头 8"/>
          <p:cNvSpPr/>
          <p:nvPr/>
        </p:nvSpPr>
        <p:spPr bwMode="auto">
          <a:xfrm>
            <a:off x="4267200" y="2381250"/>
            <a:ext cx="1143000" cy="304800"/>
          </a:xfrm>
          <a:prstGeom prst="rightArrow">
            <a:avLst/>
          </a:prstGeom>
          <a:solidFill>
            <a:srgbClr val="92D050"/>
          </a:solidFill>
          <a:ln w="9525">
            <a:solidFill>
              <a:srgbClr val="000000"/>
            </a:solidFill>
            <a:miter lim="800000"/>
            <a:headEnd/>
            <a:tailEnd/>
          </a:ln>
        </p:spPr>
        <p:txBody>
          <a:bodyPr rot="0" vert="horz" wrap="square" lIns="91440" tIns="45720" rIns="91440" bIns="45720" rtlCol="0" anchor="t" anchorCtr="0" upright="1">
            <a:noAutofit/>
          </a:bodyPr>
          <a:lstStyle/>
          <a:p>
            <a:pPr algn="ctr">
              <a:spcAft>
                <a:spcPts val="0"/>
              </a:spcAft>
            </a:pPr>
            <a:endParaRPr lang="zh-CN" altLang="en-US" sz="20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右箭头 9"/>
          <p:cNvSpPr/>
          <p:nvPr/>
        </p:nvSpPr>
        <p:spPr bwMode="auto">
          <a:xfrm rot="19655602">
            <a:off x="4343401" y="3561945"/>
            <a:ext cx="1143000" cy="304800"/>
          </a:xfrm>
          <a:prstGeom prst="rightArrow">
            <a:avLst/>
          </a:prstGeom>
          <a:solidFill>
            <a:srgbClr val="92D050"/>
          </a:solidFill>
          <a:ln w="9525">
            <a:solidFill>
              <a:srgbClr val="000000"/>
            </a:solidFill>
            <a:miter lim="800000"/>
            <a:headEnd/>
            <a:tailEnd/>
          </a:ln>
        </p:spPr>
        <p:txBody>
          <a:bodyPr rot="0" vert="horz" wrap="square" lIns="91440" tIns="45720" rIns="91440" bIns="45720" rtlCol="0" anchor="t" anchorCtr="0" upright="1">
            <a:noAutofit/>
          </a:bodyPr>
          <a:lstStyle/>
          <a:p>
            <a:pPr algn="ctr">
              <a:spcAft>
                <a:spcPts val="0"/>
              </a:spcAft>
            </a:pPr>
            <a:endParaRPr lang="zh-CN" altLang="en-US" sz="20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1" name="图片 10" descr="C:\Users\Eamon\AppData\Local\Microsoft\Windows\INetCache\Content.Word\数据组.png"/>
          <p:cNvPicPr/>
          <p:nvPr/>
        </p:nvPicPr>
        <p:blipFill>
          <a:blip r:embed="rId5">
            <a:extLst>
              <a:ext uri="{28A0092B-C50C-407E-A947-70E740481C1C}">
                <a14:useLocalDpi xmlns:a14="http://schemas.microsoft.com/office/drawing/2010/main" val="0"/>
              </a:ext>
            </a:extLst>
          </a:blip>
          <a:srcRect/>
          <a:stretch>
            <a:fillRect/>
          </a:stretch>
        </p:blipFill>
        <p:spPr bwMode="auto">
          <a:xfrm>
            <a:off x="5429250" y="3964506"/>
            <a:ext cx="2781300" cy="2282825"/>
          </a:xfrm>
          <a:prstGeom prst="rect">
            <a:avLst/>
          </a:prstGeom>
          <a:noFill/>
          <a:ln>
            <a:noFill/>
          </a:ln>
        </p:spPr>
      </p:pic>
      <p:sp>
        <p:nvSpPr>
          <p:cNvPr id="12" name="右箭头 11"/>
          <p:cNvSpPr/>
          <p:nvPr/>
        </p:nvSpPr>
        <p:spPr bwMode="auto">
          <a:xfrm rot="5400000">
            <a:off x="6000596" y="3615690"/>
            <a:ext cx="1143000" cy="304800"/>
          </a:xfrm>
          <a:prstGeom prst="rightArrow">
            <a:avLst/>
          </a:prstGeom>
          <a:solidFill>
            <a:srgbClr val="00B0F0"/>
          </a:solidFill>
          <a:ln w="9525">
            <a:solidFill>
              <a:srgbClr val="000000"/>
            </a:solidFill>
            <a:miter lim="800000"/>
            <a:headEnd/>
            <a:tailEnd/>
          </a:ln>
        </p:spPr>
        <p:txBody>
          <a:bodyPr rot="0" vert="horz" wrap="square" lIns="91440" tIns="45720" rIns="91440" bIns="45720" rtlCol="0" anchor="t" anchorCtr="0" upright="1">
            <a:noAutofit/>
          </a:bodyPr>
          <a:lstStyle/>
          <a:p>
            <a:pPr algn="ctr">
              <a:spcAft>
                <a:spcPts val="0"/>
              </a:spcAft>
            </a:pPr>
            <a:endParaRPr lang="zh-CN" altLang="en-US" sz="20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169867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模型构建</a:t>
            </a:r>
            <a:endParaRPr lang="zh-CN" altLang="en-US" dirty="0"/>
          </a:p>
        </p:txBody>
      </p:sp>
      <p:sp>
        <p:nvSpPr>
          <p:cNvPr id="3" name="内容占位符 2"/>
          <p:cNvSpPr>
            <a:spLocks noGrp="1"/>
          </p:cNvSpPr>
          <p:nvPr>
            <p:ph idx="1"/>
          </p:nvPr>
        </p:nvSpPr>
        <p:spPr>
          <a:xfrm>
            <a:off x="457200" y="3886200"/>
            <a:ext cx="8229600" cy="2239963"/>
          </a:xfrm>
        </p:spPr>
        <p:txBody>
          <a:bodyPr/>
          <a:lstStyle/>
          <a:p>
            <a:pPr lvl="0"/>
            <a:r>
              <a:rPr lang="zh-CN" altLang="zh-CN" sz="1800" dirty="0"/>
              <a:t>输入层：输入为带标签样本量化后的数据集（分层表示路网，地理信息，POI，人流等）</a:t>
            </a:r>
          </a:p>
          <a:p>
            <a:pPr lvl="0"/>
            <a:r>
              <a:rPr lang="zh-CN" altLang="zh-CN" sz="1800" dirty="0"/>
              <a:t>C1：将量化数据集拆分出有效特征（C1在处理阶段已量化，将每层拆分）</a:t>
            </a:r>
          </a:p>
          <a:p>
            <a:pPr lvl="0"/>
            <a:r>
              <a:rPr lang="zh-CN" altLang="zh-CN" sz="1800" dirty="0"/>
              <a:t>S1：二次滤波提取有效特征</a:t>
            </a:r>
          </a:p>
          <a:p>
            <a:pPr lvl="0"/>
            <a:r>
              <a:rPr lang="zh-CN" altLang="zh-CN" sz="1800" dirty="0"/>
              <a:t>Sn：n次卷积后的结果数据集</a:t>
            </a:r>
          </a:p>
          <a:p>
            <a:pPr lvl="0"/>
            <a:r>
              <a:rPr lang="zh-CN" altLang="zh-CN" sz="1800" dirty="0"/>
              <a:t>NN：映射为线性向量后的神经网络分类</a:t>
            </a:r>
          </a:p>
          <a:p>
            <a:pPr lvl="0"/>
            <a:r>
              <a:rPr lang="zh-CN" altLang="zh-CN" sz="1800" dirty="0"/>
              <a:t>Label：最终决定分类的Label</a:t>
            </a:r>
          </a:p>
          <a:p>
            <a:endParaRPr lang="zh-CN" altLang="en-US" dirty="0"/>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pic>
        <p:nvPicPr>
          <p:cNvPr id="13" name="图片 12" descr="C:\Users\Eamon\AppData\Local\Microsoft\Windows\INetCache\Content.Word\数据组2.png"/>
          <p:cNvPicPr/>
          <p:nvPr/>
        </p:nvPicPr>
        <p:blipFill>
          <a:blip r:embed="rId2">
            <a:extLst>
              <a:ext uri="{28A0092B-C50C-407E-A947-70E740481C1C}">
                <a14:useLocalDpi xmlns:a14="http://schemas.microsoft.com/office/drawing/2010/main" val="0"/>
              </a:ext>
            </a:extLst>
          </a:blip>
          <a:srcRect/>
          <a:stretch>
            <a:fillRect/>
          </a:stretch>
        </p:blipFill>
        <p:spPr bwMode="auto">
          <a:xfrm>
            <a:off x="2053389" y="1567887"/>
            <a:ext cx="5715000" cy="2224881"/>
          </a:xfrm>
          <a:prstGeom prst="rect">
            <a:avLst/>
          </a:prstGeom>
          <a:noFill/>
          <a:ln>
            <a:noFill/>
          </a:ln>
        </p:spPr>
      </p:pic>
      <p:sp>
        <p:nvSpPr>
          <p:cNvPr id="8" name="圆角矩形 7"/>
          <p:cNvSpPr/>
          <p:nvPr/>
        </p:nvSpPr>
        <p:spPr bwMode="auto">
          <a:xfrm>
            <a:off x="76200" y="2383663"/>
            <a:ext cx="1905000" cy="435738"/>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rot="0" vert="horz" wrap="square" lIns="91440" tIns="45720" rIns="91440" bIns="45720" rtlCol="0" anchor="t" anchorCtr="0" upright="1">
            <a:noAutofit/>
          </a:bodyPr>
          <a:lstStyle/>
          <a:p>
            <a:pPr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算法整体结构</a:t>
            </a:r>
            <a:endParaRPr lang="zh-CN" altLang="en-US"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圆角矩形 13"/>
          <p:cNvSpPr/>
          <p:nvPr/>
        </p:nvSpPr>
        <p:spPr bwMode="auto">
          <a:xfrm>
            <a:off x="76200" y="3450462"/>
            <a:ext cx="1905000" cy="435738"/>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rot="0" vert="horz" wrap="square" lIns="91440" tIns="45720" rIns="91440" bIns="45720" rtlCol="0" anchor="t" anchorCtr="0" upright="1">
            <a:noAutofit/>
          </a:bodyPr>
          <a:lstStyle/>
          <a:p>
            <a:pPr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算法整体步骤</a:t>
            </a:r>
            <a:endParaRPr lang="zh-CN" altLang="en-US"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99430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全城购买力和地段价值分布图</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pic>
        <p:nvPicPr>
          <p:cNvPr id="5" name="图片 4" descr="https://www.microsoft.com/en-us/research/wp-content/uploads/2016/02/citynoise-2.png"/>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612232"/>
            <a:ext cx="5715000" cy="4616951"/>
          </a:xfrm>
          <a:prstGeom prst="rect">
            <a:avLst/>
          </a:prstGeom>
          <a:noFill/>
          <a:ln>
            <a:noFill/>
          </a:ln>
        </p:spPr>
      </p:pic>
    </p:spTree>
    <p:extLst>
      <p:ext uri="{BB962C8B-B14F-4D97-AF65-F5344CB8AC3E}">
        <p14:creationId xmlns:p14="http://schemas.microsoft.com/office/powerpoint/2010/main" val="2769782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用户行为画像</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spTree>
    <p:extLst>
      <p:ext uri="{BB962C8B-B14F-4D97-AF65-F5344CB8AC3E}">
        <p14:creationId xmlns:p14="http://schemas.microsoft.com/office/powerpoint/2010/main" val="2878165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dirty="0" smtClean="0">
                <a:latin typeface="黑体" panose="02010609060101010101" pitchFamily="49" charset="-122"/>
                <a:ea typeface="黑体" panose="02010609060101010101" pitchFamily="49" charset="-122"/>
              </a:rPr>
              <a:t>总结与展望（</a:t>
            </a:r>
            <a:r>
              <a:rPr lang="en-US" altLang="zh-CN" dirty="0" smtClean="0">
                <a:latin typeface="黑体" panose="02010609060101010101" pitchFamily="49" charset="-122"/>
                <a:ea typeface="黑体" panose="02010609060101010101" pitchFamily="49" charset="-122"/>
              </a:rPr>
              <a:t>1/2</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总结</a:t>
            </a:r>
          </a:p>
        </p:txBody>
      </p:sp>
      <p:sp>
        <p:nvSpPr>
          <p:cNvPr id="79875"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zh-CN" sz="2400" dirty="0"/>
              <a:t>（</a:t>
            </a:r>
            <a:r>
              <a:rPr lang="en-US" altLang="zh-CN" sz="2400" dirty="0"/>
              <a:t>1</a:t>
            </a:r>
            <a:r>
              <a:rPr lang="zh-CN" altLang="zh-CN" sz="2400" dirty="0"/>
              <a:t>）打破了目前广告位投放市场仍保留的传统状态，实现高效的管理机制与投放信息推荐系统，实现房地产商与客户的精准对接，进而实现</a:t>
            </a:r>
            <a:r>
              <a:rPr lang="en-US" altLang="zh-CN" sz="2400" dirty="0"/>
              <a:t>“</a:t>
            </a:r>
            <a:r>
              <a:rPr lang="zh-CN" altLang="zh-CN" sz="2400" dirty="0"/>
              <a:t>去库存化</a:t>
            </a:r>
            <a:r>
              <a:rPr lang="en-US" altLang="zh-CN" sz="2400" dirty="0"/>
              <a:t>”</a:t>
            </a:r>
            <a:r>
              <a:rPr lang="zh-CN" altLang="zh-CN" sz="2400" dirty="0"/>
              <a:t>，符合我国经济发展的战略需求。</a:t>
            </a:r>
          </a:p>
          <a:p>
            <a:r>
              <a:rPr lang="zh-CN" altLang="zh-CN" sz="2400" dirty="0"/>
              <a:t>（</a:t>
            </a:r>
            <a:r>
              <a:rPr lang="en-US" altLang="zh-CN" sz="2400" dirty="0"/>
              <a:t>2</a:t>
            </a:r>
            <a:r>
              <a:rPr lang="zh-CN" altLang="zh-CN" sz="2400" dirty="0"/>
              <a:t>）实现了广告商广告的高效投放，减少投放资金，提高投放效果，极具市场价值。</a:t>
            </a:r>
          </a:p>
          <a:p>
            <a:r>
              <a:rPr lang="zh-CN" altLang="zh-CN" sz="2400" dirty="0"/>
              <a:t>（</a:t>
            </a:r>
            <a:r>
              <a:rPr lang="en-US" altLang="zh-CN" sz="2400" dirty="0"/>
              <a:t>3</a:t>
            </a:r>
            <a:r>
              <a:rPr lang="zh-CN" altLang="zh-CN" sz="2400" dirty="0"/>
              <a:t>）建立广告投放的资金分配模型，对于投资策略进行合理化的评估，降低了广告投放低回馈的风险。</a:t>
            </a:r>
          </a:p>
          <a:p>
            <a:r>
              <a:rPr lang="zh-CN" altLang="zh-CN" sz="2400" dirty="0"/>
              <a:t>（</a:t>
            </a:r>
            <a:r>
              <a:rPr lang="en-US" altLang="zh-CN" sz="2400" dirty="0"/>
              <a:t>4</a:t>
            </a:r>
            <a:r>
              <a:rPr lang="zh-CN" altLang="zh-CN" sz="2400" dirty="0"/>
              <a:t>）通过对受众群体的特征分析与广告商群体的特征分析，建立完整的信息模型，完成</a:t>
            </a:r>
            <a:r>
              <a:rPr lang="en-US" altLang="zh-CN" sz="2400" dirty="0"/>
              <a:t>“</a:t>
            </a:r>
            <a:r>
              <a:rPr lang="zh-CN" altLang="zh-CN" sz="2400" dirty="0"/>
              <a:t>用户画像</a:t>
            </a:r>
            <a:r>
              <a:rPr lang="en-US" altLang="zh-CN" sz="2400" dirty="0"/>
              <a:t>”</a:t>
            </a:r>
            <a:r>
              <a:rPr lang="zh-CN" altLang="zh-CN" sz="2400" dirty="0"/>
              <a:t>与</a:t>
            </a:r>
            <a:r>
              <a:rPr lang="en-US" altLang="zh-CN" sz="2400" dirty="0"/>
              <a:t>“</a:t>
            </a:r>
            <a:r>
              <a:rPr lang="zh-CN" altLang="zh-CN" sz="2400" dirty="0"/>
              <a:t>商家画像</a:t>
            </a:r>
            <a:r>
              <a:rPr lang="en-US" altLang="zh-CN" sz="2400" dirty="0"/>
              <a:t>”</a:t>
            </a:r>
            <a:r>
              <a:rPr lang="zh-CN" altLang="zh-CN" sz="2400" dirty="0"/>
              <a:t>。并基于已获得的数据建立动态立体的知识库，通过进一步研究挖掘用户群体与广告的深层次联系。</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dirty="0" smtClean="0">
                <a:latin typeface="黑体" panose="02010609060101010101" pitchFamily="49" charset="-122"/>
                <a:ea typeface="黑体" panose="02010609060101010101" pitchFamily="49" charset="-122"/>
              </a:rPr>
              <a:t>总结与展望（</a:t>
            </a:r>
            <a:r>
              <a:rPr lang="en-US" altLang="zh-CN" dirty="0" smtClean="0">
                <a:latin typeface="黑体" panose="02010609060101010101" pitchFamily="49" charset="-122"/>
                <a:ea typeface="黑体" panose="02010609060101010101" pitchFamily="49" charset="-122"/>
              </a:rPr>
              <a:t>2/2</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展望</a:t>
            </a:r>
          </a:p>
        </p:txBody>
      </p:sp>
      <p:sp>
        <p:nvSpPr>
          <p:cNvPr id="81923"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3400" dirty="0" smtClean="0">
                <a:latin typeface="黑体" panose="02010609060101010101" pitchFamily="49" charset="-122"/>
                <a:ea typeface="黑体" panose="02010609060101010101" pitchFamily="49" charset="-122"/>
              </a:rPr>
              <a:t>协同过滤算法精度有待提高，需要结合其他算法，以提高推荐的精度</a:t>
            </a:r>
            <a:endParaRPr lang="en-US" altLang="zh-CN" sz="3400" dirty="0" smtClean="0">
              <a:latin typeface="黑体" panose="02010609060101010101" pitchFamily="49" charset="-122"/>
              <a:ea typeface="黑体" panose="02010609060101010101" pitchFamily="49" charset="-122"/>
            </a:endParaRPr>
          </a:p>
          <a:p>
            <a:r>
              <a:rPr lang="zh-CN" altLang="en-US" sz="3400" dirty="0" smtClean="0">
                <a:latin typeface="黑体" panose="02010609060101010101" pitchFamily="49" charset="-122"/>
                <a:ea typeface="黑体" panose="02010609060101010101" pitchFamily="49" charset="-122"/>
              </a:rPr>
              <a:t>用户行为数据集采集不够全面</a:t>
            </a:r>
            <a:endParaRPr lang="en-US" altLang="zh-CN" sz="3400" dirty="0" smtClean="0">
              <a:latin typeface="黑体" panose="02010609060101010101" pitchFamily="49" charset="-122"/>
              <a:ea typeface="黑体" panose="02010609060101010101" pitchFamily="49" charset="-122"/>
            </a:endParaRPr>
          </a:p>
          <a:p>
            <a:r>
              <a:rPr lang="zh-CN" altLang="en-US" sz="3400" dirty="0">
                <a:latin typeface="黑体" panose="02010609060101010101" pitchFamily="49" charset="-122"/>
                <a:ea typeface="黑体" panose="02010609060101010101" pitchFamily="49" charset="-122"/>
              </a:rPr>
              <a:t>冷启动系统虽然可以给系统提供推荐的基础，但是数据的</a:t>
            </a:r>
            <a:r>
              <a:rPr lang="zh-CN" altLang="en-US" sz="3400" dirty="0" smtClean="0">
                <a:latin typeface="黑体" panose="02010609060101010101" pitchFamily="49" charset="-122"/>
                <a:ea typeface="黑体" panose="02010609060101010101" pitchFamily="49" charset="-122"/>
              </a:rPr>
              <a:t>更新和同</a:t>
            </a:r>
            <a:r>
              <a:rPr lang="zh-CN" altLang="en-US" sz="3400" dirty="0">
                <a:latin typeface="黑体" panose="02010609060101010101" pitchFamily="49" charset="-122"/>
                <a:ea typeface="黑体" panose="02010609060101010101" pitchFamily="49" charset="-122"/>
              </a:rPr>
              <a:t>部同样非常重要</a:t>
            </a:r>
            <a:endParaRPr lang="zh-CN" altLang="en-US" sz="34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sp>
        <p:nvSpPr>
          <p:cNvPr id="23555" name="Rectangle 3"/>
          <p:cNvSpPr>
            <a:spLocks noGrp="1" noChangeArrowheads="1"/>
          </p:cNvSpPr>
          <p:nvPr>
            <p:ph type="body" idx="1"/>
          </p:nvPr>
        </p:nvSpPr>
        <p:spPr bwMode="auto">
          <a:xfrm>
            <a:off x="3276600" y="2819400"/>
            <a:ext cx="3276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None/>
            </a:pPr>
            <a:r>
              <a:rPr lang="zh-CN" altLang="en-US" sz="5400" smtClean="0">
                <a:latin typeface="黑体" panose="02010609060101010101" pitchFamily="49" charset="-122"/>
                <a:ea typeface="黑体" panose="02010609060101010101" pitchFamily="49" charset="-122"/>
              </a:rPr>
              <a:t>谢 谢！</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sp>
        <p:nvSpPr>
          <p:cNvPr id="14339" name="Rectangle 2"/>
          <p:cNvSpPr>
            <a:spLocks noGrp="1" noChangeArrowheads="1"/>
          </p:cNvSpPr>
          <p:nvPr>
            <p:ph type="title"/>
          </p:nvPr>
        </p:nvSpPr>
        <p:spPr bwMode="auto">
          <a:xfrm>
            <a:off x="457200" y="5334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内容提要</a:t>
            </a:r>
          </a:p>
        </p:txBody>
      </p:sp>
      <p:sp>
        <p:nvSpPr>
          <p:cNvPr id="14340" name="Rectangle 3"/>
          <p:cNvSpPr>
            <a:spLocks noGrp="1" noChangeArrowheads="1"/>
          </p:cNvSpPr>
          <p:nvPr>
            <p:ph type="body" idx="1"/>
          </p:nvPr>
        </p:nvSpPr>
        <p:spPr bwMode="auto">
          <a:xfrm>
            <a:off x="566738" y="1752600"/>
            <a:ext cx="8001000" cy="426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b="1" dirty="0" smtClean="0">
                <a:latin typeface="Verdana" panose="020B0604030504040204" pitchFamily="34" charset="0"/>
                <a:ea typeface="宋体" panose="02010600030101010101" pitchFamily="2" charset="-122"/>
              </a:rPr>
              <a:t>研究背景</a:t>
            </a:r>
          </a:p>
          <a:p>
            <a:r>
              <a:rPr lang="zh-CN" altLang="en-US" b="1" dirty="0" smtClean="0">
                <a:latin typeface="Verdana" panose="020B0604030504040204" pitchFamily="34" charset="0"/>
                <a:ea typeface="宋体" panose="02010600030101010101" pitchFamily="2" charset="-122"/>
              </a:rPr>
              <a:t>相关工作</a:t>
            </a:r>
          </a:p>
          <a:p>
            <a:r>
              <a:rPr lang="zh-CN" altLang="en-US" b="1" dirty="0" smtClean="0">
                <a:latin typeface="Verdana" panose="020B0604030504040204" pitchFamily="34" charset="0"/>
                <a:ea typeface="宋体" panose="02010600030101010101" pitchFamily="2" charset="-122"/>
              </a:rPr>
              <a:t>研究框架</a:t>
            </a:r>
            <a:endParaRPr lang="en-US" altLang="zh-CN" b="1" dirty="0" smtClean="0">
              <a:latin typeface="Verdana" panose="020B0604030504040204" pitchFamily="34" charset="0"/>
              <a:ea typeface="宋体" panose="02010600030101010101" pitchFamily="2" charset="-122"/>
            </a:endParaRPr>
          </a:p>
          <a:p>
            <a:r>
              <a:rPr lang="zh-CN" altLang="en-US" b="1" dirty="0" smtClean="0">
                <a:latin typeface="Verdana" panose="020B0604030504040204" pitchFamily="34" charset="0"/>
                <a:ea typeface="宋体" panose="02010600030101010101" pitchFamily="2" charset="-122"/>
              </a:rPr>
              <a:t>系统设计与实现</a:t>
            </a:r>
          </a:p>
          <a:p>
            <a:r>
              <a:rPr lang="zh-CN" altLang="en-US" b="1" dirty="0" smtClean="0">
                <a:latin typeface="Verdana" panose="020B0604030504040204" pitchFamily="34" charset="0"/>
                <a:ea typeface="宋体" panose="02010600030101010101" pitchFamily="2" charset="-122"/>
              </a:rPr>
              <a:t>总结与</a:t>
            </a:r>
            <a:r>
              <a:rPr lang="zh-CN" altLang="en-US" b="1" dirty="0" smtClean="0">
                <a:latin typeface="Verdana" panose="020B0604030504040204" pitchFamily="34" charset="0"/>
                <a:ea typeface="宋体" panose="02010600030101010101" pitchFamily="2" charset="-122"/>
              </a:rPr>
              <a:t>展望</a:t>
            </a:r>
            <a:endParaRPr lang="zh-CN" altLang="en-US" b="1" dirty="0" smtClean="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研究</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背景</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5363" name="内容占位符 20"/>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latin typeface="微软雅黑" panose="020B0503020204020204" pitchFamily="34" charset="-122"/>
                <a:ea typeface="微软雅黑" panose="020B0503020204020204" pitchFamily="34" charset="-122"/>
              </a:rPr>
              <a:t>广告商选择广告位的痛点</a:t>
            </a:r>
            <a:endParaRPr lang="en-US" altLang="zh-CN" dirty="0" smtClean="0">
              <a:latin typeface="微软雅黑" panose="020B0503020204020204" pitchFamily="34" charset="-122"/>
              <a:ea typeface="微软雅黑" panose="020B0503020204020204" pitchFamily="34" charset="-122"/>
            </a:endParaRPr>
          </a:p>
          <a:p>
            <a:pPr lvl="1"/>
            <a:r>
              <a:rPr lang="zh-CN" altLang="zh-CN" dirty="0"/>
              <a:t>商家选择广告投放位置具有</a:t>
            </a:r>
            <a:r>
              <a:rPr lang="zh-CN" altLang="zh-CN" dirty="0" smtClean="0"/>
              <a:t>盲目性位置</a:t>
            </a:r>
            <a:r>
              <a:rPr lang="zh-CN" altLang="zh-CN" dirty="0"/>
              <a:t>没有经过详细调研，这种行为严重降低了广告投放的有效性。</a:t>
            </a:r>
          </a:p>
          <a:p>
            <a:pPr lvl="1"/>
            <a:r>
              <a:rPr lang="zh-CN" altLang="zh-CN" dirty="0" smtClean="0"/>
              <a:t>没有</a:t>
            </a:r>
            <a:r>
              <a:rPr lang="zh-CN" altLang="zh-CN" dirty="0"/>
              <a:t>构建足够简单的广告发布网络，商家的广告发布流程复杂化。</a:t>
            </a:r>
          </a:p>
          <a:p>
            <a:pPr lvl="1"/>
            <a:r>
              <a:rPr lang="en-US" altLang="zh-CN" dirty="0"/>
              <a:t>	</a:t>
            </a:r>
            <a:r>
              <a:rPr lang="zh-CN" altLang="zh-CN" dirty="0"/>
              <a:t>商家投放广告的资金分配没有建立适当的经济学模型，对投资策略进行合理化评估，从而得到用户回馈与投入资金的最优匹配。</a:t>
            </a:r>
          </a:p>
          <a:p>
            <a:pPr eaLnBrk="1" hangingPunct="1"/>
            <a:endParaRPr lang="zh-CN" altLang="en-US" dirty="0" smtClean="0">
              <a:latin typeface="微软雅黑" panose="020B0503020204020204" pitchFamily="34" charset="-122"/>
              <a:ea typeface="微软雅黑" panose="020B0503020204020204" pitchFamily="34" charset="-122"/>
            </a:endParaRPr>
          </a:p>
        </p:txBody>
      </p:sp>
      <p:sp>
        <p:nvSpPr>
          <p:cNvPr id="15364"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武汉大学计算机学院</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研究背景</a:t>
            </a:r>
          </a:p>
        </p:txBody>
      </p:sp>
      <p:sp>
        <p:nvSpPr>
          <p:cNvPr id="3" name="内容占位符 2"/>
          <p:cNvSpPr>
            <a:spLocks noGrp="1"/>
          </p:cNvSpPr>
          <p:nvPr>
            <p:ph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r>
              <a:rPr lang="zh-CN" altLang="en-US" smtClean="0"/>
              <a:t>武汉大学计算机学院</a:t>
            </a:r>
            <a:endParaRPr lang="zh-CN" altLang="en-US" dirty="0"/>
          </a:p>
        </p:txBody>
      </p:sp>
      <p:sp>
        <p:nvSpPr>
          <p:cNvPr id="7" name="文本框 6"/>
          <p:cNvSpPr txBox="1"/>
          <p:nvPr/>
        </p:nvSpPr>
        <p:spPr>
          <a:xfrm>
            <a:off x="762000" y="1659846"/>
            <a:ext cx="3996345"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t>淘</a:t>
            </a:r>
            <a:r>
              <a:rPr lang="zh-CN" altLang="en-US" sz="2400" b="1" dirty="0" smtClean="0"/>
              <a:t>宝商品推荐，称心如意</a:t>
            </a:r>
            <a:endParaRPr lang="zh-CN" altLang="en-US" sz="2400" b="1" dirty="0"/>
          </a:p>
        </p:txBody>
      </p:sp>
      <p:sp>
        <p:nvSpPr>
          <p:cNvPr id="9" name="文本框 8"/>
          <p:cNvSpPr txBox="1"/>
          <p:nvPr/>
        </p:nvSpPr>
        <p:spPr>
          <a:xfrm>
            <a:off x="762000" y="3039293"/>
            <a:ext cx="6551816"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smtClean="0"/>
              <a:t>亚马逊图书推荐，找到一下本挚爱读物</a:t>
            </a:r>
            <a:endParaRPr lang="zh-CN" altLang="en-US" sz="2400" b="1" dirty="0"/>
          </a:p>
        </p:txBody>
      </p:sp>
      <p:pic>
        <p:nvPicPr>
          <p:cNvPr id="11" name="图片 10"/>
          <p:cNvPicPr>
            <a:picLocks noChangeAspect="1"/>
          </p:cNvPicPr>
          <p:nvPr/>
        </p:nvPicPr>
        <p:blipFill>
          <a:blip r:embed="rId3"/>
          <a:stretch>
            <a:fillRect/>
          </a:stretch>
        </p:blipFill>
        <p:spPr>
          <a:xfrm>
            <a:off x="1066800" y="2298983"/>
            <a:ext cx="5476915" cy="561979"/>
          </a:xfrm>
          <a:prstGeom prst="rect">
            <a:avLst/>
          </a:prstGeom>
        </p:spPr>
      </p:pic>
      <p:grpSp>
        <p:nvGrpSpPr>
          <p:cNvPr id="12" name="组合 11"/>
          <p:cNvGrpSpPr/>
          <p:nvPr/>
        </p:nvGrpSpPr>
        <p:grpSpPr>
          <a:xfrm>
            <a:off x="770021" y="4419600"/>
            <a:ext cx="7695508" cy="1524000"/>
            <a:chOff x="770021" y="4419600"/>
            <a:chExt cx="7695508" cy="1524000"/>
          </a:xfrm>
        </p:grpSpPr>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0021" y="4621942"/>
              <a:ext cx="1119316" cy="1119316"/>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65881" y="4787773"/>
              <a:ext cx="1309424" cy="953485"/>
            </a:xfrm>
            <a:prstGeom prst="rect">
              <a:avLst/>
            </a:prstGeom>
          </p:spPr>
        </p:pic>
        <p:pic>
          <p:nvPicPr>
            <p:cNvPr id="1026" name="Picture 2" descr="https://ss0.bdstatic.com/94oJfD_bAAcT8t7mm9GUKT-xh_/timg?image&amp;quality=100&amp;size=b4000_4000&amp;sec=1527411992&amp;di=ac6b829ecd3d6289364509c4adeca477&amp;src=http://pic35.photophoto.cn/20150606/0007019985869789_b.jpg"/>
            <p:cNvPicPr>
              <a:picLocks noChangeAspect="1" noChangeArrowheads="1"/>
            </p:cNvPicPr>
            <p:nvPr/>
          </p:nvPicPr>
          <p:blipFill rotWithShape="1">
            <a:blip r:embed="rId6">
              <a:extLst>
                <a:ext uri="{28A0092B-C50C-407E-A947-70E740481C1C}">
                  <a14:useLocalDpi xmlns:a14="http://schemas.microsoft.com/office/drawing/2010/main" val="0"/>
                </a:ext>
              </a:extLst>
            </a:blip>
            <a:srcRect l="14591" t="30908" r="12201" b="32506"/>
            <a:stretch/>
          </p:blipFill>
          <p:spPr bwMode="auto">
            <a:xfrm>
              <a:off x="3893529" y="4419600"/>
              <a:ext cx="4572000" cy="1524000"/>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文本框 13"/>
          <p:cNvSpPr txBox="1"/>
          <p:nvPr/>
        </p:nvSpPr>
        <p:spPr>
          <a:xfrm>
            <a:off x="762000" y="3729446"/>
            <a:ext cx="6551816"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smtClean="0"/>
              <a:t>今日头条</a:t>
            </a:r>
            <a:r>
              <a:rPr lang="en-US" altLang="zh-CN" sz="2400" b="1" dirty="0" smtClean="0"/>
              <a:t>—</a:t>
            </a:r>
            <a:r>
              <a:rPr lang="zh-CN" altLang="en-US" sz="2400" b="1" dirty="0" smtClean="0"/>
              <a:t>你关心的，才是头条</a:t>
            </a:r>
            <a:endParaRPr lang="zh-CN" altLang="en-US" sz="2400" b="1" dirty="0"/>
          </a:p>
        </p:txBody>
      </p:sp>
    </p:spTree>
    <p:extLst>
      <p:ext uri="{BB962C8B-B14F-4D97-AF65-F5344CB8AC3E}">
        <p14:creationId xmlns:p14="http://schemas.microsoft.com/office/powerpoint/2010/main" val="3639928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p:cNvSpPr>
          <p:nvPr/>
        </p:nvSpPr>
        <p:spPr bwMode="auto">
          <a:xfrm>
            <a:off x="7956550" y="6597650"/>
            <a:ext cx="1187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01E327FC-E94C-402E-9007-7F31B6F6C4AA}" type="slidenum">
              <a:rPr lang="en-US" altLang="zh-CN" sz="1400">
                <a:latin typeface="Arial Black" panose="020B0A04020102020204" pitchFamily="34" charset="0"/>
              </a:rPr>
              <a:pPr algn="r" eaLnBrk="1" hangingPunct="1"/>
              <a:t>5</a:t>
            </a:fld>
            <a:endParaRPr lang="en-US" altLang="zh-CN" sz="1400">
              <a:latin typeface="Arial Black" panose="020B0A04020102020204" pitchFamily="34" charset="0"/>
            </a:endParaRPr>
          </a:p>
        </p:txBody>
      </p:sp>
      <p:sp>
        <p:nvSpPr>
          <p:cNvPr id="393218" name="Rectangle 2"/>
          <p:cNvSpPr>
            <a:spLocks noGrp="1" noChangeArrowheads="1"/>
          </p:cNvSpPr>
          <p:nvPr>
            <p:ph type="title" idx="4294967295"/>
          </p:nvPr>
        </p:nvSpPr>
        <p:spPr bwMode="auto">
          <a:xfrm>
            <a:off x="457200" y="274638"/>
            <a:ext cx="8229600" cy="1143000"/>
          </a:xfrm>
          <a:prstGeom prst="rect">
            <a:avLst/>
          </a:prstGeom>
          <a:noFill/>
          <a:ln>
            <a:noFill/>
            <a:miter lim="800000"/>
            <a:headEnd/>
            <a:tailEnd/>
          </a:ln>
          <a:extLst/>
        </p:spPr>
        <p:txBody>
          <a:bodyPr anchor="ct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相关</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工作</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6324" name="Rectangle 4"/>
          <p:cNvSpPr>
            <a:spLocks noGrp="1" noChangeArrowheads="1"/>
          </p:cNvSpPr>
          <p:nvPr>
            <p:ph idx="4294967295"/>
          </p:nvPr>
        </p:nvSpPr>
        <p:spPr bwMode="auto">
          <a:xfrm>
            <a:off x="457200" y="1600200"/>
            <a:ext cx="8229600" cy="452596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b="1" dirty="0" smtClean="0"/>
              <a:t>国外精准相关研究</a:t>
            </a:r>
            <a:endParaRPr lang="en-US" altLang="zh-CN" b="1" dirty="0" smtClean="0"/>
          </a:p>
          <a:p>
            <a:pPr lvl="1"/>
            <a:r>
              <a:rPr lang="en-US" altLang="zh-CN" dirty="0"/>
              <a:t>Google</a:t>
            </a:r>
            <a:r>
              <a:rPr lang="zh-CN" altLang="zh-CN" dirty="0"/>
              <a:t>的</a:t>
            </a:r>
            <a:r>
              <a:rPr lang="en-US" altLang="zh-CN" dirty="0" err="1" smtClean="0"/>
              <a:t>Adsense</a:t>
            </a:r>
            <a:endParaRPr lang="en-US" altLang="zh-CN" dirty="0" smtClean="0"/>
          </a:p>
          <a:p>
            <a:pPr lvl="2"/>
            <a:r>
              <a:rPr lang="zh-CN" altLang="zh-CN" dirty="0" smtClean="0"/>
              <a:t>广告</a:t>
            </a:r>
            <a:r>
              <a:rPr lang="zh-CN" altLang="zh-CN" dirty="0"/>
              <a:t>商网络提供给第三方使用，如果用户通过</a:t>
            </a:r>
            <a:r>
              <a:rPr lang="en-US" altLang="zh-CN" dirty="0" err="1"/>
              <a:t>Adsense</a:t>
            </a:r>
            <a:r>
              <a:rPr lang="zh-CN" altLang="zh-CN" dirty="0"/>
              <a:t>点击了广告，那么广告商将根据点击情况向谷歌付费</a:t>
            </a:r>
            <a:endParaRPr lang="en-US" altLang="zh-CN" dirty="0" smtClean="0"/>
          </a:p>
          <a:p>
            <a:pPr lvl="1"/>
            <a:r>
              <a:rPr lang="zh-CN" altLang="en-US" sz="2400" dirty="0" smtClean="0"/>
              <a:t>微软</a:t>
            </a:r>
            <a:r>
              <a:rPr lang="zh-CN" altLang="en-US" sz="2400" dirty="0" smtClean="0"/>
              <a:t>的</a:t>
            </a:r>
            <a:r>
              <a:rPr lang="en-US" altLang="zh-CN" dirty="0" smtClean="0"/>
              <a:t>adCenter</a:t>
            </a:r>
          </a:p>
          <a:p>
            <a:pPr lvl="2"/>
            <a:r>
              <a:rPr lang="zh-CN" altLang="zh-CN" dirty="0"/>
              <a:t>通过跟踪用户的消费行为，选取有价值的关键词和目标网站，更好的为广告主寻找潜在目标客户。</a:t>
            </a:r>
            <a:endParaRPr lang="en-US" altLang="zh-CN" dirty="0" smtClean="0"/>
          </a:p>
          <a:p>
            <a:pPr lvl="2"/>
            <a:endParaRPr lang="en-US" altLang="zh-CN" sz="21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p:cNvSpPr>
          <p:nvPr/>
        </p:nvSpPr>
        <p:spPr bwMode="auto">
          <a:xfrm>
            <a:off x="7956550" y="6597650"/>
            <a:ext cx="1187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01E327FC-E94C-402E-9007-7F31B6F6C4AA}" type="slidenum">
              <a:rPr lang="en-US" altLang="zh-CN" sz="1400">
                <a:latin typeface="Arial Black" panose="020B0A04020102020204" pitchFamily="34" charset="0"/>
              </a:rPr>
              <a:pPr algn="r" eaLnBrk="1" hangingPunct="1"/>
              <a:t>6</a:t>
            </a:fld>
            <a:endParaRPr lang="en-US" altLang="zh-CN" sz="1400">
              <a:latin typeface="Arial Black" panose="020B0A04020102020204" pitchFamily="34" charset="0"/>
            </a:endParaRPr>
          </a:p>
        </p:txBody>
      </p:sp>
      <p:sp>
        <p:nvSpPr>
          <p:cNvPr id="393218" name="Rectangle 2"/>
          <p:cNvSpPr>
            <a:spLocks noGrp="1" noChangeArrowheads="1"/>
          </p:cNvSpPr>
          <p:nvPr>
            <p:ph type="title" idx="4294967295"/>
          </p:nvPr>
        </p:nvSpPr>
        <p:spPr bwMode="auto">
          <a:xfrm>
            <a:off x="457200" y="274638"/>
            <a:ext cx="8229600" cy="1143000"/>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研究框架</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6324" name="Rectangle 4"/>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indent="0">
              <a:buNone/>
            </a:pPr>
            <a:endParaRPr lang="en-US" altLang="zh-CN" b="1" dirty="0" smtClean="0"/>
          </a:p>
        </p:txBody>
      </p:sp>
      <p:pic>
        <p:nvPicPr>
          <p:cNvPr id="5" name="图片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669" y="1417638"/>
            <a:ext cx="8379372" cy="4997450"/>
          </a:xfrm>
          <a:prstGeom prst="rect">
            <a:avLst/>
          </a:prstGeom>
          <a:noFill/>
          <a:ln>
            <a:noFill/>
          </a:ln>
        </p:spPr>
      </p:pic>
    </p:spTree>
    <p:extLst>
      <p:ext uri="{BB962C8B-B14F-4D97-AF65-F5344CB8AC3E}">
        <p14:creationId xmlns:p14="http://schemas.microsoft.com/office/powerpoint/2010/main" val="3665867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创新点</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8371" name="Rectangle 35"/>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lvl="1"/>
            <a:r>
              <a:rPr lang="zh-CN" altLang="en-US" sz="2400" dirty="0" smtClean="0"/>
              <a:t>打破</a:t>
            </a:r>
            <a:r>
              <a:rPr lang="zh-CN" altLang="en-US" sz="2400" dirty="0"/>
              <a:t>了目前广告位投放市场仍保留的传统状态，实现高效的管理机制与投放信息推荐系统，实现房地产商与客户的精准对接，进而实现“去库存化”，符合我国经济发展的战略需求。</a:t>
            </a:r>
          </a:p>
          <a:p>
            <a:pPr lvl="1"/>
            <a:r>
              <a:rPr lang="zh-CN" altLang="en-US" sz="2400" dirty="0" smtClean="0"/>
              <a:t>实现</a:t>
            </a:r>
            <a:r>
              <a:rPr lang="zh-CN" altLang="en-US" sz="2400" dirty="0"/>
              <a:t>了广告商广告的高效投放，减少投放资金，提高投放效果，极具市场价值。</a:t>
            </a:r>
          </a:p>
          <a:p>
            <a:pPr lvl="1"/>
            <a:r>
              <a:rPr lang="zh-CN" altLang="en-US" sz="2400" dirty="0" smtClean="0"/>
              <a:t>建立</a:t>
            </a:r>
            <a:r>
              <a:rPr lang="zh-CN" altLang="en-US" sz="2400" dirty="0"/>
              <a:t>广告投放的资金分配模型，对于投资策略进行合理化的评估，降低了广告投放低回馈的风险。</a:t>
            </a:r>
          </a:p>
          <a:p>
            <a:pPr lvl="1"/>
            <a:r>
              <a:rPr lang="zh-CN" altLang="en-US" sz="2400" dirty="0" smtClean="0"/>
              <a:t>通过</a:t>
            </a:r>
            <a:r>
              <a:rPr lang="zh-CN" altLang="en-US" sz="2400" dirty="0"/>
              <a:t>对受众群体的特征分析与广告商群体的特征分析，建立完整的信息模型，完成“用户画像”与“商家画像”。并基于已获得的数据建立动态立体的知识库，通过进一步研究挖掘用户群体与广告的深层次联系。</a:t>
            </a:r>
            <a:endParaRPr lang="zh-CN" altLang="en-US" sz="2400" dirty="0"/>
          </a:p>
        </p:txBody>
      </p:sp>
      <p:sp>
        <p:nvSpPr>
          <p:cNvPr id="58372" name="灯片编号占位符 5"/>
          <p:cNvSpPr txBox="1">
            <a:spLocks noGrp="1"/>
          </p:cNvSpPr>
          <p:nvPr/>
        </p:nvSpPr>
        <p:spPr bwMode="auto">
          <a:xfrm>
            <a:off x="7956550" y="6597650"/>
            <a:ext cx="1187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8DABFFFC-9C73-49AC-B391-B8AF32DF88BA}" type="slidenum">
              <a:rPr lang="en-US" altLang="zh-CN" sz="1400">
                <a:latin typeface="Arial Black" panose="020B0A04020102020204" pitchFamily="34" charset="0"/>
              </a:rPr>
              <a:pPr algn="r" eaLnBrk="1" hangingPunct="1"/>
              <a:t>7</a:t>
            </a:fld>
            <a:endParaRPr lang="en-US" altLang="zh-CN" sz="140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6"/>
          <p:cNvSpPr>
            <a:spLocks noGrp="1" noChangeArrowheads="1"/>
          </p:cNvSpPr>
          <p:nvPr>
            <p:ph type="title" idx="4294967295"/>
          </p:nvPr>
        </p:nvSpPr>
        <p:spPr>
          <a:xfrm>
            <a:off x="0" y="0"/>
            <a:ext cx="0" cy="0"/>
          </a:xfrm>
        </p:spPr>
        <p:txBody>
          <a:bodyPr anchor="ctr"/>
          <a:lstStyle/>
          <a:p>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4275" name="Rectangle 6"/>
          <p:cNvSpPr txBox="1">
            <a:spLocks noGrp="1" noChangeArrowheads="1"/>
          </p:cNvSpPr>
          <p:nvPr/>
        </p:nvSpPr>
        <p:spPr bwMode="auto">
          <a:xfrm>
            <a:off x="457200" y="6453188"/>
            <a:ext cx="21336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fld id="{1E9FE7B9-E983-427D-BAEE-77F4641B7D82}" type="slidenum">
              <a:rPr lang="en-US" altLang="zh-CN" sz="1200">
                <a:latin typeface="Arial" panose="020B0604020202020204" pitchFamily="34" charset="0"/>
              </a:rPr>
              <a:pPr eaLnBrk="1" hangingPunct="1"/>
              <a:t>8</a:t>
            </a:fld>
            <a:endParaRPr lang="en-US" altLang="zh-CN" sz="1200">
              <a:latin typeface="Arial" panose="020B0604020202020204" pitchFamily="34" charset="0"/>
            </a:endParaRPr>
          </a:p>
        </p:txBody>
      </p:sp>
      <p:sp>
        <p:nvSpPr>
          <p:cNvPr id="6" name="Rectangle 2"/>
          <p:cNvSpPr>
            <a:spLocks noGrp="1" noChangeArrowheads="1"/>
          </p:cNvSpPr>
          <p:nvPr>
            <p:ph type="title" idx="4294967295"/>
          </p:nvPr>
        </p:nvSpPr>
        <p:spPr bwMode="auto">
          <a:xfrm>
            <a:off x="457200" y="533400"/>
            <a:ext cx="8229600" cy="884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数据挖掘</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数据爬取</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grpSp>
        <p:nvGrpSpPr>
          <p:cNvPr id="7" name="组合 6"/>
          <p:cNvGrpSpPr>
            <a:grpSpLocks/>
          </p:cNvGrpSpPr>
          <p:nvPr/>
        </p:nvGrpSpPr>
        <p:grpSpPr bwMode="auto">
          <a:xfrm>
            <a:off x="1447800" y="2057400"/>
            <a:ext cx="6019800" cy="2971800"/>
            <a:chOff x="3120" y="726"/>
            <a:chExt cx="5278" cy="2488"/>
          </a:xfrm>
        </p:grpSpPr>
        <p:sp>
          <p:nvSpPr>
            <p:cNvPr id="9" name="AutoShape 18"/>
            <p:cNvSpPr>
              <a:spLocks noChangeArrowheads="1"/>
            </p:cNvSpPr>
            <p:nvPr/>
          </p:nvSpPr>
          <p:spPr bwMode="auto">
            <a:xfrm>
              <a:off x="3120" y="726"/>
              <a:ext cx="1248" cy="624"/>
            </a:xfrm>
            <a:prstGeom prst="cloudCallout">
              <a:avLst>
                <a:gd name="adj1" fmla="val -43750"/>
                <a:gd name="adj2" fmla="val 70000"/>
              </a:avLst>
            </a:prstGeom>
            <a:solidFill>
              <a:srgbClr val="7030A0"/>
            </a:solidFill>
            <a:ln w="9525">
              <a:solidFill>
                <a:srgbClr val="000000"/>
              </a:solidFill>
              <a:round/>
              <a:headEnd/>
              <a:tailEnd/>
            </a:ln>
          </p:spPr>
          <p:txBody>
            <a:bodyPr rot="0" vert="horz" wrap="square" lIns="91440" tIns="45720" rIns="91440" bIns="45720" anchor="ctr" anchorCtr="0" upright="1">
              <a:noAutofit/>
            </a:bodyPr>
            <a:lstStyle/>
            <a:p>
              <a:pPr indent="66675" algn="ctr">
                <a:spcAft>
                  <a:spcPts val="0"/>
                </a:spcAft>
              </a:pPr>
              <a:endParaRPr lang="en-US" sz="2000" kern="100" dirty="0" smtClean="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66675" algn="ctr">
                <a:spcAft>
                  <a:spcPts val="0"/>
                </a:spcAft>
              </a:pPr>
              <a:r>
                <a:rPr lang="en-US" sz="2000" kern="100" dirty="0" smtClean="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Web</a:t>
              </a:r>
              <a:endPar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ctr">
                <a:spcAft>
                  <a:spcPts val="0"/>
                </a:spcAft>
              </a:pPr>
              <a:r>
                <a:rPr lang="en-US"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0" name="AutoShape 19"/>
            <p:cNvCxnSpPr>
              <a:cxnSpLocks noChangeShapeType="1"/>
              <a:stCxn id="9" idx="2"/>
            </p:cNvCxnSpPr>
            <p:nvPr/>
          </p:nvCxnSpPr>
          <p:spPr bwMode="auto">
            <a:xfrm>
              <a:off x="4367" y="1038"/>
              <a:ext cx="879" cy="1"/>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11" name="Rectangle 20"/>
            <p:cNvSpPr>
              <a:spLocks noChangeArrowheads="1"/>
            </p:cNvSpPr>
            <p:nvPr/>
          </p:nvSpPr>
          <p:spPr bwMode="auto">
            <a:xfrm>
              <a:off x="5246" y="746"/>
              <a:ext cx="1131" cy="585"/>
            </a:xfrm>
            <a:prstGeom prst="rect">
              <a:avLst/>
            </a:prstGeom>
            <a:solidFill>
              <a:srgbClr val="92D050"/>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rot="0" vert="horz" wrap="square" lIns="91440" tIns="45720" rIns="91440" bIns="45720" anchor="ctr" anchorCtr="0" upright="1">
              <a:noAutofit/>
            </a:bodyPr>
            <a:lstStyle/>
            <a:p>
              <a:pPr algn="ctr">
                <a:spcAft>
                  <a:spcPts val="0"/>
                </a:spcAft>
              </a:pPr>
              <a:r>
                <a:rPr lang="zh-CN" sz="2000" kern="100">
                  <a:effectLst/>
                  <a:latin typeface="微软雅黑" panose="020B0503020204020204" pitchFamily="34" charset="-122"/>
                  <a:ea typeface="微软雅黑" panose="020B0503020204020204" pitchFamily="34" charset="-122"/>
                  <a:cs typeface="Times New Roman" panose="02020603050405020304" pitchFamily="18" charset="0"/>
                </a:rPr>
                <a:t>下载模块</a:t>
              </a:r>
            </a:p>
          </p:txBody>
        </p:sp>
        <p:cxnSp>
          <p:nvCxnSpPr>
            <p:cNvPr id="12" name="AutoShape 21"/>
            <p:cNvCxnSpPr>
              <a:cxnSpLocks noChangeShapeType="1"/>
              <a:stCxn id="13" idx="1"/>
              <a:endCxn id="11" idx="3"/>
            </p:cNvCxnSpPr>
            <p:nvPr/>
          </p:nvCxnSpPr>
          <p:spPr bwMode="auto">
            <a:xfrm flipH="1">
              <a:off x="6377" y="1039"/>
              <a:ext cx="904"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 name="Rectangle 22"/>
            <p:cNvSpPr>
              <a:spLocks noChangeArrowheads="1"/>
            </p:cNvSpPr>
            <p:nvPr/>
          </p:nvSpPr>
          <p:spPr bwMode="auto">
            <a:xfrm>
              <a:off x="7281" y="746"/>
              <a:ext cx="1105" cy="585"/>
            </a:xfrm>
            <a:prstGeom prst="rect">
              <a:avLst/>
            </a:prstGeom>
            <a:solidFill>
              <a:srgbClr val="00B0F0"/>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20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URL</a:t>
              </a:r>
              <a:r>
                <a:rPr lang="zh-CN" sz="20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队列</a:t>
              </a:r>
            </a:p>
          </p:txBody>
        </p:sp>
        <p:cxnSp>
          <p:nvCxnSpPr>
            <p:cNvPr id="14" name="AutoShape 23"/>
            <p:cNvCxnSpPr>
              <a:cxnSpLocks noChangeShapeType="1"/>
              <a:stCxn id="11" idx="2"/>
              <a:endCxn id="15" idx="0"/>
            </p:cNvCxnSpPr>
            <p:nvPr/>
          </p:nvCxnSpPr>
          <p:spPr bwMode="auto">
            <a:xfrm flipH="1">
              <a:off x="5811" y="1331"/>
              <a:ext cx="1" cy="1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Rectangle 24"/>
            <p:cNvSpPr>
              <a:spLocks noChangeArrowheads="1"/>
            </p:cNvSpPr>
            <p:nvPr/>
          </p:nvSpPr>
          <p:spPr bwMode="auto">
            <a:xfrm>
              <a:off x="5204" y="1526"/>
              <a:ext cx="1214" cy="585"/>
            </a:xfrm>
            <a:prstGeom prst="rect">
              <a:avLst/>
            </a:prstGeom>
            <a:solidFill>
              <a:srgbClr val="00B050"/>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zh-CN" sz="2000"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页面解析器</a:t>
              </a:r>
            </a:p>
          </p:txBody>
        </p:sp>
        <p:sp>
          <p:nvSpPr>
            <p:cNvPr id="16" name="Rectangle 25"/>
            <p:cNvSpPr>
              <a:spLocks noChangeArrowheads="1"/>
            </p:cNvSpPr>
            <p:nvPr/>
          </p:nvSpPr>
          <p:spPr bwMode="auto">
            <a:xfrm>
              <a:off x="7268" y="1526"/>
              <a:ext cx="1130" cy="585"/>
            </a:xfrm>
            <a:prstGeom prst="rect">
              <a:avLst/>
            </a:prstGeom>
            <a:solidFill>
              <a:srgbClr val="0070C0"/>
            </a:solidFill>
            <a:ln w="9525">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URL</a:t>
              </a:r>
              <a:r>
                <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数据库</a:t>
              </a:r>
            </a:p>
          </p:txBody>
        </p:sp>
        <p:cxnSp>
          <p:nvCxnSpPr>
            <p:cNvPr id="17" name="AutoShape 26"/>
            <p:cNvCxnSpPr>
              <a:cxnSpLocks noChangeShapeType="1"/>
              <a:stCxn id="15" idx="3"/>
              <a:endCxn id="16" idx="1"/>
            </p:cNvCxnSpPr>
            <p:nvPr/>
          </p:nvCxnSpPr>
          <p:spPr bwMode="auto">
            <a:xfrm>
              <a:off x="6418" y="1819"/>
              <a:ext cx="8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27"/>
            <p:cNvCxnSpPr>
              <a:cxnSpLocks noChangeShapeType="1"/>
              <a:stCxn id="16" idx="0"/>
              <a:endCxn id="13" idx="2"/>
            </p:cNvCxnSpPr>
            <p:nvPr/>
          </p:nvCxnSpPr>
          <p:spPr bwMode="auto">
            <a:xfrm flipV="1">
              <a:off x="7833" y="1331"/>
              <a:ext cx="1" cy="1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 name="AutoShape 28"/>
            <p:cNvCxnSpPr>
              <a:cxnSpLocks noChangeShapeType="1"/>
              <a:stCxn id="15" idx="2"/>
              <a:endCxn id="20" idx="1"/>
            </p:cNvCxnSpPr>
            <p:nvPr/>
          </p:nvCxnSpPr>
          <p:spPr bwMode="auto">
            <a:xfrm flipH="1">
              <a:off x="5800" y="2111"/>
              <a:ext cx="11" cy="1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 name="AutoShape 29"/>
            <p:cNvSpPr>
              <a:spLocks noChangeArrowheads="1"/>
            </p:cNvSpPr>
            <p:nvPr/>
          </p:nvSpPr>
          <p:spPr bwMode="auto">
            <a:xfrm>
              <a:off x="5149" y="2306"/>
              <a:ext cx="1301" cy="908"/>
            </a:xfrm>
            <a:prstGeom prst="flowChartMagneticDisk">
              <a:avLst/>
            </a:prstGeom>
            <a:solidFill>
              <a:srgbClr val="7030A0"/>
            </a:solidFill>
            <a:ln w="9525">
              <a:solidFill>
                <a:srgbClr val="000000"/>
              </a:solidFill>
              <a:round/>
              <a:headEnd/>
              <a:tailEnd/>
            </a:ln>
          </p:spPr>
          <p:txBody>
            <a:bodyPr rot="0" vert="horz" wrap="square" lIns="91440" tIns="45720" rIns="91440" bIns="45720" anchor="ctr" anchorCtr="0" upright="1">
              <a:noAutofit/>
            </a:bodyPr>
            <a:lstStyle/>
            <a:p>
              <a:pPr algn="ctr">
                <a:spcAft>
                  <a:spcPts val="0"/>
                </a:spcAft>
              </a:pPr>
              <a:r>
                <a:rPr lang="en-US"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Web</a:t>
              </a:r>
              <a:r>
                <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数据库</a:t>
              </a:r>
            </a:p>
          </p:txBody>
        </p:sp>
      </p:grpSp>
      <p:sp>
        <p:nvSpPr>
          <p:cNvPr id="4" name="文本框 3"/>
          <p:cNvSpPr txBox="1"/>
          <p:nvPr/>
        </p:nvSpPr>
        <p:spPr>
          <a:xfrm>
            <a:off x="461664" y="3058270"/>
            <a:ext cx="1775444" cy="10156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搜房网、房天下、安居客等房产网站</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6"/>
          <p:cNvSpPr>
            <a:spLocks noGrp="1" noChangeArrowheads="1"/>
          </p:cNvSpPr>
          <p:nvPr>
            <p:ph type="title" idx="4294967295"/>
          </p:nvPr>
        </p:nvSpPr>
        <p:spPr>
          <a:xfrm>
            <a:off x="0" y="0"/>
            <a:ext cx="0" cy="0"/>
          </a:xfrm>
        </p:spPr>
        <p:txBody>
          <a:bodyPr anchor="ctr"/>
          <a:lstStyle/>
          <a:p>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4275" name="Rectangle 6"/>
          <p:cNvSpPr txBox="1">
            <a:spLocks noGrp="1" noChangeArrowheads="1"/>
          </p:cNvSpPr>
          <p:nvPr/>
        </p:nvSpPr>
        <p:spPr bwMode="auto">
          <a:xfrm>
            <a:off x="457200" y="6453188"/>
            <a:ext cx="21336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fld id="{1E9FE7B9-E983-427D-BAEE-77F4641B7D82}" type="slidenum">
              <a:rPr lang="en-US" altLang="zh-CN" sz="1200">
                <a:latin typeface="Arial" panose="020B0604020202020204" pitchFamily="34" charset="0"/>
              </a:rPr>
              <a:pPr eaLnBrk="1" hangingPunct="1"/>
              <a:t>9</a:t>
            </a:fld>
            <a:endParaRPr lang="en-US" altLang="zh-CN" sz="1200">
              <a:latin typeface="Arial" panose="020B0604020202020204" pitchFamily="34" charset="0"/>
            </a:endParaRPr>
          </a:p>
        </p:txBody>
      </p:sp>
      <p:sp>
        <p:nvSpPr>
          <p:cNvPr id="6" name="Rectangle 2"/>
          <p:cNvSpPr>
            <a:spLocks noGrp="1" noChangeArrowheads="1"/>
          </p:cNvSpPr>
          <p:nvPr>
            <p:ph type="title" idx="4294967295"/>
          </p:nvPr>
        </p:nvSpPr>
        <p:spPr bwMode="auto">
          <a:xfrm>
            <a:off x="457200" y="533400"/>
            <a:ext cx="8229600" cy="884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数据挖掘</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数据爬取</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grpSp>
        <p:nvGrpSpPr>
          <p:cNvPr id="21" name="Group 82"/>
          <p:cNvGrpSpPr>
            <a:grpSpLocks/>
          </p:cNvGrpSpPr>
          <p:nvPr/>
        </p:nvGrpSpPr>
        <p:grpSpPr bwMode="auto">
          <a:xfrm>
            <a:off x="2233612" y="1527814"/>
            <a:ext cx="4676775" cy="4644386"/>
            <a:chOff x="2265" y="1590"/>
            <a:chExt cx="7365" cy="5707"/>
          </a:xfrm>
        </p:grpSpPr>
        <p:sp>
          <p:nvSpPr>
            <p:cNvPr id="22" name="Text Box 83"/>
            <p:cNvSpPr txBox="1">
              <a:spLocks noChangeArrowheads="1"/>
            </p:cNvSpPr>
            <p:nvPr/>
          </p:nvSpPr>
          <p:spPr bwMode="auto">
            <a:xfrm>
              <a:off x="7973" y="4471"/>
              <a:ext cx="570" cy="4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eaVert" wrap="square" lIns="91440" tIns="45720" rIns="91440" bIns="45720" anchor="t" anchorCtr="0" upright="1">
              <a:noAutofit/>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否</a:t>
              </a:r>
            </a:p>
          </p:txBody>
        </p:sp>
        <p:sp>
          <p:nvSpPr>
            <p:cNvPr id="23" name="Text Box 84"/>
            <p:cNvSpPr txBox="1">
              <a:spLocks noChangeArrowheads="1"/>
            </p:cNvSpPr>
            <p:nvPr/>
          </p:nvSpPr>
          <p:spPr bwMode="auto">
            <a:xfrm>
              <a:off x="7973" y="2536"/>
              <a:ext cx="570" cy="4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eaVert" wrap="square" lIns="91440" tIns="45720" rIns="91440" bIns="45720" anchor="t" anchorCtr="0" upright="1">
              <a:noAutofit/>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否</a:t>
              </a:r>
            </a:p>
          </p:txBody>
        </p:sp>
        <p:sp>
          <p:nvSpPr>
            <p:cNvPr id="24" name="Text Box 85"/>
            <p:cNvSpPr txBox="1">
              <a:spLocks noChangeArrowheads="1"/>
            </p:cNvSpPr>
            <p:nvPr/>
          </p:nvSpPr>
          <p:spPr bwMode="auto">
            <a:xfrm>
              <a:off x="7973" y="6616"/>
              <a:ext cx="570" cy="4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eaVert" wrap="square" lIns="91440" tIns="45720" rIns="91440" bIns="45720" anchor="t" anchorCtr="0" upright="1">
              <a:noAutofit/>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否</a:t>
              </a:r>
            </a:p>
          </p:txBody>
        </p:sp>
        <p:sp>
          <p:nvSpPr>
            <p:cNvPr id="25" name="Text Box 86"/>
            <p:cNvSpPr txBox="1">
              <a:spLocks noChangeArrowheads="1"/>
            </p:cNvSpPr>
            <p:nvPr/>
          </p:nvSpPr>
          <p:spPr bwMode="auto">
            <a:xfrm>
              <a:off x="3555" y="6601"/>
              <a:ext cx="570" cy="4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eaVert" wrap="square" lIns="91440" tIns="45720" rIns="91440" bIns="45720" anchor="t" anchorCtr="0" upright="1">
              <a:noAutofit/>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是</a:t>
              </a:r>
            </a:p>
          </p:txBody>
        </p:sp>
        <p:sp>
          <p:nvSpPr>
            <p:cNvPr id="26" name="Text Box 87"/>
            <p:cNvSpPr txBox="1">
              <a:spLocks noChangeArrowheads="1"/>
            </p:cNvSpPr>
            <p:nvPr/>
          </p:nvSpPr>
          <p:spPr bwMode="auto">
            <a:xfrm>
              <a:off x="5520" y="5128"/>
              <a:ext cx="570" cy="4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eaVert" wrap="square" lIns="91440" tIns="45720" rIns="91440" bIns="45720" anchor="t" anchorCtr="0" upright="1">
              <a:noAutofit/>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是</a:t>
              </a:r>
            </a:p>
          </p:txBody>
        </p:sp>
        <p:sp>
          <p:nvSpPr>
            <p:cNvPr id="27" name="Text Box 88"/>
            <p:cNvSpPr txBox="1">
              <a:spLocks noChangeArrowheads="1"/>
            </p:cNvSpPr>
            <p:nvPr/>
          </p:nvSpPr>
          <p:spPr bwMode="auto">
            <a:xfrm>
              <a:off x="5603" y="3166"/>
              <a:ext cx="570" cy="4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eaVert" wrap="square" lIns="91440" tIns="45720" rIns="91440" bIns="45720" anchor="t" anchorCtr="0" upright="1">
              <a:noAutofit/>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是</a:t>
              </a:r>
            </a:p>
          </p:txBody>
        </p:sp>
        <p:cxnSp>
          <p:nvCxnSpPr>
            <p:cNvPr id="28" name="AutoShape 89"/>
            <p:cNvCxnSpPr>
              <a:cxnSpLocks noChangeShapeType="1"/>
            </p:cNvCxnSpPr>
            <p:nvPr/>
          </p:nvCxnSpPr>
          <p:spPr bwMode="auto">
            <a:xfrm>
              <a:off x="6090" y="5128"/>
              <a:ext cx="1" cy="45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AutoShape 90"/>
            <p:cNvCxnSpPr>
              <a:cxnSpLocks noChangeShapeType="1"/>
            </p:cNvCxnSpPr>
            <p:nvPr/>
          </p:nvCxnSpPr>
          <p:spPr bwMode="auto">
            <a:xfrm>
              <a:off x="6090" y="3181"/>
              <a:ext cx="1" cy="39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0" name="AutoShape 91"/>
            <p:cNvSpPr>
              <a:spLocks noChangeArrowheads="1"/>
            </p:cNvSpPr>
            <p:nvPr/>
          </p:nvSpPr>
          <p:spPr bwMode="auto">
            <a:xfrm>
              <a:off x="5079" y="3571"/>
              <a:ext cx="2021" cy="510"/>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词单元放入词集合</a:t>
              </a:r>
            </a:p>
          </p:txBody>
        </p:sp>
        <p:cxnSp>
          <p:nvCxnSpPr>
            <p:cNvPr id="31" name="AutoShape 92"/>
            <p:cNvCxnSpPr>
              <a:cxnSpLocks noChangeShapeType="1"/>
            </p:cNvCxnSpPr>
            <p:nvPr/>
          </p:nvCxnSpPr>
          <p:spPr bwMode="auto">
            <a:xfrm>
              <a:off x="6090" y="2100"/>
              <a:ext cx="1" cy="40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2" name="AutoShape 93"/>
            <p:cNvSpPr>
              <a:spLocks noChangeArrowheads="1"/>
            </p:cNvSpPr>
            <p:nvPr/>
          </p:nvSpPr>
          <p:spPr bwMode="auto">
            <a:xfrm>
              <a:off x="5423" y="1590"/>
              <a:ext cx="1333" cy="368"/>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页面文档</a:t>
              </a:r>
            </a:p>
          </p:txBody>
        </p:sp>
        <p:sp>
          <p:nvSpPr>
            <p:cNvPr id="33" name="AutoShape 94"/>
            <p:cNvSpPr>
              <a:spLocks noChangeArrowheads="1"/>
            </p:cNvSpPr>
            <p:nvPr/>
          </p:nvSpPr>
          <p:spPr bwMode="auto">
            <a:xfrm>
              <a:off x="5079" y="5581"/>
              <a:ext cx="2021" cy="510"/>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保存语法结构</a:t>
              </a:r>
            </a:p>
          </p:txBody>
        </p:sp>
        <p:cxnSp>
          <p:nvCxnSpPr>
            <p:cNvPr id="34" name="AutoShape 95"/>
            <p:cNvCxnSpPr>
              <a:cxnSpLocks noChangeShapeType="1"/>
            </p:cNvCxnSpPr>
            <p:nvPr/>
          </p:nvCxnSpPr>
          <p:spPr bwMode="auto">
            <a:xfrm>
              <a:off x="6090" y="4081"/>
              <a:ext cx="1" cy="3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5" name="AutoShape 96"/>
            <p:cNvSpPr>
              <a:spLocks noChangeArrowheads="1"/>
            </p:cNvSpPr>
            <p:nvPr/>
          </p:nvSpPr>
          <p:spPr bwMode="auto">
            <a:xfrm>
              <a:off x="3188" y="6622"/>
              <a:ext cx="5760" cy="675"/>
            </a:xfrm>
            <a:prstGeom prst="flowChartDecision">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语法单元是否链接</a:t>
              </a:r>
            </a:p>
          </p:txBody>
        </p:sp>
        <p:sp>
          <p:nvSpPr>
            <p:cNvPr id="36" name="AutoShape 97"/>
            <p:cNvSpPr>
              <a:spLocks noChangeArrowheads="1"/>
            </p:cNvSpPr>
            <p:nvPr/>
          </p:nvSpPr>
          <p:spPr bwMode="auto">
            <a:xfrm>
              <a:off x="3188" y="2506"/>
              <a:ext cx="5512" cy="675"/>
            </a:xfrm>
            <a:prstGeom prst="flowChartDecision">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词法分析顺利完成</a:t>
              </a:r>
            </a:p>
          </p:txBody>
        </p:sp>
        <p:sp>
          <p:nvSpPr>
            <p:cNvPr id="37" name="AutoShape 98"/>
            <p:cNvSpPr>
              <a:spLocks noChangeArrowheads="1"/>
            </p:cNvSpPr>
            <p:nvPr/>
          </p:nvSpPr>
          <p:spPr bwMode="auto">
            <a:xfrm>
              <a:off x="3555" y="4453"/>
              <a:ext cx="5145" cy="675"/>
            </a:xfrm>
            <a:prstGeom prst="flowChartDecision">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语法分析顺利完成</a:t>
              </a:r>
            </a:p>
          </p:txBody>
        </p:sp>
        <p:cxnSp>
          <p:nvCxnSpPr>
            <p:cNvPr id="38" name="AutoShape 99"/>
            <p:cNvCxnSpPr>
              <a:cxnSpLocks noChangeShapeType="1"/>
            </p:cNvCxnSpPr>
            <p:nvPr/>
          </p:nvCxnSpPr>
          <p:spPr bwMode="auto">
            <a:xfrm>
              <a:off x="6090" y="6091"/>
              <a:ext cx="1" cy="53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 name="AutoShape 100"/>
            <p:cNvCxnSpPr>
              <a:cxnSpLocks noChangeShapeType="1"/>
            </p:cNvCxnSpPr>
            <p:nvPr/>
          </p:nvCxnSpPr>
          <p:spPr bwMode="auto">
            <a:xfrm rot="10800000">
              <a:off x="2955" y="4546"/>
              <a:ext cx="1251" cy="2414"/>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40" name="AutoShape 101"/>
            <p:cNvSpPr>
              <a:spLocks noChangeArrowheads="1"/>
            </p:cNvSpPr>
            <p:nvPr/>
          </p:nvSpPr>
          <p:spPr bwMode="auto">
            <a:xfrm>
              <a:off x="2265" y="3481"/>
              <a:ext cx="1860" cy="1170"/>
            </a:xfrm>
            <a:prstGeom prst="cloudCallout">
              <a:avLst>
                <a:gd name="adj1" fmla="val -43764"/>
                <a:gd name="adj2" fmla="val 70000"/>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过滤模块</a:t>
              </a:r>
            </a:p>
          </p:txBody>
        </p:sp>
        <p:cxnSp>
          <p:nvCxnSpPr>
            <p:cNvPr id="41" name="AutoShape 102"/>
            <p:cNvCxnSpPr>
              <a:cxnSpLocks noChangeShapeType="1"/>
            </p:cNvCxnSpPr>
            <p:nvPr/>
          </p:nvCxnSpPr>
          <p:spPr bwMode="auto">
            <a:xfrm flipV="1">
              <a:off x="7973" y="5056"/>
              <a:ext cx="1192" cy="1904"/>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2" name="AutoShape 103"/>
            <p:cNvCxnSpPr>
              <a:cxnSpLocks noChangeShapeType="1"/>
            </p:cNvCxnSpPr>
            <p:nvPr/>
          </p:nvCxnSpPr>
          <p:spPr bwMode="auto">
            <a:xfrm>
              <a:off x="7973" y="2844"/>
              <a:ext cx="1192" cy="1702"/>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43" name="AutoShape 104"/>
            <p:cNvSpPr>
              <a:spLocks noChangeArrowheads="1"/>
            </p:cNvSpPr>
            <p:nvPr/>
          </p:nvSpPr>
          <p:spPr bwMode="auto">
            <a:xfrm>
              <a:off x="8700" y="4546"/>
              <a:ext cx="930" cy="510"/>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zh-CN" sz="1200" kern="100">
                  <a:effectLst/>
                  <a:latin typeface="微软雅黑" panose="020B0503020204020204" pitchFamily="34" charset="-122"/>
                  <a:ea typeface="微软雅黑" panose="020B0503020204020204" pitchFamily="34" charset="-122"/>
                  <a:cs typeface="Times New Roman" panose="02020603050405020304" pitchFamily="18" charset="0"/>
                </a:rPr>
                <a:t>终止</a:t>
              </a:r>
            </a:p>
          </p:txBody>
        </p:sp>
        <p:cxnSp>
          <p:nvCxnSpPr>
            <p:cNvPr id="44" name="AutoShape 105"/>
            <p:cNvCxnSpPr>
              <a:cxnSpLocks noChangeShapeType="1"/>
            </p:cNvCxnSpPr>
            <p:nvPr/>
          </p:nvCxnSpPr>
          <p:spPr bwMode="auto">
            <a:xfrm>
              <a:off x="7973" y="4791"/>
              <a:ext cx="727" cy="1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572339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9525">
          <a:solidFill>
            <a:srgbClr val="000000"/>
          </a:solidFill>
          <a:miter lim="800000"/>
          <a:headEnd/>
          <a:tailEnd/>
        </a:ln>
      </a:spPr>
      <a:bodyPr rot="0" vert="horz" wrap="square" lIns="91440" tIns="45720" rIns="91440" bIns="45720" anchor="t" anchorCtr="0" upright="1">
        <a:noAutofit/>
      </a:bodyPr>
      <a:lstStyle>
        <a:defPPr algn="ctr">
          <a:spcAft>
            <a:spcPts val="0"/>
          </a:spcAft>
          <a:defRPr sz="2000" kern="100">
            <a:effectLst/>
            <a:latin typeface="微软雅黑" panose="020B0503020204020204" pitchFamily="34" charset="-122"/>
            <a:ea typeface="微软雅黑" panose="020B0503020204020204" pitchFamily="34" charset="-122"/>
            <a:cs typeface="Times New Roman" panose="02020603050405020304" pitchFamily="18" charset="0"/>
          </a:defRPr>
        </a:defPPr>
      </a:lstStyle>
    </a:sp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1780</TotalTime>
  <Words>1507</Words>
  <Application>Microsoft Office PowerPoint</Application>
  <PresentationFormat>全屏显示(4:3)</PresentationFormat>
  <Paragraphs>112</Paragraphs>
  <Slides>17</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黑体</vt:lpstr>
      <vt:lpstr>华文行楷</vt:lpstr>
      <vt:lpstr>宋体</vt:lpstr>
      <vt:lpstr>微软雅黑</vt:lpstr>
      <vt:lpstr>Arial</vt:lpstr>
      <vt:lpstr>Arial Black</vt:lpstr>
      <vt:lpstr>Times New Roman</vt:lpstr>
      <vt:lpstr>Verdana</vt:lpstr>
      <vt:lpstr>Wingdings</vt:lpstr>
      <vt:lpstr>Profile</vt:lpstr>
      <vt:lpstr>基于大数据分析的广告精准投放研究</vt:lpstr>
      <vt:lpstr>内容提要</vt:lpstr>
      <vt:lpstr>研究背景</vt:lpstr>
      <vt:lpstr>研究背景</vt:lpstr>
      <vt:lpstr>相关工作</vt:lpstr>
      <vt:lpstr>研究框架</vt:lpstr>
      <vt:lpstr>创新点</vt:lpstr>
      <vt:lpstr>    </vt:lpstr>
      <vt:lpstr>    </vt:lpstr>
      <vt:lpstr>    </vt:lpstr>
      <vt:lpstr>模型构建</vt:lpstr>
      <vt:lpstr>模型构建</vt:lpstr>
      <vt:lpstr>全城购买力和地段价值分布图</vt:lpstr>
      <vt:lpstr>用户行为画像</vt:lpstr>
      <vt:lpstr>总结与展望（1/2）-总结</vt:lpstr>
      <vt:lpstr>总结与展望（2/2）-展望</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ZHAO YUQI</cp:lastModifiedBy>
  <cp:revision>364</cp:revision>
  <cp:lastPrinted>1601-01-01T00:00:00Z</cp:lastPrinted>
  <dcterms:created xsi:type="dcterms:W3CDTF">1601-01-01T00:00:00Z</dcterms:created>
  <dcterms:modified xsi:type="dcterms:W3CDTF">2018-05-27T09:08:33Z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