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8" r:id="rId2"/>
    <p:sldId id="316" r:id="rId3"/>
    <p:sldId id="318" r:id="rId4"/>
    <p:sldId id="301" r:id="rId5"/>
    <p:sldId id="302" r:id="rId6"/>
    <p:sldId id="287" r:id="rId7"/>
    <p:sldId id="304" r:id="rId8"/>
    <p:sldId id="305" r:id="rId9"/>
    <p:sldId id="306" r:id="rId10"/>
    <p:sldId id="308" r:id="rId11"/>
    <p:sldId id="307" r:id="rId12"/>
    <p:sldId id="309" r:id="rId13"/>
    <p:sldId id="288" r:id="rId14"/>
    <p:sldId id="319" r:id="rId15"/>
    <p:sldId id="321" r:id="rId16"/>
    <p:sldId id="322" r:id="rId17"/>
    <p:sldId id="324" r:id="rId18"/>
    <p:sldId id="296" r:id="rId19"/>
    <p:sldId id="325" r:id="rId20"/>
    <p:sldId id="280" r:id="rId21"/>
    <p:sldId id="284" r:id="rId22"/>
    <p:sldId id="297"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B559"/>
    <a:srgbClr val="662E91"/>
    <a:srgbClr val="DA1F3E"/>
    <a:srgbClr val="F58345"/>
    <a:srgbClr val="12A1BF"/>
    <a:srgbClr val="006181"/>
    <a:srgbClr val="652D90"/>
    <a:srgbClr val="95CA4C"/>
    <a:srgbClr val="D91B3B"/>
    <a:srgbClr val="8BC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4" autoAdjust="0"/>
    <p:restoredTop sz="80843" autoAdjust="0"/>
  </p:normalViewPr>
  <p:slideViewPr>
    <p:cSldViewPr snapToGrid="0" showGuides="1">
      <p:cViewPr varScale="1">
        <p:scale>
          <a:sx n="94" d="100"/>
          <a:sy n="94" d="100"/>
        </p:scale>
        <p:origin x="834" y="78"/>
      </p:cViewPr>
      <p:guideLst>
        <p:guide orient="horz" pos="2166"/>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627DD-8A06-4487-BE84-FFA6B26DE20B}"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zh-CN" altLang="en-US"/>
        </a:p>
      </dgm:t>
    </dgm:pt>
    <dgm:pt modelId="{E29E766C-76DF-4382-B112-E376818B9A21}">
      <dgm:prSet phldrT="[文本]"/>
      <dgm:spPr/>
      <dgm:t>
        <a:bodyPr/>
        <a:lstStyle/>
        <a:p>
          <a:r>
            <a:rPr lang="zh-CN" altLang="en-US" dirty="0">
              <a:latin typeface="+mn-lt"/>
              <a:ea typeface="+mn-ea"/>
              <a:cs typeface="+mn-ea"/>
              <a:sym typeface="+mn-lt"/>
            </a:rPr>
            <a:t>爬取网站</a:t>
          </a:r>
        </a:p>
      </dgm:t>
    </dgm:pt>
    <dgm:pt modelId="{4F596C78-CCF9-47BB-B14C-1F11888CB0FA}" type="parTrans" cxnId="{C36F6BA6-21D3-4D16-9DEA-4C6ECAA71DA2}">
      <dgm:prSet/>
      <dgm:spPr/>
      <dgm:t>
        <a:bodyPr/>
        <a:lstStyle/>
        <a:p>
          <a:endParaRPr lang="zh-CN" altLang="en-US"/>
        </a:p>
      </dgm:t>
    </dgm:pt>
    <dgm:pt modelId="{E66BA743-26F0-4CEA-9CA8-83AE89B087DA}" type="sibTrans" cxnId="{C36F6BA6-21D3-4D16-9DEA-4C6ECAA71DA2}">
      <dgm:prSet/>
      <dgm:spPr/>
      <dgm:t>
        <a:bodyPr/>
        <a:lstStyle/>
        <a:p>
          <a:endParaRPr lang="zh-CN" altLang="en-US"/>
        </a:p>
      </dgm:t>
    </dgm:pt>
    <dgm:pt modelId="{73C798E1-F813-42C4-8084-94A537C1724D}">
      <dgm:prSet phldrT="[文本]"/>
      <dgm:spPr/>
      <dgm:t>
        <a:bodyPr/>
        <a:lstStyle/>
        <a:p>
          <a:r>
            <a:rPr lang="zh-CN" altLang="en-US" dirty="0">
              <a:latin typeface="+mn-lt"/>
              <a:ea typeface="+mn-ea"/>
              <a:cs typeface="+mn-ea"/>
              <a:sym typeface="+mn-lt"/>
            </a:rPr>
            <a:t>搜房网，房天下，安居客等</a:t>
          </a:r>
        </a:p>
      </dgm:t>
    </dgm:pt>
    <dgm:pt modelId="{AE2E2C5A-1B61-40A2-A2E5-E5400597FC2E}" type="parTrans" cxnId="{16294DE6-5B19-4E8B-9DFF-82EF4D3C71CA}">
      <dgm:prSet/>
      <dgm:spPr/>
      <dgm:t>
        <a:bodyPr/>
        <a:lstStyle/>
        <a:p>
          <a:endParaRPr lang="zh-CN" altLang="en-US"/>
        </a:p>
      </dgm:t>
    </dgm:pt>
    <dgm:pt modelId="{1F24EDB6-5BDA-4CD9-982E-BBEA268A707A}" type="sibTrans" cxnId="{16294DE6-5B19-4E8B-9DFF-82EF4D3C71CA}">
      <dgm:prSet/>
      <dgm:spPr/>
      <dgm:t>
        <a:bodyPr/>
        <a:lstStyle/>
        <a:p>
          <a:endParaRPr lang="zh-CN" altLang="en-US"/>
        </a:p>
      </dgm:t>
    </dgm:pt>
    <dgm:pt modelId="{808E61AF-7FAD-4136-8C92-F729EAE038A4}">
      <dgm:prSet phldrT="[文本]"/>
      <dgm:spPr/>
      <dgm:t>
        <a:bodyPr/>
        <a:lstStyle/>
        <a:p>
          <a:r>
            <a:rPr lang="zh-CN" altLang="en-US" dirty="0">
              <a:latin typeface="+mn-lt"/>
              <a:ea typeface="+mn-ea"/>
              <a:cs typeface="+mn-ea"/>
              <a:sym typeface="+mn-lt"/>
            </a:rPr>
            <a:t>房价，地域位置，商业密集度</a:t>
          </a:r>
        </a:p>
      </dgm:t>
    </dgm:pt>
    <dgm:pt modelId="{3391E9AF-5F47-4D5D-AA24-C4CC8BD8CDF3}" type="parTrans" cxnId="{67E2DE98-83E5-42CE-9224-E3AD00068BD6}">
      <dgm:prSet/>
      <dgm:spPr/>
      <dgm:t>
        <a:bodyPr/>
        <a:lstStyle/>
        <a:p>
          <a:endParaRPr lang="zh-CN" altLang="en-US"/>
        </a:p>
      </dgm:t>
    </dgm:pt>
    <dgm:pt modelId="{730F8F48-DA89-4A38-99AB-3EC7F9A3F74E}" type="sibTrans" cxnId="{67E2DE98-83E5-42CE-9224-E3AD00068BD6}">
      <dgm:prSet/>
      <dgm:spPr/>
      <dgm:t>
        <a:bodyPr/>
        <a:lstStyle/>
        <a:p>
          <a:endParaRPr lang="zh-CN" altLang="en-US"/>
        </a:p>
      </dgm:t>
    </dgm:pt>
    <dgm:pt modelId="{FF0E0466-7B8F-4FF4-9546-C5C5EEE85065}">
      <dgm:prSet phldrT="[文本]"/>
      <dgm:spPr/>
      <dgm:t>
        <a:bodyPr/>
        <a:lstStyle/>
        <a:p>
          <a:r>
            <a:rPr lang="zh-CN" altLang="en-US" dirty="0">
              <a:latin typeface="+mn-lt"/>
              <a:ea typeface="+mn-ea"/>
              <a:cs typeface="+mn-ea"/>
              <a:sym typeface="+mn-lt"/>
            </a:rPr>
            <a:t>评估</a:t>
          </a:r>
        </a:p>
      </dgm:t>
    </dgm:pt>
    <dgm:pt modelId="{942B3839-263A-488C-B6EC-70D33347048F}" type="parTrans" cxnId="{FB8C08E5-F76F-4528-8959-D0700C218EE9}">
      <dgm:prSet/>
      <dgm:spPr/>
      <dgm:t>
        <a:bodyPr/>
        <a:lstStyle/>
        <a:p>
          <a:endParaRPr lang="zh-CN" altLang="en-US"/>
        </a:p>
      </dgm:t>
    </dgm:pt>
    <dgm:pt modelId="{F2F99306-1539-4144-AF2B-C25C44DCD041}" type="sibTrans" cxnId="{FB8C08E5-F76F-4528-8959-D0700C218EE9}">
      <dgm:prSet/>
      <dgm:spPr/>
      <dgm:t>
        <a:bodyPr/>
        <a:lstStyle/>
        <a:p>
          <a:endParaRPr lang="zh-CN" altLang="en-US"/>
        </a:p>
      </dgm:t>
    </dgm:pt>
    <dgm:pt modelId="{AFD83037-75DB-4436-A074-527DD3472BA2}">
      <dgm:prSet phldrT="[文本]"/>
      <dgm:spPr/>
      <dgm:t>
        <a:bodyPr/>
        <a:lstStyle/>
        <a:p>
          <a:r>
            <a:rPr lang="zh-CN" altLang="en-US" dirty="0">
              <a:latin typeface="+mn-lt"/>
              <a:ea typeface="+mn-ea"/>
              <a:cs typeface="+mn-ea"/>
              <a:sym typeface="+mn-lt"/>
            </a:rPr>
            <a:t>对爬取不到的小区进行评估</a:t>
          </a:r>
        </a:p>
      </dgm:t>
    </dgm:pt>
    <dgm:pt modelId="{53E6DA76-D9CC-463E-A441-E651FD297030}" type="parTrans" cxnId="{F00FFD62-6603-47DC-BFED-059C08E4EDF4}">
      <dgm:prSet/>
      <dgm:spPr/>
      <dgm:t>
        <a:bodyPr/>
        <a:lstStyle/>
        <a:p>
          <a:endParaRPr lang="zh-CN" altLang="en-US"/>
        </a:p>
      </dgm:t>
    </dgm:pt>
    <dgm:pt modelId="{FE0CE14F-1FD8-44E9-A9BD-BDB8CD6B12C7}" type="sibTrans" cxnId="{F00FFD62-6603-47DC-BFED-059C08E4EDF4}">
      <dgm:prSet/>
      <dgm:spPr/>
      <dgm:t>
        <a:bodyPr/>
        <a:lstStyle/>
        <a:p>
          <a:endParaRPr lang="zh-CN" altLang="en-US"/>
        </a:p>
      </dgm:t>
    </dgm:pt>
    <dgm:pt modelId="{9C5EAE83-38B8-49D1-8696-093C404D4C93}">
      <dgm:prSet phldrT="[文本]"/>
      <dgm:spPr/>
      <dgm:t>
        <a:bodyPr/>
        <a:lstStyle/>
        <a:p>
          <a:r>
            <a:rPr lang="zh-CN" altLang="en-US" dirty="0">
              <a:latin typeface="+mn-lt"/>
              <a:ea typeface="+mn-ea"/>
              <a:cs typeface="+mn-ea"/>
              <a:sym typeface="+mn-lt"/>
            </a:rPr>
            <a:t>对小区住户的消费能力进行评估</a:t>
          </a:r>
        </a:p>
      </dgm:t>
    </dgm:pt>
    <dgm:pt modelId="{3C8B5F1E-45A9-4F52-8B56-FA35A0210D61}" type="parTrans" cxnId="{DFE27B9A-59F6-4627-9649-3F2C4E5E13F4}">
      <dgm:prSet/>
      <dgm:spPr/>
      <dgm:t>
        <a:bodyPr/>
        <a:lstStyle/>
        <a:p>
          <a:endParaRPr lang="zh-CN" altLang="en-US"/>
        </a:p>
      </dgm:t>
    </dgm:pt>
    <dgm:pt modelId="{37F1C116-0697-4107-A27C-8EFA477B27E2}" type="sibTrans" cxnId="{DFE27B9A-59F6-4627-9649-3F2C4E5E13F4}">
      <dgm:prSet/>
      <dgm:spPr/>
      <dgm:t>
        <a:bodyPr/>
        <a:lstStyle/>
        <a:p>
          <a:endParaRPr lang="zh-CN" altLang="en-US"/>
        </a:p>
      </dgm:t>
    </dgm:pt>
    <dgm:pt modelId="{45539330-1AED-4BBF-A9F1-560EFEE9FA7E}">
      <dgm:prSet phldrT="[文本]"/>
      <dgm:spPr/>
      <dgm:t>
        <a:bodyPr/>
        <a:lstStyle/>
        <a:p>
          <a:r>
            <a:rPr lang="zh-CN" altLang="en-US" dirty="0">
              <a:latin typeface="+mn-lt"/>
              <a:ea typeface="+mn-ea"/>
              <a:cs typeface="+mn-ea"/>
              <a:sym typeface="+mn-lt"/>
            </a:rPr>
            <a:t>建立模型</a:t>
          </a:r>
        </a:p>
      </dgm:t>
    </dgm:pt>
    <dgm:pt modelId="{58CBD4BF-106D-44DE-A064-454752B1BA5C}" type="parTrans" cxnId="{B7D3ED97-AD9B-4476-BBD8-724480A32AAA}">
      <dgm:prSet/>
      <dgm:spPr/>
      <dgm:t>
        <a:bodyPr/>
        <a:lstStyle/>
        <a:p>
          <a:endParaRPr lang="zh-CN" altLang="en-US"/>
        </a:p>
      </dgm:t>
    </dgm:pt>
    <dgm:pt modelId="{0359101B-D05C-4082-897C-3C394751D5C1}" type="sibTrans" cxnId="{B7D3ED97-AD9B-4476-BBD8-724480A32AAA}">
      <dgm:prSet/>
      <dgm:spPr/>
      <dgm:t>
        <a:bodyPr/>
        <a:lstStyle/>
        <a:p>
          <a:endParaRPr lang="zh-CN" altLang="en-US"/>
        </a:p>
      </dgm:t>
    </dgm:pt>
    <dgm:pt modelId="{D0FB88A3-84CB-423C-BFF2-67C6C624DBDE}">
      <dgm:prSet phldrT="[文本]"/>
      <dgm:spPr/>
      <dgm:t>
        <a:bodyPr/>
        <a:lstStyle/>
        <a:p>
          <a:r>
            <a:rPr lang="zh-CN" altLang="en-US" dirty="0">
              <a:latin typeface="+mn-lt"/>
              <a:ea typeface="+mn-ea"/>
              <a:cs typeface="+mn-ea"/>
              <a:sym typeface="+mn-lt"/>
            </a:rPr>
            <a:t>建立基于位置的投放模型</a:t>
          </a:r>
        </a:p>
      </dgm:t>
    </dgm:pt>
    <dgm:pt modelId="{CD96E2BB-0938-4EA2-AC6B-203FFEB928BE}" type="parTrans" cxnId="{769DE2AB-A0D2-47DA-A866-4876E5B1B13E}">
      <dgm:prSet/>
      <dgm:spPr/>
      <dgm:t>
        <a:bodyPr/>
        <a:lstStyle/>
        <a:p>
          <a:endParaRPr lang="zh-CN" altLang="en-US"/>
        </a:p>
      </dgm:t>
    </dgm:pt>
    <dgm:pt modelId="{13C86B64-36A0-4130-8A94-E587F377CB37}" type="sibTrans" cxnId="{769DE2AB-A0D2-47DA-A866-4876E5B1B13E}">
      <dgm:prSet/>
      <dgm:spPr/>
      <dgm:t>
        <a:bodyPr/>
        <a:lstStyle/>
        <a:p>
          <a:endParaRPr lang="zh-CN" altLang="en-US"/>
        </a:p>
      </dgm:t>
    </dgm:pt>
    <dgm:pt modelId="{813C6EEF-E504-437C-9CC7-B0FE969DA97C}">
      <dgm:prSet phldrT="[文本]" phldr="1"/>
      <dgm:spPr/>
      <dgm:t>
        <a:bodyPr/>
        <a:lstStyle/>
        <a:p>
          <a:endParaRPr lang="zh-CN" altLang="en-US" dirty="0">
            <a:latin typeface="+mn-lt"/>
            <a:ea typeface="+mn-ea"/>
            <a:cs typeface="+mn-ea"/>
            <a:sym typeface="+mn-lt"/>
          </a:endParaRPr>
        </a:p>
      </dgm:t>
    </dgm:pt>
    <dgm:pt modelId="{83880BB7-AE76-4D00-A22F-AE7089612FF0}" type="parTrans" cxnId="{5EE9832A-BC0D-4245-9380-A214DFAE4448}">
      <dgm:prSet/>
      <dgm:spPr/>
      <dgm:t>
        <a:bodyPr/>
        <a:lstStyle/>
        <a:p>
          <a:endParaRPr lang="zh-CN" altLang="en-US"/>
        </a:p>
      </dgm:t>
    </dgm:pt>
    <dgm:pt modelId="{B5F31B80-921F-4D73-901E-04AE7676B413}" type="sibTrans" cxnId="{5EE9832A-BC0D-4245-9380-A214DFAE4448}">
      <dgm:prSet/>
      <dgm:spPr/>
      <dgm:t>
        <a:bodyPr/>
        <a:lstStyle/>
        <a:p>
          <a:endParaRPr lang="zh-CN" altLang="en-US"/>
        </a:p>
      </dgm:t>
    </dgm:pt>
    <dgm:pt modelId="{ABA7ECE7-1C88-41B7-82B0-883A4D1055C3}" type="pres">
      <dgm:prSet presAssocID="{EE7627DD-8A06-4487-BE84-FFA6B26DE20B}" presName="linearFlow" presStyleCnt="0">
        <dgm:presLayoutVars>
          <dgm:dir/>
          <dgm:animLvl val="lvl"/>
          <dgm:resizeHandles val="exact"/>
        </dgm:presLayoutVars>
      </dgm:prSet>
      <dgm:spPr/>
      <dgm:t>
        <a:bodyPr/>
        <a:lstStyle/>
        <a:p>
          <a:endParaRPr lang="zh-CN" altLang="en-US"/>
        </a:p>
      </dgm:t>
    </dgm:pt>
    <dgm:pt modelId="{2257A358-9B48-48BE-AF5E-19B9414BC17C}" type="pres">
      <dgm:prSet presAssocID="{E29E766C-76DF-4382-B112-E376818B9A21}" presName="composite" presStyleCnt="0"/>
      <dgm:spPr/>
    </dgm:pt>
    <dgm:pt modelId="{067F37D9-55B6-4902-AE45-EFD428DA5E48}" type="pres">
      <dgm:prSet presAssocID="{E29E766C-76DF-4382-B112-E376818B9A21}" presName="parentText" presStyleLbl="alignNode1" presStyleIdx="0" presStyleCnt="3">
        <dgm:presLayoutVars>
          <dgm:chMax val="1"/>
          <dgm:bulletEnabled val="1"/>
        </dgm:presLayoutVars>
      </dgm:prSet>
      <dgm:spPr/>
      <dgm:t>
        <a:bodyPr/>
        <a:lstStyle/>
        <a:p>
          <a:endParaRPr lang="zh-CN" altLang="en-US"/>
        </a:p>
      </dgm:t>
    </dgm:pt>
    <dgm:pt modelId="{0F998F32-D575-4177-ACD8-6D73017CFF68}" type="pres">
      <dgm:prSet presAssocID="{E29E766C-76DF-4382-B112-E376818B9A21}" presName="descendantText" presStyleLbl="alignAcc1" presStyleIdx="0" presStyleCnt="3">
        <dgm:presLayoutVars>
          <dgm:bulletEnabled val="1"/>
        </dgm:presLayoutVars>
      </dgm:prSet>
      <dgm:spPr/>
      <dgm:t>
        <a:bodyPr/>
        <a:lstStyle/>
        <a:p>
          <a:endParaRPr lang="zh-CN" altLang="en-US"/>
        </a:p>
      </dgm:t>
    </dgm:pt>
    <dgm:pt modelId="{948A9D7D-6680-4C93-978C-E62782034321}" type="pres">
      <dgm:prSet presAssocID="{E66BA743-26F0-4CEA-9CA8-83AE89B087DA}" presName="sp" presStyleCnt="0"/>
      <dgm:spPr/>
    </dgm:pt>
    <dgm:pt modelId="{5B58E437-451F-405C-9B9B-93FC72C00248}" type="pres">
      <dgm:prSet presAssocID="{FF0E0466-7B8F-4FF4-9546-C5C5EEE85065}" presName="composite" presStyleCnt="0"/>
      <dgm:spPr/>
    </dgm:pt>
    <dgm:pt modelId="{18B25C0F-3388-4850-BF11-50D2FF652075}" type="pres">
      <dgm:prSet presAssocID="{FF0E0466-7B8F-4FF4-9546-C5C5EEE85065}" presName="parentText" presStyleLbl="alignNode1" presStyleIdx="1" presStyleCnt="3">
        <dgm:presLayoutVars>
          <dgm:chMax val="1"/>
          <dgm:bulletEnabled val="1"/>
        </dgm:presLayoutVars>
      </dgm:prSet>
      <dgm:spPr/>
      <dgm:t>
        <a:bodyPr/>
        <a:lstStyle/>
        <a:p>
          <a:endParaRPr lang="zh-CN" altLang="en-US"/>
        </a:p>
      </dgm:t>
    </dgm:pt>
    <dgm:pt modelId="{40464B43-A694-4CFF-925F-E0795DC5B4CF}" type="pres">
      <dgm:prSet presAssocID="{FF0E0466-7B8F-4FF4-9546-C5C5EEE85065}" presName="descendantText" presStyleLbl="alignAcc1" presStyleIdx="1" presStyleCnt="3">
        <dgm:presLayoutVars>
          <dgm:bulletEnabled val="1"/>
        </dgm:presLayoutVars>
      </dgm:prSet>
      <dgm:spPr/>
      <dgm:t>
        <a:bodyPr/>
        <a:lstStyle/>
        <a:p>
          <a:endParaRPr lang="zh-CN" altLang="en-US"/>
        </a:p>
      </dgm:t>
    </dgm:pt>
    <dgm:pt modelId="{477499E8-FCBE-49DC-BF5E-BF033F06CFE2}" type="pres">
      <dgm:prSet presAssocID="{F2F99306-1539-4144-AF2B-C25C44DCD041}" presName="sp" presStyleCnt="0"/>
      <dgm:spPr/>
    </dgm:pt>
    <dgm:pt modelId="{3EAA5C2F-86DC-476E-98D0-9E8EE68B908D}" type="pres">
      <dgm:prSet presAssocID="{45539330-1AED-4BBF-A9F1-560EFEE9FA7E}" presName="composite" presStyleCnt="0"/>
      <dgm:spPr/>
    </dgm:pt>
    <dgm:pt modelId="{547FEB44-5FF5-4DE1-8F56-435B26BC7AF4}" type="pres">
      <dgm:prSet presAssocID="{45539330-1AED-4BBF-A9F1-560EFEE9FA7E}" presName="parentText" presStyleLbl="alignNode1" presStyleIdx="2" presStyleCnt="3">
        <dgm:presLayoutVars>
          <dgm:chMax val="1"/>
          <dgm:bulletEnabled val="1"/>
        </dgm:presLayoutVars>
      </dgm:prSet>
      <dgm:spPr/>
      <dgm:t>
        <a:bodyPr/>
        <a:lstStyle/>
        <a:p>
          <a:endParaRPr lang="zh-CN" altLang="en-US"/>
        </a:p>
      </dgm:t>
    </dgm:pt>
    <dgm:pt modelId="{60C50808-957F-4042-9F0B-22EDD497CAC1}" type="pres">
      <dgm:prSet presAssocID="{45539330-1AED-4BBF-A9F1-560EFEE9FA7E}" presName="descendantText" presStyleLbl="alignAcc1" presStyleIdx="2" presStyleCnt="3">
        <dgm:presLayoutVars>
          <dgm:bulletEnabled val="1"/>
        </dgm:presLayoutVars>
      </dgm:prSet>
      <dgm:spPr/>
      <dgm:t>
        <a:bodyPr/>
        <a:lstStyle/>
        <a:p>
          <a:endParaRPr lang="zh-CN" altLang="en-US"/>
        </a:p>
      </dgm:t>
    </dgm:pt>
  </dgm:ptLst>
  <dgm:cxnLst>
    <dgm:cxn modelId="{76ABD2FB-3808-4C15-A131-DB08C0E4530B}" type="presOf" srcId="{808E61AF-7FAD-4136-8C92-F729EAE038A4}" destId="{0F998F32-D575-4177-ACD8-6D73017CFF68}" srcOrd="0" destOrd="1" presId="urn:microsoft.com/office/officeart/2005/8/layout/chevron2"/>
    <dgm:cxn modelId="{B7D3ED97-AD9B-4476-BBD8-724480A32AAA}" srcId="{EE7627DD-8A06-4487-BE84-FFA6B26DE20B}" destId="{45539330-1AED-4BBF-A9F1-560EFEE9FA7E}" srcOrd="2" destOrd="0" parTransId="{58CBD4BF-106D-44DE-A064-454752B1BA5C}" sibTransId="{0359101B-D05C-4082-897C-3C394751D5C1}"/>
    <dgm:cxn modelId="{67E2DE98-83E5-42CE-9224-E3AD00068BD6}" srcId="{E29E766C-76DF-4382-B112-E376818B9A21}" destId="{808E61AF-7FAD-4136-8C92-F729EAE038A4}" srcOrd="1" destOrd="0" parTransId="{3391E9AF-5F47-4D5D-AA24-C4CC8BD8CDF3}" sibTransId="{730F8F48-DA89-4A38-99AB-3EC7F9A3F74E}"/>
    <dgm:cxn modelId="{6C548F2B-1383-4734-8D55-CAA98D6CE70A}" type="presOf" srcId="{E29E766C-76DF-4382-B112-E376818B9A21}" destId="{067F37D9-55B6-4902-AE45-EFD428DA5E48}" srcOrd="0" destOrd="0" presId="urn:microsoft.com/office/officeart/2005/8/layout/chevron2"/>
    <dgm:cxn modelId="{5EE9832A-BC0D-4245-9380-A214DFAE4448}" srcId="{45539330-1AED-4BBF-A9F1-560EFEE9FA7E}" destId="{813C6EEF-E504-437C-9CC7-B0FE969DA97C}" srcOrd="1" destOrd="0" parTransId="{83880BB7-AE76-4D00-A22F-AE7089612FF0}" sibTransId="{B5F31B80-921F-4D73-901E-04AE7676B413}"/>
    <dgm:cxn modelId="{9ECDC03A-3E71-4CF9-911A-1398F89679AF}" type="presOf" srcId="{9C5EAE83-38B8-49D1-8696-093C404D4C93}" destId="{40464B43-A694-4CFF-925F-E0795DC5B4CF}" srcOrd="0" destOrd="1" presId="urn:microsoft.com/office/officeart/2005/8/layout/chevron2"/>
    <dgm:cxn modelId="{769DE2AB-A0D2-47DA-A866-4876E5B1B13E}" srcId="{45539330-1AED-4BBF-A9F1-560EFEE9FA7E}" destId="{D0FB88A3-84CB-423C-BFF2-67C6C624DBDE}" srcOrd="0" destOrd="0" parTransId="{CD96E2BB-0938-4EA2-AC6B-203FFEB928BE}" sibTransId="{13C86B64-36A0-4130-8A94-E587F377CB37}"/>
    <dgm:cxn modelId="{F00FFD62-6603-47DC-BFED-059C08E4EDF4}" srcId="{FF0E0466-7B8F-4FF4-9546-C5C5EEE85065}" destId="{AFD83037-75DB-4436-A074-527DD3472BA2}" srcOrd="0" destOrd="0" parTransId="{53E6DA76-D9CC-463E-A441-E651FD297030}" sibTransId="{FE0CE14F-1FD8-44E9-A9BD-BDB8CD6B12C7}"/>
    <dgm:cxn modelId="{576392D8-0200-4CCA-BEE5-20F3F989B4A4}" type="presOf" srcId="{D0FB88A3-84CB-423C-BFF2-67C6C624DBDE}" destId="{60C50808-957F-4042-9F0B-22EDD497CAC1}" srcOrd="0" destOrd="0" presId="urn:microsoft.com/office/officeart/2005/8/layout/chevron2"/>
    <dgm:cxn modelId="{FB8C08E5-F76F-4528-8959-D0700C218EE9}" srcId="{EE7627DD-8A06-4487-BE84-FFA6B26DE20B}" destId="{FF0E0466-7B8F-4FF4-9546-C5C5EEE85065}" srcOrd="1" destOrd="0" parTransId="{942B3839-263A-488C-B6EC-70D33347048F}" sibTransId="{F2F99306-1539-4144-AF2B-C25C44DCD041}"/>
    <dgm:cxn modelId="{96D19BDA-1057-4F92-80AD-701280579140}" type="presOf" srcId="{FF0E0466-7B8F-4FF4-9546-C5C5EEE85065}" destId="{18B25C0F-3388-4850-BF11-50D2FF652075}" srcOrd="0" destOrd="0" presId="urn:microsoft.com/office/officeart/2005/8/layout/chevron2"/>
    <dgm:cxn modelId="{DFE27B9A-59F6-4627-9649-3F2C4E5E13F4}" srcId="{FF0E0466-7B8F-4FF4-9546-C5C5EEE85065}" destId="{9C5EAE83-38B8-49D1-8696-093C404D4C93}" srcOrd="1" destOrd="0" parTransId="{3C8B5F1E-45A9-4F52-8B56-FA35A0210D61}" sibTransId="{37F1C116-0697-4107-A27C-8EFA477B27E2}"/>
    <dgm:cxn modelId="{186CAFAB-8DF0-4BBD-BBB3-8D40C48A71E6}" type="presOf" srcId="{45539330-1AED-4BBF-A9F1-560EFEE9FA7E}" destId="{547FEB44-5FF5-4DE1-8F56-435B26BC7AF4}" srcOrd="0" destOrd="0" presId="urn:microsoft.com/office/officeart/2005/8/layout/chevron2"/>
    <dgm:cxn modelId="{16294DE6-5B19-4E8B-9DFF-82EF4D3C71CA}" srcId="{E29E766C-76DF-4382-B112-E376818B9A21}" destId="{73C798E1-F813-42C4-8084-94A537C1724D}" srcOrd="0" destOrd="0" parTransId="{AE2E2C5A-1B61-40A2-A2E5-E5400597FC2E}" sibTransId="{1F24EDB6-5BDA-4CD9-982E-BBEA268A707A}"/>
    <dgm:cxn modelId="{D6EF000A-B5CB-4531-A0B9-4B90BC8FF896}" type="presOf" srcId="{73C798E1-F813-42C4-8084-94A537C1724D}" destId="{0F998F32-D575-4177-ACD8-6D73017CFF68}" srcOrd="0" destOrd="0" presId="urn:microsoft.com/office/officeart/2005/8/layout/chevron2"/>
    <dgm:cxn modelId="{92FE128C-C730-4F70-A14C-E367E4F1C7A3}" type="presOf" srcId="{AFD83037-75DB-4436-A074-527DD3472BA2}" destId="{40464B43-A694-4CFF-925F-E0795DC5B4CF}" srcOrd="0" destOrd="0" presId="urn:microsoft.com/office/officeart/2005/8/layout/chevron2"/>
    <dgm:cxn modelId="{C36F6BA6-21D3-4D16-9DEA-4C6ECAA71DA2}" srcId="{EE7627DD-8A06-4487-BE84-FFA6B26DE20B}" destId="{E29E766C-76DF-4382-B112-E376818B9A21}" srcOrd="0" destOrd="0" parTransId="{4F596C78-CCF9-47BB-B14C-1F11888CB0FA}" sibTransId="{E66BA743-26F0-4CEA-9CA8-83AE89B087DA}"/>
    <dgm:cxn modelId="{5BC7DB43-D9AC-448C-87A5-0C01066D4A2C}" type="presOf" srcId="{EE7627DD-8A06-4487-BE84-FFA6B26DE20B}" destId="{ABA7ECE7-1C88-41B7-82B0-883A4D1055C3}" srcOrd="0" destOrd="0" presId="urn:microsoft.com/office/officeart/2005/8/layout/chevron2"/>
    <dgm:cxn modelId="{3A8B20BA-B599-4F1C-BBF7-5B5ED5C899D2}" type="presOf" srcId="{813C6EEF-E504-437C-9CC7-B0FE969DA97C}" destId="{60C50808-957F-4042-9F0B-22EDD497CAC1}" srcOrd="0" destOrd="1" presId="urn:microsoft.com/office/officeart/2005/8/layout/chevron2"/>
    <dgm:cxn modelId="{9794539C-D43C-4470-AEA0-4922936C737B}" type="presParOf" srcId="{ABA7ECE7-1C88-41B7-82B0-883A4D1055C3}" destId="{2257A358-9B48-48BE-AF5E-19B9414BC17C}" srcOrd="0" destOrd="0" presId="urn:microsoft.com/office/officeart/2005/8/layout/chevron2"/>
    <dgm:cxn modelId="{713E7EDE-BA48-4C96-86CE-2D466A52BECA}" type="presParOf" srcId="{2257A358-9B48-48BE-AF5E-19B9414BC17C}" destId="{067F37D9-55B6-4902-AE45-EFD428DA5E48}" srcOrd="0" destOrd="0" presId="urn:microsoft.com/office/officeart/2005/8/layout/chevron2"/>
    <dgm:cxn modelId="{49C5E9D6-6B2A-4D1A-9BB1-4E8E2665BB28}" type="presParOf" srcId="{2257A358-9B48-48BE-AF5E-19B9414BC17C}" destId="{0F998F32-D575-4177-ACD8-6D73017CFF68}" srcOrd="1" destOrd="0" presId="urn:microsoft.com/office/officeart/2005/8/layout/chevron2"/>
    <dgm:cxn modelId="{BD8D6823-9EB9-4A81-8D03-84139E0BCD1C}" type="presParOf" srcId="{ABA7ECE7-1C88-41B7-82B0-883A4D1055C3}" destId="{948A9D7D-6680-4C93-978C-E62782034321}" srcOrd="1" destOrd="0" presId="urn:microsoft.com/office/officeart/2005/8/layout/chevron2"/>
    <dgm:cxn modelId="{181903F7-07ED-4F4C-A447-A103A30AA4B2}" type="presParOf" srcId="{ABA7ECE7-1C88-41B7-82B0-883A4D1055C3}" destId="{5B58E437-451F-405C-9B9B-93FC72C00248}" srcOrd="2" destOrd="0" presId="urn:microsoft.com/office/officeart/2005/8/layout/chevron2"/>
    <dgm:cxn modelId="{AED787C9-9E79-4446-B04A-73F4BEB38FF5}" type="presParOf" srcId="{5B58E437-451F-405C-9B9B-93FC72C00248}" destId="{18B25C0F-3388-4850-BF11-50D2FF652075}" srcOrd="0" destOrd="0" presId="urn:microsoft.com/office/officeart/2005/8/layout/chevron2"/>
    <dgm:cxn modelId="{20DAC209-1120-4CA3-8543-6515BEA2DA1D}" type="presParOf" srcId="{5B58E437-451F-405C-9B9B-93FC72C00248}" destId="{40464B43-A694-4CFF-925F-E0795DC5B4CF}" srcOrd="1" destOrd="0" presId="urn:microsoft.com/office/officeart/2005/8/layout/chevron2"/>
    <dgm:cxn modelId="{3C6FA076-CF6E-466D-AE02-1B704E1BD6B7}" type="presParOf" srcId="{ABA7ECE7-1C88-41B7-82B0-883A4D1055C3}" destId="{477499E8-FCBE-49DC-BF5E-BF033F06CFE2}" srcOrd="3" destOrd="0" presId="urn:microsoft.com/office/officeart/2005/8/layout/chevron2"/>
    <dgm:cxn modelId="{5B3D4D00-A35F-48E5-BFDE-365D5C194BB5}" type="presParOf" srcId="{ABA7ECE7-1C88-41B7-82B0-883A4D1055C3}" destId="{3EAA5C2F-86DC-476E-98D0-9E8EE68B908D}" srcOrd="4" destOrd="0" presId="urn:microsoft.com/office/officeart/2005/8/layout/chevron2"/>
    <dgm:cxn modelId="{18C40F68-1E04-48AD-8D4F-495251B401AA}" type="presParOf" srcId="{3EAA5C2F-86DC-476E-98D0-9E8EE68B908D}" destId="{547FEB44-5FF5-4DE1-8F56-435B26BC7AF4}" srcOrd="0" destOrd="0" presId="urn:microsoft.com/office/officeart/2005/8/layout/chevron2"/>
    <dgm:cxn modelId="{28486A45-2AD7-4D4B-B0E3-134D9642CB4C}" type="presParOf" srcId="{3EAA5C2F-86DC-476E-98D0-9E8EE68B908D}" destId="{60C50808-957F-4042-9F0B-22EDD497CA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F37D9-55B6-4902-AE45-EFD428DA5E48}">
      <dsp:nvSpPr>
        <dsp:cNvPr id="0" name=""/>
        <dsp:cNvSpPr/>
      </dsp:nvSpPr>
      <dsp:spPr>
        <a:xfrm rot="5400000">
          <a:off x="-289718" y="292805"/>
          <a:ext cx="1931458" cy="135202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爬取网站</a:t>
          </a:r>
        </a:p>
      </dsp:txBody>
      <dsp:txXfrm rot="-5400000">
        <a:off x="1" y="679096"/>
        <a:ext cx="1352020" cy="579438"/>
      </dsp:txXfrm>
    </dsp:sp>
    <dsp:sp modelId="{0F998F32-D575-4177-ACD8-6D73017CFF68}">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搜房网，房天下，安居客等</a:t>
          </a:r>
        </a:p>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房价，地域位置，商业密集度</a:t>
          </a:r>
        </a:p>
      </dsp:txBody>
      <dsp:txXfrm rot="-5400000">
        <a:off x="1352020" y="64373"/>
        <a:ext cx="6714693" cy="1132875"/>
      </dsp:txXfrm>
    </dsp:sp>
    <dsp:sp modelId="{18B25C0F-3388-4850-BF11-50D2FF652075}">
      <dsp:nvSpPr>
        <dsp:cNvPr id="0" name=""/>
        <dsp:cNvSpPr/>
      </dsp:nvSpPr>
      <dsp:spPr>
        <a:xfrm rot="5400000">
          <a:off x="-289718" y="2033323"/>
          <a:ext cx="1931458" cy="135202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评估</a:t>
          </a:r>
        </a:p>
      </dsp:txBody>
      <dsp:txXfrm rot="-5400000">
        <a:off x="1" y="2419614"/>
        <a:ext cx="1352020" cy="579438"/>
      </dsp:txXfrm>
    </dsp:sp>
    <dsp:sp modelId="{40464B43-A694-4CFF-925F-E0795DC5B4CF}">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对爬取不到的小区进行评估</a:t>
          </a:r>
        </a:p>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对小区住户的消费能力进行评估</a:t>
          </a:r>
        </a:p>
      </dsp:txBody>
      <dsp:txXfrm rot="-5400000">
        <a:off x="1352020" y="1804891"/>
        <a:ext cx="6714693" cy="1132875"/>
      </dsp:txXfrm>
    </dsp:sp>
    <dsp:sp modelId="{547FEB44-5FF5-4DE1-8F56-435B26BC7AF4}">
      <dsp:nvSpPr>
        <dsp:cNvPr id="0" name=""/>
        <dsp:cNvSpPr/>
      </dsp:nvSpPr>
      <dsp:spPr>
        <a:xfrm rot="5400000">
          <a:off x="-289718" y="3773840"/>
          <a:ext cx="1931458" cy="135202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建立模型</a:t>
          </a:r>
        </a:p>
      </dsp:txBody>
      <dsp:txXfrm rot="-5400000">
        <a:off x="1" y="4160131"/>
        <a:ext cx="1352020" cy="579438"/>
      </dsp:txXfrm>
    </dsp:sp>
    <dsp:sp modelId="{60C50808-957F-4042-9F0B-22EDD497CAC1}">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建立基于位置的投放模型</a:t>
          </a:r>
        </a:p>
        <a:p>
          <a:pPr marL="228600" lvl="1" indent="-228600" algn="l" defTabSz="1111250">
            <a:lnSpc>
              <a:spcPct val="90000"/>
            </a:lnSpc>
            <a:spcBef>
              <a:spcPct val="0"/>
            </a:spcBef>
            <a:spcAft>
              <a:spcPct val="15000"/>
            </a:spcAft>
            <a:buChar char="••"/>
          </a:pPr>
          <a:endParaRPr lang="zh-CN" altLang="en-US" sz="2500" kern="1200" dirty="0">
            <a:latin typeface="+mn-lt"/>
            <a:ea typeface="+mn-ea"/>
            <a:cs typeface="+mn-ea"/>
            <a:sym typeface="+mn-lt"/>
          </a:endParaRP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416DD-A992-4DC6-A12D-2E33FEC7D122}"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4A5B2-22D9-48E6-ACF0-80DD93E378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2</a:t>
            </a:fld>
            <a:endParaRPr lang="zh-CN" altLang="en-US"/>
          </a:p>
        </p:txBody>
      </p:sp>
    </p:spTree>
    <p:extLst>
      <p:ext uri="{BB962C8B-B14F-4D97-AF65-F5344CB8AC3E}">
        <p14:creationId xmlns:p14="http://schemas.microsoft.com/office/powerpoint/2010/main" val="568747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我们上面初步建立的模型，可以提供多个基本的投放方案给广告商，广告商再确定最终的投放方案，对投放方案进行修改，我们就能够收集到广告商投放倾向的特征信息，并利用获得到的特征信息，对原来建立的基本的投放模型进行不断调整，最终获得足够精确地表示广告商投放广告与不同档次小区投放比例的理想模型。</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12</a:t>
            </a:fld>
            <a:endParaRPr lang="zh-CN" altLang="en-US"/>
          </a:p>
        </p:txBody>
      </p:sp>
    </p:spTree>
    <p:extLst>
      <p:ext uri="{BB962C8B-B14F-4D97-AF65-F5344CB8AC3E}">
        <p14:creationId xmlns:p14="http://schemas.microsoft.com/office/powerpoint/2010/main" val="4085064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22</a:t>
            </a:fld>
            <a:endParaRPr lang="zh-CN" altLang="en-US"/>
          </a:p>
        </p:txBody>
      </p:sp>
    </p:spTree>
    <p:extLst>
      <p:ext uri="{BB962C8B-B14F-4D97-AF65-F5344CB8AC3E}">
        <p14:creationId xmlns:p14="http://schemas.microsoft.com/office/powerpoint/2010/main" val="9019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效果不总是那么尽如人意，除非别人很很熟悉你</a:t>
            </a:r>
          </a:p>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3</a:t>
            </a:fld>
            <a:endParaRPr lang="zh-CN" altLang="en-US"/>
          </a:p>
        </p:txBody>
      </p:sp>
    </p:spTree>
    <p:extLst>
      <p:ext uri="{BB962C8B-B14F-4D97-AF65-F5344CB8AC3E}">
        <p14:creationId xmlns:p14="http://schemas.microsoft.com/office/powerpoint/2010/main" val="335104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广告商投放广告对于位置和受众选择具有盲目性，或者换句话讲，广告商对于某小区的受众群体并不知情</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广告投放的低效率，广告宣传方面做很多无用功。所以我们今天要做的事情，就是建立一套完善的线下的广告精准投放推荐系统，将广泛应用于线上平台的推荐系统，放在从未应用过的线下广告投放领域来。</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5</a:t>
            </a:fld>
            <a:endParaRPr lang="zh-CN" altLang="en-US"/>
          </a:p>
        </p:txBody>
      </p:sp>
    </p:spTree>
    <p:extLst>
      <p:ext uri="{BB962C8B-B14F-4D97-AF65-F5344CB8AC3E}">
        <p14:creationId xmlns:p14="http://schemas.microsoft.com/office/powerpoint/2010/main" val="306073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投放广告的位置不科学（不清楚广告投放位置周围广告受众们的情况）</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信息不对流（广告投放商与广告位提供商之间没有很好的信息交流平台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广告投放商苦于没有合适的广告位，广告位提供商却有可能有大把的空置广告位得不到利用）</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广告发布流程繁琐（广告位提供商只负责提供位置，广告投放商要自己解决如何制作广告的问题，没有一站式服务）</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投放商资金分配不合理（广告投放商不能利用科学的方法将自己的资金进行合理处置，达到效益最大化）</a:t>
            </a:r>
            <a:endParaRPr lang="en-US" altLang="zh-CN" dirty="0"/>
          </a:p>
          <a:p>
            <a:r>
              <a:rPr lang="zh-CN" altLang="zh-CN" sz="1200" kern="1200" dirty="0" smtClean="0">
                <a:solidFill>
                  <a:schemeClr val="tx1"/>
                </a:solidFill>
                <a:effectLst/>
                <a:latin typeface="+mn-lt"/>
                <a:ea typeface="+mn-ea"/>
                <a:cs typeface="+mn-cs"/>
              </a:rPr>
              <a:t>我们做这个课题的初衷就是这样。我们的功能就是推荐，为线下的广告投放商找到适合他们广告投放的小区用户，为小区物业找到适合他们的广告投放商。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74A5B2-22D9-48E6-ACF0-80DD93E3786B}" type="slidenum">
              <a:rPr lang="zh-CN" altLang="en-US" smtClean="0"/>
              <a:t>6</a:t>
            </a:fld>
            <a:endParaRPr lang="zh-CN" altLang="en-US"/>
          </a:p>
        </p:txBody>
      </p:sp>
    </p:spTree>
    <p:extLst>
      <p:ext uri="{BB962C8B-B14F-4D97-AF65-F5344CB8AC3E}">
        <p14:creationId xmlns:p14="http://schemas.microsoft.com/office/powerpoint/2010/main" val="123885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广告位提供商既是小区物业</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7</a:t>
            </a:fld>
            <a:endParaRPr lang="zh-CN" altLang="en-US"/>
          </a:p>
        </p:txBody>
      </p:sp>
    </p:spTree>
    <p:extLst>
      <p:ext uri="{BB962C8B-B14F-4D97-AF65-F5344CB8AC3E}">
        <p14:creationId xmlns:p14="http://schemas.microsoft.com/office/powerpoint/2010/main" val="1413397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广告</a:t>
            </a:r>
            <a:r>
              <a:rPr lang="zh-CN" altLang="en-US" dirty="0"/>
              <a:t>是否</a:t>
            </a:r>
            <a:r>
              <a:rPr lang="zh-CN" altLang="en-US" dirty="0" smtClean="0"/>
              <a:t>能够达到预期的经济效益，取决于</a:t>
            </a:r>
            <a:r>
              <a:rPr lang="zh-CN" altLang="en-US" dirty="0"/>
              <a:t>广告</a:t>
            </a:r>
            <a:r>
              <a:rPr lang="zh-CN" altLang="en-US" dirty="0" smtClean="0"/>
              <a:t>的受众与</a:t>
            </a:r>
            <a:r>
              <a:rPr lang="zh-CN" altLang="en-US" dirty="0"/>
              <a:t>广告宣传</a:t>
            </a:r>
            <a:r>
              <a:rPr lang="zh-CN" altLang="en-US" dirty="0" smtClean="0"/>
              <a:t>内容的层次是否匹配。</a:t>
            </a:r>
            <a:endParaRPr lang="en-US" altLang="zh-CN" dirty="0" smtClean="0"/>
          </a:p>
          <a:p>
            <a:r>
              <a:rPr lang="zh-CN" altLang="en-US" dirty="0" smtClean="0"/>
              <a:t>还是前面的那</a:t>
            </a:r>
            <a:r>
              <a:rPr lang="zh-CN" altLang="en-US" dirty="0"/>
              <a:t>两个例子，屌丝显然不会买世界名表，理工男也不会买化妆品，这都是由</a:t>
            </a:r>
            <a:r>
              <a:rPr lang="zh-CN" altLang="en-US" dirty="0" smtClean="0"/>
              <a:t>他们在社会中所处的位置决定</a:t>
            </a:r>
            <a:r>
              <a:rPr lang="zh-CN" altLang="en-US" dirty="0"/>
              <a:t>的</a:t>
            </a:r>
            <a:r>
              <a:rPr lang="zh-CN" altLang="en-US" dirty="0" smtClean="0"/>
              <a:t>。</a:t>
            </a:r>
            <a:endParaRPr lang="en-US" altLang="zh-CN" dirty="0" smtClean="0"/>
          </a:p>
          <a:p>
            <a:r>
              <a:rPr lang="zh-CN" altLang="zh-CN" sz="1200" kern="1200" dirty="0" smtClean="0">
                <a:solidFill>
                  <a:schemeClr val="tx1"/>
                </a:solidFill>
                <a:effectLst/>
                <a:latin typeface="+mn-lt"/>
                <a:ea typeface="+mn-ea"/>
                <a:cs typeface="+mn-cs"/>
              </a:rPr>
              <a:t>在研究时，我们发现，提高广告投放的效率，其根本是进行广告投放商与</a:t>
            </a:r>
            <a:r>
              <a:rPr lang="zh-CN" altLang="en-US" sz="1200" kern="1200" dirty="0" smtClean="0">
                <a:solidFill>
                  <a:schemeClr val="tx1"/>
                </a:solidFill>
                <a:effectLst/>
                <a:latin typeface="+mn-lt"/>
                <a:ea typeface="+mn-ea"/>
                <a:cs typeface="+mn-cs"/>
              </a:rPr>
              <a:t>受众</a:t>
            </a:r>
            <a:r>
              <a:rPr lang="zh-CN" altLang="zh-CN" sz="1200" kern="1200" dirty="0" smtClean="0">
                <a:solidFill>
                  <a:schemeClr val="tx1"/>
                </a:solidFill>
                <a:effectLst/>
                <a:latin typeface="+mn-lt"/>
                <a:ea typeface="+mn-ea"/>
                <a:cs typeface="+mn-cs"/>
              </a:rPr>
              <a:t>之间的精准交互。我们发现，用户购买商品的档次（或者说层次）与用户的消费水平以及消费观念的层次具有强相关性。</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8</a:t>
            </a:fld>
            <a:endParaRPr lang="zh-CN" altLang="en-US"/>
          </a:p>
        </p:txBody>
      </p:sp>
    </p:spTree>
    <p:extLst>
      <p:ext uri="{BB962C8B-B14F-4D97-AF65-F5344CB8AC3E}">
        <p14:creationId xmlns:p14="http://schemas.microsoft.com/office/powerpoint/2010/main" val="134341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而调查又发现用户的生活环境与用户的消费水平之间具有强相关性。</a:t>
            </a:r>
            <a:endParaRPr lang="en-US" altLang="zh-CN" dirty="0" smtClean="0"/>
          </a:p>
          <a:p>
            <a:r>
              <a:rPr lang="zh-CN" altLang="en-US" dirty="0" smtClean="0"/>
              <a:t>而</a:t>
            </a:r>
            <a:r>
              <a:rPr lang="zh-CN" altLang="en-US" dirty="0"/>
              <a:t>最能够反应用户层次信息的数据就是他们的生活环境，所在的小区，楼盘，商业密集度等信息。</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9</a:t>
            </a:fld>
            <a:endParaRPr lang="zh-CN" altLang="en-US"/>
          </a:p>
        </p:txBody>
      </p:sp>
    </p:spTree>
    <p:extLst>
      <p:ext uri="{BB962C8B-B14F-4D97-AF65-F5344CB8AC3E}">
        <p14:creationId xmlns:p14="http://schemas.microsoft.com/office/powerpoint/2010/main" val="210823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于是我们就建立了一个这样的模型：领域</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的广告投放商，在时间区间</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内（季节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天气可能对特定需求的广告可能产生影响），在地域</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范围内，对不同档次</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的小区（群体）的投放比例。</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10</a:t>
            </a:fld>
            <a:endParaRPr lang="zh-CN" altLang="en-US"/>
          </a:p>
        </p:txBody>
      </p:sp>
    </p:spTree>
    <p:extLst>
      <p:ext uri="{BB962C8B-B14F-4D97-AF65-F5344CB8AC3E}">
        <p14:creationId xmlns:p14="http://schemas.microsoft.com/office/powerpoint/2010/main" val="321008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爬取了国内排名前五的房产网站，比如搜房网，房天下，安居客等等，获得了大部分小区的一些基本特征，比如房价，地域位置（是否沿江，是否在学校附近，周围的商业密集度）等等。通过这些特征信息，还可以初步估计那些我们在网上爬取不到的小区的特征信息。除此之外，还可以根据其他方面的因素增加特征信息。综合获得的这些特征信息之后，可以对各个小区的居住用户的消费能力等方面进行评估，判断用户的层次。根据上面获得的全部信息，我们就建立了基本的基于位置的投放模型：</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11</a:t>
            </a:fld>
            <a:endParaRPr lang="zh-CN" altLang="en-US"/>
          </a:p>
        </p:txBody>
      </p:sp>
    </p:spTree>
    <p:extLst>
      <p:ext uri="{BB962C8B-B14F-4D97-AF65-F5344CB8AC3E}">
        <p14:creationId xmlns:p14="http://schemas.microsoft.com/office/powerpoint/2010/main" val="332901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7B85A-26A2-4658-865D-65102083DBD0}" type="datetimeFigureOut">
              <a:rPr lang="zh-CN" altLang="en-US" smtClean="0"/>
              <a:t>2018/5/27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9070C-E47F-408E-BA47-E892D1A152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6" r:id="rId1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368571"/>
            <a:ext cx="11760157" cy="1552797"/>
          </a:xfrm>
        </p:spPr>
        <p:txBody>
          <a:bodyPr>
            <a:noAutofit/>
          </a:bodyPr>
          <a:lstStyle/>
          <a:p>
            <a:r>
              <a:rPr lang="zh-CN" altLang="en-US" sz="5400" dirty="0">
                <a:latin typeface="Segoe UI" panose="020B0502040204020203"/>
                <a:ea typeface="微软雅黑" panose="020B0503020204020204" charset="-122"/>
              </a:rPr>
              <a:t>基于机器学习和大数据的</a:t>
            </a:r>
            <a:endParaRPr lang="en-US" altLang="zh-CN" sz="5400" dirty="0">
              <a:latin typeface="Segoe UI" panose="020B0502040204020203"/>
              <a:ea typeface="微软雅黑" panose="020B0503020204020204" charset="-122"/>
            </a:endParaRPr>
          </a:p>
          <a:p>
            <a:r>
              <a:rPr lang="zh-CN" altLang="en-US" sz="5400" dirty="0">
                <a:latin typeface="Segoe UI" panose="020B0502040204020203"/>
              </a:rPr>
              <a:t>广告精准投放推荐系统</a:t>
            </a:r>
            <a:endParaRPr lang="en-US" sz="5400" dirty="0">
              <a:latin typeface="Segoe UI" panose="020B0502040204020203"/>
            </a:endParaRPr>
          </a:p>
        </p:txBody>
      </p:sp>
      <p:sp>
        <p:nvSpPr>
          <p:cNvPr id="5" name="文本占位符 4"/>
          <p:cNvSpPr>
            <a:spLocks noGrp="1"/>
          </p:cNvSpPr>
          <p:nvPr>
            <p:ph type="body" sz="quarter" idx="13"/>
          </p:nvPr>
        </p:nvSpPr>
        <p:spPr>
          <a:xfrm>
            <a:off x="3204612" y="4655681"/>
            <a:ext cx="5881540" cy="508364"/>
          </a:xfrm>
        </p:spPr>
        <p:txBody>
          <a:bodyPr>
            <a:normAutofit fontScale="62500" lnSpcReduction="20000"/>
          </a:bodyPr>
          <a:lstStyle/>
          <a:p>
            <a:r>
              <a:rPr lang="en-US" altLang="zh-CN" dirty="0">
                <a:latin typeface="Segoe UI" panose="020B0502040204020203"/>
                <a:ea typeface="微软雅黑" panose="020B0503020204020204" charset="-122"/>
              </a:rPr>
              <a:t>PRESENTED  BY  THE TEAM OF HODING BE</a:t>
            </a:r>
          </a:p>
          <a:p>
            <a:r>
              <a:rPr lang="en-US" altLang="zh-CN" dirty="0">
                <a:latin typeface="Segoe UI" panose="020B0502040204020203"/>
                <a:ea typeface="微软雅黑" panose="020B0503020204020204" charset="-122"/>
              </a:rPr>
              <a:t>ARS LEG</a:t>
            </a:r>
          </a:p>
        </p:txBody>
      </p:sp>
      <p:sp>
        <p:nvSpPr>
          <p:cNvPr id="6" name="文本占位符 5"/>
          <p:cNvSpPr>
            <a:spLocks noGrp="1"/>
          </p:cNvSpPr>
          <p:nvPr>
            <p:ph type="body" sz="quarter" idx="14"/>
          </p:nvPr>
        </p:nvSpPr>
        <p:spPr>
          <a:xfrm>
            <a:off x="265304" y="209973"/>
            <a:ext cx="3303395" cy="389467"/>
          </a:xfrm>
          <a:noFill/>
          <a:ln>
            <a:noFill/>
          </a:ln>
          <a:extLst>
            <a:ext uri="{909E8E84-426E-40DD-AFC4-6F175D3DCCD1}">
              <a14:hiddenFill xmlns:a14="http://schemas.microsoft.com/office/drawing/2010/main">
                <a:solidFill>
                  <a:schemeClr val="bg1"/>
                </a:solidFill>
              </a14:hiddenFill>
            </a:ext>
          </a:extLst>
        </p:spPr>
        <p:txBody>
          <a:bodyPr>
            <a:normAutofit/>
          </a:bodyPr>
          <a:lstStyle/>
          <a:p>
            <a:r>
              <a:rPr lang="zh-CN" altLang="en-US" sz="1600" dirty="0">
                <a:solidFill>
                  <a:schemeClr val="accent6"/>
                </a:solidFill>
                <a:latin typeface="Segoe UI" panose="020B0502040204020203"/>
                <a:ea typeface="微软雅黑" panose="020B0503020204020204" charset="-122"/>
              </a:rPr>
              <a:t>对未来的一次优雅想象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p>
        </p:txBody>
      </p:sp>
      <p:sp>
        <p:nvSpPr>
          <p:cNvPr id="3" name="文本框 2"/>
          <p:cNvSpPr txBox="1"/>
          <p:nvPr/>
        </p:nvSpPr>
        <p:spPr>
          <a:xfrm>
            <a:off x="517358" y="1776533"/>
            <a:ext cx="7636042" cy="2308324"/>
          </a:xfrm>
          <a:prstGeom prst="rect">
            <a:avLst/>
          </a:prstGeom>
          <a:noFill/>
        </p:spPr>
        <p:txBody>
          <a:bodyPr wrap="square" rtlCol="0">
            <a:spAutoFit/>
          </a:bodyPr>
          <a:lstStyle/>
          <a:p>
            <a:pPr>
              <a:lnSpc>
                <a:spcPct val="150000"/>
              </a:lnSpc>
            </a:pPr>
            <a:r>
              <a:rPr lang="zh-CN" altLang="zh-CN" sz="3200" dirty="0">
                <a:solidFill>
                  <a:srgbClr val="D91B3B"/>
                </a:solidFill>
                <a:latin typeface="微软雅黑" panose="020B0503020204020204" pitchFamily="34" charset="-122"/>
                <a:ea typeface="微软雅黑" panose="020B0503020204020204" pitchFamily="34" charset="-122"/>
              </a:rPr>
              <a:t>领域</a:t>
            </a:r>
            <a:r>
              <a:rPr lang="en-US" altLang="zh-CN" sz="3200" dirty="0">
                <a:solidFill>
                  <a:srgbClr val="D91B3B"/>
                </a:solidFill>
                <a:latin typeface="微软雅黑" panose="020B0503020204020204" pitchFamily="34" charset="-122"/>
                <a:ea typeface="微软雅黑" panose="020B0503020204020204" pitchFamily="34" charset="-122"/>
              </a:rPr>
              <a:t>A</a:t>
            </a:r>
            <a:r>
              <a:rPr lang="zh-CN" altLang="zh-CN" sz="3200" dirty="0">
                <a:latin typeface="微软雅黑" panose="020B0503020204020204" pitchFamily="34" charset="-122"/>
                <a:ea typeface="微软雅黑" panose="020B0503020204020204" pitchFamily="34" charset="-122"/>
              </a:rPr>
              <a:t>的广告投放商</a:t>
            </a:r>
            <a:r>
              <a:rPr lang="zh-CN" altLang="zh-CN"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a:lnSpc>
                <a:spcPct val="150000"/>
              </a:lnSpc>
            </a:pPr>
            <a:r>
              <a:rPr lang="zh-CN" altLang="zh-CN" sz="3200" dirty="0" smtClean="0">
                <a:latin typeface="微软雅黑" panose="020B0503020204020204" pitchFamily="34" charset="-122"/>
                <a:ea typeface="微软雅黑" panose="020B0503020204020204" pitchFamily="34" charset="-122"/>
              </a:rPr>
              <a:t>在</a:t>
            </a:r>
            <a:r>
              <a:rPr lang="zh-CN" altLang="zh-CN" sz="3200" dirty="0" smtClean="0">
                <a:solidFill>
                  <a:srgbClr val="006181"/>
                </a:solidFill>
                <a:latin typeface="微软雅黑" panose="020B0503020204020204" pitchFamily="34" charset="-122"/>
                <a:ea typeface="微软雅黑" panose="020B0503020204020204" pitchFamily="34" charset="-122"/>
              </a:rPr>
              <a:t>时间</a:t>
            </a:r>
            <a:r>
              <a:rPr lang="en-US" altLang="zh-CN" sz="3200" dirty="0" smtClean="0">
                <a:solidFill>
                  <a:srgbClr val="006181"/>
                </a:solidFill>
                <a:latin typeface="微软雅黑" panose="020B0503020204020204" pitchFamily="34" charset="-122"/>
                <a:ea typeface="微软雅黑" panose="020B0503020204020204" pitchFamily="34" charset="-122"/>
              </a:rPr>
              <a:t>B</a:t>
            </a:r>
            <a:r>
              <a:rPr lang="zh-CN" altLang="zh-CN" sz="3200" dirty="0" smtClean="0">
                <a:latin typeface="微软雅黑" panose="020B0503020204020204" pitchFamily="34" charset="-122"/>
                <a:ea typeface="微软雅黑" panose="020B0503020204020204" pitchFamily="34" charset="-122"/>
              </a:rPr>
              <a:t>内</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对</a:t>
            </a:r>
            <a:r>
              <a:rPr lang="zh-CN" altLang="zh-CN" sz="3200" dirty="0" smtClean="0">
                <a:solidFill>
                  <a:srgbClr val="95CA4C"/>
                </a:solidFill>
                <a:latin typeface="微软雅黑" panose="020B0503020204020204" pitchFamily="34" charset="-122"/>
                <a:ea typeface="微软雅黑" panose="020B0503020204020204" pitchFamily="34" charset="-122"/>
              </a:rPr>
              <a:t>地域</a:t>
            </a:r>
            <a:r>
              <a:rPr lang="en-US" altLang="zh-CN" sz="3200" dirty="0" smtClean="0">
                <a:solidFill>
                  <a:srgbClr val="95CA4C"/>
                </a:solidFill>
                <a:latin typeface="微软雅黑" panose="020B0503020204020204" pitchFamily="34" charset="-122"/>
                <a:ea typeface="微软雅黑" panose="020B0503020204020204" pitchFamily="34" charset="-122"/>
              </a:rPr>
              <a:t>C</a:t>
            </a:r>
            <a:r>
              <a:rPr lang="zh-CN" altLang="zh-CN" sz="3200" dirty="0" smtClean="0">
                <a:latin typeface="微软雅黑" panose="020B0503020204020204" pitchFamily="34" charset="-122"/>
                <a:ea typeface="微软雅黑" panose="020B0503020204020204" pitchFamily="34" charset="-122"/>
              </a:rPr>
              <a:t>内，</a:t>
            </a:r>
            <a:endParaRPr lang="en-US" altLang="zh-CN" sz="3200" dirty="0" smtClean="0">
              <a:latin typeface="微软雅黑" panose="020B0503020204020204" pitchFamily="34" charset="-122"/>
              <a:ea typeface="微软雅黑" panose="020B0503020204020204" pitchFamily="34" charset="-122"/>
            </a:endParaRPr>
          </a:p>
          <a:p>
            <a:pPr>
              <a:lnSpc>
                <a:spcPct val="150000"/>
              </a:lnSpc>
            </a:pPr>
            <a:r>
              <a:rPr lang="zh-CN" altLang="zh-CN" sz="3200" dirty="0" smtClean="0">
                <a:solidFill>
                  <a:srgbClr val="652D90"/>
                </a:solidFill>
                <a:latin typeface="微软雅黑" panose="020B0503020204020204" pitchFamily="34" charset="-122"/>
                <a:ea typeface="微软雅黑" panose="020B0503020204020204" pitchFamily="34" charset="-122"/>
              </a:rPr>
              <a:t>不同档次</a:t>
            </a:r>
            <a:r>
              <a:rPr lang="zh-CN" altLang="en-US" sz="3200" dirty="0" smtClean="0">
                <a:solidFill>
                  <a:srgbClr val="652D90"/>
                </a:solidFill>
                <a:latin typeface="微软雅黑" panose="020B0503020204020204" pitchFamily="34" charset="-122"/>
                <a:ea typeface="微软雅黑" panose="020B0503020204020204" pitchFamily="34" charset="-122"/>
              </a:rPr>
              <a:t>的</a:t>
            </a:r>
            <a:r>
              <a:rPr lang="en-US" altLang="zh-CN" sz="3200" dirty="0" smtClean="0">
                <a:solidFill>
                  <a:srgbClr val="652D90"/>
                </a:solidFill>
                <a:latin typeface="微软雅黑" panose="020B0503020204020204" pitchFamily="34" charset="-122"/>
                <a:ea typeface="微软雅黑" panose="020B0503020204020204" pitchFamily="34" charset="-122"/>
              </a:rPr>
              <a:t>D</a:t>
            </a:r>
            <a:r>
              <a:rPr lang="zh-CN"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小区</a:t>
            </a:r>
            <a:r>
              <a:rPr lang="en-US" altLang="zh-CN" sz="3200" dirty="0" smtClean="0">
                <a:latin typeface="微软雅黑" panose="020B0503020204020204" pitchFamily="34" charset="-122"/>
                <a:ea typeface="微软雅黑" panose="020B0503020204020204" pitchFamily="34" charset="-122"/>
              </a:rPr>
              <a:t>\</a:t>
            </a:r>
            <a:r>
              <a:rPr lang="zh-CN" altLang="zh-CN" sz="3200" dirty="0" smtClean="0">
                <a:latin typeface="微软雅黑" panose="020B0503020204020204" pitchFamily="34" charset="-122"/>
                <a:ea typeface="微软雅黑" panose="020B0503020204020204" pitchFamily="34" charset="-122"/>
              </a:rPr>
              <a:t>群体</a:t>
            </a:r>
            <a:r>
              <a:rPr lang="zh-CN" altLang="zh-CN" sz="3200" dirty="0">
                <a:latin typeface="微软雅黑" panose="020B0503020204020204" pitchFamily="34" charset="-122"/>
                <a:ea typeface="微软雅黑" panose="020B0503020204020204" pitchFamily="34" charset="-122"/>
              </a:rPr>
              <a:t>）的投放比例。</a:t>
            </a:r>
          </a:p>
        </p:txBody>
      </p:sp>
    </p:spTree>
    <p:extLst>
      <p:ext uri="{BB962C8B-B14F-4D97-AF65-F5344CB8AC3E}">
        <p14:creationId xmlns:p14="http://schemas.microsoft.com/office/powerpoint/2010/main" val="21071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p>
        </p:txBody>
      </p:sp>
      <p:graphicFrame>
        <p:nvGraphicFramePr>
          <p:cNvPr id="3" name="图示 2"/>
          <p:cNvGraphicFramePr/>
          <p:nvPr>
            <p:extLst>
              <p:ext uri="{D42A27DB-BD31-4B8C-83A1-F6EECF244321}">
                <p14:modId xmlns:p14="http://schemas.microsoft.com/office/powerpoint/2010/main" val="3345000018"/>
              </p:ext>
            </p:extLst>
          </p:nvPr>
        </p:nvGraphicFramePr>
        <p:xfrm>
          <a:off x="265304" y="10324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113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优化</a:t>
            </a:r>
          </a:p>
        </p:txBody>
      </p:sp>
      <p:sp>
        <p:nvSpPr>
          <p:cNvPr id="3" name="文本框 2"/>
          <p:cNvSpPr txBox="1"/>
          <p:nvPr/>
        </p:nvSpPr>
        <p:spPr>
          <a:xfrm>
            <a:off x="788767" y="1606915"/>
            <a:ext cx="2646878" cy="461665"/>
          </a:xfrm>
          <a:prstGeom prst="rect">
            <a:avLst/>
          </a:prstGeom>
          <a:noFill/>
          <a:ln>
            <a:solidFill>
              <a:schemeClr val="tx1"/>
            </a:solidFill>
          </a:ln>
        </p:spPr>
        <p:txBody>
          <a:bodyPr wrap="none" rtlCol="0">
            <a:spAutoFit/>
          </a:bodyPr>
          <a:lstStyle/>
          <a:p>
            <a:r>
              <a:rPr lang="zh-CN" altLang="zh-CN" sz="2400" dirty="0"/>
              <a:t>多个</a:t>
            </a:r>
            <a:r>
              <a:rPr lang="zh-CN" altLang="zh-CN" sz="2400" dirty="0" smtClean="0"/>
              <a:t>基本投放</a:t>
            </a:r>
            <a:r>
              <a:rPr lang="zh-CN" altLang="zh-CN" sz="2400" dirty="0"/>
              <a:t>方案</a:t>
            </a:r>
            <a:endParaRPr lang="zh-CN" altLang="en-US" sz="2400" dirty="0"/>
          </a:p>
        </p:txBody>
      </p:sp>
      <p:sp>
        <p:nvSpPr>
          <p:cNvPr id="5" name="文本框 4"/>
          <p:cNvSpPr txBox="1"/>
          <p:nvPr/>
        </p:nvSpPr>
        <p:spPr>
          <a:xfrm>
            <a:off x="5084041" y="1606914"/>
            <a:ext cx="1107996" cy="461665"/>
          </a:xfrm>
          <a:prstGeom prst="rect">
            <a:avLst/>
          </a:prstGeom>
          <a:noFill/>
          <a:ln>
            <a:solidFill>
              <a:schemeClr val="tx1"/>
            </a:solidFill>
          </a:ln>
        </p:spPr>
        <p:txBody>
          <a:bodyPr wrap="none" rtlCol="0">
            <a:spAutoFit/>
          </a:bodyPr>
          <a:lstStyle/>
          <a:p>
            <a:r>
              <a:rPr lang="zh-CN" altLang="en-US" sz="2400" dirty="0"/>
              <a:t>广告商</a:t>
            </a:r>
          </a:p>
        </p:txBody>
      </p:sp>
      <p:sp>
        <p:nvSpPr>
          <p:cNvPr id="7" name="KSO_Shape"/>
          <p:cNvSpPr/>
          <p:nvPr/>
        </p:nvSpPr>
        <p:spPr>
          <a:xfrm rot="5400000">
            <a:off x="5261275" y="2453206"/>
            <a:ext cx="753527" cy="489604"/>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0061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1280469" y="4113633"/>
            <a:ext cx="1826141" cy="584775"/>
          </a:xfrm>
          <a:prstGeom prst="rect">
            <a:avLst/>
          </a:prstGeom>
          <a:noFill/>
          <a:ln>
            <a:solidFill>
              <a:schemeClr val="tx1"/>
            </a:solidFill>
          </a:ln>
        </p:spPr>
        <p:txBody>
          <a:bodyPr wrap="none" rtlCol="0">
            <a:spAutoFit/>
          </a:bodyPr>
          <a:lstStyle/>
          <a:p>
            <a:r>
              <a:rPr lang="zh-CN" altLang="en-US" sz="3200" dirty="0" smtClean="0"/>
              <a:t>投放</a:t>
            </a:r>
            <a:r>
              <a:rPr lang="zh-CN" altLang="en-US" sz="3200" dirty="0"/>
              <a:t>模型</a:t>
            </a:r>
          </a:p>
        </p:txBody>
      </p:sp>
      <p:sp>
        <p:nvSpPr>
          <p:cNvPr id="9" name="文本框 8"/>
          <p:cNvSpPr txBox="1"/>
          <p:nvPr/>
        </p:nvSpPr>
        <p:spPr>
          <a:xfrm>
            <a:off x="4622375" y="3327437"/>
            <a:ext cx="2031325" cy="461665"/>
          </a:xfrm>
          <a:prstGeom prst="rect">
            <a:avLst/>
          </a:prstGeom>
          <a:noFill/>
          <a:ln>
            <a:solidFill>
              <a:schemeClr val="tx1"/>
            </a:solidFill>
          </a:ln>
        </p:spPr>
        <p:txBody>
          <a:bodyPr wrap="none" rtlCol="0">
            <a:spAutoFit/>
          </a:bodyPr>
          <a:lstStyle/>
          <a:p>
            <a:r>
              <a:rPr lang="zh-CN" altLang="en-US" sz="2400" dirty="0"/>
              <a:t>最终投放方案</a:t>
            </a:r>
          </a:p>
        </p:txBody>
      </p:sp>
      <p:sp>
        <p:nvSpPr>
          <p:cNvPr id="10" name="KSO_Shape"/>
          <p:cNvSpPr/>
          <p:nvPr/>
        </p:nvSpPr>
        <p:spPr>
          <a:xfrm rot="16200000">
            <a:off x="1516042" y="2794838"/>
            <a:ext cx="1332137" cy="55830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DA1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a:xfrm rot="9012092">
            <a:off x="3580433" y="4108326"/>
            <a:ext cx="1153556" cy="459981"/>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6104963" y="2462559"/>
            <a:ext cx="1338828" cy="369332"/>
          </a:xfrm>
          <a:prstGeom prst="rect">
            <a:avLst/>
          </a:prstGeom>
          <a:noFill/>
        </p:spPr>
        <p:txBody>
          <a:bodyPr wrap="none" rtlCol="0">
            <a:spAutoFit/>
          </a:bodyPr>
          <a:lstStyle/>
          <a:p>
            <a:r>
              <a:rPr lang="zh-CN" altLang="en-US" dirty="0"/>
              <a:t>修改，确定</a:t>
            </a:r>
          </a:p>
        </p:txBody>
      </p:sp>
      <p:sp>
        <p:nvSpPr>
          <p:cNvPr id="13" name="文本框 12"/>
          <p:cNvSpPr txBox="1"/>
          <p:nvPr/>
        </p:nvSpPr>
        <p:spPr>
          <a:xfrm>
            <a:off x="4256615" y="4366878"/>
            <a:ext cx="646331" cy="369332"/>
          </a:xfrm>
          <a:prstGeom prst="rect">
            <a:avLst/>
          </a:prstGeom>
          <a:noFill/>
        </p:spPr>
        <p:txBody>
          <a:bodyPr wrap="none" rtlCol="0">
            <a:spAutoFit/>
          </a:bodyPr>
          <a:lstStyle/>
          <a:p>
            <a:r>
              <a:rPr lang="zh-CN" altLang="en-US" dirty="0"/>
              <a:t>优化</a:t>
            </a:r>
          </a:p>
        </p:txBody>
      </p:sp>
      <p:sp>
        <p:nvSpPr>
          <p:cNvPr id="14" name="KSO_Shape"/>
          <p:cNvSpPr/>
          <p:nvPr/>
        </p:nvSpPr>
        <p:spPr>
          <a:xfrm rot="2098621">
            <a:off x="2354236" y="5093148"/>
            <a:ext cx="887564" cy="587167"/>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493860" y="5486229"/>
            <a:ext cx="2954655" cy="461665"/>
          </a:xfrm>
          <a:prstGeom prst="rect">
            <a:avLst/>
          </a:prstGeom>
          <a:noFill/>
          <a:ln>
            <a:solidFill>
              <a:schemeClr val="tx1"/>
            </a:solidFill>
          </a:ln>
        </p:spPr>
        <p:txBody>
          <a:bodyPr wrap="none" rtlCol="0">
            <a:spAutoFit/>
          </a:bodyPr>
          <a:lstStyle/>
          <a:p>
            <a:r>
              <a:rPr lang="zh-CN" altLang="en-US" sz="2400" dirty="0"/>
              <a:t>足够精确的理想模型</a:t>
            </a:r>
          </a:p>
        </p:txBody>
      </p:sp>
      <p:grpSp>
        <p:nvGrpSpPr>
          <p:cNvPr id="17" name="组合 16"/>
          <p:cNvGrpSpPr/>
          <p:nvPr/>
        </p:nvGrpSpPr>
        <p:grpSpPr>
          <a:xfrm>
            <a:off x="3830886" y="1189865"/>
            <a:ext cx="969714" cy="878715"/>
            <a:chOff x="3830886" y="1189865"/>
            <a:chExt cx="969714" cy="878715"/>
          </a:xfrm>
        </p:grpSpPr>
        <p:sp>
          <p:nvSpPr>
            <p:cNvPr id="4" name="KSO_Shape"/>
            <p:cNvSpPr/>
            <p:nvPr/>
          </p:nvSpPr>
          <p:spPr>
            <a:xfrm>
              <a:off x="3830886" y="1606915"/>
              <a:ext cx="969714" cy="4616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662E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文本框 15"/>
            <p:cNvSpPr txBox="1"/>
            <p:nvPr/>
          </p:nvSpPr>
          <p:spPr>
            <a:xfrm>
              <a:off x="3915693" y="1189865"/>
              <a:ext cx="800100" cy="369332"/>
            </a:xfrm>
            <a:prstGeom prst="rect">
              <a:avLst/>
            </a:prstGeom>
            <a:noFill/>
          </p:spPr>
          <p:txBody>
            <a:bodyPr wrap="square" rtlCol="0">
              <a:spAutoFit/>
            </a:bodyPr>
            <a:lstStyle/>
            <a:p>
              <a:r>
                <a:rPr lang="zh-CN" altLang="en-US" dirty="0" smtClean="0"/>
                <a:t>提供</a:t>
              </a:r>
              <a:endParaRPr lang="zh-CN" altLang="en-US" dirty="0"/>
            </a:p>
          </p:txBody>
        </p:sp>
      </p:grpSp>
    </p:spTree>
    <p:extLst>
      <p:ext uri="{BB962C8B-B14F-4D97-AF65-F5344CB8AC3E}">
        <p14:creationId xmlns:p14="http://schemas.microsoft.com/office/powerpoint/2010/main" val="2058362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0" grpId="0" animBg="1"/>
      <p:bldP spid="11" grpId="0" animBg="1"/>
      <p:bldP spid="12" grpId="0"/>
      <p:bldP spid="13" grpId="0"/>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7EB559"/>
                </a:solidFill>
              </a:rPr>
              <a:t>我们的项目 </a:t>
            </a:r>
            <a:r>
              <a:rPr lang="en-US" altLang="zh-CN" dirty="0">
                <a:solidFill>
                  <a:srgbClr val="7EB559"/>
                </a:solidFill>
              </a:rPr>
              <a:t>OUR PROJECT</a:t>
            </a:r>
            <a:endParaRPr lang="zh-CN" altLang="en-US" dirty="0">
              <a:solidFill>
                <a:srgbClr val="7EB559"/>
              </a:solidFill>
            </a:endParaRPr>
          </a:p>
        </p:txBody>
      </p:sp>
      <p:sp>
        <p:nvSpPr>
          <p:cNvPr id="3" name="文本框 2"/>
          <p:cNvSpPr txBox="1"/>
          <p:nvPr/>
        </p:nvSpPr>
        <p:spPr>
          <a:xfrm>
            <a:off x="498926" y="2408856"/>
            <a:ext cx="8289985" cy="3108543"/>
          </a:xfrm>
          <a:prstGeom prst="rect">
            <a:avLst/>
          </a:prstGeom>
          <a:noFill/>
        </p:spPr>
        <p:txBody>
          <a:bodyPr wrap="square" rtlCol="0">
            <a:spAutoFit/>
          </a:bodyPr>
          <a:lstStyle/>
          <a:p>
            <a:pPr marL="514350" indent="-514350">
              <a:lnSpc>
                <a:spcPct val="15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建立</a:t>
            </a:r>
            <a:r>
              <a:rPr lang="zh-CN" altLang="en-US" sz="2800" dirty="0">
                <a:latin typeface="微软雅黑" panose="020B0503020204020204" pitchFamily="34" charset="-122"/>
                <a:ea typeface="微软雅黑" panose="020B0503020204020204" pitchFamily="34" charset="-122"/>
              </a:rPr>
              <a:t>推荐模型</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zh-CN" sz="2800" dirty="0">
                <a:latin typeface="微软雅黑" panose="020B0503020204020204" pitchFamily="34" charset="-122"/>
                <a:ea typeface="微软雅黑" panose="020B0503020204020204" pitchFamily="34" charset="-122"/>
              </a:rPr>
              <a:t>建立广告投放的资金分配模型</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zh-CN" sz="2800" dirty="0">
                <a:latin typeface="微软雅黑" panose="020B0503020204020204" pitchFamily="34" charset="-122"/>
                <a:ea typeface="微软雅黑" panose="020B0503020204020204" pitchFamily="34" charset="-122"/>
              </a:rPr>
              <a:t>完整信息模型，完成</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用户画像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商家画像</a:t>
            </a:r>
            <a:r>
              <a:rPr lang="en-US" altLang="zh-CN" sz="2800" dirty="0">
                <a:latin typeface="微软雅黑" panose="020B0503020204020204" pitchFamily="34" charset="-122"/>
                <a:ea typeface="微软雅黑" panose="020B0503020204020204" pitchFamily="34" charset="-122"/>
              </a:rPr>
              <a:t>”</a:t>
            </a:r>
          </a:p>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获得</a:t>
            </a:r>
            <a:r>
              <a:rPr lang="zh-CN" altLang="zh-CN" sz="2800" dirty="0">
                <a:latin typeface="微软雅黑" panose="020B0503020204020204" pitchFamily="34" charset="-122"/>
                <a:ea typeface="微软雅黑" panose="020B0503020204020204" pitchFamily="34" charset="-122"/>
              </a:rPr>
              <a:t>动态立体的知识库</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98926" y="1345189"/>
            <a:ext cx="2441694" cy="769441"/>
          </a:xfrm>
          <a:prstGeom prst="rect">
            <a:avLst/>
          </a:prstGeom>
          <a:noFill/>
        </p:spPr>
        <p:txBody>
          <a:bodyPr wrap="none" rtlCol="0">
            <a:spAutoFit/>
          </a:bodyPr>
          <a:lstStyle/>
          <a:p>
            <a:r>
              <a:rPr lang="zh-CN" altLang="en-US" sz="4400" dirty="0">
                <a:solidFill>
                  <a:srgbClr val="DA1F3E"/>
                </a:solidFill>
                <a:latin typeface="微软雅黑" panose="020B0503020204020204" pitchFamily="34" charset="-122"/>
                <a:ea typeface="微软雅黑" panose="020B0503020204020204" pitchFamily="34" charset="-122"/>
              </a:rPr>
              <a:t>推荐系统</a:t>
            </a:r>
          </a:p>
        </p:txBody>
      </p:sp>
    </p:spTree>
    <p:extLst>
      <p:ext uri="{BB962C8B-B14F-4D97-AF65-F5344CB8AC3E}">
        <p14:creationId xmlns:p14="http://schemas.microsoft.com/office/powerpoint/2010/main" val="2244464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7EB559"/>
                </a:solidFill>
              </a:rPr>
              <a:t>我们的项目 </a:t>
            </a:r>
            <a:r>
              <a:rPr lang="en-US" altLang="zh-CN" dirty="0">
                <a:solidFill>
                  <a:srgbClr val="7EB559"/>
                </a:solidFill>
              </a:rPr>
              <a:t>OUR PROJECT</a:t>
            </a:r>
            <a:endParaRPr lang="zh-CN" altLang="en-US" dirty="0">
              <a:solidFill>
                <a:srgbClr val="7EB559"/>
              </a:solidFill>
            </a:endParaRPr>
          </a:p>
        </p:txBody>
      </p:sp>
      <p:sp>
        <p:nvSpPr>
          <p:cNvPr id="3" name="文本框 2"/>
          <p:cNvSpPr txBox="1"/>
          <p:nvPr/>
        </p:nvSpPr>
        <p:spPr>
          <a:xfrm>
            <a:off x="498926" y="2408856"/>
            <a:ext cx="8289985" cy="3539430"/>
          </a:xfrm>
          <a:prstGeom prst="rect">
            <a:avLst/>
          </a:prstGeom>
          <a:noFill/>
        </p:spPr>
        <p:txBody>
          <a:bodyPr wrap="square" rtlCol="0">
            <a:spAutoFit/>
          </a:bodyPr>
          <a:lstStyle/>
          <a:p>
            <a:r>
              <a:rPr lang="zh-CN" altLang="en-US" sz="2800" dirty="0"/>
              <a:t>待建立模型：</a:t>
            </a:r>
            <a:endParaRPr lang="en-US" altLang="zh-CN" sz="2800" dirty="0"/>
          </a:p>
          <a:p>
            <a:r>
              <a:rPr lang="en-US" altLang="zh-CN" sz="2800" dirty="0"/>
              <a:t>	</a:t>
            </a:r>
          </a:p>
          <a:p>
            <a:r>
              <a:rPr lang="en-US" altLang="zh-CN" sz="2800" dirty="0"/>
              <a:t>	1. </a:t>
            </a:r>
            <a:r>
              <a:rPr lang="zh-CN" altLang="en-US" sz="2800" dirty="0"/>
              <a:t>广告位定价模型</a:t>
            </a:r>
            <a:endParaRPr lang="en-US" altLang="zh-CN" sz="2800" dirty="0"/>
          </a:p>
          <a:p>
            <a:r>
              <a:rPr lang="en-US" altLang="zh-CN" sz="2800" dirty="0"/>
              <a:t>	</a:t>
            </a:r>
          </a:p>
          <a:p>
            <a:r>
              <a:rPr lang="en-US" altLang="zh-CN" sz="2800" dirty="0"/>
              <a:t>	2. </a:t>
            </a:r>
            <a:r>
              <a:rPr lang="zh-CN" altLang="en-US" sz="2800" dirty="0"/>
              <a:t>广告位的初步推荐模型（冷启动模型）</a:t>
            </a:r>
            <a:endParaRPr lang="en-US" altLang="zh-CN" sz="2800" dirty="0"/>
          </a:p>
          <a:p>
            <a:endParaRPr lang="en-US" altLang="zh-CN" sz="2800" dirty="0"/>
          </a:p>
          <a:p>
            <a:r>
              <a:rPr lang="en-US" altLang="zh-CN" sz="2800" dirty="0"/>
              <a:t>	3. </a:t>
            </a:r>
            <a:r>
              <a:rPr lang="zh-CN" altLang="en-US" sz="2800" dirty="0"/>
              <a:t>广告投放商人物画像与相互推荐模型</a:t>
            </a:r>
          </a:p>
          <a:p>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98926" y="1345189"/>
            <a:ext cx="2441694" cy="769441"/>
          </a:xfrm>
          <a:prstGeom prst="rect">
            <a:avLst/>
          </a:prstGeom>
          <a:noFill/>
        </p:spPr>
        <p:txBody>
          <a:bodyPr wrap="none" rtlCol="0">
            <a:spAutoFit/>
          </a:bodyPr>
          <a:lstStyle/>
          <a:p>
            <a:r>
              <a:rPr lang="zh-CN" altLang="en-US" sz="4400" dirty="0">
                <a:solidFill>
                  <a:srgbClr val="DA1F3E"/>
                </a:solidFill>
                <a:latin typeface="微软雅黑" panose="020B0503020204020204" pitchFamily="34" charset="-122"/>
                <a:ea typeface="微软雅黑" panose="020B0503020204020204" pitchFamily="34" charset="-122"/>
              </a:rPr>
              <a:t>推荐系统</a:t>
            </a:r>
          </a:p>
        </p:txBody>
      </p:sp>
    </p:spTree>
    <p:extLst>
      <p:ext uri="{BB962C8B-B14F-4D97-AF65-F5344CB8AC3E}">
        <p14:creationId xmlns:p14="http://schemas.microsoft.com/office/powerpoint/2010/main" val="3148777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1600" dirty="0" smtClean="0">
                <a:solidFill>
                  <a:srgbClr val="7EB559"/>
                </a:solidFill>
              </a:rPr>
              <a:t>1.</a:t>
            </a:r>
            <a:r>
              <a:rPr lang="zh-CN" altLang="en-US" sz="1600" dirty="0" smtClean="0">
                <a:solidFill>
                  <a:srgbClr val="7EB559"/>
                </a:solidFill>
              </a:rPr>
              <a:t>广告</a:t>
            </a:r>
            <a:r>
              <a:rPr lang="zh-CN" altLang="en-US" sz="1600" dirty="0">
                <a:solidFill>
                  <a:srgbClr val="7EB559"/>
                </a:solidFill>
              </a:rPr>
              <a:t>位定价模型</a:t>
            </a:r>
            <a:endParaRPr lang="en-US" altLang="zh-CN" sz="1600" dirty="0">
              <a:solidFill>
                <a:srgbClr val="7EB559"/>
              </a:solidFill>
            </a:endParaRPr>
          </a:p>
        </p:txBody>
      </p:sp>
      <p:sp>
        <p:nvSpPr>
          <p:cNvPr id="3" name="文本框 2"/>
          <p:cNvSpPr txBox="1"/>
          <p:nvPr/>
        </p:nvSpPr>
        <p:spPr>
          <a:xfrm>
            <a:off x="859664" y="609600"/>
            <a:ext cx="7247388" cy="5693866"/>
          </a:xfrm>
          <a:prstGeom prst="rect">
            <a:avLst/>
          </a:prstGeom>
          <a:noFill/>
        </p:spPr>
        <p:txBody>
          <a:bodyPr wrap="square" rtlCol="0">
            <a:spAutoFit/>
          </a:bodyPr>
          <a:lstStyle/>
          <a:p>
            <a:endParaRPr lang="en-US" altLang="zh-CN" sz="2000" dirty="0">
              <a:latin typeface="+mn-ea"/>
            </a:endParaRPr>
          </a:p>
          <a:p>
            <a:r>
              <a:rPr lang="zh-CN" altLang="en-US" sz="2400" dirty="0">
                <a:latin typeface="+mn-ea"/>
              </a:rPr>
              <a:t>定价依据：群体层次差别（房价）</a:t>
            </a:r>
            <a:endParaRPr lang="en-US" altLang="zh-CN" sz="2400" dirty="0">
              <a:latin typeface="+mn-ea"/>
            </a:endParaRPr>
          </a:p>
          <a:p>
            <a:endParaRPr lang="en-US" altLang="zh-CN" sz="2400" dirty="0">
              <a:latin typeface="+mn-ea"/>
            </a:endParaRPr>
          </a:p>
          <a:p>
            <a:r>
              <a:rPr lang="zh-CN" altLang="en-US" sz="2400" dirty="0">
                <a:latin typeface="+mn-ea"/>
              </a:rPr>
              <a:t>待解决问题：评估无法直接爬取的部分房价</a:t>
            </a:r>
            <a:endParaRPr lang="en-US" altLang="zh-CN" sz="2400" dirty="0">
              <a:latin typeface="+mn-ea"/>
            </a:endParaRPr>
          </a:p>
          <a:p>
            <a:endParaRPr lang="en-US" altLang="zh-CN" sz="2400" dirty="0">
              <a:latin typeface="+mn-ea"/>
            </a:endParaRPr>
          </a:p>
          <a:p>
            <a:r>
              <a:rPr lang="zh-CN" altLang="en-US" sz="2400" dirty="0">
                <a:latin typeface="+mn-ea"/>
              </a:rPr>
              <a:t>直接提取特征：周边房价，商圈密度，周边地标建筑量（包括河流等）</a:t>
            </a:r>
            <a:endParaRPr lang="en-US" altLang="zh-CN" sz="2400" dirty="0">
              <a:latin typeface="+mn-ea"/>
            </a:endParaRPr>
          </a:p>
          <a:p>
            <a:endParaRPr lang="en-US" altLang="zh-CN" sz="2400" dirty="0">
              <a:latin typeface="+mn-ea"/>
            </a:endParaRPr>
          </a:p>
          <a:p>
            <a:r>
              <a:rPr lang="zh-CN" altLang="en-US" sz="2400" dirty="0">
                <a:latin typeface="+mn-ea"/>
              </a:rPr>
              <a:t>训练集的选择：房价分别以</a:t>
            </a:r>
            <a:r>
              <a:rPr lang="en-US" altLang="zh-CN" sz="2400" dirty="0">
                <a:latin typeface="+mn-ea"/>
              </a:rPr>
              <a:t>10%</a:t>
            </a:r>
            <a:r>
              <a:rPr lang="zh-CN" altLang="en-US" sz="2400" dirty="0">
                <a:latin typeface="+mn-ea"/>
              </a:rPr>
              <a:t>，</a:t>
            </a:r>
            <a:r>
              <a:rPr lang="en-US" altLang="zh-CN" sz="2400" dirty="0">
                <a:latin typeface="+mn-ea"/>
              </a:rPr>
              <a:t>20</a:t>
            </a:r>
            <a:r>
              <a:rPr lang="en-US" altLang="zh-CN" sz="2400" dirty="0" smtClean="0">
                <a:latin typeface="+mn-ea"/>
              </a:rPr>
              <a:t>%</a:t>
            </a:r>
            <a:r>
              <a:rPr lang="zh-CN" altLang="en-US" sz="2400" dirty="0" smtClean="0">
                <a:latin typeface="+mn-ea"/>
              </a:rPr>
              <a:t>挖空得到</a:t>
            </a:r>
            <a:r>
              <a:rPr lang="en-US" altLang="zh-CN" sz="2400" dirty="0" smtClean="0">
                <a:latin typeface="+mn-ea"/>
              </a:rPr>
              <a:t>10</a:t>
            </a:r>
            <a:r>
              <a:rPr lang="zh-CN" altLang="en-US" sz="2400" dirty="0" smtClean="0">
                <a:latin typeface="+mn-ea"/>
              </a:rPr>
              <a:t>组以上数据作为训练集</a:t>
            </a:r>
            <a:endParaRPr lang="en-US" altLang="zh-CN" sz="2400" dirty="0" smtClean="0">
              <a:latin typeface="+mn-ea"/>
            </a:endParaRPr>
          </a:p>
          <a:p>
            <a:endParaRPr lang="en-US" altLang="zh-CN" sz="2400" dirty="0">
              <a:latin typeface="+mn-ea"/>
            </a:endParaRPr>
          </a:p>
          <a:p>
            <a:r>
              <a:rPr lang="zh-CN" altLang="en-US" sz="2400" dirty="0">
                <a:latin typeface="+mn-ea"/>
              </a:rPr>
              <a:t>系统测试：根据挖空数据反向验证模型准确性</a:t>
            </a:r>
            <a:endParaRPr lang="en-US" altLang="zh-CN" sz="2400" dirty="0">
              <a:latin typeface="+mn-ea"/>
            </a:endParaRPr>
          </a:p>
          <a:p>
            <a:endParaRPr lang="en-US" altLang="zh-CN" sz="2400" dirty="0">
              <a:latin typeface="+mn-ea"/>
            </a:endParaRPr>
          </a:p>
          <a:p>
            <a:r>
              <a:rPr lang="zh-CN" altLang="en-US" sz="2400" dirty="0">
                <a:latin typeface="+mn-ea"/>
              </a:rPr>
              <a:t>最终目的：评估未知房价，确定该小区群体层次信息</a:t>
            </a:r>
            <a:endParaRPr lang="en-US" altLang="zh-CN" sz="2400" dirty="0">
              <a:latin typeface="+mn-ea"/>
            </a:endParaRP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32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797649" cy="389467"/>
          </a:xfrm>
        </p:spPr>
        <p:txBody>
          <a:bodyPr>
            <a:noAutofit/>
          </a:bodyPr>
          <a:lstStyle/>
          <a:p>
            <a:r>
              <a:rPr lang="en-US" altLang="zh-CN" sz="1600" dirty="0">
                <a:solidFill>
                  <a:srgbClr val="7EB559"/>
                </a:solidFill>
              </a:rPr>
              <a:t>2.</a:t>
            </a:r>
            <a:r>
              <a:rPr lang="zh-CN" altLang="en-US" sz="1600" dirty="0">
                <a:solidFill>
                  <a:srgbClr val="7EB559"/>
                </a:solidFill>
              </a:rPr>
              <a:t>广告位的初步推荐模型（冷启动模型）</a:t>
            </a:r>
            <a:endParaRPr lang="en-US" altLang="zh-CN" sz="1600" dirty="0">
              <a:solidFill>
                <a:srgbClr val="7EB559"/>
              </a:solidFill>
            </a:endParaRPr>
          </a:p>
        </p:txBody>
      </p:sp>
      <p:sp>
        <p:nvSpPr>
          <p:cNvPr id="3" name="文本框 2"/>
          <p:cNvSpPr txBox="1"/>
          <p:nvPr/>
        </p:nvSpPr>
        <p:spPr>
          <a:xfrm>
            <a:off x="859664" y="1212917"/>
            <a:ext cx="7247388" cy="3724096"/>
          </a:xfrm>
          <a:prstGeom prst="rect">
            <a:avLst/>
          </a:prstGeom>
          <a:noFill/>
        </p:spPr>
        <p:txBody>
          <a:bodyPr wrap="square" rtlCol="0">
            <a:spAutoFit/>
          </a:bodyPr>
          <a:lstStyle/>
          <a:p>
            <a:endParaRPr lang="en-US" altLang="zh-CN" sz="2000" dirty="0">
              <a:latin typeface="+mn-ea"/>
            </a:endParaRPr>
          </a:p>
          <a:p>
            <a:r>
              <a:rPr lang="zh-CN" altLang="en-US" sz="2400" dirty="0"/>
              <a:t>待解决问题：给广告投放商初始投放方案</a:t>
            </a:r>
            <a:endParaRPr lang="en-US" altLang="zh-CN" sz="2400" dirty="0"/>
          </a:p>
          <a:p>
            <a:endParaRPr lang="en-US" altLang="zh-CN" sz="2400" dirty="0"/>
          </a:p>
          <a:p>
            <a:r>
              <a:rPr lang="zh-CN" altLang="en-US" sz="2400" dirty="0"/>
              <a:t>待建模型：某商品面对不同群体层次的投放比模型</a:t>
            </a:r>
            <a:endParaRPr lang="en-US" altLang="zh-CN" sz="2400" dirty="0"/>
          </a:p>
          <a:p>
            <a:endParaRPr lang="en-US" altLang="zh-CN" sz="2400" dirty="0"/>
          </a:p>
          <a:p>
            <a:r>
              <a:rPr lang="zh-CN" altLang="en-US" sz="2400" dirty="0"/>
              <a:t>初始特征：小群群体层次特征，广告投放商领域</a:t>
            </a:r>
            <a:r>
              <a:rPr lang="zh-CN" altLang="en-US" sz="2400" dirty="0" smtClean="0"/>
              <a:t>，广告</a:t>
            </a:r>
            <a:r>
              <a:rPr lang="zh-CN" altLang="en-US" sz="2400" dirty="0"/>
              <a:t>投放商资金</a:t>
            </a:r>
            <a:endParaRPr lang="en-US" altLang="zh-CN" sz="2400" dirty="0"/>
          </a:p>
          <a:p>
            <a:endParaRPr lang="en-US" altLang="zh-CN" sz="2400" dirty="0"/>
          </a:p>
          <a:p>
            <a:r>
              <a:rPr lang="zh-CN" altLang="en-US" sz="2400" dirty="0"/>
              <a:t>建模方式（冷启动方式）：群体层次与广告商品层次</a:t>
            </a:r>
            <a:r>
              <a:rPr lang="zh-CN" altLang="en-US" sz="2400" dirty="0" smtClean="0"/>
              <a:t>直接映射之后</a:t>
            </a:r>
            <a:r>
              <a:rPr lang="zh-CN" altLang="en-US" sz="2400" dirty="0"/>
              <a:t>做协同过滤</a:t>
            </a:r>
            <a:endParaRPr lang="en-US" altLang="zh-CN" sz="2400" dirty="0"/>
          </a:p>
        </p:txBody>
      </p:sp>
    </p:spTree>
    <p:extLst>
      <p:ext uri="{BB962C8B-B14F-4D97-AF65-F5344CB8AC3E}">
        <p14:creationId xmlns:p14="http://schemas.microsoft.com/office/powerpoint/2010/main" val="469533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797649" cy="389467"/>
          </a:xfrm>
        </p:spPr>
        <p:txBody>
          <a:bodyPr>
            <a:noAutofit/>
          </a:bodyPr>
          <a:lstStyle/>
          <a:p>
            <a:r>
              <a:rPr lang="en-US" altLang="zh-CN" sz="1600" dirty="0">
                <a:solidFill>
                  <a:srgbClr val="7EB559"/>
                </a:solidFill>
              </a:rPr>
              <a:t>3.</a:t>
            </a:r>
            <a:r>
              <a:rPr lang="zh-CN" altLang="en-US" sz="1600" dirty="0">
                <a:solidFill>
                  <a:srgbClr val="7EB559"/>
                </a:solidFill>
              </a:rPr>
              <a:t>广告投放商人物画像与相互推荐模型</a:t>
            </a:r>
          </a:p>
        </p:txBody>
      </p:sp>
      <p:sp>
        <p:nvSpPr>
          <p:cNvPr id="3" name="文本框 2"/>
          <p:cNvSpPr txBox="1"/>
          <p:nvPr/>
        </p:nvSpPr>
        <p:spPr>
          <a:xfrm>
            <a:off x="859664" y="1420307"/>
            <a:ext cx="7247388" cy="3354765"/>
          </a:xfrm>
          <a:prstGeom prst="rect">
            <a:avLst/>
          </a:prstGeom>
          <a:noFill/>
        </p:spPr>
        <p:txBody>
          <a:bodyPr wrap="square" rtlCol="0">
            <a:spAutoFit/>
          </a:bodyPr>
          <a:lstStyle/>
          <a:p>
            <a:endParaRPr lang="en-US" altLang="zh-CN" sz="2000" dirty="0">
              <a:latin typeface="+mn-ea"/>
            </a:endParaRPr>
          </a:p>
          <a:p>
            <a:r>
              <a:rPr lang="zh-CN" altLang="en-US" sz="2400" dirty="0"/>
              <a:t>待解决问题：为相似领域广告投放商的广告位推荐</a:t>
            </a:r>
            <a:endParaRPr lang="en-US" altLang="zh-CN" sz="2400" dirty="0"/>
          </a:p>
          <a:p>
            <a:endParaRPr lang="en-US" altLang="zh-CN" sz="2400" dirty="0"/>
          </a:p>
          <a:p>
            <a:r>
              <a:rPr lang="zh-CN" altLang="en-US" sz="2400" dirty="0"/>
              <a:t>待建模型：投放商人物画像</a:t>
            </a:r>
            <a:endParaRPr lang="en-US" altLang="zh-CN" sz="2400" dirty="0"/>
          </a:p>
          <a:p>
            <a:endParaRPr lang="en-US" altLang="zh-CN" sz="2400" dirty="0"/>
          </a:p>
          <a:p>
            <a:r>
              <a:rPr lang="zh-CN" altLang="en-US" sz="2400" dirty="0"/>
              <a:t>提取特征：广告商领域，商品价值，喜好投放地点，喜好投放方案等</a:t>
            </a:r>
            <a:endParaRPr lang="en-US" altLang="zh-CN" sz="2400" dirty="0"/>
          </a:p>
          <a:p>
            <a:endParaRPr lang="en-US" altLang="zh-CN" sz="2400" dirty="0"/>
          </a:p>
          <a:p>
            <a:r>
              <a:rPr lang="zh-CN" altLang="en-US" sz="2400" dirty="0"/>
              <a:t>推荐方式：计算多组投放商的余弦相似度</a:t>
            </a:r>
            <a:endParaRPr lang="en-US" altLang="zh-CN" sz="2400" dirty="0"/>
          </a:p>
        </p:txBody>
      </p:sp>
    </p:spTree>
    <p:extLst>
      <p:ext uri="{BB962C8B-B14F-4D97-AF65-F5344CB8AC3E}">
        <p14:creationId xmlns:p14="http://schemas.microsoft.com/office/powerpoint/2010/main" val="14259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项目</a:t>
            </a:r>
            <a:r>
              <a:rPr lang="zh-CN" altLang="en-US" dirty="0">
                <a:solidFill>
                  <a:srgbClr val="7EB559"/>
                </a:solidFill>
              </a:rPr>
              <a:t>方案</a:t>
            </a:r>
          </a:p>
        </p:txBody>
      </p:sp>
      <p:sp>
        <p:nvSpPr>
          <p:cNvPr id="3" name="文本框 2"/>
          <p:cNvSpPr txBox="1"/>
          <p:nvPr/>
        </p:nvSpPr>
        <p:spPr>
          <a:xfrm>
            <a:off x="8475648" y="887408"/>
            <a:ext cx="2031325" cy="646331"/>
          </a:xfrm>
          <a:prstGeom prst="rect">
            <a:avLst/>
          </a:prstGeom>
          <a:noFill/>
        </p:spPr>
        <p:txBody>
          <a:bodyPr wrap="none" rtlCol="0">
            <a:spAutoFit/>
          </a:bodyPr>
          <a:lstStyle/>
          <a:p>
            <a:r>
              <a:rPr lang="zh-CN" altLang="zh-CN" sz="3600" dirty="0">
                <a:latin typeface="微软雅黑" panose="020B0503020204020204" pitchFamily="34" charset="-122"/>
                <a:ea typeface="微软雅黑" panose="020B0503020204020204" pitchFamily="34" charset="-122"/>
              </a:rPr>
              <a:t>技术选型</a:t>
            </a:r>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442603" y="1811548"/>
            <a:ext cx="606437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前端展示技术：</a:t>
            </a:r>
            <a:r>
              <a:rPr lang="en-US" altLang="zh-CN" dirty="0">
                <a:latin typeface="微软雅黑" panose="020B0503020204020204" pitchFamily="34" charset="-122"/>
                <a:ea typeface="微软雅黑" panose="020B0503020204020204" pitchFamily="34" charset="-122"/>
              </a:rPr>
              <a:t>Sass</a:t>
            </a:r>
            <a:r>
              <a:rPr lang="zh-CN" altLang="en-US" dirty="0">
                <a:latin typeface="微软雅黑" panose="020B0503020204020204" pitchFamily="34" charset="-122"/>
                <a:ea typeface="微软雅黑" panose="020B0503020204020204" pitchFamily="34" charset="-122"/>
              </a:rPr>
              <a:t>层叠样式表语言</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Angular2</a:t>
            </a:r>
            <a:r>
              <a:rPr lang="zh-CN" altLang="en-US" dirty="0">
                <a:latin typeface="微软雅黑" panose="020B0503020204020204" pitchFamily="34" charset="-122"/>
                <a:ea typeface="微软雅黑" panose="020B0503020204020204" pitchFamily="34" charset="-122"/>
              </a:rPr>
              <a:t>数据驱动界面技术</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gulp</a:t>
            </a:r>
            <a:r>
              <a:rPr lang="zh-CN" altLang="en-US" dirty="0">
                <a:latin typeface="微软雅黑" panose="020B0503020204020204" pitchFamily="34" charset="-122"/>
                <a:ea typeface="微软雅黑" panose="020B0503020204020204" pitchFamily="34" charset="-122"/>
              </a:rPr>
              <a:t>自动任务运行器</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后台技术框架</a:t>
            </a:r>
            <a:r>
              <a:rPr lang="en-US" altLang="zh-CN" dirty="0">
                <a:latin typeface="微软雅黑" panose="020B0503020204020204" pitchFamily="34" charset="-122"/>
                <a:ea typeface="微软雅黑" panose="020B0503020204020204" pitchFamily="34" charset="-122"/>
              </a:rPr>
              <a:t>:  spring</a:t>
            </a:r>
            <a:r>
              <a:rPr lang="zh-CN" altLang="en-US" dirty="0">
                <a:latin typeface="微软雅黑" panose="020B0503020204020204" pitchFamily="34" charset="-122"/>
                <a:ea typeface="微软雅黑" panose="020B0503020204020204" pitchFamily="34" charset="-122"/>
              </a:rPr>
              <a:t>框架、</a:t>
            </a:r>
            <a:r>
              <a:rPr lang="en-US" altLang="zh-CN" dirty="0" err="1">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 RESTful</a:t>
            </a:r>
            <a:r>
              <a:rPr lang="zh-CN" altLang="en-US" dirty="0">
                <a:latin typeface="微软雅黑" panose="020B0503020204020204" pitchFamily="34" charset="-122"/>
                <a:ea typeface="微软雅黑" panose="020B0503020204020204" pitchFamily="34" charset="-122"/>
              </a:rPr>
              <a:t>接口风格</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a:t>
            </a:r>
            <a:r>
              <a:rPr lang="en-US" altLang="zh-CN" dirty="0" err="1">
                <a:latin typeface="微软雅黑" panose="020B0503020204020204" pitchFamily="34" charset="-122"/>
                <a:ea typeface="微软雅黑" panose="020B0503020204020204" pitchFamily="34" charset="-122"/>
              </a:rPr>
              <a:t>mongodb</a:t>
            </a:r>
            <a:r>
              <a:rPr lang="zh-CN" altLang="en-US" dirty="0">
                <a:latin typeface="微软雅黑" panose="020B0503020204020204" pitchFamily="34" charset="-122"/>
                <a:ea typeface="微软雅黑" panose="020B0503020204020204" pitchFamily="34" charset="-122"/>
              </a:rPr>
              <a:t>分布式文件存储数据库，</a:t>
            </a:r>
            <a:r>
              <a:rPr lang="en-US" altLang="zh-CN" dirty="0" err="1">
                <a:latin typeface="微软雅黑" panose="020B0503020204020204" pitchFamily="34" charset="-122"/>
                <a:ea typeface="微软雅黑" panose="020B0503020204020204" pitchFamily="34" charset="-122"/>
              </a:rPr>
              <a:t>redis</a:t>
            </a:r>
            <a:r>
              <a:rPr lang="zh-CN" altLang="en-US" dirty="0">
                <a:latin typeface="微软雅黑" panose="020B0503020204020204" pitchFamily="34" charset="-122"/>
                <a:ea typeface="微软雅黑" panose="020B0503020204020204" pitchFamily="34" charset="-122"/>
              </a:rPr>
              <a:t>内存数据库</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数据分析技术</a:t>
            </a:r>
            <a:r>
              <a:rPr lang="zh-CN" altLang="en-US" dirty="0" smtClean="0">
                <a:latin typeface="微软雅黑" panose="020B0503020204020204" pitchFamily="34" charset="-122"/>
                <a:ea typeface="微软雅黑" panose="020B0503020204020204" pitchFamily="34" charset="-122"/>
              </a:rPr>
              <a:t>：机器学习</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Machine Learning, </a:t>
            </a:r>
            <a:r>
              <a:rPr lang="en-US" altLang="zh-CN" dirty="0" smtClean="0">
                <a:latin typeface="微软雅黑" panose="020B0503020204020204" pitchFamily="34" charset="-122"/>
                <a:ea typeface="微软雅黑" panose="020B0503020204020204" pitchFamily="34" charset="-122"/>
              </a:rPr>
              <a:t>ML</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挖掘（</a:t>
            </a:r>
            <a:r>
              <a:rPr lang="en-US" altLang="zh-CN" dirty="0">
                <a:latin typeface="微软雅黑" panose="020B0503020204020204" pitchFamily="34" charset="-122"/>
                <a:ea typeface="微软雅黑" panose="020B0503020204020204" pitchFamily="34" charset="-122"/>
              </a:rPr>
              <a:t>Data Mining, DM</a:t>
            </a:r>
            <a:r>
              <a:rPr lang="zh-CN" altLang="en-US" dirty="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96748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z="1800" dirty="0" smtClean="0">
                <a:solidFill>
                  <a:srgbClr val="7EB559"/>
                </a:solidFill>
              </a:rPr>
              <a:t>项目优势</a:t>
            </a:r>
            <a:r>
              <a:rPr lang="en-US" altLang="zh-CN" sz="1800" dirty="0" smtClean="0">
                <a:solidFill>
                  <a:srgbClr val="7EB559"/>
                </a:solidFill>
              </a:rPr>
              <a:t>——</a:t>
            </a:r>
            <a:r>
              <a:rPr lang="zh-CN" altLang="en-US" sz="1800" dirty="0" smtClean="0">
                <a:solidFill>
                  <a:srgbClr val="7EB559"/>
                </a:solidFill>
              </a:rPr>
              <a:t>准备工作</a:t>
            </a:r>
            <a:endParaRPr lang="zh-CN" altLang="en-US" sz="1800" dirty="0">
              <a:solidFill>
                <a:srgbClr val="7EB559"/>
              </a:solidFill>
            </a:endParaRPr>
          </a:p>
        </p:txBody>
      </p:sp>
      <p:sp>
        <p:nvSpPr>
          <p:cNvPr id="4" name="文本框 3"/>
          <p:cNvSpPr txBox="1"/>
          <p:nvPr/>
        </p:nvSpPr>
        <p:spPr>
          <a:xfrm>
            <a:off x="4376614" y="1981232"/>
            <a:ext cx="6888416"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mn-ea"/>
              </a:rPr>
              <a:t>我们已经与</a:t>
            </a:r>
            <a:r>
              <a:rPr lang="zh-CN" altLang="en-US" sz="2400" dirty="0" smtClean="0">
                <a:latin typeface="+mn-ea"/>
              </a:rPr>
              <a:t>武 </a:t>
            </a:r>
            <a:r>
              <a:rPr lang="en-US" altLang="zh-CN" sz="2400" dirty="0" smtClean="0">
                <a:latin typeface="+mn-ea"/>
              </a:rPr>
              <a:t>0</a:t>
            </a:r>
            <a:r>
              <a:rPr lang="zh-CN" altLang="en-US" sz="2400" dirty="0" smtClean="0">
                <a:latin typeface="+mn-ea"/>
              </a:rPr>
              <a:t>、汉</a:t>
            </a:r>
            <a:r>
              <a:rPr lang="zh-CN" altLang="en-US" sz="2400" dirty="0">
                <a:latin typeface="+mn-ea"/>
              </a:rPr>
              <a:t>市</a:t>
            </a:r>
            <a:r>
              <a:rPr lang="en-US" altLang="zh-CN" sz="2400" dirty="0">
                <a:latin typeface="+mn-ea"/>
              </a:rPr>
              <a:t>60%</a:t>
            </a:r>
            <a:r>
              <a:rPr lang="zh-CN" altLang="en-US" sz="2400" dirty="0">
                <a:latin typeface="+mn-ea"/>
              </a:rPr>
              <a:t>以上的小区广告位中介建立了良好的合作关系。</a:t>
            </a: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完成了对国内排名前五的房产网站的数据爬取。</a:t>
            </a:r>
          </a:p>
        </p:txBody>
      </p:sp>
    </p:spTree>
    <p:extLst>
      <p:ext uri="{BB962C8B-B14F-4D97-AF65-F5344CB8AC3E}">
        <p14:creationId xmlns:p14="http://schemas.microsoft.com/office/powerpoint/2010/main" val="2822160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980" y="187037"/>
            <a:ext cx="1202576" cy="584775"/>
          </a:xfrm>
          <a:prstGeom prst="rect">
            <a:avLst/>
          </a:prstGeom>
          <a:noFill/>
        </p:spPr>
        <p:txBody>
          <a:bodyPr wrap="square" rtlCol="0">
            <a:spAutoFit/>
          </a:bodyPr>
          <a:lstStyle/>
          <a:p>
            <a:r>
              <a:rPr lang="zh-CN" altLang="en-US" sz="3200" dirty="0" smtClean="0">
                <a:solidFill>
                  <a:srgbClr val="7EB559"/>
                </a:solidFill>
              </a:rPr>
              <a:t>线上</a:t>
            </a:r>
            <a:endParaRPr lang="zh-CN" altLang="en-US" sz="3200" dirty="0">
              <a:solidFill>
                <a:srgbClr val="7EB559"/>
              </a:solidFill>
            </a:endParaRPr>
          </a:p>
        </p:txBody>
      </p:sp>
      <p:sp>
        <p:nvSpPr>
          <p:cNvPr id="3" name="文本框 2"/>
          <p:cNvSpPr txBox="1"/>
          <p:nvPr/>
        </p:nvSpPr>
        <p:spPr>
          <a:xfrm>
            <a:off x="998220" y="1265744"/>
            <a:ext cx="399634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淘</a:t>
            </a:r>
            <a:r>
              <a:rPr lang="zh-CN" altLang="en-US" sz="2400" dirty="0" smtClean="0"/>
              <a:t>宝商品推荐，称心如意</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1320" y="1265744"/>
            <a:ext cx="1119316" cy="1119316"/>
          </a:xfrm>
          <a:prstGeom prst="rect">
            <a:avLst/>
          </a:prstGeom>
        </p:spPr>
      </p:pic>
      <p:sp>
        <p:nvSpPr>
          <p:cNvPr id="9" name="文本框 8"/>
          <p:cNvSpPr txBox="1"/>
          <p:nvPr/>
        </p:nvSpPr>
        <p:spPr>
          <a:xfrm>
            <a:off x="998220" y="3788119"/>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亚马逊图书推荐，找到一下本挚爱读物</a:t>
            </a:r>
            <a:endParaRPr lang="zh-CN" altLang="en-US" sz="2400"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1320" y="4433521"/>
            <a:ext cx="2045018" cy="1489123"/>
          </a:xfrm>
          <a:prstGeom prst="rect">
            <a:avLst/>
          </a:prstGeom>
        </p:spPr>
      </p:pic>
      <p:pic>
        <p:nvPicPr>
          <p:cNvPr id="11" name="图片 10"/>
          <p:cNvPicPr>
            <a:picLocks noChangeAspect="1"/>
          </p:cNvPicPr>
          <p:nvPr/>
        </p:nvPicPr>
        <p:blipFill>
          <a:blip r:embed="rId5"/>
          <a:stretch>
            <a:fillRect/>
          </a:stretch>
        </p:blipFill>
        <p:spPr>
          <a:xfrm>
            <a:off x="1423556" y="2476774"/>
            <a:ext cx="5476915" cy="561979"/>
          </a:xfrm>
          <a:prstGeom prst="rect">
            <a:avLst/>
          </a:prstGeom>
        </p:spPr>
      </p:pic>
    </p:spTree>
    <p:extLst>
      <p:ext uri="{BB962C8B-B14F-4D97-AF65-F5344CB8AC3E}">
        <p14:creationId xmlns:p14="http://schemas.microsoft.com/office/powerpoint/2010/main" val="1195901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kumimoji="1" lang="zh-CN" altLang="en-US" sz="1800" dirty="0">
                <a:solidFill>
                  <a:srgbClr val="7EB559"/>
                </a:solidFill>
              </a:rPr>
              <a:t>项目</a:t>
            </a:r>
            <a:r>
              <a:rPr kumimoji="1" lang="zh-CN" altLang="en-US" sz="1800" dirty="0" smtClean="0">
                <a:solidFill>
                  <a:srgbClr val="7EB559"/>
                </a:solidFill>
              </a:rPr>
              <a:t>优势</a:t>
            </a:r>
            <a:r>
              <a:rPr kumimoji="1" lang="en-US" altLang="zh-CN" sz="1800" dirty="0" smtClean="0">
                <a:solidFill>
                  <a:srgbClr val="7EB559"/>
                </a:solidFill>
              </a:rPr>
              <a:t>——</a:t>
            </a:r>
            <a:r>
              <a:rPr kumimoji="1" lang="zh-CN" altLang="en-US" sz="1800" dirty="0" smtClean="0">
                <a:solidFill>
                  <a:srgbClr val="7EB559"/>
                </a:solidFill>
              </a:rPr>
              <a:t>导师</a:t>
            </a:r>
            <a:endParaRPr kumimoji="1" lang="zh-CN" altLang="en-US" sz="1800" dirty="0">
              <a:solidFill>
                <a:srgbClr val="7EB559"/>
              </a:solidFill>
            </a:endParaRPr>
          </a:p>
        </p:txBody>
      </p:sp>
      <p:sp>
        <p:nvSpPr>
          <p:cNvPr id="10" name="矩形 9"/>
          <p:cNvSpPr/>
          <p:nvPr/>
        </p:nvSpPr>
        <p:spPr>
          <a:xfrm>
            <a:off x="950374" y="2263332"/>
            <a:ext cx="6550312" cy="4136517"/>
          </a:xfrm>
          <a:prstGeom prst="rect">
            <a:avLst/>
          </a:prstGeom>
        </p:spPr>
        <p:txBody>
          <a:bodyPr wrap="square">
            <a:spAutoFit/>
          </a:bodyPr>
          <a:lstStyle/>
          <a:p>
            <a:pPr>
              <a:lnSpc>
                <a:spcPct val="130000"/>
              </a:lnSpc>
            </a:pPr>
            <a:r>
              <a:rPr lang="en-US" altLang="zh-CN" dirty="0">
                <a:solidFill>
                  <a:srgbClr val="0070C0"/>
                </a:solidFill>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李</a:t>
            </a:r>
            <a:r>
              <a:rPr lang="zh-CN" altLang="en-US" b="1" dirty="0" smtClean="0">
                <a:latin typeface="微软雅黑" panose="020B0503020204020204" charset="-122"/>
                <a:ea typeface="微软雅黑" panose="020B0503020204020204" charset="-122"/>
              </a:rPr>
              <a:t>兵</a:t>
            </a:r>
            <a:endParaRPr lang="en-US" altLang="zh-CN"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dirty="0">
                <a:latin typeface="微软雅黑" panose="020B0503020204020204" charset="-122"/>
                <a:ea typeface="微软雅黑" panose="020B0503020204020204" charset="-122"/>
              </a:rPr>
              <a:t>2008 </a:t>
            </a:r>
            <a:r>
              <a:rPr lang="zh-CN" altLang="en-US" dirty="0">
                <a:latin typeface="微软雅黑" panose="020B0503020204020204" charset="-122"/>
                <a:ea typeface="微软雅黑" panose="020B0503020204020204" charset="-122"/>
              </a:rPr>
              <a:t>年出版专著</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软件网络</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a:t>
            </a: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曾获得国家科技进步二等奖（</a:t>
            </a:r>
            <a:r>
              <a:rPr lang="en-US" altLang="zh-CN" dirty="0">
                <a:latin typeface="微软雅黑" panose="020B0503020204020204" charset="-122"/>
                <a:ea typeface="微软雅黑" panose="020B0503020204020204" charset="-122"/>
              </a:rPr>
              <a:t>2009</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10</a:t>
            </a:r>
            <a:r>
              <a:rPr lang="zh-CN" altLang="en-US" dirty="0">
                <a:latin typeface="微软雅黑" panose="020B0503020204020204" charset="-122"/>
                <a:ea typeface="微软雅黑" panose="020B0503020204020204" charset="-122"/>
              </a:rPr>
              <a:t>）、国家教育部自然科学一等奖（</a:t>
            </a:r>
            <a:r>
              <a:rPr lang="en-US" altLang="zh-CN" dirty="0">
                <a:latin typeface="微软雅黑" panose="020B0503020204020204" charset="-122"/>
                <a:ea typeface="微软雅黑" panose="020B0503020204020204" charset="-122"/>
              </a:rPr>
              <a:t>2007</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6</a:t>
            </a:r>
            <a:r>
              <a:rPr lang="zh-CN" altLang="en-US" dirty="0">
                <a:latin typeface="微软雅黑" panose="020B0503020204020204" charset="-122"/>
                <a:ea typeface="微软雅黑" panose="020B0503020204020204" charset="-122"/>
              </a:rPr>
              <a:t>）、湖北省科技进步一等奖（</a:t>
            </a:r>
            <a:r>
              <a:rPr lang="en-US" altLang="zh-CN" dirty="0">
                <a:latin typeface="微软雅黑" panose="020B0503020204020204" charset="-122"/>
                <a:ea typeface="微软雅黑" panose="020B0503020204020204" charset="-122"/>
              </a:rPr>
              <a:t>2011</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2008</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5</a:t>
            </a:r>
            <a:r>
              <a:rPr lang="zh-CN" altLang="en-US" dirty="0">
                <a:latin typeface="微软雅黑" panose="020B0503020204020204" charset="-122"/>
                <a:ea typeface="微软雅黑" panose="020B0503020204020204" charset="-122"/>
              </a:rPr>
              <a:t>）、中国计算机学会科技进步一等奖（</a:t>
            </a:r>
            <a:r>
              <a:rPr lang="en-US" altLang="zh-CN" dirty="0">
                <a:latin typeface="微软雅黑" panose="020B0503020204020204" charset="-122"/>
                <a:ea typeface="微软雅黑" panose="020B0503020204020204" charset="-122"/>
              </a:rPr>
              <a:t>2014</a:t>
            </a:r>
            <a:r>
              <a:rPr lang="zh-CN" altLang="en-US" dirty="0">
                <a:latin typeface="微软雅黑" panose="020B0503020204020204" charset="-122"/>
                <a:ea typeface="微软雅黑" panose="020B0503020204020204" charset="-122"/>
              </a:rPr>
              <a:t>／排名第</a:t>
            </a:r>
            <a:r>
              <a:rPr lang="en-US" altLang="zh-CN" dirty="0">
                <a:latin typeface="微软雅黑" panose="020B0503020204020204" charset="-122"/>
                <a:ea typeface="微软雅黑" panose="020B0503020204020204" charset="-122"/>
              </a:rPr>
              <a:t>5</a:t>
            </a:r>
            <a:r>
              <a:rPr lang="zh-CN" altLang="en-US" dirty="0">
                <a:latin typeface="微软雅黑" panose="020B0503020204020204" charset="-122"/>
                <a:ea typeface="微软雅黑" panose="020B0503020204020204" charset="-122"/>
              </a:rPr>
              <a:t>）、中国电子学会电子信息科学技术二等奖（ </a:t>
            </a:r>
            <a:r>
              <a:rPr lang="en-US" altLang="zh-CN" dirty="0">
                <a:latin typeface="微软雅黑" panose="020B0503020204020204" charset="-122"/>
                <a:ea typeface="微软雅黑" panose="020B0503020204020204" charset="-122"/>
              </a:rPr>
              <a:t>2010</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）等多项学术奖励。</a:t>
            </a: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主持或参加多次科研项目及人才计划项目，具备极其优秀的指导能力。</a:t>
            </a:r>
          </a:p>
          <a:p>
            <a:pPr>
              <a:lnSpc>
                <a:spcPct val="130000"/>
              </a:lnSpc>
            </a:pP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solidFill>
                  <a:srgbClr val="7EB559"/>
                </a:solidFill>
              </a:rPr>
              <a:t>项目总结</a:t>
            </a:r>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0"/>
          </p:nvPr>
        </p:nvSpPr>
        <p:spPr/>
        <p:txBody>
          <a:bodyPr/>
          <a:lstStyle/>
          <a:p>
            <a:r>
              <a:rPr lang="zh-CN" altLang="en-US" dirty="0">
                <a:solidFill>
                  <a:srgbClr val="7EB559"/>
                </a:solidFill>
              </a:rPr>
              <a:t>项目总结</a:t>
            </a:r>
          </a:p>
        </p:txBody>
      </p:sp>
      <p:sp>
        <p:nvSpPr>
          <p:cNvPr id="24" name="文本框 23"/>
          <p:cNvSpPr txBox="1"/>
          <p:nvPr/>
        </p:nvSpPr>
        <p:spPr>
          <a:xfrm>
            <a:off x="903968" y="1914462"/>
            <a:ext cx="6262376" cy="2677656"/>
          </a:xfrm>
          <a:prstGeom prst="rect">
            <a:avLst/>
          </a:prstGeom>
          <a:noFill/>
        </p:spPr>
        <p:txBody>
          <a:bodyPr wrap="square" rtlCol="0">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针对目前</a:t>
            </a:r>
            <a:r>
              <a:rPr lang="zh-CN" altLang="en-US" sz="2800" dirty="0" smtClean="0">
                <a:solidFill>
                  <a:srgbClr val="662E91"/>
                </a:solidFill>
                <a:latin typeface="微软雅黑" panose="020B0503020204020204" pitchFamily="34" charset="-122"/>
                <a:ea typeface="微软雅黑" panose="020B0503020204020204" pitchFamily="34" charset="-122"/>
              </a:rPr>
              <a:t>广告投放低效性</a:t>
            </a:r>
            <a:r>
              <a:rPr lang="zh-CN" altLang="en-US" sz="2800" dirty="0" smtClean="0">
                <a:latin typeface="微软雅黑" panose="020B0503020204020204" pitchFamily="34" charset="-122"/>
                <a:ea typeface="微软雅黑" panose="020B0503020204020204" pitchFamily="34" charset="-122"/>
              </a:rPr>
              <a:t>的问题，采用</a:t>
            </a:r>
            <a:r>
              <a:rPr lang="zh-CN" altLang="en-US" sz="2800" dirty="0" smtClean="0">
                <a:solidFill>
                  <a:srgbClr val="662E91"/>
                </a:solidFill>
                <a:latin typeface="微软雅黑" panose="020B0503020204020204" pitchFamily="34" charset="-122"/>
                <a:ea typeface="微软雅黑" panose="020B0503020204020204" pitchFamily="34" charset="-122"/>
              </a:rPr>
              <a:t>机器学习</a:t>
            </a:r>
            <a:r>
              <a:rPr lang="zh-CN" altLang="en-US" sz="2800" dirty="0" smtClean="0">
                <a:latin typeface="微软雅黑" panose="020B0503020204020204" pitchFamily="34" charset="-122"/>
                <a:ea typeface="微软雅黑" panose="020B0503020204020204" pitchFamily="34" charset="-122"/>
              </a:rPr>
              <a:t>和</a:t>
            </a:r>
            <a:r>
              <a:rPr lang="zh-CN" altLang="en-US" sz="2800" dirty="0" smtClean="0">
                <a:solidFill>
                  <a:srgbClr val="662E91"/>
                </a:solidFill>
                <a:latin typeface="微软雅黑" panose="020B0503020204020204" pitchFamily="34" charset="-122"/>
                <a:ea typeface="微软雅黑" panose="020B0503020204020204" pitchFamily="34" charset="-122"/>
              </a:rPr>
              <a:t>大数据</a:t>
            </a:r>
            <a:r>
              <a:rPr lang="zh-CN" altLang="en-US" sz="2800" dirty="0" smtClean="0">
                <a:latin typeface="微软雅黑" panose="020B0503020204020204" pitchFamily="34" charset="-122"/>
                <a:ea typeface="微软雅黑" panose="020B0503020204020204" pitchFamily="34" charset="-122"/>
              </a:rPr>
              <a:t>的方法，实现广告商与用户之间的</a:t>
            </a:r>
            <a:r>
              <a:rPr lang="zh-CN" altLang="en-US" sz="2800" dirty="0" smtClean="0">
                <a:solidFill>
                  <a:srgbClr val="662E91"/>
                </a:solidFill>
                <a:latin typeface="微软雅黑" panose="020B0503020204020204" pitchFamily="34" charset="-122"/>
                <a:ea typeface="微软雅黑" panose="020B0503020204020204" pitchFamily="34" charset="-122"/>
              </a:rPr>
              <a:t>精准交互</a:t>
            </a:r>
            <a:r>
              <a:rPr lang="zh-CN" altLang="en-US" sz="2800" dirty="0" smtClean="0">
                <a:latin typeface="微软雅黑" panose="020B0503020204020204" pitchFamily="34" charset="-122"/>
                <a:ea typeface="微软雅黑" panose="020B0503020204020204" pitchFamily="34" charset="-122"/>
              </a:rPr>
              <a:t>，实现广告投放商与广告位提供者的</a:t>
            </a:r>
            <a:r>
              <a:rPr lang="zh-CN" altLang="en-US" sz="2800" dirty="0" smtClean="0">
                <a:solidFill>
                  <a:srgbClr val="662E91"/>
                </a:solidFill>
                <a:latin typeface="微软雅黑" panose="020B0503020204020204" pitchFamily="34" charset="-122"/>
                <a:ea typeface="微软雅黑" panose="020B0503020204020204" pitchFamily="34" charset="-122"/>
              </a:rPr>
              <a:t>利益最大化</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1459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3219238" y="5521384"/>
            <a:ext cx="5881540" cy="508364"/>
          </a:xfrm>
        </p:spPr>
        <p:txBody>
          <a:bodyPr/>
          <a:lstStyle/>
          <a:p>
            <a:r>
              <a:rPr lang="en-US" altLang="zh-CN" dirty="0">
                <a:latin typeface="Segoe UI" panose="020B0502040204020203"/>
                <a:ea typeface="微软雅黑" panose="020B0503020204020204" charset="-122"/>
              </a:rPr>
              <a:t>PRESENTED </a:t>
            </a:r>
            <a:r>
              <a:rPr lang="en-US" altLang="zh-CN" dirty="0">
                <a:latin typeface="Segoe UI" panose="020B0502040204020203"/>
              </a:rPr>
              <a:t>BY THE TEAM OF HODING BEARS LEG</a:t>
            </a:r>
            <a:endParaRPr lang="en-US" altLang="zh-CN" dirty="0">
              <a:latin typeface="Segoe UI" panose="020B0502040204020203"/>
              <a:ea typeface="微软雅黑" panose="020B0503020204020204" charset="-122"/>
            </a:endParaRPr>
          </a:p>
        </p:txBody>
      </p:sp>
      <p:sp>
        <p:nvSpPr>
          <p:cNvPr id="6" name="文本占位符 4"/>
          <p:cNvSpPr>
            <a:spLocks noGrp="1"/>
          </p:cNvSpPr>
          <p:nvPr>
            <p:ph type="body" sz="quarter" idx="13"/>
          </p:nvPr>
        </p:nvSpPr>
        <p:spPr>
          <a:xfrm>
            <a:off x="4943517" y="3752035"/>
            <a:ext cx="5881540" cy="508364"/>
          </a:xfrm>
        </p:spPr>
        <p:txBody>
          <a:bodyPr>
            <a:normAutofit/>
          </a:bodyPr>
          <a:lstStyle/>
          <a:p>
            <a:endParaRPr lang="en-US" altLang="zh-CN" sz="2800" b="1" dirty="0">
              <a:solidFill>
                <a:srgbClr val="C00000"/>
              </a:solidFill>
              <a:latin typeface="Segoe UI" panose="020B0502040204020203"/>
              <a:ea typeface="微软雅黑" panose="020B0503020204020204" charset="-122"/>
            </a:endParaRPr>
          </a:p>
          <a:p>
            <a:endParaRPr lang="en-US" altLang="zh-CN" sz="2800" b="1" dirty="0">
              <a:latin typeface="Segoe UI" panose="020B0502040204020203"/>
              <a:ea typeface="微软雅黑" panose="020B0503020204020204" charset="-122"/>
            </a:endParaRPr>
          </a:p>
        </p:txBody>
      </p:sp>
      <p:sp>
        <p:nvSpPr>
          <p:cNvPr id="2" name="文本框 1"/>
          <p:cNvSpPr txBox="1"/>
          <p:nvPr/>
        </p:nvSpPr>
        <p:spPr>
          <a:xfrm>
            <a:off x="4337427" y="2736822"/>
            <a:ext cx="3347711" cy="769441"/>
          </a:xfrm>
          <a:prstGeom prst="rect">
            <a:avLst/>
          </a:prstGeom>
          <a:noFill/>
        </p:spPr>
        <p:txBody>
          <a:bodyPr wrap="none" rtlCol="0">
            <a:spAutoFit/>
          </a:bodyPr>
          <a:lstStyle/>
          <a:p>
            <a:r>
              <a:rPr lang="en-US" altLang="zh-CN" sz="4400" b="1" dirty="0">
                <a:latin typeface="微软雅黑" panose="020B0503020204020204" charset="-122"/>
                <a:ea typeface="微软雅黑" panose="020B0503020204020204" charset="-122"/>
              </a:rPr>
              <a:t>Thank you!</a:t>
            </a:r>
            <a:endParaRPr lang="zh-CN" altLang="en-US" sz="4400" b="1" dirty="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980" y="187037"/>
            <a:ext cx="1202576" cy="584775"/>
          </a:xfrm>
          <a:prstGeom prst="rect">
            <a:avLst/>
          </a:prstGeom>
          <a:noFill/>
        </p:spPr>
        <p:txBody>
          <a:bodyPr wrap="square" rtlCol="0">
            <a:spAutoFit/>
          </a:bodyPr>
          <a:lstStyle/>
          <a:p>
            <a:r>
              <a:rPr lang="zh-CN" altLang="en-US" sz="3200" dirty="0" smtClean="0">
                <a:solidFill>
                  <a:srgbClr val="7EB559"/>
                </a:solidFill>
              </a:rPr>
              <a:t>线下</a:t>
            </a:r>
            <a:endParaRPr lang="zh-CN" altLang="en-US" sz="3200" dirty="0">
              <a:solidFill>
                <a:srgbClr val="7EB559"/>
              </a:solidFill>
            </a:endParaRPr>
          </a:p>
        </p:txBody>
      </p:sp>
      <p:sp>
        <p:nvSpPr>
          <p:cNvPr id="3" name="文本框 2"/>
          <p:cNvSpPr txBox="1"/>
          <p:nvPr/>
        </p:nvSpPr>
        <p:spPr>
          <a:xfrm>
            <a:off x="1423556" y="1265744"/>
            <a:ext cx="400950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室友推荐的某品牌产品</a:t>
            </a:r>
            <a:endParaRPr lang="zh-CN" altLang="en-US" sz="2400" dirty="0"/>
          </a:p>
        </p:txBody>
      </p:sp>
      <p:sp>
        <p:nvSpPr>
          <p:cNvPr id="9" name="文本框 8"/>
          <p:cNvSpPr txBox="1"/>
          <p:nvPr/>
        </p:nvSpPr>
        <p:spPr>
          <a:xfrm>
            <a:off x="1423554" y="3763081"/>
            <a:ext cx="4123806" cy="461665"/>
          </a:xfrm>
          <a:prstGeom prst="rect">
            <a:avLst/>
          </a:prstGeom>
          <a:noFill/>
        </p:spPr>
        <p:txBody>
          <a:bodyPr wrap="square" rtlCol="0">
            <a:spAutoFit/>
          </a:bodyPr>
          <a:lstStyle/>
          <a:p>
            <a:r>
              <a:rPr lang="zh-CN" altLang="en-US" sz="2400" dirty="0" smtClean="0"/>
              <a:t>效果不总是那么尽如人意</a:t>
            </a:r>
            <a:endParaRPr lang="zh-CN" altLang="en-US" sz="2400" dirty="0"/>
          </a:p>
        </p:txBody>
      </p:sp>
      <p:sp>
        <p:nvSpPr>
          <p:cNvPr id="8" name="文本框 7"/>
          <p:cNvSpPr txBox="1"/>
          <p:nvPr/>
        </p:nvSpPr>
        <p:spPr>
          <a:xfrm>
            <a:off x="1423555" y="2036614"/>
            <a:ext cx="428382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食堂门口前各种商家传单</a:t>
            </a:r>
            <a:endParaRPr lang="zh-CN" altLang="en-US" sz="2400" dirty="0"/>
          </a:p>
        </p:txBody>
      </p:sp>
      <p:sp>
        <p:nvSpPr>
          <p:cNvPr id="12" name="文本框 11"/>
          <p:cNvSpPr txBox="1"/>
          <p:nvPr/>
        </p:nvSpPr>
        <p:spPr>
          <a:xfrm>
            <a:off x="1423554" y="2681533"/>
            <a:ext cx="428382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a:t>
            </a:r>
            <a:endParaRPr lang="zh-CN" altLang="en-US" sz="2400" dirty="0"/>
          </a:p>
        </p:txBody>
      </p:sp>
    </p:spTree>
    <p:extLst>
      <p:ext uri="{BB962C8B-B14F-4D97-AF65-F5344CB8AC3E}">
        <p14:creationId xmlns:p14="http://schemas.microsoft.com/office/powerpoint/2010/main" val="1345167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398" y="268260"/>
            <a:ext cx="5211683"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给一个屌丝投放世界名表的广告</a:t>
            </a:r>
          </a:p>
        </p:txBody>
      </p:sp>
      <p:pic>
        <p:nvPicPr>
          <p:cNvPr id="6" name="图片 5"/>
          <p:cNvPicPr>
            <a:picLocks noChangeAspect="1"/>
          </p:cNvPicPr>
          <p:nvPr/>
        </p:nvPicPr>
        <p:blipFill rotWithShape="1">
          <a:blip r:embed="rId2"/>
          <a:srcRect l="15404" r="7827"/>
          <a:stretch/>
        </p:blipFill>
        <p:spPr>
          <a:xfrm>
            <a:off x="1825721" y="1597714"/>
            <a:ext cx="2573867" cy="3352800"/>
          </a:xfrm>
          <a:prstGeom prst="rect">
            <a:avLst/>
          </a:prstGeom>
        </p:spPr>
      </p:pic>
      <p:pic>
        <p:nvPicPr>
          <p:cNvPr id="7" name="图片 6"/>
          <p:cNvPicPr>
            <a:picLocks noChangeAspect="1"/>
          </p:cNvPicPr>
          <p:nvPr/>
        </p:nvPicPr>
        <p:blipFill>
          <a:blip r:embed="rId3"/>
          <a:stretch>
            <a:fillRect/>
          </a:stretch>
        </p:blipFill>
        <p:spPr>
          <a:xfrm>
            <a:off x="6198754" y="1876320"/>
            <a:ext cx="3716189" cy="2795588"/>
          </a:xfrm>
          <a:prstGeom prst="rect">
            <a:avLst/>
          </a:prstGeom>
        </p:spPr>
      </p:pic>
      <p:sp>
        <p:nvSpPr>
          <p:cNvPr id="8" name="文本框 7"/>
          <p:cNvSpPr txBox="1"/>
          <p:nvPr/>
        </p:nvSpPr>
        <p:spPr>
          <a:xfrm>
            <a:off x="4740364" y="2104563"/>
            <a:ext cx="1117614" cy="2339102"/>
          </a:xfrm>
          <a:prstGeom prst="rect">
            <a:avLst/>
          </a:prstGeom>
          <a:noFill/>
        </p:spPr>
        <p:txBody>
          <a:bodyPr wrap="none" rtlCol="0">
            <a:spAutoFit/>
          </a:bodyPr>
          <a:lstStyle/>
          <a:p>
            <a:r>
              <a:rPr lang="en-US" altLang="zh-CN" sz="14600" dirty="0">
                <a:solidFill>
                  <a:srgbClr val="0174AB"/>
                </a:solidFill>
              </a:rPr>
              <a:t>+</a:t>
            </a:r>
            <a:endParaRPr lang="zh-CN" altLang="en-US" sz="14600" dirty="0">
              <a:solidFill>
                <a:srgbClr val="0174AB"/>
              </a:solidFill>
            </a:endParaRPr>
          </a:p>
        </p:txBody>
      </p:sp>
    </p:spTree>
    <p:extLst>
      <p:ext uri="{BB962C8B-B14F-4D97-AF65-F5344CB8AC3E}">
        <p14:creationId xmlns:p14="http://schemas.microsoft.com/office/powerpoint/2010/main" val="689239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398" y="268260"/>
            <a:ext cx="4852610"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给一个理工男投放化妆品广告</a:t>
            </a:r>
          </a:p>
        </p:txBody>
      </p:sp>
      <p:sp>
        <p:nvSpPr>
          <p:cNvPr id="5" name="文本框 4"/>
          <p:cNvSpPr txBox="1"/>
          <p:nvPr/>
        </p:nvSpPr>
        <p:spPr>
          <a:xfrm>
            <a:off x="5784185" y="2288652"/>
            <a:ext cx="1117614" cy="2339102"/>
          </a:xfrm>
          <a:prstGeom prst="rect">
            <a:avLst/>
          </a:prstGeom>
          <a:noFill/>
        </p:spPr>
        <p:txBody>
          <a:bodyPr wrap="none" rtlCol="0">
            <a:spAutoFit/>
          </a:bodyPr>
          <a:lstStyle/>
          <a:p>
            <a:r>
              <a:rPr lang="en-US" altLang="zh-CN" sz="14600" dirty="0">
                <a:solidFill>
                  <a:srgbClr val="0174AB"/>
                </a:solidFill>
              </a:rPr>
              <a:t>+</a:t>
            </a:r>
            <a:endParaRPr lang="zh-CN" altLang="en-US" sz="14600" dirty="0">
              <a:solidFill>
                <a:srgbClr val="0174AB"/>
              </a:solidFill>
            </a:endParaRPr>
          </a:p>
        </p:txBody>
      </p:sp>
      <p:pic>
        <p:nvPicPr>
          <p:cNvPr id="6" name="图片 5"/>
          <p:cNvPicPr>
            <a:picLocks noChangeAspect="1"/>
          </p:cNvPicPr>
          <p:nvPr/>
        </p:nvPicPr>
        <p:blipFill>
          <a:blip r:embed="rId3"/>
          <a:stretch>
            <a:fillRect/>
          </a:stretch>
        </p:blipFill>
        <p:spPr>
          <a:xfrm>
            <a:off x="1728249" y="2087988"/>
            <a:ext cx="3509759" cy="2700869"/>
          </a:xfrm>
          <a:prstGeom prst="rect">
            <a:avLst/>
          </a:prstGeom>
        </p:spPr>
      </p:pic>
      <p:pic>
        <p:nvPicPr>
          <p:cNvPr id="8" name="Picture 2" descr="https://timgsa.baidu.com/timg?image&amp;quality=80&amp;size=b9999_10000&amp;sec=1491407302706&amp;di=37c0b55853734ea064d79fff7f127be5&amp;imgtype=0&amp;src=http%3A%2F%2Fimgsrc.baidu.com%2Fforum%2Fpic%2Fitem%2Fd1a20cf431adcbefa9d9dfaeacaf2edda2cc9fad.jpg"/>
          <p:cNvPicPr>
            <a:picLocks noChangeAspect="1" noChangeArrowheads="1"/>
          </p:cNvPicPr>
          <p:nvPr/>
        </p:nvPicPr>
        <p:blipFill rotWithShape="1">
          <a:blip r:embed="rId4">
            <a:extLst>
              <a:ext uri="{28A0092B-C50C-407E-A947-70E740481C1C}">
                <a14:useLocalDpi xmlns:a14="http://schemas.microsoft.com/office/drawing/2010/main" val="0"/>
              </a:ext>
            </a:extLst>
          </a:blip>
          <a:srcRect l="573" t="17854" r="70602" b="5769"/>
          <a:stretch/>
        </p:blipFill>
        <p:spPr bwMode="auto">
          <a:xfrm>
            <a:off x="7447976" y="2087988"/>
            <a:ext cx="2025565" cy="274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75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solidFill>
                  <a:srgbClr val="7EB559"/>
                </a:solidFill>
              </a:rPr>
              <a:t>总体</a:t>
            </a:r>
            <a:r>
              <a:rPr kumimoji="1" lang="zh-CN" altLang="en-US" dirty="0">
                <a:solidFill>
                  <a:srgbClr val="7EB559"/>
                </a:solidFill>
              </a:rPr>
              <a:t>简介</a:t>
            </a:r>
          </a:p>
        </p:txBody>
      </p:sp>
      <p:sp>
        <p:nvSpPr>
          <p:cNvPr id="3" name="文本框 2"/>
          <p:cNvSpPr txBox="1"/>
          <p:nvPr/>
        </p:nvSpPr>
        <p:spPr>
          <a:xfrm>
            <a:off x="610197" y="946856"/>
            <a:ext cx="6647974" cy="1200329"/>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除此之外，</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线下</a:t>
            </a:r>
            <a:r>
              <a:rPr lang="zh-CN" altLang="zh-CN" sz="3600" dirty="0" smtClean="0">
                <a:latin typeface="微软雅黑" panose="020B0503020204020204" pitchFamily="34" charset="-122"/>
                <a:ea typeface="微软雅黑" panose="020B0503020204020204" pitchFamily="34" charset="-122"/>
              </a:rPr>
              <a:t>广告</a:t>
            </a:r>
            <a:r>
              <a:rPr lang="zh-CN" altLang="zh-CN" sz="3600" dirty="0">
                <a:latin typeface="微软雅黑" panose="020B0503020204020204" pitchFamily="34" charset="-122"/>
                <a:ea typeface="微软雅黑" panose="020B0503020204020204" pitchFamily="34" charset="-122"/>
              </a:rPr>
              <a:t>招商</a:t>
            </a:r>
            <a:r>
              <a:rPr lang="zh-CN" altLang="zh-CN" sz="3600" dirty="0" smtClean="0">
                <a:latin typeface="微软雅黑" panose="020B0503020204020204" pitchFamily="34" charset="-122"/>
                <a:ea typeface="微软雅黑" panose="020B0503020204020204" pitchFamily="34" charset="-122"/>
              </a:rPr>
              <a:t>方式</a:t>
            </a:r>
            <a:r>
              <a:rPr lang="zh-CN" altLang="en-US" sz="3600" dirty="0" smtClean="0">
                <a:latin typeface="微软雅黑" panose="020B0503020204020204" pitchFamily="34" charset="-122"/>
                <a:ea typeface="微软雅黑" panose="020B0503020204020204" pitchFamily="34" charset="-122"/>
              </a:rPr>
              <a:t>还存在的</a:t>
            </a:r>
            <a:r>
              <a:rPr lang="zh-CN" altLang="zh-CN" sz="3600" dirty="0">
                <a:latin typeface="微软雅黑" panose="020B0503020204020204" pitchFamily="34" charset="-122"/>
                <a:ea typeface="微软雅黑" panose="020B0503020204020204" pitchFamily="34" charset="-122"/>
              </a:rPr>
              <a:t>问题</a:t>
            </a:r>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0197" y="2692444"/>
            <a:ext cx="3608680" cy="2308324"/>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投放广告的位置不科学</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信息不对流</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广告发布流程繁琐</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投放</a:t>
            </a:r>
            <a:r>
              <a:rPr lang="zh-CN" altLang="en-US" sz="2400" dirty="0" smtClean="0">
                <a:latin typeface="微软雅黑" panose="020B0503020204020204" pitchFamily="34" charset="-122"/>
                <a:ea typeface="微软雅黑" panose="020B0503020204020204" pitchFamily="34" charset="-122"/>
              </a:rPr>
              <a:t>商资金分配不合理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32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solidFill>
                  <a:srgbClr val="7EB559"/>
                </a:solidFill>
              </a:rPr>
              <a:t>总体</a:t>
            </a:r>
            <a:r>
              <a:rPr kumimoji="1" lang="zh-CN" altLang="en-US" dirty="0">
                <a:solidFill>
                  <a:srgbClr val="7EB559"/>
                </a:solidFill>
              </a:rPr>
              <a:t>简介</a:t>
            </a:r>
          </a:p>
        </p:txBody>
      </p:sp>
      <p:sp>
        <p:nvSpPr>
          <p:cNvPr id="3" name="文本框 2"/>
          <p:cNvSpPr txBox="1"/>
          <p:nvPr/>
        </p:nvSpPr>
        <p:spPr>
          <a:xfrm>
            <a:off x="3568699" y="902369"/>
            <a:ext cx="2441694" cy="769441"/>
          </a:xfrm>
          <a:prstGeom prst="rect">
            <a:avLst/>
          </a:prstGeom>
          <a:noFill/>
        </p:spPr>
        <p:txBody>
          <a:bodyPr wrap="none" rtlCol="0">
            <a:spAutoFit/>
          </a:bodyPr>
          <a:lstStyle/>
          <a:p>
            <a:r>
              <a:rPr lang="zh-CN" altLang="en-US" sz="4400" dirty="0" smtClean="0">
                <a:latin typeface="微软雅黑" panose="020B0503020204020204" pitchFamily="34" charset="-122"/>
                <a:ea typeface="微软雅黑" panose="020B0503020204020204" pitchFamily="34" charset="-122"/>
              </a:rPr>
              <a:t>两种用户</a:t>
            </a:r>
            <a:endParaRPr lang="zh-CN" altLang="en-US" sz="4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83" y="2044701"/>
            <a:ext cx="2930416" cy="2930416"/>
          </a:xfrm>
          <a:prstGeom prst="rect">
            <a:avLst/>
          </a:prstGeom>
        </p:spPr>
      </p:pic>
      <p:sp>
        <p:nvSpPr>
          <p:cNvPr id="5" name="文本框 4"/>
          <p:cNvSpPr txBox="1"/>
          <p:nvPr/>
        </p:nvSpPr>
        <p:spPr>
          <a:xfrm>
            <a:off x="1241716" y="5125452"/>
            <a:ext cx="172354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广告投放商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141" y="2044701"/>
            <a:ext cx="1256504" cy="2590163"/>
          </a:xfrm>
          <a:prstGeom prst="rect">
            <a:avLst/>
          </a:prstGeom>
        </p:spPr>
      </p:pic>
      <p:sp>
        <p:nvSpPr>
          <p:cNvPr id="7" name="文本框 6"/>
          <p:cNvSpPr txBox="1"/>
          <p:nvPr/>
        </p:nvSpPr>
        <p:spPr>
          <a:xfrm>
            <a:off x="5803141" y="5149515"/>
            <a:ext cx="203132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广告位提供商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993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p>
        </p:txBody>
      </p:sp>
      <p:sp>
        <p:nvSpPr>
          <p:cNvPr id="3" name="KSO_Shape"/>
          <p:cNvSpPr>
            <a:spLocks/>
          </p:cNvSpPr>
          <p:nvPr/>
        </p:nvSpPr>
        <p:spPr bwMode="auto">
          <a:xfrm>
            <a:off x="3285539" y="1506204"/>
            <a:ext cx="1698625" cy="1800225"/>
          </a:xfrm>
          <a:custGeom>
            <a:avLst/>
            <a:gdLst>
              <a:gd name="T0" fmla="*/ 1366642 w 3058"/>
              <a:gd name="T1" fmla="*/ 267199 h 3241"/>
              <a:gd name="T2" fmla="*/ 1120080 w 3058"/>
              <a:gd name="T3" fmla="*/ 814373 h 3241"/>
              <a:gd name="T4" fmla="*/ 1048444 w 3058"/>
              <a:gd name="T5" fmla="*/ 814373 h 3241"/>
              <a:gd name="T6" fmla="*/ 1311665 w 3058"/>
              <a:gd name="T7" fmla="*/ 234979 h 3241"/>
              <a:gd name="T8" fmla="*/ 905727 w 3058"/>
              <a:gd name="T9" fmla="*/ 234979 h 3241"/>
              <a:gd name="T10" fmla="*/ 905727 w 3058"/>
              <a:gd name="T11" fmla="*/ 1588749 h 3241"/>
              <a:gd name="T12" fmla="*/ 1416066 w 3058"/>
              <a:gd name="T13" fmla="*/ 1730403 h 3241"/>
              <a:gd name="T14" fmla="*/ 1416066 w 3058"/>
              <a:gd name="T15" fmla="*/ 1800397 h 3241"/>
              <a:gd name="T16" fmla="*/ 268775 w 3058"/>
              <a:gd name="T17" fmla="*/ 1800397 h 3241"/>
              <a:gd name="T18" fmla="*/ 268775 w 3058"/>
              <a:gd name="T19" fmla="*/ 1725959 h 3241"/>
              <a:gd name="T20" fmla="*/ 761899 w 3058"/>
              <a:gd name="T21" fmla="*/ 1588749 h 3241"/>
              <a:gd name="T22" fmla="*/ 761899 w 3058"/>
              <a:gd name="T23" fmla="*/ 234979 h 3241"/>
              <a:gd name="T24" fmla="*/ 378173 w 3058"/>
              <a:gd name="T25" fmla="*/ 234979 h 3241"/>
              <a:gd name="T26" fmla="*/ 640839 w 3058"/>
              <a:gd name="T27" fmla="*/ 814373 h 3241"/>
              <a:gd name="T28" fmla="*/ 569203 w 3058"/>
              <a:gd name="T29" fmla="*/ 814373 h 3241"/>
              <a:gd name="T30" fmla="*/ 322641 w 3058"/>
              <a:gd name="T31" fmla="*/ 267199 h 3241"/>
              <a:gd name="T32" fmla="*/ 76079 w 3058"/>
              <a:gd name="T33" fmla="*/ 814373 h 3241"/>
              <a:gd name="T34" fmla="*/ 4443 w 3058"/>
              <a:gd name="T35" fmla="*/ 814373 h 3241"/>
              <a:gd name="T36" fmla="*/ 268775 w 3058"/>
              <a:gd name="T37" fmla="*/ 228313 h 3241"/>
              <a:gd name="T38" fmla="*/ 268775 w 3058"/>
              <a:gd name="T39" fmla="*/ 161097 h 3241"/>
              <a:gd name="T40" fmla="*/ 273217 w 3058"/>
              <a:gd name="T41" fmla="*/ 161097 h 3241"/>
              <a:gd name="T42" fmla="*/ 710254 w 3058"/>
              <a:gd name="T43" fmla="*/ 161097 h 3241"/>
              <a:gd name="T44" fmla="*/ 838533 w 3058"/>
              <a:gd name="T45" fmla="*/ 0 h 3241"/>
              <a:gd name="T46" fmla="*/ 966812 w 3058"/>
              <a:gd name="T47" fmla="*/ 161097 h 3241"/>
              <a:gd name="T48" fmla="*/ 1416066 w 3058"/>
              <a:gd name="T49" fmla="*/ 161097 h 3241"/>
              <a:gd name="T50" fmla="*/ 1416066 w 3058"/>
              <a:gd name="T51" fmla="*/ 218870 h 3241"/>
              <a:gd name="T52" fmla="*/ 1684840 w 3058"/>
              <a:gd name="T53" fmla="*/ 814373 h 3241"/>
              <a:gd name="T54" fmla="*/ 1613204 w 3058"/>
              <a:gd name="T55" fmla="*/ 814373 h 3241"/>
              <a:gd name="T56" fmla="*/ 1366642 w 3058"/>
              <a:gd name="T57" fmla="*/ 267199 h 3241"/>
              <a:gd name="T58" fmla="*/ 645282 w 3058"/>
              <a:gd name="T59" fmla="*/ 889922 h 3241"/>
              <a:gd name="T60" fmla="*/ 322641 w 3058"/>
              <a:gd name="T61" fmla="*/ 1226003 h 3241"/>
              <a:gd name="T62" fmla="*/ 0 w 3058"/>
              <a:gd name="T63" fmla="*/ 889922 h 3241"/>
              <a:gd name="T64" fmla="*/ 645282 w 3058"/>
              <a:gd name="T65" fmla="*/ 889922 h 3241"/>
              <a:gd name="T66" fmla="*/ 1052886 w 3058"/>
              <a:gd name="T67" fmla="*/ 889922 h 3241"/>
              <a:gd name="T68" fmla="*/ 1698168 w 3058"/>
              <a:gd name="T69" fmla="*/ 889922 h 3241"/>
              <a:gd name="T70" fmla="*/ 1375527 w 3058"/>
              <a:gd name="T71" fmla="*/ 1226003 h 3241"/>
              <a:gd name="T72" fmla="*/ 1052886 w 3058"/>
              <a:gd name="T73" fmla="*/ 889922 h 32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58" h="3241">
                <a:moveTo>
                  <a:pt x="2461" y="481"/>
                </a:moveTo>
                <a:cubicBezTo>
                  <a:pt x="2017" y="1466"/>
                  <a:pt x="2017" y="1466"/>
                  <a:pt x="2017" y="1466"/>
                </a:cubicBezTo>
                <a:cubicBezTo>
                  <a:pt x="1888" y="1466"/>
                  <a:pt x="1888" y="1466"/>
                  <a:pt x="1888" y="1466"/>
                </a:cubicBezTo>
                <a:cubicBezTo>
                  <a:pt x="2362" y="423"/>
                  <a:pt x="2362" y="423"/>
                  <a:pt x="2362" y="423"/>
                </a:cubicBezTo>
                <a:cubicBezTo>
                  <a:pt x="1631" y="423"/>
                  <a:pt x="1631" y="423"/>
                  <a:pt x="1631" y="423"/>
                </a:cubicBezTo>
                <a:cubicBezTo>
                  <a:pt x="1631" y="2860"/>
                  <a:pt x="1631" y="2860"/>
                  <a:pt x="1631" y="2860"/>
                </a:cubicBezTo>
                <a:cubicBezTo>
                  <a:pt x="1782" y="2866"/>
                  <a:pt x="2550" y="3115"/>
                  <a:pt x="2550" y="3115"/>
                </a:cubicBezTo>
                <a:cubicBezTo>
                  <a:pt x="2550" y="3241"/>
                  <a:pt x="2550" y="3241"/>
                  <a:pt x="2550" y="3241"/>
                </a:cubicBezTo>
                <a:cubicBezTo>
                  <a:pt x="484" y="3241"/>
                  <a:pt x="484" y="3241"/>
                  <a:pt x="484" y="3241"/>
                </a:cubicBezTo>
                <a:cubicBezTo>
                  <a:pt x="484" y="3107"/>
                  <a:pt x="484" y="3107"/>
                  <a:pt x="484" y="3107"/>
                </a:cubicBezTo>
                <a:cubicBezTo>
                  <a:pt x="484" y="3107"/>
                  <a:pt x="1253" y="2860"/>
                  <a:pt x="1372" y="2860"/>
                </a:cubicBezTo>
                <a:cubicBezTo>
                  <a:pt x="1372" y="423"/>
                  <a:pt x="1372" y="423"/>
                  <a:pt x="1372" y="423"/>
                </a:cubicBezTo>
                <a:cubicBezTo>
                  <a:pt x="681" y="423"/>
                  <a:pt x="681" y="423"/>
                  <a:pt x="681" y="423"/>
                </a:cubicBezTo>
                <a:cubicBezTo>
                  <a:pt x="1154" y="1466"/>
                  <a:pt x="1154" y="1466"/>
                  <a:pt x="1154" y="1466"/>
                </a:cubicBezTo>
                <a:cubicBezTo>
                  <a:pt x="1025" y="1466"/>
                  <a:pt x="1025" y="1466"/>
                  <a:pt x="1025" y="1466"/>
                </a:cubicBezTo>
                <a:cubicBezTo>
                  <a:pt x="581" y="481"/>
                  <a:pt x="581" y="481"/>
                  <a:pt x="581" y="481"/>
                </a:cubicBezTo>
                <a:cubicBezTo>
                  <a:pt x="137" y="1466"/>
                  <a:pt x="137" y="1466"/>
                  <a:pt x="137" y="1466"/>
                </a:cubicBezTo>
                <a:cubicBezTo>
                  <a:pt x="8" y="1466"/>
                  <a:pt x="8" y="1466"/>
                  <a:pt x="8" y="1466"/>
                </a:cubicBezTo>
                <a:cubicBezTo>
                  <a:pt x="484" y="411"/>
                  <a:pt x="484" y="411"/>
                  <a:pt x="484" y="411"/>
                </a:cubicBezTo>
                <a:cubicBezTo>
                  <a:pt x="484" y="290"/>
                  <a:pt x="484" y="290"/>
                  <a:pt x="484" y="290"/>
                </a:cubicBezTo>
                <a:cubicBezTo>
                  <a:pt x="492" y="290"/>
                  <a:pt x="492" y="290"/>
                  <a:pt x="492" y="290"/>
                </a:cubicBezTo>
                <a:cubicBezTo>
                  <a:pt x="1279" y="290"/>
                  <a:pt x="1279" y="290"/>
                  <a:pt x="1279" y="290"/>
                </a:cubicBezTo>
                <a:cubicBezTo>
                  <a:pt x="1279" y="131"/>
                  <a:pt x="1385" y="0"/>
                  <a:pt x="1510" y="0"/>
                </a:cubicBezTo>
                <a:cubicBezTo>
                  <a:pt x="1641" y="0"/>
                  <a:pt x="1741" y="138"/>
                  <a:pt x="1741" y="290"/>
                </a:cubicBezTo>
                <a:cubicBezTo>
                  <a:pt x="2550" y="290"/>
                  <a:pt x="2550" y="290"/>
                  <a:pt x="2550" y="290"/>
                </a:cubicBezTo>
                <a:cubicBezTo>
                  <a:pt x="2550" y="394"/>
                  <a:pt x="2550" y="394"/>
                  <a:pt x="2550" y="394"/>
                </a:cubicBezTo>
                <a:cubicBezTo>
                  <a:pt x="3034" y="1466"/>
                  <a:pt x="3034" y="1466"/>
                  <a:pt x="3034" y="1466"/>
                </a:cubicBezTo>
                <a:cubicBezTo>
                  <a:pt x="2905" y="1466"/>
                  <a:pt x="2905" y="1466"/>
                  <a:pt x="2905" y="1466"/>
                </a:cubicBezTo>
                <a:lnTo>
                  <a:pt x="2461" y="481"/>
                </a:lnTo>
                <a:close/>
                <a:moveTo>
                  <a:pt x="1162" y="1602"/>
                </a:moveTo>
                <a:cubicBezTo>
                  <a:pt x="1162" y="1919"/>
                  <a:pt x="942" y="2207"/>
                  <a:pt x="581" y="2207"/>
                </a:cubicBezTo>
                <a:cubicBezTo>
                  <a:pt x="228" y="2207"/>
                  <a:pt x="0" y="1919"/>
                  <a:pt x="0" y="1602"/>
                </a:cubicBezTo>
                <a:cubicBezTo>
                  <a:pt x="0" y="1603"/>
                  <a:pt x="1162" y="1603"/>
                  <a:pt x="1162" y="1602"/>
                </a:cubicBezTo>
                <a:close/>
                <a:moveTo>
                  <a:pt x="1896" y="1602"/>
                </a:moveTo>
                <a:cubicBezTo>
                  <a:pt x="1896" y="1603"/>
                  <a:pt x="3058" y="1603"/>
                  <a:pt x="3058" y="1602"/>
                </a:cubicBezTo>
                <a:cubicBezTo>
                  <a:pt x="3058" y="1919"/>
                  <a:pt x="2839" y="2207"/>
                  <a:pt x="2477" y="2207"/>
                </a:cubicBezTo>
                <a:cubicBezTo>
                  <a:pt x="2124" y="2207"/>
                  <a:pt x="1896" y="1919"/>
                  <a:pt x="1896" y="1602"/>
                </a:cubicBezTo>
                <a:close/>
              </a:path>
            </a:pathLst>
          </a:custGeom>
          <a:solidFill>
            <a:schemeClr val="accent6">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文本框 3"/>
          <p:cNvSpPr txBox="1"/>
          <p:nvPr/>
        </p:nvSpPr>
        <p:spPr>
          <a:xfrm>
            <a:off x="770021" y="2083150"/>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广告内容</a:t>
            </a:r>
          </a:p>
        </p:txBody>
      </p:sp>
      <p:sp>
        <p:nvSpPr>
          <p:cNvPr id="5" name="文本框 4"/>
          <p:cNvSpPr txBox="1"/>
          <p:nvPr/>
        </p:nvSpPr>
        <p:spPr>
          <a:xfrm>
            <a:off x="5468357" y="2083150"/>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接受群体</a:t>
            </a:r>
          </a:p>
        </p:txBody>
      </p:sp>
      <p:sp>
        <p:nvSpPr>
          <p:cNvPr id="6" name="KSO_Shape"/>
          <p:cNvSpPr/>
          <p:nvPr/>
        </p:nvSpPr>
        <p:spPr>
          <a:xfrm rot="5400000">
            <a:off x="1322842" y="2957847"/>
            <a:ext cx="925681" cy="697164"/>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7" name="图片 6"/>
          <p:cNvPicPr>
            <a:picLocks noChangeAspect="1"/>
          </p:cNvPicPr>
          <p:nvPr/>
        </p:nvPicPr>
        <p:blipFill>
          <a:blip r:embed="rId3"/>
          <a:stretch>
            <a:fillRect/>
          </a:stretch>
        </p:blipFill>
        <p:spPr>
          <a:xfrm>
            <a:off x="6135438" y="2941601"/>
            <a:ext cx="695004" cy="926672"/>
          </a:xfrm>
          <a:prstGeom prst="rect">
            <a:avLst/>
          </a:prstGeom>
        </p:spPr>
      </p:pic>
      <p:sp>
        <p:nvSpPr>
          <p:cNvPr id="8" name="文本框 7"/>
          <p:cNvSpPr txBox="1"/>
          <p:nvPr/>
        </p:nvSpPr>
        <p:spPr>
          <a:xfrm>
            <a:off x="5858410" y="4411579"/>
            <a:ext cx="124906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层  次</a:t>
            </a:r>
          </a:p>
        </p:txBody>
      </p:sp>
      <p:sp>
        <p:nvSpPr>
          <p:cNvPr id="9" name="文本框 8"/>
          <p:cNvSpPr txBox="1"/>
          <p:nvPr/>
        </p:nvSpPr>
        <p:spPr>
          <a:xfrm>
            <a:off x="1161152" y="4411579"/>
            <a:ext cx="124906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层  次</a:t>
            </a:r>
          </a:p>
        </p:txBody>
      </p:sp>
      <p:sp>
        <p:nvSpPr>
          <p:cNvPr id="10" name="KSO_Shape"/>
          <p:cNvSpPr/>
          <p:nvPr/>
        </p:nvSpPr>
        <p:spPr>
          <a:xfrm>
            <a:off x="3285539" y="4054612"/>
            <a:ext cx="1587250" cy="1298707"/>
          </a:xfrm>
          <a:prstGeom prst="mathEqual">
            <a:avLst>
              <a:gd name="adj1" fmla="val 13987"/>
              <a:gd name="adj2" fmla="val 1176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1991590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p>
        </p:txBody>
      </p:sp>
      <p:sp>
        <p:nvSpPr>
          <p:cNvPr id="3" name="文本框 2"/>
          <p:cNvSpPr txBox="1"/>
          <p:nvPr/>
        </p:nvSpPr>
        <p:spPr>
          <a:xfrm>
            <a:off x="697832" y="2923673"/>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生活环境</a:t>
            </a:r>
          </a:p>
        </p:txBody>
      </p:sp>
      <p:sp>
        <p:nvSpPr>
          <p:cNvPr id="4" name="文本框 3"/>
          <p:cNvSpPr txBox="1"/>
          <p:nvPr/>
        </p:nvSpPr>
        <p:spPr>
          <a:xfrm>
            <a:off x="5185611" y="2923672"/>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用户层次</a:t>
            </a:r>
          </a:p>
        </p:txBody>
      </p:sp>
      <p:sp>
        <p:nvSpPr>
          <p:cNvPr id="5" name="文本框 4"/>
          <p:cNvSpPr txBox="1"/>
          <p:nvPr/>
        </p:nvSpPr>
        <p:spPr>
          <a:xfrm>
            <a:off x="3193121" y="2400452"/>
            <a:ext cx="1348399" cy="523220"/>
          </a:xfrm>
          <a:prstGeom prst="rect">
            <a:avLst/>
          </a:prstGeom>
          <a:noFill/>
        </p:spPr>
        <p:txBody>
          <a:bodyPr wrap="square" rtlCol="0">
            <a:spAutoFit/>
          </a:bodyPr>
          <a:lstStyle/>
          <a:p>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强相关</a:t>
            </a:r>
          </a:p>
        </p:txBody>
      </p:sp>
      <p:sp>
        <p:nvSpPr>
          <p:cNvPr id="6" name="KSO_Shape"/>
          <p:cNvSpPr/>
          <p:nvPr/>
        </p:nvSpPr>
        <p:spPr>
          <a:xfrm>
            <a:off x="3033101" y="2923672"/>
            <a:ext cx="1975529" cy="697164"/>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981090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造字工房悦黑体验版常规体"/>
        <a:ea typeface="微软雅黑"/>
        <a:cs typeface=""/>
      </a:majorFont>
      <a:minorFont>
        <a:latin typeface="造字工房悦黑体验版常规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1518</Words>
  <Application>Microsoft Office PowerPoint</Application>
  <PresentationFormat>宽屏</PresentationFormat>
  <Paragraphs>153</Paragraphs>
  <Slides>23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微软雅黑</vt:lpstr>
      <vt:lpstr>造字工房悦黑体验版常规体</vt:lpstr>
      <vt:lpstr>Arial</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马金鑫</dc:creator>
  <cp:lastModifiedBy>ZHAO YUQI</cp:lastModifiedBy>
  <cp:revision>161</cp:revision>
  <dcterms:created xsi:type="dcterms:W3CDTF">2016-09-02T12:58:00Z</dcterms:created>
  <dcterms:modified xsi:type="dcterms:W3CDTF">2018-05-27T09:09:07Z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2052-10.1.0.5850</vt:lpwstr>
  </property>
</Properties>
</file>