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1" r:id="rId1"/>
  </p:sldMasterIdLst>
  <p:notesMasterIdLst>
    <p:notesMasterId r:id="rId29"/>
  </p:notesMasterIdLst>
  <p:handoutMasterIdLst>
    <p:handoutMasterId r:id="rId30"/>
  </p:handoutMasterIdLst>
  <p:sldIdLst>
    <p:sldId id="256" r:id="rId2"/>
    <p:sldId id="259" r:id="rId3"/>
    <p:sldId id="257" r:id="rId4"/>
    <p:sldId id="331" r:id="rId5"/>
    <p:sldId id="333" r:id="rId6"/>
    <p:sldId id="352" r:id="rId7"/>
    <p:sldId id="334" r:id="rId8"/>
    <p:sldId id="332"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30" r:id="rId26"/>
    <p:sldId id="351" r:id="rId27"/>
    <p:sldId id="273" r:id="rId28"/>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20" autoAdjust="0"/>
    <p:restoredTop sz="78571" autoAdjust="0"/>
  </p:normalViewPr>
  <p:slideViewPr>
    <p:cSldViewPr>
      <p:cViewPr varScale="1">
        <p:scale>
          <a:sx n="61" d="100"/>
          <a:sy n="61" d="100"/>
        </p:scale>
        <p:origin x="153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13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316183B8-3AE0-47DF-AFCF-795A600135E1}"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C0562D09-F737-41CF-9316-452B7A81F25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各位老师，上午好，我的名字是邵波，是计算机学院</a:t>
            </a:r>
            <a:r>
              <a:rPr lang="en-US" altLang="zh-CN" dirty="0" smtClean="0">
                <a:latin typeface="Arial" panose="020B0604020202020204" pitchFamily="34" charset="0"/>
              </a:rPr>
              <a:t>10</a:t>
            </a:r>
            <a:r>
              <a:rPr lang="zh-CN" altLang="en-US" dirty="0" smtClean="0">
                <a:latin typeface="Arial" panose="020B0604020202020204" pitchFamily="34" charset="0"/>
              </a:rPr>
              <a:t>级的硕士，我的论文题目是</a:t>
            </a:r>
            <a:r>
              <a:rPr lang="en-US" altLang="zh-CN" dirty="0" smtClean="0">
                <a:latin typeface="Arial" panose="020B0604020202020204" pitchFamily="34" charset="0"/>
              </a:rPr>
              <a:t>API</a:t>
            </a:r>
            <a:r>
              <a:rPr lang="zh-CN" altLang="en-US" dirty="0" smtClean="0">
                <a:latin typeface="Arial" panose="020B0604020202020204" pitchFamily="34" charset="0"/>
              </a:rPr>
              <a:t>服务推荐方法研究，</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首先是数据收集和整理主要是对第三方注册平台的服务信息进行搜集和整理</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由于搜集到的信息大多是提供给人理解的自然语言，所以需要进行预处理。预处理的过程主要包括特殊符号处理，标点符号和不合法字符的去除，单词分析，对于停用词的处理，停用词包括常用停用词和</a:t>
            </a:r>
            <a:r>
              <a:rPr lang="en-US" altLang="zh-CN" smtClean="0">
                <a:latin typeface="Arial" panose="020B0604020202020204" pitchFamily="34" charset="0"/>
              </a:rPr>
              <a:t>API</a:t>
            </a:r>
            <a:r>
              <a:rPr lang="zh-CN" altLang="en-US" smtClean="0">
                <a:latin typeface="Arial" panose="020B0604020202020204" pitchFamily="34" charset="0"/>
              </a:rPr>
              <a:t>服务专用停用词后缀处理，词频文档频计算，词之间关系的分析，由于标签等中存在</a:t>
            </a:r>
            <a:r>
              <a:rPr lang="en-US" altLang="zh-CN" smtClean="0">
                <a:latin typeface="Arial" panose="020B0604020202020204" pitchFamily="34" charset="0"/>
              </a:rPr>
              <a:t>bike</a:t>
            </a:r>
            <a:r>
              <a:rPr lang="zh-CN" altLang="en-US" smtClean="0">
                <a:latin typeface="Arial" panose="020B0604020202020204" pitchFamily="34" charset="0"/>
              </a:rPr>
              <a:t>和</a:t>
            </a:r>
            <a:r>
              <a:rPr lang="en-US" altLang="zh-CN" smtClean="0">
                <a:latin typeface="Arial" panose="020B0604020202020204" pitchFamily="34" charset="0"/>
              </a:rPr>
              <a:t>bicycle</a:t>
            </a:r>
            <a:r>
              <a:rPr lang="zh-CN" altLang="en-US" smtClean="0">
                <a:latin typeface="Arial" panose="020B0604020202020204" pitchFamily="34" charset="0"/>
              </a:rPr>
              <a:t>这样的同义词，我们使用</a:t>
            </a:r>
            <a:r>
              <a:rPr lang="en-US" altLang="zh-CN" smtClean="0">
                <a:latin typeface="Arial" panose="020B0604020202020204" pitchFamily="34" charset="0"/>
              </a:rPr>
              <a:t>WordNet</a:t>
            </a:r>
            <a:r>
              <a:rPr lang="zh-CN" altLang="en-US" smtClean="0">
                <a:latin typeface="Arial" panose="020B0604020202020204" pitchFamily="34" charset="0"/>
              </a:rPr>
              <a:t>进行语义处理</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相似度计算主要是对于服务的功能的语义相似度进行计算，主要包含标签相似度、摘要相似度和描述相似度</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标签相似度和摘要相似度采用的同一种算法，通过数据预处理后可以得到标签和摘要的特征词集合，在</a:t>
            </a:r>
            <a:r>
              <a:rPr lang="en-US" altLang="zh-CN" smtClean="0">
                <a:latin typeface="Arial" panose="020B0604020202020204" pitchFamily="34" charset="0"/>
              </a:rPr>
              <a:t>LFH</a:t>
            </a:r>
            <a:r>
              <a:rPr lang="zh-CN" altLang="en-US" smtClean="0">
                <a:latin typeface="Arial" panose="020B0604020202020204" pitchFamily="34" charset="0"/>
              </a:rPr>
              <a:t>方法中，使用</a:t>
            </a:r>
            <a:r>
              <a:rPr lang="en-US" altLang="zh-CN" smtClean="0">
                <a:latin typeface="Arial" panose="020B0604020202020204" pitchFamily="34" charset="0"/>
              </a:rPr>
              <a:t>Jaccard</a:t>
            </a:r>
            <a:r>
              <a:rPr lang="zh-CN" altLang="en-US" smtClean="0">
                <a:latin typeface="Arial" panose="020B0604020202020204" pitchFamily="34" charset="0"/>
              </a:rPr>
              <a:t>系数计算语义相似，但是我们考虑使用</a:t>
            </a:r>
            <a:r>
              <a:rPr lang="en-US" altLang="zh-CN" smtClean="0">
                <a:latin typeface="Arial" panose="020B0604020202020204" pitchFamily="34" charset="0"/>
              </a:rPr>
              <a:t>Jaccard</a:t>
            </a:r>
            <a:r>
              <a:rPr lang="zh-CN" altLang="en-US" smtClean="0">
                <a:latin typeface="Arial" panose="020B0604020202020204" pitchFamily="34" charset="0"/>
              </a:rPr>
              <a:t>系数没有考虑到逆向文档频，以及词之间的语义形式度，（不介绍具体算法了）算法的具体表达式如图</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描述相似度使用经典的空间向量模型通过余弦值表示向量的相似度，服务相似度通过将上述计算的相似度进行加权得到</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服务推荐主要是将上述步骤计算得到的</a:t>
            </a:r>
            <a:r>
              <a:rPr lang="en-US" altLang="zh-CN" smtClean="0">
                <a:latin typeface="Arial" panose="020B0604020202020204" pitchFamily="34" charset="0"/>
              </a:rPr>
              <a:t>API</a:t>
            </a:r>
            <a:r>
              <a:rPr lang="zh-CN" altLang="en-US" smtClean="0">
                <a:latin typeface="Arial" panose="020B0604020202020204" pitchFamily="34" charset="0"/>
              </a:rPr>
              <a:t>服务相似度数据结合</a:t>
            </a:r>
            <a:r>
              <a:rPr lang="en-US" altLang="zh-CN" smtClean="0">
                <a:latin typeface="Arial" panose="020B0604020202020204" pitchFamily="34" charset="0"/>
              </a:rPr>
              <a:t>API</a:t>
            </a:r>
            <a:r>
              <a:rPr lang="zh-CN" altLang="en-US" smtClean="0">
                <a:latin typeface="Arial" panose="020B0604020202020204" pitchFamily="34" charset="0"/>
              </a:rPr>
              <a:t>服务可组合的网络进行</a:t>
            </a:r>
            <a:r>
              <a:rPr lang="en-US" altLang="zh-CN" smtClean="0">
                <a:latin typeface="Arial" panose="020B0604020202020204" pitchFamily="34" charset="0"/>
              </a:rPr>
              <a:t>API</a:t>
            </a:r>
            <a:r>
              <a:rPr lang="zh-CN" altLang="en-US" smtClean="0">
                <a:latin typeface="Arial" panose="020B0604020202020204" pitchFamily="34" charset="0"/>
              </a:rPr>
              <a:t>服务的推荐，主要提出了功能相似的</a:t>
            </a:r>
            <a:r>
              <a:rPr lang="en-US" altLang="zh-CN" smtClean="0">
                <a:latin typeface="Arial" panose="020B0604020202020204" pitchFamily="34" charset="0"/>
              </a:rPr>
              <a:t>API</a:t>
            </a:r>
            <a:r>
              <a:rPr lang="zh-CN" altLang="en-US" smtClean="0">
                <a:latin typeface="Arial" panose="020B0604020202020204" pitchFamily="34" charset="0"/>
              </a:rPr>
              <a:t>服务推荐和对基于使用历史的服务推荐方法的扩展，最后对这两部分进行整合得到服务推荐的算法。</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zh-CN" altLang="en-US" smtClean="0">
                <a:latin typeface="黑体" panose="02010609060101010101" pitchFamily="49" charset="-122"/>
                <a:ea typeface="黑体" panose="02010609060101010101" pitchFamily="49" charset="-122"/>
              </a:rPr>
              <a:t>功能相似</a:t>
            </a:r>
            <a:r>
              <a:rPr lang="en-US" altLang="zh-CN" smtClean="0">
                <a:latin typeface="黑体" panose="02010609060101010101" pitchFamily="49" charset="-122"/>
                <a:ea typeface="黑体" panose="02010609060101010101" pitchFamily="49" charset="-122"/>
              </a:rPr>
              <a:t>API</a:t>
            </a:r>
            <a:r>
              <a:rPr lang="zh-CN" altLang="en-US" smtClean="0">
                <a:latin typeface="黑体" panose="02010609060101010101" pitchFamily="49" charset="-122"/>
                <a:ea typeface="黑体" panose="02010609060101010101" pitchFamily="49" charset="-122"/>
              </a:rPr>
              <a:t>服务的推荐，主要</a:t>
            </a:r>
            <a:r>
              <a:rPr lang="zh-CN" altLang="en-US" sz="1100" smtClean="0">
                <a:latin typeface="宋体" panose="02010600030101010101" pitchFamily="2" charset="-122"/>
              </a:rPr>
              <a:t>解决基于使用历史的</a:t>
            </a:r>
            <a:r>
              <a:rPr lang="en-US" altLang="zh-CN" sz="1100" smtClean="0">
                <a:latin typeface="宋体" panose="02010600030101010101" pitchFamily="2" charset="-122"/>
              </a:rPr>
              <a:t>API</a:t>
            </a:r>
            <a:r>
              <a:rPr lang="zh-CN" altLang="en-US" sz="1100" smtClean="0">
                <a:latin typeface="宋体" panose="02010600030101010101" pitchFamily="2" charset="-122"/>
              </a:rPr>
              <a:t>服务推荐不能进行功能相似的推荐的问题</a:t>
            </a:r>
          </a:p>
          <a:p>
            <a:r>
              <a:rPr lang="zh-CN" altLang="en-US" smtClean="0">
                <a:latin typeface="Arial" panose="020B0604020202020204" pitchFamily="34" charset="0"/>
              </a:rPr>
              <a:t>算法是对于选择的</a:t>
            </a:r>
            <a:r>
              <a:rPr lang="en-US" altLang="zh-CN" smtClean="0">
                <a:latin typeface="Arial" panose="020B0604020202020204" pitchFamily="34" charset="0"/>
              </a:rPr>
              <a:t>API</a:t>
            </a:r>
            <a:r>
              <a:rPr lang="zh-CN" altLang="en-US" smtClean="0">
                <a:latin typeface="Arial" panose="020B0604020202020204" pitchFamily="34" charset="0"/>
              </a:rPr>
              <a:t>服务通过上述步骤计算出来的</a:t>
            </a:r>
            <a:r>
              <a:rPr lang="en-US" altLang="zh-CN" smtClean="0">
                <a:latin typeface="Arial" panose="020B0604020202020204" pitchFamily="34" charset="0"/>
              </a:rPr>
              <a:t>API</a:t>
            </a:r>
            <a:r>
              <a:rPr lang="zh-CN" altLang="en-US" smtClean="0">
                <a:latin typeface="Arial" panose="020B0604020202020204" pitchFamily="34" charset="0"/>
              </a:rPr>
              <a:t>服务相似度数据进行功能相似的</a:t>
            </a:r>
            <a:r>
              <a:rPr lang="en-US" altLang="zh-CN" smtClean="0">
                <a:latin typeface="Arial" panose="020B0604020202020204" pitchFamily="34" charset="0"/>
              </a:rPr>
              <a:t>API</a:t>
            </a:r>
            <a:r>
              <a:rPr lang="zh-CN" altLang="en-US" smtClean="0">
                <a:latin typeface="Arial" panose="020B0604020202020204" pitchFamily="34" charset="0"/>
              </a:rPr>
              <a:t>服务推荐</a:t>
            </a:r>
          </a:p>
          <a:p>
            <a:pPr>
              <a:lnSpc>
                <a:spcPct val="90000"/>
              </a:lnSpc>
            </a:pPr>
            <a:r>
              <a:rPr lang="en-US" altLang="zh-CN" smtClean="0">
                <a:latin typeface="黑体" panose="02010609060101010101" pitchFamily="49" charset="-122"/>
                <a:ea typeface="黑体" panose="02010609060101010101" pitchFamily="49" charset="-122"/>
              </a:rPr>
              <a:t>LFH</a:t>
            </a:r>
            <a:r>
              <a:rPr lang="zh-CN" altLang="en-US" smtClean="0">
                <a:latin typeface="黑体" panose="02010609060101010101" pitchFamily="49" charset="-122"/>
                <a:ea typeface="黑体" panose="02010609060101010101" pitchFamily="49" charset="-122"/>
              </a:rPr>
              <a:t>方法的扩展</a:t>
            </a:r>
          </a:p>
          <a:p>
            <a:pPr marL="742950" lvl="1" indent="-285750">
              <a:lnSpc>
                <a:spcPct val="90000"/>
              </a:lnSpc>
            </a:pPr>
            <a:r>
              <a:rPr lang="zh-CN" altLang="en-US" sz="1100" smtClean="0">
                <a:latin typeface="宋体" panose="02010600030101010101" pitchFamily="2" charset="-122"/>
              </a:rPr>
              <a:t>主要解决基于使用历史的</a:t>
            </a:r>
            <a:r>
              <a:rPr lang="en-US" altLang="zh-CN" sz="1100" smtClean="0">
                <a:latin typeface="宋体" panose="02010600030101010101" pitchFamily="2" charset="-122"/>
              </a:rPr>
              <a:t>API</a:t>
            </a:r>
            <a:r>
              <a:rPr lang="zh-CN" altLang="en-US" sz="1100" smtClean="0">
                <a:latin typeface="宋体" panose="02010600030101010101" pitchFamily="2" charset="-122"/>
              </a:rPr>
              <a:t>服务推荐可以进行推荐的</a:t>
            </a:r>
            <a:r>
              <a:rPr lang="en-US" altLang="zh-CN" sz="1100" smtClean="0">
                <a:latin typeface="宋体" panose="02010600030101010101" pitchFamily="2" charset="-122"/>
              </a:rPr>
              <a:t>API</a:t>
            </a:r>
            <a:r>
              <a:rPr lang="zh-CN" altLang="en-US" sz="1100" smtClean="0">
                <a:latin typeface="宋体" panose="02010600030101010101" pitchFamily="2" charset="-122"/>
              </a:rPr>
              <a:t>数量少的问题 </a:t>
            </a:r>
          </a:p>
          <a:p>
            <a:pPr marL="742950" lvl="1" indent="-285750">
              <a:lnSpc>
                <a:spcPct val="90000"/>
              </a:lnSpc>
            </a:pPr>
            <a:r>
              <a:rPr lang="zh-CN" altLang="en-US" sz="1100" smtClean="0">
                <a:latin typeface="宋体" panose="02010600030101010101" pitchFamily="2" charset="-122"/>
              </a:rPr>
              <a:t>基本思想是</a:t>
            </a:r>
            <a:r>
              <a:rPr lang="zh-CN" altLang="en-US" smtClean="0">
                <a:latin typeface="Arial" panose="020B0604020202020204" pitchFamily="34" charset="0"/>
              </a:rPr>
              <a:t>如果服务</a:t>
            </a:r>
            <a:r>
              <a:rPr lang="en-US" altLang="zh-CN" smtClean="0">
                <a:latin typeface="Arial" panose="020B0604020202020204" pitchFamily="34" charset="0"/>
              </a:rPr>
              <a:t>A</a:t>
            </a:r>
            <a:r>
              <a:rPr lang="zh-CN" altLang="en-US" smtClean="0">
                <a:latin typeface="Arial" panose="020B0604020202020204" pitchFamily="34" charset="0"/>
              </a:rPr>
              <a:t>可以跟服务</a:t>
            </a:r>
            <a:r>
              <a:rPr lang="en-US" altLang="zh-CN" smtClean="0">
                <a:latin typeface="Arial" panose="020B0604020202020204" pitchFamily="34" charset="0"/>
              </a:rPr>
              <a:t>B</a:t>
            </a:r>
            <a:r>
              <a:rPr lang="zh-CN" altLang="en-US" smtClean="0">
                <a:latin typeface="Arial" panose="020B0604020202020204" pitchFamily="34" charset="0"/>
              </a:rPr>
              <a:t>可替代，而服务</a:t>
            </a:r>
            <a:r>
              <a:rPr lang="en-US" altLang="zh-CN" smtClean="0">
                <a:latin typeface="Arial" panose="020B0604020202020204" pitchFamily="34" charset="0"/>
              </a:rPr>
              <a:t>B</a:t>
            </a:r>
            <a:r>
              <a:rPr lang="zh-CN" altLang="en-US" smtClean="0">
                <a:latin typeface="Arial" panose="020B0604020202020204" pitchFamily="34" charset="0"/>
              </a:rPr>
              <a:t>和服务</a:t>
            </a:r>
            <a:r>
              <a:rPr lang="en-US" altLang="zh-CN" smtClean="0">
                <a:latin typeface="Arial" panose="020B0604020202020204" pitchFamily="34" charset="0"/>
              </a:rPr>
              <a:t>C</a:t>
            </a:r>
            <a:r>
              <a:rPr lang="zh-CN" altLang="en-US" smtClean="0">
                <a:latin typeface="Arial" panose="020B0604020202020204" pitchFamily="34" charset="0"/>
              </a:rPr>
              <a:t>是可以组合的关系，那么服务</a:t>
            </a:r>
            <a:r>
              <a:rPr lang="en-US" altLang="zh-CN" smtClean="0">
                <a:latin typeface="Arial" panose="020B0604020202020204" pitchFamily="34" charset="0"/>
              </a:rPr>
              <a:t>A</a:t>
            </a:r>
            <a:r>
              <a:rPr lang="zh-CN" altLang="en-US" smtClean="0">
                <a:latin typeface="Arial" panose="020B0604020202020204" pitchFamily="34" charset="0"/>
              </a:rPr>
              <a:t>跟服务</a:t>
            </a:r>
            <a:r>
              <a:rPr lang="en-US" altLang="zh-CN" smtClean="0">
                <a:latin typeface="Arial" panose="020B0604020202020204" pitchFamily="34" charset="0"/>
              </a:rPr>
              <a:t>C</a:t>
            </a:r>
            <a:r>
              <a:rPr lang="zh-CN" altLang="en-US" smtClean="0">
                <a:latin typeface="Arial" panose="020B0604020202020204" pitchFamily="34" charset="0"/>
              </a:rPr>
              <a:t>可以组合的概率就很大。 </a:t>
            </a:r>
          </a:p>
          <a:p>
            <a:r>
              <a:rPr lang="zh-CN" altLang="en-US" smtClean="0">
                <a:latin typeface="Arial" panose="020B0604020202020204" pitchFamily="34" charset="0"/>
              </a:rPr>
              <a:t>算法是如果服务</a:t>
            </a:r>
            <a:r>
              <a:rPr lang="en-US" altLang="zh-CN" smtClean="0">
                <a:latin typeface="Arial" panose="020B0604020202020204" pitchFamily="34" charset="0"/>
              </a:rPr>
              <a:t>A</a:t>
            </a:r>
            <a:r>
              <a:rPr lang="zh-CN" altLang="en-US" smtClean="0">
                <a:latin typeface="Arial" panose="020B0604020202020204" pitchFamily="34" charset="0"/>
              </a:rPr>
              <a:t>没有被组合过，那么服务</a:t>
            </a:r>
            <a:r>
              <a:rPr lang="en-US" altLang="zh-CN" smtClean="0">
                <a:latin typeface="Arial" panose="020B0604020202020204" pitchFamily="34" charset="0"/>
              </a:rPr>
              <a:t>A</a:t>
            </a:r>
            <a:r>
              <a:rPr lang="zh-CN" altLang="en-US" smtClean="0">
                <a:latin typeface="Arial" panose="020B0604020202020204" pitchFamily="34" charset="0"/>
              </a:rPr>
              <a:t>通过</a:t>
            </a:r>
            <a:r>
              <a:rPr lang="en-US" altLang="zh-CN" smtClean="0">
                <a:latin typeface="Arial" panose="020B0604020202020204" pitchFamily="34" charset="0"/>
              </a:rPr>
              <a:t>LFH</a:t>
            </a:r>
            <a:r>
              <a:rPr lang="zh-CN" altLang="en-US" smtClean="0">
                <a:latin typeface="Arial" panose="020B0604020202020204" pitchFamily="34" charset="0"/>
              </a:rPr>
              <a:t>方法就不能够得到可组合服务的推荐，这时可以通过得到与服务</a:t>
            </a:r>
            <a:r>
              <a:rPr lang="en-US" altLang="zh-CN" smtClean="0">
                <a:latin typeface="Arial" panose="020B0604020202020204" pitchFamily="34" charset="0"/>
              </a:rPr>
              <a:t>A</a:t>
            </a:r>
            <a:r>
              <a:rPr lang="zh-CN" altLang="en-US" smtClean="0">
                <a:latin typeface="Arial" panose="020B0604020202020204" pitchFamily="34" charset="0"/>
              </a:rPr>
              <a:t>功能相近</a:t>
            </a:r>
            <a:r>
              <a:rPr lang="en-US" altLang="zh-CN" smtClean="0">
                <a:latin typeface="Arial" panose="020B0604020202020204" pitchFamily="34" charset="0"/>
              </a:rPr>
              <a:t>top-k</a:t>
            </a:r>
            <a:r>
              <a:rPr lang="zh-CN" altLang="en-US" smtClean="0">
                <a:latin typeface="Arial" panose="020B0604020202020204" pitchFamily="34" charset="0"/>
              </a:rPr>
              <a:t>的服务列表</a:t>
            </a:r>
            <a:r>
              <a:rPr lang="en-US" altLang="zh-CN" smtClean="0">
                <a:latin typeface="Arial" panose="020B0604020202020204" pitchFamily="34" charset="0"/>
              </a:rPr>
              <a:t>{A1,A2,…..},</a:t>
            </a:r>
            <a:r>
              <a:rPr lang="zh-CN" altLang="en-US" smtClean="0">
                <a:latin typeface="Arial" panose="020B0604020202020204" pitchFamily="34" charset="0"/>
              </a:rPr>
              <a:t>然后根据列表中的服务</a:t>
            </a:r>
            <a:r>
              <a:rPr lang="en-US" altLang="zh-CN" smtClean="0">
                <a:latin typeface="Arial" panose="020B0604020202020204" pitchFamily="34" charset="0"/>
              </a:rPr>
              <a:t>A1</a:t>
            </a:r>
            <a:r>
              <a:rPr lang="zh-CN" altLang="en-US" smtClean="0">
                <a:latin typeface="Arial" panose="020B0604020202020204" pitchFamily="34" charset="0"/>
              </a:rPr>
              <a:t>，</a:t>
            </a:r>
            <a:r>
              <a:rPr lang="en-US" altLang="zh-CN" smtClean="0">
                <a:latin typeface="Arial" panose="020B0604020202020204" pitchFamily="34" charset="0"/>
              </a:rPr>
              <a:t>A2,......, An</a:t>
            </a:r>
            <a:r>
              <a:rPr lang="zh-CN" altLang="en-US" smtClean="0">
                <a:latin typeface="Arial" panose="020B0604020202020204" pitchFamily="34" charset="0"/>
              </a:rPr>
              <a:t>的可组合服务的情况，进行服务</a:t>
            </a:r>
            <a:r>
              <a:rPr lang="en-US" altLang="zh-CN" smtClean="0">
                <a:latin typeface="Arial" panose="020B0604020202020204" pitchFamily="34" charset="0"/>
              </a:rPr>
              <a:t>A</a:t>
            </a:r>
            <a:r>
              <a:rPr lang="zh-CN" altLang="en-US" smtClean="0">
                <a:latin typeface="Arial" panose="020B0604020202020204" pitchFamily="34" charset="0"/>
              </a:rPr>
              <a:t>的可组合服务的推荐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zh-CN" altLang="en-US" smtClean="0">
                <a:latin typeface="Arial" panose="020B0604020202020204" pitchFamily="34" charset="0"/>
              </a:rPr>
              <a:t>主要是对于有使用历史的</a:t>
            </a:r>
          </a:p>
          <a:p>
            <a:pPr marL="228600" indent="-228600"/>
            <a:r>
              <a:rPr lang="zh-CN" altLang="en-US" smtClean="0">
                <a:latin typeface="Arial" panose="020B0604020202020204" pitchFamily="34" charset="0"/>
              </a:rPr>
              <a:t>根据基于使用历史的方法推荐可组合服务列表</a:t>
            </a:r>
            <a:r>
              <a:rPr lang="en-US" altLang="zh-CN" smtClean="0">
                <a:latin typeface="Arial" panose="020B0604020202020204" pitchFamily="34" charset="0"/>
              </a:rPr>
              <a:t>;</a:t>
            </a:r>
          </a:p>
          <a:p>
            <a:pPr marL="228600" indent="-228600"/>
            <a:r>
              <a:rPr lang="en-US" altLang="zh-CN" smtClean="0">
                <a:latin typeface="Arial" panose="020B0604020202020204" pitchFamily="34" charset="0"/>
              </a:rPr>
              <a:t>        </a:t>
            </a:r>
            <a:r>
              <a:rPr lang="zh-CN" altLang="en-US" smtClean="0">
                <a:latin typeface="Arial" panose="020B0604020202020204" pitchFamily="34" charset="0"/>
              </a:rPr>
              <a:t>根据</a:t>
            </a:r>
            <a:r>
              <a:rPr lang="en-US" altLang="zh-CN" smtClean="0">
                <a:latin typeface="Arial" panose="020B0604020202020204" pitchFamily="34" charset="0"/>
              </a:rPr>
              <a:t>LFH</a:t>
            </a:r>
            <a:r>
              <a:rPr lang="zh-CN" altLang="en-US" smtClean="0">
                <a:latin typeface="Arial" panose="020B0604020202020204" pitchFamily="34" charset="0"/>
              </a:rPr>
              <a:t>方法的扩展推荐潜在可组合服务列表</a:t>
            </a:r>
            <a:r>
              <a:rPr lang="en-US" altLang="zh-CN" smtClean="0">
                <a:latin typeface="Arial" panose="020B0604020202020204" pitchFamily="34" charset="0"/>
              </a:rPr>
              <a:t>;</a:t>
            </a:r>
          </a:p>
          <a:p>
            <a:pPr marL="228600" indent="-228600"/>
            <a:r>
              <a:rPr lang="en-US" altLang="zh-CN" smtClean="0">
                <a:latin typeface="Arial" panose="020B0604020202020204" pitchFamily="34" charset="0"/>
              </a:rPr>
              <a:t>        </a:t>
            </a:r>
            <a:r>
              <a:rPr lang="zh-CN" altLang="en-US" smtClean="0">
                <a:latin typeface="Arial" panose="020B0604020202020204" pitchFamily="34" charset="0"/>
              </a:rPr>
              <a:t>根据功能相似</a:t>
            </a:r>
            <a:r>
              <a:rPr lang="en-US" altLang="zh-CN" smtClean="0">
                <a:latin typeface="Arial" panose="020B0604020202020204" pitchFamily="34" charset="0"/>
              </a:rPr>
              <a:t>API</a:t>
            </a:r>
            <a:r>
              <a:rPr lang="zh-CN" altLang="en-US" smtClean="0">
                <a:latin typeface="Arial" panose="020B0604020202020204" pitchFamily="34" charset="0"/>
              </a:rPr>
              <a:t>服务推荐可替代服务列表；</a:t>
            </a:r>
          </a:p>
          <a:p>
            <a:pPr marL="228600" indent="-228600"/>
            <a:r>
              <a:rPr lang="zh-CN" altLang="en-US" smtClean="0">
                <a:latin typeface="Arial" panose="020B0604020202020204" pitchFamily="34" charset="0"/>
              </a:rPr>
              <a:t>没有使用历史的</a:t>
            </a:r>
          </a:p>
          <a:p>
            <a:pPr marL="228600" indent="-228600"/>
            <a:r>
              <a:rPr lang="zh-CN" altLang="en-US" smtClean="0">
                <a:latin typeface="Arial" panose="020B0604020202020204" pitchFamily="34" charset="0"/>
              </a:rPr>
              <a:t>根据</a:t>
            </a:r>
            <a:r>
              <a:rPr lang="en-US" altLang="zh-CN" smtClean="0">
                <a:latin typeface="Arial" panose="020B0604020202020204" pitchFamily="34" charset="0"/>
              </a:rPr>
              <a:t>LFH</a:t>
            </a:r>
            <a:r>
              <a:rPr lang="zh-CN" altLang="en-US" smtClean="0">
                <a:latin typeface="Arial" panose="020B0604020202020204" pitchFamily="34" charset="0"/>
              </a:rPr>
              <a:t>方法的扩展推荐潜在可组合服务列表</a:t>
            </a:r>
            <a:r>
              <a:rPr lang="en-US" altLang="zh-CN" smtClean="0">
                <a:latin typeface="Arial" panose="020B0604020202020204" pitchFamily="34" charset="0"/>
              </a:rPr>
              <a:t>;</a:t>
            </a:r>
          </a:p>
          <a:p>
            <a:pPr marL="228600" indent="-228600"/>
            <a:r>
              <a:rPr lang="en-US" altLang="zh-CN" smtClean="0">
                <a:latin typeface="Arial" panose="020B0604020202020204" pitchFamily="34" charset="0"/>
              </a:rPr>
              <a:t>        </a:t>
            </a:r>
            <a:r>
              <a:rPr lang="zh-CN" altLang="en-US" smtClean="0">
                <a:latin typeface="Arial" panose="020B0604020202020204" pitchFamily="34" charset="0"/>
              </a:rPr>
              <a:t>根据功能相似</a:t>
            </a:r>
            <a:r>
              <a:rPr lang="en-US" altLang="zh-CN" smtClean="0">
                <a:latin typeface="Arial" panose="020B0604020202020204" pitchFamily="34" charset="0"/>
              </a:rPr>
              <a:t>API</a:t>
            </a:r>
            <a:r>
              <a:rPr lang="zh-CN" altLang="en-US" smtClean="0">
                <a:latin typeface="Arial" panose="020B0604020202020204" pitchFamily="34" charset="0"/>
              </a:rPr>
              <a:t>服务推荐可替代服务列表；</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验证本文提出的服务推荐算法的可组合服务查询推荐可以能过解决基于使用历史的</a:t>
            </a:r>
            <a:r>
              <a:rPr lang="en-US" altLang="zh-CN" smtClean="0">
                <a:latin typeface="Arial" panose="020B0604020202020204" pitchFamily="34" charset="0"/>
              </a:rPr>
              <a:t>API</a:t>
            </a:r>
            <a:r>
              <a:rPr lang="zh-CN" altLang="en-US" smtClean="0">
                <a:latin typeface="Arial" panose="020B0604020202020204" pitchFamily="34" charset="0"/>
              </a:rPr>
              <a:t>服务查询推荐方法可查询推荐的</a:t>
            </a:r>
            <a:r>
              <a:rPr lang="en-US" altLang="zh-CN" smtClean="0">
                <a:latin typeface="Arial" panose="020B0604020202020204" pitchFamily="34" charset="0"/>
              </a:rPr>
              <a:t>API</a:t>
            </a:r>
            <a:r>
              <a:rPr lang="zh-CN" altLang="en-US" smtClean="0">
                <a:latin typeface="Arial" panose="020B0604020202020204" pitchFamily="34" charset="0"/>
              </a:rPr>
              <a:t>服务数量较少的问题</a:t>
            </a:r>
          </a:p>
          <a:p>
            <a:r>
              <a:rPr lang="en-US" altLang="zh-CN" smtClean="0">
                <a:latin typeface="Arial" panose="020B0604020202020204" pitchFamily="34" charset="0"/>
              </a:rPr>
              <a:t>K</a:t>
            </a:r>
            <a:r>
              <a:rPr lang="zh-CN" altLang="en-US" smtClean="0">
                <a:latin typeface="Arial" panose="020B0604020202020204" pitchFamily="34" charset="0"/>
              </a:rPr>
              <a:t>为</a:t>
            </a:r>
            <a:r>
              <a:rPr lang="en-US" altLang="zh-CN" smtClean="0">
                <a:latin typeface="Arial" panose="020B0604020202020204" pitchFamily="34" charset="0"/>
              </a:rPr>
              <a:t>0</a:t>
            </a:r>
            <a:r>
              <a:rPr lang="zh-CN" altLang="en-US" smtClean="0">
                <a:latin typeface="Arial" panose="020B0604020202020204" pitchFamily="34" charset="0"/>
              </a:rPr>
              <a:t>时是基于使用历史的</a:t>
            </a:r>
            <a:r>
              <a:rPr lang="en-US" altLang="zh-CN" smtClean="0">
                <a:latin typeface="Arial" panose="020B0604020202020204" pitchFamily="34" charset="0"/>
              </a:rPr>
              <a:t>API</a:t>
            </a:r>
            <a:r>
              <a:rPr lang="zh-CN" altLang="en-US" smtClean="0">
                <a:latin typeface="Arial" panose="020B0604020202020204" pitchFamily="34" charset="0"/>
              </a:rPr>
              <a:t>服务的查询推荐</a:t>
            </a:r>
          </a:p>
          <a:p>
            <a:r>
              <a:rPr lang="zh-CN" altLang="en-US" smtClean="0">
                <a:latin typeface="Arial" panose="020B0604020202020204" pitchFamily="34" charset="0"/>
              </a:rPr>
              <a:t>可以看到在</a:t>
            </a:r>
            <a:r>
              <a:rPr lang="en-US" altLang="zh-CN" smtClean="0">
                <a:latin typeface="Arial" panose="020B0604020202020204" pitchFamily="34" charset="0"/>
              </a:rPr>
              <a:t>k</a:t>
            </a:r>
            <a:r>
              <a:rPr lang="zh-CN" altLang="en-US" smtClean="0">
                <a:latin typeface="Arial" panose="020B0604020202020204" pitchFamily="34" charset="0"/>
              </a:rPr>
              <a:t>为</a:t>
            </a:r>
            <a:r>
              <a:rPr lang="en-US" altLang="zh-CN" smtClean="0">
                <a:latin typeface="Arial" panose="020B0604020202020204" pitchFamily="34" charset="0"/>
              </a:rPr>
              <a:t>15</a:t>
            </a:r>
            <a:r>
              <a:rPr lang="zh-CN" altLang="en-US" smtClean="0">
                <a:latin typeface="Arial" panose="020B0604020202020204" pitchFamily="34" charset="0"/>
              </a:rPr>
              <a:t>时可以查询推荐的</a:t>
            </a:r>
            <a:r>
              <a:rPr lang="en-US" altLang="zh-CN" smtClean="0">
                <a:latin typeface="Arial" panose="020B0604020202020204" pitchFamily="34" charset="0"/>
              </a:rPr>
              <a:t>API</a:t>
            </a:r>
            <a:r>
              <a:rPr lang="zh-CN" altLang="en-US" smtClean="0">
                <a:latin typeface="Arial" panose="020B0604020202020204" pitchFamily="34" charset="0"/>
              </a:rPr>
              <a:t>服务就为</a:t>
            </a:r>
            <a:r>
              <a:rPr lang="en-US" altLang="zh-CN" smtClean="0">
                <a:latin typeface="Arial" panose="020B0604020202020204" pitchFamily="34" charset="0"/>
              </a:rPr>
              <a:t>4242</a:t>
            </a:r>
            <a:r>
              <a:rPr lang="zh-CN" altLang="en-US" smtClean="0">
                <a:latin typeface="Arial" panose="020B0604020202020204" pitchFamily="34" charset="0"/>
              </a:rPr>
              <a:t>个，基本都可以进行查询</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r>
              <a:rPr lang="zh-CN" altLang="en-US" smtClean="0">
                <a:latin typeface="Arial" panose="020B0604020202020204" pitchFamily="34" charset="0"/>
              </a:rPr>
              <a:t>验证本文提出的服务推荐算法的可组合服务查询推荐的结果的有效性。</a:t>
            </a:r>
          </a:p>
          <a:p>
            <a:pPr marL="742950" lvl="1" indent="-285750"/>
            <a:r>
              <a:rPr lang="zh-CN" altLang="en-US" smtClean="0">
                <a:latin typeface="Arial" panose="020B0604020202020204" pitchFamily="34" charset="0"/>
              </a:rPr>
              <a:t>基本思路  对于</a:t>
            </a:r>
            <a:r>
              <a:rPr lang="en-US" altLang="zh-CN" smtClean="0">
                <a:latin typeface="Arial" panose="020B0604020202020204" pitchFamily="34" charset="0"/>
              </a:rPr>
              <a:t>LFH</a:t>
            </a:r>
            <a:r>
              <a:rPr lang="zh-CN" altLang="en-US" smtClean="0">
                <a:latin typeface="Arial" panose="020B0604020202020204" pitchFamily="34" charset="0"/>
              </a:rPr>
              <a:t>可以查询的结果与本方法的结果进行比较 如果本方法查询的结果包含的基于使用历史的查询的结果越多，说明本方法越有效</a:t>
            </a:r>
          </a:p>
          <a:p>
            <a:endParaRPr lang="zh-CN" altLang="en-US" smtClean="0">
              <a:latin typeface="Arial" panose="020B0604020202020204" pitchFamily="34" charset="0"/>
            </a:endParaRPr>
          </a:p>
          <a:p>
            <a:r>
              <a:rPr lang="zh-CN" altLang="en-US" smtClean="0">
                <a:latin typeface="Arial" panose="020B0604020202020204" pitchFamily="34" charset="0"/>
              </a:rPr>
              <a:t>可以看出</a:t>
            </a:r>
            <a:r>
              <a:rPr lang="en-US" altLang="zh-CN" smtClean="0">
                <a:latin typeface="Arial" panose="020B0604020202020204" pitchFamily="34" charset="0"/>
              </a:rPr>
              <a:t>68%</a:t>
            </a:r>
            <a:r>
              <a:rPr lang="zh-CN" altLang="en-US" smtClean="0">
                <a:latin typeface="Arial" panose="020B0604020202020204" pitchFamily="34" charset="0"/>
              </a:rPr>
              <a:t>的</a:t>
            </a:r>
            <a:r>
              <a:rPr lang="en-US" altLang="zh-CN" smtClean="0">
                <a:latin typeface="Arial" panose="020B0604020202020204" pitchFamily="34" charset="0"/>
              </a:rPr>
              <a:t>API</a:t>
            </a:r>
            <a:r>
              <a:rPr lang="zh-CN" altLang="en-US" smtClean="0">
                <a:latin typeface="Arial" panose="020B0604020202020204" pitchFamily="34" charset="0"/>
              </a:rPr>
              <a:t>服务通过本文提出的方法得到的可组合服务的</a:t>
            </a:r>
            <a:r>
              <a:rPr lang="en-US" altLang="zh-CN" smtClean="0">
                <a:latin typeface="Arial" panose="020B0604020202020204" pitchFamily="34" charset="0"/>
              </a:rPr>
              <a:t>API</a:t>
            </a:r>
            <a:r>
              <a:rPr lang="zh-CN" altLang="en-US" smtClean="0">
                <a:latin typeface="Arial" panose="020B0604020202020204" pitchFamily="34" charset="0"/>
              </a:rPr>
              <a:t>服务推荐集合中包含了</a:t>
            </a:r>
            <a:r>
              <a:rPr lang="en-US" altLang="zh-CN" smtClean="0">
                <a:latin typeface="Arial" panose="020B0604020202020204" pitchFamily="34" charset="0"/>
              </a:rPr>
              <a:t>50%</a:t>
            </a:r>
            <a:r>
              <a:rPr lang="zh-CN" altLang="en-US" smtClean="0">
                <a:latin typeface="Arial" panose="020B0604020202020204" pitchFamily="34" charset="0"/>
              </a:rPr>
              <a:t>以上的通过</a:t>
            </a:r>
            <a:r>
              <a:rPr lang="en-US" altLang="zh-CN" smtClean="0">
                <a:latin typeface="Arial" panose="020B0604020202020204" pitchFamily="34" charset="0"/>
              </a:rPr>
              <a:t>LFH</a:t>
            </a:r>
            <a:r>
              <a:rPr lang="zh-CN" altLang="en-US" smtClean="0">
                <a:latin typeface="Arial" panose="020B0604020202020204" pitchFamily="34" charset="0"/>
              </a:rPr>
              <a:t>方法得到可组合服务的</a:t>
            </a:r>
            <a:r>
              <a:rPr lang="en-US" altLang="zh-CN" smtClean="0">
                <a:latin typeface="Arial" panose="020B0604020202020204" pitchFamily="34" charset="0"/>
              </a:rPr>
              <a:t>API</a:t>
            </a:r>
            <a:r>
              <a:rPr lang="zh-CN" altLang="en-US" smtClean="0">
                <a:latin typeface="Arial" panose="020B0604020202020204" pitchFamily="34" charset="0"/>
              </a:rPr>
              <a:t>服务推荐集合，并且其中</a:t>
            </a:r>
            <a:r>
              <a:rPr lang="en-US" altLang="zh-CN" smtClean="0">
                <a:latin typeface="Arial" panose="020B0604020202020204" pitchFamily="34" charset="0"/>
              </a:rPr>
              <a:t>1/3</a:t>
            </a:r>
            <a:r>
              <a:rPr lang="zh-CN" altLang="en-US" smtClean="0">
                <a:latin typeface="Arial" panose="020B0604020202020204" pitchFamily="34" charset="0"/>
              </a:rPr>
              <a:t>的</a:t>
            </a:r>
            <a:r>
              <a:rPr lang="en-US" altLang="zh-CN" smtClean="0">
                <a:latin typeface="Arial" panose="020B0604020202020204" pitchFamily="34" charset="0"/>
              </a:rPr>
              <a:t>API</a:t>
            </a:r>
            <a:r>
              <a:rPr lang="zh-CN" altLang="en-US" smtClean="0">
                <a:latin typeface="Arial" panose="020B0604020202020204" pitchFamily="34" charset="0"/>
              </a:rPr>
              <a:t>服务通过本文提出的方法可以得到的</a:t>
            </a:r>
            <a:r>
              <a:rPr lang="en-US" altLang="zh-CN" smtClean="0">
                <a:latin typeface="Arial" panose="020B0604020202020204" pitchFamily="34" charset="0"/>
              </a:rPr>
              <a:t>90%</a:t>
            </a:r>
            <a:r>
              <a:rPr lang="zh-CN" altLang="en-US" smtClean="0">
                <a:latin typeface="Arial" panose="020B0604020202020204" pitchFamily="34" charset="0"/>
              </a:rPr>
              <a:t>以上的通过</a:t>
            </a:r>
            <a:r>
              <a:rPr lang="en-US" altLang="zh-CN" smtClean="0">
                <a:latin typeface="Arial" panose="020B0604020202020204" pitchFamily="34" charset="0"/>
              </a:rPr>
              <a:t>LFH</a:t>
            </a:r>
            <a:r>
              <a:rPr lang="zh-CN" altLang="en-US" smtClean="0">
                <a:latin typeface="Arial" panose="020B0604020202020204" pitchFamily="34" charset="0"/>
              </a:rPr>
              <a:t>方法得到的可组合</a:t>
            </a:r>
            <a:r>
              <a:rPr lang="en-US" altLang="zh-CN" smtClean="0">
                <a:latin typeface="Arial" panose="020B0604020202020204" pitchFamily="34" charset="0"/>
              </a:rPr>
              <a:t>API</a:t>
            </a:r>
            <a:r>
              <a:rPr lang="zh-CN" altLang="en-US" smtClean="0">
                <a:latin typeface="Arial" panose="020B0604020202020204" pitchFamily="34" charset="0"/>
              </a:rPr>
              <a:t>服务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下面我主要通过六个方面介绍我的论文工作 首先是介绍研究背景和相关工作，然后是研究框架和系统的设计与实验，最后给出本文的总结与展望以及在硕士期间参加的科研项目和发表的论文</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对于上述方法实现了服务推荐的系统，系统主要包括在线和离线两个部分，其中离线的是爬虫子系统和计算子系统，在线的是查询推荐子系统和可视化子系统</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这个是对于选择</a:t>
            </a:r>
            <a:r>
              <a:rPr lang="en-US" altLang="zh-CN" smtClean="0">
                <a:latin typeface="Arial" panose="020B0604020202020204" pitchFamily="34" charset="0"/>
              </a:rPr>
              <a:t>API</a:t>
            </a:r>
            <a:r>
              <a:rPr lang="zh-CN" altLang="en-US" smtClean="0">
                <a:latin typeface="Arial" panose="020B0604020202020204" pitchFamily="34" charset="0"/>
              </a:rPr>
              <a:t>服务</a:t>
            </a:r>
            <a:r>
              <a:rPr lang="en-US" altLang="zh-CN" smtClean="0">
                <a:latin typeface="Arial" panose="020B0604020202020204" pitchFamily="34" charset="0"/>
              </a:rPr>
              <a:t>blip.tv</a:t>
            </a:r>
            <a:r>
              <a:rPr lang="zh-CN" altLang="en-US" smtClean="0">
                <a:latin typeface="Arial" panose="020B0604020202020204" pitchFamily="34" charset="0"/>
              </a:rPr>
              <a:t>查询得到的推荐结果，</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Arial" panose="020B0604020202020204" pitchFamily="34" charset="0"/>
              </a:rPr>
              <a:t>利用</a:t>
            </a:r>
            <a:r>
              <a:rPr lang="en-US" altLang="zh-CN" sz="1000" smtClean="0">
                <a:latin typeface="Arial" panose="020B0604020202020204" pitchFamily="34" charset="0"/>
              </a:rPr>
              <a:t>API</a:t>
            </a:r>
            <a:r>
              <a:rPr lang="zh-CN" altLang="en-US" sz="1000" smtClean="0">
                <a:latin typeface="Arial" panose="020B0604020202020204" pitchFamily="34" charset="0"/>
              </a:rPr>
              <a:t>服务的语义距离来进行竞争关系的服务的推荐，解决了</a:t>
            </a:r>
            <a:r>
              <a:rPr lang="en-US" altLang="zh-CN" sz="1000" smtClean="0">
                <a:latin typeface="Arial" panose="020B0604020202020204" pitchFamily="34" charset="0"/>
              </a:rPr>
              <a:t>LFH</a:t>
            </a:r>
            <a:r>
              <a:rPr lang="zh-CN" altLang="en-US" sz="1000" smtClean="0">
                <a:latin typeface="Arial" panose="020B0604020202020204" pitchFamily="34" charset="0"/>
              </a:rPr>
              <a:t>方法不能推荐竞争关系的服务的问题。</a:t>
            </a:r>
          </a:p>
          <a:p>
            <a:r>
              <a:rPr lang="zh-CN" altLang="en-US" sz="1000" smtClean="0">
                <a:latin typeface="Arial" panose="020B0604020202020204" pitchFamily="34" charset="0"/>
              </a:rPr>
              <a:t>与</a:t>
            </a:r>
            <a:r>
              <a:rPr lang="en-US" altLang="zh-CN" sz="1000" smtClean="0">
                <a:latin typeface="Arial" panose="020B0604020202020204" pitchFamily="34" charset="0"/>
              </a:rPr>
              <a:t>LFH</a:t>
            </a:r>
            <a:r>
              <a:rPr lang="zh-CN" altLang="en-US" sz="1000" smtClean="0">
                <a:latin typeface="Arial" panose="020B0604020202020204" pitchFamily="34" charset="0"/>
              </a:rPr>
              <a:t>方法进行结合，将</a:t>
            </a:r>
            <a:r>
              <a:rPr lang="en-US" altLang="zh-CN" sz="1000" smtClean="0">
                <a:latin typeface="Arial" panose="020B0604020202020204" pitchFamily="34" charset="0"/>
              </a:rPr>
              <a:t>LFH</a:t>
            </a:r>
            <a:r>
              <a:rPr lang="zh-CN" altLang="en-US" sz="1000" smtClean="0">
                <a:latin typeface="Arial" panose="020B0604020202020204" pitchFamily="34" charset="0"/>
              </a:rPr>
              <a:t>方法中构建的服务网络进行扩充，增加组合服务推荐可查询的服务数量。</a:t>
            </a:r>
          </a:p>
          <a:p>
            <a:r>
              <a:rPr lang="zh-CN" altLang="en-US" sz="1000" smtClean="0">
                <a:latin typeface="Arial" panose="020B0604020202020204" pitchFamily="34" charset="0"/>
              </a:rPr>
              <a:t>根据用户选择的</a:t>
            </a:r>
            <a:r>
              <a:rPr lang="en-US" altLang="zh-CN" sz="1000" smtClean="0">
                <a:latin typeface="Arial" panose="020B0604020202020204" pitchFamily="34" charset="0"/>
              </a:rPr>
              <a:t>API</a:t>
            </a:r>
            <a:r>
              <a:rPr lang="zh-CN" altLang="en-US" sz="1000" smtClean="0">
                <a:latin typeface="Arial" panose="020B0604020202020204" pitchFamily="34" charset="0"/>
              </a:rPr>
              <a:t>服务进行可替代服务和可组合服务的推荐。</a:t>
            </a:r>
          </a:p>
          <a:p>
            <a:r>
              <a:rPr lang="zh-CN" altLang="en-US" sz="1000" smtClean="0">
                <a:latin typeface="Arial" panose="020B0604020202020204" pitchFamily="34" charset="0"/>
              </a:rPr>
              <a:t>实现了</a:t>
            </a:r>
            <a:r>
              <a:rPr lang="en-US" altLang="zh-CN" sz="1000" smtClean="0">
                <a:latin typeface="Arial" panose="020B0604020202020204" pitchFamily="34" charset="0"/>
              </a:rPr>
              <a:t>API</a:t>
            </a:r>
            <a:r>
              <a:rPr lang="zh-CN" altLang="en-US" sz="1000" smtClean="0">
                <a:latin typeface="Arial" panose="020B0604020202020204" pitchFamily="34" charset="0"/>
              </a:rPr>
              <a:t>服务可组合服务推荐的可视化展示的功能</a:t>
            </a:r>
          </a:p>
          <a:p>
            <a:endParaRPr lang="zh-CN" altLang="en-US" sz="1000"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zh-CN" altLang="en-US" smtClean="0">
                <a:latin typeface="Arial" panose="020B0604020202020204" pitchFamily="34" charset="0"/>
              </a:rPr>
              <a:t>根据推荐系统的研究，本文的</a:t>
            </a:r>
            <a:r>
              <a:rPr lang="en-US" altLang="zh-CN" smtClean="0">
                <a:latin typeface="Arial" panose="020B0604020202020204" pitchFamily="34" charset="0"/>
              </a:rPr>
              <a:t>API</a:t>
            </a:r>
            <a:r>
              <a:rPr lang="zh-CN" altLang="en-US" smtClean="0">
                <a:latin typeface="Arial" panose="020B0604020202020204" pitchFamily="34" charset="0"/>
              </a:rPr>
              <a:t>服务推荐主要是非个性化和半个性化的推荐，怎么使用本文的算法和思想进行完全个性化的</a:t>
            </a:r>
            <a:r>
              <a:rPr lang="en-US" altLang="zh-CN" smtClean="0">
                <a:latin typeface="Arial" panose="020B0604020202020204" pitchFamily="34" charset="0"/>
              </a:rPr>
              <a:t>API</a:t>
            </a:r>
            <a:r>
              <a:rPr lang="zh-CN" altLang="en-US" smtClean="0">
                <a:latin typeface="Arial" panose="020B0604020202020204" pitchFamily="34" charset="0"/>
              </a:rPr>
              <a:t>服务推荐将是今后工作的重点。</a:t>
            </a:r>
          </a:p>
          <a:p>
            <a:pPr lvl="1"/>
            <a:r>
              <a:rPr lang="zh-CN" altLang="en-US" smtClean="0">
                <a:latin typeface="Arial" panose="020B0604020202020204" pitchFamily="34" charset="0"/>
              </a:rPr>
              <a:t>今后寻找到</a:t>
            </a:r>
            <a:r>
              <a:rPr lang="en-US" altLang="zh-CN" smtClean="0">
                <a:latin typeface="Arial" panose="020B0604020202020204" pitchFamily="34" charset="0"/>
              </a:rPr>
              <a:t>API</a:t>
            </a:r>
            <a:r>
              <a:rPr lang="zh-CN" altLang="en-US" smtClean="0">
                <a:latin typeface="Arial" panose="020B0604020202020204" pitchFamily="34" charset="0"/>
              </a:rPr>
              <a:t>服务的其他语义信息，对</a:t>
            </a:r>
            <a:r>
              <a:rPr lang="en-US" altLang="zh-CN" smtClean="0">
                <a:latin typeface="Arial" panose="020B0604020202020204" pitchFamily="34" charset="0"/>
              </a:rPr>
              <a:t>API</a:t>
            </a:r>
            <a:r>
              <a:rPr lang="zh-CN" altLang="en-US" smtClean="0">
                <a:latin typeface="Arial" panose="020B0604020202020204" pitchFamily="34" charset="0"/>
              </a:rPr>
              <a:t>服务的相似度计算进行优化是进一步研究的重点。</a:t>
            </a:r>
          </a:p>
          <a:p>
            <a:pPr lvl="1"/>
            <a:r>
              <a:rPr lang="zh-CN" altLang="en-US" smtClean="0">
                <a:latin typeface="Arial" panose="020B0604020202020204" pitchFamily="34" charset="0"/>
              </a:rPr>
              <a:t>本文现在主要实现的是基于使用历史的</a:t>
            </a:r>
            <a:r>
              <a:rPr lang="en-US" altLang="zh-CN" smtClean="0">
                <a:latin typeface="Arial" panose="020B0604020202020204" pitchFamily="34" charset="0"/>
              </a:rPr>
              <a:t>API</a:t>
            </a:r>
            <a:r>
              <a:rPr lang="zh-CN" altLang="en-US" smtClean="0">
                <a:latin typeface="Arial" panose="020B0604020202020204" pitchFamily="34" charset="0"/>
              </a:rPr>
              <a:t>服务推荐的可视化，在今后的工作中，对于</a:t>
            </a:r>
            <a:r>
              <a:rPr lang="en-US" altLang="zh-CN" smtClean="0">
                <a:latin typeface="Arial" panose="020B0604020202020204" pitchFamily="34" charset="0"/>
              </a:rPr>
              <a:t>API</a:t>
            </a:r>
            <a:r>
              <a:rPr lang="zh-CN" altLang="en-US" smtClean="0">
                <a:latin typeface="Arial" panose="020B0604020202020204" pitchFamily="34" charset="0"/>
              </a:rPr>
              <a:t>服务其他推荐的可视化是必不可少的一项。</a:t>
            </a:r>
          </a:p>
          <a:p>
            <a:pPr lvl="1"/>
            <a:endParaRPr lang="zh-CN" altLang="en-US" smtClean="0">
              <a:latin typeface="Arial" panose="020B0604020202020204" pitchFamily="34" charset="0"/>
            </a:endParaRPr>
          </a:p>
          <a:p>
            <a:endParaRPr lang="zh-CN"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EBADF64A-AC4F-4AEB-BA79-18D2DCAFE158}" type="slidenum">
              <a:rPr lang="en-US" altLang="zh-CN" sz="1200">
                <a:latin typeface="Arial" panose="020B0604020202020204" pitchFamily="34" charset="0"/>
              </a:rPr>
              <a:pPr algn="r" eaLnBrk="1" hangingPunct="1"/>
              <a:t>5</a:t>
            </a:fld>
            <a:endParaRPr lang="en-US" altLang="zh-CN" sz="1200">
              <a:latin typeface="Arial" panose="020B060402020202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r>
              <a:rPr lang="zh-CN" altLang="en-US" smtClean="0">
                <a:latin typeface="Arial" panose="020B0604020202020204" pitchFamily="34" charset="0"/>
              </a:rPr>
              <a:t>但是基于使用历史的</a:t>
            </a:r>
            <a:r>
              <a:rPr lang="en-US" altLang="zh-CN" smtClean="0">
                <a:latin typeface="Arial" panose="020B0604020202020204" pitchFamily="34" charset="0"/>
              </a:rPr>
              <a:t>API</a:t>
            </a:r>
            <a:r>
              <a:rPr lang="zh-CN" altLang="en-US" smtClean="0">
                <a:latin typeface="Arial" panose="020B0604020202020204" pitchFamily="34" charset="0"/>
              </a:rPr>
              <a:t>服务推荐存在两个问题，一是该方法需要使用大量的</a:t>
            </a:r>
            <a:r>
              <a:rPr lang="en-US" altLang="zh-CN" smtClean="0">
                <a:latin typeface="Arial" panose="020B0604020202020204" pitchFamily="34" charset="0"/>
              </a:rPr>
              <a:t>API</a:t>
            </a:r>
            <a:r>
              <a:rPr lang="zh-CN" altLang="en-US" smtClean="0">
                <a:latin typeface="Arial" panose="020B0604020202020204" pitchFamily="34" charset="0"/>
              </a:rPr>
              <a:t>服务的使用历史，如果</a:t>
            </a:r>
            <a:r>
              <a:rPr lang="en-US" altLang="zh-CN" smtClean="0">
                <a:latin typeface="Arial" panose="020B0604020202020204" pitchFamily="34" charset="0"/>
              </a:rPr>
              <a:t>API</a:t>
            </a:r>
            <a:r>
              <a:rPr lang="zh-CN" altLang="en-US" smtClean="0">
                <a:latin typeface="Arial" panose="020B0604020202020204" pitchFamily="34" charset="0"/>
              </a:rPr>
              <a:t>服务没有提供使用历史，则无法进行推荐。但是大部分</a:t>
            </a:r>
            <a:r>
              <a:rPr lang="en-US" altLang="zh-CN" smtClean="0">
                <a:latin typeface="Arial" panose="020B0604020202020204" pitchFamily="34" charset="0"/>
              </a:rPr>
              <a:t>API</a:t>
            </a:r>
            <a:r>
              <a:rPr lang="zh-CN" altLang="en-US" smtClean="0">
                <a:latin typeface="Arial" panose="020B0604020202020204" pitchFamily="34" charset="0"/>
              </a:rPr>
              <a:t>服务没有使用历史，我们对于</a:t>
            </a:r>
            <a:r>
              <a:rPr lang="en-US" altLang="zh-CN" smtClean="0">
                <a:latin typeface="Arial" panose="020B0604020202020204" pitchFamily="34" charset="0"/>
              </a:rPr>
              <a:t>pw</a:t>
            </a:r>
            <a:r>
              <a:rPr lang="zh-CN" altLang="en-US" smtClean="0">
                <a:latin typeface="Arial" panose="020B0604020202020204" pitchFamily="34" charset="0"/>
              </a:rPr>
              <a:t>上的</a:t>
            </a:r>
            <a:r>
              <a:rPr lang="en-US" altLang="zh-CN" smtClean="0">
                <a:latin typeface="Arial" panose="020B0604020202020204" pitchFamily="34" charset="0"/>
              </a:rPr>
              <a:t>Mashup</a:t>
            </a:r>
            <a:r>
              <a:rPr lang="zh-CN" altLang="en-US" smtClean="0">
                <a:latin typeface="Arial" panose="020B0604020202020204" pitchFamily="34" charset="0"/>
              </a:rPr>
              <a:t>与</a:t>
            </a:r>
            <a:r>
              <a:rPr lang="en-US" altLang="zh-CN" smtClean="0">
                <a:latin typeface="Arial" panose="020B0604020202020204" pitchFamily="34" charset="0"/>
              </a:rPr>
              <a:t>API</a:t>
            </a:r>
            <a:r>
              <a:rPr lang="zh-CN" altLang="en-US" smtClean="0">
                <a:latin typeface="Arial" panose="020B0604020202020204" pitchFamily="34" charset="0"/>
              </a:rPr>
              <a:t>服务信息进行分析，</a:t>
            </a:r>
            <a:r>
              <a:rPr lang="en-US" altLang="zh-CN" smtClean="0">
                <a:latin typeface="Arial" panose="020B0604020202020204" pitchFamily="34" charset="0"/>
              </a:rPr>
              <a:t>API</a:t>
            </a:r>
            <a:r>
              <a:rPr lang="zh-CN" altLang="en-US" smtClean="0">
                <a:latin typeface="Arial" panose="020B0604020202020204" pitchFamily="34" charset="0"/>
              </a:rPr>
              <a:t>服务数量为</a:t>
            </a:r>
            <a:r>
              <a:rPr lang="en-US" altLang="zh-CN" smtClean="0">
                <a:latin typeface="Arial" panose="020B0604020202020204" pitchFamily="34" charset="0"/>
              </a:rPr>
              <a:t>4506</a:t>
            </a:r>
            <a:r>
              <a:rPr lang="zh-CN" altLang="en-US" smtClean="0">
                <a:latin typeface="Arial" panose="020B0604020202020204" pitchFamily="34" charset="0"/>
              </a:rPr>
              <a:t>，被</a:t>
            </a:r>
            <a:r>
              <a:rPr lang="en-US" altLang="zh-CN" smtClean="0">
                <a:latin typeface="Arial" panose="020B0604020202020204" pitchFamily="34" charset="0"/>
              </a:rPr>
              <a:t>Mashup</a:t>
            </a:r>
            <a:r>
              <a:rPr lang="zh-CN" altLang="en-US" smtClean="0">
                <a:latin typeface="Arial" panose="020B0604020202020204" pitchFamily="34" charset="0"/>
              </a:rPr>
              <a:t>服务使用过的</a:t>
            </a:r>
            <a:r>
              <a:rPr lang="en-US" altLang="zh-CN" smtClean="0">
                <a:latin typeface="Arial" panose="020B0604020202020204" pitchFamily="34" charset="0"/>
              </a:rPr>
              <a:t>API</a:t>
            </a:r>
            <a:r>
              <a:rPr lang="zh-CN" altLang="en-US" smtClean="0">
                <a:latin typeface="Arial" panose="020B0604020202020204" pitchFamily="34" charset="0"/>
              </a:rPr>
              <a:t>数量为</a:t>
            </a:r>
            <a:r>
              <a:rPr lang="en-US" altLang="zh-CN" smtClean="0">
                <a:latin typeface="Arial" panose="020B0604020202020204" pitchFamily="34" charset="0"/>
              </a:rPr>
              <a:t>982</a:t>
            </a:r>
            <a:r>
              <a:rPr lang="zh-CN" altLang="en-US" smtClean="0">
                <a:latin typeface="Arial" panose="020B0604020202020204" pitchFamily="34" charset="0"/>
              </a:rPr>
              <a:t>，其中有过与其他的</a:t>
            </a:r>
            <a:r>
              <a:rPr lang="en-US" altLang="zh-CN" smtClean="0">
                <a:latin typeface="Arial" panose="020B0604020202020204" pitchFamily="34" charset="0"/>
              </a:rPr>
              <a:t>API</a:t>
            </a:r>
            <a:r>
              <a:rPr lang="zh-CN" altLang="en-US" smtClean="0">
                <a:latin typeface="Arial" panose="020B0604020202020204" pitchFamily="34" charset="0"/>
              </a:rPr>
              <a:t>服务进行组合历史的</a:t>
            </a:r>
            <a:r>
              <a:rPr lang="en-US" altLang="zh-CN" smtClean="0">
                <a:latin typeface="Arial" panose="020B0604020202020204" pitchFamily="34" charset="0"/>
              </a:rPr>
              <a:t>API</a:t>
            </a:r>
            <a:r>
              <a:rPr lang="zh-CN" altLang="en-US" smtClean="0">
                <a:latin typeface="Arial" panose="020B0604020202020204" pitchFamily="34" charset="0"/>
              </a:rPr>
              <a:t>服务数量为</a:t>
            </a:r>
            <a:r>
              <a:rPr lang="en-US" altLang="zh-CN" smtClean="0">
                <a:latin typeface="Arial" panose="020B0604020202020204" pitchFamily="34" charset="0"/>
              </a:rPr>
              <a:t>865</a:t>
            </a:r>
            <a:r>
              <a:rPr lang="zh-CN" altLang="en-US" smtClean="0">
                <a:latin typeface="Arial" panose="020B0604020202020204" pitchFamily="34" charset="0"/>
              </a:rPr>
              <a:t>。在</a:t>
            </a:r>
            <a:r>
              <a:rPr lang="en-US" altLang="zh-CN" smtClean="0">
                <a:latin typeface="Arial" panose="020B0604020202020204" pitchFamily="34" charset="0"/>
              </a:rPr>
              <a:t>API</a:t>
            </a:r>
            <a:r>
              <a:rPr lang="zh-CN" altLang="en-US" smtClean="0">
                <a:latin typeface="Arial" panose="020B0604020202020204" pitchFamily="34" charset="0"/>
              </a:rPr>
              <a:t>服务网络构建中只有使用了多个</a:t>
            </a:r>
            <a:r>
              <a:rPr lang="en-US" altLang="zh-CN" smtClean="0">
                <a:latin typeface="Arial" panose="020B0604020202020204" pitchFamily="34" charset="0"/>
              </a:rPr>
              <a:t>API</a:t>
            </a:r>
            <a:r>
              <a:rPr lang="zh-CN" altLang="en-US" smtClean="0">
                <a:latin typeface="Arial" panose="020B0604020202020204" pitchFamily="34" charset="0"/>
              </a:rPr>
              <a:t>服务的</a:t>
            </a:r>
            <a:r>
              <a:rPr lang="en-US" altLang="zh-CN" smtClean="0">
                <a:latin typeface="Arial" panose="020B0604020202020204" pitchFamily="34" charset="0"/>
              </a:rPr>
              <a:t>Mashup</a:t>
            </a:r>
            <a:r>
              <a:rPr lang="zh-CN" altLang="en-US" smtClean="0">
                <a:latin typeface="Arial" panose="020B0604020202020204" pitchFamily="34" charset="0"/>
              </a:rPr>
              <a:t>才对网络构建有意思，但是</a:t>
            </a:r>
            <a:r>
              <a:rPr lang="en-US" altLang="zh-CN" smtClean="0">
                <a:latin typeface="Arial" panose="020B0604020202020204" pitchFamily="34" charset="0"/>
              </a:rPr>
              <a:t>Mashup</a:t>
            </a:r>
            <a:r>
              <a:rPr lang="zh-CN" altLang="en-US" smtClean="0">
                <a:latin typeface="Arial" panose="020B0604020202020204" pitchFamily="34" charset="0"/>
              </a:rPr>
              <a:t>中通常使用单个</a:t>
            </a:r>
            <a:r>
              <a:rPr lang="en-US" altLang="zh-CN" smtClean="0">
                <a:latin typeface="Arial" panose="020B0604020202020204" pitchFamily="34" charset="0"/>
              </a:rPr>
              <a:t>API</a:t>
            </a:r>
            <a:r>
              <a:rPr lang="zh-CN" altLang="en-US" smtClean="0">
                <a:latin typeface="Arial" panose="020B0604020202020204" pitchFamily="34" charset="0"/>
              </a:rPr>
              <a:t>服务。Mashup中一大半只使用了一个</a:t>
            </a:r>
            <a:r>
              <a:rPr lang="en-US" altLang="zh-CN" smtClean="0">
                <a:latin typeface="Arial" panose="020B0604020202020204" pitchFamily="34" charset="0"/>
              </a:rPr>
              <a:t>API</a:t>
            </a:r>
            <a:r>
              <a:rPr lang="zh-CN" altLang="en-US" smtClean="0">
                <a:latin typeface="Arial" panose="020B0604020202020204" pitchFamily="34" charset="0"/>
              </a:rPr>
              <a:t>服务，对于</a:t>
            </a:r>
            <a:r>
              <a:rPr lang="en-US" altLang="zh-CN" smtClean="0">
                <a:latin typeface="Arial" panose="020B0604020202020204" pitchFamily="34" charset="0"/>
              </a:rPr>
              <a:t>API</a:t>
            </a:r>
            <a:r>
              <a:rPr lang="zh-CN" altLang="en-US" smtClean="0">
                <a:latin typeface="Arial" panose="020B0604020202020204" pitchFamily="34" charset="0"/>
              </a:rPr>
              <a:t>服务构建没有贡献。二是该方法获得的</a:t>
            </a:r>
            <a:r>
              <a:rPr lang="en-US" altLang="zh-CN" smtClean="0">
                <a:latin typeface="Arial" panose="020B0604020202020204" pitchFamily="34" charset="0"/>
              </a:rPr>
              <a:t>API</a:t>
            </a:r>
            <a:r>
              <a:rPr lang="zh-CN" altLang="en-US" smtClean="0">
                <a:latin typeface="Arial" panose="020B0604020202020204" pitchFamily="34" charset="0"/>
              </a:rPr>
              <a:t>服务之间的关系都是协作关系，对于竞争关系的服务无法进行推荐。</a:t>
            </a:r>
            <a:endParaRPr lang="zh-CN" altLang="zh-CN"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EBADF64A-AC4F-4AEB-BA79-18D2DCAFE158}" type="slidenum">
              <a:rPr lang="en-US" altLang="zh-CN" sz="1200">
                <a:latin typeface="Arial" panose="020B0604020202020204" pitchFamily="34" charset="0"/>
              </a:rPr>
              <a:pPr algn="r" eaLnBrk="1" hangingPunct="1"/>
              <a:t>6</a:t>
            </a:fld>
            <a:endParaRPr lang="en-US" altLang="zh-CN" sz="1200">
              <a:latin typeface="Arial" panose="020B060402020202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r>
              <a:rPr lang="zh-CN" altLang="en-US" smtClean="0">
                <a:latin typeface="Arial" panose="020B0604020202020204" pitchFamily="34" charset="0"/>
              </a:rPr>
              <a:t>但是基于使用历史的</a:t>
            </a:r>
            <a:r>
              <a:rPr lang="en-US" altLang="zh-CN" smtClean="0">
                <a:latin typeface="Arial" panose="020B0604020202020204" pitchFamily="34" charset="0"/>
              </a:rPr>
              <a:t>API</a:t>
            </a:r>
            <a:r>
              <a:rPr lang="zh-CN" altLang="en-US" smtClean="0">
                <a:latin typeface="Arial" panose="020B0604020202020204" pitchFamily="34" charset="0"/>
              </a:rPr>
              <a:t>服务推荐存在两个问题，一是该方法需要使用大量的</a:t>
            </a:r>
            <a:r>
              <a:rPr lang="en-US" altLang="zh-CN" smtClean="0">
                <a:latin typeface="Arial" panose="020B0604020202020204" pitchFamily="34" charset="0"/>
              </a:rPr>
              <a:t>API</a:t>
            </a:r>
            <a:r>
              <a:rPr lang="zh-CN" altLang="en-US" smtClean="0">
                <a:latin typeface="Arial" panose="020B0604020202020204" pitchFamily="34" charset="0"/>
              </a:rPr>
              <a:t>服务的使用历史，如果</a:t>
            </a:r>
            <a:r>
              <a:rPr lang="en-US" altLang="zh-CN" smtClean="0">
                <a:latin typeface="Arial" panose="020B0604020202020204" pitchFamily="34" charset="0"/>
              </a:rPr>
              <a:t>API</a:t>
            </a:r>
            <a:r>
              <a:rPr lang="zh-CN" altLang="en-US" smtClean="0">
                <a:latin typeface="Arial" panose="020B0604020202020204" pitchFamily="34" charset="0"/>
              </a:rPr>
              <a:t>服务没有提供使用历史，则无法进行推荐。但是大部分</a:t>
            </a:r>
            <a:r>
              <a:rPr lang="en-US" altLang="zh-CN" smtClean="0">
                <a:latin typeface="Arial" panose="020B0604020202020204" pitchFamily="34" charset="0"/>
              </a:rPr>
              <a:t>API</a:t>
            </a:r>
            <a:r>
              <a:rPr lang="zh-CN" altLang="en-US" smtClean="0">
                <a:latin typeface="Arial" panose="020B0604020202020204" pitchFamily="34" charset="0"/>
              </a:rPr>
              <a:t>服务没有使用历史，我们对于</a:t>
            </a:r>
            <a:r>
              <a:rPr lang="en-US" altLang="zh-CN" smtClean="0">
                <a:latin typeface="Arial" panose="020B0604020202020204" pitchFamily="34" charset="0"/>
              </a:rPr>
              <a:t>pw</a:t>
            </a:r>
            <a:r>
              <a:rPr lang="zh-CN" altLang="en-US" smtClean="0">
                <a:latin typeface="Arial" panose="020B0604020202020204" pitchFamily="34" charset="0"/>
              </a:rPr>
              <a:t>上的</a:t>
            </a:r>
            <a:r>
              <a:rPr lang="en-US" altLang="zh-CN" smtClean="0">
                <a:latin typeface="Arial" panose="020B0604020202020204" pitchFamily="34" charset="0"/>
              </a:rPr>
              <a:t>Mashup</a:t>
            </a:r>
            <a:r>
              <a:rPr lang="zh-CN" altLang="en-US" smtClean="0">
                <a:latin typeface="Arial" panose="020B0604020202020204" pitchFamily="34" charset="0"/>
              </a:rPr>
              <a:t>与</a:t>
            </a:r>
            <a:r>
              <a:rPr lang="en-US" altLang="zh-CN" smtClean="0">
                <a:latin typeface="Arial" panose="020B0604020202020204" pitchFamily="34" charset="0"/>
              </a:rPr>
              <a:t>API</a:t>
            </a:r>
            <a:r>
              <a:rPr lang="zh-CN" altLang="en-US" smtClean="0">
                <a:latin typeface="Arial" panose="020B0604020202020204" pitchFamily="34" charset="0"/>
              </a:rPr>
              <a:t>服务信息进行分析，</a:t>
            </a:r>
            <a:r>
              <a:rPr lang="en-US" altLang="zh-CN" smtClean="0">
                <a:latin typeface="Arial" panose="020B0604020202020204" pitchFamily="34" charset="0"/>
              </a:rPr>
              <a:t>API</a:t>
            </a:r>
            <a:r>
              <a:rPr lang="zh-CN" altLang="en-US" smtClean="0">
                <a:latin typeface="Arial" panose="020B0604020202020204" pitchFamily="34" charset="0"/>
              </a:rPr>
              <a:t>服务数量为</a:t>
            </a:r>
            <a:r>
              <a:rPr lang="en-US" altLang="zh-CN" smtClean="0">
                <a:latin typeface="Arial" panose="020B0604020202020204" pitchFamily="34" charset="0"/>
              </a:rPr>
              <a:t>4506</a:t>
            </a:r>
            <a:r>
              <a:rPr lang="zh-CN" altLang="en-US" smtClean="0">
                <a:latin typeface="Arial" panose="020B0604020202020204" pitchFamily="34" charset="0"/>
              </a:rPr>
              <a:t>，被</a:t>
            </a:r>
            <a:r>
              <a:rPr lang="en-US" altLang="zh-CN" smtClean="0">
                <a:latin typeface="Arial" panose="020B0604020202020204" pitchFamily="34" charset="0"/>
              </a:rPr>
              <a:t>Mashup</a:t>
            </a:r>
            <a:r>
              <a:rPr lang="zh-CN" altLang="en-US" smtClean="0">
                <a:latin typeface="Arial" panose="020B0604020202020204" pitchFamily="34" charset="0"/>
              </a:rPr>
              <a:t>服务使用过的</a:t>
            </a:r>
            <a:r>
              <a:rPr lang="en-US" altLang="zh-CN" smtClean="0">
                <a:latin typeface="Arial" panose="020B0604020202020204" pitchFamily="34" charset="0"/>
              </a:rPr>
              <a:t>API</a:t>
            </a:r>
            <a:r>
              <a:rPr lang="zh-CN" altLang="en-US" smtClean="0">
                <a:latin typeface="Arial" panose="020B0604020202020204" pitchFamily="34" charset="0"/>
              </a:rPr>
              <a:t>数量为</a:t>
            </a:r>
            <a:r>
              <a:rPr lang="en-US" altLang="zh-CN" smtClean="0">
                <a:latin typeface="Arial" panose="020B0604020202020204" pitchFamily="34" charset="0"/>
              </a:rPr>
              <a:t>982</a:t>
            </a:r>
            <a:r>
              <a:rPr lang="zh-CN" altLang="en-US" smtClean="0">
                <a:latin typeface="Arial" panose="020B0604020202020204" pitchFamily="34" charset="0"/>
              </a:rPr>
              <a:t>，其中有过与其他的</a:t>
            </a:r>
            <a:r>
              <a:rPr lang="en-US" altLang="zh-CN" smtClean="0">
                <a:latin typeface="Arial" panose="020B0604020202020204" pitchFamily="34" charset="0"/>
              </a:rPr>
              <a:t>API</a:t>
            </a:r>
            <a:r>
              <a:rPr lang="zh-CN" altLang="en-US" smtClean="0">
                <a:latin typeface="Arial" panose="020B0604020202020204" pitchFamily="34" charset="0"/>
              </a:rPr>
              <a:t>服务进行组合历史的</a:t>
            </a:r>
            <a:r>
              <a:rPr lang="en-US" altLang="zh-CN" smtClean="0">
                <a:latin typeface="Arial" panose="020B0604020202020204" pitchFamily="34" charset="0"/>
              </a:rPr>
              <a:t>API</a:t>
            </a:r>
            <a:r>
              <a:rPr lang="zh-CN" altLang="en-US" smtClean="0">
                <a:latin typeface="Arial" panose="020B0604020202020204" pitchFamily="34" charset="0"/>
              </a:rPr>
              <a:t>服务数量为</a:t>
            </a:r>
            <a:r>
              <a:rPr lang="en-US" altLang="zh-CN" smtClean="0">
                <a:latin typeface="Arial" panose="020B0604020202020204" pitchFamily="34" charset="0"/>
              </a:rPr>
              <a:t>865</a:t>
            </a:r>
            <a:r>
              <a:rPr lang="zh-CN" altLang="en-US" smtClean="0">
                <a:latin typeface="Arial" panose="020B0604020202020204" pitchFamily="34" charset="0"/>
              </a:rPr>
              <a:t>。在</a:t>
            </a:r>
            <a:r>
              <a:rPr lang="en-US" altLang="zh-CN" smtClean="0">
                <a:latin typeface="Arial" panose="020B0604020202020204" pitchFamily="34" charset="0"/>
              </a:rPr>
              <a:t>API</a:t>
            </a:r>
            <a:r>
              <a:rPr lang="zh-CN" altLang="en-US" smtClean="0">
                <a:latin typeface="Arial" panose="020B0604020202020204" pitchFamily="34" charset="0"/>
              </a:rPr>
              <a:t>服务网络构建中只有使用了多个</a:t>
            </a:r>
            <a:r>
              <a:rPr lang="en-US" altLang="zh-CN" smtClean="0">
                <a:latin typeface="Arial" panose="020B0604020202020204" pitchFamily="34" charset="0"/>
              </a:rPr>
              <a:t>API</a:t>
            </a:r>
            <a:r>
              <a:rPr lang="zh-CN" altLang="en-US" smtClean="0">
                <a:latin typeface="Arial" panose="020B0604020202020204" pitchFamily="34" charset="0"/>
              </a:rPr>
              <a:t>服务的</a:t>
            </a:r>
            <a:r>
              <a:rPr lang="en-US" altLang="zh-CN" smtClean="0">
                <a:latin typeface="Arial" panose="020B0604020202020204" pitchFamily="34" charset="0"/>
              </a:rPr>
              <a:t>Mashup</a:t>
            </a:r>
            <a:r>
              <a:rPr lang="zh-CN" altLang="en-US" smtClean="0">
                <a:latin typeface="Arial" panose="020B0604020202020204" pitchFamily="34" charset="0"/>
              </a:rPr>
              <a:t>才对网络构建有意思，但是</a:t>
            </a:r>
            <a:r>
              <a:rPr lang="en-US" altLang="zh-CN" smtClean="0">
                <a:latin typeface="Arial" panose="020B0604020202020204" pitchFamily="34" charset="0"/>
              </a:rPr>
              <a:t>Mashup</a:t>
            </a:r>
            <a:r>
              <a:rPr lang="zh-CN" altLang="en-US" smtClean="0">
                <a:latin typeface="Arial" panose="020B0604020202020204" pitchFamily="34" charset="0"/>
              </a:rPr>
              <a:t>中通常使用单个</a:t>
            </a:r>
            <a:r>
              <a:rPr lang="en-US" altLang="zh-CN" smtClean="0">
                <a:latin typeface="Arial" panose="020B0604020202020204" pitchFamily="34" charset="0"/>
              </a:rPr>
              <a:t>API</a:t>
            </a:r>
            <a:r>
              <a:rPr lang="zh-CN" altLang="en-US" smtClean="0">
                <a:latin typeface="Arial" panose="020B0604020202020204" pitchFamily="34" charset="0"/>
              </a:rPr>
              <a:t>服务。Mashup中一大半只使用了一个</a:t>
            </a:r>
            <a:r>
              <a:rPr lang="en-US" altLang="zh-CN" smtClean="0">
                <a:latin typeface="Arial" panose="020B0604020202020204" pitchFamily="34" charset="0"/>
              </a:rPr>
              <a:t>API</a:t>
            </a:r>
            <a:r>
              <a:rPr lang="zh-CN" altLang="en-US" smtClean="0">
                <a:latin typeface="Arial" panose="020B0604020202020204" pitchFamily="34" charset="0"/>
              </a:rPr>
              <a:t>服务，对于</a:t>
            </a:r>
            <a:r>
              <a:rPr lang="en-US" altLang="zh-CN" smtClean="0">
                <a:latin typeface="Arial" panose="020B0604020202020204" pitchFamily="34" charset="0"/>
              </a:rPr>
              <a:t>API</a:t>
            </a:r>
            <a:r>
              <a:rPr lang="zh-CN" altLang="en-US" smtClean="0">
                <a:latin typeface="Arial" panose="020B0604020202020204" pitchFamily="34" charset="0"/>
              </a:rPr>
              <a:t>服务构建没有贡献。二是该方法获得的</a:t>
            </a:r>
            <a:r>
              <a:rPr lang="en-US" altLang="zh-CN" smtClean="0">
                <a:latin typeface="Arial" panose="020B0604020202020204" pitchFamily="34" charset="0"/>
              </a:rPr>
              <a:t>API</a:t>
            </a:r>
            <a:r>
              <a:rPr lang="zh-CN" altLang="en-US" smtClean="0">
                <a:latin typeface="Arial" panose="020B0604020202020204" pitchFamily="34" charset="0"/>
              </a:rPr>
              <a:t>服务之间的关系都是协作关系，对于竞争关系的服务无法进行推荐。</a:t>
            </a:r>
            <a:endParaRPr lang="zh-CN" altLang="zh-CN" smtClean="0">
              <a:latin typeface="Arial" panose="020B0604020202020204" pitchFamily="34" charset="0"/>
            </a:endParaRPr>
          </a:p>
        </p:txBody>
      </p:sp>
    </p:spTree>
    <p:extLst>
      <p:ext uri="{BB962C8B-B14F-4D97-AF65-F5344CB8AC3E}">
        <p14:creationId xmlns:p14="http://schemas.microsoft.com/office/powerpoint/2010/main" val="947246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AE443297-D593-4C1A-A319-655495BFEFB0}" type="slidenum">
              <a:rPr lang="en-US" altLang="zh-CN" sz="1200">
                <a:latin typeface="Arial" panose="020B0604020202020204" pitchFamily="34" charset="0"/>
              </a:rPr>
              <a:pPr algn="r" eaLnBrk="1" hangingPunct="1"/>
              <a:t>7</a:t>
            </a:fld>
            <a:endParaRPr lang="en-US" altLang="zh-CN" sz="1200">
              <a:latin typeface="Arial" panose="020B060402020202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基于使用历史的</a:t>
            </a:r>
            <a:r>
              <a:rPr lang="en-US" altLang="zh-CN" smtClean="0">
                <a:latin typeface="Arial" panose="020B0604020202020204" pitchFamily="34" charset="0"/>
              </a:rPr>
              <a:t>API</a:t>
            </a:r>
            <a:r>
              <a:rPr lang="zh-CN" altLang="en-US" smtClean="0">
                <a:latin typeface="Arial" panose="020B0604020202020204" pitchFamily="34" charset="0"/>
              </a:rPr>
              <a:t>服务推荐存在上述缺陷，我们对于注册平台的</a:t>
            </a:r>
            <a:r>
              <a:rPr lang="en-US" altLang="zh-CN" smtClean="0">
                <a:latin typeface="Arial" panose="020B0604020202020204" pitchFamily="34" charset="0"/>
              </a:rPr>
              <a:t>API</a:t>
            </a:r>
            <a:r>
              <a:rPr lang="zh-CN" altLang="en-US" smtClean="0">
                <a:latin typeface="Arial" panose="020B0604020202020204" pitchFamily="34" charset="0"/>
              </a:rPr>
              <a:t>服务进行分析，发现</a:t>
            </a:r>
            <a:r>
              <a:rPr lang="en-US" altLang="zh-CN" smtClean="0">
                <a:latin typeface="Arial" panose="020B0604020202020204" pitchFamily="34" charset="0"/>
              </a:rPr>
              <a:t>API</a:t>
            </a:r>
            <a:r>
              <a:rPr lang="zh-CN" altLang="en-US" smtClean="0">
                <a:latin typeface="Arial" panose="020B0604020202020204" pitchFamily="34" charset="0"/>
              </a:rPr>
              <a:t>服务有丰富的描述信息，如摘要、标签和描述等，另外当前比较流行的使用</a:t>
            </a:r>
            <a:r>
              <a:rPr lang="en-US" altLang="zh-CN" smtClean="0">
                <a:latin typeface="Arial" panose="020B0604020202020204" pitchFamily="34" charset="0"/>
              </a:rPr>
              <a:t>Web</a:t>
            </a:r>
            <a:r>
              <a:rPr lang="zh-CN" altLang="en-US" smtClean="0">
                <a:latin typeface="Arial" panose="020B0604020202020204" pitchFamily="34" charset="0"/>
              </a:rPr>
              <a:t>服务的描述信息进行服务相似度计算然后聚类的方法，但是</a:t>
            </a:r>
            <a:r>
              <a:rPr lang="en-US" altLang="zh-CN" smtClean="0">
                <a:latin typeface="Arial" panose="020B0604020202020204" pitchFamily="34" charset="0"/>
              </a:rPr>
              <a:t>API</a:t>
            </a:r>
            <a:r>
              <a:rPr lang="zh-CN" altLang="en-US" smtClean="0">
                <a:latin typeface="Arial" panose="020B0604020202020204" pitchFamily="34" charset="0"/>
              </a:rPr>
              <a:t>服务与</a:t>
            </a:r>
            <a:r>
              <a:rPr lang="en-US" altLang="zh-CN" smtClean="0">
                <a:latin typeface="Arial" panose="020B0604020202020204" pitchFamily="34" charset="0"/>
              </a:rPr>
              <a:t>Web</a:t>
            </a:r>
            <a:r>
              <a:rPr lang="zh-CN" altLang="en-US" smtClean="0">
                <a:latin typeface="Arial" panose="020B0604020202020204" pitchFamily="34" charset="0"/>
              </a:rPr>
              <a:t>服务存在差异性，我们觉得如何使用服务分类的相关技术将</a:t>
            </a:r>
            <a:r>
              <a:rPr lang="en-US" altLang="zh-CN" smtClean="0">
                <a:latin typeface="Arial" panose="020B0604020202020204" pitchFamily="34" charset="0"/>
              </a:rPr>
              <a:t>API</a:t>
            </a:r>
            <a:r>
              <a:rPr lang="zh-CN" altLang="en-US" smtClean="0">
                <a:latin typeface="Arial" panose="020B0604020202020204" pitchFamily="34" charset="0"/>
              </a:rPr>
              <a:t>服务丰富的功能信息应用到服务推荐中</a:t>
            </a:r>
            <a:endParaRPr lang="zh-CN" altLang="zh-CN"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基于上述思考，我们提出了服务推荐方法，主要的流程是包括数据收集和整理、数据预处理、服务相似度计算和服务推荐这四个步骤，下面将做具体介绍</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11-1"/>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3505200"/>
            <a:ext cx="914400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a:latin typeface="Times New Roman" pitchFamily="18" charset="0"/>
            </a:endParaRPr>
          </a:p>
        </p:txBody>
      </p:sp>
      <p:sp>
        <p:nvSpPr>
          <p:cNvPr id="46082" name="Rectangle 2"/>
          <p:cNvSpPr>
            <a:spLocks noGrp="1" noChangeArrowheads="1"/>
          </p:cNvSpPr>
          <p:nvPr>
            <p:ph type="ctrTitle"/>
          </p:nvPr>
        </p:nvSpPr>
        <p:spPr bwMode="auto">
          <a:xfrm>
            <a:off x="685800" y="990600"/>
            <a:ext cx="7772400" cy="13716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4000"/>
            </a:lvl1pPr>
          </a:lstStyle>
          <a:p>
            <a:r>
              <a:rPr lang="zh-CN" altLang="en-US"/>
              <a:t>单击此处编辑母版标题样式</a:t>
            </a:r>
          </a:p>
        </p:txBody>
      </p:sp>
      <p:sp>
        <p:nvSpPr>
          <p:cNvPr id="46083" name="Rectangle 3"/>
          <p:cNvSpPr>
            <a:spLocks noGrp="1" noChangeArrowheads="1"/>
          </p:cNvSpPr>
          <p:nvPr>
            <p:ph type="subTitle" idx="1"/>
          </p:nvPr>
        </p:nvSpPr>
        <p:spPr bwMode="auto">
          <a:xfrm>
            <a:off x="1447800" y="3429000"/>
            <a:ext cx="7010400" cy="1600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buFont typeface="Wingdings" pitchFamily="2" charset="2"/>
              <a:buNone/>
              <a:defRPr sz="2800"/>
            </a:lvl1pPr>
          </a:lstStyle>
          <a:p>
            <a:r>
              <a:rPr lang="zh-CN" altLang="en-US"/>
              <a:t>单击此处编辑母版副标题样式</a:t>
            </a:r>
          </a:p>
        </p:txBody>
      </p:sp>
      <p:sp>
        <p:nvSpPr>
          <p:cNvPr id="6" name="Rectangle 4"/>
          <p:cNvSpPr>
            <a:spLocks noGrp="1" noChangeArrowheads="1"/>
          </p:cNvSpPr>
          <p:nvPr>
            <p:ph type="dt" sz="half" idx="10"/>
          </p:nvPr>
        </p:nvSpPr>
        <p:spPr>
          <a:xfrm>
            <a:off x="685800" y="6248400"/>
            <a:ext cx="1905000" cy="457200"/>
          </a:xfrm>
          <a:prstGeom prst="rect">
            <a:avLst/>
          </a:prstGeom>
        </p:spPr>
        <p:txBody>
          <a:bodyPr/>
          <a:lstStyle>
            <a:lvl1pPr algn="l">
              <a:defRPr/>
            </a:lvl1pPr>
          </a:lstStyle>
          <a:p>
            <a:pPr>
              <a:defRPr/>
            </a:pPr>
            <a:r>
              <a:rPr lang="en-US" altLang="zh-CN" dirty="0" smtClean="0"/>
              <a:t>2018-5-24</a:t>
            </a:r>
            <a:endParaRPr lang="en-US" altLang="zh-CN" dirty="0"/>
          </a:p>
        </p:txBody>
      </p:sp>
      <p:sp>
        <p:nvSpPr>
          <p:cNvPr id="7" name="Rectangle 5"/>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dirty="0"/>
              <a:t>武汉</a:t>
            </a:r>
            <a:r>
              <a:rPr lang="zh-CN" altLang="en-US" dirty="0" smtClean="0"/>
              <a:t>大学计算机学院</a:t>
            </a:r>
            <a:endParaRPr lang="zh-CN" altLang="en-US" dirty="0"/>
          </a:p>
        </p:txBody>
      </p:sp>
      <p:sp>
        <p:nvSpPr>
          <p:cNvPr id="8"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fld id="{F3A0E347-0EB0-4B0A-A1BB-406369B8D859}" type="slidenum">
              <a:rPr lang="en-US" altLang="zh-CN"/>
              <a:pPr/>
              <a:t>‹#›</a:t>
            </a:fld>
            <a:endParaRPr lang="en-US" altLang="zh-CN"/>
          </a:p>
        </p:txBody>
      </p:sp>
    </p:spTree>
    <p:extLst>
      <p:ext uri="{BB962C8B-B14F-4D97-AF65-F5344CB8AC3E}">
        <p14:creationId xmlns:p14="http://schemas.microsoft.com/office/powerpoint/2010/main" val="988235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5"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42921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5"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170269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8229600" cy="884238"/>
          </a:xfrm>
          <a:prstGeom prst="rect">
            <a:avLst/>
          </a:prstGeom>
        </p:spPr>
        <p:txBody>
          <a:bodyPr/>
          <a:lstStyle>
            <a:lvl1pPr>
              <a:defRPr>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lvl1pPr>
              <a:defRPr>
                <a:latin typeface="黑体" pitchFamily="2" charset="-122"/>
                <a:ea typeface="黑体" pitchFamily="2" charset="-122"/>
              </a:defRPr>
            </a:lvl1pPr>
            <a:lvl2pPr>
              <a:defRPr>
                <a:latin typeface="黑体" pitchFamily="2" charset="-122"/>
                <a:ea typeface="黑体" pitchFamily="2" charset="-122"/>
              </a:defRPr>
            </a:lvl2pPr>
            <a:lvl3pPr>
              <a:defRPr>
                <a:latin typeface="黑体" pitchFamily="2" charset="-122"/>
                <a:ea typeface="黑体" pitchFamily="2" charset="-122"/>
              </a:defRPr>
            </a:lvl3pPr>
            <a:lvl4pPr>
              <a:defRPr>
                <a:latin typeface="黑体" pitchFamily="2" charset="-122"/>
                <a:ea typeface="黑体" pitchFamily="2" charset="-122"/>
              </a:defRPr>
            </a:lvl4pPr>
            <a:lvl5pPr>
              <a:defRPr>
                <a:latin typeface="黑体" pitchFamily="2" charset="-122"/>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7"/>
          <p:cNvSpPr>
            <a:spLocks noGrp="1" noChangeArrowheads="1"/>
          </p:cNvSpPr>
          <p:nvPr>
            <p:ph type="ftr" sz="quarter" idx="10"/>
          </p:nvPr>
        </p:nvSpPr>
        <p:spPr>
          <a:xfrm>
            <a:off x="2514600" y="6245225"/>
            <a:ext cx="3505200" cy="476250"/>
          </a:xfrm>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509855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5"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1304810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6"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054715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8"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4895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4"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265586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a:t>2010-5-24</a:t>
            </a:r>
          </a:p>
        </p:txBody>
      </p:sp>
      <p:sp>
        <p:nvSpPr>
          <p:cNvPr id="3"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4238768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6"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147183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6"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326812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5060" name="AutoShape 4"/>
          <p:cNvSpPr>
            <a:spLocks noChangeArrowheads="1"/>
          </p:cNvSpPr>
          <p:nvPr/>
        </p:nvSpPr>
        <p:spPr bwMode="auto">
          <a:xfrm>
            <a:off x="609600" y="1371600"/>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a:latin typeface="Times New Roman" pitchFamily="18" charset="0"/>
            </a:endParaRPr>
          </a:p>
        </p:txBody>
      </p:sp>
      <p:sp>
        <p:nvSpPr>
          <p:cNvPr id="4506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5063" name="Rectangle 7"/>
          <p:cNvSpPr>
            <a:spLocks noGrp="1" noChangeArrowheads="1"/>
          </p:cNvSpPr>
          <p:nvPr>
            <p:ph type="ftr" sz="quarter" idx="3"/>
          </p:nvPr>
        </p:nvSpPr>
        <p:spPr bwMode="auto">
          <a:xfrm>
            <a:off x="3124200" y="6245225"/>
            <a:ext cx="3429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a:ea typeface="华文行楷" pitchFamily="2" charset="-122"/>
              </a:defRPr>
            </a:lvl1pPr>
          </a:lstStyle>
          <a:p>
            <a:pPr>
              <a:defRPr/>
            </a:pPr>
            <a:r>
              <a:rPr lang="zh-CN" altLang="en-US" dirty="0"/>
              <a:t>武汉</a:t>
            </a:r>
            <a:r>
              <a:rPr lang="zh-CN" altLang="en-US" dirty="0" smtClean="0"/>
              <a:t>大学计算机学院</a:t>
            </a:r>
            <a:endParaRPr lang="zh-CN" altLang="en-US" dirty="0"/>
          </a:p>
        </p:txBody>
      </p:sp>
      <p:pic>
        <p:nvPicPr>
          <p:cNvPr id="1029" name="Picture 22" descr="图片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172200" y="211138"/>
            <a:ext cx="2944813"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8" descr="图片1"/>
          <p:cNvPicPr>
            <a:picLocks noChangeAspect="1" noChangeArrowheads="1"/>
          </p:cNvPicPr>
          <p:nvPr userDrawn="1"/>
        </p:nvPicPr>
        <p:blipFill>
          <a:blip r:embed="rId1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0" y="5040313"/>
            <a:ext cx="2484438" cy="181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4" name="Text Box 18"/>
          <p:cNvSpPr txBox="1">
            <a:spLocks noChangeArrowheads="1"/>
          </p:cNvSpPr>
          <p:nvPr userDrawn="1"/>
        </p:nvSpPr>
        <p:spPr bwMode="auto">
          <a:xfrm>
            <a:off x="533400" y="685800"/>
            <a:ext cx="5638800" cy="366713"/>
          </a:xfrm>
          <a:prstGeom prst="rect">
            <a:avLst/>
          </a:prstGeom>
          <a:noFill/>
          <a:ln w="9525">
            <a:noFill/>
            <a:miter lim="800000"/>
            <a:headEnd/>
            <a:tailEnd/>
          </a:ln>
          <a:effectLst/>
        </p:spPr>
        <p:txBody>
          <a:bodyPr>
            <a:spAutoFit/>
          </a:bodyPr>
          <a:lstStyle/>
          <a:p>
            <a:pPr>
              <a:spcBef>
                <a:spcPct val="50000"/>
              </a:spcBef>
              <a:defRPr/>
            </a:pPr>
            <a:endParaRPr lang="zh-CN" altLang="zh-CN" sz="1800"/>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zh-CN" altLang="en-US" sz="3800" dirty="0">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rPr>
              <a:t>基于高精度时空信息的网络坐标系统构建与性能优化方法研究</a:t>
            </a:r>
            <a:endParaRPr lang="zh-CN" altLang="en-US" sz="3800" dirty="0" smtClean="0">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3315" name="Rectangle 3"/>
          <p:cNvSpPr>
            <a:spLocks noGrp="1" noChangeArrowheads="1"/>
          </p:cNvSpPr>
          <p:nvPr>
            <p:ph type="subTitle" idx="1"/>
          </p:nvPr>
        </p:nvSpPr>
        <p:spPr>
          <a:xfrm>
            <a:off x="2209800" y="2819400"/>
            <a:ext cx="4953000" cy="1066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latin typeface="黑体" panose="02010609060101010101" pitchFamily="49" charset="-122"/>
                <a:ea typeface="黑体" panose="02010609060101010101" pitchFamily="49" charset="-122"/>
              </a:rPr>
              <a:t>学生姓名： 赵玉琦</a:t>
            </a:r>
            <a:endParaRPr lang="zh-CN" altLang="en-US" sz="1200"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指导教师</a:t>
            </a:r>
            <a:r>
              <a:rPr lang="zh-CN" altLang="en-US" smtClean="0">
                <a:latin typeface="黑体" panose="02010609060101010101" pitchFamily="49" charset="-122"/>
                <a:ea typeface="黑体" panose="02010609060101010101" pitchFamily="49" charset="-122"/>
              </a:rPr>
              <a:t>： </a:t>
            </a:r>
            <a:r>
              <a:rPr lang="zh-CN" altLang="en-US" smtClean="0">
                <a:latin typeface="黑体" panose="02010609060101010101" pitchFamily="49" charset="-122"/>
                <a:ea typeface="黑体" panose="02010609060101010101" pitchFamily="49" charset="-122"/>
              </a:rPr>
              <a:t>李兵教授</a:t>
            </a:r>
            <a:endParaRPr lang="en-US" altLang="zh-CN"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专    业： 软件工程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2/11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数据收集</a:t>
            </a:r>
          </a:p>
        </p:txBody>
      </p:sp>
      <p:sp>
        <p:nvSpPr>
          <p:cNvPr id="62467"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t>数据来源：</a:t>
            </a:r>
            <a:r>
              <a:rPr lang="en-US" altLang="zh-CN" smtClean="0"/>
              <a:t>ProgrammableWeb</a:t>
            </a:r>
          </a:p>
          <a:p>
            <a:pPr>
              <a:lnSpc>
                <a:spcPct val="90000"/>
              </a:lnSpc>
            </a:pPr>
            <a:r>
              <a:rPr lang="zh-CN" altLang="en-US" smtClean="0"/>
              <a:t>收集种类：功能信息、静态信息、交互信息和协议信息 </a:t>
            </a:r>
          </a:p>
          <a:p>
            <a:pPr>
              <a:lnSpc>
                <a:spcPct val="90000"/>
              </a:lnSpc>
            </a:pPr>
            <a:r>
              <a:rPr lang="zh-CN" altLang="en-US" smtClean="0"/>
              <a:t>应用的信息</a:t>
            </a:r>
          </a:p>
          <a:p>
            <a:pPr lvl="1">
              <a:lnSpc>
                <a:spcPct val="90000"/>
              </a:lnSpc>
            </a:pPr>
            <a:r>
              <a:rPr lang="zh-CN" altLang="en-US" smtClean="0"/>
              <a:t>功能信息 主要包括摘要、描述、分类和标签</a:t>
            </a:r>
          </a:p>
        </p:txBody>
      </p:sp>
      <p:sp>
        <p:nvSpPr>
          <p:cNvPr id="92164"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pic>
        <p:nvPicPr>
          <p:cNvPr id="9216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962400"/>
            <a:ext cx="510540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3/11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数据预处理</a:t>
            </a:r>
          </a:p>
        </p:txBody>
      </p:sp>
      <p:sp>
        <p:nvSpPr>
          <p:cNvPr id="63491"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t>特殊符号处理 </a:t>
            </a:r>
          </a:p>
          <a:p>
            <a:pPr lvl="1">
              <a:lnSpc>
                <a:spcPct val="90000"/>
              </a:lnSpc>
            </a:pPr>
            <a:r>
              <a:rPr lang="zh-CN" altLang="en-US" smtClean="0"/>
              <a:t>标点符号和不合法字符 </a:t>
            </a:r>
          </a:p>
          <a:p>
            <a:pPr>
              <a:lnSpc>
                <a:spcPct val="90000"/>
              </a:lnSpc>
            </a:pPr>
            <a:r>
              <a:rPr lang="zh-CN" altLang="en-US" smtClean="0"/>
              <a:t>单词分析</a:t>
            </a:r>
          </a:p>
          <a:p>
            <a:pPr lvl="1">
              <a:lnSpc>
                <a:spcPct val="90000"/>
              </a:lnSpc>
            </a:pPr>
            <a:r>
              <a:rPr lang="zh-CN" altLang="en-US" smtClean="0"/>
              <a:t>停用词处理</a:t>
            </a:r>
          </a:p>
          <a:p>
            <a:pPr lvl="1">
              <a:lnSpc>
                <a:spcPct val="90000"/>
              </a:lnSpc>
            </a:pPr>
            <a:r>
              <a:rPr lang="zh-CN" altLang="en-US" smtClean="0"/>
              <a:t>后缀处理</a:t>
            </a:r>
          </a:p>
          <a:p>
            <a:pPr>
              <a:lnSpc>
                <a:spcPct val="90000"/>
              </a:lnSpc>
            </a:pPr>
            <a:r>
              <a:rPr lang="zh-CN" altLang="en-US" smtClean="0"/>
              <a:t>词频文档频</a:t>
            </a:r>
          </a:p>
          <a:p>
            <a:pPr>
              <a:lnSpc>
                <a:spcPct val="90000"/>
              </a:lnSpc>
            </a:pPr>
            <a:r>
              <a:rPr lang="zh-CN" altLang="en-US" smtClean="0"/>
              <a:t>词之间的关系</a:t>
            </a:r>
          </a:p>
          <a:p>
            <a:pPr lvl="1">
              <a:lnSpc>
                <a:spcPct val="90000"/>
              </a:lnSpc>
            </a:pPr>
            <a:r>
              <a:rPr lang="zh-CN" altLang="en-US" smtClean="0"/>
              <a:t>标签中就存在“</a:t>
            </a:r>
            <a:r>
              <a:rPr lang="en-US" altLang="zh-CN" smtClean="0"/>
              <a:t>bike”</a:t>
            </a:r>
            <a:r>
              <a:rPr lang="zh-CN" altLang="en-US" smtClean="0"/>
              <a:t>和“</a:t>
            </a:r>
            <a:r>
              <a:rPr lang="en-US" altLang="zh-CN" smtClean="0"/>
              <a:t>bicycle” </a:t>
            </a:r>
          </a:p>
          <a:p>
            <a:pPr lvl="1">
              <a:lnSpc>
                <a:spcPct val="90000"/>
              </a:lnSpc>
            </a:pPr>
            <a:r>
              <a:rPr lang="zh-CN" altLang="en-US" smtClean="0"/>
              <a:t>使用</a:t>
            </a:r>
            <a:r>
              <a:rPr lang="en-US" altLang="zh-CN" smtClean="0"/>
              <a:t>WordNet  </a:t>
            </a:r>
          </a:p>
          <a:p>
            <a:pPr>
              <a:lnSpc>
                <a:spcPct val="90000"/>
              </a:lnSpc>
            </a:pPr>
            <a:endParaRPr lang="zh-CN" altLang="en-US" smtClean="0"/>
          </a:p>
        </p:txBody>
      </p:sp>
      <p:sp>
        <p:nvSpPr>
          <p:cNvPr id="95236"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pic>
        <p:nvPicPr>
          <p:cNvPr id="634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425" y="2708275"/>
            <a:ext cx="42195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4/11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相似度计算</a:t>
            </a:r>
          </a:p>
        </p:txBody>
      </p:sp>
      <p:sp>
        <p:nvSpPr>
          <p:cNvPr id="64515"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z="3400" smtClean="0">
                <a:ea typeface="黑体" panose="02010609060101010101" pitchFamily="49" charset="-122"/>
              </a:rPr>
              <a:t>标签相似度</a:t>
            </a:r>
          </a:p>
          <a:p>
            <a:pPr>
              <a:lnSpc>
                <a:spcPct val="90000"/>
              </a:lnSpc>
              <a:buFont typeface="Wingdings" panose="05000000000000000000" pitchFamily="2" charset="2"/>
              <a:buNone/>
            </a:pPr>
            <a:endParaRPr lang="zh-CN" altLang="en-US" sz="3400" smtClean="0">
              <a:ea typeface="黑体" panose="02010609060101010101" pitchFamily="49" charset="-122"/>
            </a:endParaRPr>
          </a:p>
          <a:p>
            <a:pPr>
              <a:lnSpc>
                <a:spcPct val="90000"/>
              </a:lnSpc>
            </a:pPr>
            <a:r>
              <a:rPr lang="zh-CN" altLang="en-US" sz="3400" smtClean="0">
                <a:ea typeface="黑体" panose="02010609060101010101" pitchFamily="49" charset="-122"/>
              </a:rPr>
              <a:t>摘要相似度</a:t>
            </a:r>
          </a:p>
          <a:p>
            <a:pPr>
              <a:lnSpc>
                <a:spcPct val="90000"/>
              </a:lnSpc>
              <a:buFont typeface="Wingdings" panose="05000000000000000000" pitchFamily="2" charset="2"/>
              <a:buNone/>
            </a:pPr>
            <a:endParaRPr lang="zh-CN" altLang="en-US" sz="3400" smtClean="0">
              <a:ea typeface="黑体" panose="02010609060101010101" pitchFamily="49" charset="-122"/>
            </a:endParaRPr>
          </a:p>
          <a:p>
            <a:pPr>
              <a:lnSpc>
                <a:spcPct val="90000"/>
              </a:lnSpc>
            </a:pPr>
            <a:r>
              <a:rPr lang="zh-CN" altLang="en-US" sz="3400" smtClean="0">
                <a:ea typeface="黑体" panose="02010609060101010101" pitchFamily="49" charset="-122"/>
              </a:rPr>
              <a:t>描述相似度</a:t>
            </a:r>
          </a:p>
        </p:txBody>
      </p:sp>
      <p:sp>
        <p:nvSpPr>
          <p:cNvPr id="117764"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5/11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相似度计算</a:t>
            </a:r>
          </a:p>
        </p:txBody>
      </p:sp>
      <p:sp>
        <p:nvSpPr>
          <p:cNvPr id="65539"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latin typeface="黑体" panose="02010609060101010101" pitchFamily="49" charset="-122"/>
                <a:ea typeface="黑体" panose="02010609060101010101" pitchFamily="49" charset="-122"/>
              </a:rPr>
              <a:t>标签相似度</a:t>
            </a:r>
            <a:r>
              <a:rPr lang="en-US" altLang="zh-CN" smtClean="0">
                <a:latin typeface="黑体" panose="02010609060101010101" pitchFamily="49" charset="-122"/>
                <a:ea typeface="黑体" panose="02010609060101010101" pitchFamily="49" charset="-122"/>
              </a:rPr>
              <a:t>/</a:t>
            </a:r>
            <a:r>
              <a:rPr lang="zh-CN" altLang="en-US" smtClean="0">
                <a:latin typeface="黑体" panose="02010609060101010101" pitchFamily="49" charset="-122"/>
                <a:ea typeface="黑体" panose="02010609060101010101" pitchFamily="49" charset="-122"/>
              </a:rPr>
              <a:t>摘要相似度</a:t>
            </a:r>
          </a:p>
          <a:p>
            <a:pPr lvl="1">
              <a:lnSpc>
                <a:spcPct val="90000"/>
              </a:lnSpc>
            </a:pPr>
            <a:r>
              <a:rPr lang="zh-CN" altLang="en-US" smtClean="0"/>
              <a:t>标签</a:t>
            </a:r>
            <a:r>
              <a:rPr lang="en-US" altLang="zh-CN" smtClean="0"/>
              <a:t>/</a:t>
            </a:r>
            <a:r>
              <a:rPr lang="zh-CN" altLang="en-US" smtClean="0"/>
              <a:t>摘要集合 </a:t>
            </a:r>
          </a:p>
          <a:p>
            <a:pPr lvl="1">
              <a:lnSpc>
                <a:spcPct val="90000"/>
              </a:lnSpc>
            </a:pPr>
            <a:r>
              <a:rPr lang="zh-CN" altLang="en-US" smtClean="0"/>
              <a:t>使用（</a:t>
            </a:r>
            <a:r>
              <a:rPr lang="en-US" altLang="zh-CN" smtClean="0"/>
              <a:t>Rada &amp; Courtney</a:t>
            </a:r>
            <a:r>
              <a:rPr lang="zh-CN" altLang="en-US" smtClean="0"/>
              <a:t>）算法</a:t>
            </a:r>
          </a:p>
          <a:p>
            <a:pPr lvl="2">
              <a:lnSpc>
                <a:spcPct val="90000"/>
              </a:lnSpc>
            </a:pPr>
            <a:r>
              <a:rPr lang="zh-CN" altLang="en-US" smtClean="0"/>
              <a:t>考虑逆向文档频</a:t>
            </a:r>
          </a:p>
          <a:p>
            <a:pPr lvl="2">
              <a:lnSpc>
                <a:spcPct val="90000"/>
              </a:lnSpc>
            </a:pPr>
            <a:r>
              <a:rPr lang="zh-CN" altLang="en-US" smtClean="0"/>
              <a:t>考虑到词的语义相似度</a:t>
            </a:r>
          </a:p>
          <a:p>
            <a:pPr lvl="2">
              <a:lnSpc>
                <a:spcPct val="90000"/>
              </a:lnSpc>
            </a:pPr>
            <a:r>
              <a:rPr lang="zh-CN" altLang="en-US" smtClean="0"/>
              <a:t>算法介绍</a:t>
            </a:r>
          </a:p>
          <a:p>
            <a:pPr lvl="1">
              <a:lnSpc>
                <a:spcPct val="90000"/>
              </a:lnSpc>
            </a:pPr>
            <a:endParaRPr lang="zh-CN" altLang="en-US" smtClean="0"/>
          </a:p>
          <a:p>
            <a:pPr>
              <a:lnSpc>
                <a:spcPct val="90000"/>
              </a:lnSpc>
              <a:buFont typeface="Wingdings" panose="05000000000000000000" pitchFamily="2" charset="2"/>
              <a:buNone/>
            </a:pPr>
            <a:endParaRPr lang="zh-CN" altLang="en-US" smtClean="0"/>
          </a:p>
        </p:txBody>
      </p:sp>
      <p:sp>
        <p:nvSpPr>
          <p:cNvPr id="98308"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pic>
        <p:nvPicPr>
          <p:cNvPr id="6554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886200"/>
            <a:ext cx="3352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5542"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105025"/>
            <a:ext cx="2085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5543"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9300" y="2133600"/>
            <a:ext cx="24003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6/11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相似度计算</a:t>
            </a:r>
          </a:p>
        </p:txBody>
      </p:sp>
      <p:sp>
        <p:nvSpPr>
          <p:cNvPr id="67587"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latin typeface="黑体" panose="02010609060101010101" pitchFamily="49" charset="-122"/>
                <a:ea typeface="黑体" panose="02010609060101010101" pitchFamily="49" charset="-122"/>
              </a:rPr>
              <a:t>描述相似度</a:t>
            </a:r>
          </a:p>
          <a:p>
            <a:pPr lvl="1">
              <a:lnSpc>
                <a:spcPct val="90000"/>
              </a:lnSpc>
            </a:pPr>
            <a:r>
              <a:rPr lang="zh-CN" altLang="en-US" smtClean="0">
                <a:latin typeface="黑体" panose="02010609060101010101" pitchFamily="49" charset="-122"/>
                <a:ea typeface="黑体" panose="02010609060101010101" pitchFamily="49" charset="-122"/>
              </a:rPr>
              <a:t>描述空间向量 </a:t>
            </a:r>
          </a:p>
          <a:p>
            <a:pPr lvl="1">
              <a:lnSpc>
                <a:spcPct val="90000"/>
              </a:lnSpc>
            </a:pPr>
            <a:r>
              <a:rPr lang="zh-CN" altLang="en-US" smtClean="0">
                <a:latin typeface="黑体" panose="02010609060101010101" pitchFamily="49" charset="-122"/>
                <a:ea typeface="黑体" panose="02010609060101010101" pitchFamily="49" charset="-122"/>
              </a:rPr>
              <a:t>余弦值表示向量的相似度</a:t>
            </a:r>
          </a:p>
          <a:p>
            <a:pPr>
              <a:lnSpc>
                <a:spcPct val="90000"/>
              </a:lnSpc>
            </a:pPr>
            <a:endParaRPr lang="zh-CN" altLang="en-US" smtClean="0">
              <a:latin typeface="黑体" panose="02010609060101010101" pitchFamily="49" charset="-122"/>
              <a:ea typeface="黑体" panose="02010609060101010101" pitchFamily="49" charset="-122"/>
            </a:endParaRPr>
          </a:p>
          <a:p>
            <a:pPr>
              <a:lnSpc>
                <a:spcPct val="90000"/>
              </a:lnSpc>
            </a:pPr>
            <a:endParaRPr lang="zh-CN" altLang="en-US" smtClean="0">
              <a:latin typeface="黑体" panose="02010609060101010101" pitchFamily="49" charset="-122"/>
              <a:ea typeface="黑体" panose="02010609060101010101" pitchFamily="49" charset="-122"/>
            </a:endParaRPr>
          </a:p>
          <a:p>
            <a:pPr>
              <a:lnSpc>
                <a:spcPct val="90000"/>
              </a:lnSpc>
            </a:pPr>
            <a:endParaRPr lang="zh-CN" altLang="en-US" smtClean="0">
              <a:latin typeface="黑体" panose="02010609060101010101" pitchFamily="49" charset="-122"/>
              <a:ea typeface="黑体" panose="02010609060101010101" pitchFamily="49" charset="-122"/>
            </a:endParaRPr>
          </a:p>
          <a:p>
            <a:pPr>
              <a:lnSpc>
                <a:spcPct val="90000"/>
              </a:lnSpc>
            </a:pPr>
            <a:r>
              <a:rPr lang="zh-CN" altLang="en-US" smtClean="0">
                <a:latin typeface="黑体" panose="02010609060101010101" pitchFamily="49" charset="-122"/>
                <a:ea typeface="黑体" panose="02010609060101010101" pitchFamily="49" charset="-122"/>
              </a:rPr>
              <a:t>服务相似度</a:t>
            </a:r>
          </a:p>
          <a:p>
            <a:pPr>
              <a:lnSpc>
                <a:spcPct val="90000"/>
              </a:lnSpc>
            </a:pPr>
            <a:endParaRPr lang="zh-CN" altLang="en-US" smtClean="0"/>
          </a:p>
          <a:p>
            <a:pPr lvl="1">
              <a:lnSpc>
                <a:spcPct val="90000"/>
              </a:lnSpc>
            </a:pPr>
            <a:endParaRPr lang="zh-CN" altLang="en-US" smtClean="0"/>
          </a:p>
          <a:p>
            <a:pPr>
              <a:lnSpc>
                <a:spcPct val="90000"/>
              </a:lnSpc>
              <a:buFont typeface="Wingdings" panose="05000000000000000000" pitchFamily="2" charset="2"/>
              <a:buNone/>
            </a:pPr>
            <a:endParaRPr lang="zh-CN" altLang="en-US" smtClean="0"/>
          </a:p>
        </p:txBody>
      </p:sp>
      <p:sp>
        <p:nvSpPr>
          <p:cNvPr id="99332"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pic>
        <p:nvPicPr>
          <p:cNvPr id="675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0925" y="2143125"/>
            <a:ext cx="24288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75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141663"/>
            <a:ext cx="52863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759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2125" y="5105400"/>
            <a:ext cx="50196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7/11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a:t>
            </a:r>
          </a:p>
        </p:txBody>
      </p:sp>
      <p:sp>
        <p:nvSpPr>
          <p:cNvPr id="68611"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z="3400" smtClean="0">
                <a:latin typeface="黑体" panose="02010609060101010101" pitchFamily="49" charset="-122"/>
                <a:ea typeface="黑体" panose="02010609060101010101" pitchFamily="49" charset="-122"/>
              </a:rPr>
              <a:t>功能相似</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服务的推荐</a:t>
            </a:r>
          </a:p>
          <a:p>
            <a:pPr>
              <a:lnSpc>
                <a:spcPct val="90000"/>
              </a:lnSpc>
              <a:buFont typeface="Wingdings" panose="05000000000000000000" pitchFamily="2" charset="2"/>
              <a:buNone/>
            </a:pPr>
            <a:endParaRPr lang="zh-CN" altLang="en-US" sz="3400" smtClean="0">
              <a:latin typeface="黑体" panose="02010609060101010101" pitchFamily="49" charset="-122"/>
              <a:ea typeface="黑体" panose="02010609060101010101" pitchFamily="49" charset="-122"/>
            </a:endParaRPr>
          </a:p>
          <a:p>
            <a:pPr>
              <a:lnSpc>
                <a:spcPct val="90000"/>
              </a:lnSpc>
            </a:pPr>
            <a:r>
              <a:rPr lang="en-US" altLang="zh-CN" sz="3400" smtClean="0">
                <a:latin typeface="黑体" panose="02010609060101010101" pitchFamily="49" charset="-122"/>
                <a:ea typeface="黑体" panose="02010609060101010101" pitchFamily="49" charset="-122"/>
              </a:rPr>
              <a:t>LFH</a:t>
            </a:r>
            <a:r>
              <a:rPr lang="zh-CN" altLang="en-US" sz="3400" smtClean="0">
                <a:latin typeface="黑体" panose="02010609060101010101" pitchFamily="49" charset="-122"/>
                <a:ea typeface="黑体" panose="02010609060101010101" pitchFamily="49" charset="-122"/>
              </a:rPr>
              <a:t>方法的扩展</a:t>
            </a:r>
          </a:p>
          <a:p>
            <a:pPr>
              <a:lnSpc>
                <a:spcPct val="90000"/>
              </a:lnSpc>
              <a:buFont typeface="Wingdings" panose="05000000000000000000" pitchFamily="2" charset="2"/>
              <a:buNone/>
            </a:pPr>
            <a:endParaRPr lang="zh-CN" altLang="en-US" sz="3400" smtClean="0">
              <a:latin typeface="黑体" panose="02010609060101010101" pitchFamily="49" charset="-122"/>
              <a:ea typeface="黑体" panose="02010609060101010101" pitchFamily="49" charset="-122"/>
            </a:endParaRPr>
          </a:p>
          <a:p>
            <a:pPr>
              <a:lnSpc>
                <a:spcPct val="90000"/>
              </a:lnSpc>
            </a:pPr>
            <a:r>
              <a:rPr lang="zh-CN" altLang="en-US" sz="3400" smtClean="0">
                <a:latin typeface="黑体" panose="02010609060101010101" pitchFamily="49" charset="-122"/>
                <a:ea typeface="黑体" panose="02010609060101010101" pitchFamily="49" charset="-122"/>
              </a:rPr>
              <a:t>服务推荐算法</a:t>
            </a:r>
          </a:p>
          <a:p>
            <a:pPr>
              <a:lnSpc>
                <a:spcPct val="90000"/>
              </a:lnSpc>
              <a:buFont typeface="Wingdings" panose="05000000000000000000" pitchFamily="2" charset="2"/>
              <a:buNone/>
            </a:pPr>
            <a:endParaRPr lang="zh-CN" altLang="en-US" sz="3400" smtClean="0">
              <a:latin typeface="黑体" panose="02010609060101010101" pitchFamily="49" charset="-122"/>
              <a:ea typeface="黑体" panose="02010609060101010101" pitchFamily="49" charset="-122"/>
            </a:endParaRPr>
          </a:p>
        </p:txBody>
      </p:sp>
      <p:sp>
        <p:nvSpPr>
          <p:cNvPr id="101380"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8/11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a:t>
            </a:r>
          </a:p>
        </p:txBody>
      </p:sp>
      <p:sp>
        <p:nvSpPr>
          <p:cNvPr id="69635"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latin typeface="黑体" panose="02010609060101010101" pitchFamily="49" charset="-122"/>
                <a:ea typeface="黑体" panose="02010609060101010101" pitchFamily="49" charset="-122"/>
              </a:rPr>
              <a:t>功能相似</a:t>
            </a:r>
            <a:r>
              <a:rPr lang="en-US" altLang="zh-CN" smtClean="0">
                <a:latin typeface="黑体" panose="02010609060101010101" pitchFamily="49" charset="-122"/>
                <a:ea typeface="黑体" panose="02010609060101010101" pitchFamily="49" charset="-122"/>
              </a:rPr>
              <a:t>API</a:t>
            </a:r>
            <a:r>
              <a:rPr lang="zh-CN" altLang="en-US" smtClean="0">
                <a:latin typeface="黑体" panose="02010609060101010101" pitchFamily="49" charset="-122"/>
                <a:ea typeface="黑体" panose="02010609060101010101" pitchFamily="49" charset="-122"/>
              </a:rPr>
              <a:t>服务的推荐</a:t>
            </a:r>
          </a:p>
          <a:p>
            <a:pPr lvl="1">
              <a:lnSpc>
                <a:spcPct val="90000"/>
              </a:lnSpc>
            </a:pPr>
            <a:r>
              <a:rPr lang="zh-CN" altLang="en-US" sz="2400" smtClean="0">
                <a:latin typeface="宋体" panose="02010600030101010101" pitchFamily="2" charset="-122"/>
              </a:rPr>
              <a:t>解决基于使用历史的</a:t>
            </a:r>
            <a:r>
              <a:rPr lang="en-US" altLang="zh-CN" sz="2400" smtClean="0">
                <a:latin typeface="宋体" panose="02010600030101010101" pitchFamily="2" charset="-122"/>
              </a:rPr>
              <a:t>API</a:t>
            </a:r>
            <a:r>
              <a:rPr lang="zh-CN" altLang="en-US" sz="2400" smtClean="0">
                <a:latin typeface="宋体" panose="02010600030101010101" pitchFamily="2" charset="-122"/>
              </a:rPr>
              <a:t>服务推荐不能进行功能相似的推荐的问题</a:t>
            </a:r>
          </a:p>
          <a:p>
            <a:pPr lvl="1">
              <a:lnSpc>
                <a:spcPct val="90000"/>
              </a:lnSpc>
            </a:pPr>
            <a:r>
              <a:rPr lang="zh-CN" altLang="en-US" sz="2400" smtClean="0">
                <a:latin typeface="宋体" panose="02010600030101010101" pitchFamily="2" charset="-122"/>
              </a:rPr>
              <a:t>算法介绍</a:t>
            </a:r>
          </a:p>
          <a:p>
            <a:pPr>
              <a:lnSpc>
                <a:spcPct val="90000"/>
              </a:lnSpc>
            </a:pPr>
            <a:r>
              <a:rPr lang="en-US" altLang="zh-CN" smtClean="0">
                <a:latin typeface="黑体" panose="02010609060101010101" pitchFamily="49" charset="-122"/>
                <a:ea typeface="黑体" panose="02010609060101010101" pitchFamily="49" charset="-122"/>
              </a:rPr>
              <a:t>LFH</a:t>
            </a:r>
            <a:r>
              <a:rPr lang="zh-CN" altLang="en-US" smtClean="0">
                <a:latin typeface="黑体" panose="02010609060101010101" pitchFamily="49" charset="-122"/>
                <a:ea typeface="黑体" panose="02010609060101010101" pitchFamily="49" charset="-122"/>
              </a:rPr>
              <a:t>方法的扩展</a:t>
            </a:r>
          </a:p>
          <a:p>
            <a:pPr lvl="1">
              <a:lnSpc>
                <a:spcPct val="90000"/>
              </a:lnSpc>
            </a:pPr>
            <a:r>
              <a:rPr lang="zh-CN" altLang="en-US" sz="2400" smtClean="0">
                <a:latin typeface="宋体" panose="02010600030101010101" pitchFamily="2" charset="-122"/>
              </a:rPr>
              <a:t>解决基于使用历史的</a:t>
            </a:r>
            <a:r>
              <a:rPr lang="en-US" altLang="zh-CN" sz="2400" smtClean="0">
                <a:latin typeface="宋体" panose="02010600030101010101" pitchFamily="2" charset="-122"/>
              </a:rPr>
              <a:t>API</a:t>
            </a:r>
            <a:r>
              <a:rPr lang="zh-CN" altLang="en-US" sz="2400" smtClean="0">
                <a:latin typeface="宋体" panose="02010600030101010101" pitchFamily="2" charset="-122"/>
              </a:rPr>
              <a:t>服务推荐可以进行推荐的</a:t>
            </a:r>
            <a:r>
              <a:rPr lang="en-US" altLang="zh-CN" sz="2400" smtClean="0">
                <a:latin typeface="宋体" panose="02010600030101010101" pitchFamily="2" charset="-122"/>
              </a:rPr>
              <a:t>API</a:t>
            </a:r>
            <a:r>
              <a:rPr lang="zh-CN" altLang="en-US" sz="2400" smtClean="0">
                <a:latin typeface="宋体" panose="02010600030101010101" pitchFamily="2" charset="-122"/>
              </a:rPr>
              <a:t>数量少的问题</a:t>
            </a:r>
          </a:p>
          <a:p>
            <a:pPr lvl="1">
              <a:lnSpc>
                <a:spcPct val="90000"/>
              </a:lnSpc>
            </a:pPr>
            <a:r>
              <a:rPr lang="zh-CN" altLang="en-US" sz="2400" smtClean="0">
                <a:latin typeface="宋体" panose="02010600030101010101" pitchFamily="2" charset="-122"/>
              </a:rPr>
              <a:t>基本思想</a:t>
            </a:r>
          </a:p>
          <a:p>
            <a:pPr lvl="1">
              <a:lnSpc>
                <a:spcPct val="90000"/>
              </a:lnSpc>
            </a:pPr>
            <a:r>
              <a:rPr lang="zh-CN" altLang="en-US" sz="2400" smtClean="0">
                <a:latin typeface="宋体" panose="02010600030101010101" pitchFamily="2" charset="-122"/>
              </a:rPr>
              <a:t>算法介绍</a:t>
            </a:r>
          </a:p>
        </p:txBody>
      </p:sp>
      <p:sp>
        <p:nvSpPr>
          <p:cNvPr id="102404"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9/11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a:t>
            </a:r>
          </a:p>
        </p:txBody>
      </p:sp>
      <p:sp>
        <p:nvSpPr>
          <p:cNvPr id="71683"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t>服务推荐算法</a:t>
            </a:r>
          </a:p>
          <a:p>
            <a:pPr>
              <a:lnSpc>
                <a:spcPct val="90000"/>
              </a:lnSpc>
              <a:buFont typeface="Wingdings" panose="05000000000000000000" pitchFamily="2" charset="2"/>
              <a:buNone/>
            </a:pPr>
            <a:endParaRPr lang="zh-CN" altLang="en-US" smtClean="0"/>
          </a:p>
        </p:txBody>
      </p:sp>
      <p:sp>
        <p:nvSpPr>
          <p:cNvPr id="107524"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sp>
        <p:nvSpPr>
          <p:cNvPr id="71685" name="Rectangle 5"/>
          <p:cNvSpPr>
            <a:spLocks noChangeArrowheads="1"/>
          </p:cNvSpPr>
          <p:nvPr/>
        </p:nvSpPr>
        <p:spPr bwMode="auto">
          <a:xfrm>
            <a:off x="0" y="728663"/>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nchor="ctr">
            <a:spAutoFit/>
          </a:bodyPr>
          <a:lstStyle/>
          <a:p>
            <a:endParaRPr lang="zh-CN" altLang="en-US"/>
          </a:p>
        </p:txBody>
      </p:sp>
      <p:graphicFrame>
        <p:nvGraphicFramePr>
          <p:cNvPr id="71686" name="Object 6"/>
          <p:cNvGraphicFramePr>
            <a:graphicFrameLocks noChangeAspect="1"/>
          </p:cNvGraphicFramePr>
          <p:nvPr/>
        </p:nvGraphicFramePr>
        <p:xfrm>
          <a:off x="2411413" y="765175"/>
          <a:ext cx="3824287" cy="5407025"/>
        </p:xfrm>
        <a:graphic>
          <a:graphicData uri="http://schemas.openxmlformats.org/presentationml/2006/ole">
            <mc:AlternateContent xmlns:mc="http://schemas.openxmlformats.org/markup-compatibility/2006">
              <mc:Choice xmlns:v="urn:schemas-microsoft-com:vml" Requires="v">
                <p:oleObj spid="_x0000_s71690" name="Visio" r:id="rId4" imgW="3817620" imgH="5402967" progId="Visio.Drawing.11">
                  <p:embed/>
                </p:oleObj>
              </mc:Choice>
              <mc:Fallback>
                <p:oleObj name="Visio" r:id="rId4" imgW="3817620" imgH="5402967"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765175"/>
                        <a:ext cx="3824287" cy="540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10/11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实验验证</a:t>
            </a:r>
          </a:p>
        </p:txBody>
      </p:sp>
      <p:sp>
        <p:nvSpPr>
          <p:cNvPr id="73731"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ea typeface="黑体" panose="02010609060101010101" pitchFamily="49" charset="-122"/>
              </a:rPr>
              <a:t>可行性验证</a:t>
            </a:r>
          </a:p>
          <a:p>
            <a:pPr lvl="1">
              <a:lnSpc>
                <a:spcPct val="90000"/>
              </a:lnSpc>
            </a:pPr>
            <a:r>
              <a:rPr lang="zh-CN" altLang="en-US" smtClean="0"/>
              <a:t>验证本文提出的服务推荐算法的可组合服务查询推荐可以能过解决基于使用历史的</a:t>
            </a:r>
            <a:r>
              <a:rPr lang="en-US" altLang="zh-CN" smtClean="0"/>
              <a:t>API</a:t>
            </a:r>
            <a:r>
              <a:rPr lang="zh-CN" altLang="en-US" smtClean="0"/>
              <a:t>服务查询推荐方法可查询推荐的</a:t>
            </a:r>
            <a:r>
              <a:rPr lang="en-US" altLang="zh-CN" smtClean="0"/>
              <a:t>API</a:t>
            </a:r>
            <a:r>
              <a:rPr lang="zh-CN" altLang="en-US" smtClean="0"/>
              <a:t>服务数量较少的问题</a:t>
            </a:r>
          </a:p>
          <a:p>
            <a:pPr lvl="1">
              <a:lnSpc>
                <a:spcPct val="90000"/>
              </a:lnSpc>
            </a:pPr>
            <a:r>
              <a:rPr lang="en-US" altLang="zh-CN" smtClean="0"/>
              <a:t>API</a:t>
            </a:r>
            <a:r>
              <a:rPr lang="zh-CN" altLang="en-US" smtClean="0"/>
              <a:t>服务总数为</a:t>
            </a:r>
            <a:r>
              <a:rPr lang="en-US" altLang="zh-CN" smtClean="0"/>
              <a:t>4506</a:t>
            </a:r>
          </a:p>
        </p:txBody>
      </p:sp>
      <p:sp>
        <p:nvSpPr>
          <p:cNvPr id="104452"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pic>
        <p:nvPicPr>
          <p:cNvPr id="737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3810000"/>
            <a:ext cx="39052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11/11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实验验证</a:t>
            </a:r>
          </a:p>
        </p:txBody>
      </p:sp>
      <p:sp>
        <p:nvSpPr>
          <p:cNvPr id="74755"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mtClean="0">
                <a:ea typeface="黑体" panose="02010609060101010101" pitchFamily="49" charset="-122"/>
              </a:rPr>
              <a:t>有效性验证</a:t>
            </a:r>
          </a:p>
          <a:p>
            <a:pPr lvl="1"/>
            <a:r>
              <a:rPr lang="zh-CN" altLang="en-US" smtClean="0"/>
              <a:t>验证本文提出的服务推荐算法的可组合服务查询推荐的结果的有效性。</a:t>
            </a:r>
          </a:p>
          <a:p>
            <a:pPr lvl="1"/>
            <a:r>
              <a:rPr lang="zh-CN" altLang="en-US" smtClean="0"/>
              <a:t>基本思路  对于</a:t>
            </a:r>
            <a:r>
              <a:rPr lang="en-US" altLang="zh-CN" smtClean="0"/>
              <a:t>LFH</a:t>
            </a:r>
            <a:r>
              <a:rPr lang="zh-CN" altLang="en-US" smtClean="0"/>
              <a:t>可以查询的结果与本方法的结果进行比较</a:t>
            </a:r>
          </a:p>
          <a:p>
            <a:pPr lvl="1"/>
            <a:r>
              <a:rPr lang="zh-CN" altLang="en-US" smtClean="0"/>
              <a:t>验证结果</a:t>
            </a:r>
          </a:p>
        </p:txBody>
      </p:sp>
      <p:sp>
        <p:nvSpPr>
          <p:cNvPr id="108548"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pic>
        <p:nvPicPr>
          <p:cNvPr id="7475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500438"/>
            <a:ext cx="57531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4757"/>
                                        </p:tgtEl>
                                        <p:attrNameLst>
                                          <p:attrName>style.visibility</p:attrName>
                                        </p:attrNameLst>
                                      </p:cBhvr>
                                      <p:to>
                                        <p:strVal val="visible"/>
                                      </p:to>
                                    </p:set>
                                    <p:anim calcmode="lin" valueType="num">
                                      <p:cBhvr additive="base">
                                        <p:cTn id="7" dur="500" fill="hold"/>
                                        <p:tgtEl>
                                          <p:spTgt spid="74757"/>
                                        </p:tgtEl>
                                        <p:attrNameLst>
                                          <p:attrName>ppt_x</p:attrName>
                                        </p:attrNameLst>
                                      </p:cBhvr>
                                      <p:tavLst>
                                        <p:tav tm="0">
                                          <p:val>
                                            <p:strVal val="#ppt_x"/>
                                          </p:val>
                                        </p:tav>
                                        <p:tav tm="100000">
                                          <p:val>
                                            <p:strVal val="#ppt_x"/>
                                          </p:val>
                                        </p:tav>
                                      </p:tavLst>
                                    </p:anim>
                                    <p:anim calcmode="lin" valueType="num">
                                      <p:cBhvr additive="base">
                                        <p:cTn id="8" dur="500" fill="hold"/>
                                        <p:tgtEl>
                                          <p:spTgt spid="747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sp>
        <p:nvSpPr>
          <p:cNvPr id="14339" name="Rectangle 2"/>
          <p:cNvSpPr>
            <a:spLocks noGrp="1" noChangeArrowheads="1"/>
          </p:cNvSpPr>
          <p:nvPr>
            <p:ph type="title"/>
          </p:nvPr>
        </p:nvSpPr>
        <p:spPr bwMode="auto">
          <a:xfrm>
            <a:off x="457200" y="5334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内容提要</a:t>
            </a:r>
          </a:p>
        </p:txBody>
      </p:sp>
      <p:sp>
        <p:nvSpPr>
          <p:cNvPr id="14340" name="Rectangle 3"/>
          <p:cNvSpPr>
            <a:spLocks noGrp="1" noChangeArrowheads="1"/>
          </p:cNvSpPr>
          <p:nvPr>
            <p:ph type="body" idx="1"/>
          </p:nvPr>
        </p:nvSpPr>
        <p:spPr bwMode="auto">
          <a:xfrm>
            <a:off x="566738" y="1752600"/>
            <a:ext cx="8001000" cy="426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b="1" dirty="0" smtClean="0">
                <a:latin typeface="Verdana" panose="020B0604030504040204" pitchFamily="34" charset="0"/>
                <a:ea typeface="宋体" panose="02010600030101010101" pitchFamily="2" charset="-122"/>
              </a:rPr>
              <a:t>研究背景</a:t>
            </a:r>
          </a:p>
          <a:p>
            <a:r>
              <a:rPr lang="zh-CN" altLang="en-US" b="1" dirty="0" smtClean="0">
                <a:latin typeface="Verdana" panose="020B0604030504040204" pitchFamily="34" charset="0"/>
                <a:ea typeface="宋体" panose="02010600030101010101" pitchFamily="2" charset="-122"/>
              </a:rPr>
              <a:t>相关工作</a:t>
            </a:r>
          </a:p>
          <a:p>
            <a:r>
              <a:rPr lang="zh-CN" altLang="en-US" b="1" dirty="0" smtClean="0">
                <a:latin typeface="Verdana" panose="020B0604030504040204" pitchFamily="34" charset="0"/>
                <a:ea typeface="宋体" panose="02010600030101010101" pitchFamily="2" charset="-122"/>
              </a:rPr>
              <a:t>研究框架</a:t>
            </a:r>
            <a:endParaRPr lang="en-US" altLang="zh-CN" b="1" dirty="0" smtClean="0">
              <a:latin typeface="Verdana" panose="020B0604030504040204" pitchFamily="34" charset="0"/>
              <a:ea typeface="宋体" panose="02010600030101010101" pitchFamily="2" charset="-122"/>
            </a:endParaRPr>
          </a:p>
          <a:p>
            <a:r>
              <a:rPr lang="zh-CN" altLang="en-US" b="1" dirty="0" smtClean="0">
                <a:latin typeface="Verdana" panose="020B0604030504040204" pitchFamily="34" charset="0"/>
                <a:ea typeface="宋体" panose="02010600030101010101" pitchFamily="2" charset="-122"/>
              </a:rPr>
              <a:t>系统设计与实现</a:t>
            </a:r>
          </a:p>
          <a:p>
            <a:r>
              <a:rPr lang="zh-CN" altLang="en-US" b="1" dirty="0" smtClean="0">
                <a:latin typeface="Verdana" panose="020B0604030504040204" pitchFamily="34" charset="0"/>
                <a:ea typeface="宋体" panose="02010600030101010101" pitchFamily="2" charset="-122"/>
              </a:rPr>
              <a:t>总结与展望</a:t>
            </a:r>
          </a:p>
          <a:p>
            <a:r>
              <a:rPr lang="zh-CN" altLang="en-US" b="1" dirty="0" smtClean="0">
                <a:latin typeface="Verdana" panose="020B0604030504040204" pitchFamily="34" charset="0"/>
                <a:ea typeface="宋体" panose="02010600030101010101" pitchFamily="2" charset="-122"/>
              </a:rPr>
              <a:t>参加的科研项目与发表论文</a:t>
            </a:r>
            <a:endParaRPr lang="en-US" altLang="zh-CN" b="1" dirty="0" smtClean="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smtClean="0">
                <a:latin typeface="黑体" panose="02010609060101010101" pitchFamily="49" charset="-122"/>
                <a:ea typeface="黑体" panose="02010609060101010101" pitchFamily="49" charset="-122"/>
              </a:rPr>
              <a:t>系统设计与实现（</a:t>
            </a:r>
            <a:r>
              <a:rPr lang="en-US" altLang="zh-CN" smtClean="0">
                <a:latin typeface="黑体" panose="02010609060101010101" pitchFamily="49" charset="-122"/>
                <a:ea typeface="黑体" panose="02010609060101010101" pitchFamily="49" charset="-122"/>
              </a:rPr>
              <a:t>1/3</a:t>
            </a:r>
            <a:r>
              <a:rPr lang="zh-CN" altLang="en-US" smtClean="0">
                <a:latin typeface="黑体" panose="02010609060101010101" pitchFamily="49" charset="-122"/>
                <a:ea typeface="黑体" panose="02010609060101010101" pitchFamily="49" charset="-122"/>
              </a:rPr>
              <a:t>）</a:t>
            </a:r>
          </a:p>
        </p:txBody>
      </p:sp>
      <p:sp>
        <p:nvSpPr>
          <p:cNvPr id="76803"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mtClean="0">
                <a:ea typeface="黑体" panose="02010609060101010101" pitchFamily="49" charset="-122"/>
              </a:rPr>
              <a:t>系统的体系结构</a:t>
            </a:r>
          </a:p>
          <a:p>
            <a:pPr>
              <a:buFont typeface="Wingdings" panose="05000000000000000000" pitchFamily="2" charset="2"/>
              <a:buNone/>
            </a:pPr>
            <a:r>
              <a:rPr lang="zh-CN" altLang="en-US" smtClean="0"/>
              <a:t>	</a:t>
            </a:r>
            <a:endParaRPr lang="zh-CN" altLang="en-US" sz="2100" smtClean="0">
              <a:solidFill>
                <a:srgbClr val="FF0000"/>
              </a:solidFill>
            </a:endParaRPr>
          </a:p>
        </p:txBody>
      </p:sp>
      <p:pic>
        <p:nvPicPr>
          <p:cNvPr id="768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276475"/>
            <a:ext cx="580072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smtClean="0">
                <a:latin typeface="黑体" panose="02010609060101010101" pitchFamily="49" charset="-122"/>
                <a:ea typeface="黑体" panose="02010609060101010101" pitchFamily="49" charset="-122"/>
              </a:rPr>
              <a:t>系统设计与实现（</a:t>
            </a:r>
            <a:r>
              <a:rPr lang="en-US" altLang="zh-CN" smtClean="0">
                <a:latin typeface="黑体" panose="02010609060101010101" pitchFamily="49" charset="-122"/>
                <a:ea typeface="黑体" panose="02010609060101010101" pitchFamily="49" charset="-122"/>
              </a:rPr>
              <a:t>2/3</a:t>
            </a:r>
            <a:r>
              <a:rPr lang="zh-CN" altLang="en-US" smtClean="0">
                <a:latin typeface="黑体" panose="02010609060101010101" pitchFamily="49" charset="-122"/>
                <a:ea typeface="黑体" panose="02010609060101010101" pitchFamily="49" charset="-122"/>
              </a:rPr>
              <a:t>）</a:t>
            </a:r>
          </a:p>
        </p:txBody>
      </p:sp>
      <p:sp>
        <p:nvSpPr>
          <p:cNvPr id="77827"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mtClean="0">
                <a:ea typeface="黑体" panose="02010609060101010101" pitchFamily="49" charset="-122"/>
              </a:rPr>
              <a:t>查询推荐</a:t>
            </a:r>
            <a:r>
              <a:rPr lang="zh-CN" altLang="en-US" smtClean="0"/>
              <a:t>	</a:t>
            </a:r>
            <a:endParaRPr lang="zh-CN" altLang="en-US" sz="2100" smtClean="0">
              <a:solidFill>
                <a:srgbClr val="FF0000"/>
              </a:solidFill>
            </a:endParaRPr>
          </a:p>
        </p:txBody>
      </p:sp>
      <p:pic>
        <p:nvPicPr>
          <p:cNvPr id="778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476250"/>
            <a:ext cx="5829300" cy="611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smtClean="0">
                <a:latin typeface="黑体" panose="02010609060101010101" pitchFamily="49" charset="-122"/>
                <a:ea typeface="黑体" panose="02010609060101010101" pitchFamily="49" charset="-122"/>
              </a:rPr>
              <a:t>系统设计与实现（</a:t>
            </a:r>
            <a:r>
              <a:rPr lang="en-US" altLang="zh-CN" smtClean="0">
                <a:latin typeface="黑体" panose="02010609060101010101" pitchFamily="49" charset="-122"/>
                <a:ea typeface="黑体" panose="02010609060101010101" pitchFamily="49" charset="-122"/>
              </a:rPr>
              <a:t>3/3</a:t>
            </a:r>
            <a:r>
              <a:rPr lang="zh-CN" altLang="en-US" smtClean="0">
                <a:latin typeface="黑体" panose="02010609060101010101" pitchFamily="49" charset="-122"/>
                <a:ea typeface="黑体" panose="02010609060101010101" pitchFamily="49" charset="-122"/>
              </a:rPr>
              <a:t>）</a:t>
            </a:r>
          </a:p>
        </p:txBody>
      </p:sp>
      <p:sp>
        <p:nvSpPr>
          <p:cNvPr id="78851"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mtClean="0">
                <a:ea typeface="黑体" panose="02010609060101010101" pitchFamily="49" charset="-122"/>
              </a:rPr>
              <a:t>查询推荐可视化</a:t>
            </a:r>
            <a:endParaRPr lang="zh-CN" altLang="en-US" sz="2100" smtClean="0">
              <a:solidFill>
                <a:srgbClr val="FF0000"/>
              </a:solidFill>
              <a:ea typeface="黑体" panose="02010609060101010101" pitchFamily="49" charset="-122"/>
            </a:endParaRPr>
          </a:p>
        </p:txBody>
      </p:sp>
      <p:pic>
        <p:nvPicPr>
          <p:cNvPr id="7885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133600"/>
            <a:ext cx="3671887"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885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2060575"/>
            <a:ext cx="3754437"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smtClean="0">
                <a:latin typeface="黑体" panose="02010609060101010101" pitchFamily="49" charset="-122"/>
                <a:ea typeface="黑体" panose="02010609060101010101" pitchFamily="49" charset="-122"/>
              </a:rPr>
              <a:t>总结与展望（</a:t>
            </a:r>
            <a:r>
              <a:rPr lang="en-US" altLang="zh-CN" smtClean="0">
                <a:latin typeface="黑体" panose="02010609060101010101" pitchFamily="49" charset="-122"/>
                <a:ea typeface="黑体" panose="02010609060101010101" pitchFamily="49" charset="-122"/>
              </a:rPr>
              <a:t>1/2</a:t>
            </a:r>
            <a:r>
              <a:rPr lang="zh-CN" altLang="en-US" smtClean="0">
                <a:latin typeface="黑体" panose="02010609060101010101" pitchFamily="49" charset="-122"/>
                <a:ea typeface="黑体" panose="02010609060101010101" pitchFamily="49" charset="-122"/>
              </a:rPr>
              <a:t>）</a:t>
            </a:r>
            <a:r>
              <a:rPr lang="en-US" altLang="zh-CN" smtClean="0">
                <a:latin typeface="黑体" panose="02010609060101010101" pitchFamily="49" charset="-122"/>
                <a:ea typeface="黑体" panose="02010609060101010101" pitchFamily="49" charset="-122"/>
              </a:rPr>
              <a:t>-</a:t>
            </a:r>
            <a:r>
              <a:rPr lang="zh-CN" altLang="en-US" smtClean="0">
                <a:latin typeface="黑体" panose="02010609060101010101" pitchFamily="49" charset="-122"/>
                <a:ea typeface="黑体" panose="02010609060101010101" pitchFamily="49" charset="-122"/>
              </a:rPr>
              <a:t>总结</a:t>
            </a:r>
          </a:p>
        </p:txBody>
      </p:sp>
      <p:sp>
        <p:nvSpPr>
          <p:cNvPr id="79875"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80000"/>
              </a:lnSpc>
            </a:pPr>
            <a:r>
              <a:rPr lang="zh-CN" altLang="en-US" sz="3400" smtClean="0">
                <a:latin typeface="黑体" panose="02010609060101010101" pitchFamily="49" charset="-122"/>
                <a:ea typeface="黑体" panose="02010609060101010101" pitchFamily="49" charset="-122"/>
              </a:rPr>
              <a:t>提出了一种</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服务功能语义相似度的计算方法</a:t>
            </a:r>
          </a:p>
          <a:p>
            <a:pPr lvl="1">
              <a:lnSpc>
                <a:spcPct val="80000"/>
              </a:lnSpc>
            </a:pPr>
            <a:endParaRPr lang="zh-CN" altLang="en-US" sz="3500" smtClean="0">
              <a:latin typeface="黑体" panose="02010609060101010101" pitchFamily="49" charset="-122"/>
              <a:ea typeface="黑体" panose="02010609060101010101" pitchFamily="49" charset="-122"/>
            </a:endParaRPr>
          </a:p>
          <a:p>
            <a:pPr>
              <a:lnSpc>
                <a:spcPct val="80000"/>
              </a:lnSpc>
            </a:pPr>
            <a:r>
              <a:rPr lang="zh-CN" altLang="en-US" sz="3400" smtClean="0">
                <a:latin typeface="黑体" panose="02010609060101010101" pitchFamily="49" charset="-122"/>
                <a:ea typeface="黑体" panose="02010609060101010101" pitchFamily="49" charset="-122"/>
              </a:rPr>
              <a:t>扩展了基于使用历史的</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服务推荐方法</a:t>
            </a:r>
          </a:p>
          <a:p>
            <a:pPr>
              <a:lnSpc>
                <a:spcPct val="80000"/>
              </a:lnSpc>
            </a:pPr>
            <a:endParaRPr lang="zh-CN" altLang="en-US" sz="3400" smtClean="0">
              <a:latin typeface="黑体" panose="02010609060101010101" pitchFamily="49" charset="-122"/>
              <a:ea typeface="黑体" panose="02010609060101010101" pitchFamily="49" charset="-122"/>
            </a:endParaRPr>
          </a:p>
          <a:p>
            <a:pPr>
              <a:lnSpc>
                <a:spcPct val="80000"/>
              </a:lnSpc>
            </a:pPr>
            <a:r>
              <a:rPr lang="zh-CN" altLang="en-US" sz="3400" smtClean="0">
                <a:latin typeface="黑体" panose="02010609060101010101" pitchFamily="49" charset="-122"/>
                <a:ea typeface="黑体" panose="02010609060101010101" pitchFamily="49" charset="-122"/>
              </a:rPr>
              <a:t>提出了一种服务推荐的方法</a:t>
            </a:r>
          </a:p>
          <a:p>
            <a:pPr>
              <a:lnSpc>
                <a:spcPct val="80000"/>
              </a:lnSpc>
            </a:pPr>
            <a:endParaRPr lang="zh-CN" altLang="en-US" sz="3400" smtClean="0">
              <a:latin typeface="黑体" panose="02010609060101010101" pitchFamily="49" charset="-122"/>
              <a:ea typeface="黑体" panose="02010609060101010101" pitchFamily="49" charset="-122"/>
            </a:endParaRPr>
          </a:p>
          <a:p>
            <a:pPr>
              <a:lnSpc>
                <a:spcPct val="80000"/>
              </a:lnSpc>
            </a:pPr>
            <a:r>
              <a:rPr lang="zh-CN" altLang="en-US" sz="3400" smtClean="0">
                <a:latin typeface="黑体" panose="02010609060101010101" pitchFamily="49" charset="-122"/>
                <a:ea typeface="黑体" panose="02010609060101010101" pitchFamily="49" charset="-122"/>
              </a:rPr>
              <a:t>实现了服务推荐的可视化展示</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smtClean="0">
                <a:latin typeface="黑体" panose="02010609060101010101" pitchFamily="49" charset="-122"/>
                <a:ea typeface="黑体" panose="02010609060101010101" pitchFamily="49" charset="-122"/>
              </a:rPr>
              <a:t>总结与展望（</a:t>
            </a:r>
            <a:r>
              <a:rPr lang="en-US" altLang="zh-CN" smtClean="0">
                <a:latin typeface="黑体" panose="02010609060101010101" pitchFamily="49" charset="-122"/>
                <a:ea typeface="黑体" panose="02010609060101010101" pitchFamily="49" charset="-122"/>
              </a:rPr>
              <a:t>2/2</a:t>
            </a:r>
            <a:r>
              <a:rPr lang="zh-CN" altLang="en-US" smtClean="0">
                <a:latin typeface="黑体" panose="02010609060101010101" pitchFamily="49" charset="-122"/>
                <a:ea typeface="黑体" panose="02010609060101010101" pitchFamily="49" charset="-122"/>
              </a:rPr>
              <a:t>）</a:t>
            </a:r>
            <a:r>
              <a:rPr lang="en-US" altLang="zh-CN" smtClean="0">
                <a:latin typeface="黑体" panose="02010609060101010101" pitchFamily="49" charset="-122"/>
                <a:ea typeface="黑体" panose="02010609060101010101" pitchFamily="49" charset="-122"/>
              </a:rPr>
              <a:t>-</a:t>
            </a:r>
            <a:r>
              <a:rPr lang="zh-CN" altLang="en-US" smtClean="0">
                <a:latin typeface="黑体" panose="02010609060101010101" pitchFamily="49" charset="-122"/>
                <a:ea typeface="黑体" panose="02010609060101010101" pitchFamily="49" charset="-122"/>
              </a:rPr>
              <a:t>展望</a:t>
            </a:r>
          </a:p>
        </p:txBody>
      </p:sp>
      <p:sp>
        <p:nvSpPr>
          <p:cNvPr id="81923"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3400" smtClean="0">
                <a:latin typeface="黑体" panose="02010609060101010101" pitchFamily="49" charset="-122"/>
                <a:ea typeface="黑体" panose="02010609060101010101" pitchFamily="49" charset="-122"/>
              </a:rPr>
              <a:t>增加</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服务的个性化推荐</a:t>
            </a:r>
          </a:p>
          <a:p>
            <a:endParaRPr lang="zh-CN" altLang="en-US" sz="3400" smtClean="0">
              <a:latin typeface="黑体" panose="02010609060101010101" pitchFamily="49" charset="-122"/>
              <a:ea typeface="黑体" panose="02010609060101010101" pitchFamily="49" charset="-122"/>
            </a:endParaRPr>
          </a:p>
          <a:p>
            <a:r>
              <a:rPr lang="zh-CN" altLang="en-US" sz="3400" smtClean="0">
                <a:latin typeface="黑体" panose="02010609060101010101" pitchFamily="49" charset="-122"/>
                <a:ea typeface="黑体" panose="02010609060101010101" pitchFamily="49" charset="-122"/>
              </a:rPr>
              <a:t>优化</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服务的相似度计算算法</a:t>
            </a:r>
          </a:p>
          <a:p>
            <a:endParaRPr lang="zh-CN" altLang="en-US" sz="3400" smtClean="0">
              <a:latin typeface="黑体" panose="02010609060101010101" pitchFamily="49" charset="-122"/>
              <a:ea typeface="黑体" panose="02010609060101010101" pitchFamily="49" charset="-122"/>
            </a:endParaRPr>
          </a:p>
          <a:p>
            <a:r>
              <a:rPr lang="zh-CN" altLang="en-US" sz="3400" smtClean="0">
                <a:latin typeface="黑体" panose="02010609060101010101" pitchFamily="49" charset="-122"/>
                <a:ea typeface="黑体" panose="02010609060101010101" pitchFamily="49" charset="-122"/>
              </a:rPr>
              <a:t>增强</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服务推荐的可视化展示</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latin typeface="黑体" panose="02010609060101010101" pitchFamily="49" charset="-122"/>
                <a:ea typeface="黑体" panose="02010609060101010101" pitchFamily="49" charset="-122"/>
              </a:rPr>
              <a:t>参加的科研项目与发表论文</a:t>
            </a:r>
          </a:p>
        </p:txBody>
      </p:sp>
      <p:sp>
        <p:nvSpPr>
          <p:cNvPr id="2253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latin typeface="黑体" panose="02010609060101010101" pitchFamily="49" charset="-122"/>
                <a:ea typeface="黑体" panose="02010609060101010101" pitchFamily="49" charset="-122"/>
              </a:rPr>
              <a:t>在读期间参加的科研项目</a:t>
            </a:r>
            <a:endParaRPr lang="en-US" altLang="zh-CN" dirty="0" smtClean="0">
              <a:latin typeface="黑体" panose="02010609060101010101" pitchFamily="49" charset="-122"/>
              <a:ea typeface="黑体" panose="02010609060101010101" pitchFamily="49" charset="-122"/>
            </a:endParaRPr>
          </a:p>
          <a:p>
            <a:pPr lvl="1" algn="just"/>
            <a:r>
              <a:rPr lang="zh-CN" altLang="en-US" sz="2000" dirty="0" smtClean="0">
                <a:latin typeface="Verdana" panose="020B0604030504040204" pitchFamily="34" charset="0"/>
                <a:ea typeface="宋体" panose="02010600030101010101" pitchFamily="2" charset="-122"/>
              </a:rPr>
              <a:t>国家</a:t>
            </a:r>
            <a:r>
              <a:rPr lang="zh-CN" altLang="en-US" sz="2000" dirty="0">
                <a:latin typeface="Verdana" panose="020B0604030504040204" pitchFamily="34" charset="0"/>
                <a:ea typeface="宋体" panose="02010600030101010101" pitchFamily="2" charset="-122"/>
              </a:rPr>
              <a:t>重点研发计划，网络大数据的数据保护与隐私保护，</a:t>
            </a:r>
            <a:r>
              <a:rPr lang="en-US" altLang="zh-CN" sz="2000" dirty="0">
                <a:latin typeface="Verdana" panose="020B0604030504040204" pitchFamily="34" charset="0"/>
                <a:ea typeface="宋体" panose="02010600030101010101" pitchFamily="2" charset="-122"/>
              </a:rPr>
              <a:t> 2016YFB0800401</a:t>
            </a:r>
            <a:r>
              <a:rPr lang="zh-CN" altLang="en-US" sz="2000" dirty="0">
                <a:latin typeface="Verdana" panose="020B0604030504040204" pitchFamily="34" charset="0"/>
                <a:ea typeface="宋体" panose="02010600030101010101" pitchFamily="2" charset="-122"/>
              </a:rPr>
              <a:t>，</a:t>
            </a:r>
            <a:r>
              <a:rPr lang="en-US" altLang="zh-CN" sz="2000" dirty="0">
                <a:latin typeface="Verdana" panose="020B0604030504040204" pitchFamily="34" charset="0"/>
                <a:ea typeface="宋体" panose="02010600030101010101" pitchFamily="2" charset="-122"/>
              </a:rPr>
              <a:t>2016-2018</a:t>
            </a:r>
          </a:p>
          <a:p>
            <a:pPr lvl="1" algn="just"/>
            <a:r>
              <a:rPr lang="zh-CN" altLang="en-US" sz="2000" dirty="0" smtClean="0">
                <a:latin typeface="Verdana" panose="020B0604030504040204" pitchFamily="34" charset="0"/>
                <a:ea typeface="宋体" panose="02010600030101010101" pitchFamily="2" charset="-122"/>
              </a:rPr>
              <a:t>国家</a:t>
            </a:r>
            <a:r>
              <a:rPr lang="zh-CN" altLang="en-US" sz="2000" dirty="0">
                <a:latin typeface="Verdana" panose="020B0604030504040204" pitchFamily="34" charset="0"/>
                <a:ea typeface="宋体" panose="02010600030101010101" pitchFamily="2" charset="-122"/>
              </a:rPr>
              <a:t>重点研发计划</a:t>
            </a:r>
            <a:r>
              <a:rPr lang="en-US" altLang="zh-CN" sz="2000" dirty="0" smtClean="0">
                <a:latin typeface="Verdana" panose="020B0604030504040204" pitchFamily="34" charset="0"/>
                <a:ea typeface="宋体" panose="02010600030101010101" pitchFamily="2" charset="-122"/>
              </a:rPr>
              <a:t>,</a:t>
            </a:r>
            <a:r>
              <a:rPr lang="zh-CN" altLang="en-US" sz="2000" dirty="0" smtClean="0">
                <a:latin typeface="Verdana" panose="020B0604030504040204" pitchFamily="34" charset="0"/>
                <a:ea typeface="宋体" panose="02010600030101010101" pitchFamily="2" charset="-122"/>
              </a:rPr>
              <a:t>，跨</a:t>
            </a:r>
            <a:r>
              <a:rPr lang="zh-CN" altLang="en-US" sz="2000" dirty="0">
                <a:latin typeface="Verdana" panose="020B0604030504040204" pitchFamily="34" charset="0"/>
                <a:ea typeface="宋体" panose="02010600030101010101" pitchFamily="2" charset="-122"/>
              </a:rPr>
              <a:t>界服务融合理论与关键</a:t>
            </a:r>
            <a:r>
              <a:rPr lang="zh-CN" altLang="en-US" sz="2000" dirty="0" smtClean="0">
                <a:latin typeface="Verdana" panose="020B0604030504040204" pitchFamily="34" charset="0"/>
                <a:ea typeface="宋体" panose="02010600030101010101" pitchFamily="2" charset="-122"/>
              </a:rPr>
              <a:t>技术</a:t>
            </a:r>
            <a:r>
              <a:rPr lang="zh-CN" altLang="en-US" sz="2000" dirty="0">
                <a:latin typeface="Verdana" panose="020B0604030504040204" pitchFamily="34" charset="0"/>
                <a:ea typeface="宋体" panose="02010600030101010101" pitchFamily="2" charset="-122"/>
              </a:rPr>
              <a:t>，</a:t>
            </a:r>
            <a:r>
              <a:rPr lang="en-US" altLang="zh-CN" sz="2000" dirty="0" smtClean="0">
                <a:latin typeface="Verdana" panose="020B0604030504040204" pitchFamily="34" charset="0"/>
                <a:ea typeface="宋体" panose="02010600030101010101" pitchFamily="2" charset="-122"/>
              </a:rPr>
              <a:t> 2017YFB1400602</a:t>
            </a:r>
            <a:r>
              <a:rPr lang="zh-CN" altLang="en-US" sz="2000" dirty="0" smtClean="0">
                <a:latin typeface="Verdana" panose="020B0604030504040204" pitchFamily="34" charset="0"/>
                <a:ea typeface="宋体" panose="02010600030101010101" pitchFamily="2" charset="-122"/>
              </a:rPr>
              <a:t>，</a:t>
            </a:r>
            <a:r>
              <a:rPr lang="en-US" altLang="zh-CN" sz="2000" dirty="0" smtClean="0">
                <a:latin typeface="Verdana" panose="020B0604030504040204" pitchFamily="34" charset="0"/>
                <a:ea typeface="宋体" panose="02010600030101010101" pitchFamily="2" charset="-122"/>
              </a:rPr>
              <a:t>2017-2018</a:t>
            </a:r>
            <a:endParaRPr lang="en-US" altLang="zh-CN" sz="2000" dirty="0">
              <a:latin typeface="Verdana" panose="020B0604030504040204" pitchFamily="34" charset="0"/>
              <a:ea typeface="宋体" panose="02010600030101010101" pitchFamily="2" charset="-122"/>
            </a:endParaRPr>
          </a:p>
          <a:p>
            <a:pPr algn="just"/>
            <a:r>
              <a:rPr lang="zh-CN" altLang="en-US" dirty="0" smtClean="0">
                <a:latin typeface="黑体" panose="02010609060101010101" pitchFamily="49" charset="-122"/>
                <a:ea typeface="黑体" panose="02010609060101010101" pitchFamily="49" charset="-122"/>
              </a:rPr>
              <a:t>发表论文</a:t>
            </a:r>
            <a:endParaRPr lang="en-US" altLang="zh-CN" dirty="0" smtClean="0">
              <a:latin typeface="黑体" panose="02010609060101010101" pitchFamily="49" charset="-122"/>
              <a:ea typeface="黑体" panose="02010609060101010101" pitchFamily="49" charset="-122"/>
            </a:endParaRPr>
          </a:p>
          <a:p>
            <a:pPr lvl="1" algn="just">
              <a:lnSpc>
                <a:spcPct val="90000"/>
              </a:lnSpc>
            </a:pPr>
            <a:r>
              <a:rPr lang="zh-CN" altLang="en-US" sz="2000" b="1" dirty="0" smtClean="0">
                <a:latin typeface="Verdana" panose="020B0604030504040204" pitchFamily="34" charset="0"/>
                <a:ea typeface="宋体" panose="02010600030101010101" pitchFamily="2" charset="-122"/>
              </a:rPr>
              <a:t>赵玉琦</a:t>
            </a:r>
            <a:r>
              <a:rPr lang="zh-CN" altLang="en-US" sz="2000" dirty="0">
                <a:latin typeface="Verdana" panose="020B0604030504040204" pitchFamily="34" charset="0"/>
                <a:ea typeface="宋体" panose="02010600030101010101" pitchFamily="2" charset="-122"/>
              </a:rPr>
              <a:t>，李兵，熊燚铭，刘晖，王静，等，基于 </a:t>
            </a:r>
            <a:r>
              <a:rPr lang="en-US" altLang="zh-CN" sz="2000" dirty="0">
                <a:latin typeface="Verdana" panose="020B0604030504040204" pitchFamily="34" charset="0"/>
                <a:ea typeface="宋体" panose="02010600030101010101" pitchFamily="2" charset="-122"/>
              </a:rPr>
              <a:t>IP </a:t>
            </a:r>
            <a:r>
              <a:rPr lang="zh-CN" altLang="en-US" sz="2000" dirty="0">
                <a:latin typeface="Verdana" panose="020B0604030504040204" pitchFamily="34" charset="0"/>
                <a:ea typeface="宋体" panose="02010600030101010101" pitchFamily="2" charset="-122"/>
              </a:rPr>
              <a:t>坐标系统的 </a:t>
            </a:r>
            <a:r>
              <a:rPr lang="en-US" altLang="zh-CN" sz="2000" dirty="0" err="1">
                <a:latin typeface="Verdana" panose="020B0604030504040204" pitchFamily="34" charset="0"/>
                <a:ea typeface="宋体" panose="02010600030101010101" pitchFamily="2" charset="-122"/>
              </a:rPr>
              <a:t>QoS</a:t>
            </a:r>
            <a:r>
              <a:rPr lang="en-US" altLang="zh-CN" sz="2000" dirty="0">
                <a:latin typeface="Verdana" panose="020B0604030504040204" pitchFamily="34" charset="0"/>
                <a:ea typeface="宋体" panose="02010600030101010101" pitchFamily="2" charset="-122"/>
              </a:rPr>
              <a:t> </a:t>
            </a:r>
            <a:r>
              <a:rPr lang="zh-CN" altLang="en-US" sz="2000" dirty="0">
                <a:latin typeface="Verdana" panose="020B0604030504040204" pitchFamily="34" charset="0"/>
                <a:ea typeface="宋体" panose="02010600030101010101" pitchFamily="2" charset="-122"/>
              </a:rPr>
              <a:t>优化方法，小型微型计算机系统，（已录用） </a:t>
            </a:r>
          </a:p>
          <a:p>
            <a:pPr lvl="1" algn="just">
              <a:lnSpc>
                <a:spcPct val="90000"/>
              </a:lnSpc>
            </a:pPr>
            <a:r>
              <a:rPr lang="en-US" altLang="zh-CN" sz="2000" dirty="0" smtClean="0">
                <a:latin typeface="Verdana" panose="020B0604030504040204" pitchFamily="34" charset="0"/>
                <a:ea typeface="宋体" panose="02010600030101010101" pitchFamily="2" charset="-122"/>
              </a:rPr>
              <a:t>Cheng </a:t>
            </a:r>
            <a:r>
              <a:rPr lang="en-US" altLang="zh-CN" sz="2000" dirty="0">
                <a:latin typeface="Verdana" panose="020B0604030504040204" pitchFamily="34" charset="0"/>
                <a:ea typeface="宋体" panose="02010600030101010101" pitchFamily="2" charset="-122"/>
              </a:rPr>
              <a:t>C, Li B, Li Z Y, </a:t>
            </a:r>
            <a:r>
              <a:rPr lang="en-US" altLang="zh-CN" sz="2000" b="1" dirty="0">
                <a:latin typeface="Verdana" panose="020B0604030504040204" pitchFamily="34" charset="0"/>
                <a:ea typeface="宋体" panose="02010600030101010101" pitchFamily="2" charset="-122"/>
              </a:rPr>
              <a:t>Zhao YQ(</a:t>
            </a:r>
            <a:r>
              <a:rPr lang="zh-CN" altLang="en-US" sz="2000" b="1" dirty="0">
                <a:latin typeface="Verdana" panose="020B0604030504040204" pitchFamily="34" charset="0"/>
                <a:ea typeface="宋体" panose="02010600030101010101" pitchFamily="2" charset="-122"/>
              </a:rPr>
              <a:t>赵玉琦</a:t>
            </a:r>
            <a:r>
              <a:rPr lang="en-US" altLang="zh-CN" sz="2000" b="1" dirty="0">
                <a:latin typeface="Verdana" panose="020B0604030504040204" pitchFamily="34" charset="0"/>
                <a:ea typeface="宋体" panose="02010600030101010101" pitchFamily="2" charset="-122"/>
              </a:rPr>
              <a:t>) </a:t>
            </a:r>
            <a:r>
              <a:rPr lang="en-US" altLang="zh-CN" sz="2000" dirty="0">
                <a:latin typeface="Verdana" panose="020B0604030504040204" pitchFamily="34" charset="0"/>
                <a:ea typeface="宋体" panose="02010600030101010101" pitchFamily="2" charset="-122"/>
              </a:rPr>
              <a:t>et al. Developer Role Evolution in Open Source Software Ecosystem: An Explanatory Study on GNOME[J]. </a:t>
            </a:r>
            <a:r>
              <a:rPr lang="zh-CN" altLang="en-US" sz="2000" dirty="0">
                <a:latin typeface="Verdana" panose="020B0604030504040204" pitchFamily="34" charset="0"/>
                <a:ea typeface="宋体" panose="02010600030101010101" pitchFamily="2" charset="-122"/>
              </a:rPr>
              <a:t>计算机科学技术学报</a:t>
            </a:r>
            <a:r>
              <a:rPr lang="en-US" altLang="zh-CN" sz="2000" dirty="0">
                <a:latin typeface="Verdana" panose="020B0604030504040204" pitchFamily="34" charset="0"/>
                <a:ea typeface="宋体" panose="02010600030101010101" pitchFamily="2" charset="-122"/>
              </a:rPr>
              <a:t>(</a:t>
            </a:r>
            <a:r>
              <a:rPr lang="zh-CN" altLang="en-US" sz="2000" dirty="0">
                <a:latin typeface="Verdana" panose="020B0604030504040204" pitchFamily="34" charset="0"/>
                <a:ea typeface="宋体" panose="02010600030101010101" pitchFamily="2" charset="-122"/>
              </a:rPr>
              <a:t>英文版</a:t>
            </a:r>
            <a:r>
              <a:rPr lang="en-US" altLang="zh-CN" sz="2000" dirty="0">
                <a:latin typeface="Verdana" panose="020B0604030504040204" pitchFamily="34" charset="0"/>
                <a:ea typeface="宋体" panose="02010600030101010101" pitchFamily="2" charset="-122"/>
              </a:rPr>
              <a:t>), 2017, 32(2):396-414.</a:t>
            </a:r>
          </a:p>
          <a:p>
            <a:pPr lvl="1" algn="just">
              <a:lnSpc>
                <a:spcPct val="90000"/>
              </a:lnSpc>
            </a:pPr>
            <a:r>
              <a:rPr lang="en-US" altLang="zh-CN" sz="2000" dirty="0" smtClean="0">
                <a:latin typeface="Verdana" panose="020B0604030504040204" pitchFamily="34" charset="0"/>
                <a:ea typeface="宋体" panose="02010600030101010101" pitchFamily="2" charset="-122"/>
              </a:rPr>
              <a:t>Ding </a:t>
            </a:r>
            <a:r>
              <a:rPr lang="en-US" altLang="zh-CN" sz="2000" dirty="0">
                <a:latin typeface="Verdana" panose="020B0604030504040204" pitchFamily="34" charset="0"/>
                <a:ea typeface="宋体" panose="02010600030101010101" pitchFamily="2" charset="-122"/>
              </a:rPr>
              <a:t>Y, Li B, </a:t>
            </a:r>
            <a:r>
              <a:rPr lang="en-US" altLang="zh-CN" sz="2000" b="1" dirty="0">
                <a:latin typeface="Verdana" panose="020B0604030504040204" pitchFamily="34" charset="0"/>
                <a:ea typeface="宋体" panose="02010600030101010101" pitchFamily="2" charset="-122"/>
              </a:rPr>
              <a:t>Zhao Y</a:t>
            </a:r>
            <a:r>
              <a:rPr lang="zh-CN" altLang="en-US" sz="2000" b="1" dirty="0">
                <a:latin typeface="Verdana" panose="020B0604030504040204" pitchFamily="34" charset="0"/>
                <a:ea typeface="宋体" panose="02010600030101010101" pitchFamily="2" charset="-122"/>
              </a:rPr>
              <a:t>（赵玉琦）</a:t>
            </a:r>
            <a:r>
              <a:rPr lang="en-US" altLang="zh-CN" sz="2000" dirty="0">
                <a:latin typeface="Verdana" panose="020B0604030504040204" pitchFamily="34" charset="0"/>
                <a:ea typeface="宋体" panose="02010600030101010101" pitchFamily="2" charset="-122"/>
              </a:rPr>
              <a:t>, et al. A Novel Approach to Extracting Posts Qualification from Internet[M]// Geo-Spatial Knowledge and Intelligence. 2017.</a:t>
            </a:r>
          </a:p>
        </p:txBody>
      </p:sp>
      <p:sp>
        <p:nvSpPr>
          <p:cNvPr id="2253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latin typeface="黑体" panose="02010609060101010101" pitchFamily="49" charset="-122"/>
                <a:ea typeface="黑体" panose="02010609060101010101" pitchFamily="49" charset="-122"/>
              </a:rPr>
              <a:t>参加的科研项目与发表论文</a:t>
            </a:r>
          </a:p>
        </p:txBody>
      </p:sp>
      <p:sp>
        <p:nvSpPr>
          <p:cNvPr id="2253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latin typeface="黑体" panose="02010609060101010101" pitchFamily="49" charset="-122"/>
                <a:ea typeface="黑体" panose="02010609060101010101" pitchFamily="49" charset="-122"/>
              </a:rPr>
              <a:t>在读期间获得奖励</a:t>
            </a:r>
            <a:endParaRPr lang="en-US" altLang="zh-CN" dirty="0" smtClean="0">
              <a:latin typeface="黑体" panose="02010609060101010101" pitchFamily="49" charset="-122"/>
              <a:ea typeface="黑体" panose="02010609060101010101" pitchFamily="49" charset="-122"/>
            </a:endParaRP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a:t>
            </a:r>
            <a:r>
              <a:rPr lang="en-US" altLang="zh-CN" sz="2400" dirty="0">
                <a:latin typeface="微软雅黑" panose="020B0503020204020204" pitchFamily="34" charset="-122"/>
                <a:ea typeface="微软雅黑" panose="020B0503020204020204" pitchFamily="34" charset="-122"/>
              </a:rPr>
              <a:t>2014-2015 </a:t>
            </a:r>
            <a:r>
              <a:rPr lang="zh-CN" altLang="en-US" sz="2400" dirty="0">
                <a:latin typeface="微软雅黑" panose="020B0503020204020204" pitchFamily="34" charset="-122"/>
                <a:ea typeface="微软雅黑" panose="020B0503020204020204" pitchFamily="34" charset="-122"/>
              </a:rPr>
              <a:t>年度获得国家奖学金 </a:t>
            </a: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 </a:t>
            </a:r>
            <a:r>
              <a:rPr lang="en-US" altLang="zh-CN" sz="2400" dirty="0">
                <a:latin typeface="微软雅黑" panose="020B0503020204020204" pitchFamily="34" charset="-122"/>
                <a:ea typeface="微软雅黑" panose="020B0503020204020204" pitchFamily="34" charset="-122"/>
              </a:rPr>
              <a:t>2015 </a:t>
            </a:r>
            <a:r>
              <a:rPr lang="zh-CN" altLang="en-US" sz="2400" dirty="0">
                <a:latin typeface="微软雅黑" panose="020B0503020204020204" pitchFamily="34" charset="-122"/>
                <a:ea typeface="微软雅黑" panose="020B0503020204020204" pitchFamily="34" charset="-122"/>
              </a:rPr>
              <a:t>年度优秀共青团员 </a:t>
            </a:r>
          </a:p>
          <a:p>
            <a:pPr lvl="1" algn="just"/>
            <a:r>
              <a:rPr lang="zh-CN" altLang="en-US" sz="2400" dirty="0" smtClean="0">
                <a:latin typeface="微软雅黑" panose="020B0503020204020204" pitchFamily="34" charset="-122"/>
                <a:ea typeface="微软雅黑" panose="020B0503020204020204" pitchFamily="34" charset="-122"/>
              </a:rPr>
              <a:t>获得</a:t>
            </a:r>
            <a:r>
              <a:rPr lang="zh-CN" altLang="en-US" sz="2400" dirty="0">
                <a:latin typeface="微软雅黑" panose="020B0503020204020204" pitchFamily="34" charset="-122"/>
                <a:ea typeface="微软雅黑" panose="020B0503020204020204" pitchFamily="34" charset="-122"/>
              </a:rPr>
              <a:t>武汉大学 </a:t>
            </a:r>
            <a:r>
              <a:rPr lang="en-US" altLang="zh-CN" sz="2400" dirty="0">
                <a:latin typeface="微软雅黑" panose="020B0503020204020204" pitchFamily="34" charset="-122"/>
                <a:ea typeface="微软雅黑" panose="020B0503020204020204" pitchFamily="34" charset="-122"/>
              </a:rPr>
              <a:t>2015-2016 </a:t>
            </a:r>
            <a:r>
              <a:rPr lang="zh-CN" altLang="en-US" sz="2400" dirty="0">
                <a:latin typeface="微软雅黑" panose="020B0503020204020204" pitchFamily="34" charset="-122"/>
                <a:ea typeface="微软雅黑" panose="020B0503020204020204" pitchFamily="34" charset="-122"/>
              </a:rPr>
              <a:t>年度优秀研究生</a:t>
            </a:r>
            <a:r>
              <a:rPr lang="zh-CN" altLang="en-US" sz="2400" dirty="0" smtClean="0">
                <a:latin typeface="微软雅黑" panose="020B0503020204020204" pitchFamily="34" charset="-122"/>
                <a:ea typeface="微软雅黑" panose="020B0503020204020204" pitchFamily="34" charset="-122"/>
              </a:rPr>
              <a:t>标兵</a:t>
            </a:r>
            <a:endParaRPr lang="zh-CN" altLang="en-US" sz="2400" dirty="0">
              <a:latin typeface="微软雅黑" panose="020B0503020204020204" pitchFamily="34" charset="-122"/>
              <a:ea typeface="微软雅黑" panose="020B0503020204020204" pitchFamily="34" charset="-122"/>
            </a:endParaRP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 </a:t>
            </a:r>
            <a:r>
              <a:rPr lang="en-US" altLang="zh-CN" sz="2400" dirty="0">
                <a:latin typeface="微软雅黑" panose="020B0503020204020204" pitchFamily="34" charset="-122"/>
                <a:ea typeface="微软雅黑" panose="020B0503020204020204" pitchFamily="34" charset="-122"/>
              </a:rPr>
              <a:t>2016 </a:t>
            </a:r>
            <a:r>
              <a:rPr lang="zh-CN" altLang="en-US" sz="2400" dirty="0">
                <a:latin typeface="微软雅黑" panose="020B0503020204020204" pitchFamily="34" charset="-122"/>
                <a:ea typeface="微软雅黑" panose="020B0503020204020204" pitchFamily="34" charset="-122"/>
              </a:rPr>
              <a:t>年度优秀共产党员 </a:t>
            </a: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a:t>
            </a:r>
            <a:r>
              <a:rPr lang="en-US" altLang="zh-CN" sz="2400" dirty="0">
                <a:latin typeface="微软雅黑" panose="020B0503020204020204" pitchFamily="34" charset="-122"/>
                <a:ea typeface="微软雅黑" panose="020B0503020204020204" pitchFamily="34" charset="-122"/>
              </a:rPr>
              <a:t>2016-2017</a:t>
            </a:r>
            <a:r>
              <a:rPr lang="zh-CN" altLang="en-US" sz="2400" dirty="0">
                <a:latin typeface="微软雅黑" panose="020B0503020204020204" pitchFamily="34" charset="-122"/>
                <a:ea typeface="微软雅黑" panose="020B0503020204020204" pitchFamily="34" charset="-122"/>
              </a:rPr>
              <a:t>年国家奖学金</a:t>
            </a: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a:t>
            </a:r>
            <a:r>
              <a:rPr lang="en-US" altLang="zh-CN" sz="2400" dirty="0">
                <a:latin typeface="微软雅黑" panose="020B0503020204020204" pitchFamily="34" charset="-122"/>
                <a:ea typeface="微软雅黑" panose="020B0503020204020204" pitchFamily="34" charset="-122"/>
              </a:rPr>
              <a:t>2017</a:t>
            </a:r>
            <a:r>
              <a:rPr lang="zh-CN" altLang="en-US" sz="2400" dirty="0">
                <a:latin typeface="微软雅黑" panose="020B0503020204020204" pitchFamily="34" charset="-122"/>
                <a:ea typeface="微软雅黑" panose="020B0503020204020204" pitchFamily="34" charset="-122"/>
              </a:rPr>
              <a:t>年阮立平专项奖学金</a:t>
            </a: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 </a:t>
            </a:r>
            <a:r>
              <a:rPr lang="en-US" altLang="zh-CN" sz="2400" dirty="0">
                <a:latin typeface="微软雅黑" panose="020B0503020204020204" pitchFamily="34" charset="-122"/>
                <a:ea typeface="微软雅黑" panose="020B0503020204020204" pitchFamily="34" charset="-122"/>
              </a:rPr>
              <a:t>2017 </a:t>
            </a:r>
            <a:r>
              <a:rPr lang="zh-CN" altLang="en-US" sz="2400" dirty="0">
                <a:latin typeface="微软雅黑" panose="020B0503020204020204" pitchFamily="34" charset="-122"/>
                <a:ea typeface="微软雅黑" panose="020B0503020204020204" pitchFamily="34" charset="-122"/>
              </a:rPr>
              <a:t>年度华为</a:t>
            </a:r>
            <a:r>
              <a:rPr lang="zh-CN" altLang="en-US" sz="2400" dirty="0" smtClean="0">
                <a:latin typeface="微软雅黑" panose="020B0503020204020204" pitchFamily="34" charset="-122"/>
                <a:ea typeface="微软雅黑" panose="020B0503020204020204" pitchFamily="34" charset="-122"/>
              </a:rPr>
              <a:t>奖学金</a:t>
            </a:r>
            <a:endParaRPr lang="en-US" altLang="zh-CN" sz="2400" dirty="0">
              <a:latin typeface="微软雅黑" panose="020B0503020204020204" pitchFamily="34" charset="-122"/>
              <a:ea typeface="微软雅黑" panose="020B0503020204020204" pitchFamily="34" charset="-122"/>
            </a:endParaRPr>
          </a:p>
        </p:txBody>
      </p:sp>
      <p:sp>
        <p:nvSpPr>
          <p:cNvPr id="2253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spTree>
    <p:extLst>
      <p:ext uri="{BB962C8B-B14F-4D97-AF65-F5344CB8AC3E}">
        <p14:creationId xmlns:p14="http://schemas.microsoft.com/office/powerpoint/2010/main" val="34319757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sp>
        <p:nvSpPr>
          <p:cNvPr id="23555" name="Rectangle 3"/>
          <p:cNvSpPr>
            <a:spLocks noGrp="1" noChangeArrowheads="1"/>
          </p:cNvSpPr>
          <p:nvPr>
            <p:ph type="body" idx="1"/>
          </p:nvPr>
        </p:nvSpPr>
        <p:spPr bwMode="auto">
          <a:xfrm>
            <a:off x="3276600" y="2819400"/>
            <a:ext cx="3276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None/>
            </a:pPr>
            <a:r>
              <a:rPr lang="zh-CN" altLang="en-US" sz="5400" smtClean="0">
                <a:latin typeface="黑体" panose="02010609060101010101" pitchFamily="49" charset="-122"/>
                <a:ea typeface="黑体" panose="02010609060101010101" pitchFamily="49" charset="-122"/>
              </a:rPr>
              <a:t>谢 谢！</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研究背景（</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1/2</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面对的问题</a:t>
            </a:r>
          </a:p>
        </p:txBody>
      </p:sp>
      <p:sp>
        <p:nvSpPr>
          <p:cNvPr id="15363" name="内容占位符 20"/>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p"/>
            </a:pPr>
            <a:r>
              <a:rPr lang="zh-CN" altLang="en-US" sz="3200" dirty="0" smtClean="0">
                <a:latin typeface="黑体" panose="02010609060101010101" pitchFamily="49" charset="-122"/>
                <a:ea typeface="黑体" panose="02010609060101010101" pitchFamily="49" charset="-122"/>
              </a:rPr>
              <a:t>大规模网络过精度时间同步成为多网融合关键问题</a:t>
            </a:r>
          </a:p>
          <a:p>
            <a:pPr lvl="1"/>
            <a:r>
              <a:rPr lang="zh-CN" altLang="zh-CN" sz="2800" dirty="0" smtClean="0"/>
              <a:t>移动互联网、信息</a:t>
            </a:r>
            <a:r>
              <a:rPr lang="en-US" altLang="zh-CN" sz="2800" dirty="0" smtClean="0"/>
              <a:t>-</a:t>
            </a:r>
            <a:r>
              <a:rPr lang="zh-CN" altLang="zh-CN" sz="2800" dirty="0" smtClean="0"/>
              <a:t>物理融合系统依靠时间同步技术建立并维持整网的统一时间基准，时间同步包含了时钟同步和频率同步两层含义。大规模网络高精度时间同步技术一直是网络通信等领域的研究热点和难点。</a:t>
            </a:r>
            <a:endParaRPr lang="zh-CN" altLang="zh-CN" sz="2000" dirty="0" smtClean="0"/>
          </a:p>
          <a:p>
            <a:pPr eaLnBrk="1" hangingPunct="1"/>
            <a:endParaRPr lang="zh-CN" altLang="en-US" dirty="0" smtClean="0">
              <a:latin typeface="黑体" panose="02010609060101010101" pitchFamily="49" charset="-122"/>
              <a:ea typeface="黑体" panose="02010609060101010101" pitchFamily="49" charset="-122"/>
            </a:endParaRPr>
          </a:p>
        </p:txBody>
      </p:sp>
      <p:sp>
        <p:nvSpPr>
          <p:cNvPr id="15364"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pic>
        <p:nvPicPr>
          <p:cNvPr id="5" name="图片 4"/>
          <p:cNvPicPr/>
          <p:nvPr/>
        </p:nvPicPr>
        <p:blipFill>
          <a:blip r:embed="rId3">
            <a:extLst>
              <a:ext uri="{28A0092B-C50C-407E-A947-70E740481C1C}">
                <a14:useLocalDpi xmlns:a14="http://schemas.microsoft.com/office/drawing/2010/main" val="0"/>
              </a:ext>
            </a:extLst>
          </a:blip>
          <a:srcRect b="6667"/>
          <a:stretch>
            <a:fillRect/>
          </a:stretch>
        </p:blipFill>
        <p:spPr bwMode="auto">
          <a:xfrm>
            <a:off x="1905000" y="1905000"/>
            <a:ext cx="5701030" cy="4005263"/>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bwMode="auto">
          <a:xfrm>
            <a:off x="457200" y="533400"/>
            <a:ext cx="8229600" cy="884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研究背景（</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2/2</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52227" name="内容占位符 20"/>
          <p:cNvSpPr>
            <a:spLocks noGrp="1"/>
          </p:cNvSpPr>
          <p:nvPr>
            <p:ph idx="4294967295"/>
          </p:nvPr>
        </p:nvSpPr>
        <p:spPr bwMode="auto">
          <a:xfrm>
            <a:off x="457200" y="1600200"/>
            <a:ext cx="82296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sz="3400" dirty="0" smtClean="0">
                <a:latin typeface="黑体" panose="02010609060101010101" pitchFamily="49" charset="-122"/>
                <a:ea typeface="黑体" panose="02010609060101010101" pitchFamily="49" charset="-122"/>
              </a:rPr>
              <a:t>网络空间中构建时空网络坐标系</a:t>
            </a:r>
          </a:p>
          <a:p>
            <a:pPr marL="742950" lvl="1" indent="-285750" eaLnBrk="1" hangingPunct="1">
              <a:lnSpc>
                <a:spcPct val="90000"/>
              </a:lnSpc>
            </a:pPr>
            <a:r>
              <a:rPr lang="zh-CN" altLang="zh-CN" dirty="0" smtClean="0"/>
              <a:t>在网络空间中建立空间基准，就是借助地理空间位置信息建立网络坐标系统。网络坐标系统研究是互联网领域中与地理位置有关的热点问题，但在移动互联网领域则刚刚开始。</a:t>
            </a:r>
            <a:endParaRPr lang="en-US" altLang="zh-CN" dirty="0" smtClean="0"/>
          </a:p>
          <a:p>
            <a:pPr eaLnBrk="1" hangingPunct="1">
              <a:lnSpc>
                <a:spcPct val="90000"/>
              </a:lnSpc>
            </a:pPr>
            <a:r>
              <a:rPr lang="zh-CN" altLang="en-US" sz="3200" dirty="0" smtClean="0">
                <a:latin typeface="黑体" panose="02010609060101010101" pitchFamily="49" charset="-122"/>
                <a:ea typeface="黑体" panose="02010609060101010101" pitchFamily="49" charset="-122"/>
              </a:rPr>
              <a:t>网络空间中信息的定位和追踪</a:t>
            </a:r>
            <a:endParaRPr lang="en-US" altLang="zh-CN" sz="3200" dirty="0" smtClean="0">
              <a:latin typeface="黑体" panose="02010609060101010101" pitchFamily="49" charset="-122"/>
              <a:ea typeface="黑体" panose="02010609060101010101" pitchFamily="49" charset="-122"/>
            </a:endParaRPr>
          </a:p>
          <a:p>
            <a:pPr lvl="1" eaLnBrk="1" hangingPunct="1">
              <a:lnSpc>
                <a:spcPct val="90000"/>
              </a:lnSpc>
            </a:pPr>
            <a:r>
              <a:rPr lang="zh-CN" altLang="zh-CN" dirty="0" smtClean="0"/>
              <a:t>网络</a:t>
            </a:r>
            <a:r>
              <a:rPr lang="zh-CN" altLang="zh-CN" dirty="0"/>
              <a:t>空间中构建时空基准后，网络信息即可用对应的时空信息所标识</a:t>
            </a:r>
            <a:r>
              <a:rPr lang="zh-CN" altLang="zh-CN" dirty="0" smtClean="0"/>
              <a:t>，</a:t>
            </a:r>
            <a:r>
              <a:rPr lang="zh-CN" altLang="en-US" dirty="0" smtClean="0"/>
              <a:t>就可以对网络中的信息进行定位和追踪，现有理论和技术不能很好地满足实际需求，如何利用更加丰富的时空信息来优化网络路由效率成为一个重要研究方向。</a:t>
            </a:r>
            <a:endParaRPr lang="zh-CN" altLang="en-US" sz="2400" dirty="0" smtClean="0">
              <a:latin typeface="黑体" panose="02010609060101010101" pitchFamily="49" charset="-122"/>
              <a:ea typeface="黑体" panose="02010609060101010101" pitchFamily="49" charset="-122"/>
            </a:endParaRPr>
          </a:p>
        </p:txBody>
      </p:sp>
      <p:sp>
        <p:nvSpPr>
          <p:cNvPr id="52228" name="页脚占位符 4"/>
          <p:cNvSpPr txBox="1">
            <a:spLocks noGrp="1"/>
          </p:cNvSpPr>
          <p:nvPr/>
        </p:nvSpPr>
        <p:spPr bwMode="auto">
          <a:xfrm>
            <a:off x="2514600" y="6245225"/>
            <a:ext cx="3505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600" dirty="0">
                <a:ea typeface="华文行楷" panose="02010800040101010101" pitchFamily="2" charset="-122"/>
              </a:rPr>
              <a:t>武汉</a:t>
            </a:r>
            <a:r>
              <a:rPr lang="zh-CN" altLang="en-US" sz="1600" dirty="0" smtClean="0">
                <a:ea typeface="华文行楷" panose="02010800040101010101" pitchFamily="2" charset="-122"/>
              </a:rPr>
              <a:t>大学计算机学院</a:t>
            </a:r>
            <a:endParaRPr lang="zh-CN" altLang="en-US" sz="1600" dirty="0">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p:cNvSpPr>
          <p:nvPr/>
        </p:nvSpPr>
        <p:spPr bwMode="auto">
          <a:xfrm>
            <a:off x="7956550" y="6597650"/>
            <a:ext cx="1187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01E327FC-E94C-402E-9007-7F31B6F6C4AA}" type="slidenum">
              <a:rPr lang="en-US" altLang="zh-CN" sz="1400">
                <a:latin typeface="Arial Black" panose="020B0A04020102020204" pitchFamily="34" charset="0"/>
              </a:rPr>
              <a:pPr algn="r" eaLnBrk="1" hangingPunct="1"/>
              <a:t>5</a:t>
            </a:fld>
            <a:endParaRPr lang="en-US" altLang="zh-CN" sz="1400">
              <a:latin typeface="Arial Black" panose="020B0A04020102020204" pitchFamily="34" charset="0"/>
            </a:endParaRPr>
          </a:p>
        </p:txBody>
      </p:sp>
      <p:sp>
        <p:nvSpPr>
          <p:cNvPr id="393218"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相关工作（</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1/3</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56324" name="Rectangle 4"/>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zh-CN" b="1" dirty="0"/>
              <a:t>网络空间中的时间</a:t>
            </a:r>
            <a:r>
              <a:rPr lang="zh-CN" altLang="zh-CN" b="1" dirty="0" smtClean="0"/>
              <a:t>基准</a:t>
            </a:r>
            <a:endParaRPr lang="zh-CN" altLang="en-US" b="1" dirty="0" smtClean="0"/>
          </a:p>
          <a:p>
            <a:pPr lvl="1"/>
            <a:r>
              <a:rPr lang="zh-CN" altLang="zh-CN" sz="2400" dirty="0"/>
              <a:t>移动互联网中</a:t>
            </a:r>
            <a:r>
              <a:rPr lang="en-US" altLang="zh-CN" sz="2400" dirty="0"/>
              <a:t>FDD</a:t>
            </a:r>
            <a:r>
              <a:rPr lang="zh-CN" altLang="zh-CN" sz="2400" dirty="0"/>
              <a:t>无线系统（如</a:t>
            </a:r>
            <a:r>
              <a:rPr lang="en-US" altLang="zh-CN" sz="2400" dirty="0"/>
              <a:t>WCDMA</a:t>
            </a:r>
            <a:r>
              <a:rPr lang="zh-CN" altLang="zh-CN" sz="2400" dirty="0"/>
              <a:t>）仅需节点间的频率同步即</a:t>
            </a:r>
            <a:r>
              <a:rPr lang="zh-CN" altLang="zh-CN" sz="2400" dirty="0" smtClean="0"/>
              <a:t>可</a:t>
            </a:r>
            <a:endParaRPr lang="en-US" altLang="zh-CN" sz="2400" dirty="0" smtClean="0"/>
          </a:p>
          <a:p>
            <a:pPr lvl="1"/>
            <a:r>
              <a:rPr lang="zh-CN" altLang="zh-CN" sz="2400" dirty="0"/>
              <a:t>时间同步渗透到系统计算、网络和控制的各个</a:t>
            </a:r>
            <a:r>
              <a:rPr lang="zh-CN" altLang="zh-CN" sz="2400" dirty="0" smtClean="0"/>
              <a:t>层面</a:t>
            </a:r>
            <a:endParaRPr lang="en-US" altLang="zh-CN" sz="2400" dirty="0"/>
          </a:p>
          <a:p>
            <a:r>
              <a:rPr lang="zh-CN" altLang="zh-CN" b="1" dirty="0"/>
              <a:t>网络空间中的空间</a:t>
            </a:r>
            <a:r>
              <a:rPr lang="zh-CN" altLang="zh-CN" b="1" dirty="0" smtClean="0"/>
              <a:t>基准</a:t>
            </a:r>
            <a:endParaRPr lang="en-US" altLang="zh-CN" b="1" dirty="0" smtClean="0"/>
          </a:p>
          <a:p>
            <a:pPr lvl="1"/>
            <a:r>
              <a:rPr lang="en-US" altLang="zh-CN" dirty="0"/>
              <a:t>Michael </a:t>
            </a:r>
            <a:r>
              <a:rPr lang="zh-CN" altLang="zh-CN" dirty="0"/>
              <a:t>和</a:t>
            </a:r>
            <a:r>
              <a:rPr lang="en-US" altLang="zh-CN" dirty="0" err="1"/>
              <a:t>Karthik</a:t>
            </a:r>
            <a:r>
              <a:rPr lang="en-US" altLang="zh-CN" dirty="0"/>
              <a:t> </a:t>
            </a:r>
            <a:r>
              <a:rPr lang="zh-CN" altLang="zh-CN" dirty="0"/>
              <a:t>研究</a:t>
            </a:r>
            <a:r>
              <a:rPr lang="zh-CN" altLang="zh-CN" dirty="0" smtClean="0"/>
              <a:t>发现</a:t>
            </a:r>
            <a:r>
              <a:rPr lang="zh-CN" altLang="en-US" dirty="0" smtClean="0"/>
              <a:t>互联网主机网络距离和主机地理距离基本成正比关系</a:t>
            </a:r>
            <a:endParaRPr lang="en-US" altLang="zh-CN" dirty="0" smtClean="0"/>
          </a:p>
          <a:p>
            <a:pPr lvl="1"/>
            <a:r>
              <a:rPr lang="zh-CN" altLang="zh-CN" dirty="0"/>
              <a:t>在</a:t>
            </a:r>
            <a:r>
              <a:rPr lang="en-US" altLang="zh-CN" dirty="0"/>
              <a:t>Google CDN </a:t>
            </a:r>
            <a:r>
              <a:rPr lang="zh-CN" altLang="zh-CN" dirty="0"/>
              <a:t>中采用了基于欧氏距离的中心式网络坐标系统</a:t>
            </a:r>
            <a:r>
              <a:rPr lang="en-US" altLang="zh-CN" dirty="0"/>
              <a:t>GNP</a:t>
            </a:r>
            <a:endParaRPr lang="zh-CN"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p:cNvSpPr>
          <p:nvPr/>
        </p:nvSpPr>
        <p:spPr bwMode="auto">
          <a:xfrm>
            <a:off x="7956550" y="6597650"/>
            <a:ext cx="1187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01E327FC-E94C-402E-9007-7F31B6F6C4AA}" type="slidenum">
              <a:rPr lang="en-US" altLang="zh-CN" sz="1400">
                <a:latin typeface="Arial Black" panose="020B0A04020102020204" pitchFamily="34" charset="0"/>
              </a:rPr>
              <a:pPr algn="r" eaLnBrk="1" hangingPunct="1"/>
              <a:t>6</a:t>
            </a:fld>
            <a:endParaRPr lang="en-US" altLang="zh-CN" sz="1400">
              <a:latin typeface="Arial Black" panose="020B0A04020102020204" pitchFamily="34" charset="0"/>
            </a:endParaRPr>
          </a:p>
        </p:txBody>
      </p:sp>
      <p:sp>
        <p:nvSpPr>
          <p:cNvPr id="393218"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相关工作（</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2/3</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56324" name="Rectangle 4"/>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b="1" dirty="0" smtClean="0"/>
              <a:t>网络信息时空戳</a:t>
            </a:r>
            <a:endParaRPr lang="en-US" altLang="zh-CN" b="1" dirty="0" smtClean="0"/>
          </a:p>
          <a:p>
            <a:pPr lvl="1"/>
            <a:r>
              <a:rPr lang="zh-CN" altLang="zh-CN" dirty="0"/>
              <a:t>数据传输机制和路径由地理位置</a:t>
            </a:r>
            <a:r>
              <a:rPr lang="zh-CN" altLang="zh-CN" dirty="0" smtClean="0"/>
              <a:t>决定</a:t>
            </a:r>
            <a:endParaRPr lang="en-US" altLang="zh-CN" dirty="0" smtClean="0"/>
          </a:p>
          <a:p>
            <a:pPr lvl="1"/>
            <a:r>
              <a:rPr lang="zh-CN" altLang="zh-CN" dirty="0"/>
              <a:t>时间戳是计算机系统记录事件发生的时间信息，通常用来判定计算机系统中的事件发生</a:t>
            </a:r>
            <a:r>
              <a:rPr lang="zh-CN" altLang="zh-CN" dirty="0" smtClean="0"/>
              <a:t>顺序</a:t>
            </a:r>
            <a:r>
              <a:rPr lang="zh-CN" altLang="en-US" dirty="0"/>
              <a:t>。</a:t>
            </a:r>
            <a:endParaRPr lang="en-US" altLang="zh-CN" dirty="0" smtClean="0"/>
          </a:p>
          <a:p>
            <a:r>
              <a:rPr lang="zh-CN" altLang="en-US" b="1" dirty="0" smtClean="0"/>
              <a:t>北斗精准时空体系的建立</a:t>
            </a:r>
            <a:endParaRPr lang="en-US" altLang="zh-CN" b="1" dirty="0" smtClean="0"/>
          </a:p>
          <a:p>
            <a:pPr lvl="1"/>
            <a:r>
              <a:rPr lang="zh-CN" altLang="zh-CN" dirty="0"/>
              <a:t>北斗卫星导航系统（</a:t>
            </a:r>
            <a:r>
              <a:rPr lang="en-US" altLang="zh-CN" dirty="0"/>
              <a:t>BDS</a:t>
            </a:r>
            <a:r>
              <a:rPr lang="zh-CN" altLang="zh-CN" dirty="0" smtClean="0"/>
              <a:t>）</a:t>
            </a:r>
            <a:r>
              <a:rPr lang="zh-CN" altLang="en-US" dirty="0" smtClean="0"/>
              <a:t>发射</a:t>
            </a:r>
            <a:r>
              <a:rPr lang="en-US" altLang="zh-CN" dirty="0" smtClean="0"/>
              <a:t>23</a:t>
            </a:r>
            <a:r>
              <a:rPr lang="zh-CN" altLang="en-US" dirty="0" smtClean="0"/>
              <a:t>可卫星</a:t>
            </a:r>
            <a:endParaRPr lang="en-US" altLang="zh-CN" dirty="0" smtClean="0"/>
          </a:p>
          <a:p>
            <a:pPr lvl="1"/>
            <a:r>
              <a:rPr lang="zh-CN" altLang="zh-CN" dirty="0"/>
              <a:t>通过采用实时载波相位差分、广域精密定位等技术，北斗地基增强系统可以向覆盖范围内的用户提供平面优于</a:t>
            </a:r>
            <a:r>
              <a:rPr lang="en-US" altLang="zh-CN" dirty="0"/>
              <a:t>10cm</a:t>
            </a:r>
            <a:r>
              <a:rPr lang="zh-CN" altLang="zh-CN" dirty="0"/>
              <a:t>，时间同步精度优于</a:t>
            </a:r>
            <a:r>
              <a:rPr lang="en-US" altLang="zh-CN" dirty="0"/>
              <a:t>1ns</a:t>
            </a:r>
            <a:r>
              <a:rPr lang="zh-CN" altLang="zh-CN" dirty="0"/>
              <a:t>的时空</a:t>
            </a:r>
            <a:r>
              <a:rPr lang="zh-CN" altLang="zh-CN" dirty="0" smtClean="0"/>
              <a:t>信息</a:t>
            </a:r>
            <a:endParaRPr lang="zh-CN" altLang="en-US" dirty="0" smtClean="0"/>
          </a:p>
        </p:txBody>
      </p:sp>
    </p:spTree>
    <p:extLst>
      <p:ext uri="{BB962C8B-B14F-4D97-AF65-F5344CB8AC3E}">
        <p14:creationId xmlns:p14="http://schemas.microsoft.com/office/powerpoint/2010/main" val="3665867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相关工作（</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3/3</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我们的思考</a:t>
            </a:r>
          </a:p>
        </p:txBody>
      </p:sp>
      <p:sp>
        <p:nvSpPr>
          <p:cNvPr id="58371" name="Rectangle 35"/>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lvl="1"/>
            <a:r>
              <a:rPr lang="zh-CN" altLang="zh-CN" sz="2400" dirty="0"/>
              <a:t>本文首先通过将北斗卫星定位和北斗地基增强系统和</a:t>
            </a:r>
            <a:r>
              <a:rPr lang="en-US" altLang="zh-CN" sz="2400" dirty="0"/>
              <a:t>SDN</a:t>
            </a:r>
            <a:r>
              <a:rPr lang="zh-CN" altLang="zh-CN" sz="2400" dirty="0"/>
              <a:t>相</a:t>
            </a:r>
            <a:r>
              <a:rPr lang="zh-CN" altLang="zh-CN" sz="2400" dirty="0" smtClean="0"/>
              <a:t>融合</a:t>
            </a:r>
            <a:endParaRPr lang="en-US" altLang="zh-CN" sz="2400" dirty="0" smtClean="0"/>
          </a:p>
          <a:p>
            <a:pPr lvl="1"/>
            <a:r>
              <a:rPr lang="zh-CN" altLang="zh-CN" sz="2400" dirty="0" smtClean="0"/>
              <a:t>实现</a:t>
            </a:r>
            <a:r>
              <a:rPr lang="zh-CN" altLang="zh-CN" sz="2400" dirty="0"/>
              <a:t>实验环境下所有网络的节点的精准定位和授时时间同步，利用</a:t>
            </a:r>
            <a:r>
              <a:rPr lang="en-US" altLang="zh-CN" sz="2400" dirty="0"/>
              <a:t>SDN</a:t>
            </a:r>
            <a:r>
              <a:rPr lang="zh-CN" altLang="zh-CN" sz="2400" dirty="0"/>
              <a:t>架构，实现数据平面和控制平面的分离</a:t>
            </a:r>
            <a:r>
              <a:rPr lang="zh-CN" altLang="zh-CN" sz="2400" dirty="0" smtClean="0"/>
              <a:t>；</a:t>
            </a:r>
            <a:endParaRPr lang="en-US" altLang="zh-CN" sz="2400" dirty="0" smtClean="0"/>
          </a:p>
          <a:p>
            <a:pPr lvl="1"/>
            <a:r>
              <a:rPr lang="zh-CN" altLang="zh-CN" sz="2400" dirty="0" smtClean="0"/>
              <a:t>通过</a:t>
            </a:r>
            <a:r>
              <a:rPr lang="zh-CN" altLang="zh-CN" sz="2400" dirty="0"/>
              <a:t>对</a:t>
            </a:r>
            <a:r>
              <a:rPr lang="en-US" altLang="zh-CN" sz="2400" dirty="0" err="1"/>
              <a:t>OpenFlow</a:t>
            </a:r>
            <a:r>
              <a:rPr lang="zh-CN" altLang="zh-CN" sz="2400" dirty="0"/>
              <a:t>协议的修改，设计了一个</a:t>
            </a:r>
            <a:r>
              <a:rPr lang="en-US" altLang="zh-CN" sz="2400" dirty="0" err="1"/>
              <a:t>Vlan</a:t>
            </a:r>
            <a:r>
              <a:rPr lang="zh-CN" altLang="zh-CN" sz="2400" dirty="0"/>
              <a:t>的标签分配</a:t>
            </a:r>
            <a:r>
              <a:rPr lang="zh-CN" altLang="zh-CN" sz="2400" dirty="0" smtClean="0"/>
              <a:t>机制</a:t>
            </a:r>
            <a:endParaRPr lang="en-US" altLang="zh-CN" sz="2400" dirty="0" smtClean="0"/>
          </a:p>
          <a:p>
            <a:pPr lvl="1"/>
            <a:r>
              <a:rPr lang="zh-CN" altLang="zh-CN" sz="2400" dirty="0" smtClean="0"/>
              <a:t>实现</a:t>
            </a:r>
            <a:r>
              <a:rPr lang="zh-CN" altLang="zh-CN" sz="2400" dirty="0"/>
              <a:t>了对网络内数据具有时空信息</a:t>
            </a:r>
            <a:r>
              <a:rPr lang="zh-CN" altLang="zh-CN" sz="2400" dirty="0" smtClean="0"/>
              <a:t>标注“时空戳</a:t>
            </a:r>
            <a:r>
              <a:rPr lang="en-US" altLang="zh-CN" sz="2400" dirty="0" smtClean="0"/>
              <a:t>”</a:t>
            </a:r>
          </a:p>
          <a:p>
            <a:pPr lvl="1"/>
            <a:r>
              <a:rPr lang="zh-CN" altLang="zh-CN" sz="2400" dirty="0" smtClean="0"/>
              <a:t>进而</a:t>
            </a:r>
            <a:r>
              <a:rPr lang="zh-CN" altLang="zh-CN" sz="2400" dirty="0"/>
              <a:t>实现数据在网络坐标系统内的精准定位和路径追踪。</a:t>
            </a:r>
          </a:p>
        </p:txBody>
      </p:sp>
      <p:sp>
        <p:nvSpPr>
          <p:cNvPr id="58372" name="灯片编号占位符 5"/>
          <p:cNvSpPr txBox="1">
            <a:spLocks noGrp="1"/>
          </p:cNvSpPr>
          <p:nvPr/>
        </p:nvSpPr>
        <p:spPr bwMode="auto">
          <a:xfrm>
            <a:off x="7956550" y="6597650"/>
            <a:ext cx="1187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8DABFFFC-9C73-49AC-B391-B8AF32DF88BA}" type="slidenum">
              <a:rPr lang="en-US" altLang="zh-CN" sz="1400">
                <a:latin typeface="Arial Black" panose="020B0A04020102020204" pitchFamily="34" charset="0"/>
              </a:rPr>
              <a:pPr algn="r" eaLnBrk="1" hangingPunct="1"/>
              <a:t>7</a:t>
            </a:fld>
            <a:endParaRPr lang="en-US" altLang="zh-CN" sz="140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6"/>
          <p:cNvSpPr>
            <a:spLocks noGrp="1" noChangeArrowheads="1"/>
          </p:cNvSpPr>
          <p:nvPr>
            <p:ph type="title" idx="4294967295"/>
          </p:nvPr>
        </p:nvSpPr>
        <p:spPr>
          <a:xfrm>
            <a:off x="0" y="0"/>
            <a:ext cx="0" cy="0"/>
          </a:xfrm>
        </p:spPr>
        <p:txBody>
          <a:bodyPr anchor="ctr"/>
          <a:lstStyle/>
          <a:p>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4275" name="Rectangle 6"/>
          <p:cNvSpPr txBox="1">
            <a:spLocks noGrp="1" noChangeArrowheads="1"/>
          </p:cNvSpPr>
          <p:nvPr/>
        </p:nvSpPr>
        <p:spPr bwMode="auto">
          <a:xfrm>
            <a:off x="457200" y="6453188"/>
            <a:ext cx="21336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fld id="{1E9FE7B9-E983-427D-BAEE-77F4641B7D82}" type="slidenum">
              <a:rPr lang="en-US" altLang="zh-CN" sz="1200">
                <a:latin typeface="Arial" panose="020B0604020202020204" pitchFamily="34" charset="0"/>
              </a:rPr>
              <a:pPr eaLnBrk="1" hangingPunct="1"/>
              <a:t>8</a:t>
            </a:fld>
            <a:endParaRPr lang="en-US" altLang="zh-CN" sz="1200">
              <a:latin typeface="Arial" panose="020B0604020202020204" pitchFamily="34" charset="0"/>
            </a:endParaRPr>
          </a:p>
        </p:txBody>
      </p:sp>
      <p:sp>
        <p:nvSpPr>
          <p:cNvPr id="6" name="Rectangle 2"/>
          <p:cNvSpPr>
            <a:spLocks noGrp="1" noChangeArrowheads="1"/>
          </p:cNvSpPr>
          <p:nvPr>
            <p:ph type="title" idx="4294967295"/>
          </p:nvPr>
        </p:nvSpPr>
        <p:spPr bwMode="auto">
          <a:xfrm>
            <a:off x="457200" y="533400"/>
            <a:ext cx="8229600" cy="884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主要工作和研究框架</a:t>
            </a:r>
          </a:p>
        </p:txBody>
      </p:sp>
      <p:pic>
        <p:nvPicPr>
          <p:cNvPr id="7" name="图片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1508125"/>
            <a:ext cx="5486400" cy="512127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1/11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60419"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z="3400" smtClean="0">
                <a:ea typeface="黑体" panose="02010609060101010101" pitchFamily="49" charset="-122"/>
              </a:rPr>
              <a:t>数据收集和整理</a:t>
            </a:r>
          </a:p>
          <a:p>
            <a:pPr lvl="1">
              <a:lnSpc>
                <a:spcPct val="90000"/>
              </a:lnSpc>
            </a:pPr>
            <a:endParaRPr lang="zh-CN" altLang="en-US" sz="3500" smtClean="0">
              <a:ea typeface="黑体" panose="02010609060101010101" pitchFamily="49" charset="-122"/>
            </a:endParaRPr>
          </a:p>
          <a:p>
            <a:pPr>
              <a:lnSpc>
                <a:spcPct val="90000"/>
              </a:lnSpc>
            </a:pPr>
            <a:r>
              <a:rPr lang="zh-CN" altLang="en-US" sz="3400" smtClean="0">
                <a:ea typeface="黑体" panose="02010609060101010101" pitchFamily="49" charset="-122"/>
              </a:rPr>
              <a:t>数据预处理</a:t>
            </a:r>
          </a:p>
          <a:p>
            <a:pPr lvl="1">
              <a:lnSpc>
                <a:spcPct val="90000"/>
              </a:lnSpc>
            </a:pPr>
            <a:endParaRPr lang="zh-CN" altLang="en-US" sz="3500" smtClean="0">
              <a:ea typeface="黑体" panose="02010609060101010101" pitchFamily="49" charset="-122"/>
            </a:endParaRPr>
          </a:p>
          <a:p>
            <a:pPr>
              <a:lnSpc>
                <a:spcPct val="90000"/>
              </a:lnSpc>
            </a:pPr>
            <a:r>
              <a:rPr lang="zh-CN" altLang="en-US" sz="3400" smtClean="0">
                <a:ea typeface="黑体" panose="02010609060101010101" pitchFamily="49" charset="-122"/>
              </a:rPr>
              <a:t>服务相似度计算</a:t>
            </a:r>
          </a:p>
          <a:p>
            <a:pPr>
              <a:lnSpc>
                <a:spcPct val="90000"/>
              </a:lnSpc>
            </a:pPr>
            <a:endParaRPr lang="zh-CN" altLang="en-US" sz="3400" smtClean="0">
              <a:ea typeface="黑体" panose="02010609060101010101" pitchFamily="49" charset="-122"/>
            </a:endParaRPr>
          </a:p>
          <a:p>
            <a:pPr>
              <a:lnSpc>
                <a:spcPct val="90000"/>
              </a:lnSpc>
            </a:pPr>
            <a:r>
              <a:rPr lang="zh-CN" altLang="en-US" sz="3400" smtClean="0">
                <a:ea typeface="黑体" panose="02010609060101010101" pitchFamily="49" charset="-122"/>
              </a:rPr>
              <a:t>服务推荐</a:t>
            </a:r>
          </a:p>
        </p:txBody>
      </p:sp>
      <p:sp>
        <p:nvSpPr>
          <p:cNvPr id="91141" name="Rectangle 5"/>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969</TotalTime>
  <Words>2741</Words>
  <Application>Microsoft Office PowerPoint</Application>
  <PresentationFormat>全屏显示(4:3)</PresentationFormat>
  <Paragraphs>204</Paragraphs>
  <Slides>27</Slides>
  <Notes>23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8" baseType="lpstr">
      <vt:lpstr>黑体</vt:lpstr>
      <vt:lpstr>华文行楷</vt:lpstr>
      <vt:lpstr>宋体</vt:lpstr>
      <vt:lpstr>微软雅黑</vt:lpstr>
      <vt:lpstr>Arial</vt:lpstr>
      <vt:lpstr>Arial Black</vt:lpstr>
      <vt:lpstr>Times New Roman</vt:lpstr>
      <vt:lpstr>Verdana</vt:lpstr>
      <vt:lpstr>Wingdings</vt:lpstr>
      <vt:lpstr>Profile</vt:lpstr>
      <vt:lpstr>Visio</vt:lpstr>
      <vt:lpstr>基于高精度时空信息的网络坐标系统构建与性能优化方法研究</vt:lpstr>
      <vt:lpstr>内容提要</vt:lpstr>
      <vt:lpstr>研究背景（1/2）-面对的问题</vt:lpstr>
      <vt:lpstr>研究背景（2/2）</vt:lpstr>
      <vt:lpstr>相关工作（1/3）</vt:lpstr>
      <vt:lpstr>相关工作（2/3）</vt:lpstr>
      <vt:lpstr>相关工作（3/3）-我们的思考</vt:lpstr>
      <vt:lpstr>    </vt:lpstr>
      <vt:lpstr>服务推荐方法（1/11）</vt:lpstr>
      <vt:lpstr>服务推荐方法（2/11）-数据收集</vt:lpstr>
      <vt:lpstr>服务推荐方法（3/11）-数据预处理</vt:lpstr>
      <vt:lpstr>服务推荐方法（4/11）-相似度计算</vt:lpstr>
      <vt:lpstr>服务推荐方法（5/11）-相似度计算</vt:lpstr>
      <vt:lpstr>服务推荐方法（6/11）-相似度计算</vt:lpstr>
      <vt:lpstr>服务推荐方法（7/11）-服务推荐</vt:lpstr>
      <vt:lpstr>服务推荐方法（8/11）-服务推荐</vt:lpstr>
      <vt:lpstr>服务推荐方法（9/11）-服务推荐</vt:lpstr>
      <vt:lpstr>服务推荐方法（10/11）-实验验证</vt:lpstr>
      <vt:lpstr>服务推荐方法（11/11）-实验验证</vt:lpstr>
      <vt:lpstr>系统设计与实现（1/3）</vt:lpstr>
      <vt:lpstr>系统设计与实现（2/3）</vt:lpstr>
      <vt:lpstr>系统设计与实现（3/3）</vt:lpstr>
      <vt:lpstr>总结与展望（1/2）-总结</vt:lpstr>
      <vt:lpstr>总结与展望（2/2）-展望</vt:lpstr>
      <vt:lpstr>参加的科研项目与发表论文</vt:lpstr>
      <vt:lpstr>参加的科研项目与发表论文</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ZHAO YUQI</cp:lastModifiedBy>
  <cp:revision>259</cp:revision>
  <cp:lastPrinted>1601-01-01T00:00:00Z</cp:lastPrinted>
  <dcterms:created xsi:type="dcterms:W3CDTF">1601-01-01T00:00:00Z</dcterms:created>
  <dcterms:modified xsi:type="dcterms:W3CDTF">2018-05-08T03:45:01Z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