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0" r:id="rId3"/>
    <p:sldId id="256" r:id="rId4"/>
    <p:sldId id="269" r:id="rId5"/>
    <p:sldId id="263" r:id="rId6"/>
    <p:sldId id="258" r:id="rId7"/>
    <p:sldId id="264" r:id="rId8"/>
    <p:sldId id="259" r:id="rId9"/>
    <p:sldId id="265" r:id="rId10"/>
    <p:sldId id="275" r:id="rId11"/>
    <p:sldId id="276" r:id="rId12"/>
    <p:sldId id="279" r:id="rId13"/>
    <p:sldId id="277" r:id="rId14"/>
    <p:sldId id="278" r:id="rId15"/>
    <p:sldId id="261" r:id="rId16"/>
    <p:sldId id="266" r:id="rId17"/>
    <p:sldId id="280" r:id="rId18"/>
    <p:sldId id="281" r:id="rId19"/>
    <p:sldId id="283" r:id="rId20"/>
    <p:sldId id="260" r:id="rId21"/>
    <p:sldId id="267" r:id="rId22"/>
    <p:sldId id="285" r:id="rId23"/>
    <p:sldId id="286" r:id="rId24"/>
    <p:sldId id="262" r:id="rId25"/>
    <p:sldId id="268" r:id="rId26"/>
    <p:sldId id="284" r:id="rId27"/>
    <p:sldId id="273"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1888" userDrawn="1">
          <p15:clr>
            <a:srgbClr val="A4A3A4"/>
          </p15:clr>
        </p15:guide>
        <p15:guide id="4" orient="horz" pos="2614">
          <p15:clr>
            <a:srgbClr val="A4A3A4"/>
          </p15:clr>
        </p15:guide>
        <p15:guide id="5" orient="horz" pos="1979" userDrawn="1">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87" d="100"/>
          <a:sy n="87" d="100"/>
        </p:scale>
        <p:origin x="288" y="84"/>
      </p:cViewPr>
      <p:guideLst>
        <p:guide orient="horz" pos="142"/>
        <p:guide orient="horz" pos="4292"/>
        <p:guide orient="horz" pos="1888"/>
        <p:guide orient="horz" pos="2614"/>
        <p:guide orient="horz" pos="1979"/>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2018/5/20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2018/5/20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2018/5/20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2018/5/20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2018/5/20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2018/5/20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2018/5/20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2018/5/20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2018/5/20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2018/5/20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2018/5/20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2018/5/20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a:spLocks noChangeArrowheads="1"/>
          </p:cNvSpPr>
          <p:nvPr/>
        </p:nvSpPr>
        <p:spPr bwMode="auto">
          <a:xfrm>
            <a:off x="1820856" y="3932239"/>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答辩人</a:t>
            </a:r>
            <a:r>
              <a:rPr lang="zh-CN" altLang="en-US" sz="2800" dirty="0" smtClean="0">
                <a:solidFill>
                  <a:srgbClr val="044875"/>
                </a:solidFill>
                <a:latin typeface="微软雅黑" pitchFamily="34" charset="-122"/>
                <a:ea typeface="微软雅黑" pitchFamily="34" charset="-122"/>
              </a:rPr>
              <a:t>：</a:t>
            </a:r>
            <a:r>
              <a:rPr lang="zh-CN" altLang="en-US" sz="2800" dirty="0">
                <a:solidFill>
                  <a:srgbClr val="044875"/>
                </a:solidFill>
                <a:latin typeface="微软雅黑" pitchFamily="34" charset="-122"/>
                <a:ea typeface="微软雅黑" pitchFamily="34" charset="-122"/>
              </a:rPr>
              <a:t>夏唯</a:t>
            </a:r>
          </a:p>
        </p:txBody>
      </p:sp>
      <p:sp>
        <p:nvSpPr>
          <p:cNvPr id="26" name="文本框 25"/>
          <p:cNvSpPr txBox="1">
            <a:spLocks noChangeArrowheads="1"/>
          </p:cNvSpPr>
          <p:nvPr/>
        </p:nvSpPr>
        <p:spPr bwMode="auto">
          <a:xfrm>
            <a:off x="4547700" y="3930839"/>
            <a:ext cx="30965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导师</a:t>
            </a:r>
            <a:r>
              <a:rPr lang="zh-CN" altLang="en-US" sz="2800" dirty="0" smtClean="0">
                <a:solidFill>
                  <a:srgbClr val="044875"/>
                </a:solidFill>
                <a:latin typeface="微软雅黑" pitchFamily="34" charset="-122"/>
                <a:ea typeface="微软雅黑" pitchFamily="34" charset="-122"/>
              </a:rPr>
              <a:t>：李兵教授</a:t>
            </a:r>
            <a:endParaRPr lang="zh-CN" altLang="en-US" sz="2800" dirty="0">
              <a:solidFill>
                <a:srgbClr val="044875"/>
              </a:solidFill>
              <a:latin typeface="微软雅黑" pitchFamily="34" charset="-122"/>
              <a:ea typeface="微软雅黑" pitchFamily="34" charset="-122"/>
            </a:endParaRPr>
          </a:p>
        </p:txBody>
      </p:sp>
      <p:sp>
        <p:nvSpPr>
          <p:cNvPr id="29" name="文本框 28"/>
          <p:cNvSpPr txBox="1">
            <a:spLocks noChangeArrowheads="1"/>
          </p:cNvSpPr>
          <p:nvPr/>
        </p:nvSpPr>
        <p:spPr bwMode="auto">
          <a:xfrm>
            <a:off x="7572981" y="3932239"/>
            <a:ext cx="2753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专业</a:t>
            </a:r>
            <a:r>
              <a:rPr lang="zh-CN" altLang="en-US" sz="2800" dirty="0" smtClean="0">
                <a:solidFill>
                  <a:srgbClr val="044875"/>
                </a:solidFill>
                <a:latin typeface="微软雅黑" pitchFamily="34" charset="-122"/>
                <a:ea typeface="微软雅黑" pitchFamily="34" charset="-122"/>
              </a:rPr>
              <a:t>：软件工程</a:t>
            </a:r>
            <a:endParaRPr lang="zh-CN" altLang="en-US" sz="2800" dirty="0">
              <a:solidFill>
                <a:srgbClr val="044875"/>
              </a:solidFill>
              <a:latin typeface="微软雅黑" pitchFamily="34" charset="-122"/>
              <a:ea typeface="微软雅黑"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4019" y="5970388"/>
            <a:ext cx="877887" cy="877887"/>
          </a:xfrm>
          <a:prstGeom prst="rect">
            <a:avLst/>
          </a:prstGeom>
        </p:spPr>
      </p:pic>
      <p:grpSp>
        <p:nvGrpSpPr>
          <p:cNvPr id="59" name="组合 58"/>
          <p:cNvGrpSpPr>
            <a:grpSpLocks/>
          </p:cNvGrpSpPr>
          <p:nvPr/>
        </p:nvGrpSpPr>
        <p:grpSpPr bwMode="auto">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 name="文本框 22"/>
          <p:cNvSpPr txBox="1"/>
          <p:nvPr/>
        </p:nvSpPr>
        <p:spPr>
          <a:xfrm>
            <a:off x="2869081" y="1960822"/>
            <a:ext cx="6453836" cy="1445463"/>
          </a:xfrm>
          <a:prstGeom prst="rect">
            <a:avLst/>
          </a:prstGeom>
          <a:blipFill dpi="0" rotWithShape="1">
            <a:blip r:embed="rId3"/>
            <a:srcRect/>
            <a:stretch>
              <a:fillRect t="-45000"/>
            </a:stretch>
          </a:blipFill>
        </p:spPr>
        <p:txBody>
          <a:bodyPr wrap="square">
            <a:spAutoFit/>
          </a:bodyPr>
          <a:lstStyle/>
          <a:p>
            <a:pPr algn="ctr" eaLnBrk="1" fontAlgn="auto" hangingPunct="1">
              <a:spcBef>
                <a:spcPts val="0"/>
              </a:spcBef>
              <a:spcAft>
                <a:spcPts val="0"/>
              </a:spcAft>
              <a:defRPr/>
            </a:pPr>
            <a:r>
              <a:rPr lang="zh-CN" altLang="en-US" sz="4400" b="1" dirty="0" smtClean="0">
                <a:solidFill>
                  <a:srgbClr val="044875"/>
                </a:solidFill>
                <a:latin typeface="微软雅黑" panose="020B0503020204020204" pitchFamily="34" charset="-122"/>
                <a:ea typeface="微软雅黑" panose="020B0503020204020204" pitchFamily="34" charset="-122"/>
              </a:rPr>
              <a:t>基于</a:t>
            </a:r>
            <a:r>
              <a:rPr lang="en-US" altLang="zh-CN" sz="4400" b="1" dirty="0" smtClean="0">
                <a:solidFill>
                  <a:srgbClr val="044875"/>
                </a:solidFill>
                <a:latin typeface="微软雅黑" panose="020B0503020204020204" pitchFamily="34" charset="-122"/>
                <a:ea typeface="微软雅黑" panose="020B0503020204020204" pitchFamily="34" charset="-122"/>
              </a:rPr>
              <a:t>SDN</a:t>
            </a:r>
            <a:r>
              <a:rPr lang="zh-CN" altLang="en-US" sz="4400" b="1" dirty="0" smtClean="0">
                <a:solidFill>
                  <a:srgbClr val="044875"/>
                </a:solidFill>
                <a:latin typeface="微软雅黑" panose="020B0503020204020204" pitchFamily="34" charset="-122"/>
                <a:ea typeface="微软雅黑" panose="020B0503020204020204" pitchFamily="34" charset="-122"/>
              </a:rPr>
              <a:t>的互联网数据</a:t>
            </a:r>
            <a:endParaRPr lang="en-US" altLang="zh-CN" sz="4400" b="1" dirty="0" smtClean="0">
              <a:solidFill>
                <a:srgbClr val="04487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4400" b="1" dirty="0" smtClean="0">
                <a:solidFill>
                  <a:srgbClr val="044875"/>
                </a:solidFill>
                <a:latin typeface="微软雅黑" panose="020B0503020204020204" pitchFamily="34" charset="-122"/>
                <a:ea typeface="微软雅黑" panose="020B0503020204020204" pitchFamily="34" charset="-122"/>
              </a:rPr>
              <a:t>时空标记系统设计与实现</a:t>
            </a:r>
            <a:endParaRPr lang="zh-CN" altLang="en-US" sz="4400" b="1"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a:grpSpLocks/>
          </p:cNvGrpSpPr>
          <p:nvPr/>
        </p:nvGrpSpPr>
        <p:grpSpPr bwMode="auto">
          <a:xfrm>
            <a:off x="7228800" y="777600"/>
            <a:ext cx="3837600" cy="54864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1"/>
                  <a:ext cx="2705100" cy="4133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299"/>
              <a:ext cx="2705100" cy="4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err="1" smtClean="0">
                  <a:solidFill>
                    <a:schemeClr val="bg1"/>
                  </a:solidFill>
                </a:rPr>
                <a:t>OpenFlow</a:t>
              </a:r>
              <a:r>
                <a:rPr lang="zh-CN" altLang="en-US" sz="2400" dirty="0" smtClean="0">
                  <a:solidFill>
                    <a:schemeClr val="bg1"/>
                  </a:solidFill>
                </a:rPr>
                <a:t>协议</a:t>
              </a:r>
              <a:endParaRPr lang="zh-CN" altLang="en-US" sz="2400" dirty="0">
                <a:solidFill>
                  <a:schemeClr val="bg1"/>
                </a:solidFill>
              </a:endParaRPr>
            </a:p>
          </p:txBody>
        </p:sp>
      </p:grpSp>
      <p:sp>
        <p:nvSpPr>
          <p:cNvPr id="27" name="矩形 26"/>
          <p:cNvSpPr/>
          <p:nvPr/>
        </p:nvSpPr>
        <p:spPr>
          <a:xfrm>
            <a:off x="7391997" y="1862799"/>
            <a:ext cx="3511206" cy="3903504"/>
          </a:xfrm>
          <a:prstGeom prst="rect">
            <a:avLst/>
          </a:prstGeom>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mn-lt"/>
                <a:ea typeface="+mn-ea"/>
                <a:cs typeface="Arial" panose="020B0604020202020204" pitchFamily="34" charset="0"/>
              </a:rPr>
              <a:t>组表</a:t>
            </a: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mn-lt"/>
                <a:ea typeface="+mn-ea"/>
                <a:cs typeface="Arial" panose="020B0604020202020204" pitchFamily="34" charset="0"/>
              </a:rPr>
              <a:t>安全通道</a:t>
            </a:r>
            <a:endParaRPr lang="en-US" altLang="zh-CN" sz="2800" dirty="0" smtClean="0">
              <a:solidFill>
                <a:schemeClr val="bg2">
                  <a:lumMod val="25000"/>
                </a:schemeClr>
              </a:solidFill>
              <a:latin typeface="+mn-lt"/>
              <a:ea typeface="+mn-ea"/>
              <a:cs typeface="Arial" panose="020B0604020202020204" pitchFamily="34" charset="0"/>
            </a:endParaRPr>
          </a:p>
          <a:p>
            <a:pPr eaLnBrk="1" fontAlgn="auto" hangingPunct="1">
              <a:lnSpc>
                <a:spcPct val="150000"/>
              </a:lnSpc>
              <a:spcBef>
                <a:spcPts val="0"/>
              </a:spcBef>
              <a:spcAft>
                <a:spcPts val="0"/>
              </a:spcAft>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a:solidFill>
                  <a:schemeClr val="bg2">
                    <a:lumMod val="25000"/>
                  </a:schemeClr>
                </a:solidFill>
                <a:latin typeface="+mn-lt"/>
                <a:ea typeface="+mn-ea"/>
                <a:cs typeface="Arial" panose="020B0604020202020204" pitchFamily="34" charset="0"/>
              </a:rPr>
              <a:t>流表</a:t>
            </a: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00" y="777600"/>
            <a:ext cx="5626800" cy="5155496"/>
          </a:xfrm>
          <a:prstGeom prst="rect">
            <a:avLst/>
          </a:prstGeom>
        </p:spPr>
      </p:pic>
    </p:spTree>
    <p:extLst>
      <p:ext uri="{BB962C8B-B14F-4D97-AF65-F5344CB8AC3E}">
        <p14:creationId xmlns:p14="http://schemas.microsoft.com/office/powerpoint/2010/main" val="26224145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 name="组合 4"/>
          <p:cNvGrpSpPr>
            <a:grpSpLocks/>
          </p:cNvGrpSpPr>
          <p:nvPr/>
        </p:nvGrpSpPr>
        <p:grpSpPr bwMode="auto">
          <a:xfrm>
            <a:off x="7227924" y="778126"/>
            <a:ext cx="3837473" cy="5485714"/>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9" name="文本框 2"/>
            <p:cNvSpPr txBox="1">
              <a:spLocks noChangeArrowheads="1"/>
            </p:cNvSpPr>
            <p:nvPr/>
          </p:nvSpPr>
          <p:spPr bwMode="auto">
            <a:xfrm>
              <a:off x="272393" y="1316300"/>
              <a:ext cx="2705100" cy="40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smtClean="0">
                  <a:solidFill>
                    <a:prstClr val="white"/>
                  </a:solidFill>
                </a:rPr>
                <a:t>OVS</a:t>
              </a:r>
              <a:r>
                <a:rPr lang="zh-CN" altLang="en-US" sz="2400" dirty="0" smtClean="0">
                  <a:solidFill>
                    <a:prstClr val="white"/>
                  </a:solidFill>
                </a:rPr>
                <a:t>架构</a:t>
              </a:r>
              <a:endParaRPr lang="zh-CN" altLang="en-US" sz="2400" dirty="0">
                <a:solidFill>
                  <a:prstClr val="white"/>
                </a:solidFill>
              </a:endParaRPr>
            </a:p>
          </p:txBody>
        </p:sp>
      </p:grpSp>
      <p:sp>
        <p:nvSpPr>
          <p:cNvPr id="23" name="矩形 22"/>
          <p:cNvSpPr/>
          <p:nvPr/>
        </p:nvSpPr>
        <p:spPr>
          <a:xfrm>
            <a:off x="7331396" y="1970889"/>
            <a:ext cx="3570810" cy="3770263"/>
          </a:xfrm>
          <a:prstGeom prst="rect">
            <a:avLst/>
          </a:prstGeom>
        </p:spPr>
        <p:txBody>
          <a:bodyPr wrap="square">
            <a:spAutoFit/>
          </a:bodyPr>
          <a:lstStyle/>
          <a:p>
            <a:pPr marL="285750" indent="-285750" eaLnBrk="1" fontAlgn="auto" hangingPunct="1">
              <a:spcBef>
                <a:spcPts val="0"/>
              </a:spcBef>
              <a:spcAft>
                <a:spcPts val="0"/>
              </a:spcAft>
              <a:buFont typeface="Wingdings" panose="05000000000000000000" pitchFamily="2" charset="2"/>
              <a:buChar char="Ø"/>
              <a:defRPr/>
            </a:pPr>
            <a:r>
              <a:rPr lang="en-US" altLang="zh-CN" sz="2800" dirty="0" err="1" smtClean="0">
                <a:solidFill>
                  <a:srgbClr val="E7E6E6">
                    <a:lumMod val="25000"/>
                  </a:srgbClr>
                </a:solidFill>
                <a:latin typeface="Calibri"/>
                <a:cs typeface="Arial" panose="020B0604020202020204" pitchFamily="34" charset="0"/>
              </a:rPr>
              <a:t>ovsdb</a:t>
            </a:r>
            <a:r>
              <a:rPr lang="en-US" altLang="zh-CN" sz="2800" dirty="0" smtClean="0">
                <a:solidFill>
                  <a:srgbClr val="E7E6E6">
                    <a:lumMod val="25000"/>
                  </a:srgbClr>
                </a:solidFill>
                <a:latin typeface="Calibri"/>
                <a:cs typeface="Arial" panose="020B0604020202020204" pitchFamily="34" charset="0"/>
              </a:rPr>
              <a:t>-server</a:t>
            </a:r>
          </a:p>
          <a:p>
            <a:pPr eaLnBrk="1" fontAlgn="auto" hangingPunct="1">
              <a:spcBef>
                <a:spcPts val="0"/>
              </a:spcBef>
              <a:spcAft>
                <a:spcPts val="0"/>
              </a:spcAft>
              <a:defRPr/>
            </a:pPr>
            <a:r>
              <a:rPr lang="zh-CN" altLang="en-US" sz="2800" dirty="0" smtClean="0">
                <a:solidFill>
                  <a:srgbClr val="E7E6E6">
                    <a:lumMod val="25000"/>
                  </a:srgbClr>
                </a:solidFill>
                <a:latin typeface="Calibri"/>
                <a:cs typeface="Arial" panose="020B0604020202020204" pitchFamily="34" charset="0"/>
              </a:rPr>
              <a:t>  数据库</a:t>
            </a:r>
            <a:r>
              <a:rPr lang="zh-CN" altLang="en-US" sz="2800" dirty="0">
                <a:solidFill>
                  <a:srgbClr val="E7E6E6">
                    <a:lumMod val="25000"/>
                  </a:srgbClr>
                </a:solidFill>
                <a:latin typeface="Calibri"/>
                <a:cs typeface="Arial" panose="020B0604020202020204" pitchFamily="34" charset="0"/>
              </a:rPr>
              <a:t>服务器</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en-US" altLang="zh-CN" sz="2800" dirty="0" err="1" smtClean="0">
                <a:solidFill>
                  <a:srgbClr val="E7E6E6">
                    <a:lumMod val="25000"/>
                  </a:srgbClr>
                </a:solidFill>
                <a:latin typeface="Calibri"/>
                <a:cs typeface="Arial" panose="020B0604020202020204" pitchFamily="34" charset="0"/>
              </a:rPr>
              <a:t>ovs-vswitched</a:t>
            </a:r>
            <a:endParaRPr lang="en-US" altLang="zh-CN" sz="2800" dirty="0" smtClean="0">
              <a:solidFill>
                <a:srgbClr val="E7E6E6">
                  <a:lumMod val="25000"/>
                </a:srgbClr>
              </a:solidFill>
              <a:latin typeface="Calibri"/>
              <a:cs typeface="Arial" panose="020B0604020202020204" pitchFamily="34" charset="0"/>
            </a:endParaRP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r>
              <a:rPr lang="zh-CN" altLang="en-US" sz="2800" dirty="0" smtClean="0">
                <a:solidFill>
                  <a:srgbClr val="E7E6E6">
                    <a:lumMod val="25000"/>
                  </a:srgbClr>
                </a:solidFill>
                <a:latin typeface="Calibri"/>
                <a:cs typeface="Arial" panose="020B0604020202020204" pitchFamily="34" charset="0"/>
              </a:rPr>
              <a:t>核心部件</a:t>
            </a:r>
            <a:endParaRPr lang="en-US" altLang="zh-CN" sz="2800" dirty="0">
              <a:solidFill>
                <a:srgbClr val="E7E6E6">
                  <a:lumMod val="25000"/>
                </a:srgbClr>
              </a:solidFill>
              <a:latin typeface="Calibri"/>
              <a:cs typeface="Arial" panose="020B0604020202020204" pitchFamily="34" charset="0"/>
            </a:endParaRPr>
          </a:p>
          <a:p>
            <a:pPr eaLnBrk="1" fontAlgn="auto" hangingPunct="1">
              <a:spcBef>
                <a:spcPts val="0"/>
              </a:spcBef>
              <a:spcAft>
                <a:spcPts val="0"/>
              </a:spcAft>
              <a:defRPr/>
            </a:pPr>
            <a:r>
              <a:rPr lang="en-US" altLang="zh-CN" sz="2800" dirty="0" smtClean="0">
                <a:solidFill>
                  <a:srgbClr val="E7E6E6">
                    <a:lumMod val="25000"/>
                  </a:srgbClr>
                </a:solidFill>
                <a:latin typeface="Calibri"/>
                <a:cs typeface="Arial" panose="020B0604020202020204" pitchFamily="34" charset="0"/>
              </a:rPr>
              <a:t>  </a:t>
            </a:r>
          </a:p>
          <a:p>
            <a:pPr marL="285750" indent="-285750" eaLnBrk="1" fontAlgn="auto" hangingPunct="1">
              <a:spcBef>
                <a:spcPts val="0"/>
              </a:spcBef>
              <a:spcAft>
                <a:spcPts val="0"/>
              </a:spcAft>
              <a:buFont typeface="Wingdings" panose="05000000000000000000" pitchFamily="2" charset="2"/>
              <a:buChar char="Ø"/>
              <a:defRPr/>
            </a:pPr>
            <a:r>
              <a:rPr lang="en-US" altLang="zh-CN" sz="2800" dirty="0" err="1" smtClean="0">
                <a:solidFill>
                  <a:srgbClr val="E7E6E6">
                    <a:lumMod val="25000"/>
                  </a:srgbClr>
                </a:solidFill>
                <a:latin typeface="Calibri"/>
                <a:cs typeface="Arial" panose="020B0604020202020204" pitchFamily="34" charset="0"/>
              </a:rPr>
              <a:t>ovs</a:t>
            </a:r>
            <a:r>
              <a:rPr lang="en-US" altLang="zh-CN" sz="2800" dirty="0" smtClean="0">
                <a:solidFill>
                  <a:srgbClr val="E7E6E6">
                    <a:lumMod val="25000"/>
                  </a:srgbClr>
                </a:solidFill>
                <a:latin typeface="Calibri"/>
                <a:cs typeface="Arial" panose="020B0604020202020204" pitchFamily="34" charset="0"/>
              </a:rPr>
              <a:t> kernel module</a:t>
            </a: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r>
              <a:rPr lang="zh-CN" altLang="en-US" sz="2800" dirty="0" smtClean="0">
                <a:solidFill>
                  <a:srgbClr val="E7E6E6">
                    <a:lumMod val="25000"/>
                  </a:srgbClr>
                </a:solidFill>
                <a:latin typeface="Calibri"/>
                <a:cs typeface="Arial" panose="020B0604020202020204" pitchFamily="34" charset="0"/>
              </a:rPr>
              <a:t>内核模块</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rgbClr val="E7E6E6">
                  <a:lumMod val="25000"/>
                </a:srgbClr>
              </a:solidFill>
              <a:latin typeface="Calibri"/>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00" y="1518379"/>
            <a:ext cx="5626800" cy="3557173"/>
          </a:xfrm>
          <a:prstGeom prst="rect">
            <a:avLst/>
          </a:prstGeom>
        </p:spPr>
      </p:pic>
    </p:spTree>
    <p:extLst>
      <p:ext uri="{BB962C8B-B14F-4D97-AF65-F5344CB8AC3E}">
        <p14:creationId xmlns:p14="http://schemas.microsoft.com/office/powerpoint/2010/main" val="34129046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 name="组合 4"/>
          <p:cNvGrpSpPr>
            <a:grpSpLocks/>
          </p:cNvGrpSpPr>
          <p:nvPr/>
        </p:nvGrpSpPr>
        <p:grpSpPr bwMode="auto">
          <a:xfrm>
            <a:off x="7227924" y="778126"/>
            <a:ext cx="3837473" cy="5485714"/>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9" name="文本框 2"/>
            <p:cNvSpPr txBox="1">
              <a:spLocks noChangeArrowheads="1"/>
            </p:cNvSpPr>
            <p:nvPr/>
          </p:nvSpPr>
          <p:spPr bwMode="auto">
            <a:xfrm>
              <a:off x="272393" y="1316300"/>
              <a:ext cx="2705100" cy="40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smtClean="0">
                  <a:solidFill>
                    <a:prstClr val="white"/>
                  </a:solidFill>
                </a:rPr>
                <a:t>OVS</a:t>
              </a:r>
              <a:r>
                <a:rPr lang="zh-CN" altLang="en-US" sz="2400" dirty="0" smtClean="0">
                  <a:solidFill>
                    <a:prstClr val="white"/>
                  </a:solidFill>
                </a:rPr>
                <a:t>工作流程</a:t>
              </a:r>
              <a:endParaRPr lang="zh-CN" altLang="en-US" sz="2400" dirty="0">
                <a:solidFill>
                  <a:prstClr val="white"/>
                </a:solidFill>
              </a:endParaRPr>
            </a:p>
          </p:txBody>
        </p:sp>
      </p:grpSp>
      <p:sp>
        <p:nvSpPr>
          <p:cNvPr id="23" name="矩形 22"/>
          <p:cNvSpPr/>
          <p:nvPr/>
        </p:nvSpPr>
        <p:spPr>
          <a:xfrm>
            <a:off x="7331396" y="1970889"/>
            <a:ext cx="3570810" cy="3770263"/>
          </a:xfrm>
          <a:prstGeom prst="rect">
            <a:avLst/>
          </a:prstGeom>
        </p:spPr>
        <p:txBody>
          <a:bodyPr wrap="square">
            <a:spAutoFit/>
          </a:bodyPr>
          <a:lstStyle/>
          <a:p>
            <a:pPr marL="285750" indent="-285750" eaLnBrk="1" fontAlgn="auto" hangingPunct="1">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flow &amp;&amp; action</a:t>
            </a: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smtClean="0">
              <a:solidFill>
                <a:srgbClr val="E7E6E6">
                  <a:lumMod val="25000"/>
                </a:srgbClr>
              </a:solidFill>
              <a:latin typeface="Calibri"/>
              <a:cs typeface="Arial" panose="020B0604020202020204" pitchFamily="34" charset="0"/>
            </a:endParaRPr>
          </a:p>
          <a:p>
            <a:pPr eaLnBrk="1" fontAlgn="auto" hangingPunct="1">
              <a:spcBef>
                <a:spcPts val="0"/>
              </a:spcBef>
              <a:spcAft>
                <a:spcPts val="0"/>
              </a:spcAft>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en-US" altLang="zh-CN" sz="2800" dirty="0">
                <a:solidFill>
                  <a:srgbClr val="E7E6E6">
                    <a:lumMod val="25000"/>
                  </a:srgbClr>
                </a:solidFill>
                <a:latin typeface="Calibri"/>
                <a:cs typeface="Arial" panose="020B0604020202020204" pitchFamily="34" charset="0"/>
              </a:rPr>
              <a:t>f</a:t>
            </a:r>
            <a:r>
              <a:rPr lang="en-US" altLang="zh-CN" sz="2800" dirty="0" smtClean="0">
                <a:solidFill>
                  <a:srgbClr val="E7E6E6">
                    <a:lumMod val="25000"/>
                  </a:srgbClr>
                </a:solidFill>
                <a:latin typeface="Calibri"/>
                <a:cs typeface="Arial" panose="020B0604020202020204" pitchFamily="34" charset="0"/>
              </a:rPr>
              <a:t>ast path</a:t>
            </a: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endParaRPr lang="en-US" altLang="zh-CN" sz="2800" dirty="0">
              <a:solidFill>
                <a:srgbClr val="E7E6E6">
                  <a:lumMod val="25000"/>
                </a:srgbClr>
              </a:solidFill>
              <a:latin typeface="Calibri"/>
              <a:cs typeface="Arial" panose="020B0604020202020204" pitchFamily="34" charset="0"/>
            </a:endParaRPr>
          </a:p>
          <a:p>
            <a:pPr eaLnBrk="1" fontAlgn="auto" hangingPunct="1">
              <a:spcBef>
                <a:spcPts val="0"/>
              </a:spcBef>
              <a:spcAft>
                <a:spcPts val="0"/>
              </a:spcAft>
              <a:defRPr/>
            </a:pPr>
            <a:r>
              <a:rPr lang="en-US" altLang="zh-CN" sz="2800" dirty="0" smtClean="0">
                <a:solidFill>
                  <a:srgbClr val="E7E6E6">
                    <a:lumMod val="25000"/>
                  </a:srgbClr>
                </a:solidFill>
                <a:latin typeface="Calibri"/>
                <a:cs typeface="Arial" panose="020B0604020202020204" pitchFamily="34" charset="0"/>
              </a:rPr>
              <a:t>  </a:t>
            </a:r>
          </a:p>
          <a:p>
            <a:pPr marL="285750" indent="-285750" eaLnBrk="1" fontAlgn="auto" hangingPunct="1">
              <a:spcBef>
                <a:spcPts val="0"/>
              </a:spcBef>
              <a:spcAft>
                <a:spcPts val="0"/>
              </a:spcAft>
              <a:buFont typeface="Wingdings" panose="05000000000000000000" pitchFamily="2" charset="2"/>
              <a:buChar char="Ø"/>
              <a:defRPr/>
            </a:pPr>
            <a:r>
              <a:rPr lang="en-US" altLang="zh-CN" sz="2800" dirty="0">
                <a:solidFill>
                  <a:srgbClr val="E7E6E6">
                    <a:lumMod val="25000"/>
                  </a:srgbClr>
                </a:solidFill>
                <a:latin typeface="Calibri"/>
                <a:cs typeface="Arial" panose="020B0604020202020204" pitchFamily="34" charset="0"/>
              </a:rPr>
              <a:t>s</a:t>
            </a:r>
            <a:r>
              <a:rPr lang="en-US" altLang="zh-CN" sz="2800" dirty="0" smtClean="0">
                <a:solidFill>
                  <a:srgbClr val="E7E6E6">
                    <a:lumMod val="25000"/>
                  </a:srgbClr>
                </a:solidFill>
                <a:latin typeface="Calibri"/>
                <a:cs typeface="Arial" panose="020B0604020202020204" pitchFamily="34" charset="0"/>
              </a:rPr>
              <a:t>low path</a:t>
            </a: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rgbClr val="E7E6E6">
                  <a:lumMod val="25000"/>
                </a:srgbClr>
              </a:solidFill>
              <a:latin typeface="Calibri"/>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0" y="1519200"/>
            <a:ext cx="6778800" cy="3922324"/>
          </a:xfrm>
          <a:prstGeom prst="rect">
            <a:avLst/>
          </a:prstGeom>
        </p:spPr>
      </p:pic>
    </p:spTree>
    <p:extLst>
      <p:ext uri="{BB962C8B-B14F-4D97-AF65-F5344CB8AC3E}">
        <p14:creationId xmlns:p14="http://schemas.microsoft.com/office/powerpoint/2010/main" val="35975898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 name="组合 5"/>
          <p:cNvGrpSpPr>
            <a:grpSpLocks/>
          </p:cNvGrpSpPr>
          <p:nvPr/>
        </p:nvGrpSpPr>
        <p:grpSpPr bwMode="auto">
          <a:xfrm>
            <a:off x="7228800" y="777600"/>
            <a:ext cx="3837600" cy="54864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矩形 30"/>
                <p:cNvSpPr/>
                <p:nvPr/>
              </p:nvSpPr>
              <p:spPr>
                <a:xfrm>
                  <a:off x="304800" y="2171701"/>
                  <a:ext cx="2705100" cy="4133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3" name="文本框 25"/>
            <p:cNvSpPr txBox="1">
              <a:spLocks noChangeArrowheads="1"/>
            </p:cNvSpPr>
            <p:nvPr/>
          </p:nvSpPr>
          <p:spPr bwMode="auto">
            <a:xfrm>
              <a:off x="3305291" y="1316299"/>
              <a:ext cx="2705100"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err="1" smtClean="0">
                  <a:solidFill>
                    <a:prstClr val="white"/>
                  </a:solidFill>
                </a:rPr>
                <a:t>Ryu</a:t>
              </a:r>
              <a:r>
                <a:rPr lang="zh-CN" altLang="en-US" sz="2400" dirty="0" smtClean="0">
                  <a:solidFill>
                    <a:prstClr val="white"/>
                  </a:solidFill>
                </a:rPr>
                <a:t>控制器</a:t>
              </a:r>
              <a:endParaRPr lang="zh-CN" altLang="en-US" sz="2400" dirty="0">
                <a:solidFill>
                  <a:prstClr val="white"/>
                </a:solidFill>
              </a:endParaRPr>
            </a:p>
          </p:txBody>
        </p:sp>
      </p:grpSp>
      <p:sp>
        <p:nvSpPr>
          <p:cNvPr id="27" name="矩形 26"/>
          <p:cNvSpPr/>
          <p:nvPr/>
        </p:nvSpPr>
        <p:spPr>
          <a:xfrm>
            <a:off x="7391997" y="1862799"/>
            <a:ext cx="3511206" cy="3970318"/>
          </a:xfrm>
          <a:prstGeom prst="rect">
            <a:avLst/>
          </a:prstGeom>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a:solidFill>
                  <a:srgbClr val="E7E6E6">
                    <a:lumMod val="25000"/>
                  </a:srgbClr>
                </a:solidFill>
                <a:latin typeface="Calibri"/>
                <a:cs typeface="Arial" panose="020B0604020202020204" pitchFamily="34" charset="0"/>
              </a:rPr>
              <a:t>北</a:t>
            </a:r>
            <a:r>
              <a:rPr lang="zh-CN" altLang="en-US" sz="2800" dirty="0" smtClean="0">
                <a:solidFill>
                  <a:srgbClr val="E7E6E6">
                    <a:lumMod val="25000"/>
                  </a:srgbClr>
                </a:solidFill>
                <a:latin typeface="Calibri"/>
                <a:cs typeface="Arial" panose="020B0604020202020204" pitchFamily="34" charset="0"/>
              </a:rPr>
              <a:t>向接口</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a:solidFill>
                  <a:srgbClr val="E7E6E6">
                    <a:lumMod val="25000"/>
                  </a:srgbClr>
                </a:solidFill>
                <a:latin typeface="Calibri"/>
                <a:cs typeface="Arial" panose="020B0604020202020204" pitchFamily="34" charset="0"/>
              </a:rPr>
              <a:t>组件库</a:t>
            </a:r>
            <a:endParaRPr lang="en-US" altLang="zh-CN" sz="2800" dirty="0" smtClean="0">
              <a:solidFill>
                <a:srgbClr val="E7E6E6">
                  <a:lumMod val="25000"/>
                </a:srgbClr>
              </a:solidFill>
              <a:latin typeface="Calibri"/>
              <a:cs typeface="Arial" panose="020B0604020202020204" pitchFamily="34" charset="0"/>
            </a:endParaRPr>
          </a:p>
          <a:p>
            <a:pPr eaLnBrk="1" fontAlgn="auto" hangingPunct="1">
              <a:lnSpc>
                <a:spcPct val="150000"/>
              </a:lnSpc>
              <a:spcBef>
                <a:spcPts val="0"/>
              </a:spcBef>
              <a:spcAft>
                <a:spcPts val="0"/>
              </a:spcAft>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smtClean="0">
                <a:solidFill>
                  <a:srgbClr val="E7E6E6">
                    <a:lumMod val="25000"/>
                  </a:srgbClr>
                </a:solidFill>
                <a:latin typeface="Calibri"/>
                <a:cs typeface="Arial" panose="020B0604020202020204" pitchFamily="34" charset="0"/>
              </a:rPr>
              <a:t>南向接口</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46972"/>
            <a:ext cx="6269182" cy="4089310"/>
          </a:xfrm>
          <a:prstGeom prst="rect">
            <a:avLst/>
          </a:prstGeom>
        </p:spPr>
      </p:pic>
    </p:spTree>
    <p:extLst>
      <p:ext uri="{BB962C8B-B14F-4D97-AF65-F5344CB8AC3E}">
        <p14:creationId xmlns:p14="http://schemas.microsoft.com/office/powerpoint/2010/main" val="33545007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 name="组合 5"/>
          <p:cNvGrpSpPr>
            <a:grpSpLocks/>
          </p:cNvGrpSpPr>
          <p:nvPr/>
        </p:nvGrpSpPr>
        <p:grpSpPr bwMode="auto">
          <a:xfrm>
            <a:off x="7228800" y="777600"/>
            <a:ext cx="3837600" cy="54864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矩形 30"/>
                <p:cNvSpPr/>
                <p:nvPr/>
              </p:nvSpPr>
              <p:spPr>
                <a:xfrm>
                  <a:off x="304800" y="2171701"/>
                  <a:ext cx="2705100" cy="4133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3" name="文本框 25"/>
            <p:cNvSpPr txBox="1">
              <a:spLocks noChangeArrowheads="1"/>
            </p:cNvSpPr>
            <p:nvPr/>
          </p:nvSpPr>
          <p:spPr bwMode="auto">
            <a:xfrm>
              <a:off x="3305291" y="1316299"/>
              <a:ext cx="2705100"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err="1" smtClean="0">
                  <a:solidFill>
                    <a:prstClr val="white"/>
                  </a:solidFill>
                </a:rPr>
                <a:t>Ryu</a:t>
              </a:r>
              <a:r>
                <a:rPr lang="zh-CN" altLang="en-US" sz="2400" dirty="0" smtClean="0">
                  <a:solidFill>
                    <a:prstClr val="white"/>
                  </a:solidFill>
                </a:rPr>
                <a:t>应用编程模型</a:t>
              </a:r>
              <a:endParaRPr lang="zh-CN" altLang="en-US" sz="2400" dirty="0">
                <a:solidFill>
                  <a:prstClr val="white"/>
                </a:solidFill>
              </a:endParaRPr>
            </a:p>
          </p:txBody>
        </p:sp>
      </p:grpSp>
      <p:sp>
        <p:nvSpPr>
          <p:cNvPr id="27" name="矩形 26"/>
          <p:cNvSpPr/>
          <p:nvPr/>
        </p:nvSpPr>
        <p:spPr>
          <a:xfrm>
            <a:off x="7391997" y="1862799"/>
            <a:ext cx="3511206" cy="3970318"/>
          </a:xfrm>
          <a:prstGeom prst="rect">
            <a:avLst/>
          </a:prstGeom>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Event loop Thread</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Event handler</a:t>
            </a:r>
          </a:p>
          <a:p>
            <a:pPr eaLnBrk="1" fontAlgn="auto" hangingPunct="1">
              <a:lnSpc>
                <a:spcPct val="150000"/>
              </a:lnSpc>
              <a:spcBef>
                <a:spcPts val="0"/>
              </a:spcBef>
              <a:spcAft>
                <a:spcPts val="0"/>
              </a:spcAft>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Event queue</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00" y="1519200"/>
            <a:ext cx="5626800" cy="3873333"/>
          </a:xfrm>
          <a:prstGeom prst="rect">
            <a:avLst/>
          </a:prstGeom>
        </p:spPr>
      </p:pic>
    </p:spTree>
    <p:extLst>
      <p:ext uri="{BB962C8B-B14F-4D97-AF65-F5344CB8AC3E}">
        <p14:creationId xmlns:p14="http://schemas.microsoft.com/office/powerpoint/2010/main" val="12292152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研究方法与过程</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a:grpSpLocks/>
          </p:cNvGrpSpPr>
          <p:nvPr/>
        </p:nvGrpSpPr>
        <p:grpSpPr bwMode="auto">
          <a:xfrm>
            <a:off x="374650" y="1250136"/>
            <a:ext cx="10045890" cy="3889023"/>
            <a:chOff x="374813" y="962885"/>
            <a:chExt cx="7234553" cy="1197926"/>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586645" y="1028873"/>
              <a:ext cx="7022721" cy="976478"/>
            </a:xfrm>
            <a:prstGeom prst="rect">
              <a:avLst/>
            </a:prstGeom>
          </p:spPr>
          <p:txBody>
            <a:bodyPr>
              <a:spAutoFit/>
            </a:bodyPr>
            <a:lstStyle/>
            <a:p>
              <a:pPr eaLnBrk="1" fontAlgn="auto" hangingPunct="1">
                <a:lnSpc>
                  <a:spcPts val="2400"/>
                </a:lnSpc>
                <a:spcBef>
                  <a:spcPts val="0"/>
                </a:spcBef>
                <a:spcAft>
                  <a:spcPts val="0"/>
                </a:spcAft>
                <a:defRPr/>
              </a:pPr>
              <a:r>
                <a:rPr lang="zh-CN" altLang="en-US" sz="2400" dirty="0" smtClean="0">
                  <a:latin typeface="+mn-ea"/>
                  <a:ea typeface="+mn-ea"/>
                  <a:cs typeface="Arial" panose="020B0604020202020204" pitchFamily="34" charset="0"/>
                </a:rPr>
                <a:t>基于</a:t>
              </a:r>
              <a:r>
                <a:rPr lang="zh-CN" altLang="en-US" sz="2400" dirty="0" smtClean="0">
                  <a:latin typeface="+mn-ea"/>
                  <a:ea typeface="+mn-ea"/>
                  <a:cs typeface="Arial" panose="020B0604020202020204" pitchFamily="34" charset="0"/>
                </a:rPr>
                <a:t>对</a:t>
              </a:r>
              <a:r>
                <a:rPr lang="en-US" altLang="zh-CN" sz="2400" dirty="0" smtClean="0">
                  <a:latin typeface="+mn-ea"/>
                  <a:ea typeface="+mn-ea"/>
                  <a:cs typeface="Arial" panose="020B0604020202020204" pitchFamily="34" charset="0"/>
                </a:rPr>
                <a:t>SDN</a:t>
              </a:r>
              <a:r>
                <a:rPr lang="zh-CN" altLang="en-US" sz="2400" dirty="0" smtClean="0">
                  <a:latin typeface="+mn-ea"/>
                  <a:ea typeface="+mn-ea"/>
                  <a:cs typeface="Arial" panose="020B0604020202020204" pitchFamily="34" charset="0"/>
                </a:rPr>
                <a:t>技术的了解，将标记系统分为以下三大部分</a:t>
              </a:r>
              <a:r>
                <a:rPr lang="zh-CN" altLang="en-US" sz="2400" dirty="0" smtClean="0">
                  <a:latin typeface="+mn-ea"/>
                  <a:ea typeface="+mn-ea"/>
                  <a:cs typeface="Arial" panose="020B0604020202020204" pitchFamily="34" charset="0"/>
                </a:rPr>
                <a:t>：</a:t>
              </a:r>
              <a:endParaRPr lang="en-US" altLang="zh-CN" sz="2400" dirty="0" smtClean="0">
                <a:latin typeface="+mn-ea"/>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2400" dirty="0" smtClean="0">
                <a:latin typeface="+mn-ea"/>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2400" dirty="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r>
                <a:rPr lang="zh-CN" altLang="en-US" sz="2400" dirty="0" smtClean="0">
                  <a:latin typeface="+mn-ea"/>
                  <a:ea typeface="+mn-ea"/>
                  <a:cs typeface="Arial" panose="020B0604020202020204" pitchFamily="34" charset="0"/>
                </a:rPr>
                <a:t>网络拓扑</a:t>
              </a:r>
              <a:r>
                <a:rPr lang="zh-CN" altLang="en-US" sz="2400" dirty="0" smtClean="0">
                  <a:latin typeface="+mn-ea"/>
                  <a:ea typeface="+mn-ea"/>
                  <a:cs typeface="Arial" panose="020B0604020202020204" pitchFamily="34" charset="0"/>
                </a:rPr>
                <a:t>设计</a:t>
              </a:r>
              <a:endParaRPr lang="en-US" altLang="zh-CN" sz="2400" dirty="0" smtClean="0">
                <a:latin typeface="+mn-ea"/>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2400" dirty="0" smtClean="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endParaRPr lang="en-US" altLang="zh-CN" sz="2400" dirty="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r>
                <a:rPr lang="zh-CN" altLang="en-US" sz="2400" dirty="0">
                  <a:latin typeface="+mn-ea"/>
                  <a:ea typeface="+mn-ea"/>
                  <a:cs typeface="Arial" panose="020B0604020202020204" pitchFamily="34" charset="0"/>
                </a:rPr>
                <a:t>全局</a:t>
              </a:r>
              <a:r>
                <a:rPr lang="zh-CN" altLang="en-US" sz="2400" dirty="0" smtClean="0">
                  <a:latin typeface="+mn-ea"/>
                  <a:ea typeface="+mn-ea"/>
                  <a:cs typeface="Arial" panose="020B0604020202020204" pitchFamily="34" charset="0"/>
                </a:rPr>
                <a:t>控制器</a:t>
              </a:r>
              <a:endParaRPr lang="en-US" altLang="zh-CN" sz="2400" dirty="0" smtClean="0">
                <a:latin typeface="+mn-ea"/>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2400" dirty="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endParaRPr lang="en-US" altLang="zh-CN" sz="2400" dirty="0" smtClean="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r>
                <a:rPr lang="zh-CN" altLang="en-US" sz="2400" dirty="0">
                  <a:latin typeface="+mn-ea"/>
                  <a:ea typeface="+mn-ea"/>
                  <a:cs typeface="Arial" panose="020B0604020202020204" pitchFamily="34" charset="0"/>
                </a:rPr>
                <a:t>边缘</a:t>
              </a:r>
              <a:r>
                <a:rPr lang="zh-CN" altLang="en-US" sz="2400" dirty="0" smtClean="0">
                  <a:latin typeface="+mn-ea"/>
                  <a:ea typeface="+mn-ea"/>
                  <a:cs typeface="Arial" panose="020B0604020202020204" pitchFamily="34" charset="0"/>
                </a:rPr>
                <a:t>控制器</a:t>
              </a:r>
              <a:endParaRPr lang="en-US" altLang="zh-CN" sz="2400" dirty="0">
                <a:latin typeface="+mn-ea"/>
                <a:ea typeface="+mn-ea"/>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04</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33" name="组合 32"/>
          <p:cNvGrpSpPr>
            <a:grpSpLocks/>
          </p:cNvGrpSpPr>
          <p:nvPr/>
        </p:nvGrpSpPr>
        <p:grpSpPr bwMode="auto">
          <a:xfrm>
            <a:off x="2289175" y="4491037"/>
            <a:ext cx="3168650" cy="1183291"/>
            <a:chOff x="1896905" y="629070"/>
            <a:chExt cx="3168549" cy="1182542"/>
          </a:xfrm>
        </p:grpSpPr>
        <p:sp>
          <p:nvSpPr>
            <p:cNvPr id="34" name="文本框 33"/>
            <p:cNvSpPr txBox="1"/>
            <p:nvPr/>
          </p:nvSpPr>
          <p:spPr>
            <a:xfrm>
              <a:off x="1896905" y="629070"/>
              <a:ext cx="3168549" cy="399797"/>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网络拓扑</a:t>
              </a:r>
              <a:endParaRPr lang="zh-CN" altLang="en-US" sz="2000" dirty="0">
                <a:solidFill>
                  <a:srgbClr val="044875"/>
                </a:solidFill>
                <a:latin typeface="Calibri Light"/>
                <a:cs typeface="Arial" panose="020B0604020202020204" pitchFamily="34" charset="0"/>
              </a:endParaRPr>
            </a:p>
          </p:txBody>
        </p:sp>
        <p:sp>
          <p:nvSpPr>
            <p:cNvPr id="35" name="矩形 34"/>
            <p:cNvSpPr/>
            <p:nvPr/>
          </p:nvSpPr>
          <p:spPr>
            <a:xfrm>
              <a:off x="1933417" y="1027279"/>
              <a:ext cx="2381174" cy="784333"/>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smtClean="0">
                  <a:solidFill>
                    <a:srgbClr val="E7E6E6">
                      <a:lumMod val="25000"/>
                    </a:srgbClr>
                  </a:solidFill>
                  <a:latin typeface="Arial" panose="020B0604020202020204" pitchFamily="34" charset="0"/>
                  <a:cs typeface="Arial" panose="020B0604020202020204" pitchFamily="34" charset="0"/>
                </a:rPr>
                <a:t>switch-only</a:t>
              </a:r>
              <a:r>
                <a:rPr lang="zh-CN" altLang="en-US" sz="1600" dirty="0" smtClean="0">
                  <a:solidFill>
                    <a:srgbClr val="E7E6E6">
                      <a:lumMod val="25000"/>
                    </a:srgbClr>
                  </a:solidFill>
                  <a:latin typeface="Arial" panose="020B0604020202020204" pitchFamily="34" charset="0"/>
                  <a:cs typeface="Arial" panose="020B0604020202020204" pitchFamily="34" charset="0"/>
                </a:rPr>
                <a:t>拓扑、</a:t>
              </a:r>
              <a:r>
                <a:rPr lang="en-US" altLang="zh-CN" sz="1600" dirty="0" smtClean="0">
                  <a:solidFill>
                    <a:srgbClr val="E7E6E6">
                      <a:lumMod val="25000"/>
                    </a:srgbClr>
                  </a:solidFill>
                  <a:latin typeface="Arial" panose="020B0604020202020204" pitchFamily="34" charset="0"/>
                  <a:cs typeface="Arial" panose="020B0604020202020204" pitchFamily="34" charset="0"/>
                </a:rPr>
                <a:t>server-only</a:t>
              </a:r>
              <a:r>
                <a:rPr lang="zh-CN" altLang="en-US" sz="1600" dirty="0" smtClean="0">
                  <a:solidFill>
                    <a:srgbClr val="E7E6E6">
                      <a:lumMod val="25000"/>
                    </a:srgbClr>
                  </a:solidFill>
                  <a:latin typeface="Arial" panose="020B0604020202020204" pitchFamily="34" charset="0"/>
                  <a:cs typeface="Arial" panose="020B0604020202020204" pitchFamily="34" charset="0"/>
                </a:rPr>
                <a:t>拓扑、</a:t>
              </a:r>
              <a:endParaRPr lang="en-US" altLang="zh-CN" sz="1600" dirty="0" smtClean="0">
                <a:solidFill>
                  <a:srgbClr val="E7E6E6">
                    <a:lumMod val="25000"/>
                  </a:srgbClr>
                </a:solidFill>
                <a:latin typeface="Arial" panose="020B0604020202020204" pitchFamily="34" charset="0"/>
                <a:cs typeface="Arial" panose="020B0604020202020204" pitchFamily="34" charset="0"/>
              </a:endParaRPr>
            </a:p>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混合型拓扑</a:t>
              </a:r>
              <a:r>
                <a:rPr lang="zh-CN" altLang="en-US" sz="1600" dirty="0">
                  <a:solidFill>
                    <a:srgbClr val="E7E6E6">
                      <a:lumMod val="25000"/>
                    </a:srgbClr>
                  </a:solidFill>
                  <a:latin typeface="Arial" panose="020B0604020202020204" pitchFamily="34" charset="0"/>
                  <a:cs typeface="Arial" panose="020B0604020202020204" pitchFamily="34" charset="0"/>
                </a:rPr>
                <a:t>。</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1480800"/>
            <a:chOff x="1820705" y="667170"/>
            <a:chExt cx="3168549" cy="1480954"/>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Calibri Light"/>
                  <a:cs typeface="Arial" panose="020B0604020202020204" pitchFamily="34" charset="0"/>
                </a:rPr>
                <a:t>胖</a:t>
              </a:r>
              <a:r>
                <a:rPr lang="zh-CN" altLang="en-US" sz="2000" dirty="0" smtClean="0">
                  <a:solidFill>
                    <a:srgbClr val="044875"/>
                  </a:solidFill>
                  <a:latin typeface="Calibri Light"/>
                  <a:cs typeface="Arial" panose="020B0604020202020204" pitchFamily="34" charset="0"/>
                </a:rPr>
                <a:t>树拓扑</a:t>
              </a:r>
              <a:endParaRPr lang="zh-CN" altLang="en-US" sz="2000" dirty="0">
                <a:solidFill>
                  <a:srgbClr val="044875"/>
                </a:solidFill>
                <a:latin typeface="Calibri Light"/>
                <a:cs typeface="Arial" panose="020B0604020202020204" pitchFamily="34" charset="0"/>
              </a:endParaRPr>
            </a:p>
          </p:txBody>
        </p:sp>
        <p:sp>
          <p:nvSpPr>
            <p:cNvPr id="39" name="矩形 38"/>
            <p:cNvSpPr/>
            <p:nvPr/>
          </p:nvSpPr>
          <p:spPr>
            <a:xfrm>
              <a:off x="1858804" y="1132355"/>
              <a:ext cx="2324026" cy="1015769"/>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t>Fat-Tree</a:t>
              </a:r>
              <a:r>
                <a:rPr lang="zh-CN" altLang="zh-CN" sz="1600" dirty="0"/>
                <a:t>网络分三层：</a:t>
              </a:r>
              <a:r>
                <a:rPr lang="en-US" altLang="zh-CN" sz="1600" dirty="0"/>
                <a:t>Core</a:t>
              </a:r>
              <a:r>
                <a:rPr lang="zh-CN" altLang="zh-CN" sz="1600" dirty="0"/>
                <a:t>（核心层）、</a:t>
              </a:r>
              <a:r>
                <a:rPr lang="en-US" altLang="zh-CN" sz="1600" dirty="0"/>
                <a:t>Aggregation</a:t>
              </a:r>
              <a:r>
                <a:rPr lang="zh-CN" altLang="zh-CN" sz="1600" dirty="0"/>
                <a:t>（汇聚层）以及</a:t>
              </a:r>
              <a:r>
                <a:rPr lang="en-US" altLang="zh-CN" sz="1600" dirty="0"/>
                <a:t>Edge</a:t>
              </a:r>
              <a:r>
                <a:rPr lang="zh-CN" altLang="zh-CN" sz="1600" dirty="0"/>
                <a:t>（边缘层</a:t>
              </a:r>
              <a:r>
                <a:rPr lang="zh-CN" altLang="zh-CN" sz="1600" dirty="0" smtClean="0"/>
                <a:t>）</a:t>
              </a:r>
              <a:r>
                <a:rPr lang="zh-CN" altLang="en-US" sz="1600" dirty="0" smtClean="0"/>
                <a:t>。</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2423179"/>
            <a:chOff x="1896905" y="667170"/>
            <a:chExt cx="3168549" cy="242365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en-US" altLang="zh-CN" sz="2000" dirty="0" err="1" smtClean="0">
                  <a:solidFill>
                    <a:srgbClr val="044875"/>
                  </a:solidFill>
                  <a:latin typeface="Calibri Light"/>
                  <a:cs typeface="Arial" panose="020B0604020202020204" pitchFamily="34" charset="0"/>
                </a:rPr>
                <a:t>Mininet</a:t>
              </a:r>
              <a:endParaRPr lang="zh-CN" altLang="en-US" sz="2000" dirty="0">
                <a:solidFill>
                  <a:srgbClr val="044875"/>
                </a:solidFill>
                <a:latin typeface="Calibri Light"/>
                <a:cs typeface="Arial" panose="020B0604020202020204" pitchFamily="34" charset="0"/>
              </a:endParaRPr>
            </a:p>
          </p:txBody>
        </p:sp>
        <p:sp>
          <p:nvSpPr>
            <p:cNvPr id="43" name="矩形 42"/>
            <p:cNvSpPr/>
            <p:nvPr/>
          </p:nvSpPr>
          <p:spPr>
            <a:xfrm>
              <a:off x="1896905" y="1151453"/>
              <a:ext cx="2312914" cy="1939376"/>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err="1">
                  <a:solidFill>
                    <a:srgbClr val="E7E6E6">
                      <a:lumMod val="25000"/>
                    </a:srgbClr>
                  </a:solidFill>
                  <a:latin typeface="Arial" panose="020B0604020202020204" pitchFamily="34" charset="0"/>
                  <a:cs typeface="Arial" panose="020B0604020202020204" pitchFamily="34" charset="0"/>
                </a:rPr>
                <a:t>Mininet</a:t>
              </a:r>
              <a:r>
                <a:rPr lang="zh-CN" altLang="en-US" sz="1600" dirty="0">
                  <a:solidFill>
                    <a:srgbClr val="E7E6E6">
                      <a:lumMod val="25000"/>
                    </a:srgbClr>
                  </a:solidFill>
                  <a:latin typeface="Arial" panose="020B0604020202020204" pitchFamily="34" charset="0"/>
                  <a:cs typeface="Arial" panose="020B0604020202020204" pitchFamily="34" charset="0"/>
                </a:rPr>
                <a:t>是一个网络仿真工具，利用</a:t>
              </a:r>
              <a:r>
                <a:rPr lang="en-US" altLang="zh-CN" sz="1600" dirty="0" err="1">
                  <a:solidFill>
                    <a:srgbClr val="E7E6E6">
                      <a:lumMod val="25000"/>
                    </a:srgbClr>
                  </a:solidFill>
                  <a:latin typeface="Arial" panose="020B0604020202020204" pitchFamily="34" charset="0"/>
                  <a:cs typeface="Arial" panose="020B0604020202020204" pitchFamily="34" charset="0"/>
                </a:rPr>
                <a:t>Mininet</a:t>
              </a:r>
              <a:r>
                <a:rPr lang="zh-CN" altLang="en-US" sz="1600" dirty="0">
                  <a:solidFill>
                    <a:srgbClr val="E7E6E6">
                      <a:lumMod val="25000"/>
                    </a:srgbClr>
                  </a:solidFill>
                  <a:latin typeface="Arial" panose="020B0604020202020204" pitchFamily="34" charset="0"/>
                  <a:cs typeface="Arial" panose="020B0604020202020204" pitchFamily="34" charset="0"/>
                </a:rPr>
                <a:t>可以在单台机器上创建出逼真的虚拟网络，该虚拟网络运行真实的内核，交换机和应用程序代码，可以迁移到真实的网络</a:t>
              </a:r>
              <a:r>
                <a:rPr lang="zh-CN" altLang="en-US" sz="1600" dirty="0" smtClean="0">
                  <a:solidFill>
                    <a:srgbClr val="E7E6E6">
                      <a:lumMod val="25000"/>
                    </a:srgbClr>
                  </a:solidFill>
                  <a:latin typeface="Arial" panose="020B0604020202020204" pitchFamily="34" charset="0"/>
                  <a:cs typeface="Arial" panose="020B0604020202020204" pitchFamily="34" charset="0"/>
                </a:rPr>
                <a:t>中</a:t>
              </a:r>
              <a:r>
                <a:rPr lang="zh-CN" altLang="en-US" sz="1600" dirty="0">
                  <a:solidFill>
                    <a:srgbClr val="E7E6E6">
                      <a:lumMod val="25000"/>
                    </a:srgbClr>
                  </a:solidFill>
                  <a:latin typeface="Arial" panose="020B0604020202020204" pitchFamily="34" charset="0"/>
                  <a:cs typeface="Arial" panose="020B0604020202020204" pitchFamily="34" charset="0"/>
                </a:rPr>
                <a:t>。</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2018665"/>
            <a:chOff x="1896905" y="667170"/>
            <a:chExt cx="3168549" cy="2018925"/>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自定义拓扑</a:t>
              </a:r>
              <a:endParaRPr lang="zh-CN" altLang="en-US" sz="2000" dirty="0">
                <a:solidFill>
                  <a:srgbClr val="044875"/>
                </a:solidFill>
                <a:latin typeface="Calibri Light"/>
                <a:cs typeface="Arial" panose="020B0604020202020204" pitchFamily="34" charset="0"/>
              </a:endParaRPr>
            </a:p>
          </p:txBody>
        </p:sp>
        <p:sp>
          <p:nvSpPr>
            <p:cNvPr id="47" name="矩形 46"/>
            <p:cNvSpPr/>
            <p:nvPr/>
          </p:nvSpPr>
          <p:spPr>
            <a:xfrm>
              <a:off x="1901668" y="1208577"/>
              <a:ext cx="2512932" cy="147751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使用</a:t>
              </a:r>
              <a:r>
                <a:rPr lang="en-US" altLang="zh-CN" sz="1600" dirty="0" err="1" smtClean="0">
                  <a:solidFill>
                    <a:srgbClr val="E7E6E6">
                      <a:lumMod val="25000"/>
                    </a:srgbClr>
                  </a:solidFill>
                  <a:latin typeface="Arial" panose="020B0604020202020204" pitchFamily="34" charset="0"/>
                  <a:cs typeface="Arial" panose="020B0604020202020204" pitchFamily="34" charset="0"/>
                </a:rPr>
                <a:t>mininet</a:t>
              </a:r>
              <a:r>
                <a:rPr lang="zh-CN" altLang="en-US" sz="1600" dirty="0" smtClean="0">
                  <a:solidFill>
                    <a:srgbClr val="E7E6E6">
                      <a:lumMod val="25000"/>
                    </a:srgbClr>
                  </a:solidFill>
                  <a:latin typeface="Arial" panose="020B0604020202020204" pitchFamily="34" charset="0"/>
                  <a:cs typeface="Arial" panose="020B0604020202020204" pitchFamily="34" charset="0"/>
                </a:rPr>
                <a:t>自定义网络拓扑，有以下两种方法：</a:t>
              </a:r>
              <a:r>
                <a:rPr lang="en-US" altLang="zh-CN" sz="1600" dirty="0" smtClean="0">
                  <a:solidFill>
                    <a:srgbClr val="E7E6E6">
                      <a:lumMod val="25000"/>
                    </a:srgbClr>
                  </a:solidFill>
                  <a:latin typeface="Arial" panose="020B0604020202020204" pitchFamily="34" charset="0"/>
                  <a:cs typeface="Arial" panose="020B0604020202020204" pitchFamily="34" charset="0"/>
                </a:rPr>
                <a:t>1.</a:t>
              </a:r>
              <a:r>
                <a:rPr lang="zh-CN" altLang="en-US" sz="1600" dirty="0" smtClean="0">
                  <a:solidFill>
                    <a:srgbClr val="E7E6E6">
                      <a:lumMod val="25000"/>
                    </a:srgbClr>
                  </a:solidFill>
                  <a:latin typeface="Arial" panose="020B0604020202020204" pitchFamily="34" charset="0"/>
                  <a:cs typeface="Arial" panose="020B0604020202020204" pitchFamily="34" charset="0"/>
                </a:rPr>
                <a:t>使用可视化工具</a:t>
              </a:r>
              <a:r>
                <a:rPr lang="en-US" altLang="zh-CN" sz="1600" dirty="0" err="1" smtClean="0">
                  <a:solidFill>
                    <a:srgbClr val="E7E6E6">
                      <a:lumMod val="25000"/>
                    </a:srgbClr>
                  </a:solidFill>
                  <a:latin typeface="Arial" panose="020B0604020202020204" pitchFamily="34" charset="0"/>
                  <a:cs typeface="Arial" panose="020B0604020202020204" pitchFamily="34" charset="0"/>
                </a:rPr>
                <a:t>miniedit</a:t>
              </a:r>
              <a:r>
                <a:rPr lang="zh-CN" altLang="en-US" sz="1600" dirty="0" smtClean="0">
                  <a:solidFill>
                    <a:srgbClr val="E7E6E6">
                      <a:lumMod val="25000"/>
                    </a:srgbClr>
                  </a:solidFill>
                  <a:latin typeface="Arial" panose="020B0604020202020204" pitchFamily="34" charset="0"/>
                  <a:cs typeface="Arial" panose="020B0604020202020204" pitchFamily="34" charset="0"/>
                </a:rPr>
                <a:t>搭建拓扑。</a:t>
              </a:r>
              <a:r>
                <a:rPr lang="en-US" altLang="zh-CN" sz="1600" dirty="0" smtClean="0">
                  <a:solidFill>
                    <a:srgbClr val="E7E6E6">
                      <a:lumMod val="25000"/>
                    </a:srgbClr>
                  </a:solidFill>
                  <a:latin typeface="Arial" panose="020B0604020202020204" pitchFamily="34" charset="0"/>
                  <a:cs typeface="Arial" panose="020B0604020202020204" pitchFamily="34" charset="0"/>
                </a:rPr>
                <a:t>2.</a:t>
              </a:r>
              <a:r>
                <a:rPr lang="zh-CN" altLang="en-US" sz="1600" dirty="0" smtClean="0">
                  <a:solidFill>
                    <a:srgbClr val="E7E6E6">
                      <a:lumMod val="25000"/>
                    </a:srgbClr>
                  </a:solidFill>
                  <a:latin typeface="Arial" panose="020B0604020202020204" pitchFamily="34" charset="0"/>
                  <a:cs typeface="Arial" panose="020B0604020202020204" pitchFamily="34" charset="0"/>
                </a:rPr>
                <a:t>编写</a:t>
              </a:r>
              <a:r>
                <a:rPr lang="en-US" altLang="zh-CN" sz="1600" dirty="0" smtClean="0">
                  <a:solidFill>
                    <a:srgbClr val="E7E6E6">
                      <a:lumMod val="25000"/>
                    </a:srgbClr>
                  </a:solidFill>
                  <a:latin typeface="Arial" panose="020B0604020202020204" pitchFamily="34" charset="0"/>
                  <a:cs typeface="Arial" panose="020B0604020202020204" pitchFamily="34" charset="0"/>
                </a:rPr>
                <a:t>Python</a:t>
              </a:r>
              <a:r>
                <a:rPr lang="zh-CN" altLang="en-US" sz="1600" dirty="0" smtClean="0">
                  <a:solidFill>
                    <a:srgbClr val="E7E6E6">
                      <a:lumMod val="25000"/>
                    </a:srgbClr>
                  </a:solidFill>
                  <a:latin typeface="Arial" panose="020B0604020202020204" pitchFamily="34" charset="0"/>
                  <a:cs typeface="Arial" panose="020B0604020202020204" pitchFamily="34" charset="0"/>
                </a:rPr>
                <a:t>代码构造拓扑。</a:t>
              </a:r>
              <a:endParaRPr lang="en-US" altLang="zh-CN" sz="1600" dirty="0">
                <a:solidFill>
                  <a:srgbClr val="E7E6E6">
                    <a:lumMod val="25000"/>
                  </a:srgbClr>
                </a:solidFill>
                <a:latin typeface="Arial" panose="020B0604020202020204" pitchFamily="34" charset="0"/>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400" b="1" dirty="0">
                <a:solidFill>
                  <a:srgbClr val="044875"/>
                </a:solidFill>
                <a:latin typeface="Calibri Light"/>
                <a:cs typeface="Arial" panose="020B0604020202020204" pitchFamily="34" charset="0"/>
              </a:rPr>
              <a:t>拓扑</a:t>
            </a:r>
            <a:r>
              <a:rPr lang="zh-CN" altLang="en-US" sz="2400" b="1" dirty="0" smtClean="0">
                <a:solidFill>
                  <a:srgbClr val="044875"/>
                </a:solidFill>
                <a:latin typeface="Calibri Light"/>
                <a:cs typeface="Arial" panose="020B0604020202020204" pitchFamily="34" charset="0"/>
              </a:rPr>
              <a:t>设计</a:t>
            </a:r>
            <a:endParaRPr lang="zh-CN" altLang="en-US" sz="2400" b="1" dirty="0">
              <a:solidFill>
                <a:srgbClr val="044875"/>
              </a:solidFill>
              <a:latin typeface="Calibri Light"/>
              <a:cs typeface="Arial" panose="020B0604020202020204" pitchFamily="34" charset="0"/>
            </a:endParaRPr>
          </a:p>
        </p:txBody>
      </p:sp>
      <p:grpSp>
        <p:nvGrpSpPr>
          <p:cNvPr id="3" name="组合 2"/>
          <p:cNvGrpSpPr>
            <a:grpSpLocks/>
          </p:cNvGrpSpPr>
          <p:nvPr/>
        </p:nvGrpSpPr>
        <p:grpSpPr bwMode="auto">
          <a:xfrm>
            <a:off x="374650" y="1177925"/>
            <a:ext cx="7248525" cy="1323439"/>
            <a:chOff x="374813" y="940642"/>
            <a:chExt cx="7248135" cy="1324491"/>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52"/>
            <p:cNvSpPr/>
            <p:nvPr/>
          </p:nvSpPr>
          <p:spPr>
            <a:xfrm>
              <a:off x="600226" y="940642"/>
              <a:ext cx="7022722" cy="1324491"/>
            </a:xfrm>
            <a:prstGeom prst="rect">
              <a:avLst/>
            </a:prstGeom>
          </p:spPr>
          <p:txBody>
            <a:bodyPr>
              <a:spAutoFit/>
            </a:bodyPr>
            <a:lstStyle/>
            <a:p>
              <a:pPr eaLnBrk="1" fontAlgn="auto" hangingPunct="1">
                <a:lnSpc>
                  <a:spcPts val="2400"/>
                </a:lnSpc>
                <a:spcBef>
                  <a:spcPts val="0"/>
                </a:spcBef>
                <a:spcAft>
                  <a:spcPts val="0"/>
                </a:spcAft>
                <a:defRPr/>
              </a:pPr>
              <a:r>
                <a:rPr lang="zh-CN" altLang="en-US" sz="2400" b="1" dirty="0" smtClean="0"/>
                <a:t>网络拓扑设计</a:t>
              </a:r>
              <a:r>
                <a:rPr lang="zh-CN" altLang="en-US" sz="2400" dirty="0" smtClean="0"/>
                <a:t>：</a:t>
              </a:r>
              <a:r>
                <a:rPr lang="zh-CN" altLang="zh-CN" sz="2400" dirty="0" smtClean="0"/>
                <a:t>随着</a:t>
              </a:r>
              <a:r>
                <a:rPr lang="zh-CN" altLang="zh-CN" sz="2400" dirty="0"/>
                <a:t>信息技术的发展，当今世界的数据种类和数据规模不断扩大，应用需求日益增加，而当下诸多应用均由数据所驱动，因此对数据中心网络也提出了越来越高的要求。</a:t>
              </a:r>
              <a:endParaRPr lang="en-US" altLang="zh-CN" sz="2400" dirty="0" smtClean="0">
                <a:solidFill>
                  <a:srgbClr val="044875"/>
                </a:solidFill>
                <a:latin typeface="Calibri Light"/>
                <a:cs typeface="Arial" panose="020B0604020202020204" pitchFamily="34" charset="0"/>
              </a:endParaRPr>
            </a:p>
          </p:txBody>
        </p:sp>
      </p:grpSp>
    </p:spTree>
    <p:extLst>
      <p:ext uri="{BB962C8B-B14F-4D97-AF65-F5344CB8AC3E}">
        <p14:creationId xmlns:p14="http://schemas.microsoft.com/office/powerpoint/2010/main" val="9751719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04</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33" name="组合 32"/>
          <p:cNvGrpSpPr>
            <a:grpSpLocks/>
          </p:cNvGrpSpPr>
          <p:nvPr/>
        </p:nvGrpSpPr>
        <p:grpSpPr bwMode="auto">
          <a:xfrm>
            <a:off x="2289175" y="4491037"/>
            <a:ext cx="3168650" cy="1644957"/>
            <a:chOff x="1896905" y="629070"/>
            <a:chExt cx="3168549" cy="1643912"/>
          </a:xfrm>
        </p:grpSpPr>
        <p:sp>
          <p:nvSpPr>
            <p:cNvPr id="34" name="文本框 33"/>
            <p:cNvSpPr txBox="1"/>
            <p:nvPr/>
          </p:nvSpPr>
          <p:spPr>
            <a:xfrm>
              <a:off x="1896905" y="629070"/>
              <a:ext cx="3168549" cy="399797"/>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拓扑发现</a:t>
              </a:r>
              <a:endParaRPr lang="zh-CN" altLang="en-US" sz="2000" dirty="0">
                <a:solidFill>
                  <a:srgbClr val="044875"/>
                </a:solidFill>
                <a:latin typeface="Calibri Light"/>
                <a:cs typeface="Arial" panose="020B0604020202020204" pitchFamily="34" charset="0"/>
              </a:endParaRPr>
            </a:p>
          </p:txBody>
        </p:sp>
        <p:sp>
          <p:nvSpPr>
            <p:cNvPr id="35" name="矩形 34"/>
            <p:cNvSpPr/>
            <p:nvPr/>
          </p:nvSpPr>
          <p:spPr>
            <a:xfrm>
              <a:off x="1933417" y="1027279"/>
              <a:ext cx="2381174" cy="1245703"/>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a:t>优化</a:t>
              </a:r>
              <a:r>
                <a:rPr lang="zh-CN" altLang="en-US" sz="1600" dirty="0" smtClean="0"/>
                <a:t>拓扑发现机制，由向每个交换机的每个端口发送</a:t>
              </a:r>
              <a:r>
                <a:rPr lang="en-US" altLang="zh-CN" sz="1600" dirty="0" smtClean="0"/>
                <a:t>packet-out</a:t>
              </a:r>
              <a:r>
                <a:rPr lang="zh-CN" altLang="en-US" sz="1600" dirty="0" smtClean="0"/>
                <a:t>消息改进为</a:t>
              </a:r>
              <a:r>
                <a:rPr lang="zh-CN" altLang="zh-CN" sz="1600" dirty="0" smtClean="0"/>
                <a:t>向</a:t>
              </a:r>
              <a:r>
                <a:rPr lang="zh-CN" altLang="zh-CN" sz="1600" dirty="0"/>
                <a:t>每个交换机发送一条</a:t>
              </a:r>
              <a:r>
                <a:rPr lang="en-US" altLang="zh-CN" sz="1600" dirty="0"/>
                <a:t>packet-out</a:t>
              </a:r>
              <a:r>
                <a:rPr lang="zh-CN" altLang="zh-CN" sz="1600" dirty="0" smtClean="0"/>
                <a:t>消息</a:t>
              </a:r>
              <a:r>
                <a:rPr lang="zh-CN" altLang="en-US" sz="1600" dirty="0" smtClean="0"/>
                <a:t>。</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1249967"/>
            <a:chOff x="1820705" y="667170"/>
            <a:chExt cx="3168549" cy="1250097"/>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负载均衡</a:t>
              </a:r>
              <a:endParaRPr lang="zh-CN" altLang="en-US" sz="2000" dirty="0">
                <a:solidFill>
                  <a:srgbClr val="044875"/>
                </a:solidFill>
                <a:latin typeface="Calibri Light"/>
                <a:cs typeface="Arial" panose="020B0604020202020204" pitchFamily="34" charset="0"/>
              </a:endParaRPr>
            </a:p>
          </p:txBody>
        </p:sp>
        <p:sp>
          <p:nvSpPr>
            <p:cNvPr id="39" name="矩形 38"/>
            <p:cNvSpPr/>
            <p:nvPr/>
          </p:nvSpPr>
          <p:spPr>
            <a:xfrm>
              <a:off x="1858804" y="1132355"/>
              <a:ext cx="2324026" cy="784912"/>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综合长度、时延、带宽等因素对路径进行评估，选出最优转发路径。</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1038185"/>
            <a:chOff x="1896905" y="667170"/>
            <a:chExt cx="3168549" cy="1038391"/>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添加标签</a:t>
              </a:r>
              <a:endParaRPr lang="zh-CN" altLang="en-US" sz="2000" dirty="0">
                <a:solidFill>
                  <a:srgbClr val="044875"/>
                </a:solidFill>
                <a:latin typeface="Calibri Light"/>
                <a:cs typeface="Arial" panose="020B0604020202020204" pitchFamily="34" charset="0"/>
              </a:endParaRPr>
            </a:p>
          </p:txBody>
        </p:sp>
        <p:sp>
          <p:nvSpPr>
            <p:cNvPr id="43" name="矩形 42"/>
            <p:cNvSpPr/>
            <p:nvPr/>
          </p:nvSpPr>
          <p:spPr>
            <a:xfrm>
              <a:off x="1896905" y="1151453"/>
              <a:ext cx="2312914" cy="55410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提出两种思路，对其中一种思路进行实践。</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2711163"/>
            <a:chOff x="1896905" y="667170"/>
            <a:chExt cx="3168549" cy="271151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Calibri Light"/>
                  <a:cs typeface="Arial" panose="020B0604020202020204" pitchFamily="34" charset="0"/>
                </a:rPr>
                <a:t>流</a:t>
              </a:r>
              <a:r>
                <a:rPr lang="zh-CN" altLang="en-US" sz="2000" dirty="0" smtClean="0">
                  <a:solidFill>
                    <a:srgbClr val="044875"/>
                  </a:solidFill>
                  <a:latin typeface="Calibri Light"/>
                  <a:cs typeface="Arial" panose="020B0604020202020204" pitchFamily="34" charset="0"/>
                </a:rPr>
                <a:t>表下发</a:t>
              </a:r>
              <a:endParaRPr lang="zh-CN" altLang="en-US" sz="2000" dirty="0">
                <a:solidFill>
                  <a:srgbClr val="044875"/>
                </a:solidFill>
                <a:latin typeface="Calibri Light"/>
                <a:cs typeface="Arial" panose="020B0604020202020204" pitchFamily="34" charset="0"/>
              </a:endParaRPr>
            </a:p>
          </p:txBody>
        </p:sp>
        <p:sp>
          <p:nvSpPr>
            <p:cNvPr id="47" name="矩形 46"/>
            <p:cNvSpPr/>
            <p:nvPr/>
          </p:nvSpPr>
          <p:spPr>
            <a:xfrm>
              <a:off x="1901668" y="1208577"/>
              <a:ext cx="2512932" cy="2170103"/>
            </a:xfrm>
            <a:prstGeom prst="rect">
              <a:avLst/>
            </a:prstGeom>
          </p:spPr>
          <p:txBody>
            <a:bodyPr>
              <a:spAutoFit/>
            </a:bodyPr>
            <a:lstStyle/>
            <a:p>
              <a:pPr eaLnBrk="1" fontAlgn="auto" hangingPunct="1">
                <a:lnSpc>
                  <a:spcPts val="1800"/>
                </a:lnSpc>
                <a:spcBef>
                  <a:spcPts val="0"/>
                </a:spcBef>
                <a:spcAft>
                  <a:spcPts val="0"/>
                </a:spcAft>
                <a:defRPr/>
              </a:pPr>
              <a:r>
                <a:rPr lang="zh-CN" altLang="zh-CN" sz="1600" dirty="0"/>
                <a:t>控制器的流表下发模块将计算出来的最优路径和添加标签的动作封装到流表项并将流表项下发至交换机，交换机则通过查询流表匹配流表项来对数据包进行操作。</a:t>
              </a: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400" b="1" dirty="0" smtClean="0">
                <a:solidFill>
                  <a:srgbClr val="044875"/>
                </a:solidFill>
                <a:latin typeface="Calibri Light"/>
                <a:cs typeface="Arial" panose="020B0604020202020204" pitchFamily="34" charset="0"/>
              </a:rPr>
              <a:t>全局控制器</a:t>
            </a:r>
            <a:endParaRPr lang="zh-CN" altLang="en-US" sz="2400" b="1" dirty="0">
              <a:solidFill>
                <a:srgbClr val="044875"/>
              </a:solidFill>
              <a:latin typeface="Calibri Light"/>
              <a:cs typeface="Arial" panose="020B0604020202020204" pitchFamily="34" charset="0"/>
            </a:endParaRPr>
          </a:p>
        </p:txBody>
      </p:sp>
      <p:grpSp>
        <p:nvGrpSpPr>
          <p:cNvPr id="3" name="组合 2"/>
          <p:cNvGrpSpPr>
            <a:grpSpLocks/>
          </p:cNvGrpSpPr>
          <p:nvPr/>
        </p:nvGrpSpPr>
        <p:grpSpPr bwMode="auto">
          <a:xfrm>
            <a:off x="374650" y="1177925"/>
            <a:ext cx="7248525" cy="1323439"/>
            <a:chOff x="374813" y="940642"/>
            <a:chExt cx="7248135" cy="1324491"/>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52"/>
            <p:cNvSpPr/>
            <p:nvPr/>
          </p:nvSpPr>
          <p:spPr>
            <a:xfrm>
              <a:off x="600226" y="940642"/>
              <a:ext cx="7022722" cy="1324491"/>
            </a:xfrm>
            <a:prstGeom prst="rect">
              <a:avLst/>
            </a:prstGeom>
          </p:spPr>
          <p:txBody>
            <a:bodyPr>
              <a:spAutoFit/>
            </a:bodyPr>
            <a:lstStyle/>
            <a:p>
              <a:pPr eaLnBrk="1" fontAlgn="auto" hangingPunct="1">
                <a:lnSpc>
                  <a:spcPts val="2400"/>
                </a:lnSpc>
                <a:spcBef>
                  <a:spcPts val="0"/>
                </a:spcBef>
                <a:spcAft>
                  <a:spcPts val="0"/>
                </a:spcAft>
                <a:defRPr/>
              </a:pPr>
              <a:r>
                <a:rPr lang="zh-CN" altLang="en-US" sz="2400" b="1" dirty="0">
                  <a:solidFill>
                    <a:prstClr val="black"/>
                  </a:solidFill>
                </a:rPr>
                <a:t>全局</a:t>
              </a:r>
              <a:r>
                <a:rPr lang="zh-CN" altLang="en-US" sz="2400" b="1" dirty="0" smtClean="0">
                  <a:solidFill>
                    <a:prstClr val="black"/>
                  </a:solidFill>
                </a:rPr>
                <a:t>控制器：</a:t>
              </a:r>
              <a:r>
                <a:rPr lang="zh-CN" altLang="en-US" sz="2400" dirty="0">
                  <a:solidFill>
                    <a:prstClr val="black"/>
                  </a:solidFill>
                </a:rPr>
                <a:t>全局控制器连接所有的交换机，实现数据包转发和给数据包添加路径标签的功能，运行的模块包括拓扑发现、负载均衡、添加标签以及下发流表</a:t>
              </a:r>
              <a:r>
                <a:rPr lang="zh-CN" altLang="en-US" sz="2400" dirty="0" smtClean="0">
                  <a:solidFill>
                    <a:prstClr val="black"/>
                  </a:solidFill>
                </a:rPr>
                <a:t>等。</a:t>
              </a:r>
              <a:endParaRPr lang="en-US" altLang="zh-CN" sz="2400" dirty="0" smtClean="0">
                <a:solidFill>
                  <a:srgbClr val="044875"/>
                </a:solidFill>
                <a:latin typeface="Calibri Light"/>
                <a:cs typeface="Arial" panose="020B0604020202020204" pitchFamily="34" charset="0"/>
              </a:endParaRPr>
            </a:p>
          </p:txBody>
        </p:sp>
      </p:grpSp>
    </p:spTree>
    <p:extLst>
      <p:ext uri="{BB962C8B-B14F-4D97-AF65-F5344CB8AC3E}">
        <p14:creationId xmlns:p14="http://schemas.microsoft.com/office/powerpoint/2010/main" val="7869470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04</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33" name="组合 32"/>
          <p:cNvGrpSpPr>
            <a:grpSpLocks/>
          </p:cNvGrpSpPr>
          <p:nvPr/>
        </p:nvGrpSpPr>
        <p:grpSpPr bwMode="auto">
          <a:xfrm>
            <a:off x="2289175" y="4491037"/>
            <a:ext cx="3168650" cy="1875791"/>
            <a:chOff x="1896905" y="629070"/>
            <a:chExt cx="3168549" cy="1874598"/>
          </a:xfrm>
        </p:grpSpPr>
        <p:sp>
          <p:nvSpPr>
            <p:cNvPr id="34" name="文本框 33"/>
            <p:cNvSpPr txBox="1"/>
            <p:nvPr/>
          </p:nvSpPr>
          <p:spPr>
            <a:xfrm>
              <a:off x="1896905" y="629070"/>
              <a:ext cx="3168549" cy="399797"/>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截获数据包</a:t>
              </a:r>
              <a:endParaRPr lang="zh-CN" altLang="en-US" sz="2000" dirty="0">
                <a:solidFill>
                  <a:srgbClr val="044875"/>
                </a:solidFill>
                <a:latin typeface="Calibri Light"/>
                <a:cs typeface="Arial" panose="020B0604020202020204" pitchFamily="34" charset="0"/>
              </a:endParaRPr>
            </a:p>
          </p:txBody>
        </p:sp>
        <p:sp>
          <p:nvSpPr>
            <p:cNvPr id="35" name="矩形 34"/>
            <p:cNvSpPr/>
            <p:nvPr/>
          </p:nvSpPr>
          <p:spPr>
            <a:xfrm>
              <a:off x="1933417" y="1027279"/>
              <a:ext cx="2381174" cy="1476389"/>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边缘交换机需要将数据包通过</a:t>
              </a:r>
              <a:r>
                <a:rPr lang="en-US" altLang="zh-CN" sz="1600" dirty="0" smtClean="0">
                  <a:solidFill>
                    <a:srgbClr val="E7E6E6">
                      <a:lumMod val="25000"/>
                    </a:srgbClr>
                  </a:solidFill>
                  <a:latin typeface="Arial" panose="020B0604020202020204" pitchFamily="34" charset="0"/>
                  <a:cs typeface="Arial" panose="020B0604020202020204" pitchFamily="34" charset="0"/>
                </a:rPr>
                <a:t>packet-in</a:t>
              </a:r>
              <a:r>
                <a:rPr lang="zh-CN" altLang="en-US" sz="1600" dirty="0" smtClean="0">
                  <a:solidFill>
                    <a:srgbClr val="E7E6E6">
                      <a:lumMod val="25000"/>
                    </a:srgbClr>
                  </a:solidFill>
                  <a:latin typeface="Arial" panose="020B0604020202020204" pitchFamily="34" charset="0"/>
                  <a:cs typeface="Arial" panose="020B0604020202020204" pitchFamily="34" charset="0"/>
                </a:rPr>
                <a:t>上送到控制器，控制器则利用</a:t>
              </a:r>
              <a:r>
                <a:rPr lang="en-US" altLang="zh-CN" sz="1600" dirty="0">
                  <a:solidFill>
                    <a:srgbClr val="E7E6E6">
                      <a:lumMod val="25000"/>
                    </a:srgbClr>
                  </a:solidFill>
                  <a:latin typeface="Arial" panose="020B0604020202020204" pitchFamily="34" charset="0"/>
                  <a:cs typeface="Arial" panose="020B0604020202020204" pitchFamily="34" charset="0"/>
                </a:rPr>
                <a:t>@</a:t>
              </a:r>
              <a:r>
                <a:rPr lang="en-US" altLang="zh-CN" sz="1600" dirty="0" err="1">
                  <a:solidFill>
                    <a:srgbClr val="E7E6E6">
                      <a:lumMod val="25000"/>
                    </a:srgbClr>
                  </a:solidFill>
                  <a:latin typeface="Arial" panose="020B0604020202020204" pitchFamily="34" charset="0"/>
                  <a:cs typeface="Arial" panose="020B0604020202020204" pitchFamily="34" charset="0"/>
                </a:rPr>
                <a:t>set_ev_cls</a:t>
              </a:r>
              <a:r>
                <a:rPr lang="zh-CN" altLang="en-US" sz="1600" dirty="0">
                  <a:solidFill>
                    <a:srgbClr val="E7E6E6">
                      <a:lumMod val="25000"/>
                    </a:srgbClr>
                  </a:solidFill>
                  <a:latin typeface="Arial" panose="020B0604020202020204" pitchFamily="34" charset="0"/>
                  <a:cs typeface="Arial" panose="020B0604020202020204" pitchFamily="34" charset="0"/>
                </a:rPr>
                <a:t>装饰</a:t>
              </a:r>
              <a:r>
                <a:rPr lang="zh-CN" altLang="en-US" sz="1600" dirty="0" smtClean="0">
                  <a:solidFill>
                    <a:srgbClr val="E7E6E6">
                      <a:lumMod val="25000"/>
                    </a:srgbClr>
                  </a:solidFill>
                  <a:latin typeface="Arial" panose="020B0604020202020204" pitchFamily="34" charset="0"/>
                  <a:cs typeface="Arial" panose="020B0604020202020204" pitchFamily="34" charset="0"/>
                </a:rPr>
                <a:t>器感知数据包的到来。</a:t>
              </a:r>
              <a:endParaRPr lang="en-US" altLang="zh-CN" sz="1600" dirty="0">
                <a:solidFill>
                  <a:srgbClr val="E7E6E6">
                    <a:lumMod val="25000"/>
                  </a:srgbClr>
                </a:solidFill>
                <a:latin typeface="Arial" panose="020B0604020202020204" pitchFamily="34" charset="0"/>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1019135"/>
            <a:chOff x="1820705" y="667170"/>
            <a:chExt cx="3168549" cy="1019241"/>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记录时间</a:t>
              </a:r>
              <a:endParaRPr lang="zh-CN" altLang="en-US" sz="2000" dirty="0">
                <a:solidFill>
                  <a:srgbClr val="044875"/>
                </a:solidFill>
                <a:latin typeface="Calibri Light"/>
                <a:cs typeface="Arial" panose="020B0604020202020204" pitchFamily="34" charset="0"/>
              </a:endParaRPr>
            </a:p>
          </p:txBody>
        </p:sp>
        <p:sp>
          <p:nvSpPr>
            <p:cNvPr id="39" name="矩形 38"/>
            <p:cNvSpPr/>
            <p:nvPr/>
          </p:nvSpPr>
          <p:spPr>
            <a:xfrm>
              <a:off x="1858804" y="1132355"/>
              <a:ext cx="2324026" cy="554056"/>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提取数据包的</a:t>
              </a:r>
              <a:r>
                <a:rPr lang="en-US" altLang="zh-CN" sz="1600" dirty="0" err="1" smtClean="0">
                  <a:solidFill>
                    <a:srgbClr val="E7E6E6">
                      <a:lumMod val="25000"/>
                    </a:srgbClr>
                  </a:solidFill>
                  <a:latin typeface="Arial" panose="020B0604020202020204" pitchFamily="34" charset="0"/>
                  <a:cs typeface="Arial" panose="020B0604020202020204" pitchFamily="34" charset="0"/>
                </a:rPr>
                <a:t>tcp</a:t>
              </a:r>
              <a:r>
                <a:rPr lang="zh-CN" altLang="en-US" sz="1600" dirty="0" smtClean="0">
                  <a:solidFill>
                    <a:srgbClr val="E7E6E6">
                      <a:lumMod val="25000"/>
                    </a:srgbClr>
                  </a:solidFill>
                  <a:latin typeface="Arial" panose="020B0604020202020204" pitchFamily="34" charset="0"/>
                  <a:cs typeface="Arial" panose="020B0604020202020204" pitchFamily="34" charset="0"/>
                </a:rPr>
                <a:t>时间戳，并记录当前时间。</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1038185"/>
            <a:chOff x="1896905" y="667170"/>
            <a:chExt cx="3168549" cy="1038391"/>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Calibri Light"/>
                  <a:cs typeface="Arial" panose="020B0604020202020204" pitchFamily="34" charset="0"/>
                </a:rPr>
                <a:t>提取</a:t>
              </a:r>
              <a:r>
                <a:rPr lang="zh-CN" altLang="en-US" sz="2000" dirty="0" smtClean="0">
                  <a:solidFill>
                    <a:srgbClr val="044875"/>
                  </a:solidFill>
                  <a:latin typeface="Calibri Light"/>
                  <a:cs typeface="Arial" panose="020B0604020202020204" pitchFamily="34" charset="0"/>
                </a:rPr>
                <a:t>标签</a:t>
              </a:r>
              <a:endParaRPr lang="zh-CN" altLang="en-US" sz="2000" dirty="0">
                <a:solidFill>
                  <a:srgbClr val="044875"/>
                </a:solidFill>
                <a:latin typeface="Calibri Light"/>
                <a:cs typeface="Arial" panose="020B0604020202020204" pitchFamily="34" charset="0"/>
              </a:endParaRPr>
            </a:p>
          </p:txBody>
        </p:sp>
        <p:sp>
          <p:nvSpPr>
            <p:cNvPr id="43" name="矩形 42"/>
            <p:cNvSpPr/>
            <p:nvPr/>
          </p:nvSpPr>
          <p:spPr>
            <a:xfrm>
              <a:off x="1896905" y="1151453"/>
              <a:ext cx="2312914" cy="55410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从</a:t>
              </a:r>
              <a:r>
                <a:rPr lang="en-US" altLang="zh-CN" sz="1600" dirty="0" err="1" smtClean="0">
                  <a:solidFill>
                    <a:srgbClr val="E7E6E6">
                      <a:lumMod val="25000"/>
                    </a:srgbClr>
                  </a:solidFill>
                  <a:latin typeface="Arial" panose="020B0604020202020204" pitchFamily="34" charset="0"/>
                  <a:cs typeface="Arial" panose="020B0604020202020204" pitchFamily="34" charset="0"/>
                </a:rPr>
                <a:t>vlan</a:t>
              </a:r>
              <a:r>
                <a:rPr lang="zh-CN" altLang="en-US" sz="1600" dirty="0" smtClean="0">
                  <a:solidFill>
                    <a:srgbClr val="E7E6E6">
                      <a:lumMod val="25000"/>
                    </a:srgbClr>
                  </a:solidFill>
                  <a:latin typeface="Arial" panose="020B0604020202020204" pitchFamily="34" charset="0"/>
                  <a:cs typeface="Arial" panose="020B0604020202020204" pitchFamily="34" charset="0"/>
                </a:rPr>
                <a:t>中提取标签组成队列。</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1557000"/>
            <a:chOff x="1896905" y="667170"/>
            <a:chExt cx="3168549" cy="155720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Calibri Light"/>
                  <a:cs typeface="Arial" panose="020B0604020202020204" pitchFamily="34" charset="0"/>
                </a:rPr>
                <a:t>回溯路径</a:t>
              </a:r>
              <a:endParaRPr lang="zh-CN" altLang="en-US" sz="2000" dirty="0">
                <a:solidFill>
                  <a:srgbClr val="044875"/>
                </a:solidFill>
                <a:latin typeface="Calibri Light"/>
                <a:cs typeface="Arial" panose="020B0604020202020204" pitchFamily="34" charset="0"/>
              </a:endParaRPr>
            </a:p>
          </p:txBody>
        </p:sp>
        <p:sp>
          <p:nvSpPr>
            <p:cNvPr id="47" name="矩形 46"/>
            <p:cNvSpPr/>
            <p:nvPr/>
          </p:nvSpPr>
          <p:spPr>
            <a:xfrm>
              <a:off x="1901668" y="1208577"/>
              <a:ext cx="2512932" cy="1015793"/>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根据标签队列回溯出由链路号组成的路径和由交换机组成的路径。</a:t>
              </a:r>
              <a:endParaRPr lang="en-US" altLang="zh-CN" sz="1600" dirty="0">
                <a:solidFill>
                  <a:srgbClr val="E7E6E6">
                    <a:lumMod val="25000"/>
                  </a:srgbClr>
                </a:solidFill>
                <a:latin typeface="Arial" panose="020B0604020202020204" pitchFamily="34" charset="0"/>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400" b="1" dirty="0">
                <a:solidFill>
                  <a:srgbClr val="044875"/>
                </a:solidFill>
                <a:latin typeface="Calibri Light"/>
                <a:cs typeface="Arial" panose="020B0604020202020204" pitchFamily="34" charset="0"/>
              </a:rPr>
              <a:t>边缘</a:t>
            </a:r>
            <a:r>
              <a:rPr lang="zh-CN" altLang="en-US" sz="2400" b="1" dirty="0" smtClean="0">
                <a:solidFill>
                  <a:srgbClr val="044875"/>
                </a:solidFill>
                <a:latin typeface="Calibri Light"/>
                <a:cs typeface="Arial" panose="020B0604020202020204" pitchFamily="34" charset="0"/>
              </a:rPr>
              <a:t>控制器</a:t>
            </a:r>
            <a:endParaRPr lang="zh-CN" altLang="en-US" sz="2400" b="1" dirty="0">
              <a:solidFill>
                <a:srgbClr val="044875"/>
              </a:solidFill>
              <a:latin typeface="Calibri Light"/>
              <a:cs typeface="Arial" panose="020B0604020202020204" pitchFamily="34" charset="0"/>
            </a:endParaRPr>
          </a:p>
        </p:txBody>
      </p:sp>
      <p:grpSp>
        <p:nvGrpSpPr>
          <p:cNvPr id="3" name="组合 2"/>
          <p:cNvGrpSpPr>
            <a:grpSpLocks/>
          </p:cNvGrpSpPr>
          <p:nvPr/>
        </p:nvGrpSpPr>
        <p:grpSpPr bwMode="auto">
          <a:xfrm>
            <a:off x="374650" y="1177925"/>
            <a:ext cx="7248525" cy="1219200"/>
            <a:chOff x="374813" y="940642"/>
            <a:chExt cx="7248135" cy="122016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52"/>
            <p:cNvSpPr/>
            <p:nvPr/>
          </p:nvSpPr>
          <p:spPr>
            <a:xfrm>
              <a:off x="600226" y="940642"/>
              <a:ext cx="7022722" cy="1016470"/>
            </a:xfrm>
            <a:prstGeom prst="rect">
              <a:avLst/>
            </a:prstGeom>
          </p:spPr>
          <p:txBody>
            <a:bodyPr>
              <a:spAutoFit/>
            </a:bodyPr>
            <a:lstStyle/>
            <a:p>
              <a:pPr eaLnBrk="1" fontAlgn="auto" hangingPunct="1">
                <a:lnSpc>
                  <a:spcPts val="2400"/>
                </a:lnSpc>
                <a:spcBef>
                  <a:spcPts val="0"/>
                </a:spcBef>
                <a:spcAft>
                  <a:spcPts val="0"/>
                </a:spcAft>
                <a:defRPr/>
              </a:pPr>
              <a:r>
                <a:rPr lang="zh-CN" altLang="en-US" sz="2400" b="1" dirty="0">
                  <a:solidFill>
                    <a:prstClr val="black"/>
                  </a:solidFill>
                </a:rPr>
                <a:t>边缘控制器：</a:t>
              </a:r>
              <a:r>
                <a:rPr lang="zh-CN" altLang="en-US" sz="2400" dirty="0">
                  <a:solidFill>
                    <a:prstClr val="black"/>
                  </a:solidFill>
                </a:rPr>
                <a:t>边缘控制器只连接边缘交换机，</a:t>
              </a:r>
              <a:r>
                <a:rPr lang="zh-CN" altLang="zh-CN" sz="2400" dirty="0"/>
                <a:t>对边缘交换机进行监听，实现根据数据包携带的标签回溯路径并记录时间的功能</a:t>
              </a:r>
              <a:endParaRPr lang="en-US" altLang="zh-CN" sz="2400" dirty="0" smtClean="0">
                <a:solidFill>
                  <a:srgbClr val="044875"/>
                </a:solidFill>
                <a:latin typeface="Calibri Light"/>
                <a:cs typeface="Arial" panose="020B0604020202020204" pitchFamily="34" charset="0"/>
              </a:endParaRPr>
            </a:p>
          </p:txBody>
        </p:sp>
      </p:grpSp>
    </p:spTree>
    <p:extLst>
      <p:ext uri="{BB962C8B-B14F-4D97-AF65-F5344CB8AC3E}">
        <p14:creationId xmlns:p14="http://schemas.microsoft.com/office/powerpoint/2010/main" val="36389560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9939647" y="6523038"/>
            <a:ext cx="2252353"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选题背景及意义</a:t>
              </a:r>
              <a:endParaRPr lang="zh-CN" altLang="en-US" sz="2800" dirty="0">
                <a:solidFill>
                  <a:srgbClr val="044875"/>
                </a:solidFill>
                <a:latin typeface="微软雅黑" pitchFamily="34" charset="-122"/>
                <a:ea typeface="微软雅黑" pitchFamily="34" charset="-122"/>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179116" y="152617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关键技术及难点</a:t>
                </a:r>
                <a:endParaRPr lang="zh-CN" altLang="en-US" sz="2800" dirty="0">
                  <a:solidFill>
                    <a:srgbClr val="044875"/>
                  </a:solidFill>
                  <a:latin typeface="微软雅黑" pitchFamily="34" charset="-122"/>
                  <a:ea typeface="微软雅黑"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179116" y="1526829"/>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研究内容与思路</a:t>
                </a:r>
                <a:endParaRPr lang="zh-CN" altLang="en-US" sz="2800" dirty="0">
                  <a:solidFill>
                    <a:srgbClr val="044875"/>
                  </a:solidFill>
                  <a:latin typeface="微软雅黑" pitchFamily="34" charset="-122"/>
                  <a:ea typeface="微软雅黑"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179116" y="1544362"/>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研究方法与过程</a:t>
                </a:r>
                <a:endParaRPr lang="zh-CN" altLang="en-US" sz="2800" dirty="0">
                  <a:solidFill>
                    <a:srgbClr val="044875"/>
                  </a:solidFill>
                  <a:latin typeface="微软雅黑" pitchFamily="34" charset="-122"/>
                  <a:ea typeface="微软雅黑"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3091" name="组合 117"/>
            <p:cNvGrpSpPr>
              <a:grpSpLocks/>
            </p:cNvGrpSpPr>
            <p:nvPr/>
          </p:nvGrpSpPr>
          <p:grpSpPr bwMode="auto">
            <a:xfrm>
              <a:off x="6535248" y="5221376"/>
              <a:ext cx="4842391" cy="712882"/>
              <a:chOff x="6298049" y="1397569"/>
              <a:chExt cx="4842391" cy="712882"/>
            </a:xfrm>
          </p:grpSpPr>
          <p:sp>
            <p:nvSpPr>
              <p:cNvPr id="3093"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smtClean="0">
                <a:solidFill>
                  <a:srgbClr val="044875"/>
                </a:solidFill>
                <a:latin typeface="+mj-lt"/>
                <a:ea typeface="+mn-ea"/>
              </a:rPr>
              <a:t>THE MAIN CONTENTS</a:t>
            </a:r>
            <a:endParaRPr lang="zh-CN" altLang="en-US" sz="5400" dirty="0">
              <a:solidFill>
                <a:srgbClr val="044875"/>
              </a:solidFill>
              <a:latin typeface="+mj-lt"/>
              <a:ea typeface="+mn-ea"/>
            </a:endParaRPr>
          </a:p>
        </p:txBody>
      </p:sp>
      <p:grpSp>
        <p:nvGrpSpPr>
          <p:cNvPr id="163" name="组合 162"/>
          <p:cNvGrpSpPr>
            <a:grpSpLocks/>
          </p:cNvGrpSpPr>
          <p:nvPr/>
        </p:nvGrpSpPr>
        <p:grpSpPr bwMode="auto">
          <a:xfrm>
            <a:off x="3455988" y="1507060"/>
            <a:ext cx="5262562" cy="380478"/>
            <a:chOff x="3455443" y="1512024"/>
            <a:chExt cx="5263600" cy="380478"/>
          </a:xfrm>
        </p:grpSpPr>
        <p:sp>
          <p:nvSpPr>
            <p:cNvPr id="155" name="文本框 154"/>
            <p:cNvSpPr txBox="1"/>
            <p:nvPr/>
          </p:nvSpPr>
          <p:spPr>
            <a:xfrm>
              <a:off x="3455443" y="1522614"/>
              <a:ext cx="5263600" cy="369888"/>
            </a:xfrm>
            <a:prstGeom prst="rect">
              <a:avLst/>
            </a:prstGeom>
            <a:noFill/>
          </p:spPr>
          <p:txBody>
            <a:bodyPr>
              <a:spAutoFit/>
            </a:bodyPr>
            <a:lstStyle/>
            <a:p>
              <a:pPr algn="ctr" eaLnBrk="1" fontAlgn="auto" hangingPunct="1">
                <a:spcBef>
                  <a:spcPts val="0"/>
                </a:spcBef>
                <a:spcAft>
                  <a:spcPts val="0"/>
                </a:spcAft>
                <a:defRPr/>
              </a:pPr>
              <a:r>
                <a:rPr lang="zh-CN" altLang="en-US" dirty="0" smtClean="0">
                  <a:solidFill>
                    <a:srgbClr val="044875"/>
                  </a:solidFill>
                  <a:latin typeface="+mj-lt"/>
                  <a:ea typeface="+mn-ea"/>
                </a:rPr>
                <a:t>基于</a:t>
              </a:r>
              <a:r>
                <a:rPr lang="en-US" altLang="zh-CN" dirty="0" smtClean="0">
                  <a:solidFill>
                    <a:srgbClr val="044875"/>
                  </a:solidFill>
                  <a:latin typeface="+mj-lt"/>
                  <a:ea typeface="+mn-ea"/>
                </a:rPr>
                <a:t>SDN</a:t>
              </a:r>
              <a:r>
                <a:rPr lang="zh-CN" altLang="en-US" dirty="0" smtClean="0">
                  <a:solidFill>
                    <a:srgbClr val="044875"/>
                  </a:solidFill>
                  <a:latin typeface="+mj-lt"/>
                  <a:ea typeface="+mn-ea"/>
                </a:rPr>
                <a:t>的互联网数据时空标记系统设计与实现</a:t>
              </a: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实践验证与分析</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439401"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p:cNvGrpSpPr>
            <a:grpSpLocks/>
          </p:cNvGrpSpPr>
          <p:nvPr/>
        </p:nvGrpSpPr>
        <p:grpSpPr bwMode="auto">
          <a:xfrm>
            <a:off x="6564313" y="190276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4" name="文本框 43"/>
          <p:cNvSpPr txBox="1"/>
          <p:nvPr/>
        </p:nvSpPr>
        <p:spPr bwMode="auto">
          <a:xfrm>
            <a:off x="7731197" y="1803780"/>
            <a:ext cx="4085185" cy="1831114"/>
          </a:xfrm>
          <a:prstGeom prst="rect">
            <a:avLst/>
          </a:prstGeom>
          <a:noFill/>
        </p:spPr>
        <p:txBody>
          <a:bodyPr wrap="square">
            <a:spAutoFit/>
          </a:bodyPr>
          <a:lstStyle/>
          <a:p>
            <a:pPr eaLnBrk="1" fontAlgn="auto" hangingPunct="1">
              <a:lnSpc>
                <a:spcPts val="1700"/>
              </a:lnSpc>
              <a:spcBef>
                <a:spcPts val="0"/>
              </a:spcBef>
              <a:spcAft>
                <a:spcPts val="0"/>
              </a:spcAft>
              <a:defRPr/>
            </a:pPr>
            <a:r>
              <a:rPr lang="zh-CN" altLang="zh-CN" sz="1600" dirty="0"/>
              <a:t>修改控制器发送封装了</a:t>
            </a:r>
            <a:r>
              <a:rPr lang="en-US" altLang="zh-CN" sz="1600" dirty="0"/>
              <a:t>LLDP</a:t>
            </a:r>
            <a:r>
              <a:rPr lang="zh-CN" altLang="zh-CN" sz="1600" dirty="0"/>
              <a:t>数据包的</a:t>
            </a:r>
            <a:r>
              <a:rPr lang="en-US" altLang="zh-CN" sz="1600" dirty="0"/>
              <a:t>packet-out</a:t>
            </a:r>
            <a:r>
              <a:rPr lang="zh-CN" altLang="zh-CN" sz="1600" dirty="0"/>
              <a:t>消息的逻辑，将向每个端口发送的机制改为向每个交换机发送。另外，</a:t>
            </a:r>
            <a:r>
              <a:rPr lang="en-US" altLang="zh-CN" sz="1600" dirty="0"/>
              <a:t>LLDP</a:t>
            </a:r>
            <a:r>
              <a:rPr lang="zh-CN" altLang="zh-CN" sz="1600" dirty="0"/>
              <a:t>数据包中，</a:t>
            </a:r>
            <a:r>
              <a:rPr lang="en-US" altLang="zh-CN" sz="1600" dirty="0"/>
              <a:t>Chassis ID TLV</a:t>
            </a:r>
            <a:r>
              <a:rPr lang="zh-CN" altLang="zh-CN" sz="1600" dirty="0"/>
              <a:t>为交换机标志符，</a:t>
            </a:r>
            <a:r>
              <a:rPr lang="en-US" altLang="zh-CN" sz="1600" dirty="0"/>
              <a:t>Port ID TLV</a:t>
            </a:r>
            <a:r>
              <a:rPr lang="zh-CN" altLang="zh-CN" sz="1600" dirty="0"/>
              <a:t>为端口号，由于在改进方案中不再通过</a:t>
            </a:r>
            <a:r>
              <a:rPr lang="en-US" altLang="zh-CN" sz="1600" dirty="0"/>
              <a:t>Port ID TLV</a:t>
            </a:r>
            <a:r>
              <a:rPr lang="zh-CN" altLang="zh-CN" sz="1600" dirty="0"/>
              <a:t>来标识端口，因此在拓扑发现中无需使用</a:t>
            </a:r>
            <a:r>
              <a:rPr lang="en-US" altLang="zh-CN" sz="1600" dirty="0"/>
              <a:t>Port ID TLV</a:t>
            </a:r>
            <a:r>
              <a:rPr lang="zh-CN" altLang="zh-CN" sz="1600" dirty="0"/>
              <a:t>，可将其设置为</a:t>
            </a:r>
            <a:r>
              <a:rPr lang="en-US" altLang="zh-CN" sz="1600" dirty="0"/>
              <a:t>0</a:t>
            </a:r>
            <a:r>
              <a:rPr lang="zh-CN" altLang="zh-CN" sz="1600" dirty="0"/>
              <a:t>。</a:t>
            </a:r>
          </a:p>
          <a:p>
            <a:pPr eaLnBrk="1" fontAlgn="auto" hangingPunct="1">
              <a:lnSpc>
                <a:spcPts val="17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19" name="组合 18"/>
          <p:cNvGrpSpPr>
            <a:grpSpLocks/>
          </p:cNvGrpSpPr>
          <p:nvPr/>
        </p:nvGrpSpPr>
        <p:grpSpPr bwMode="auto">
          <a:xfrm>
            <a:off x="6559442" y="350408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a:grpSpLocks/>
          </p:cNvGrpSpPr>
          <p:nvPr/>
        </p:nvGrpSpPr>
        <p:grpSpPr bwMode="auto">
          <a:xfrm>
            <a:off x="7731197" y="3563855"/>
            <a:ext cx="4085185" cy="1473902"/>
            <a:chOff x="6469800" y="817194"/>
            <a:chExt cx="3605244" cy="1399551"/>
          </a:xfrm>
        </p:grpSpPr>
        <p:sp>
          <p:nvSpPr>
            <p:cNvPr id="52" name="文本框 51"/>
            <p:cNvSpPr txBox="1"/>
            <p:nvPr/>
          </p:nvSpPr>
          <p:spPr bwMode="auto">
            <a:xfrm>
              <a:off x="6469800" y="817194"/>
              <a:ext cx="3605244" cy="1399551"/>
            </a:xfrm>
            <a:prstGeom prst="rect">
              <a:avLst/>
            </a:prstGeom>
            <a:noFill/>
          </p:spPr>
          <p:txBody>
            <a:bodyPr>
              <a:spAutoFit/>
            </a:bodyPr>
            <a:lstStyle/>
            <a:p>
              <a:pPr eaLnBrk="1" fontAlgn="auto" hangingPunct="1">
                <a:lnSpc>
                  <a:spcPts val="1700"/>
                </a:lnSpc>
                <a:spcBef>
                  <a:spcPts val="0"/>
                </a:spcBef>
                <a:spcAft>
                  <a:spcPts val="0"/>
                </a:spcAft>
                <a:defRPr/>
              </a:pPr>
              <a:r>
                <a:rPr lang="zh-CN" altLang="zh-CN" sz="1600" dirty="0" smtClean="0"/>
                <a:t>控制器</a:t>
              </a:r>
              <a:r>
                <a:rPr lang="zh-CN" altLang="zh-CN" sz="1600" dirty="0"/>
                <a:t>向交换机下发规则，当交换机收到的</a:t>
              </a:r>
              <a:r>
                <a:rPr lang="en-US" altLang="zh-CN" sz="1600" dirty="0"/>
                <a:t>LLDP</a:t>
              </a:r>
              <a:r>
                <a:rPr lang="zh-CN" altLang="zh-CN" sz="1600" dirty="0"/>
                <a:t>数据包来自控制器时，要求交换机先将</a:t>
              </a:r>
              <a:r>
                <a:rPr lang="en-US" altLang="zh-CN" sz="1600" dirty="0"/>
                <a:t>LLDP</a:t>
              </a:r>
              <a:r>
                <a:rPr lang="zh-CN" altLang="zh-CN" sz="1600" dirty="0"/>
                <a:t>数据包的源</a:t>
              </a:r>
              <a:r>
                <a:rPr lang="en-US" altLang="zh-CN" sz="1600" dirty="0"/>
                <a:t>MAC</a:t>
              </a:r>
              <a:r>
                <a:rPr lang="zh-CN" altLang="zh-CN" sz="1600" dirty="0"/>
                <a:t>地址设置为发送端口的</a:t>
              </a:r>
              <a:r>
                <a:rPr lang="en-US" altLang="zh-CN" sz="1600" dirty="0"/>
                <a:t>MAC</a:t>
              </a:r>
              <a:r>
                <a:rPr lang="zh-CN" altLang="zh-CN" sz="1600" dirty="0"/>
                <a:t>地址，再将数据包从端口发送出去，且交换机的所有端口都要发送相应的</a:t>
              </a:r>
              <a:r>
                <a:rPr lang="en-US" altLang="zh-CN" sz="1600" dirty="0"/>
                <a:t>LLDP</a:t>
              </a:r>
              <a:r>
                <a:rPr lang="zh-CN" altLang="zh-CN" sz="1600" dirty="0"/>
                <a:t>数据包。</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594587"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a:grpSpLocks/>
          </p:cNvGrpSpPr>
          <p:nvPr/>
        </p:nvGrpSpPr>
        <p:grpSpPr bwMode="auto">
          <a:xfrm>
            <a:off x="7731197" y="5185544"/>
            <a:ext cx="4016021" cy="922386"/>
            <a:chOff x="6486995" y="1014089"/>
            <a:chExt cx="3605244" cy="963794"/>
          </a:xfrm>
        </p:grpSpPr>
        <p:sp>
          <p:nvSpPr>
            <p:cNvPr id="59" name="文本框 58"/>
            <p:cNvSpPr txBox="1"/>
            <p:nvPr/>
          </p:nvSpPr>
          <p:spPr bwMode="auto">
            <a:xfrm>
              <a:off x="6486995" y="1014089"/>
              <a:ext cx="3605244" cy="963794"/>
            </a:xfrm>
            <a:prstGeom prst="rect">
              <a:avLst/>
            </a:prstGeom>
            <a:noFill/>
          </p:spPr>
          <p:txBody>
            <a:bodyPr>
              <a:spAutoFit/>
            </a:bodyPr>
            <a:lstStyle/>
            <a:p>
              <a:pPr eaLnBrk="1" fontAlgn="auto" hangingPunct="1">
                <a:lnSpc>
                  <a:spcPts val="1700"/>
                </a:lnSpc>
                <a:spcBef>
                  <a:spcPts val="0"/>
                </a:spcBef>
                <a:spcAft>
                  <a:spcPts val="0"/>
                </a:spcAft>
                <a:defRPr/>
              </a:pPr>
              <a:r>
                <a:rPr lang="zh-CN" altLang="zh-CN" sz="1600" dirty="0" smtClean="0"/>
                <a:t>修改</a:t>
              </a:r>
              <a:r>
                <a:rPr lang="zh-CN" altLang="zh-CN" sz="1600" dirty="0"/>
                <a:t>控制器处理</a:t>
              </a:r>
              <a:r>
                <a:rPr lang="en-US" altLang="zh-CN" sz="1600" dirty="0"/>
                <a:t>packet-in</a:t>
              </a:r>
              <a:r>
                <a:rPr lang="zh-CN" altLang="zh-CN" sz="1600" dirty="0"/>
                <a:t>消息的机制，让控制器不再通过</a:t>
              </a:r>
              <a:r>
                <a:rPr lang="en-US" altLang="zh-CN" sz="1600" dirty="0"/>
                <a:t>Port ID TLV</a:t>
              </a:r>
              <a:r>
                <a:rPr lang="zh-CN" altLang="zh-CN" sz="1600" dirty="0"/>
                <a:t>直接获得端口号，而是通过</a:t>
              </a:r>
              <a:r>
                <a:rPr lang="en-US" altLang="zh-CN" sz="1600" dirty="0"/>
                <a:t>LLDP</a:t>
              </a:r>
              <a:r>
                <a:rPr lang="zh-CN" altLang="zh-CN" sz="1600" dirty="0"/>
                <a:t>数据包的源</a:t>
              </a:r>
              <a:r>
                <a:rPr lang="en-US" altLang="zh-CN" sz="1600" dirty="0"/>
                <a:t>MAC</a:t>
              </a:r>
              <a:r>
                <a:rPr lang="zh-CN" altLang="zh-CN" sz="1600" dirty="0"/>
                <a:t>地址间接映射端口号。</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063975" y="1747837"/>
            <a:ext cx="20697" cy="4487919"/>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431323" y="1924787"/>
            <a:ext cx="5293202" cy="3325628"/>
          </a:xfrm>
          <a:prstGeom prst="rect">
            <a:avLst/>
          </a:prstGeom>
        </p:spPr>
      </p:pic>
      <p:sp>
        <p:nvSpPr>
          <p:cNvPr id="46" name="文本框 12"/>
          <p:cNvSpPr txBox="1">
            <a:spLocks noChangeArrowheads="1"/>
          </p:cNvSpPr>
          <p:nvPr/>
        </p:nvSpPr>
        <p:spPr bwMode="auto">
          <a:xfrm>
            <a:off x="4427898" y="995155"/>
            <a:ext cx="3292849"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拓扑发现改进</a:t>
            </a:r>
            <a:endParaRPr lang="zh-CN" altLang="en-US" sz="2800" dirty="0">
              <a:solidFill>
                <a:srgbClr val="044875"/>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87230" y="2169387"/>
            <a:ext cx="5369009" cy="3425939"/>
          </a:xfrm>
          <a:prstGeom prst="rect">
            <a:avLst/>
          </a:prstGeom>
        </p:spPr>
      </p:pic>
      <p:pic>
        <p:nvPicPr>
          <p:cNvPr id="6" name="图片 5"/>
          <p:cNvPicPr>
            <a:picLocks noChangeAspect="1"/>
          </p:cNvPicPr>
          <p:nvPr/>
        </p:nvPicPr>
        <p:blipFill>
          <a:blip r:embed="rId3"/>
          <a:stretch>
            <a:fillRect/>
          </a:stretch>
        </p:blipFill>
        <p:spPr>
          <a:xfrm>
            <a:off x="387230" y="1533068"/>
            <a:ext cx="5369008" cy="4702688"/>
          </a:xfrm>
          <a:prstGeom prst="rect">
            <a:avLst/>
          </a:prstGeom>
        </p:spPr>
      </p:pic>
      <p:pic>
        <p:nvPicPr>
          <p:cNvPr id="7" name="图片 6"/>
          <p:cNvPicPr>
            <a:picLocks noChangeAspect="1"/>
          </p:cNvPicPr>
          <p:nvPr/>
        </p:nvPicPr>
        <p:blipFill>
          <a:blip r:embed="rId4"/>
          <a:stretch>
            <a:fillRect/>
          </a:stretch>
        </p:blipFill>
        <p:spPr>
          <a:xfrm>
            <a:off x="388397" y="1550625"/>
            <a:ext cx="5336126" cy="4685131"/>
          </a:xfrm>
          <a:prstGeom prst="rect">
            <a:avLst/>
          </a:prstGeom>
        </p:spPr>
      </p:pic>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05</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439401"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6904037" y="1832837"/>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42" name="组合 41"/>
          <p:cNvGrpSpPr>
            <a:grpSpLocks/>
          </p:cNvGrpSpPr>
          <p:nvPr/>
        </p:nvGrpSpPr>
        <p:grpSpPr bwMode="auto">
          <a:xfrm>
            <a:off x="8115299" y="1731237"/>
            <a:ext cx="3605213" cy="748491"/>
            <a:chOff x="6833347" y="934388"/>
            <a:chExt cx="3605244" cy="748047"/>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smtClean="0">
                  <a:solidFill>
                    <a:srgbClr val="044875"/>
                  </a:solidFill>
                  <a:latin typeface="Calibri Light"/>
                  <a:cs typeface="Arial" panose="020B0604020202020204" pitchFamily="34" charset="0"/>
                </a:rPr>
                <a:t>KSP</a:t>
              </a:r>
              <a:r>
                <a:rPr lang="zh-CN" altLang="en-US" sz="2400" b="1" dirty="0" smtClean="0">
                  <a:solidFill>
                    <a:srgbClr val="044875"/>
                  </a:solidFill>
                  <a:latin typeface="Calibri Light"/>
                  <a:cs typeface="Arial" panose="020B0604020202020204" pitchFamily="34" charset="0"/>
                </a:rPr>
                <a:t>算法</a:t>
              </a:r>
              <a:endParaRPr lang="zh-CN" altLang="en-US" sz="2400" b="1" dirty="0">
                <a:solidFill>
                  <a:srgbClr val="044875"/>
                </a:solidFill>
                <a:latin typeface="Calibri Light"/>
                <a:cs typeface="Arial" panose="020B0604020202020204" pitchFamily="34" charset="0"/>
              </a:endParaRPr>
            </a:p>
          </p:txBody>
        </p:sp>
        <p:sp>
          <p:nvSpPr>
            <p:cNvPr id="44" name="文本框 43"/>
            <p:cNvSpPr txBox="1"/>
            <p:nvPr/>
          </p:nvSpPr>
          <p:spPr bwMode="auto">
            <a:xfrm>
              <a:off x="6833347" y="1372278"/>
              <a:ext cx="3605244" cy="310157"/>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a:solidFill>
                    <a:srgbClr val="E7E6E6">
                      <a:lumMod val="25000"/>
                    </a:srgbClr>
                  </a:solidFill>
                  <a:latin typeface="Arial" panose="020B0604020202020204" pitchFamily="34" charset="0"/>
                  <a:cs typeface="Arial" panose="020B0604020202020204" pitchFamily="34" charset="0"/>
                </a:rPr>
                <a:t>计算</a:t>
              </a:r>
              <a:r>
                <a:rPr lang="zh-CN" altLang="en-US" sz="1600" dirty="0" smtClean="0">
                  <a:solidFill>
                    <a:srgbClr val="E7E6E6">
                      <a:lumMod val="25000"/>
                    </a:srgbClr>
                  </a:solidFill>
                  <a:latin typeface="Arial" panose="020B0604020202020204" pitchFamily="34" charset="0"/>
                  <a:cs typeface="Arial" panose="020B0604020202020204" pitchFamily="34" charset="0"/>
                </a:rPr>
                <a:t>出</a:t>
              </a:r>
              <a:r>
                <a:rPr lang="en-US" altLang="zh-CN" sz="1600" dirty="0" smtClean="0">
                  <a:solidFill>
                    <a:srgbClr val="E7E6E6">
                      <a:lumMod val="25000"/>
                    </a:srgbClr>
                  </a:solidFill>
                  <a:latin typeface="Arial" panose="020B0604020202020204" pitchFamily="34" charset="0"/>
                  <a:cs typeface="Arial" panose="020B0604020202020204" pitchFamily="34" charset="0"/>
                </a:rPr>
                <a:t>k</a:t>
              </a:r>
              <a:r>
                <a:rPr lang="zh-CN" altLang="en-US" sz="1600" dirty="0" smtClean="0">
                  <a:solidFill>
                    <a:srgbClr val="E7E6E6">
                      <a:lumMod val="25000"/>
                    </a:srgbClr>
                  </a:solidFill>
                  <a:latin typeface="Arial" panose="020B0604020202020204" pitchFamily="34" charset="0"/>
                  <a:cs typeface="Arial" panose="020B0604020202020204" pitchFamily="34" charset="0"/>
                </a:rPr>
                <a:t>条最短路径。</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6" y="3450458"/>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50" name="组合 49"/>
          <p:cNvGrpSpPr>
            <a:grpSpLocks/>
          </p:cNvGrpSpPr>
          <p:nvPr/>
        </p:nvGrpSpPr>
        <p:grpSpPr bwMode="auto">
          <a:xfrm>
            <a:off x="8204199" y="3391332"/>
            <a:ext cx="3605213" cy="966501"/>
            <a:chOff x="6833347" y="934388"/>
            <a:chExt cx="3605244" cy="965926"/>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rgbClr val="044875"/>
                  </a:solidFill>
                  <a:latin typeface="Calibri Light"/>
                  <a:cs typeface="Arial" panose="020B0604020202020204" pitchFamily="34" charset="0"/>
                </a:rPr>
                <a:t>时延探测</a:t>
              </a:r>
              <a:endParaRPr lang="zh-CN" altLang="en-US" sz="2400" b="1" dirty="0">
                <a:solidFill>
                  <a:srgbClr val="044875"/>
                </a:solidFill>
                <a:latin typeface="Calibri Light"/>
                <a:cs typeface="Arial" panose="020B0604020202020204" pitchFamily="34" charset="0"/>
              </a:endParaRPr>
            </a:p>
          </p:txBody>
        </p:sp>
        <p:sp>
          <p:nvSpPr>
            <p:cNvPr id="52" name="文本框 51"/>
            <p:cNvSpPr txBox="1"/>
            <p:nvPr/>
          </p:nvSpPr>
          <p:spPr bwMode="auto">
            <a:xfrm>
              <a:off x="6833347" y="1372278"/>
              <a:ext cx="3605244" cy="528036"/>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smtClean="0"/>
                <a:t>链路</a:t>
              </a:r>
              <a:r>
                <a:rPr lang="zh-CN" altLang="en-US" sz="1600" dirty="0"/>
                <a:t>的前向后向平均时延</a:t>
              </a:r>
              <a:r>
                <a:rPr lang="en-US" altLang="zh-CN" sz="1600" dirty="0"/>
                <a:t>T=</a:t>
              </a:r>
              <a:r>
                <a:rPr lang="zh-CN" altLang="en-US" sz="1600" dirty="0"/>
                <a:t>（</a:t>
              </a:r>
              <a:r>
                <a:rPr lang="en-US" altLang="zh-CN" sz="1600" dirty="0"/>
                <a:t>T1+T2-Ta-Tb</a:t>
              </a:r>
              <a:r>
                <a:rPr lang="zh-CN" altLang="en-US" sz="1600" dirty="0"/>
                <a:t>）</a:t>
              </a:r>
              <a:r>
                <a:rPr lang="en-US" altLang="zh-CN" sz="1600" dirty="0"/>
                <a:t>/2</a:t>
              </a:r>
              <a:r>
                <a:rPr lang="zh-CN" altLang="en-US" sz="1600" dirty="0"/>
                <a:t>。</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57" name="组合 56"/>
          <p:cNvGrpSpPr>
            <a:grpSpLocks/>
          </p:cNvGrpSpPr>
          <p:nvPr/>
        </p:nvGrpSpPr>
        <p:grpSpPr bwMode="auto">
          <a:xfrm>
            <a:off x="8115299" y="5015675"/>
            <a:ext cx="3605213" cy="748492"/>
            <a:chOff x="6833347" y="934388"/>
            <a:chExt cx="3605244" cy="748047"/>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rgbClr val="044875"/>
                  </a:solidFill>
                  <a:latin typeface="Calibri Light"/>
                  <a:cs typeface="Arial" panose="020B0604020202020204" pitchFamily="34" charset="0"/>
                </a:rPr>
                <a:t>带宽监控</a:t>
              </a:r>
              <a:endParaRPr lang="zh-CN" altLang="en-US" sz="2400" b="1" dirty="0">
                <a:solidFill>
                  <a:srgbClr val="044875"/>
                </a:solidFill>
                <a:latin typeface="Calibri Light"/>
                <a:cs typeface="Arial" panose="020B0604020202020204" pitchFamily="34" charset="0"/>
              </a:endParaRPr>
            </a:p>
          </p:txBody>
        </p:sp>
        <p:sp>
          <p:nvSpPr>
            <p:cNvPr id="59" name="文本框 58"/>
            <p:cNvSpPr txBox="1"/>
            <p:nvPr/>
          </p:nvSpPr>
          <p:spPr bwMode="auto">
            <a:xfrm>
              <a:off x="6833347" y="1372278"/>
              <a:ext cx="3605244" cy="310157"/>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smtClean="0">
                  <a:solidFill>
                    <a:srgbClr val="E7E6E6">
                      <a:lumMod val="25000"/>
                    </a:srgbClr>
                  </a:solidFill>
                  <a:latin typeface="Arial" panose="020B0604020202020204" pitchFamily="34" charset="0"/>
                  <a:cs typeface="Arial" panose="020B0604020202020204" pitchFamily="34" charset="0"/>
                </a:rPr>
                <a:t>通过</a:t>
              </a:r>
              <a:r>
                <a:rPr lang="en-US" altLang="zh-CN" sz="1600" dirty="0" err="1" smtClean="0">
                  <a:solidFill>
                    <a:srgbClr val="E7E6E6">
                      <a:lumMod val="25000"/>
                    </a:srgbClr>
                  </a:solidFill>
                  <a:latin typeface="Arial" panose="020B0604020202020204" pitchFamily="34" charset="0"/>
                  <a:cs typeface="Arial" panose="020B0604020202020204" pitchFamily="34" charset="0"/>
                </a:rPr>
                <a:t>OpenFlow</a:t>
              </a:r>
              <a:r>
                <a:rPr lang="zh-CN" altLang="en-US" sz="1600" dirty="0" smtClean="0">
                  <a:solidFill>
                    <a:srgbClr val="E7E6E6">
                      <a:lumMod val="25000"/>
                    </a:srgbClr>
                  </a:solidFill>
                  <a:latin typeface="Arial" panose="020B0604020202020204" pitchFamily="34" charset="0"/>
                  <a:cs typeface="Arial" panose="020B0604020202020204" pitchFamily="34" charset="0"/>
                </a:rPr>
                <a:t>协议获取带宽。</a:t>
              </a: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063975" y="1747837"/>
            <a:ext cx="20697" cy="4487919"/>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46" name="文本框 12"/>
          <p:cNvSpPr txBox="1">
            <a:spLocks noChangeArrowheads="1"/>
          </p:cNvSpPr>
          <p:nvPr/>
        </p:nvSpPr>
        <p:spPr bwMode="auto">
          <a:xfrm>
            <a:off x="4428000" y="993600"/>
            <a:ext cx="3292849"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负载均衡策略</a:t>
            </a:r>
            <a:endParaRPr lang="zh-CN" altLang="en-US" sz="2800"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26271042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05</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439401"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62" name="直接连接符 61"/>
          <p:cNvCxnSpPr/>
          <p:nvPr/>
        </p:nvCxnSpPr>
        <p:spPr>
          <a:xfrm>
            <a:off x="6063975" y="1747837"/>
            <a:ext cx="20697" cy="4487919"/>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46" name="文本框 12"/>
          <p:cNvSpPr txBox="1">
            <a:spLocks noChangeArrowheads="1"/>
          </p:cNvSpPr>
          <p:nvPr/>
        </p:nvSpPr>
        <p:spPr bwMode="auto">
          <a:xfrm>
            <a:off x="4428000" y="993600"/>
            <a:ext cx="3292849"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回溯路径结果</a:t>
            </a:r>
            <a:endParaRPr lang="zh-CN" altLang="en-US" sz="2800" dirty="0">
              <a:solidFill>
                <a:srgbClr val="044875"/>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7009776" y="1664044"/>
            <a:ext cx="4644063" cy="4571712"/>
          </a:xfrm>
          <a:prstGeom prst="rect">
            <a:avLst/>
          </a:prstGeom>
        </p:spPr>
      </p:pic>
      <p:pic>
        <p:nvPicPr>
          <p:cNvPr id="4" name="图片 3"/>
          <p:cNvPicPr>
            <a:picLocks noChangeAspect="1"/>
          </p:cNvPicPr>
          <p:nvPr/>
        </p:nvPicPr>
        <p:blipFill>
          <a:blip r:embed="rId3"/>
          <a:stretch>
            <a:fillRect/>
          </a:stretch>
        </p:blipFill>
        <p:spPr>
          <a:xfrm>
            <a:off x="609600" y="1664044"/>
            <a:ext cx="4409524" cy="1600000"/>
          </a:xfrm>
          <a:prstGeom prst="rect">
            <a:avLst/>
          </a:prstGeom>
        </p:spPr>
      </p:pic>
      <p:pic>
        <p:nvPicPr>
          <p:cNvPr id="5" name="图片 4"/>
          <p:cNvPicPr>
            <a:picLocks noChangeAspect="1"/>
          </p:cNvPicPr>
          <p:nvPr/>
        </p:nvPicPr>
        <p:blipFill>
          <a:blip r:embed="rId4"/>
          <a:stretch>
            <a:fillRect/>
          </a:stretch>
        </p:blipFill>
        <p:spPr>
          <a:xfrm>
            <a:off x="584428" y="3410362"/>
            <a:ext cx="4419048" cy="1695238"/>
          </a:xfrm>
          <a:prstGeom prst="rect">
            <a:avLst/>
          </a:prstGeom>
        </p:spPr>
      </p:pic>
      <p:pic>
        <p:nvPicPr>
          <p:cNvPr id="8" name="图片 7"/>
          <p:cNvPicPr>
            <a:picLocks noChangeAspect="1"/>
          </p:cNvPicPr>
          <p:nvPr/>
        </p:nvPicPr>
        <p:blipFill>
          <a:blip r:embed="rId5"/>
          <a:stretch>
            <a:fillRect/>
          </a:stretch>
        </p:blipFill>
        <p:spPr>
          <a:xfrm>
            <a:off x="584428" y="5321470"/>
            <a:ext cx="4419048" cy="914286"/>
          </a:xfrm>
          <a:prstGeom prst="rect">
            <a:avLst/>
          </a:prstGeom>
        </p:spPr>
      </p:pic>
    </p:spTree>
    <p:extLst>
      <p:ext uri="{BB962C8B-B14F-4D97-AF65-F5344CB8AC3E}">
        <p14:creationId xmlns:p14="http://schemas.microsoft.com/office/powerpoint/2010/main" val="25226724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总结建议</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266745" y="6621463"/>
            <a:ext cx="1925256"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10"/>
          <p:cNvGrpSpPr>
            <a:grpSpLocks/>
          </p:cNvGrpSpPr>
          <p:nvPr/>
        </p:nvGrpSpPr>
        <p:grpSpPr bwMode="auto">
          <a:xfrm>
            <a:off x="2281238" y="1373188"/>
            <a:ext cx="1471612" cy="1471612"/>
            <a:chOff x="2281243" y="1373773"/>
            <a:chExt cx="1472026"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 name="组合 62"/>
          <p:cNvGrpSpPr>
            <a:grpSpLocks/>
          </p:cNvGrpSpPr>
          <p:nvPr/>
        </p:nvGrpSpPr>
        <p:grpSpPr bwMode="auto">
          <a:xfrm>
            <a:off x="2730500" y="2992438"/>
            <a:ext cx="1147763" cy="1147762"/>
            <a:chOff x="2731071" y="3469222"/>
            <a:chExt cx="1146960"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 name="组合 33"/>
          <p:cNvGrpSpPr>
            <a:grpSpLocks/>
          </p:cNvGrpSpPr>
          <p:nvPr/>
        </p:nvGrpSpPr>
        <p:grpSpPr bwMode="auto">
          <a:xfrm>
            <a:off x="4760913" y="707280"/>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Impact" pitchFamily="34" charset="0"/>
                </a:rPr>
                <a:t>01</a:t>
              </a:r>
              <a:endParaRPr lang="zh-CN" altLang="en-US" sz="2800" dirty="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527388" y="842956"/>
            <a:ext cx="6419850" cy="2140828"/>
            <a:chOff x="867562" y="1427973"/>
            <a:chExt cx="6420056" cy="2140796"/>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r>
                <a:rPr lang="zh-CN" altLang="en-US" sz="2000" b="1" dirty="0" smtClean="0">
                  <a:solidFill>
                    <a:srgbClr val="044875"/>
                  </a:solidFill>
                  <a:latin typeface="+mj-lt"/>
                  <a:ea typeface="+mn-ea"/>
                </a:rPr>
                <a:t>相关技术研究</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1797901"/>
            </a:xfrm>
            <a:prstGeom prst="rect">
              <a:avLst/>
            </a:prstGeom>
            <a:noFill/>
          </p:spPr>
          <p:txBody>
            <a:bodyPr>
              <a:spAutoFit/>
            </a:bodyPr>
            <a:lstStyle/>
            <a:p>
              <a:pPr eaLnBrk="1" fontAlgn="auto" hangingPunct="1">
                <a:lnSpc>
                  <a:spcPts val="1900"/>
                </a:lnSpc>
                <a:spcBef>
                  <a:spcPts val="0"/>
                </a:spcBef>
                <a:spcAft>
                  <a:spcPts val="0"/>
                </a:spcAft>
                <a:defRPr/>
              </a:pPr>
              <a:r>
                <a:rPr lang="zh-CN" altLang="zh-CN" dirty="0" smtClean="0"/>
                <a:t>通过</a:t>
              </a:r>
              <a:r>
                <a:rPr lang="zh-CN" altLang="zh-CN" dirty="0"/>
                <a:t>对</a:t>
              </a:r>
              <a:r>
                <a:rPr lang="en-US" altLang="zh-CN" dirty="0"/>
                <a:t>SDN</a:t>
              </a:r>
              <a:r>
                <a:rPr lang="zh-CN" altLang="zh-CN" dirty="0"/>
                <a:t>体系结构的分析，逐一阐述了应用层、控制层、基础设施层、北向接口和南向接口五大组成部分。在此基础上，具体研究了主流南向接口协议</a:t>
              </a:r>
              <a:r>
                <a:rPr lang="en-US" altLang="zh-CN" dirty="0" err="1"/>
                <a:t>OpenFlow</a:t>
              </a:r>
              <a:r>
                <a:rPr lang="zh-CN" altLang="zh-CN" dirty="0"/>
                <a:t>协议，深入剖析了</a:t>
              </a:r>
              <a:r>
                <a:rPr lang="en-US" altLang="zh-CN" dirty="0" err="1"/>
                <a:t>OpenFlow</a:t>
              </a:r>
              <a:r>
                <a:rPr lang="zh-CN" altLang="zh-CN" dirty="0"/>
                <a:t>协议的流表结构和核心技术。同时，通过对</a:t>
              </a:r>
              <a:r>
                <a:rPr lang="en-US" altLang="zh-CN" dirty="0"/>
                <a:t>Open </a:t>
              </a:r>
              <a:r>
                <a:rPr lang="en-US" altLang="zh-CN" dirty="0" err="1"/>
                <a:t>vSwitch</a:t>
              </a:r>
              <a:r>
                <a:rPr lang="zh-CN" altLang="zh-CN" dirty="0"/>
                <a:t>和</a:t>
              </a:r>
              <a:r>
                <a:rPr lang="en-US" altLang="zh-CN" dirty="0" err="1"/>
                <a:t>Ryu</a:t>
              </a:r>
              <a:r>
                <a:rPr lang="zh-CN" altLang="zh-CN" dirty="0"/>
                <a:t>控制器进行详细研究，进一步阐述了</a:t>
              </a:r>
              <a:r>
                <a:rPr lang="en-US" altLang="zh-CN" dirty="0"/>
                <a:t>SDN</a:t>
              </a:r>
              <a:r>
                <a:rPr lang="zh-CN" altLang="zh-CN" dirty="0"/>
                <a:t>的可编程化特性。 </a:t>
              </a:r>
            </a:p>
            <a:p>
              <a:pPr eaLnBrk="1" fontAlgn="auto" hangingPunct="1">
                <a:lnSpc>
                  <a:spcPts val="1900"/>
                </a:lnSpc>
                <a:spcBef>
                  <a:spcPts val="0"/>
                </a:spcBef>
                <a:spcAft>
                  <a:spcPts val="0"/>
                </a:spcAft>
                <a:defRPr/>
              </a:pP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3168002"/>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Impact" pitchFamily="34" charset="0"/>
                </a:rPr>
                <a:t>02</a:t>
              </a:r>
              <a:endParaRPr lang="zh-CN" altLang="en-US" sz="2800" dirty="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527388" y="3401029"/>
            <a:ext cx="6419850" cy="3344823"/>
            <a:chOff x="867562" y="2496369"/>
            <a:chExt cx="6420056" cy="3343935"/>
          </a:xfrm>
        </p:grpSpPr>
        <p:sp>
          <p:nvSpPr>
            <p:cNvPr id="44" name="文本框 43"/>
            <p:cNvSpPr txBox="1"/>
            <p:nvPr/>
          </p:nvSpPr>
          <p:spPr>
            <a:xfrm>
              <a:off x="867562" y="2496369"/>
              <a:ext cx="3113188" cy="399944"/>
            </a:xfrm>
            <a:prstGeom prst="rect">
              <a:avLst/>
            </a:prstGeom>
            <a:noFill/>
          </p:spPr>
          <p:txBody>
            <a:bodyPr>
              <a:spAutoFit/>
            </a:bodyPr>
            <a:lstStyle/>
            <a:p>
              <a:pPr algn="ctr" eaLnBrk="1" fontAlgn="auto" hangingPunct="1">
                <a:spcBef>
                  <a:spcPts val="0"/>
                </a:spcBef>
                <a:spcAft>
                  <a:spcPts val="0"/>
                </a:spcAft>
                <a:defRPr/>
              </a:pPr>
              <a:r>
                <a:rPr lang="zh-CN" altLang="en-US" sz="2000" b="1" dirty="0" smtClean="0">
                  <a:solidFill>
                    <a:srgbClr val="044875"/>
                  </a:solidFill>
                  <a:latin typeface="+mj-lt"/>
                  <a:ea typeface="+mn-ea"/>
                </a:rPr>
                <a:t>具体工作实现</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3015410"/>
            </a:xfrm>
            <a:prstGeom prst="rect">
              <a:avLst/>
            </a:prstGeom>
            <a:noFill/>
          </p:spPr>
          <p:txBody>
            <a:bodyPr>
              <a:spAutoFit/>
            </a:bodyPr>
            <a:lstStyle/>
            <a:p>
              <a:pPr eaLnBrk="1" fontAlgn="auto" hangingPunct="1">
                <a:lnSpc>
                  <a:spcPts val="1900"/>
                </a:lnSpc>
                <a:spcBef>
                  <a:spcPts val="0"/>
                </a:spcBef>
                <a:spcAft>
                  <a:spcPts val="0"/>
                </a:spcAft>
                <a:defRPr/>
              </a:pPr>
              <a:r>
                <a:rPr lang="zh-CN" altLang="zh-CN" dirty="0"/>
                <a:t>在深入了解了</a:t>
              </a:r>
              <a:r>
                <a:rPr lang="en-US" altLang="zh-CN" dirty="0" err="1"/>
                <a:t>Ryu</a:t>
              </a:r>
              <a:r>
                <a:rPr lang="zh-CN" altLang="zh-CN" dirty="0"/>
                <a:t>控制器的拓扑发现机制的基础上，对其获取拓扑的方法进行了改进，减少了对网络带宽资源的消耗，并实现了优化控制器性能的</a:t>
              </a:r>
              <a:r>
                <a:rPr lang="zh-CN" altLang="zh-CN" dirty="0" smtClean="0"/>
                <a:t>目的</a:t>
              </a:r>
              <a:r>
                <a:rPr lang="zh-CN" altLang="en-US" dirty="0" smtClean="0"/>
                <a:t>；</a:t>
              </a:r>
              <a:r>
                <a:rPr lang="zh-CN" altLang="zh-CN" dirty="0"/>
                <a:t>提出了基于</a:t>
              </a:r>
              <a:r>
                <a:rPr lang="en-US" altLang="zh-CN" dirty="0"/>
                <a:t>SDN</a:t>
              </a:r>
              <a:r>
                <a:rPr lang="zh-CN" altLang="zh-CN" dirty="0"/>
                <a:t>的负载均衡策略，该策略在综合考虑长度和网络状态因素的基础上对路径进行评估，提高了网络资源利用率，降低了数据转发时间，改善了网络的</a:t>
              </a:r>
              <a:r>
                <a:rPr lang="zh-CN" altLang="zh-CN" dirty="0" smtClean="0"/>
                <a:t>性能</a:t>
              </a:r>
              <a:r>
                <a:rPr lang="zh-CN" altLang="en-US" dirty="0" smtClean="0"/>
                <a:t>；</a:t>
              </a:r>
              <a:r>
                <a:rPr lang="zh-CN" altLang="zh-CN" dirty="0"/>
                <a:t>提出了给数据包添加标签的两种思路，对其中的一种思路进行实践，具体实践内容为给数据包打上空间戳，并在边缘交换机截获数据包提取标签信息，以回溯数据包在网络中的流动路线，另外，</a:t>
              </a:r>
              <a:r>
                <a:rPr lang="zh-CN" altLang="zh-CN" dirty="0" smtClean="0"/>
                <a:t>对时间</a:t>
              </a:r>
              <a:r>
                <a:rPr lang="zh-CN" altLang="zh-CN" dirty="0"/>
                <a:t>进行记录</a:t>
              </a:r>
              <a:r>
                <a:rPr lang="zh-CN" altLang="zh-CN" dirty="0" smtClean="0"/>
                <a:t>，实现</a:t>
              </a:r>
              <a:r>
                <a:rPr lang="zh-CN" altLang="en-US" dirty="0"/>
                <a:t>了</a:t>
              </a:r>
              <a:r>
                <a:rPr lang="zh-CN" altLang="zh-CN" dirty="0" smtClean="0"/>
                <a:t>构造</a:t>
              </a:r>
              <a:r>
                <a:rPr lang="zh-CN" altLang="zh-CN" dirty="0"/>
                <a:t>时空数据的目的。</a:t>
              </a:r>
            </a:p>
            <a:p>
              <a:pPr eaLnBrk="1" fontAlgn="auto" hangingPunct="1">
                <a:lnSpc>
                  <a:spcPts val="1900"/>
                </a:lnSpc>
                <a:spcBef>
                  <a:spcPts val="0"/>
                </a:spcBef>
                <a:spcAft>
                  <a:spcPts val="0"/>
                </a:spcAft>
                <a:defRPr/>
              </a:pPr>
              <a:endParaRPr lang="zh-CN" altLang="zh-CN" sz="1600" dirty="0"/>
            </a:p>
            <a:p>
              <a:pPr eaLnBrk="1" fontAlgn="auto" hangingPunct="1">
                <a:lnSpc>
                  <a:spcPts val="1900"/>
                </a:lnSpc>
                <a:spcBef>
                  <a:spcPts val="0"/>
                </a:spcBef>
                <a:spcAft>
                  <a:spcPts val="0"/>
                </a:spcAft>
                <a:defRPr/>
              </a:pPr>
              <a:endParaRPr lang="zh-CN" altLang="en-US" sz="1600" dirty="0">
                <a:solidFill>
                  <a:schemeClr val="bg2">
                    <a:lumMod val="25000"/>
                  </a:schemeClr>
                </a:solidFill>
                <a:latin typeface="+mn-lt"/>
                <a:ea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06</a:t>
              </a:r>
              <a:endParaRPr lang="zh-CN" altLang="en-US" sz="3200" dirty="0">
                <a:solidFill>
                  <a:srgbClr val="E7E6E6">
                    <a:lumMod val="25000"/>
                  </a:srgbClr>
                </a:solidFill>
                <a:latin typeface="Impact" panose="020B0806030902050204" pitchFamily="34" charset="0"/>
              </a:endParaRPr>
            </a:p>
          </p:txBody>
        </p:sp>
      </p:grpSp>
      <p:sp>
        <p:nvSpPr>
          <p:cNvPr id="7" name="矩形 6"/>
          <p:cNvSpPr/>
          <p:nvPr/>
        </p:nvSpPr>
        <p:spPr>
          <a:xfrm>
            <a:off x="10266745" y="6621463"/>
            <a:ext cx="1925256"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同心圆 12"/>
          <p:cNvSpPr/>
          <p:nvPr/>
        </p:nvSpPr>
        <p:spPr>
          <a:xfrm>
            <a:off x="4683026" y="5777329"/>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343275" y="6006722"/>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2195544" y="6066254"/>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9343231" y="1477924"/>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11" name="组合 10"/>
          <p:cNvGrpSpPr>
            <a:grpSpLocks/>
          </p:cNvGrpSpPr>
          <p:nvPr/>
        </p:nvGrpSpPr>
        <p:grpSpPr bwMode="auto">
          <a:xfrm>
            <a:off x="8088761" y="3699321"/>
            <a:ext cx="1471612" cy="1471612"/>
            <a:chOff x="2281243" y="1373773"/>
            <a:chExt cx="1472026"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63" name="组合 62"/>
          <p:cNvGrpSpPr>
            <a:grpSpLocks/>
          </p:cNvGrpSpPr>
          <p:nvPr/>
        </p:nvGrpSpPr>
        <p:grpSpPr bwMode="auto">
          <a:xfrm>
            <a:off x="6439966" y="4803191"/>
            <a:ext cx="1147763" cy="1147762"/>
            <a:chOff x="2731071" y="3469222"/>
            <a:chExt cx="1146960"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cxnSp>
        <p:nvCxnSpPr>
          <p:cNvPr id="59" name="直接连接符 58"/>
          <p:cNvCxnSpPr/>
          <p:nvPr/>
        </p:nvCxnSpPr>
        <p:spPr>
          <a:xfrm flipH="1">
            <a:off x="0" y="1309258"/>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19050" y="1470611"/>
            <a:ext cx="7279288"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zh-CN" altLang="zh-CN" sz="2000" dirty="0" smtClean="0"/>
              <a:t>在</a:t>
            </a:r>
            <a:r>
              <a:rPr lang="zh-CN" altLang="zh-CN" sz="2000" dirty="0"/>
              <a:t>负载均衡策略中，探测时延的方法的精确度仍有不足，另外，本文中所有的方案都在仿真实验中实现，没有在复杂多变的真实网络环境中验证其可靠性。</a:t>
            </a:r>
          </a:p>
          <a:p>
            <a:pPr marL="0" indent="0" eaLnBrk="1" hangingPunct="1">
              <a:lnSpc>
                <a:spcPts val="2300"/>
              </a:lnSpc>
            </a:pPr>
            <a:endParaRPr lang="en-US" altLang="zh-CN" dirty="0">
              <a:solidFill>
                <a:srgbClr val="044875"/>
              </a:solidFill>
            </a:endParaRPr>
          </a:p>
          <a:p>
            <a:pPr eaLnBrk="1" hangingPunct="1">
              <a:lnSpc>
                <a:spcPts val="2300"/>
              </a:lnSpc>
              <a:buFont typeface="Wingdings" pitchFamily="2" charset="2"/>
              <a:buChar char="Ø"/>
            </a:pPr>
            <a:r>
              <a:rPr lang="zh-CN" altLang="zh-CN" sz="2000" dirty="0" smtClean="0"/>
              <a:t>给</a:t>
            </a:r>
            <a:r>
              <a:rPr lang="zh-CN" altLang="zh-CN" sz="2000" dirty="0"/>
              <a:t>数据包添加标签的第一种思路存在标签长度有限的问题，而第二种思路则需要进一步实践。</a:t>
            </a:r>
            <a:r>
              <a:rPr lang="en-US" altLang="zh-CN" sz="2000" dirty="0" smtClean="0">
                <a:solidFill>
                  <a:srgbClr val="044875"/>
                </a:solidFill>
              </a:rPr>
              <a:t> </a:t>
            </a:r>
            <a:endParaRPr lang="en-US" altLang="zh-CN" sz="2800" dirty="0">
              <a:solidFill>
                <a:srgbClr val="0072A9"/>
              </a:solidFill>
            </a:endParaRPr>
          </a:p>
          <a:p>
            <a:pPr eaLnBrk="1" hangingPunct="1">
              <a:lnSpc>
                <a:spcPts val="2300"/>
              </a:lnSpc>
              <a:buFont typeface="Wingdings" pitchFamily="2" charset="2"/>
              <a:buChar char="Ø"/>
            </a:pPr>
            <a:endParaRPr lang="en-US" altLang="zh-CN" sz="2800" dirty="0" smtClean="0">
              <a:solidFill>
                <a:srgbClr val="0072A9"/>
              </a:solidFill>
            </a:endParaRPr>
          </a:p>
          <a:p>
            <a:pPr eaLnBrk="1" hangingPunct="1">
              <a:lnSpc>
                <a:spcPts val="2300"/>
              </a:lnSpc>
              <a:buFont typeface="Wingdings" pitchFamily="2" charset="2"/>
              <a:buChar char="Ø"/>
            </a:pPr>
            <a:r>
              <a:rPr lang="en-US" altLang="zh-CN" sz="2000" dirty="0" smtClean="0"/>
              <a:t>SDN</a:t>
            </a:r>
            <a:r>
              <a:rPr lang="zh-CN" altLang="en-US" sz="2000" dirty="0"/>
              <a:t> </a:t>
            </a:r>
            <a:r>
              <a:rPr lang="en-US" altLang="zh-CN" sz="2000" dirty="0" smtClean="0"/>
              <a:t>Controller</a:t>
            </a:r>
            <a:r>
              <a:rPr lang="zh-CN" altLang="en-US" sz="2000" dirty="0"/>
              <a:t>与</a:t>
            </a:r>
            <a:r>
              <a:rPr lang="en-US" altLang="zh-CN" sz="2000" dirty="0" smtClean="0"/>
              <a:t>OpenStack</a:t>
            </a:r>
            <a:r>
              <a:rPr lang="zh-CN" altLang="en-US" sz="2000" dirty="0" smtClean="0"/>
              <a:t>平台对接也将成为下一步的研究内容。</a:t>
            </a:r>
            <a:endParaRPr lang="en-US" altLang="zh-CN" sz="2000" dirty="0"/>
          </a:p>
        </p:txBody>
      </p:sp>
      <p:sp>
        <p:nvSpPr>
          <p:cNvPr id="35" name="文本框 4"/>
          <p:cNvSpPr txBox="1">
            <a:spLocks noChangeArrowheads="1"/>
          </p:cNvSpPr>
          <p:nvPr/>
        </p:nvSpPr>
        <p:spPr bwMode="auto">
          <a:xfrm>
            <a:off x="4424362" y="700116"/>
            <a:ext cx="3292475"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展望</a:t>
            </a:r>
          </a:p>
        </p:txBody>
      </p:sp>
    </p:spTree>
    <p:extLst>
      <p:ext uri="{BB962C8B-B14F-4D97-AF65-F5344CB8AC3E}">
        <p14:creationId xmlns:p14="http://schemas.microsoft.com/office/powerpoint/2010/main" val="10457496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669650"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答辩人</a:t>
            </a:r>
            <a:r>
              <a:rPr lang="zh-CN" altLang="en-US" sz="2800" dirty="0" smtClean="0">
                <a:solidFill>
                  <a:srgbClr val="044875"/>
                </a:solidFill>
                <a:latin typeface="微软雅黑" pitchFamily="34" charset="-122"/>
                <a:ea typeface="微软雅黑" pitchFamily="34" charset="-122"/>
              </a:rPr>
              <a:t>：</a:t>
            </a:r>
            <a:r>
              <a:rPr lang="zh-CN" altLang="en-US" sz="2800" dirty="0">
                <a:solidFill>
                  <a:srgbClr val="044875"/>
                </a:solidFill>
                <a:latin typeface="微软雅黑" pitchFamily="34" charset="-122"/>
                <a:ea typeface="微软雅黑" pitchFamily="34" charset="-122"/>
              </a:rPr>
              <a:t>夏唯</a:t>
            </a:r>
          </a:p>
        </p:txBody>
      </p:sp>
      <p:sp>
        <p:nvSpPr>
          <p:cNvPr id="30" name="文本框 29"/>
          <p:cNvSpPr txBox="1">
            <a:spLocks noChangeArrowheads="1"/>
          </p:cNvSpPr>
          <p:nvPr/>
        </p:nvSpPr>
        <p:spPr bwMode="auto">
          <a:xfrm>
            <a:off x="4596607" y="3932238"/>
            <a:ext cx="29622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导师</a:t>
            </a:r>
            <a:r>
              <a:rPr lang="zh-CN" altLang="en-US" sz="2800" dirty="0" smtClean="0">
                <a:solidFill>
                  <a:srgbClr val="044875"/>
                </a:solidFill>
                <a:latin typeface="微软雅黑" pitchFamily="34" charset="-122"/>
                <a:ea typeface="微软雅黑" pitchFamily="34" charset="-122"/>
              </a:rPr>
              <a:t>：李兵教授</a:t>
            </a:r>
            <a:endParaRPr lang="zh-CN" altLang="en-US" sz="2800" dirty="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7558492" y="3927958"/>
            <a:ext cx="2732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专业</a:t>
            </a:r>
            <a:r>
              <a:rPr lang="zh-CN" altLang="en-US" sz="2800" dirty="0" smtClean="0">
                <a:solidFill>
                  <a:srgbClr val="044875"/>
                </a:solidFill>
                <a:latin typeface="微软雅黑" pitchFamily="34" charset="-122"/>
                <a:ea typeface="微软雅黑" pitchFamily="34" charset="-122"/>
              </a:rPr>
              <a:t>：软件工程</a:t>
            </a:r>
            <a:endParaRPr lang="zh-CN" altLang="en-US" sz="2800" dirty="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0402889" y="6523038"/>
            <a:ext cx="1789112"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选题</a:t>
            </a:r>
            <a:r>
              <a:rPr lang="zh-CN" altLang="en-US" sz="4800" b="1" dirty="0">
                <a:solidFill>
                  <a:schemeClr val="bg1"/>
                </a:solidFill>
                <a:latin typeface="微软雅黑" pitchFamily="34" charset="-122"/>
                <a:ea typeface="微软雅黑" pitchFamily="34" charset="-122"/>
              </a:rPr>
              <a:t>背景</a:t>
            </a:r>
            <a:r>
              <a:rPr lang="zh-CN" altLang="en-US" sz="4800" b="1" dirty="0" smtClean="0">
                <a:solidFill>
                  <a:schemeClr val="bg1"/>
                </a:solidFill>
                <a:latin typeface="微软雅黑" pitchFamily="34" charset="-122"/>
                <a:ea typeface="微软雅黑" pitchFamily="34" charset="-122"/>
              </a:rPr>
              <a:t>及意义</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288" y="2281238"/>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83288" y="2332038"/>
            <a:ext cx="5903912" cy="4170372"/>
          </a:xfrm>
          <a:prstGeom prst="rect">
            <a:avLst/>
          </a:prstGeom>
          <a:noFill/>
        </p:spPr>
        <p:txBody>
          <a:bodyPr>
            <a:spAutoFit/>
          </a:bodyPr>
          <a:lstStyle/>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000" dirty="0" smtClean="0">
                <a:solidFill>
                  <a:schemeClr val="bg2">
                    <a:lumMod val="25000"/>
                  </a:schemeClr>
                </a:solidFill>
                <a:latin typeface="+mn-lt"/>
                <a:ea typeface="+mn-ea"/>
                <a:cs typeface="Arial" panose="020B0604020202020204" pitchFamily="34" charset="0"/>
              </a:rPr>
              <a:t>当今世界网络规模越来越大，网络流量越来越多，传统网络架构难以满足新技术发展的需求。</a:t>
            </a:r>
            <a:endParaRPr lang="en-US" altLang="zh-CN" sz="2000" dirty="0">
              <a:solidFill>
                <a:schemeClr val="bg2">
                  <a:lumMod val="25000"/>
                </a:schemeClr>
              </a:solidFill>
              <a:latin typeface="+mn-lt"/>
              <a:ea typeface="+mn-ea"/>
              <a:cs typeface="Arial" panose="020B0604020202020204" pitchFamily="34" charset="0"/>
            </a:endParaRPr>
          </a:p>
          <a:p>
            <a:pPr eaLnBrk="1" fontAlgn="auto" hangingPunct="1">
              <a:lnSpc>
                <a:spcPts val="2000"/>
              </a:lnSpc>
              <a:spcBef>
                <a:spcPts val="0"/>
              </a:spcBef>
              <a:spcAft>
                <a:spcPts val="0"/>
              </a:spcAft>
              <a:buClr>
                <a:srgbClr val="044875"/>
              </a:buClr>
              <a:defRPr/>
            </a:pPr>
            <a:endParaRPr lang="en-US" altLang="zh-CN" dirty="0" smtClean="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000" dirty="0">
                <a:solidFill>
                  <a:schemeClr val="bg2">
                    <a:lumMod val="25000"/>
                  </a:schemeClr>
                </a:solidFill>
                <a:latin typeface="+mn-lt"/>
                <a:ea typeface="+mn-ea"/>
                <a:cs typeface="Arial" panose="020B0604020202020204" pitchFamily="34" charset="0"/>
              </a:rPr>
              <a:t>时空</a:t>
            </a:r>
            <a:r>
              <a:rPr lang="zh-CN" altLang="en-US" sz="2000" dirty="0" smtClean="0">
                <a:solidFill>
                  <a:schemeClr val="bg2">
                    <a:lumMod val="25000"/>
                  </a:schemeClr>
                </a:solidFill>
                <a:latin typeface="+mn-lt"/>
                <a:ea typeface="+mn-ea"/>
                <a:cs typeface="Arial" panose="020B0604020202020204" pitchFamily="34" charset="0"/>
              </a:rPr>
              <a:t>数据蕴含了事件发生的时空规律，在</a:t>
            </a:r>
            <a:r>
              <a:rPr lang="zh-CN" altLang="en-US" sz="2000" dirty="0">
                <a:solidFill>
                  <a:schemeClr val="bg2">
                    <a:lumMod val="25000"/>
                  </a:schemeClr>
                </a:solidFill>
                <a:latin typeface="+mn-lt"/>
                <a:ea typeface="+mn-ea"/>
                <a:cs typeface="Arial" panose="020B0604020202020204" pitchFamily="34" charset="0"/>
              </a:rPr>
              <a:t>信息</a:t>
            </a:r>
            <a:r>
              <a:rPr lang="en-US" altLang="zh-CN" sz="2000" dirty="0">
                <a:solidFill>
                  <a:schemeClr val="bg2">
                    <a:lumMod val="25000"/>
                  </a:schemeClr>
                </a:solidFill>
                <a:latin typeface="+mn-lt"/>
                <a:ea typeface="+mn-ea"/>
                <a:cs typeface="Arial" panose="020B0604020202020204" pitchFamily="34" charset="0"/>
              </a:rPr>
              <a:t>-</a:t>
            </a:r>
            <a:r>
              <a:rPr lang="zh-CN" altLang="en-US" sz="2000" dirty="0">
                <a:solidFill>
                  <a:schemeClr val="bg2">
                    <a:lumMod val="25000"/>
                  </a:schemeClr>
                </a:solidFill>
                <a:latin typeface="+mn-lt"/>
                <a:ea typeface="+mn-ea"/>
                <a:cs typeface="Arial" panose="020B0604020202020204" pitchFamily="34" charset="0"/>
              </a:rPr>
              <a:t>物理融合系统中起着十分关键的基础性</a:t>
            </a:r>
            <a:r>
              <a:rPr lang="zh-CN" altLang="en-US" sz="2000" dirty="0" smtClean="0">
                <a:solidFill>
                  <a:schemeClr val="bg2">
                    <a:lumMod val="25000"/>
                  </a:schemeClr>
                </a:solidFill>
                <a:latin typeface="+mn-lt"/>
                <a:ea typeface="+mn-ea"/>
                <a:cs typeface="Arial" panose="020B0604020202020204" pitchFamily="34" charset="0"/>
              </a:rPr>
              <a:t>作用。</a:t>
            </a:r>
            <a:endParaRPr lang="en-US" altLang="zh-CN" sz="2000" dirty="0" smtClean="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dirty="0" smtClean="0">
              <a:solidFill>
                <a:schemeClr val="bg2">
                  <a:lumMod val="25000"/>
                </a:schemeClr>
              </a:solidFill>
              <a:latin typeface="+mn-lt"/>
              <a:ea typeface="+mn-ea"/>
              <a:cs typeface="Arial" panose="020B0604020202020204" pitchFamily="34" charset="0"/>
            </a:endParaRPr>
          </a:p>
          <a:p>
            <a:pPr eaLnBrk="1" fontAlgn="auto" hangingPunct="1">
              <a:lnSpc>
                <a:spcPts val="2000"/>
              </a:lnSpc>
              <a:spcBef>
                <a:spcPts val="0"/>
              </a:spcBef>
              <a:spcAft>
                <a:spcPts val="0"/>
              </a:spcAft>
              <a:defRPr/>
            </a:pP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en-US" altLang="zh-CN" sz="2000" dirty="0">
                <a:solidFill>
                  <a:schemeClr val="bg2">
                    <a:lumMod val="25000"/>
                  </a:schemeClr>
                </a:solidFill>
                <a:latin typeface="+mn-lt"/>
                <a:ea typeface="+mn-ea"/>
                <a:cs typeface="Arial" panose="020B0604020202020204" pitchFamily="34" charset="0"/>
              </a:rPr>
              <a:t>SDN</a:t>
            </a:r>
            <a:r>
              <a:rPr lang="zh-CN" altLang="en-US" sz="2000" dirty="0">
                <a:solidFill>
                  <a:schemeClr val="bg2">
                    <a:lumMod val="25000"/>
                  </a:schemeClr>
                </a:solidFill>
                <a:latin typeface="+mn-lt"/>
                <a:ea typeface="+mn-ea"/>
                <a:cs typeface="Arial" panose="020B0604020202020204" pitchFamily="34" charset="0"/>
              </a:rPr>
              <a:t>为网络技术的研究提供了一种新</a:t>
            </a:r>
            <a:r>
              <a:rPr lang="zh-CN" altLang="en-US" sz="2000" dirty="0" smtClean="0">
                <a:solidFill>
                  <a:schemeClr val="bg2">
                    <a:lumMod val="25000"/>
                  </a:schemeClr>
                </a:solidFill>
                <a:latin typeface="+mn-lt"/>
                <a:ea typeface="+mn-ea"/>
                <a:cs typeface="Arial" panose="020B0604020202020204" pitchFamily="34" charset="0"/>
              </a:rPr>
              <a:t>思路</a:t>
            </a:r>
            <a:r>
              <a:rPr lang="zh-CN" altLang="en-US" sz="2000" dirty="0">
                <a:solidFill>
                  <a:schemeClr val="bg2">
                    <a:lumMod val="25000"/>
                  </a:schemeClr>
                </a:solidFill>
                <a:latin typeface="+mn-lt"/>
                <a:ea typeface="+mn-ea"/>
                <a:cs typeface="Arial" panose="020B0604020202020204" pitchFamily="34" charset="0"/>
              </a:rPr>
              <a:t>；</a:t>
            </a:r>
            <a:r>
              <a:rPr lang="zh-CN" altLang="en-US" sz="2000" dirty="0" smtClean="0">
                <a:solidFill>
                  <a:schemeClr val="bg2">
                    <a:lumMod val="25000"/>
                  </a:schemeClr>
                </a:solidFill>
                <a:latin typeface="+mn-lt"/>
                <a:ea typeface="+mn-ea"/>
                <a:cs typeface="Arial" panose="020B0604020202020204" pitchFamily="34" charset="0"/>
              </a:rPr>
              <a:t>依靠北斗卫星导航系统可建立</a:t>
            </a:r>
            <a:r>
              <a:rPr lang="zh-CN" altLang="en-US" sz="2000" dirty="0">
                <a:solidFill>
                  <a:schemeClr val="bg2">
                    <a:lumMod val="25000"/>
                  </a:schemeClr>
                </a:solidFill>
                <a:latin typeface="+mn-lt"/>
                <a:ea typeface="+mn-ea"/>
                <a:cs typeface="Arial" panose="020B0604020202020204" pitchFamily="34" charset="0"/>
              </a:rPr>
              <a:t>高精度的时空</a:t>
            </a:r>
            <a:r>
              <a:rPr lang="zh-CN" altLang="en-US" sz="2000" dirty="0" smtClean="0">
                <a:solidFill>
                  <a:schemeClr val="bg2">
                    <a:lumMod val="25000"/>
                  </a:schemeClr>
                </a:solidFill>
                <a:latin typeface="+mn-lt"/>
                <a:ea typeface="+mn-ea"/>
                <a:cs typeface="Arial" panose="020B0604020202020204" pitchFamily="34" charset="0"/>
              </a:rPr>
              <a:t>体系</a:t>
            </a:r>
            <a:r>
              <a:rPr lang="zh-CN" altLang="en-US" sz="2000" dirty="0">
                <a:solidFill>
                  <a:schemeClr val="bg2">
                    <a:lumMod val="25000"/>
                  </a:schemeClr>
                </a:solidFill>
                <a:latin typeface="+mn-lt"/>
                <a:ea typeface="+mn-ea"/>
                <a:cs typeface="Arial" panose="020B0604020202020204" pitchFamily="34" charset="0"/>
              </a:rPr>
              <a:t>。</a:t>
            </a:r>
            <a:endParaRPr lang="en-US" altLang="zh-CN" sz="20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选题背景及意义</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301469" y="6621463"/>
            <a:ext cx="1890532"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a:grpSpLocks/>
          </p:cNvGrpSpPr>
          <p:nvPr/>
        </p:nvGrpSpPr>
        <p:grpSpPr bwMode="auto">
          <a:xfrm>
            <a:off x="5983288" y="1670050"/>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91920"/>
              <a:ext cx="6978016" cy="38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200"/>
                </a:lnSpc>
              </a:pPr>
              <a:r>
                <a:rPr lang="en-US" altLang="zh-CN" dirty="0" smtClean="0">
                  <a:solidFill>
                    <a:schemeClr val="bg1"/>
                  </a:solidFill>
                  <a:cs typeface="Arial" pitchFamily="34" charset="0"/>
                </a:rPr>
                <a:t> </a:t>
              </a:r>
              <a:endParaRPr lang="en-US" altLang="zh-CN" sz="2400" dirty="0">
                <a:solidFill>
                  <a:schemeClr val="bg1"/>
                </a:solidFill>
                <a:cs typeface="Arial" pitchFamily="34" charset="0"/>
              </a:endParaRPr>
            </a:p>
          </p:txBody>
        </p:sp>
      </p:grpSp>
      <p:grpSp>
        <p:nvGrpSpPr>
          <p:cNvPr id="55" name="组合 54"/>
          <p:cNvGrpSpPr>
            <a:grpSpLocks/>
          </p:cNvGrpSpPr>
          <p:nvPr/>
        </p:nvGrpSpPr>
        <p:grpSpPr bwMode="auto">
          <a:xfrm>
            <a:off x="5983288" y="1071563"/>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2788"/>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chemeClr val="bg1"/>
                  </a:solidFill>
                  <a:latin typeface="+mj-lt"/>
                  <a:ea typeface="+mn-ea"/>
                  <a:cs typeface="Arial" panose="020B0604020202020204" pitchFamily="34" charset="0"/>
                </a:rPr>
                <a:t>选题背景</a:t>
              </a:r>
              <a:endParaRPr lang="zh-CN" altLang="en-US" sz="2400" b="1" dirty="0">
                <a:solidFill>
                  <a:schemeClr val="bg1"/>
                </a:solidFill>
                <a:latin typeface="+mj-lt"/>
                <a:ea typeface="+mn-ea"/>
                <a:cs typeface="Arial" panose="020B0604020202020204" pitchFamily="34" charset="0"/>
              </a:endParaRPr>
            </a:p>
          </p:txBody>
        </p:sp>
      </p:grpSp>
      <p:grpSp>
        <p:nvGrpSpPr>
          <p:cNvPr id="69" name="组合 68"/>
          <p:cNvGrpSpPr>
            <a:grpSpLocks/>
          </p:cNvGrpSpPr>
          <p:nvPr/>
        </p:nvGrpSpPr>
        <p:grpSpPr bwMode="auto">
          <a:xfrm>
            <a:off x="550863" y="4484688"/>
            <a:ext cx="5596758" cy="1638300"/>
            <a:chOff x="551544" y="4747260"/>
            <a:chExt cx="5595400"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1" name="文本框 60"/>
            <p:cNvSpPr txBox="1">
              <a:spLocks noChangeArrowheads="1"/>
            </p:cNvSpPr>
            <p:nvPr/>
          </p:nvSpPr>
          <p:spPr bwMode="auto">
            <a:xfrm>
              <a:off x="800132" y="5093145"/>
              <a:ext cx="534681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000"/>
                </a:lnSpc>
              </a:pPr>
              <a:r>
                <a:rPr lang="en-US" altLang="zh-CN" sz="2800" dirty="0" smtClean="0">
                  <a:solidFill>
                    <a:schemeClr val="bg1"/>
                  </a:solidFill>
                  <a:cs typeface="Arial" pitchFamily="34" charset="0"/>
                </a:rPr>
                <a:t>SDN : Software </a:t>
              </a:r>
              <a:r>
                <a:rPr lang="en-US" altLang="zh-CN" sz="2800" dirty="0">
                  <a:solidFill>
                    <a:schemeClr val="bg1"/>
                  </a:solidFill>
                  <a:cs typeface="Arial" pitchFamily="34" charset="0"/>
                </a:rPr>
                <a:t>Defined </a:t>
              </a:r>
              <a:r>
                <a:rPr lang="en-US" altLang="zh-CN" sz="2800" dirty="0" smtClean="0">
                  <a:solidFill>
                    <a:schemeClr val="bg1"/>
                  </a:solidFill>
                  <a:cs typeface="Arial" pitchFamily="34" charset="0"/>
                </a:rPr>
                <a:t>Network</a:t>
              </a:r>
            </a:p>
            <a:p>
              <a:pPr eaLnBrk="1" hangingPunct="1">
                <a:lnSpc>
                  <a:spcPts val="2000"/>
                </a:lnSpc>
              </a:pPr>
              <a:endParaRPr lang="en-US" altLang="zh-CN" sz="2800" dirty="0" smtClean="0">
                <a:solidFill>
                  <a:schemeClr val="bg1"/>
                </a:solidFill>
                <a:cs typeface="Arial" pitchFamily="34" charset="0"/>
              </a:endParaRPr>
            </a:p>
            <a:p>
              <a:pPr eaLnBrk="1" hangingPunct="1">
                <a:lnSpc>
                  <a:spcPts val="2000"/>
                </a:lnSpc>
              </a:pPr>
              <a:r>
                <a:rPr lang="zh-CN" altLang="en-US" sz="2800" dirty="0" smtClean="0">
                  <a:solidFill>
                    <a:schemeClr val="bg1"/>
                  </a:solidFill>
                  <a:cs typeface="Arial" pitchFamily="34" charset="0"/>
                </a:rPr>
                <a:t>软件定义网络</a:t>
              </a:r>
              <a:endParaRPr lang="en-US" altLang="zh-CN" sz="2800" dirty="0">
                <a:solidFill>
                  <a:schemeClr val="bg1"/>
                </a:solidFill>
                <a:cs typeface="Arial" pitchFamily="34" charset="0"/>
              </a:endParaRPr>
            </a:p>
          </p:txBody>
        </p:sp>
      </p:grpSp>
      <p:cxnSp>
        <p:nvCxnSpPr>
          <p:cNvPr id="74" name="直接连接符 73"/>
          <p:cNvCxnSpPr/>
          <p:nvPr/>
        </p:nvCxnSpPr>
        <p:spPr>
          <a:xfrm>
            <a:off x="6354763" y="348615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54763" y="4765675"/>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77" name="组合 76"/>
          <p:cNvGrpSpPr>
            <a:grpSpLocks/>
          </p:cNvGrpSpPr>
          <p:nvPr/>
        </p:nvGrpSpPr>
        <p:grpSpPr bwMode="auto">
          <a:xfrm>
            <a:off x="550863" y="1071563"/>
            <a:ext cx="5432425" cy="3421062"/>
            <a:chOff x="551544" y="1319389"/>
            <a:chExt cx="5431108" cy="3420798"/>
          </a:xfrm>
        </p:grpSpPr>
        <p:grpSp>
          <p:nvGrpSpPr>
            <p:cNvPr id="5136" name="组合 63"/>
            <p:cNvGrpSpPr>
              <a:grpSpLocks/>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41712" cy="585788"/>
            <a:chOff x="551544" y="82976"/>
            <a:chExt cx="3540396" cy="584775"/>
          </a:xfrm>
        </p:grpSpPr>
        <p:sp>
          <p:nvSpPr>
            <p:cNvPr id="6227"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选题背景及意义</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347767" y="6621463"/>
            <a:ext cx="1844233"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a:grpSpLocks/>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6226" name="Freeform 59"/>
            <p:cNvSpPr>
              <a:spLocks noEditPoints="1"/>
            </p:cNvSpPr>
            <p:nvPr/>
          </p:nvSpPr>
          <p:spPr bwMode="auto">
            <a:xfrm>
              <a:off x="7172480" y="2487626"/>
              <a:ext cx="511976" cy="387388"/>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 name="组合 4"/>
          <p:cNvGrpSpPr>
            <a:grpSpLocks/>
          </p:cNvGrpSpPr>
          <p:nvPr/>
        </p:nvGrpSpPr>
        <p:grpSpPr bwMode="auto">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24" name="Freeform 74"/>
            <p:cNvSpPr>
              <a:spLocks noEditPoints="1"/>
            </p:cNvSpPr>
            <p:nvPr/>
          </p:nvSpPr>
          <p:spPr bwMode="auto">
            <a:xfrm>
              <a:off x="4492253" y="2527232"/>
              <a:ext cx="455523" cy="297842"/>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10"/>
          <p:cNvGrpSpPr>
            <a:grpSpLocks/>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a:grpSpLocks/>
          </p:cNvGrpSpPr>
          <p:nvPr/>
        </p:nvGrpSpPr>
        <p:grpSpPr bwMode="auto">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a:grpSpLocks/>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18" name="Freeform 306"/>
            <p:cNvSpPr>
              <a:spLocks noEditPoints="1"/>
            </p:cNvSpPr>
            <p:nvPr/>
          </p:nvSpPr>
          <p:spPr bwMode="auto">
            <a:xfrm>
              <a:off x="5845528" y="4819420"/>
              <a:ext cx="457426" cy="455348"/>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 name="组合 22"/>
          <p:cNvGrpSpPr>
            <a:grpSpLocks/>
          </p:cNvGrpSpPr>
          <p:nvPr/>
        </p:nvGrpSpPr>
        <p:grpSpPr bwMode="auto">
          <a:xfrm>
            <a:off x="4610100"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5224463" y="2457450"/>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3" name="文本框 92"/>
          <p:cNvSpPr txBox="1">
            <a:spLocks noChangeArrowheads="1"/>
          </p:cNvSpPr>
          <p:nvPr/>
        </p:nvSpPr>
        <p:spPr bwMode="auto">
          <a:xfrm>
            <a:off x="5459413" y="3046413"/>
            <a:ext cx="1169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b="1" dirty="0">
                <a:solidFill>
                  <a:srgbClr val="044875"/>
                </a:solidFill>
              </a:rPr>
              <a:t>选题</a:t>
            </a:r>
            <a:endParaRPr lang="en-US" altLang="zh-CN" sz="2400" b="1" dirty="0" smtClean="0">
              <a:solidFill>
                <a:srgbClr val="044875"/>
              </a:solidFill>
            </a:endParaRPr>
          </a:p>
          <a:p>
            <a:pPr algn="ctr" eaLnBrk="1" hangingPunct="1"/>
            <a:r>
              <a:rPr lang="zh-CN" altLang="en-US" sz="2400" b="1" dirty="0" smtClean="0">
                <a:solidFill>
                  <a:srgbClr val="044875"/>
                </a:solidFill>
              </a:rPr>
              <a:t>意义</a:t>
            </a:r>
            <a:endParaRPr lang="zh-CN" altLang="en-US" sz="2400" b="1" dirty="0">
              <a:solidFill>
                <a:srgbClr val="044875"/>
              </a:solidFill>
            </a:endParaRPr>
          </a:p>
        </p:txBody>
      </p:sp>
      <p:grpSp>
        <p:nvGrpSpPr>
          <p:cNvPr id="94" name="组合 93"/>
          <p:cNvGrpSpPr>
            <a:grpSpLocks/>
          </p:cNvGrpSpPr>
          <p:nvPr/>
        </p:nvGrpSpPr>
        <p:grpSpPr bwMode="auto">
          <a:xfrm>
            <a:off x="7879747" y="1904125"/>
            <a:ext cx="4305300" cy="2067778"/>
            <a:chOff x="7713778" y="1200595"/>
            <a:chExt cx="4304959" cy="2067511"/>
          </a:xfrm>
        </p:grpSpPr>
        <p:grpSp>
          <p:nvGrpSpPr>
            <p:cNvPr id="6200" name="组合 56"/>
            <p:cNvGrpSpPr>
              <a:grpSpLocks/>
            </p:cNvGrpSpPr>
            <p:nvPr/>
          </p:nvGrpSpPr>
          <p:grpSpPr bwMode="auto">
            <a:xfrm>
              <a:off x="8893198" y="1200595"/>
              <a:ext cx="3125539" cy="2067511"/>
              <a:chOff x="6833481" y="934388"/>
              <a:chExt cx="3125539" cy="2067511"/>
            </a:xfrm>
          </p:grpSpPr>
          <p:sp>
            <p:nvSpPr>
              <p:cNvPr id="59" name="文本框 58"/>
              <p:cNvSpPr txBox="1"/>
              <p:nvPr/>
            </p:nvSpPr>
            <p:spPr>
              <a:xfrm>
                <a:off x="6833481" y="934388"/>
                <a:ext cx="2425508" cy="461902"/>
              </a:xfrm>
              <a:prstGeom prst="rect">
                <a:avLst/>
              </a:prstGeom>
              <a:noFill/>
            </p:spPr>
            <p:txBody>
              <a:bodyPr>
                <a:spAutoFit/>
              </a:bodyPr>
              <a:lstStyle/>
              <a:p>
                <a:pPr algn="ctr" eaLnBrk="1" fontAlgn="auto" hangingPunct="1">
                  <a:spcBef>
                    <a:spcPts val="0"/>
                  </a:spcBef>
                  <a:spcAft>
                    <a:spcPts val="0"/>
                  </a:spcAft>
                  <a:defRPr/>
                </a:pPr>
                <a:r>
                  <a:rPr lang="zh-CN" altLang="en-US" sz="2400" b="1" dirty="0" smtClean="0">
                    <a:solidFill>
                      <a:schemeClr val="bg2">
                        <a:lumMod val="25000"/>
                      </a:schemeClr>
                    </a:solidFill>
                    <a:latin typeface="+mj-lt"/>
                    <a:ea typeface="+mn-ea"/>
                    <a:cs typeface="Arial" panose="020B0604020202020204" pitchFamily="34" charset="0"/>
                  </a:rPr>
                  <a:t>网络性能</a:t>
                </a:r>
                <a:endParaRPr lang="zh-CN" altLang="en-US" sz="2400" b="1" dirty="0">
                  <a:solidFill>
                    <a:schemeClr val="bg2">
                      <a:lumMod val="25000"/>
                    </a:schemeClr>
                  </a:solidFill>
                  <a:latin typeface="+mj-lt"/>
                  <a:ea typeface="+mn-ea"/>
                  <a:cs typeface="Arial" panose="020B0604020202020204" pitchFamily="34" charset="0"/>
                </a:endParaRPr>
              </a:p>
            </p:txBody>
          </p:sp>
          <p:sp>
            <p:nvSpPr>
              <p:cNvPr id="60" name="文本框 59"/>
              <p:cNvSpPr txBox="1"/>
              <p:nvPr/>
            </p:nvSpPr>
            <p:spPr bwMode="auto">
              <a:xfrm>
                <a:off x="6833481" y="1370894"/>
                <a:ext cx="3125539" cy="1631005"/>
              </a:xfrm>
              <a:prstGeom prst="rect">
                <a:avLst/>
              </a:prstGeom>
              <a:noFill/>
            </p:spPr>
            <p:txBody>
              <a:bodyPr>
                <a:spAutoFit/>
              </a:bodyPr>
              <a:lstStyle/>
              <a:p>
                <a:pPr eaLnBrk="1" fontAlgn="auto" hangingPunct="1">
                  <a:lnSpc>
                    <a:spcPts val="2000"/>
                  </a:lnSpc>
                  <a:spcBef>
                    <a:spcPts val="0"/>
                  </a:spcBef>
                  <a:spcAft>
                    <a:spcPts val="0"/>
                  </a:spcAft>
                  <a:defRPr/>
                </a:pPr>
                <a:r>
                  <a:rPr lang="zh-CN" altLang="en-US" dirty="0" smtClean="0">
                    <a:solidFill>
                      <a:schemeClr val="bg2">
                        <a:lumMod val="25000"/>
                      </a:schemeClr>
                    </a:solidFill>
                    <a:latin typeface="Arial" panose="020B0604020202020204" pitchFamily="34" charset="0"/>
                    <a:ea typeface="+mn-ea"/>
                    <a:cs typeface="Arial" panose="020B0604020202020204" pitchFamily="34" charset="0"/>
                  </a:rPr>
                  <a:t>在利用</a:t>
                </a:r>
                <a:r>
                  <a:rPr lang="en-US" altLang="zh-CN" dirty="0" smtClean="0">
                    <a:solidFill>
                      <a:schemeClr val="bg2">
                        <a:lumMod val="25000"/>
                      </a:schemeClr>
                    </a:solidFill>
                    <a:latin typeface="Arial" panose="020B0604020202020204" pitchFamily="34" charset="0"/>
                    <a:ea typeface="+mn-ea"/>
                    <a:cs typeface="Arial" panose="020B0604020202020204" pitchFamily="34" charset="0"/>
                  </a:rPr>
                  <a:t>SDN</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架构构建互联网数据时空标记系统的过程中，对拓扑设计、拓扑发现、负载均衡等模块的研究，适应了网络业务发展的需求，提高了网络性能。</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smtClean="0">
                  <a:solidFill>
                    <a:schemeClr val="bg2">
                      <a:lumMod val="25000"/>
                    </a:schemeClr>
                  </a:solidFill>
                  <a:latin typeface="Impact" panose="020B0806030902050204" pitchFamily="34" charset="0"/>
                  <a:ea typeface="+mn-ea"/>
                </a:rPr>
                <a:t>03</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a:grpSpLocks/>
          </p:cNvGrpSpPr>
          <p:nvPr/>
        </p:nvGrpSpPr>
        <p:grpSpPr bwMode="auto">
          <a:xfrm>
            <a:off x="7879747" y="3859200"/>
            <a:ext cx="4305300" cy="1811297"/>
            <a:chOff x="7713778" y="1200595"/>
            <a:chExt cx="4304959" cy="1811062"/>
          </a:xfrm>
        </p:grpSpPr>
        <p:grpSp>
          <p:nvGrpSpPr>
            <p:cNvPr id="6194" name="组合 95"/>
            <p:cNvGrpSpPr>
              <a:grpSpLocks/>
            </p:cNvGrpSpPr>
            <p:nvPr/>
          </p:nvGrpSpPr>
          <p:grpSpPr bwMode="auto">
            <a:xfrm>
              <a:off x="8893198" y="1200595"/>
              <a:ext cx="3125539" cy="1811062"/>
              <a:chOff x="6833481" y="934388"/>
              <a:chExt cx="3125539" cy="1811062"/>
            </a:xfrm>
          </p:grpSpPr>
          <p:sp>
            <p:nvSpPr>
              <p:cNvPr id="99" name="文本框 98"/>
              <p:cNvSpPr txBox="1"/>
              <p:nvPr/>
            </p:nvSpPr>
            <p:spPr>
              <a:xfrm>
                <a:off x="6833481" y="934388"/>
                <a:ext cx="2425508" cy="461903"/>
              </a:xfrm>
              <a:prstGeom prst="rect">
                <a:avLst/>
              </a:prstGeom>
              <a:noFill/>
            </p:spPr>
            <p:txBody>
              <a:bodyPr>
                <a:spAutoFit/>
              </a:bodyPr>
              <a:lstStyle/>
              <a:p>
                <a:pPr algn="ctr" eaLnBrk="1" fontAlgn="auto" hangingPunct="1">
                  <a:spcBef>
                    <a:spcPts val="0"/>
                  </a:spcBef>
                  <a:spcAft>
                    <a:spcPts val="0"/>
                  </a:spcAft>
                  <a:defRPr/>
                </a:pPr>
                <a:r>
                  <a:rPr lang="zh-CN" altLang="en-US" sz="2400" b="1" dirty="0" smtClean="0">
                    <a:solidFill>
                      <a:srgbClr val="044875"/>
                    </a:solidFill>
                    <a:latin typeface="+mj-lt"/>
                    <a:ea typeface="+mn-ea"/>
                    <a:cs typeface="Arial" panose="020B0604020202020204" pitchFamily="34" charset="0"/>
                  </a:rPr>
                  <a:t>标记系统</a:t>
                </a:r>
                <a:endParaRPr lang="zh-CN" altLang="en-US" sz="2400" b="1" dirty="0">
                  <a:solidFill>
                    <a:srgbClr val="044875"/>
                  </a:solidFill>
                  <a:latin typeface="+mj-lt"/>
                  <a:ea typeface="+mn-ea"/>
                  <a:cs typeface="Arial" panose="020B0604020202020204" pitchFamily="34" charset="0"/>
                </a:endParaRPr>
              </a:p>
            </p:txBody>
          </p:sp>
          <p:sp>
            <p:nvSpPr>
              <p:cNvPr id="100" name="文本框 99"/>
              <p:cNvSpPr txBox="1"/>
              <p:nvPr/>
            </p:nvSpPr>
            <p:spPr bwMode="auto">
              <a:xfrm>
                <a:off x="6833481" y="1370894"/>
                <a:ext cx="3125539" cy="1374556"/>
              </a:xfrm>
              <a:prstGeom prst="rect">
                <a:avLst/>
              </a:prstGeom>
              <a:noFill/>
            </p:spPr>
            <p:txBody>
              <a:bodyPr>
                <a:spAutoFit/>
              </a:bodyPr>
              <a:lstStyle/>
              <a:p>
                <a:pPr eaLnBrk="1" fontAlgn="auto" hangingPunct="1">
                  <a:lnSpc>
                    <a:spcPts val="2000"/>
                  </a:lnSpc>
                  <a:spcBef>
                    <a:spcPts val="0"/>
                  </a:spcBef>
                  <a:spcAft>
                    <a:spcPts val="0"/>
                  </a:spcAft>
                  <a:defRPr/>
                </a:pPr>
                <a:r>
                  <a:rPr lang="zh-CN" altLang="en-US" dirty="0">
                    <a:solidFill>
                      <a:schemeClr val="bg2">
                        <a:lumMod val="25000"/>
                      </a:schemeClr>
                    </a:solidFill>
                    <a:latin typeface="Arial" panose="020B0604020202020204" pitchFamily="34" charset="0"/>
                    <a:ea typeface="+mn-ea"/>
                    <a:cs typeface="Arial" panose="020B0604020202020204" pitchFamily="34" charset="0"/>
                  </a:rPr>
                  <a:t>建立</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标记系统给数据包添加标签，实现了使数据包携带时空信息的目的，并根据标签回溯路径证明了标记系统的实践可行性。</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95"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smtClean="0">
                  <a:solidFill>
                    <a:srgbClr val="044875"/>
                  </a:solidFill>
                  <a:latin typeface="Impact" pitchFamily="34" charset="0"/>
                </a:rPr>
                <a:t>04</a:t>
              </a:r>
              <a:endParaRPr lang="zh-CN" altLang="en-US" sz="3600" dirty="0">
                <a:solidFill>
                  <a:srgbClr val="044875"/>
                </a:solidFill>
                <a:latin typeface="Impact"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a:grpSpLocks/>
          </p:cNvGrpSpPr>
          <p:nvPr/>
        </p:nvGrpSpPr>
        <p:grpSpPr bwMode="auto">
          <a:xfrm>
            <a:off x="74698" y="1903779"/>
            <a:ext cx="4260850" cy="1806535"/>
            <a:chOff x="307975" y="1417223"/>
            <a:chExt cx="4261440" cy="1806469"/>
          </a:xfrm>
        </p:grpSpPr>
        <p:grpSp>
          <p:nvGrpSpPr>
            <p:cNvPr id="6181" name="组合 86"/>
            <p:cNvGrpSpPr>
              <a:grpSpLocks/>
            </p:cNvGrpSpPr>
            <p:nvPr/>
          </p:nvGrpSpPr>
          <p:grpSpPr bwMode="auto">
            <a:xfrm>
              <a:off x="307975" y="1417223"/>
              <a:ext cx="3126221" cy="1806469"/>
              <a:chOff x="399947" y="2108125"/>
              <a:chExt cx="3126221" cy="1806469"/>
            </a:xfrm>
          </p:grpSpPr>
          <p:sp>
            <p:nvSpPr>
              <p:cNvPr id="89" name="文本框 88"/>
              <p:cNvSpPr txBox="1"/>
              <p:nvPr/>
            </p:nvSpPr>
            <p:spPr>
              <a:xfrm>
                <a:off x="1089017" y="2108125"/>
                <a:ext cx="2426036" cy="461945"/>
              </a:xfrm>
              <a:prstGeom prst="rect">
                <a:avLst/>
              </a:prstGeom>
              <a:noFill/>
            </p:spPr>
            <p:txBody>
              <a:bodyPr>
                <a:spAutoFit/>
              </a:bodyPr>
              <a:lstStyle/>
              <a:p>
                <a:pPr algn="ctr" eaLnBrk="1" fontAlgn="auto" hangingPunct="1">
                  <a:spcBef>
                    <a:spcPts val="0"/>
                  </a:spcBef>
                  <a:spcAft>
                    <a:spcPts val="0"/>
                  </a:spcAft>
                  <a:defRPr/>
                </a:pPr>
                <a:r>
                  <a:rPr lang="en-US" altLang="zh-CN" sz="2400" b="1" dirty="0" smtClean="0">
                    <a:solidFill>
                      <a:srgbClr val="044875"/>
                    </a:solidFill>
                    <a:latin typeface="+mj-lt"/>
                    <a:ea typeface="+mn-ea"/>
                    <a:cs typeface="Arial" panose="020B0604020202020204" pitchFamily="34" charset="0"/>
                  </a:rPr>
                  <a:t>SDN</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126221" cy="1374685"/>
              </a:xfrm>
              <a:prstGeom prst="rect">
                <a:avLst/>
              </a:prstGeom>
              <a:noFill/>
            </p:spPr>
            <p:txBody>
              <a:bodyPr>
                <a:spAutoFit/>
              </a:bodyPr>
              <a:lstStyle/>
              <a:p>
                <a:pPr algn="r" eaLnBrk="1" fontAlgn="auto" hangingPunct="1">
                  <a:lnSpc>
                    <a:spcPts val="2000"/>
                  </a:lnSpc>
                  <a:spcBef>
                    <a:spcPts val="0"/>
                  </a:spcBef>
                  <a:spcAft>
                    <a:spcPts val="0"/>
                  </a:spcAft>
                  <a:defRPr/>
                </a:pPr>
                <a:r>
                  <a:rPr lang="en-US" altLang="zh-CN" dirty="0" smtClean="0">
                    <a:solidFill>
                      <a:schemeClr val="bg2">
                        <a:lumMod val="25000"/>
                      </a:schemeClr>
                    </a:solidFill>
                    <a:latin typeface="Arial" panose="020B0604020202020204" pitchFamily="34" charset="0"/>
                    <a:ea typeface="+mn-ea"/>
                    <a:cs typeface="Arial" panose="020B0604020202020204" pitchFamily="34" charset="0"/>
                  </a:rPr>
                  <a:t>SDN</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是一种控制平面与转发平面分离，可灵活编程和灵活部署的新型网络架构，能够规划网络部署和灵活管理网络。</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82" name="组合 110"/>
            <p:cNvGrpSpPr>
              <a:grpSpLocks/>
            </p:cNvGrpSpPr>
            <p:nvPr/>
          </p:nvGrpSpPr>
          <p:grpSpPr bwMode="auto">
            <a:xfrm>
              <a:off x="3069992" y="1556048"/>
              <a:ext cx="1499423" cy="825201"/>
              <a:chOff x="3011936" y="1294791"/>
              <a:chExt cx="1499423" cy="825201"/>
            </a:xfrm>
          </p:grpSpPr>
          <p:sp>
            <p:nvSpPr>
              <p:cNvPr id="6183"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a:grpSpLocks/>
          </p:cNvGrpSpPr>
          <p:nvPr/>
        </p:nvGrpSpPr>
        <p:grpSpPr bwMode="auto">
          <a:xfrm>
            <a:off x="75600" y="3857293"/>
            <a:ext cx="4260849" cy="1806537"/>
            <a:chOff x="307976" y="1417222"/>
            <a:chExt cx="4261439" cy="1806469"/>
          </a:xfrm>
        </p:grpSpPr>
        <p:grpSp>
          <p:nvGrpSpPr>
            <p:cNvPr id="6167" name="组合 121"/>
            <p:cNvGrpSpPr>
              <a:grpSpLocks/>
            </p:cNvGrpSpPr>
            <p:nvPr/>
          </p:nvGrpSpPr>
          <p:grpSpPr bwMode="auto">
            <a:xfrm>
              <a:off x="307976" y="1417222"/>
              <a:ext cx="3126221" cy="1806469"/>
              <a:chOff x="399948" y="2108124"/>
              <a:chExt cx="3126221" cy="1806469"/>
            </a:xfrm>
          </p:grpSpPr>
          <p:sp>
            <p:nvSpPr>
              <p:cNvPr id="126" name="文本框 125"/>
              <p:cNvSpPr txBox="1"/>
              <p:nvPr/>
            </p:nvSpPr>
            <p:spPr>
              <a:xfrm>
                <a:off x="1089017" y="2108124"/>
                <a:ext cx="2426036" cy="461946"/>
              </a:xfrm>
              <a:prstGeom prst="rect">
                <a:avLst/>
              </a:prstGeom>
              <a:noFill/>
            </p:spPr>
            <p:txBody>
              <a:bodyPr>
                <a:spAutoFit/>
              </a:bodyPr>
              <a:lstStyle/>
              <a:p>
                <a:pPr algn="ctr" eaLnBrk="1" fontAlgn="auto" hangingPunct="1">
                  <a:spcBef>
                    <a:spcPts val="0"/>
                  </a:spcBef>
                  <a:spcAft>
                    <a:spcPts val="0"/>
                  </a:spcAft>
                  <a:defRPr/>
                </a:pPr>
                <a:r>
                  <a:rPr lang="zh-CN" altLang="en-US" sz="2400" b="1" dirty="0">
                    <a:solidFill>
                      <a:schemeClr val="bg2">
                        <a:lumMod val="25000"/>
                      </a:schemeClr>
                    </a:solidFill>
                    <a:latin typeface="+mj-lt"/>
                    <a:ea typeface="+mn-ea"/>
                    <a:cs typeface="Arial" panose="020B0604020202020204" pitchFamily="34" charset="0"/>
                  </a:rPr>
                  <a:t>时空数据</a:t>
                </a:r>
              </a:p>
            </p:txBody>
          </p:sp>
          <p:sp>
            <p:nvSpPr>
              <p:cNvPr id="127" name="文本框 126"/>
              <p:cNvSpPr txBox="1"/>
              <p:nvPr/>
            </p:nvSpPr>
            <p:spPr bwMode="auto">
              <a:xfrm>
                <a:off x="399948" y="2539909"/>
                <a:ext cx="3126221" cy="1374684"/>
              </a:xfrm>
              <a:prstGeom prst="rect">
                <a:avLst/>
              </a:prstGeom>
              <a:noFill/>
            </p:spPr>
            <p:txBody>
              <a:bodyPr>
                <a:spAutoFit/>
              </a:bodyPr>
              <a:lstStyle/>
              <a:p>
                <a:pPr algn="r" eaLnBrk="1" fontAlgn="auto" hangingPunct="1">
                  <a:lnSpc>
                    <a:spcPts val="2000"/>
                  </a:lnSpc>
                  <a:spcBef>
                    <a:spcPts val="0"/>
                  </a:spcBef>
                  <a:spcAft>
                    <a:spcPts val="0"/>
                  </a:spcAft>
                  <a:defRPr/>
                </a:pPr>
                <a:r>
                  <a:rPr lang="zh-CN" altLang="en-US" dirty="0" smtClean="0">
                    <a:solidFill>
                      <a:schemeClr val="bg2">
                        <a:lumMod val="25000"/>
                      </a:schemeClr>
                    </a:solidFill>
                    <a:latin typeface="Arial" panose="020B0604020202020204" pitchFamily="34" charset="0"/>
                    <a:ea typeface="+mn-ea"/>
                    <a:cs typeface="Arial" panose="020B0604020202020204" pitchFamily="34" charset="0"/>
                  </a:rPr>
                  <a:t>时空数据可以反映客观时间变化的趋势和地理空间分布的规律</a:t>
                </a:r>
                <a:r>
                  <a:rPr lang="zh-CN" altLang="en-US" sz="1600" dirty="0" smtClean="0">
                    <a:solidFill>
                      <a:schemeClr val="bg2">
                        <a:lumMod val="25000"/>
                      </a:schemeClr>
                    </a:solidFill>
                    <a:latin typeface="Arial" panose="020B0604020202020204" pitchFamily="34" charset="0"/>
                    <a:ea typeface="+mn-ea"/>
                    <a:cs typeface="Arial" panose="020B0604020202020204" pitchFamily="34" charset="0"/>
                  </a:rPr>
                  <a:t>。</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在网络通信，计算协同，以及信息安全等方面都发挥着重要作用。</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grpSp>
        <p:grpSp>
          <p:nvGrpSpPr>
            <p:cNvPr id="6168" name="组合 122"/>
            <p:cNvGrpSpPr>
              <a:grpSpLocks/>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86" name="直接连接符 85"/>
          <p:cNvCxnSpPr/>
          <p:nvPr/>
        </p:nvCxnSpPr>
        <p:spPr bwMode="auto">
          <a:xfrm>
            <a:off x="1317600" y="4294800"/>
            <a:ext cx="1778000"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研究内容与思路</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784922" y="254000"/>
            <a:ext cx="8407077"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8269"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研究内容与思路</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197297" y="6621463"/>
            <a:ext cx="1994704"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文本框 62"/>
          <p:cNvSpPr txBox="1"/>
          <p:nvPr/>
        </p:nvSpPr>
        <p:spPr bwMode="auto">
          <a:xfrm>
            <a:off x="787400" y="1320800"/>
            <a:ext cx="5048250" cy="1061829"/>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smtClean="0">
                <a:solidFill>
                  <a:schemeClr val="bg2">
                    <a:lumMod val="25000"/>
                  </a:schemeClr>
                </a:solidFill>
                <a:latin typeface="Arial" panose="020B0604020202020204" pitchFamily="34" charset="0"/>
                <a:ea typeface="+mn-ea"/>
                <a:cs typeface="Arial" panose="020B0604020202020204" pitchFamily="34" charset="0"/>
              </a:rPr>
              <a:t>围绕</a:t>
            </a:r>
            <a:r>
              <a:rPr lang="en-US" altLang="zh-CN" dirty="0" smtClean="0">
                <a:solidFill>
                  <a:schemeClr val="bg2">
                    <a:lumMod val="25000"/>
                  </a:schemeClr>
                </a:solidFill>
                <a:latin typeface="Arial" panose="020B0604020202020204" pitchFamily="34" charset="0"/>
                <a:ea typeface="+mn-ea"/>
                <a:cs typeface="Arial" panose="020B0604020202020204" pitchFamily="34" charset="0"/>
              </a:rPr>
              <a:t>SDN</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架构展开，分析理解</a:t>
            </a:r>
            <a:r>
              <a:rPr lang="en-US" altLang="zh-CN" dirty="0" err="1" smtClean="0">
                <a:solidFill>
                  <a:schemeClr val="bg2">
                    <a:lumMod val="25000"/>
                  </a:schemeClr>
                </a:solidFill>
                <a:latin typeface="Arial" panose="020B0604020202020204" pitchFamily="34" charset="0"/>
                <a:ea typeface="+mn-ea"/>
                <a:cs typeface="Arial" panose="020B0604020202020204" pitchFamily="34" charset="0"/>
              </a:rPr>
              <a:t>Ryu</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控制器，交换机</a:t>
            </a:r>
            <a:r>
              <a:rPr lang="en-US" altLang="zh-CN" dirty="0" smtClean="0">
                <a:solidFill>
                  <a:schemeClr val="bg2">
                    <a:lumMod val="25000"/>
                  </a:schemeClr>
                </a:solidFill>
                <a:latin typeface="Arial" panose="020B0604020202020204" pitchFamily="34" charset="0"/>
                <a:ea typeface="+mn-ea"/>
                <a:cs typeface="Arial" panose="020B0604020202020204" pitchFamily="34" charset="0"/>
              </a:rPr>
              <a:t>Open </a:t>
            </a:r>
            <a:r>
              <a:rPr lang="en-US" altLang="zh-CN" dirty="0" err="1" smtClean="0">
                <a:solidFill>
                  <a:schemeClr val="bg2">
                    <a:lumMod val="25000"/>
                  </a:schemeClr>
                </a:solidFill>
                <a:latin typeface="Arial" panose="020B0604020202020204" pitchFamily="34" charset="0"/>
                <a:ea typeface="+mn-ea"/>
                <a:cs typeface="Arial" panose="020B0604020202020204" pitchFamily="34" charset="0"/>
              </a:rPr>
              <a:t>vSwitch</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以及</a:t>
            </a:r>
            <a:r>
              <a:rPr lang="en-US" altLang="zh-CN" dirty="0" err="1" smtClean="0">
                <a:solidFill>
                  <a:schemeClr val="bg2">
                    <a:lumMod val="25000"/>
                  </a:schemeClr>
                </a:solidFill>
                <a:latin typeface="Arial" panose="020B0604020202020204" pitchFamily="34" charset="0"/>
                <a:ea typeface="+mn-ea"/>
                <a:cs typeface="Arial" panose="020B0604020202020204" pitchFamily="34" charset="0"/>
              </a:rPr>
              <a:t>OpenFlow</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南向接口协议</a:t>
            </a:r>
            <a:r>
              <a:rPr lang="zh-CN" altLang="en-US" sz="2400" dirty="0" smtClean="0">
                <a:solidFill>
                  <a:schemeClr val="bg2">
                    <a:lumMod val="25000"/>
                  </a:schemeClr>
                </a:solidFill>
                <a:latin typeface="Arial" panose="020B0604020202020204" pitchFamily="34" charset="0"/>
                <a:ea typeface="+mn-ea"/>
                <a:cs typeface="Arial" panose="020B0604020202020204" pitchFamily="34" charset="0"/>
              </a:rPr>
              <a:t>。</a:t>
            </a:r>
            <a:endParaRPr lang="en-US" altLang="zh-CN" sz="24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mn-lt"/>
                    <a:ea typeface="+mn-ea"/>
                  </a:rPr>
                  <a:t>     研究</a:t>
                </a:r>
                <a:r>
                  <a:rPr lang="en-US" altLang="zh-CN" sz="2400" dirty="0" smtClean="0">
                    <a:solidFill>
                      <a:schemeClr val="bg2">
                        <a:lumMod val="25000"/>
                      </a:schemeClr>
                    </a:solidFill>
                    <a:latin typeface="+mn-lt"/>
                    <a:ea typeface="+mn-ea"/>
                  </a:rPr>
                  <a:t>SDN</a:t>
                </a:r>
                <a:r>
                  <a:rPr lang="zh-CN" altLang="en-US" sz="2400" dirty="0" smtClean="0">
                    <a:solidFill>
                      <a:schemeClr val="bg2">
                        <a:lumMod val="25000"/>
                      </a:schemeClr>
                    </a:solidFill>
                    <a:latin typeface="+mn-lt"/>
                    <a:ea typeface="+mn-ea"/>
                  </a:rPr>
                  <a:t>相关技术</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a:solidFill>
                  <a:schemeClr val="bg2">
                    <a:lumMod val="25000"/>
                  </a:schemeClr>
                </a:solidFill>
                <a:latin typeface="Arial" panose="020B0604020202020204" pitchFamily="34" charset="0"/>
                <a:ea typeface="+mn-ea"/>
                <a:cs typeface="Arial" panose="020B0604020202020204" pitchFamily="34" charset="0"/>
              </a:rPr>
              <a:t>基于课题</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研究的实验需求，</a:t>
            </a:r>
            <a:r>
              <a:rPr lang="zh-CN" altLang="en-US" dirty="0">
                <a:solidFill>
                  <a:schemeClr val="bg2">
                    <a:lumMod val="25000"/>
                  </a:schemeClr>
                </a:solidFill>
                <a:latin typeface="Arial" panose="020B0604020202020204" pitchFamily="34" charset="0"/>
                <a:ea typeface="+mn-ea"/>
                <a:cs typeface="Arial" panose="020B0604020202020204" pitchFamily="34" charset="0"/>
              </a:rPr>
              <a:t>对数据中心网络拓扑进行分析</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研究，并利用</a:t>
            </a:r>
            <a:r>
              <a:rPr lang="en-US" altLang="zh-CN" dirty="0" err="1" smtClean="0">
                <a:solidFill>
                  <a:schemeClr val="bg2">
                    <a:lumMod val="25000"/>
                  </a:schemeClr>
                </a:solidFill>
                <a:latin typeface="Arial" panose="020B0604020202020204" pitchFamily="34" charset="0"/>
                <a:ea typeface="+mn-ea"/>
                <a:cs typeface="Arial" panose="020B0604020202020204" pitchFamily="34" charset="0"/>
              </a:rPr>
              <a:t>mininet</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自定义网络拓扑。</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rgbClr val="044875"/>
                    </a:solidFill>
                    <a:latin typeface="+mn-lt"/>
                    <a:ea typeface="+mn-ea"/>
                  </a:rPr>
                  <a:t>网络拓扑</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a:solidFill>
                  <a:schemeClr val="bg2">
                    <a:lumMod val="25000"/>
                  </a:schemeClr>
                </a:solidFill>
                <a:latin typeface="Arial" panose="020B0604020202020204" pitchFamily="34" charset="0"/>
                <a:ea typeface="+mn-ea"/>
                <a:cs typeface="Arial" panose="020B0604020202020204" pitchFamily="34" charset="0"/>
              </a:rPr>
              <a:t>对</a:t>
            </a:r>
            <a:r>
              <a:rPr lang="en-US" altLang="zh-CN" dirty="0" err="1" smtClean="0">
                <a:solidFill>
                  <a:schemeClr val="bg2">
                    <a:lumMod val="25000"/>
                  </a:schemeClr>
                </a:solidFill>
                <a:latin typeface="Arial" panose="020B0604020202020204" pitchFamily="34" charset="0"/>
                <a:ea typeface="+mn-ea"/>
                <a:cs typeface="Arial" panose="020B0604020202020204" pitchFamily="34" charset="0"/>
              </a:rPr>
              <a:t>Ryu</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控制器的拓扑发现模块进行改进，减少带宽资源的消耗。</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8239"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mn-lt"/>
                    <a:ea typeface="+mn-ea"/>
                  </a:rPr>
                  <a:t>拓扑发现</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smtClean="0">
                <a:solidFill>
                  <a:schemeClr val="bg2">
                    <a:lumMod val="25000"/>
                  </a:schemeClr>
                </a:solidFill>
                <a:latin typeface="Arial" panose="020B0604020202020204" pitchFamily="34" charset="0"/>
                <a:ea typeface="+mn-ea"/>
                <a:cs typeface="Arial" panose="020B0604020202020204" pitchFamily="34" charset="0"/>
              </a:rPr>
              <a:t>制定负载均衡策略来决定转发路径，实现动态负载均衡，达到正确转发和提高网络性能的目的。</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mn-lt"/>
                  <a:ea typeface="+mn-ea"/>
                </a:rPr>
                <a:t>路由转发</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73863" y="3154363"/>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a:solidFill>
                  <a:schemeClr val="bg2">
                    <a:lumMod val="25000"/>
                  </a:schemeClr>
                </a:solidFill>
                <a:latin typeface="Arial" panose="020B0604020202020204" pitchFamily="34" charset="0"/>
                <a:ea typeface="+mn-ea"/>
                <a:cs typeface="Arial" panose="020B0604020202020204" pitchFamily="34" charset="0"/>
              </a:rPr>
              <a:t>分析</a:t>
            </a:r>
            <a:r>
              <a:rPr lang="zh-CN" altLang="en-US" dirty="0" smtClean="0">
                <a:solidFill>
                  <a:schemeClr val="bg2">
                    <a:lumMod val="25000"/>
                  </a:schemeClr>
                </a:solidFill>
                <a:latin typeface="Arial" panose="020B0604020202020204" pitchFamily="34" charset="0"/>
                <a:ea typeface="+mn-ea"/>
                <a:cs typeface="Arial" panose="020B0604020202020204" pitchFamily="34" charset="0"/>
              </a:rPr>
              <a:t>两种添加标签的思路：一种以数据包为主体，一种以交换机为主体。</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rgbClr val="044875"/>
                  </a:solidFill>
                  <a:latin typeface="+mn-lt"/>
                  <a:ea typeface="+mn-ea"/>
                </a:rPr>
                <a:t>添加标签</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73863" y="4987925"/>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smtClean="0">
                <a:solidFill>
                  <a:schemeClr val="bg2">
                    <a:lumMod val="25000"/>
                  </a:schemeClr>
                </a:solidFill>
                <a:latin typeface="Arial" panose="020B0604020202020204" pitchFamily="34" charset="0"/>
                <a:ea typeface="+mn-ea"/>
                <a:cs typeface="Arial" panose="020B0604020202020204" pitchFamily="34" charset="0"/>
              </a:rPr>
              <a:t>实现以数据包为主体的添加标签的思路，在边缘交换机截获数据包提取标签信息并回溯路径。</a:t>
            </a:r>
            <a:endParaRPr lang="en-US" altLang="zh-CN"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mn-lt"/>
                  <a:ea typeface="+mn-ea"/>
                </a:rPr>
                <a:t>回溯路径</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关键技术及难点</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4"/>
          <p:cNvGrpSpPr>
            <a:grpSpLocks/>
          </p:cNvGrpSpPr>
          <p:nvPr/>
        </p:nvGrpSpPr>
        <p:grpSpPr bwMode="auto">
          <a:xfrm>
            <a:off x="7227924" y="778126"/>
            <a:ext cx="3837473" cy="5485714"/>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0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smtClean="0">
                  <a:solidFill>
                    <a:schemeClr val="bg1"/>
                  </a:solidFill>
                </a:rPr>
                <a:t>SDN</a:t>
              </a:r>
              <a:r>
                <a:rPr lang="zh-CN" altLang="en-US" sz="2400" dirty="0">
                  <a:solidFill>
                    <a:schemeClr val="bg1"/>
                  </a:solidFill>
                </a:rPr>
                <a:t>体系结构</a:t>
              </a:r>
            </a:p>
          </p:txBody>
        </p:sp>
      </p:grpSp>
      <p:sp>
        <p:nvSpPr>
          <p:cNvPr id="23" name="矩形 22"/>
          <p:cNvSpPr/>
          <p:nvPr/>
        </p:nvSpPr>
        <p:spPr>
          <a:xfrm>
            <a:off x="7331396" y="1970889"/>
            <a:ext cx="3570810" cy="4201150"/>
          </a:xfrm>
          <a:prstGeom prst="rect">
            <a:avLst/>
          </a:prstGeom>
        </p:spPr>
        <p:txBody>
          <a:bodyPr wrap="square">
            <a:spAutoFit/>
          </a:bodyPr>
          <a:lstStyle/>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mn-lt"/>
                <a:ea typeface="+mn-ea"/>
                <a:cs typeface="Arial" panose="020B0604020202020204" pitchFamily="34" charset="0"/>
              </a:rPr>
              <a:t>应用层</a:t>
            </a: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mn-lt"/>
                <a:ea typeface="+mn-ea"/>
                <a:cs typeface="Arial" panose="020B0604020202020204" pitchFamily="34" charset="0"/>
              </a:rPr>
              <a:t>控制层</a:t>
            </a: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mn-lt"/>
                <a:ea typeface="+mn-ea"/>
                <a:cs typeface="Arial" panose="020B0604020202020204" pitchFamily="34" charset="0"/>
              </a:rPr>
              <a:t>基础设施层</a:t>
            </a: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smtClean="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a:solidFill>
                  <a:schemeClr val="bg2">
                    <a:lumMod val="25000"/>
                  </a:schemeClr>
                </a:solidFill>
                <a:latin typeface="+mn-lt"/>
                <a:ea typeface="+mn-ea"/>
                <a:cs typeface="Arial" panose="020B0604020202020204" pitchFamily="34" charset="0"/>
              </a:rPr>
              <a:t>北</a:t>
            </a:r>
            <a:r>
              <a:rPr lang="zh-CN" altLang="en-US" sz="2800" dirty="0" smtClean="0">
                <a:solidFill>
                  <a:schemeClr val="bg2">
                    <a:lumMod val="25000"/>
                  </a:schemeClr>
                </a:solidFill>
                <a:latin typeface="+mn-lt"/>
                <a:ea typeface="+mn-ea"/>
                <a:cs typeface="Arial" panose="020B0604020202020204" pitchFamily="34" charset="0"/>
              </a:rPr>
              <a:t>向接口</a:t>
            </a:r>
            <a:endParaRPr lang="en-US" altLang="zh-CN" sz="2800" dirty="0" smtClean="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mn-lt"/>
                <a:ea typeface="+mn-ea"/>
                <a:cs typeface="Arial" panose="020B0604020202020204" pitchFamily="34" charset="0"/>
              </a:rPr>
              <a:t>南向接口</a:t>
            </a: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67" y="778126"/>
            <a:ext cx="5625397" cy="548571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1362</TotalTime>
  <Words>1631</Words>
  <Application>Microsoft Office PowerPoint</Application>
  <PresentationFormat>宽屏</PresentationFormat>
  <Paragraphs>237</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宋体</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13277038620@163.com</cp:lastModifiedBy>
  <cp:revision>184</cp:revision>
  <dcterms:created xsi:type="dcterms:W3CDTF">2015-04-13T12:15:43Z</dcterms:created>
  <dcterms:modified xsi:type="dcterms:W3CDTF">2018-05-20T13:36:41Z</dcterms:modified>
</cp:coreProperties>
</file>