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57" r:id="rId4"/>
    <p:sldId id="383" r:id="rId5"/>
    <p:sldId id="333" r:id="rId6"/>
    <p:sldId id="352" r:id="rId7"/>
    <p:sldId id="332" r:id="rId8"/>
    <p:sldId id="384" r:id="rId9"/>
    <p:sldId id="35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5" r:id="rId20"/>
    <p:sldId id="349" r:id="rId21"/>
    <p:sldId id="350" r:id="rId22"/>
    <p:sldId id="27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EEEE"/>
    <a:srgbClr val="224F4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3487" autoAdjust="0"/>
  </p:normalViewPr>
  <p:slideViewPr>
    <p:cSldViewPr>
      <p:cViewPr>
        <p:scale>
          <a:sx n="125" d="100"/>
          <a:sy n="125" d="100"/>
        </p:scale>
        <p:origin x="810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3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16183B8-3AE0-47DF-AFCF-795A600135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562D09-F737-41CF-9316-452B7A81F2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各位老师，下午好，我的名字是王焰，我的论文题目是基于大数据分析的广告精准投放研究，论文的指导老师是郑宏教授。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除了前面我们爬取到的地价和商圈信息之外，我们还结合了交通、河流等地理信息，通过对他们进行二值化处理，转化为矩阵，有利于特征提取。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80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算法的整体结构如图所示。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总体结构为：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训练过程：将80%已标记地段样本的量化数据分离到C1状态（分离出路网，地理信息，POI，人流等量化特征），由多层感知器提取其最显著特征到Sn，在</a:t>
            </a: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神经网络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阶段将</a:t>
            </a:r>
            <a:r>
              <a:rPr lang="zh-CN" altLang="zh-CN" sz="1200" u="sng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特征向量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重新连接，计算调整特征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输出权重直到标记样本用完或趋近收敛。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验证过程：将20%已标记地段样本的量化数据作为输入，通过NN计算得到Label，计算准确率与召回率。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应用过程：将城市所有未标记数据作为输入，计算得到城市地段价值Label。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整体步骤为：</a:t>
            </a:r>
            <a:endParaRPr lang="en-US" altLang="zh-CN" dirty="0" smtClean="0"/>
          </a:p>
          <a:p>
            <a:r>
              <a:rPr lang="zh-CN" altLang="en-US" dirty="0" smtClean="0"/>
              <a:t>输入层：输入为带标签样本量化后的数据集，具体分层表示路网，地理信息，</a:t>
            </a:r>
            <a:r>
              <a:rPr lang="en-US" altLang="zh-CN" dirty="0" smtClean="0"/>
              <a:t>POI</a:t>
            </a:r>
            <a:r>
              <a:rPr lang="zh-CN" altLang="en-US" dirty="0" smtClean="0"/>
              <a:t>，人流等。</a:t>
            </a:r>
          </a:p>
          <a:p>
            <a:r>
              <a:rPr lang="en-US" altLang="zh-CN" dirty="0" smtClean="0"/>
              <a:t>C1</a:t>
            </a:r>
            <a:r>
              <a:rPr lang="zh-CN" altLang="en-US" dirty="0" smtClean="0"/>
              <a:t>：将量化数据集拆分出有效特征（</a:t>
            </a:r>
            <a:r>
              <a:rPr lang="en-US" altLang="zh-CN" dirty="0" smtClean="0"/>
              <a:t>C1</a:t>
            </a:r>
            <a:r>
              <a:rPr lang="zh-CN" altLang="en-US" dirty="0" smtClean="0"/>
              <a:t>在处理阶段已量化，将每层拆分）</a:t>
            </a:r>
          </a:p>
          <a:p>
            <a:r>
              <a:rPr lang="en-US" altLang="zh-CN" dirty="0" smtClean="0"/>
              <a:t>S1</a:t>
            </a:r>
            <a:r>
              <a:rPr lang="zh-CN" altLang="en-US" dirty="0" smtClean="0"/>
              <a:t>：二次滤波提取有效特征</a:t>
            </a:r>
          </a:p>
          <a:p>
            <a:r>
              <a:rPr lang="en-US" altLang="zh-CN" dirty="0" smtClean="0"/>
              <a:t>Sn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r>
              <a:rPr lang="zh-CN" altLang="en-US" b="1" u="sng" dirty="0" smtClean="0"/>
              <a:t>卷积</a:t>
            </a:r>
            <a:r>
              <a:rPr lang="zh-CN" altLang="en-US" dirty="0" smtClean="0"/>
              <a:t>后的结果数据集</a:t>
            </a:r>
          </a:p>
          <a:p>
            <a:r>
              <a:rPr lang="en-US" altLang="zh-CN" dirty="0" smtClean="0"/>
              <a:t>NN</a:t>
            </a:r>
            <a:r>
              <a:rPr lang="zh-CN" altLang="en-US" dirty="0" smtClean="0"/>
              <a:t>：映射为线性向量后的神经网络分类</a:t>
            </a:r>
          </a:p>
          <a:p>
            <a:r>
              <a:rPr lang="en-US" altLang="zh-CN" dirty="0" smtClean="0"/>
              <a:t>Label</a:t>
            </a:r>
            <a:r>
              <a:rPr lang="zh-CN" altLang="en-US" dirty="0" smtClean="0"/>
              <a:t>：最终决定分类的</a:t>
            </a:r>
            <a:r>
              <a:rPr lang="en-US" altLang="zh-CN" dirty="0" smtClean="0"/>
              <a:t>Label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51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从图中可以看出，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武汉的地段价值指标呈现出沿江为中心的趋势，不同的地段价值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由图像中柱形图的高低来表示。柱形图越高，表示该地的地段价值越高，同时也表示该地区的购买能力越高，广告的投放价值也越高，不同的颜色代表了适合不同类型的广告投放建议。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839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用户行为是指网络上的用户操作：一般包括：用户经常浏览的网站、在浏览器或者其他搜索引擎中的关键字；用户打开网页的时间段，浏览记录，浏览次数，浏览时长和入口形式等。要从用户的行为和偏好中发现规律，并基于此给予推荐，收集用户的偏好信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，非常关键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得到用户行为之后，我们就可以进行用户画像。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左边图上给出的是用户的偏好，右边是根据用户的偏好完成的用户画像。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943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得到用户的行为信息之后，我们就可以通过协调过滤对其进行推荐。首先，我们可以通过相似度计算，把用户进行分类。对于相同类型的广告商，推荐相似的广告方案，也可以对相似的普通用户，进行广告推荐。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13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系统模块如图所示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主要分为三层，首先是客户层，也就是展现在用户面前的界面，这一层使用浏览器或微信来展示，通过向后台发起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请求，来获取相关数据并展示，技术上使用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Vue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来驱动视图的渲染。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其次为服务层，主要用来响应客户层的请求，处理数据和分析数据。这一层包括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访问控制层，业务逻辑层，数据控制层三部分组成。访问控制层使用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Spring MVC 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来处理与客户层的交互，业务逻辑层使用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Spring Service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来完成相关业务的实现，包括用户账户、广告位浏览、发布、购买、记录的逻辑操作，数据控制层使用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Spring Dao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控制管理相关数据，并与数据层进行关联。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最后是数据层，主要负责数据库驱动管理，包括数据驱动层和数据存储层。数据驱动层用于响应服务层的请求，并通过相关驱动或协议访问数据库或静态文件存储中的信息。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409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这个是系统选用的云服务器配置和相关环境介绍。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365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这是用户界面，系统可以根据广告商的需求来推荐最优的广告投放方案，并且分析广告受众的年龄组成、消费层次、购买能力等。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31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现在让我们再次测试原型系统的有效性。由于原型系统尚未投入运行，该系统仍在测试中。因此，暂时使用投资者旗帜下的某个保险业务网站进行广告初步测试，分析用户的行为，并检查原型系统准确广告的有效性。该平台是一个保险业务网站，已经运行多年，拥有庞大的用户行为历史数据。该平台不仅是使用该系统进行广告的广告商，还是广告平台的提供商。我们来看看衡量广告系统有效性的点击率。通过这个系统，我们可以知道广告的数量，点击量等信息，从而获得广告的点击率。我们测试传统营销和精准营销，结果显示在表格中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通过以上结果我们发现，执行精准广告营销之后，虽广告显示次数下降，但被点击的次数和点击率都提高了。总之，精准广告营销比传统广告营销点击率大多了。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516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然后我们将上面表的结果绘成了图，可以</a:t>
            </a:r>
            <a:r>
              <a:rPr lang="zh-CN" altLang="en-US" dirty="0" smtClean="0"/>
              <a:t>看到广告点击率</a:t>
            </a:r>
            <a:r>
              <a:rPr lang="zh-CN" altLang="en-US" dirty="0" smtClean="0"/>
              <a:t>明显提高。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05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下面我主要通过五个方面介绍我的论文工作 首先是介绍研究背景和相关工作，然后是研究框架和系统的设计与实验，最后给出本文的总结与展望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000" dirty="0" smtClean="0"/>
              <a:t>本文的创新点在于</a:t>
            </a:r>
            <a:endParaRPr lang="en-US" altLang="zh-CN" sz="1000" dirty="0" smtClean="0"/>
          </a:p>
          <a:p>
            <a:r>
              <a:rPr lang="zh-CN" altLang="zh-CN" sz="1000" dirty="0" smtClean="0"/>
              <a:t>（</a:t>
            </a:r>
            <a:r>
              <a:rPr lang="en-US" altLang="zh-CN" sz="1000" dirty="0" smtClean="0"/>
              <a:t>1</a:t>
            </a:r>
            <a:r>
              <a:rPr lang="zh-CN" altLang="zh-CN" sz="1000" dirty="0" smtClean="0"/>
              <a:t>）</a:t>
            </a:r>
            <a:r>
              <a:rPr lang="zh-CN" altLang="en-US" sz="1000" dirty="0" smtClean="0"/>
              <a:t>运用大数据分析的方法，</a:t>
            </a:r>
            <a:r>
              <a:rPr lang="zh-CN" altLang="zh-CN" sz="1000" dirty="0" smtClean="0"/>
              <a:t>实现了广告商广告的高效投放，减少投放资金，提高投放效果，极具市场价值。</a:t>
            </a:r>
          </a:p>
          <a:p>
            <a:r>
              <a:rPr lang="zh-CN" altLang="zh-CN" sz="1000" dirty="0" smtClean="0"/>
              <a:t>（</a:t>
            </a:r>
            <a:r>
              <a:rPr lang="en-US" altLang="zh-CN" sz="1000" dirty="0" smtClean="0"/>
              <a:t>2</a:t>
            </a:r>
            <a:r>
              <a:rPr lang="zh-CN" altLang="zh-CN" sz="1000" dirty="0" smtClean="0"/>
              <a:t>）</a:t>
            </a:r>
            <a:r>
              <a:rPr lang="zh-CN" altLang="en-US" sz="1000" dirty="0" smtClean="0"/>
              <a:t>通过机器学习</a:t>
            </a:r>
            <a:r>
              <a:rPr lang="zh-CN" altLang="zh-CN" sz="1000" dirty="0" smtClean="0"/>
              <a:t>建立广告投放的资金分配模型，对于投资策略进行合理化的评估，降低了广告投放低回馈的风险。</a:t>
            </a:r>
          </a:p>
          <a:p>
            <a:r>
              <a:rPr lang="zh-CN" altLang="zh-CN" sz="1000" dirty="0" smtClean="0"/>
              <a:t>（</a:t>
            </a:r>
            <a:r>
              <a:rPr lang="en-US" altLang="zh-CN" sz="1000" dirty="0" smtClean="0"/>
              <a:t>3</a:t>
            </a:r>
            <a:r>
              <a:rPr lang="zh-CN" altLang="zh-CN" sz="1000" dirty="0" smtClean="0"/>
              <a:t>）通过对受众群体的特征分析与广告商群体的特征分析，建立完整的信息模型，完成</a:t>
            </a:r>
            <a:r>
              <a:rPr lang="en-US" altLang="zh-CN" sz="1000" dirty="0" smtClean="0"/>
              <a:t>“</a:t>
            </a:r>
            <a:r>
              <a:rPr lang="zh-CN" altLang="zh-CN" sz="1000" dirty="0" smtClean="0"/>
              <a:t>用户画像</a:t>
            </a:r>
            <a:r>
              <a:rPr lang="en-US" altLang="zh-CN" sz="1000" dirty="0" smtClean="0"/>
              <a:t>”</a:t>
            </a:r>
            <a:r>
              <a:rPr lang="zh-CN" altLang="zh-CN" sz="1000" dirty="0" smtClean="0"/>
              <a:t>与</a:t>
            </a:r>
            <a:r>
              <a:rPr lang="en-US" altLang="zh-CN" sz="1000" dirty="0" smtClean="0"/>
              <a:t>“</a:t>
            </a:r>
            <a:r>
              <a:rPr lang="zh-CN" altLang="zh-CN" sz="1000" dirty="0" smtClean="0"/>
              <a:t>商家画像</a:t>
            </a:r>
            <a:r>
              <a:rPr lang="en-US" altLang="zh-CN" sz="1000" dirty="0" smtClean="0"/>
              <a:t>”</a:t>
            </a:r>
            <a:r>
              <a:rPr lang="zh-CN" altLang="zh-CN" sz="1000" dirty="0" smtClean="0"/>
              <a:t>。并基于已获得的数据建立动态立体的知识库，通过进一步研究挖掘用户群体与广告的深层次联系。</a:t>
            </a:r>
          </a:p>
          <a:p>
            <a:endParaRPr lang="zh-CN" altLang="en-US" sz="100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 smtClean="0">
                <a:latin typeface="Arial" panose="020B0604020202020204" pitchFamily="34" charset="0"/>
              </a:rPr>
              <a:t>还有需要该改的地方：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本系统所采用的协同</a:t>
            </a: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过滤算法精度有待提高，需要结合其他算法，以提高推荐的精度</a:t>
            </a:r>
            <a:endParaRPr lang="en-US" altLang="zh-CN" sz="3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用户行为数据集采集不够全面</a:t>
            </a:r>
            <a:endParaRPr lang="en-US" altLang="zh-CN" sz="3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冷启动系统虽然可以给系统提供推荐的基础，但是数据的更新和同部同样非常重要</a:t>
            </a:r>
          </a:p>
          <a:p>
            <a:pPr lvl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随着经济的进步与发展，有效的广告投放越来越成为企业发展的重要部分。对于公司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来说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，若想要用最小的广告投入实现最大的信息传递效果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用户数量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增加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、产品知名度的提高，与客户之间进行精准的信息交互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显得特别重要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。目前城市中所用的广告位招商，仍采用过去广告投放商自主选择（投放位置），然后广告制作商进行广告印制，再然后由物业投放广告的传统方式。这种广告招商方式存在很明显的问题：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zh-CN" altLang="zh-CN" dirty="0" smtClean="0"/>
              <a:t>商家选择广告投放位置具有盲目性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位置没有经过详细调研，这种行为严重降低了广告投放的有效性。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没有构建足够简单的广告发布网络，商家的广告发布流程复杂化。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商家投放广告的资金分配没有建立适当的经济学模型，对投资策略进行合理化评估，从而得到用户回馈与投入资金的最优匹配。</a:t>
            </a: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当我们在淘宝浏览商品或购买商品后，淘宝总是能够给我们推荐称心如意商品。</a:t>
            </a:r>
            <a:endParaRPr lang="en-US" altLang="zh-CN" dirty="0" smtClean="0"/>
          </a:p>
          <a:p>
            <a:r>
              <a:rPr lang="zh-CN" altLang="en-US" dirty="0" smtClean="0"/>
              <a:t>亚马逊会根据我们的图书购买记录，为我们推荐下一本挚爱读物。</a:t>
            </a:r>
            <a:endParaRPr lang="en-US" altLang="zh-CN" dirty="0" smtClean="0"/>
          </a:p>
          <a:p>
            <a:r>
              <a:rPr lang="zh-CN" altLang="en-US" dirty="0" smtClean="0"/>
              <a:t>今日头条等咨询类的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，强调你关心的才是头条。</a:t>
            </a:r>
            <a:endParaRPr lang="en-US" altLang="zh-CN" dirty="0" smtClean="0"/>
          </a:p>
          <a:p>
            <a:r>
              <a:rPr lang="zh-CN" altLang="en-US" dirty="0" smtClean="0"/>
              <a:t>他们都是根据用户的行为来做精准的推荐，我们能否在广告领域做精准推荐呢？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2D09-F737-41CF-9316-452B7A81F25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59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BADF64A-AC4F-4AEB-BA79-18D2DCAFE158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国外的谷歌和微软也有相关的研究，他们都可以</a:t>
            </a:r>
            <a:r>
              <a:rPr lang="zh-CN" altLang="zh-CN" dirty="0" smtClean="0"/>
              <a:t>通过跟踪用户的消费行为，选取有价值的关键词和目标网站，更好的为广告主寻找潜在目标</a:t>
            </a:r>
            <a:r>
              <a:rPr lang="zh-CN" altLang="en-US" dirty="0" smtClean="0"/>
              <a:t>客户。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BADF64A-AC4F-4AEB-BA79-18D2DCAFE158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为了解决这一问题，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如图所示，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我们为广告商设计了一个推荐系统，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本推荐系统共有三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部分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构成，即</a:t>
            </a:r>
            <a:r>
              <a:rPr lang="zh-CN" altLang="zh-CN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冷启动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数据系统、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广告位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推荐系统、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人物画像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系统。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冷启动数据模块主要作用是数据收集、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清洗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和分析。数据采集的工作主要靠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爬虫，从各大网站上爬取数据，比如从搜房网、房天下、链家网、地产网等房产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商获取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数据，这些数据主要包括地理位置信息、房价信息、交通信息、户型信息、建筑年代、配套属性等信息。同时要对数据进行清洗，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并且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对数据进行特征提取。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广告位推荐系统主要工作是设计定价模型，根据已知小区房价水平，似然评估其消费水平，不要求绝对准确，用作推荐系统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冷启动数据基础，根据广告位所在小区房价水平和周边商圈密集程度，为广告位价格做初始评估。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人物画像系统的主要作用是分析用户行为，根据房价信息和商圈信息对用户的消费能力进行评价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4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我们通过爬虫收集数据，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通用网络爬虫的主程序主要由调度器，解析器和资源库三部分组成。调度器主要负责给主程序中的各个爬虫线程分配工作任务。调度器是网络爬虫的中央控制器，它根据系统传过来的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，分配线程，启动此线程以调用爬虫爬取网页。解析器负责下载网页，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解析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页面，处理网页的内容，爬虫的基本工作是由解析器完成的。资源库用于存储下载的网页等资源。</a:t>
            </a: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我们爬取到的数据其实是杂乱无章的，包含非常多的无关信息。为了获取我们想要的信息，采用图中所示的方式，对数据进行清洗和分析。主要通过网页解析器来完成。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如图所示，网页解析器主要经过词法分析和语法分析。对由爬取模块爬取的每个网页，词法分析器对其进行分词，保存为一个个的词法单元。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这样来得到想要的信息。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目前已经完成了对搜房网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房天下、安居客、焦点房地产网、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365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地产家居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房产网站的数据爬取。对于爬取网站上楼盘信息进行了成分提取与多态化分析，为项目的开展奠定了良好的基础。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59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图片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5800" y="3014662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>
              <a:solidFill>
                <a:srgbClr val="224F46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371600"/>
            <a:ext cx="7772400" cy="1371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47800" y="3429000"/>
            <a:ext cx="7010400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dirty="0" smtClean="0"/>
              <a:t>2018-5-24</a:t>
            </a:r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A0E347-0EB0-4B0A-A1BB-406369B8D85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25499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2018-5-24</a:t>
            </a: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21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2018-5-24</a:t>
            </a: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69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  <a:lvl2pPr>
              <a:defRPr>
                <a:latin typeface="黑体" pitchFamily="2" charset="-122"/>
                <a:ea typeface="黑体" pitchFamily="2" charset="-122"/>
              </a:defRPr>
            </a:lvl2pPr>
            <a:lvl3pPr>
              <a:defRPr>
                <a:latin typeface="黑体" pitchFamily="2" charset="-122"/>
                <a:ea typeface="黑体" pitchFamily="2" charset="-122"/>
              </a:defRPr>
            </a:lvl3pPr>
            <a:lvl4pPr>
              <a:defRPr>
                <a:latin typeface="黑体" pitchFamily="2" charset="-122"/>
                <a:ea typeface="黑体" pitchFamily="2" charset="-122"/>
              </a:defRPr>
            </a:lvl4pPr>
            <a:lvl5pPr>
              <a:defRPr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245225"/>
            <a:ext cx="3505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85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2018-5-24</a:t>
            </a: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81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2018-5-24</a:t>
            </a: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1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2018-5-24</a:t>
            </a: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54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2018-5-24</a:t>
            </a: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58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2010-5-24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76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2018-5-24</a:t>
            </a: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832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2018-5-24</a:t>
            </a: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12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09600" y="13716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>
              <a:latin typeface="Times New Roman" pitchFamily="18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342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ea typeface="华文行楷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武汉</a:t>
            </a:r>
            <a:r>
              <a:rPr lang="zh-CN" altLang="en-US" dirty="0" smtClean="0"/>
              <a:t>大学计算机学院</a:t>
            </a:r>
            <a:endParaRPr lang="zh-CN" altLang="en-US" dirty="0"/>
          </a:p>
        </p:txBody>
      </p:sp>
      <p:pic>
        <p:nvPicPr>
          <p:cNvPr id="1029" name="Picture 22" descr="图片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1138"/>
            <a:ext cx="29448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8" descr="图片1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0313"/>
            <a:ext cx="2484438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4" name="Text Box 18"/>
          <p:cNvSpPr txBox="1">
            <a:spLocks noChangeArrowheads="1"/>
          </p:cNvSpPr>
          <p:nvPr userDrawn="1"/>
        </p:nvSpPr>
        <p:spPr bwMode="auto">
          <a:xfrm>
            <a:off x="533400" y="685800"/>
            <a:ext cx="563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0772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基于大数据分析的广告精准投放研究</a:t>
            </a:r>
            <a:endParaRPr lang="zh-CN" altLang="en-US" sz="38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276600"/>
            <a:ext cx="4953000" cy="106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学生姓名：  王 焰</a:t>
            </a: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指导教师： 郑宏教授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    业： 软件工程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武汉大学计算机学院</a:t>
            </a:r>
            <a:endParaRPr lang="zh-CN" altLang="en-US" dirty="0"/>
          </a:p>
        </p:txBody>
      </p:sp>
      <p:pic>
        <p:nvPicPr>
          <p:cNvPr id="5" name="图片 4" descr="C:\Users\Eamon\AppData\Local\Microsoft\Windows\INetCache\Content.Word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057650" cy="182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Eamon\AppData\Local\Microsoft\Windows\INetCache\Content.Word\量化公交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7095"/>
            <a:ext cx="40195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Eamon\AppData\Local\Microsoft\Windows\INetCache\Content.Word\量化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5" b="20875"/>
          <a:stretch/>
        </p:blipFill>
        <p:spPr bwMode="auto">
          <a:xfrm>
            <a:off x="5251283" y="1584158"/>
            <a:ext cx="3371850" cy="21678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4267200" y="2381250"/>
            <a:ext cx="1143000" cy="304800"/>
          </a:xfrm>
          <a:prstGeom prst="rightArrow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endParaRPr lang="zh-CN" altLang="en-US" sz="2000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 rot="19655602">
            <a:off x="4343401" y="3561945"/>
            <a:ext cx="1143000" cy="304800"/>
          </a:xfrm>
          <a:prstGeom prst="rightArrow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endParaRPr lang="zh-CN" altLang="en-US" sz="2000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 descr="C:\Users\Eamon\AppData\Local\Microsoft\Windows\INetCache\Content.Word\数据组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3964506"/>
            <a:ext cx="2781300" cy="22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右箭头 11"/>
          <p:cNvSpPr/>
          <p:nvPr/>
        </p:nvSpPr>
        <p:spPr bwMode="auto">
          <a:xfrm rot="5400000">
            <a:off x="6000596" y="3615690"/>
            <a:ext cx="1143000" cy="304800"/>
          </a:xfrm>
          <a:prstGeom prst="rightArrow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endParaRPr lang="zh-CN" altLang="en-US" sz="2000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pPr lvl="0"/>
            <a:r>
              <a:rPr lang="zh-CN" altLang="zh-CN" sz="1800" dirty="0"/>
              <a:t>输入层：输入为带标签样本量化后的数据集（分层表示路网，地理信息，POI，人流等）</a:t>
            </a:r>
          </a:p>
          <a:p>
            <a:pPr lvl="0"/>
            <a:r>
              <a:rPr lang="zh-CN" altLang="zh-CN" sz="1800" dirty="0"/>
              <a:t>C1：将量化数据集拆分出有效特征（C1在处理阶段已量化，将每层拆分）</a:t>
            </a:r>
          </a:p>
          <a:p>
            <a:pPr lvl="0"/>
            <a:r>
              <a:rPr lang="zh-CN" altLang="zh-CN" sz="1800" dirty="0"/>
              <a:t>S1：二次滤波提取有效特征</a:t>
            </a:r>
          </a:p>
          <a:p>
            <a:pPr lvl="0"/>
            <a:r>
              <a:rPr lang="zh-CN" altLang="zh-CN" sz="1800" dirty="0"/>
              <a:t>Sn：n次卷积后的结果数据集</a:t>
            </a:r>
          </a:p>
          <a:p>
            <a:pPr lvl="0"/>
            <a:r>
              <a:rPr lang="zh-CN" altLang="zh-CN" sz="1800" dirty="0"/>
              <a:t>NN：映射为线性向量后的神经网络分类</a:t>
            </a:r>
          </a:p>
          <a:p>
            <a:pPr lvl="0"/>
            <a:r>
              <a:rPr lang="zh-CN" altLang="zh-CN" sz="1800" dirty="0"/>
              <a:t>Label：最终决定分类的Label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武汉大学计算机学院</a:t>
            </a:r>
            <a:endParaRPr lang="zh-CN" altLang="en-US" dirty="0"/>
          </a:p>
        </p:txBody>
      </p:sp>
      <p:pic>
        <p:nvPicPr>
          <p:cNvPr id="13" name="图片 12" descr="C:\Users\Eamon\AppData\Local\Microsoft\Windows\INetCache\Content.Word\数据组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89" y="1567887"/>
            <a:ext cx="5715000" cy="22248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圆角矩形 7"/>
          <p:cNvSpPr/>
          <p:nvPr/>
        </p:nvSpPr>
        <p:spPr bwMode="auto">
          <a:xfrm>
            <a:off x="76200" y="2383663"/>
            <a:ext cx="1905000" cy="43573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算法整体结构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6200" y="3450462"/>
            <a:ext cx="1905000" cy="43573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算法整体步骤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全城购买力和地段价值分布图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武汉大学计算机学院</a:t>
            </a:r>
            <a:endParaRPr lang="zh-CN" altLang="en-US" dirty="0"/>
          </a:p>
        </p:txBody>
      </p:sp>
      <p:pic>
        <p:nvPicPr>
          <p:cNvPr id="5" name="图片 4" descr="https://www.microsoft.com/en-us/research/wp-content/uploads/2016/02/citynoise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12232"/>
            <a:ext cx="5715000" cy="4616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7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用户行为画像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319097"/>
              </p:ext>
            </p:extLst>
          </p:nvPr>
        </p:nvGraphicFramePr>
        <p:xfrm>
          <a:off x="228600" y="1563982"/>
          <a:ext cx="4572000" cy="4534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9230">
                  <a:extLst>
                    <a:ext uri="{9D8B030D-6E8A-4147-A177-3AD203B41FA5}">
                      <a16:colId xmlns:a16="http://schemas.microsoft.com/office/drawing/2014/main" val="3126780672"/>
                    </a:ext>
                  </a:extLst>
                </a:gridCol>
                <a:gridCol w="401431">
                  <a:extLst>
                    <a:ext uri="{9D8B030D-6E8A-4147-A177-3AD203B41FA5}">
                      <a16:colId xmlns:a16="http://schemas.microsoft.com/office/drawing/2014/main" val="2207622437"/>
                    </a:ext>
                  </a:extLst>
                </a:gridCol>
                <a:gridCol w="1845785">
                  <a:extLst>
                    <a:ext uri="{9D8B030D-6E8A-4147-A177-3AD203B41FA5}">
                      <a16:colId xmlns:a16="http://schemas.microsoft.com/office/drawing/2014/main" val="2280006402"/>
                    </a:ext>
                  </a:extLst>
                </a:gridCol>
                <a:gridCol w="1685554">
                  <a:extLst>
                    <a:ext uri="{9D8B030D-6E8A-4147-A177-3AD203B41FA5}">
                      <a16:colId xmlns:a16="http://schemas.microsoft.com/office/drawing/2014/main" val="1167013280"/>
                    </a:ext>
                  </a:extLst>
                </a:gridCol>
              </a:tblGrid>
              <a:tr h="173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用户行为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类型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特征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作用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extLst>
                  <a:ext uri="{0D108BD9-81ED-4DB2-BD59-A6C34878D82A}">
                    <a16:rowId xmlns:a16="http://schemas.microsoft.com/office/drawing/2014/main" val="2108557713"/>
                  </a:ext>
                </a:extLst>
              </a:tr>
              <a:tr h="574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评分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显式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整数量化的偏好，可能的取值是</a:t>
                      </a:r>
                      <a:r>
                        <a:rPr lang="en-US" sz="800" kern="0">
                          <a:effectLst/>
                        </a:rPr>
                        <a:t> [0, n]</a:t>
                      </a:r>
                      <a:r>
                        <a:rPr lang="zh-CN" sz="800" kern="0">
                          <a:effectLst/>
                        </a:rPr>
                        <a:t>；</a:t>
                      </a:r>
                      <a:r>
                        <a:rPr lang="en-US" sz="800" kern="0">
                          <a:effectLst/>
                        </a:rPr>
                        <a:t>n </a:t>
                      </a:r>
                      <a:r>
                        <a:rPr lang="zh-CN" sz="800" kern="0">
                          <a:effectLst/>
                        </a:rPr>
                        <a:t>一般取值为</a:t>
                      </a:r>
                      <a:r>
                        <a:rPr lang="en-US" sz="800" kern="0">
                          <a:effectLst/>
                        </a:rPr>
                        <a:t> 5 </a:t>
                      </a:r>
                      <a:r>
                        <a:rPr lang="zh-CN" sz="800" kern="0">
                          <a:effectLst/>
                        </a:rPr>
                        <a:t>或者是</a:t>
                      </a:r>
                      <a:r>
                        <a:rPr lang="en-US" sz="800" kern="0">
                          <a:effectLst/>
                        </a:rPr>
                        <a:t> 10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通过用户对物品的评分，可以精确的得到用户的偏好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extLst>
                  <a:ext uri="{0D108BD9-81ED-4DB2-BD59-A6C34878D82A}">
                    <a16:rowId xmlns:a16="http://schemas.microsoft.com/office/drawing/2014/main" val="1737164140"/>
                  </a:ext>
                </a:extLst>
              </a:tr>
              <a:tr h="413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投票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显式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布尔量化的偏好，取值是</a:t>
                      </a:r>
                      <a:r>
                        <a:rPr lang="en-US" sz="800" kern="0">
                          <a:effectLst/>
                        </a:rPr>
                        <a:t> 0 </a:t>
                      </a:r>
                      <a:r>
                        <a:rPr lang="zh-CN" sz="800" kern="0">
                          <a:effectLst/>
                        </a:rPr>
                        <a:t>或</a:t>
                      </a:r>
                      <a:r>
                        <a:rPr lang="en-US" sz="800" kern="0">
                          <a:effectLst/>
                        </a:rPr>
                        <a:t> 1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通过用户对物品的投票，可以较精确的得到用户的偏好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extLst>
                  <a:ext uri="{0D108BD9-81ED-4DB2-BD59-A6C34878D82A}">
                    <a16:rowId xmlns:a16="http://schemas.microsoft.com/office/drawing/2014/main" val="3484303667"/>
                  </a:ext>
                </a:extLst>
              </a:tr>
              <a:tr h="648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转发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显式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布尔量化的偏好，取值是</a:t>
                      </a:r>
                      <a:r>
                        <a:rPr lang="en-US" sz="800" kern="0" dirty="0">
                          <a:effectLst/>
                        </a:rPr>
                        <a:t> 0 </a:t>
                      </a:r>
                      <a:r>
                        <a:rPr lang="zh-CN" sz="800" kern="0" dirty="0">
                          <a:effectLst/>
                        </a:rPr>
                        <a:t>或</a:t>
                      </a:r>
                      <a:r>
                        <a:rPr lang="en-US" sz="800" kern="0" dirty="0">
                          <a:effectLst/>
                        </a:rPr>
                        <a:t> 1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通过用户对物品的投票，可以精确的得到用户的偏好。如果是站内，同时可以推理得到被转发人的偏好（不精确）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extLst>
                  <a:ext uri="{0D108BD9-81ED-4DB2-BD59-A6C34878D82A}">
                    <a16:rowId xmlns:a16="http://schemas.microsoft.com/office/drawing/2014/main" val="3162025601"/>
                  </a:ext>
                </a:extLst>
              </a:tr>
              <a:tr h="413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保存书签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显示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布尔量化的偏好，取值是</a:t>
                      </a:r>
                      <a:r>
                        <a:rPr lang="en-US" sz="800" kern="0">
                          <a:effectLst/>
                        </a:rPr>
                        <a:t> 0 </a:t>
                      </a:r>
                      <a:r>
                        <a:rPr lang="zh-CN" sz="800" kern="0">
                          <a:effectLst/>
                        </a:rPr>
                        <a:t>或</a:t>
                      </a:r>
                      <a:r>
                        <a:rPr lang="en-US" sz="800" kern="0">
                          <a:effectLst/>
                        </a:rPr>
                        <a:t> 1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通过用户对物品的投票，可以精确的得到用户的偏好。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extLst>
                  <a:ext uri="{0D108BD9-81ED-4DB2-BD59-A6C34878D82A}">
                    <a16:rowId xmlns:a16="http://schemas.microsoft.com/office/drawing/2014/main" val="4246589130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标记标签</a:t>
                      </a:r>
                      <a:r>
                        <a:rPr lang="en-US" sz="800" kern="0">
                          <a:effectLst/>
                        </a:rPr>
                        <a:t/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(Tag)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显示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一些单词，需要对单词进行分析，得到偏好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通过分析用户的标签，可以得到用户对项目的理解，同时可以分析出用户的情感：喜欢还是讨厌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extLst>
                  <a:ext uri="{0D108BD9-81ED-4DB2-BD59-A6C34878D82A}">
                    <a16:rowId xmlns:a16="http://schemas.microsoft.com/office/drawing/2014/main" val="3881126500"/>
                  </a:ext>
                </a:extLst>
              </a:tr>
              <a:tr h="413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评论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显示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一段文字，需要进行文本分析，得到偏好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通过分析用户的评论，可以得到用户的情感：喜欢还是讨厌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extLst>
                  <a:ext uri="{0D108BD9-81ED-4DB2-BD59-A6C34878D82A}">
                    <a16:rowId xmlns:a16="http://schemas.microsoft.com/office/drawing/2014/main" val="2508485437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点击流</a:t>
                      </a:r>
                      <a:r>
                        <a:rPr lang="en-US" sz="800" kern="0">
                          <a:effectLst/>
                        </a:rPr>
                        <a:t/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( </a:t>
                      </a:r>
                      <a:r>
                        <a:rPr lang="zh-CN" sz="800" kern="0">
                          <a:effectLst/>
                        </a:rPr>
                        <a:t>查看</a:t>
                      </a:r>
                      <a:r>
                        <a:rPr lang="en-US" sz="800" kern="0">
                          <a:effectLst/>
                        </a:rPr>
                        <a:t> )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隐式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一组用户的点击，用户对物品感兴趣，需要进行分析，得到偏好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用户的点击一定程度上反映了用户的注意力，所以它也可以从一定程度上反映用户的喜好。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extLst>
                  <a:ext uri="{0D108BD9-81ED-4DB2-BD59-A6C34878D82A}">
                    <a16:rowId xmlns:a16="http://schemas.microsoft.com/office/drawing/2014/main" val="572896659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页面停留时间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隐式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一组时间信息，噪音大，需要进行去噪，分析，得到偏好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用户的页面停留时间一定程度上反映了用户的注意力和喜好，但噪音偏大，不好利用。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extLst>
                  <a:ext uri="{0D108BD9-81ED-4DB2-BD59-A6C34878D82A}">
                    <a16:rowId xmlns:a16="http://schemas.microsoft.com/office/drawing/2014/main" val="2231846555"/>
                  </a:ext>
                </a:extLst>
              </a:tr>
              <a:tr h="296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购买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隐式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布尔量化的偏好，取值是</a:t>
                      </a:r>
                      <a:r>
                        <a:rPr lang="en-US" sz="800" kern="0">
                          <a:effectLst/>
                        </a:rPr>
                        <a:t> 0 </a:t>
                      </a:r>
                      <a:r>
                        <a:rPr lang="zh-CN" sz="800" kern="0">
                          <a:effectLst/>
                        </a:rPr>
                        <a:t>或</a:t>
                      </a:r>
                      <a:r>
                        <a:rPr lang="en-US" sz="800" kern="0">
                          <a:effectLst/>
                        </a:rPr>
                        <a:t> 1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用户的购买是很明确的说明这个项目它感兴趣。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586" marR="30586" marT="30586" marB="30586" anchor="ctr"/>
                </a:tc>
                <a:extLst>
                  <a:ext uri="{0D108BD9-81ED-4DB2-BD59-A6C34878D82A}">
                    <a16:rowId xmlns:a16="http://schemas.microsoft.com/office/drawing/2014/main" val="227834426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武汉大学计算机学院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800600" y="1563983"/>
            <a:ext cx="4191000" cy="4534898"/>
            <a:chOff x="155575" y="-2803525"/>
            <a:chExt cx="6858000" cy="5851525"/>
          </a:xfrm>
        </p:grpSpPr>
        <p:pic>
          <p:nvPicPr>
            <p:cNvPr id="1026" name="Picture 2" descr="https://pic1.zhimg.com/80/v2-829455d5b794e79e708808de472d0441_h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-2803525"/>
              <a:ext cx="6858000" cy="584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4724400" y="2286000"/>
              <a:ext cx="2286000" cy="762000"/>
            </a:xfrm>
            <a:prstGeom prst="rect">
              <a:avLst/>
            </a:prstGeom>
            <a:solidFill>
              <a:srgbClr val="EEEEEE"/>
            </a:solidFill>
            <a:ln w="9525">
              <a:solidFill>
                <a:srgbClr val="EEEEEE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altLang="en-US" sz="20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1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武汉大学计算机学院</a:t>
            </a:r>
            <a:endParaRPr lang="zh-CN" altLang="en-US" dirty="0"/>
          </a:p>
        </p:txBody>
      </p:sp>
      <p:pic>
        <p:nvPicPr>
          <p:cNvPr id="6" name="图片 5" descr="http://img.mp.itc.cn/upload/20160323/8e613f8f202c4a82999ba32e3f52a002_th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2514600"/>
            <a:ext cx="3810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0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 bwMode="auto">
          <a:xfrm>
            <a:off x="204788" y="2655570"/>
            <a:ext cx="4695825" cy="2430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圆角矩形 7"/>
          <p:cNvSpPr/>
          <p:nvPr/>
        </p:nvSpPr>
        <p:spPr bwMode="auto">
          <a:xfrm>
            <a:off x="1752600" y="5257800"/>
            <a:ext cx="1600200" cy="381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8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相似用户计算</a:t>
            </a:r>
            <a:endParaRPr lang="zh-CN" altLang="en-US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234112" y="5257800"/>
            <a:ext cx="1600200" cy="381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8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协同过滤推荐</a:t>
            </a:r>
            <a:endParaRPr lang="zh-CN" altLang="en-US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武汉大学计算机学院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" y="1536700"/>
            <a:ext cx="8181975" cy="486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9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环境与软件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20497"/>
              </p:ext>
            </p:extLst>
          </p:nvPr>
        </p:nvGraphicFramePr>
        <p:xfrm>
          <a:off x="1828799" y="2159635"/>
          <a:ext cx="5307965" cy="112458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322654709"/>
                    </a:ext>
                  </a:extLst>
                </a:gridCol>
                <a:gridCol w="3552190">
                  <a:extLst>
                    <a:ext uri="{9D8B030D-6E8A-4147-A177-3AD203B41FA5}">
                      <a16:colId xmlns:a16="http://schemas.microsoft.com/office/drawing/2014/main" val="296748583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服务器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6986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阿里云服务器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系统运行平台，用于为广告商和用户提供服务，同时监测用户行为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177580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百度云服务器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构建数据库存储环境，用于存储、整理分析需求和用户行为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336973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武汉大学计算机学院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96313"/>
              </p:ext>
            </p:extLst>
          </p:nvPr>
        </p:nvGraphicFramePr>
        <p:xfrm>
          <a:off x="1828800" y="3733800"/>
          <a:ext cx="5307964" cy="164592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69108">
                  <a:extLst>
                    <a:ext uri="{9D8B030D-6E8A-4147-A177-3AD203B41FA5}">
                      <a16:colId xmlns:a16="http://schemas.microsoft.com/office/drawing/2014/main" val="942236537"/>
                    </a:ext>
                  </a:extLst>
                </a:gridCol>
                <a:gridCol w="1769108">
                  <a:extLst>
                    <a:ext uri="{9D8B030D-6E8A-4147-A177-3AD203B41FA5}">
                      <a16:colId xmlns:a16="http://schemas.microsoft.com/office/drawing/2014/main" val="3824057931"/>
                    </a:ext>
                  </a:extLst>
                </a:gridCol>
                <a:gridCol w="1769748">
                  <a:extLst>
                    <a:ext uri="{9D8B030D-6E8A-4147-A177-3AD203B41FA5}">
                      <a16:colId xmlns:a16="http://schemas.microsoft.com/office/drawing/2014/main" val="2411673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974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系统平台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CentOS 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系统环境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658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JDK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JDK 1.8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 </a:t>
                      </a:r>
                      <a:r>
                        <a:rPr lang="zh-CN" sz="1200" kern="100">
                          <a:effectLst/>
                        </a:rPr>
                        <a:t>开发环境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443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Mysql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Mysql5.6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保存关系型数据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409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MongoDB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MongDB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分布式数据库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89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JetBrains IDEA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2017.05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开发编辑器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499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SSM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Spring 4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Spring MVC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Mybatis 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开发框架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1793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06383" y="171005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/>
              <a:t>系统云服务器配置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2692081" y="332434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dirty="0"/>
              <a:t>环境和软件配置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28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系统界面展示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武汉大学计算机学院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5791200" cy="40386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4"/>
          <a:srcRect b="4680"/>
          <a:stretch/>
        </p:blipFill>
        <p:spPr bwMode="auto">
          <a:xfrm>
            <a:off x="2514600" y="1752600"/>
            <a:ext cx="5543550" cy="4833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98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实验结果评估（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2163853"/>
            <a:ext cx="6073897" cy="408137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武汉大学计算机学院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41648" y="170665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精</a:t>
            </a:r>
            <a:r>
              <a:rPr lang="zh-CN" altLang="en-US" sz="1800" dirty="0" smtClean="0"/>
              <a:t>准广告营销与传统广告营销点击率比较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317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实验结果评估（</a:t>
            </a:r>
            <a:r>
              <a:rPr lang="en-US" altLang="zh-CN" dirty="0"/>
              <a:t>2</a:t>
            </a:r>
            <a:r>
              <a:rPr lang="en-US" altLang="zh-CN" dirty="0" smtClean="0"/>
              <a:t>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武汉大学计算机学院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41648" y="170665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精</a:t>
            </a:r>
            <a:r>
              <a:rPr lang="zh-CN" altLang="en-US" sz="1800" dirty="0" smtClean="0"/>
              <a:t>准广告营销与传统广告营销点击率比较</a:t>
            </a:r>
            <a:endParaRPr lang="zh-CN" altLang="en-US" sz="18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89770" y="2075985"/>
            <a:ext cx="6751955" cy="350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ea typeface="华文行楷" panose="02010800040101010101" pitchFamily="2" charset="-122"/>
              </a:rPr>
              <a:t>武汉大学计算机学院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研究背景</a:t>
            </a:r>
          </a:p>
          <a:p>
            <a:r>
              <a:rPr lang="zh-CN" altLang="en-US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相关工作</a:t>
            </a:r>
          </a:p>
          <a:p>
            <a:r>
              <a:rPr lang="zh-CN" altLang="en-US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研究框架</a:t>
            </a:r>
            <a:endParaRPr lang="en-US" altLang="zh-CN" b="1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系统设计与实现</a:t>
            </a:r>
          </a:p>
          <a:p>
            <a:r>
              <a:rPr lang="zh-CN" altLang="en-US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总结与展望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总结与展望（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总结（创新点）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）</a:t>
            </a:r>
            <a:r>
              <a:rPr lang="zh-CN" altLang="en-US" sz="2400" b="1" dirty="0" smtClean="0"/>
              <a:t>运用大数据分析的方法，</a:t>
            </a:r>
            <a:r>
              <a:rPr lang="zh-CN" altLang="zh-CN" sz="2400" b="1" dirty="0" smtClean="0"/>
              <a:t>实现</a:t>
            </a:r>
            <a:r>
              <a:rPr lang="zh-CN" altLang="zh-CN" sz="2400" b="1" dirty="0"/>
              <a:t>了广告商广告的高效投放，减少投放资金，提高投放效果，极具市场价值。</a:t>
            </a:r>
          </a:p>
          <a:p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）</a:t>
            </a:r>
            <a:r>
              <a:rPr lang="zh-CN" altLang="en-US" sz="2400" b="1" dirty="0" smtClean="0"/>
              <a:t>通过机器学习</a:t>
            </a:r>
            <a:r>
              <a:rPr lang="zh-CN" altLang="zh-CN" sz="2400" b="1" dirty="0" smtClean="0"/>
              <a:t>建立</a:t>
            </a:r>
            <a:r>
              <a:rPr lang="zh-CN" altLang="zh-CN" sz="2400" b="1" dirty="0"/>
              <a:t>广告投放的资金分配模型，对于投资策略进行合理化的评估，降低了广告投放低回馈的风险。</a:t>
            </a:r>
          </a:p>
          <a:p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）</a:t>
            </a:r>
            <a:r>
              <a:rPr lang="zh-CN" altLang="zh-CN" sz="2400" b="1" dirty="0"/>
              <a:t>通过对受众群体的特征分析与广告商群体的特征分析，建立完整的信息模型，完成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用户画像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与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商家画像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。并基于已获得的数据建立动态立体的知识库，通过进一步研究挖掘用户群体与广告的深层次联系。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总结与展望（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2/2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展望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协同过滤算法精度有待提高，需要结合其他算法，以提高推荐的精度</a:t>
            </a:r>
            <a:endParaRPr lang="en-US" altLang="zh-CN" sz="3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用户行为数据集采集不够全面</a:t>
            </a:r>
            <a:endParaRPr lang="en-US" altLang="zh-CN" sz="3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冷启动系统虽然可以给系统提供推荐的基础，但是数据的</a:t>
            </a: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更新和</a:t>
            </a: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步</a:t>
            </a: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同样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非常重要</a:t>
            </a:r>
            <a:endParaRPr lang="zh-CN" altLang="en-US" sz="3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ea typeface="华文行楷" panose="02010800040101010101" pitchFamily="2" charset="-122"/>
              </a:rPr>
              <a:t>武汉大学计算机学院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2819400"/>
            <a:ext cx="3276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5400" smtClean="0">
                <a:latin typeface="黑体" panose="02010609060101010101" pitchFamily="49" charset="-122"/>
                <a:ea typeface="黑体" panose="02010609060101010101" pitchFamily="49" charset="-122"/>
              </a:rPr>
              <a:t>谢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15363" name="内容占位符 20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广告商选择广告位的痛点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/>
              <a:t>商家选择广告投放位置具有</a:t>
            </a:r>
            <a:r>
              <a:rPr lang="zh-CN" altLang="zh-CN" dirty="0" smtClean="0"/>
              <a:t>盲目性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位置</a:t>
            </a:r>
            <a:r>
              <a:rPr lang="zh-CN" altLang="zh-CN" dirty="0"/>
              <a:t>没有经过详细调研，这种行为严重降低了广告投放的有效性。</a:t>
            </a:r>
          </a:p>
          <a:p>
            <a:pPr lvl="1"/>
            <a:r>
              <a:rPr lang="zh-CN" altLang="zh-CN" dirty="0" smtClean="0"/>
              <a:t>没有</a:t>
            </a:r>
            <a:r>
              <a:rPr lang="zh-CN" altLang="zh-CN" dirty="0"/>
              <a:t>构建足够简单的广告发布网络，商家的广告发布流程复杂化。</a:t>
            </a:r>
          </a:p>
          <a:p>
            <a:pPr lvl="1"/>
            <a:r>
              <a:rPr lang="en-US" altLang="zh-CN" dirty="0"/>
              <a:t>	</a:t>
            </a:r>
            <a:r>
              <a:rPr lang="zh-CN" altLang="zh-CN" dirty="0"/>
              <a:t>商家投放广告的资金分配没有建立适当的经济学模型，对投资策略进行合理化评估，从而得到用户回馈与投入资金的最优匹配。</a:t>
            </a:r>
          </a:p>
          <a:p>
            <a:pPr eaLnBrk="1" hangingPunct="1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页脚占位符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ea typeface="华文行楷" panose="02010800040101010101" pitchFamily="2" charset="-122"/>
              </a:rPr>
              <a:t>武汉大学计算机学院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武汉大学计算机学院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2000" y="1659846"/>
            <a:ext cx="399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淘</a:t>
            </a:r>
            <a:r>
              <a:rPr lang="zh-CN" altLang="en-US" sz="2400" b="1" dirty="0" smtClean="0"/>
              <a:t>宝商品推荐，称心如意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62000" y="3039293"/>
            <a:ext cx="655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亚马逊图书推荐，找到一下本挚爱读物</a:t>
            </a:r>
            <a:endParaRPr lang="zh-CN" altLang="en-US" sz="24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98983"/>
            <a:ext cx="5476915" cy="56197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70021" y="4419600"/>
            <a:ext cx="7695508" cy="1524000"/>
            <a:chOff x="770021" y="4419600"/>
            <a:chExt cx="7695508" cy="1524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21" y="4621942"/>
              <a:ext cx="1119316" cy="111931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881" y="4787773"/>
              <a:ext cx="1309424" cy="953485"/>
            </a:xfrm>
            <a:prstGeom prst="rect">
              <a:avLst/>
            </a:prstGeom>
          </p:spPr>
        </p:pic>
        <p:pic>
          <p:nvPicPr>
            <p:cNvPr id="1026" name="Picture 2" descr="https://ss0.bdstatic.com/94oJfD_bAAcT8t7mm9GUKT-xh_/timg?image&amp;quality=100&amp;size=b4000_4000&amp;sec=1527411992&amp;di=ac6b829ecd3d6289364509c4adeca477&amp;src=http://pic35.photophoto.cn/20150606/0007019985869789_b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30908" r="12201" b="32506"/>
            <a:stretch/>
          </p:blipFill>
          <p:spPr bwMode="auto">
            <a:xfrm>
              <a:off x="3893529" y="4419600"/>
              <a:ext cx="457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本框 13"/>
          <p:cNvSpPr txBox="1"/>
          <p:nvPr/>
        </p:nvSpPr>
        <p:spPr>
          <a:xfrm>
            <a:off x="762000" y="3729446"/>
            <a:ext cx="655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今日头条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你关心的，才是头条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99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/>
          </p:cNvSpPr>
          <p:nvPr/>
        </p:nvSpPr>
        <p:spPr bwMode="auto">
          <a:xfrm>
            <a:off x="7956550" y="6597650"/>
            <a:ext cx="1187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1E327FC-E94C-402E-9007-7F31B6F6C4AA}" type="slidenum">
              <a:rPr lang="en-US" altLang="zh-CN" sz="1400">
                <a:latin typeface="Arial Black" panose="020B0A04020102020204" pitchFamily="34" charset="0"/>
              </a:rPr>
              <a:pPr algn="r" eaLnBrk="1" hangingPunct="1"/>
              <a:t>5</a:t>
            </a:fld>
            <a:endParaRPr lang="en-US" altLang="zh-CN" sz="1400">
              <a:latin typeface="Arial Black" panose="020B0A04020102020204" pitchFamily="34" charset="0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anchor="ctr"/>
          <a:lstStyle/>
          <a:p>
            <a:pPr eaLnBrk="1" hangingPunct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相关工作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dirty="0" smtClean="0"/>
              <a:t>国外精准相关研究</a:t>
            </a:r>
            <a:endParaRPr lang="en-US" altLang="zh-CN" b="1" dirty="0" smtClean="0"/>
          </a:p>
          <a:p>
            <a:pPr lvl="1"/>
            <a:r>
              <a:rPr lang="en-US" altLang="zh-CN" dirty="0"/>
              <a:t>Google</a:t>
            </a:r>
            <a:r>
              <a:rPr lang="zh-CN" altLang="zh-CN" dirty="0"/>
              <a:t>的</a:t>
            </a:r>
            <a:r>
              <a:rPr lang="en-US" altLang="zh-CN" dirty="0" err="1" smtClean="0"/>
              <a:t>Adsense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他们将自己的广告系统</a:t>
            </a:r>
            <a:r>
              <a:rPr lang="zh-CN" altLang="zh-CN" dirty="0" smtClean="0"/>
              <a:t>提供</a:t>
            </a:r>
            <a:r>
              <a:rPr lang="zh-CN" altLang="zh-CN" dirty="0"/>
              <a:t>给第三方使用，如果用户通过</a:t>
            </a:r>
            <a:r>
              <a:rPr lang="en-US" altLang="zh-CN" dirty="0" err="1" smtClean="0"/>
              <a:t>Adsense</a:t>
            </a:r>
            <a:r>
              <a:rPr lang="zh-CN" altLang="en-US" dirty="0" smtClean="0"/>
              <a:t>的推荐</a:t>
            </a:r>
            <a:r>
              <a:rPr lang="zh-CN" altLang="zh-CN" dirty="0" smtClean="0"/>
              <a:t>点击</a:t>
            </a:r>
            <a:r>
              <a:rPr lang="zh-CN" altLang="zh-CN" dirty="0"/>
              <a:t>了广告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那么谷歌就能够从中获利。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微软的</a:t>
            </a:r>
            <a:r>
              <a:rPr lang="en-US" altLang="zh-CN" dirty="0" smtClean="0"/>
              <a:t>adCenter</a:t>
            </a:r>
          </a:p>
          <a:p>
            <a:pPr lvl="2"/>
            <a:r>
              <a:rPr lang="zh-CN" altLang="zh-CN" dirty="0"/>
              <a:t>通过跟踪用户的消费行为，选取有价值的关键词和目标网站，更好的为广告主寻找潜在目标客户。</a:t>
            </a:r>
            <a:endParaRPr lang="en-US" altLang="zh-CN" dirty="0" smtClean="0"/>
          </a:p>
          <a:p>
            <a:pPr lvl="2"/>
            <a:endParaRPr lang="en-US" altLang="zh-CN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/>
          </p:cNvSpPr>
          <p:nvPr/>
        </p:nvSpPr>
        <p:spPr bwMode="auto">
          <a:xfrm>
            <a:off x="7956550" y="6597650"/>
            <a:ext cx="1187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1E327FC-E94C-402E-9007-7F31B6F6C4AA}" type="slidenum">
              <a:rPr lang="en-US" altLang="zh-CN" sz="1400">
                <a:latin typeface="Arial Black" panose="020B0A04020102020204" pitchFamily="34" charset="0"/>
              </a:rPr>
              <a:pPr algn="r" eaLnBrk="1" hangingPunct="1"/>
              <a:t>6</a:t>
            </a:fld>
            <a:endParaRPr lang="en-US" altLang="zh-CN" sz="1400">
              <a:latin typeface="Arial Black" panose="020B0A04020102020204" pitchFamily="34" charset="0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1" hangingPunct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研究框架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9" y="1417638"/>
            <a:ext cx="8379372" cy="499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8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0" cy="0"/>
          </a:xfrm>
        </p:spPr>
        <p:txBody>
          <a:bodyPr anchor="ctr"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Rectangle 6"/>
          <p:cNvSpPr txBox="1">
            <a:spLocks noGrp="1" noChangeArrowheads="1"/>
          </p:cNvSpPr>
          <p:nvPr/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9FE7B9-E983-427D-BAEE-77F4641B7D82}" type="slidenum">
              <a:rPr lang="en-US" altLang="zh-CN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33400"/>
            <a:ext cx="8229600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数据挖掘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数据爬取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524000" y="2291761"/>
            <a:ext cx="6019800" cy="2971800"/>
            <a:chOff x="3120" y="726"/>
            <a:chExt cx="5278" cy="2488"/>
          </a:xfrm>
        </p:grpSpPr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3120" y="726"/>
              <a:ext cx="1248" cy="624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indent="66675" algn="ctr">
                <a:spcAft>
                  <a:spcPts val="0"/>
                </a:spcAft>
              </a:pPr>
              <a:endParaRPr lang="en-US" sz="2000" kern="1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66675" algn="ctr">
                <a:spcAft>
                  <a:spcPts val="0"/>
                </a:spcAft>
              </a:pPr>
              <a:r>
                <a:rPr lang="en-US" sz="2000" kern="100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endPara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 </a:t>
              </a:r>
              <a:endPara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AutoShape 19"/>
            <p:cNvCxnSpPr>
              <a:cxnSpLocks noChangeShapeType="1"/>
              <a:stCxn id="9" idx="2"/>
            </p:cNvCxnSpPr>
            <p:nvPr/>
          </p:nvCxnSpPr>
          <p:spPr bwMode="auto">
            <a:xfrm>
              <a:off x="4367" y="1038"/>
              <a:ext cx="8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246" y="746"/>
              <a:ext cx="1131" cy="585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下载模块</a:t>
              </a:r>
            </a:p>
          </p:txBody>
        </p:sp>
        <p:cxnSp>
          <p:nvCxnSpPr>
            <p:cNvPr id="12" name="AutoShape 21"/>
            <p:cNvCxnSpPr>
              <a:cxnSpLocks noChangeShapeType="1"/>
              <a:stCxn id="13" idx="1"/>
              <a:endCxn id="11" idx="3"/>
            </p:cNvCxnSpPr>
            <p:nvPr/>
          </p:nvCxnSpPr>
          <p:spPr bwMode="auto">
            <a:xfrm flipH="1">
              <a:off x="6377" y="1039"/>
              <a:ext cx="90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7281" y="746"/>
              <a:ext cx="1105" cy="585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sz="2000" kern="1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队列</a:t>
              </a:r>
            </a:p>
          </p:txBody>
        </p:sp>
        <p:cxnSp>
          <p:nvCxnSpPr>
            <p:cNvPr id="14" name="AutoShape 23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5811" y="1331"/>
              <a:ext cx="1" cy="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5204" y="1526"/>
              <a:ext cx="1214" cy="58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页面解析器</a:t>
              </a: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7268" y="1526"/>
              <a:ext cx="1130" cy="58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sz="20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数据库</a:t>
              </a:r>
            </a:p>
          </p:txBody>
        </p:sp>
        <p:cxnSp>
          <p:nvCxnSpPr>
            <p:cNvPr id="17" name="AutoShape 26"/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>
              <a:off x="6418" y="1819"/>
              <a:ext cx="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7"/>
            <p:cNvCxnSpPr>
              <a:cxnSpLocks noChangeShapeType="1"/>
              <a:stCxn id="16" idx="0"/>
              <a:endCxn id="13" idx="2"/>
            </p:cNvCxnSpPr>
            <p:nvPr/>
          </p:nvCxnSpPr>
          <p:spPr bwMode="auto">
            <a:xfrm flipV="1">
              <a:off x="7833" y="1331"/>
              <a:ext cx="1" cy="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8"/>
            <p:cNvCxnSpPr>
              <a:cxnSpLocks noChangeShapeType="1"/>
              <a:stCxn id="15" idx="2"/>
              <a:endCxn id="20" idx="1"/>
            </p:cNvCxnSpPr>
            <p:nvPr/>
          </p:nvCxnSpPr>
          <p:spPr bwMode="auto">
            <a:xfrm flipH="1">
              <a:off x="5800" y="2111"/>
              <a:ext cx="11" cy="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utoShape 29"/>
            <p:cNvSpPr>
              <a:spLocks noChangeArrowheads="1"/>
            </p:cNvSpPr>
            <p:nvPr/>
          </p:nvSpPr>
          <p:spPr bwMode="auto">
            <a:xfrm>
              <a:off x="5149" y="2306"/>
              <a:ext cx="1301" cy="908"/>
            </a:xfrm>
            <a:prstGeom prst="flowChartMagneticDisk">
              <a:avLst/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sz="20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数据库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36278" y="3438247"/>
            <a:ext cx="1775444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搜房网、房天下、安居客等房产网站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0" cy="0"/>
          </a:xfrm>
        </p:spPr>
        <p:txBody>
          <a:bodyPr anchor="ctr"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Rectangle 6"/>
          <p:cNvSpPr txBox="1">
            <a:spLocks noGrp="1" noChangeArrowheads="1"/>
          </p:cNvSpPr>
          <p:nvPr/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9FE7B9-E983-427D-BAEE-77F4641B7D82}" type="slidenum">
              <a:rPr lang="en-US" altLang="zh-CN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33400"/>
            <a:ext cx="8229600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数据挖掘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数据爬取</a:t>
            </a:r>
          </a:p>
        </p:txBody>
      </p:sp>
      <p:grpSp>
        <p:nvGrpSpPr>
          <p:cNvPr id="21" name="Group 82"/>
          <p:cNvGrpSpPr>
            <a:grpSpLocks/>
          </p:cNvGrpSpPr>
          <p:nvPr/>
        </p:nvGrpSpPr>
        <p:grpSpPr bwMode="auto">
          <a:xfrm>
            <a:off x="1891030" y="1524000"/>
            <a:ext cx="5562600" cy="4644386"/>
            <a:chOff x="1763" y="1590"/>
            <a:chExt cx="8760" cy="5707"/>
          </a:xfrm>
        </p:grpSpPr>
        <p:sp>
          <p:nvSpPr>
            <p:cNvPr id="22" name="Text Box 83"/>
            <p:cNvSpPr txBox="1">
              <a:spLocks noChangeArrowheads="1"/>
            </p:cNvSpPr>
            <p:nvPr/>
          </p:nvSpPr>
          <p:spPr bwMode="auto">
            <a:xfrm>
              <a:off x="8469" y="4491"/>
              <a:ext cx="570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3" name="Text Box 84"/>
            <p:cNvSpPr txBox="1">
              <a:spLocks noChangeArrowheads="1"/>
            </p:cNvSpPr>
            <p:nvPr/>
          </p:nvSpPr>
          <p:spPr bwMode="auto">
            <a:xfrm>
              <a:off x="8793" y="2517"/>
              <a:ext cx="570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auto">
            <a:xfrm>
              <a:off x="8896" y="6618"/>
              <a:ext cx="570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5" name="Text Box 86"/>
            <p:cNvSpPr txBox="1">
              <a:spLocks noChangeArrowheads="1"/>
            </p:cNvSpPr>
            <p:nvPr/>
          </p:nvSpPr>
          <p:spPr bwMode="auto">
            <a:xfrm>
              <a:off x="2540" y="6582"/>
              <a:ext cx="570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26" name="Text Box 87"/>
            <p:cNvSpPr txBox="1">
              <a:spLocks noChangeArrowheads="1"/>
            </p:cNvSpPr>
            <p:nvPr/>
          </p:nvSpPr>
          <p:spPr bwMode="auto">
            <a:xfrm>
              <a:off x="5525" y="5228"/>
              <a:ext cx="570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27" name="Text Box 88"/>
            <p:cNvSpPr txBox="1">
              <a:spLocks noChangeArrowheads="1"/>
            </p:cNvSpPr>
            <p:nvPr/>
          </p:nvSpPr>
          <p:spPr bwMode="auto">
            <a:xfrm>
              <a:off x="5572" y="3298"/>
              <a:ext cx="570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28" name="AutoShape 89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6068" y="5128"/>
              <a:ext cx="22" cy="7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endCxn id="30" idx="0"/>
            </p:cNvCxnSpPr>
            <p:nvPr/>
          </p:nvCxnSpPr>
          <p:spPr bwMode="auto">
            <a:xfrm flipH="1">
              <a:off x="6068" y="3223"/>
              <a:ext cx="22" cy="5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AutoShape 91"/>
            <p:cNvSpPr>
              <a:spLocks noChangeArrowheads="1"/>
            </p:cNvSpPr>
            <p:nvPr/>
          </p:nvSpPr>
          <p:spPr bwMode="auto">
            <a:xfrm>
              <a:off x="4868" y="3729"/>
              <a:ext cx="2400" cy="37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词单元放入词集合</a:t>
              </a:r>
            </a:p>
          </p:txBody>
        </p:sp>
        <p:cxnSp>
          <p:nvCxnSpPr>
            <p:cNvPr id="31" name="AutoShape 92"/>
            <p:cNvCxnSpPr>
              <a:cxnSpLocks noChangeShapeType="1"/>
            </p:cNvCxnSpPr>
            <p:nvPr/>
          </p:nvCxnSpPr>
          <p:spPr bwMode="auto">
            <a:xfrm>
              <a:off x="6090" y="2100"/>
              <a:ext cx="1" cy="4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AutoShape 93"/>
            <p:cNvSpPr>
              <a:spLocks noChangeArrowheads="1"/>
            </p:cNvSpPr>
            <p:nvPr/>
          </p:nvSpPr>
          <p:spPr bwMode="auto">
            <a:xfrm>
              <a:off x="5423" y="1590"/>
              <a:ext cx="1333" cy="36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页面文档</a:t>
              </a:r>
            </a:p>
          </p:txBody>
        </p:sp>
        <p:sp>
          <p:nvSpPr>
            <p:cNvPr id="33" name="AutoShape 94"/>
            <p:cNvSpPr>
              <a:spLocks noChangeArrowheads="1"/>
            </p:cNvSpPr>
            <p:nvPr/>
          </p:nvSpPr>
          <p:spPr bwMode="auto">
            <a:xfrm>
              <a:off x="4868" y="5832"/>
              <a:ext cx="2400" cy="33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保存语法结构</a:t>
              </a:r>
            </a:p>
          </p:txBody>
        </p:sp>
        <p:cxnSp>
          <p:nvCxnSpPr>
            <p:cNvPr id="34" name="AutoShape 95"/>
            <p:cNvCxnSpPr>
              <a:cxnSpLocks noChangeShapeType="1"/>
              <a:endCxn id="37" idx="0"/>
            </p:cNvCxnSpPr>
            <p:nvPr/>
          </p:nvCxnSpPr>
          <p:spPr bwMode="auto">
            <a:xfrm flipH="1">
              <a:off x="6089" y="4081"/>
              <a:ext cx="1" cy="4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AutoShape 96"/>
            <p:cNvSpPr>
              <a:spLocks noChangeArrowheads="1"/>
            </p:cNvSpPr>
            <p:nvPr/>
          </p:nvSpPr>
          <p:spPr bwMode="auto">
            <a:xfrm>
              <a:off x="3188" y="6622"/>
              <a:ext cx="5760" cy="67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语法单元是否链接</a:t>
              </a:r>
            </a:p>
          </p:txBody>
        </p:sp>
        <p:sp>
          <p:nvSpPr>
            <p:cNvPr id="36" name="AutoShape 97"/>
            <p:cNvSpPr>
              <a:spLocks noChangeArrowheads="1"/>
            </p:cNvSpPr>
            <p:nvPr/>
          </p:nvSpPr>
          <p:spPr bwMode="auto">
            <a:xfrm>
              <a:off x="3333" y="2538"/>
              <a:ext cx="5512" cy="67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词法分析顺利完成</a:t>
              </a:r>
            </a:p>
          </p:txBody>
        </p:sp>
        <p:sp>
          <p:nvSpPr>
            <p:cNvPr id="37" name="AutoShape 98"/>
            <p:cNvSpPr>
              <a:spLocks noChangeArrowheads="1"/>
            </p:cNvSpPr>
            <p:nvPr/>
          </p:nvSpPr>
          <p:spPr bwMode="auto">
            <a:xfrm>
              <a:off x="3333" y="4513"/>
              <a:ext cx="5512" cy="67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语法分析顺利完成</a:t>
              </a:r>
            </a:p>
          </p:txBody>
        </p:sp>
        <p:cxnSp>
          <p:nvCxnSpPr>
            <p:cNvPr id="38" name="AutoShape 99"/>
            <p:cNvCxnSpPr>
              <a:cxnSpLocks noChangeShapeType="1"/>
              <a:stCxn id="33" idx="2"/>
            </p:cNvCxnSpPr>
            <p:nvPr/>
          </p:nvCxnSpPr>
          <p:spPr bwMode="auto">
            <a:xfrm>
              <a:off x="6068" y="6168"/>
              <a:ext cx="23" cy="4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00"/>
            <p:cNvCxnSpPr>
              <a:cxnSpLocks noChangeShapeType="1"/>
              <a:stCxn id="35" idx="1"/>
            </p:cNvCxnSpPr>
            <p:nvPr/>
          </p:nvCxnSpPr>
          <p:spPr bwMode="auto">
            <a:xfrm rot="10800000">
              <a:off x="2553" y="4590"/>
              <a:ext cx="635" cy="237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AutoShape 101"/>
            <p:cNvSpPr>
              <a:spLocks noChangeArrowheads="1"/>
            </p:cNvSpPr>
            <p:nvPr/>
          </p:nvSpPr>
          <p:spPr bwMode="auto">
            <a:xfrm>
              <a:off x="1763" y="3491"/>
              <a:ext cx="2053" cy="1170"/>
            </a:xfrm>
            <a:prstGeom prst="cloudCallout">
              <a:avLst>
                <a:gd name="adj1" fmla="val -43764"/>
                <a:gd name="adj2" fmla="val 7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en-US" altLang="zh-CN" sz="12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200" kern="100" dirty="0" smtClean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过滤</a:t>
              </a: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模块</a:t>
              </a:r>
            </a:p>
          </p:txBody>
        </p:sp>
        <p:cxnSp>
          <p:nvCxnSpPr>
            <p:cNvPr id="41" name="AutoShape 102"/>
            <p:cNvCxnSpPr>
              <a:cxnSpLocks noChangeShapeType="1"/>
              <a:stCxn id="35" idx="3"/>
            </p:cNvCxnSpPr>
            <p:nvPr/>
          </p:nvCxnSpPr>
          <p:spPr bwMode="auto">
            <a:xfrm flipV="1">
              <a:off x="8948" y="5128"/>
              <a:ext cx="1072" cy="1831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03"/>
            <p:cNvCxnSpPr>
              <a:cxnSpLocks noChangeShapeType="1"/>
              <a:stCxn id="36" idx="3"/>
              <a:endCxn id="43" idx="0"/>
            </p:cNvCxnSpPr>
            <p:nvPr/>
          </p:nvCxnSpPr>
          <p:spPr bwMode="auto">
            <a:xfrm>
              <a:off x="8845" y="2875"/>
              <a:ext cx="1176" cy="1741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utoShape 104"/>
            <p:cNvSpPr>
              <a:spLocks noChangeArrowheads="1"/>
            </p:cNvSpPr>
            <p:nvPr/>
          </p:nvSpPr>
          <p:spPr bwMode="auto">
            <a:xfrm>
              <a:off x="9518" y="4616"/>
              <a:ext cx="1005" cy="42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终止</a:t>
              </a:r>
            </a:p>
          </p:txBody>
        </p:sp>
        <p:cxnSp>
          <p:nvCxnSpPr>
            <p:cNvPr id="44" name="AutoShape 105"/>
            <p:cNvCxnSpPr>
              <a:cxnSpLocks noChangeShapeType="1"/>
              <a:stCxn id="37" idx="3"/>
              <a:endCxn id="43" idx="1"/>
            </p:cNvCxnSpPr>
            <p:nvPr/>
          </p:nvCxnSpPr>
          <p:spPr bwMode="auto">
            <a:xfrm flipV="1">
              <a:off x="8845" y="4830"/>
              <a:ext cx="673" cy="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723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0" cy="0"/>
          </a:xfrm>
        </p:spPr>
        <p:txBody>
          <a:bodyPr anchor="ctr"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Rectangle 6"/>
          <p:cNvSpPr txBox="1">
            <a:spLocks noGrp="1" noChangeArrowheads="1"/>
          </p:cNvSpPr>
          <p:nvPr/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9FE7B9-E983-427D-BAEE-77F4641B7D82}" type="slidenum">
              <a:rPr lang="en-US" altLang="zh-CN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33400"/>
            <a:ext cx="8229600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挖掘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结果展示</a:t>
            </a:r>
          </a:p>
        </p:txBody>
      </p:sp>
      <p:pic>
        <p:nvPicPr>
          <p:cNvPr id="8" name="图片 7" descr="爬取数据统计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981200"/>
            <a:ext cx="427672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武汉房价分布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0"/>
          <a:stretch/>
        </p:blipFill>
        <p:spPr bwMode="auto">
          <a:xfrm>
            <a:off x="4724401" y="2095500"/>
            <a:ext cx="4114800" cy="3314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9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00"/>
          </a:solidFill>
          <a:miter lim="800000"/>
          <a:headEnd/>
          <a:tailEnd/>
        </a:ln>
      </a:spPr>
      <a:bodyPr rot="0" vert="horz" wrap="square" lIns="91440" tIns="45720" rIns="91440" bIns="45720" anchor="t" anchorCtr="0" upright="1">
        <a:noAutofit/>
      </a:bodyPr>
      <a:lstStyle>
        <a:defPPr algn="ctr">
          <a:spcAft>
            <a:spcPts val="0"/>
          </a:spcAft>
          <a:defRPr sz="2000" kern="100">
            <a:effectLst/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sp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2524</TotalTime>
  <Words>3087</Words>
  <Application>Microsoft Office PowerPoint</Application>
  <PresentationFormat>全屏显示(4:3)</PresentationFormat>
  <Paragraphs>242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黑体</vt:lpstr>
      <vt:lpstr>华文行楷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Profile</vt:lpstr>
      <vt:lpstr>基于大数据分析的广告精准投放研究</vt:lpstr>
      <vt:lpstr>内容提要</vt:lpstr>
      <vt:lpstr>研究背景</vt:lpstr>
      <vt:lpstr>研究背景</vt:lpstr>
      <vt:lpstr>相关工作</vt:lpstr>
      <vt:lpstr>研究框架</vt:lpstr>
      <vt:lpstr>    </vt:lpstr>
      <vt:lpstr>    </vt:lpstr>
      <vt:lpstr>    </vt:lpstr>
      <vt:lpstr>模型构建</vt:lpstr>
      <vt:lpstr>模型构建</vt:lpstr>
      <vt:lpstr>全城购买力和地段价值分布图</vt:lpstr>
      <vt:lpstr>用户行为画像</vt:lpstr>
      <vt:lpstr>协同过滤</vt:lpstr>
      <vt:lpstr>系统的设计与实现</vt:lpstr>
      <vt:lpstr>环境与软件</vt:lpstr>
      <vt:lpstr>系统界面展示</vt:lpstr>
      <vt:lpstr>实验结果评估（1/2）</vt:lpstr>
      <vt:lpstr>实验结果评估（2/2）</vt:lpstr>
      <vt:lpstr>总结与展望（1/2）-总结（创新点）</vt:lpstr>
      <vt:lpstr>总结与展望（2/2）-展望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ZHAO YUQI</cp:lastModifiedBy>
  <cp:revision>416</cp:revision>
  <cp:lastPrinted>1601-01-01T00:00:00Z</cp:lastPrinted>
  <dcterms:created xsi:type="dcterms:W3CDTF">1601-01-01T00:00:00Z</dcterms:created>
  <dcterms:modified xsi:type="dcterms:W3CDTF">2018-05-28T16:33:08Z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