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55" r:id="rId2"/>
    <p:sldId id="326" r:id="rId3"/>
    <p:sldId id="329" r:id="rId4"/>
    <p:sldId id="338" r:id="rId5"/>
    <p:sldId id="384" r:id="rId6"/>
    <p:sldId id="381" r:id="rId7"/>
    <p:sldId id="382" r:id="rId8"/>
    <p:sldId id="383" r:id="rId9"/>
    <p:sldId id="385" r:id="rId10"/>
    <p:sldId id="405" r:id="rId11"/>
    <p:sldId id="402" r:id="rId12"/>
    <p:sldId id="403" r:id="rId13"/>
    <p:sldId id="404" r:id="rId14"/>
    <p:sldId id="35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75932" autoAdjust="0"/>
  </p:normalViewPr>
  <p:slideViewPr>
    <p:cSldViewPr snapToGrid="0" showGuides="1">
      <p:cViewPr varScale="1">
        <p:scale>
          <a:sx n="65" d="100"/>
          <a:sy n="65" d="100"/>
        </p:scale>
        <p:origin x="888" y="72"/>
      </p:cViewPr>
      <p:guideLst>
        <p:guide orient="horz" pos="2160"/>
        <p:guide pos="3840"/>
      </p:guideLst>
    </p:cSldViewPr>
  </p:slideViewPr>
  <p:outlineViewPr>
    <p:cViewPr>
      <p:scale>
        <a:sx n="33" d="100"/>
        <a:sy n="33" d="100"/>
      </p:scale>
      <p:origin x="0" y="-2802"/>
    </p:cViewPr>
  </p:outlineViewPr>
  <p:notesTextViewPr>
    <p:cViewPr>
      <p:scale>
        <a:sx n="1" d="1"/>
        <a:sy n="1" d="1"/>
      </p:scale>
      <p:origin x="0" y="0"/>
    </p:cViewPr>
  </p:notesTextViewPr>
  <p:sorterViewPr>
    <p:cViewPr>
      <p:scale>
        <a:sx n="100" d="100"/>
        <a:sy n="100" d="100"/>
      </p:scale>
      <p:origin x="0" y="-7452"/>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CF1933-9BD8-41EC-8AF1-3554983807BE}" type="datetimeFigureOut">
              <a:rPr lang="zh-CN" altLang="en-US" smtClean="0"/>
              <a:t>2019/1/18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重庆大学</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552756-C737-46D8-9F64-75C9B042CC7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4EC6F-A1E3-49DA-819A-5858BCB4DE94}"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重庆大学</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17036-69D3-4540-8C3F-23B739FE66F8}"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就像上一周我们计划的一样，我今天主要讲一下循环神经网络的发展过程，根据发展过程选择了</a:t>
            </a:r>
            <a:r>
              <a:rPr lang="en-US" altLang="zh-CN" dirty="0"/>
              <a:t>RNN</a:t>
            </a:r>
            <a:r>
              <a:rPr lang="zh-CN" altLang="en-US" dirty="0"/>
              <a:t>、</a:t>
            </a:r>
            <a:r>
              <a:rPr lang="en-US" altLang="zh-CN" dirty="0"/>
              <a:t>LSTM</a:t>
            </a:r>
            <a:r>
              <a:rPr lang="zh-CN" altLang="en-US" dirty="0"/>
              <a:t>、</a:t>
            </a:r>
            <a:r>
              <a:rPr lang="en-US" altLang="zh-CN" dirty="0"/>
              <a:t>GRU</a:t>
            </a:r>
            <a:r>
              <a:rPr lang="zh-CN" altLang="en-US" dirty="0"/>
              <a:t>三个网络，我时间主要会花在它们的网络结构的分析上面。我们先看传统的简单</a:t>
            </a:r>
            <a:r>
              <a:rPr lang="en-US" altLang="zh-CN" dirty="0"/>
              <a:t>RNN</a:t>
            </a:r>
            <a:endParaRPr lang="zh-CN" altLang="en-US" dirty="0"/>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1</a:t>
            </a:fld>
            <a:endParaRPr lang="zh-CN" altLang="en-US"/>
          </a:p>
        </p:txBody>
      </p:sp>
    </p:spTree>
    <p:extLst>
      <p:ext uri="{BB962C8B-B14F-4D97-AF65-F5344CB8AC3E}">
        <p14:creationId xmlns:p14="http://schemas.microsoft.com/office/powerpoint/2010/main" val="218105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GRU</a:t>
            </a:r>
            <a:r>
              <a:rPr lang="zh-CN" altLang="en-US" dirty="0"/>
              <a:t>比</a:t>
            </a:r>
            <a:r>
              <a:rPr lang="en-US" altLang="zh-CN" dirty="0"/>
              <a:t>LSTM</a:t>
            </a:r>
            <a:r>
              <a:rPr lang="zh-CN" altLang="en-US" dirty="0"/>
              <a:t>少了一个输出们，剩下的两个门称为重置门和更新门，虽然名称不同，但是这个重置门的作用相当于</a:t>
            </a:r>
            <a:r>
              <a:rPr lang="en-US" altLang="zh-CN" dirty="0"/>
              <a:t>LSTM</a:t>
            </a:r>
            <a:r>
              <a:rPr lang="zh-CN" altLang="en-US" dirty="0"/>
              <a:t>中的遗忘门。</a:t>
            </a:r>
            <a:r>
              <a:rPr lang="en-US" altLang="zh-CN" dirty="0"/>
              <a:t>GRU</a:t>
            </a:r>
            <a:r>
              <a:rPr lang="zh-CN" altLang="en-US" dirty="0"/>
              <a:t>的端口数实际还是四个，分布式当前时间步的输入</a:t>
            </a:r>
            <a:r>
              <a:rPr lang="en-US" altLang="zh-CN" dirty="0" err="1"/>
              <a:t>xt</a:t>
            </a:r>
            <a:r>
              <a:rPr lang="zh-CN" altLang="en-US" dirty="0"/>
              <a:t>和上一个时间步的隐藏状态</a:t>
            </a:r>
            <a:r>
              <a:rPr lang="en-US" altLang="zh-CN" dirty="0"/>
              <a:t>Ht-1</a:t>
            </a:r>
            <a:r>
              <a:rPr lang="zh-CN" altLang="en-US" dirty="0"/>
              <a:t>，还有新的隐藏状态</a:t>
            </a:r>
            <a:r>
              <a:rPr lang="en-US" altLang="zh-CN" dirty="0" err="1"/>
              <a:t>Ht</a:t>
            </a:r>
            <a:r>
              <a:rPr lang="zh-CN" altLang="en-US" dirty="0"/>
              <a:t>和候选隐藏状态</a:t>
            </a:r>
            <a:r>
              <a:rPr lang="en-US" altLang="zh-CN" dirty="0"/>
              <a:t>H-t</a:t>
            </a:r>
            <a:r>
              <a:rPr lang="zh-CN" altLang="en-US" dirty="0"/>
              <a:t>帽。相比较与</a:t>
            </a:r>
            <a:r>
              <a:rPr lang="en-US" altLang="zh-CN" dirty="0"/>
              <a:t>LSTM</a:t>
            </a:r>
            <a:r>
              <a:rPr lang="zh-CN" altLang="en-US" dirty="0"/>
              <a:t>少了神经元状态</a:t>
            </a:r>
            <a:r>
              <a:rPr lang="en-US" altLang="zh-CN" dirty="0"/>
              <a:t>Ct</a:t>
            </a:r>
            <a:r>
              <a:rPr lang="zh-CN" altLang="en-US" dirty="0"/>
              <a:t>。我们具体来看看门限循环单元的结构。</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
        <p:nvSpPr>
          <p:cNvPr id="5" name="页脚占位符 4"/>
          <p:cNvSpPr>
            <a:spLocks noGrp="1"/>
          </p:cNvSpPr>
          <p:nvPr>
            <p:ph type="ftr" sz="quarter" idx="11"/>
          </p:nvPr>
        </p:nvSpPr>
        <p:spPr/>
        <p:txBody>
          <a:bodyPr/>
          <a:lstStyle/>
          <a:p>
            <a:r>
              <a:rPr lang="zh-CN" altLang="en-US"/>
              <a:t>重庆大学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GRU的重置门的作用主要是决定到底有多少过去的信息需要遗忘，更新门的作用是帮助模型决定到底要将多少过去的信息传递到未来。门控循环网络的重置门和更新门的输入都为当前时间步输入Xt与上一时间步隐藏状态Ht-1，输出由激活函数为sigmoid的全连接层计算得到。两个门的计算方式和</a:t>
            </a:r>
            <a:r>
              <a:rPr lang="en-US" altLang="zh-CN" dirty="0"/>
              <a:t>LSTM</a:t>
            </a:r>
            <a:r>
              <a:rPr lang="zh-CN" altLang="en-US" dirty="0"/>
              <a:t>中的门限的输出计算方式是相同的。</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
        <p:nvSpPr>
          <p:cNvPr id="5" name="页脚占位符 4"/>
          <p:cNvSpPr>
            <a:spLocks noGrp="1"/>
          </p:cNvSpPr>
          <p:nvPr>
            <p:ph type="ftr" sz="quarter" idx="11"/>
          </p:nvPr>
        </p:nvSpPr>
        <p:spPr/>
        <p:txBody>
          <a:bodyPr/>
          <a:lstStyle/>
          <a:p>
            <a:r>
              <a:rPr lang="zh-CN" altLang="en-US"/>
              <a:t>重庆大学</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接着就是</a:t>
            </a:r>
            <a:r>
              <a:rPr lang="en-US" altLang="zh-CN" dirty="0"/>
              <a:t>GRU</a:t>
            </a:r>
            <a:r>
              <a:rPr lang="zh-CN" altLang="en-US" dirty="0"/>
              <a:t>最重要的步骤</a:t>
            </a:r>
            <a:r>
              <a:rPr lang="en-US" altLang="zh-CN" dirty="0"/>
              <a:t>——</a:t>
            </a:r>
            <a:r>
              <a:rPr lang="zh-CN" altLang="en-US" dirty="0"/>
              <a:t>计算候选隐藏状态。这是和</a:t>
            </a:r>
            <a:r>
              <a:rPr lang="en-US" altLang="zh-CN" dirty="0"/>
              <a:t>LSTM</a:t>
            </a:r>
            <a:r>
              <a:rPr lang="zh-CN" altLang="en-US" dirty="0"/>
              <a:t>最不一样的地方，</a:t>
            </a:r>
            <a:r>
              <a:rPr lang="en-US" altLang="zh-CN" dirty="0"/>
              <a:t>LSTM</a:t>
            </a:r>
            <a:r>
              <a:rPr lang="zh-CN" altLang="en-US" dirty="0"/>
              <a:t>中上一个时间步的神经元状态</a:t>
            </a:r>
            <a:r>
              <a:rPr lang="en-US" altLang="zh-CN" dirty="0"/>
              <a:t>Ct-1</a:t>
            </a:r>
            <a:r>
              <a:rPr lang="zh-CN" altLang="en-US" dirty="0"/>
              <a:t>和遗忘门输出的结果是当作一个加法器和更新门输出与候选神经元状态</a:t>
            </a:r>
            <a:r>
              <a:rPr lang="en-US" altLang="zh-CN" dirty="0"/>
              <a:t>Ct</a:t>
            </a:r>
            <a:r>
              <a:rPr lang="zh-CN" altLang="en-US" dirty="0"/>
              <a:t>帽的乘积相加，而</a:t>
            </a:r>
            <a:r>
              <a:rPr lang="en-US" altLang="zh-CN" dirty="0"/>
              <a:t>GRU</a:t>
            </a:r>
            <a:r>
              <a:rPr lang="zh-CN" altLang="en-US" dirty="0"/>
              <a:t>中上一个时间步的隐藏状态</a:t>
            </a:r>
            <a:r>
              <a:rPr lang="en-US" altLang="zh-CN" dirty="0"/>
              <a:t>Ht-1</a:t>
            </a:r>
            <a:r>
              <a:rPr lang="zh-CN" altLang="en-US" dirty="0"/>
              <a:t>和重置门的乘积的结果又被作为一个神经网络层的输入用于计算候选隐藏状态</a:t>
            </a:r>
            <a:r>
              <a:rPr lang="en-US" altLang="zh-CN" dirty="0" err="1"/>
              <a:t>Ht</a:t>
            </a:r>
            <a:r>
              <a:rPr lang="zh-CN" altLang="en-US" dirty="0"/>
              <a:t>帽。我认为这个过程与</a:t>
            </a:r>
            <a:r>
              <a:rPr lang="en-US" altLang="zh-CN" dirty="0"/>
              <a:t>LSTM</a:t>
            </a:r>
            <a:r>
              <a:rPr lang="zh-CN" altLang="en-US" dirty="0"/>
              <a:t>计算候选神经元状态和计算新的神经元状态两步的效果相同。具体做法就是将当前时间步重置门的输出与上一时间步隐藏状态做按元素乘法（符号为 ⊙），然后，将按元素乘法的结果与当前时间步的输入连结，再通过含激活函数 tanh 的全连接层计算出候选隐藏状态。这个候选隐藏状态用</a:t>
            </a:r>
            <a:r>
              <a:rPr lang="en-US" altLang="zh-CN" dirty="0" err="1"/>
              <a:t>Ht</a:t>
            </a:r>
            <a:r>
              <a:rPr lang="zh-CN" altLang="en-US" dirty="0"/>
              <a:t>帽紧接着用来计算最后一步的隐藏状态</a:t>
            </a:r>
            <a:r>
              <a:rPr lang="en-US" altLang="zh-CN" dirty="0" err="1"/>
              <a:t>Ht</a:t>
            </a:r>
            <a:endParaRPr lang="zh-CN" altLang="en-US" dirty="0"/>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最后，使用当前时间步t的更新门输出Zt来对上一时间步的隐藏状态</a:t>
            </a:r>
            <a:r>
              <a:rPr lang="en-US" altLang="zh-CN" dirty="0"/>
              <a:t>Ht-1</a:t>
            </a:r>
            <a:r>
              <a:rPr lang="zh-CN" altLang="en-US" dirty="0"/>
              <a:t>和当前时间步的候选隐藏状态</a:t>
            </a:r>
            <a:r>
              <a:rPr lang="en-US" altLang="zh-CN" dirty="0" err="1"/>
              <a:t>Ht</a:t>
            </a:r>
            <a:r>
              <a:rPr lang="zh-CN" altLang="en-US" dirty="0"/>
              <a:t>做组合得到时间步t的隐藏状态 Ht。三个网络的结构讲完了，你们有什么想问的吗？</a:t>
            </a:r>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当初被发明出来主要的应用领域就是语音识别、文本翻译和自然语言处理等领域。RNN是为了对序列数据进行建模而产生的,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针对的是像文本这样的字母和词汇的序列；语音这样音节的序列，视频这样图像的序列，另外像气象观测数据，股票交易数据等等也都是序列数据。RNN的核心思想假设样本间存在顺序关系，每个样本和它之前的样本存在关联，这样通过神经网络在时序上的展开，我们能够找到样本之间的序列相关性。接下来我们来看看RNN的网络结构。</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
        <p:nvSpPr>
          <p:cNvPr id="5" name="页脚占位符 4"/>
          <p:cNvSpPr>
            <a:spLocks noGrp="1"/>
          </p:cNvSpPr>
          <p:nvPr>
            <p:ph type="ftr" sz="quarter" idx="11"/>
          </p:nvPr>
        </p:nvSpPr>
        <p:spPr/>
        <p:txBody>
          <a:bodyPr/>
          <a:lstStyle/>
          <a:p>
            <a:r>
              <a:rPr lang="zh-CN" altLang="en-US"/>
              <a:t>重庆大学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左边是一个</a:t>
            </a:r>
            <a:r>
              <a:rPr lang="en-US" altLang="zh-CN" dirty="0"/>
              <a:t>RNN</a:t>
            </a:r>
            <a:r>
              <a:rPr lang="zh-CN" altLang="en-US" dirty="0"/>
              <a:t>统一抽象的表现形式，右边则是左边的展开图解。在这样的循环神经网络中，当我们在预测 </a:t>
            </a:r>
            <a:r>
              <a:rPr lang="en-US" altLang="zh-CN" dirty="0"/>
              <a:t>Z</a:t>
            </a:r>
            <a:r>
              <a:rPr lang="zh-CN" altLang="en-US" dirty="0"/>
              <a:t>t 的时侯，不仅要使用 xt 的信息，还要使用 xt-1 的信息，当然不是直接使用xt-1而是使用横轴路径上的隐藏层激活信息。</a:t>
            </a:r>
            <a:r>
              <a:rPr lang="en-US" altLang="zh-CN" dirty="0"/>
              <a:t>RNN</a:t>
            </a:r>
            <a:r>
              <a:rPr lang="zh-CN" altLang="en-US" dirty="0"/>
              <a:t>的隐藏层的计算公式很简单，就是将当前时间步输入</a:t>
            </a:r>
            <a:r>
              <a:rPr lang="en-US" altLang="zh-CN" dirty="0" err="1"/>
              <a:t>xt</a:t>
            </a:r>
            <a:r>
              <a:rPr lang="zh-CN" altLang="en-US" dirty="0"/>
              <a:t>和上一时间步的隐藏状态</a:t>
            </a:r>
            <a:r>
              <a:rPr lang="en-US" altLang="zh-CN" dirty="0"/>
              <a:t>ht-1</a:t>
            </a:r>
            <a:r>
              <a:rPr lang="zh-CN" altLang="en-US" dirty="0"/>
              <a:t>作为输入通过激活函数为</a:t>
            </a:r>
            <a:r>
              <a:rPr lang="en-US" altLang="zh-CN" dirty="0"/>
              <a:t>tanh</a:t>
            </a:r>
            <a:r>
              <a:rPr lang="zh-CN" altLang="en-US" dirty="0"/>
              <a:t>函数的全连接神经网络层。若想得到最终的任务的输出还需要将当前的隐藏状态</a:t>
            </a:r>
            <a:r>
              <a:rPr lang="en-US" altLang="zh-CN" dirty="0" err="1"/>
              <a:t>ht</a:t>
            </a:r>
            <a:r>
              <a:rPr lang="zh-CN" altLang="en-US" dirty="0"/>
              <a:t>通过激活函数为</a:t>
            </a:r>
            <a:r>
              <a:rPr lang="en-US" altLang="zh-CN" dirty="0" err="1"/>
              <a:t>softmax</a:t>
            </a:r>
            <a:r>
              <a:rPr lang="zh-CN" altLang="en-US" dirty="0"/>
              <a:t>函数的神经网络层，得到最终的输出</a:t>
            </a:r>
            <a:r>
              <a:rPr lang="en-US" altLang="zh-CN" dirty="0" err="1"/>
              <a:t>Zt</a:t>
            </a:r>
            <a:r>
              <a:rPr lang="zh-CN" altLang="en-US" dirty="0"/>
              <a:t>。后面的连个</a:t>
            </a:r>
            <a:r>
              <a:rPr lang="en-US" altLang="zh-CN" dirty="0"/>
              <a:t>LSTM</a:t>
            </a:r>
            <a:r>
              <a:rPr lang="zh-CN" altLang="en-US" dirty="0"/>
              <a:t>和</a:t>
            </a:r>
            <a:r>
              <a:rPr lang="en-US" altLang="zh-CN" dirty="0"/>
              <a:t>GRU</a:t>
            </a:r>
            <a:r>
              <a:rPr lang="zh-CN" altLang="en-US" dirty="0"/>
              <a:t>都会包含这一步，后面就没有提及了。</a:t>
            </a:r>
            <a:r>
              <a:rPr lang="zh-CN" altLang="en-US" sz="1200" dirty="0"/>
              <a:t>虽然</a:t>
            </a:r>
            <a:r>
              <a:rPr lang="en-US" altLang="zh-CN" sz="1200" dirty="0"/>
              <a:t>RNN</a:t>
            </a:r>
            <a:r>
              <a:rPr lang="zh-CN" altLang="en-US" sz="1200" dirty="0"/>
              <a:t>的出现使得神经网络能够挖掘序列数据隐含的信息，但是</a:t>
            </a:r>
            <a:r>
              <a:rPr lang="en-US" altLang="zh-CN" sz="1200" dirty="0"/>
              <a:t>RNN</a:t>
            </a:r>
            <a:r>
              <a:rPr lang="zh-CN" altLang="en-US" sz="1200" dirty="0"/>
              <a:t>由于步数的增加会根据激活函数的不同会产生梯度爆炸或者梯度的消失的问题。</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
        <p:nvSpPr>
          <p:cNvPr id="5" name="页脚占位符 4"/>
          <p:cNvSpPr>
            <a:spLocks noGrp="1"/>
          </p:cNvSpPr>
          <p:nvPr>
            <p:ph type="ftr" sz="quarter" idx="11"/>
          </p:nvPr>
        </p:nvSpPr>
        <p:spPr/>
        <p:txBody>
          <a:bodyPr/>
          <a:lstStyle/>
          <a:p>
            <a:r>
              <a:rPr lang="zh-CN" altLang="en-US"/>
              <a:t>重庆大学</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t>梯度爆炸就是梯度得到疯狂更新的现象，而梯度消失则是网络加深时前层网络的权重得不到更新的现象，梯度消失会使得RNN各层网络之间的依赖性变弱，记忆性也就很难生效,RNN 的优势就难以发挥出来。二者都对神经网络的性能有着极大的伤害。针对梯度爆炸采用梯度修剪的方法即可，梯度消失的问题在传统神经网络可以使用 ReLu 做为激活函数得到解决。另外还可以通过改进网络机制解决梯度消失的问题，这就是两种RNN的变体：门控循环单元 GRU 和长短期记忆单元 LSTM。</a:t>
            </a:r>
            <a:endParaRPr lang="en-US" altLang="zh-CN" sz="1400" dirty="0"/>
          </a:p>
          <a:p>
            <a:endParaRPr lang="en-US" altLang="zh-CN" sz="1400" dirty="0"/>
          </a:p>
          <a:p>
            <a:endParaRPr lang="en-US" altLang="zh-CN" sz="1400" dirty="0"/>
          </a:p>
          <a:p>
            <a:r>
              <a:rPr lang="zh-CN" altLang="en-US" sz="1400" b="0" i="0" kern="1200" dirty="0">
                <a:solidFill>
                  <a:schemeClr val="tx1"/>
                </a:solidFill>
                <a:effectLst/>
                <a:latin typeface="+mn-lt"/>
                <a:ea typeface="+mn-ea"/>
                <a:cs typeface="+mn-cs"/>
              </a:rPr>
              <a:t>深度神经网络训练的时候，采用的反向传播方式，该方式背后其实是链式求导，计算每层梯度的时候会涉及一些连乘操作，因此如果网络过深，那么如果连乘的因子大部分小于</a:t>
            </a:r>
            <a:r>
              <a:rPr lang="en-US" altLang="zh-CN" sz="1400" b="0" i="0" kern="1200" dirty="0">
                <a:solidFill>
                  <a:schemeClr val="tx1"/>
                </a:solidFill>
                <a:effectLst/>
                <a:latin typeface="+mn-lt"/>
                <a:ea typeface="+mn-ea"/>
                <a:cs typeface="+mn-cs"/>
              </a:rPr>
              <a:t>1</a:t>
            </a:r>
            <a:r>
              <a:rPr lang="zh-CN" altLang="en-US" sz="1400" b="0" i="0" kern="1200" dirty="0">
                <a:solidFill>
                  <a:schemeClr val="tx1"/>
                </a:solidFill>
                <a:effectLst/>
                <a:latin typeface="+mn-lt"/>
                <a:ea typeface="+mn-ea"/>
                <a:cs typeface="+mn-cs"/>
              </a:rPr>
              <a:t>，最后乘积可能趋于</a:t>
            </a:r>
            <a:r>
              <a:rPr lang="en-US" altLang="zh-CN" sz="1400" b="0" i="0" kern="1200" dirty="0">
                <a:solidFill>
                  <a:schemeClr val="tx1"/>
                </a:solidFill>
                <a:effectLst/>
                <a:latin typeface="+mn-lt"/>
                <a:ea typeface="+mn-ea"/>
                <a:cs typeface="+mn-cs"/>
              </a:rPr>
              <a:t>0</a:t>
            </a:r>
            <a:r>
              <a:rPr lang="zh-CN" altLang="en-US" sz="1400" b="0" i="0" kern="1200" dirty="0">
                <a:solidFill>
                  <a:schemeClr val="tx1"/>
                </a:solidFill>
                <a:effectLst/>
                <a:latin typeface="+mn-lt"/>
                <a:ea typeface="+mn-ea"/>
                <a:cs typeface="+mn-cs"/>
              </a:rPr>
              <a:t>；另一方面，如果连乘的因子大部分大于</a:t>
            </a:r>
            <a:r>
              <a:rPr lang="en-US" altLang="zh-CN" sz="1400" b="0" i="0" kern="1200" dirty="0">
                <a:solidFill>
                  <a:schemeClr val="tx1"/>
                </a:solidFill>
                <a:effectLst/>
                <a:latin typeface="+mn-lt"/>
                <a:ea typeface="+mn-ea"/>
                <a:cs typeface="+mn-cs"/>
              </a:rPr>
              <a:t>1</a:t>
            </a:r>
            <a:r>
              <a:rPr lang="zh-CN" altLang="en-US" sz="1400" b="0" i="0" kern="1200" dirty="0">
                <a:solidFill>
                  <a:schemeClr val="tx1"/>
                </a:solidFill>
                <a:effectLst/>
                <a:latin typeface="+mn-lt"/>
                <a:ea typeface="+mn-ea"/>
                <a:cs typeface="+mn-cs"/>
              </a:rPr>
              <a:t>，最后乘积可能趋于无穷。这就是所谓梯度消失与梯度爆炸。</a:t>
            </a:r>
          </a:p>
          <a:p>
            <a:endParaRPr lang="zh-CN" altLang="en-US" sz="14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
        <p:nvSpPr>
          <p:cNvPr id="5" name="页脚占位符 4"/>
          <p:cNvSpPr>
            <a:spLocks noGrp="1"/>
          </p:cNvSpPr>
          <p:nvPr>
            <p:ph type="ftr" sz="quarter" idx="11"/>
          </p:nvPr>
        </p:nvSpPr>
        <p:spPr/>
        <p:txBody>
          <a:bodyPr/>
          <a:lstStyle/>
          <a:p>
            <a:r>
              <a:rPr lang="zh-CN" altLang="en-US"/>
              <a:t>重庆大学</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长短期记忆网络或者LSTM，是一种特殊的循环神经网络， 它能够学习长期依赖。LSTM在1997年就被提出了，后来在很多人的努力下变得越来越精炼和流行。LSTM模型是用来解决RNN对于长时期依赖中梯度消失的问题，能够通过之前提到的但是时间上较为久远的内容进行后续的推理和判断。LSTM的基本思路是引入了门控装置，来处理记忆单元的记忆、遗忘、输入程度、输出程度的问题。通过一定的学习，可以学到何时对各个门开启到何种程度，因为门控也是由有一定可以学习的参数的神经网络来实现的，这样就可以让机器知道何时应该记住某个信息，而何时应该抛弃某个信息。</a:t>
            </a:r>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LSTM的第一步就是决定什么信息应该被神经元遗忘。输入</a:t>
            </a:r>
            <a:r>
              <a:rPr lang="en-US" altLang="zh-CN" dirty="0" err="1"/>
              <a:t>xt</a:t>
            </a:r>
            <a:r>
              <a:rPr lang="zh-CN" altLang="en-US" dirty="0"/>
              <a:t>和上一个时间步的隐藏状态</a:t>
            </a:r>
            <a:r>
              <a:rPr lang="en-US" altLang="zh-CN" dirty="0"/>
              <a:t>ht-1</a:t>
            </a:r>
            <a:r>
              <a:rPr lang="zh-CN" altLang="en-US" dirty="0"/>
              <a:t>会通过一个遗忘门，其实就是一个激活函数是</a:t>
            </a:r>
            <a:r>
              <a:rPr lang="en-US" altLang="zh-CN" dirty="0"/>
              <a:t>sigmoid</a:t>
            </a:r>
            <a:r>
              <a:rPr lang="zh-CN" altLang="en-US" dirty="0"/>
              <a:t>函数的神经网络层</a:t>
            </a:r>
            <a:r>
              <a:rPr lang="en-US" altLang="zh-CN" dirty="0"/>
              <a:t>,</a:t>
            </a:r>
            <a:r>
              <a:rPr lang="zh-CN" altLang="en-US" dirty="0"/>
              <a:t>它输出的是一个0~1之间的数字。“1”表示“完全保留”，“0”表示“完全遗忘”。简单来说就是根据上一拍的输出和本拍的输入选择需要在单元状态中遗忘的部分。</a:t>
            </a:r>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下一步就是决定我们要在神经元细胞中保存什么信息，这包括两个部分。首先，同样是上一个时间步的隐藏状态</a:t>
            </a:r>
            <a:r>
              <a:rPr lang="en-US" altLang="zh-CN" dirty="0"/>
              <a:t>ht-1</a:t>
            </a:r>
            <a:r>
              <a:rPr lang="zh-CN" altLang="en-US" dirty="0"/>
              <a:t>和当前步的输入</a:t>
            </a:r>
            <a:r>
              <a:rPr lang="en-US" altLang="zh-CN" dirty="0" err="1"/>
              <a:t>xt</a:t>
            </a:r>
            <a:r>
              <a:rPr lang="zh-CN" altLang="en-US" dirty="0"/>
              <a:t>通过一个激活函数为</a:t>
            </a:r>
            <a:r>
              <a:rPr lang="en-US" altLang="zh-CN" dirty="0"/>
              <a:t>sigmoid</a:t>
            </a:r>
            <a:r>
              <a:rPr lang="zh-CN" altLang="en-US" dirty="0"/>
              <a:t>函数的的神经网络层，输出一个</a:t>
            </a:r>
            <a:r>
              <a:rPr lang="en-US" altLang="zh-CN" dirty="0"/>
              <a:t>0~1</a:t>
            </a:r>
            <a:r>
              <a:rPr lang="zh-CN" altLang="en-US" dirty="0"/>
              <a:t>之间的数值，这就是更新门的值。然后，同样是这两个作为输入通过一个激活函数为tanh函数的神经网络层生成一个新的候选数值Ct˜。它会被增加到神经元状态中，也就是上面的这一条横轴上面传输的变量</a:t>
            </a:r>
            <a:r>
              <a:rPr lang="en-US" altLang="zh-CN" dirty="0"/>
              <a:t>——</a:t>
            </a:r>
            <a:r>
              <a:rPr lang="zh-CN" altLang="en-US" dirty="0"/>
              <a:t>其实这就是长期依赖，每通过一个时间步这个长期依赖就会更新一部分、遗忘一部分。简单来说就是根据上一拍的输出和本拍的输入选择需要在单元状态中新记忆的状态。</a:t>
            </a:r>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下一步就是得到当前时间步的神经元状态</a:t>
            </a:r>
            <a:r>
              <a:rPr lang="en-US" altLang="zh-CN" dirty="0"/>
              <a:t>Ct</a:t>
            </a:r>
            <a:r>
              <a:rPr lang="zh-CN" altLang="en-US" dirty="0"/>
              <a:t>，具体过程是给上一个时间步的神经元状态</a:t>
            </a:r>
            <a:r>
              <a:rPr lang="en-US" altLang="zh-CN" dirty="0"/>
              <a:t>Ct-1</a:t>
            </a:r>
            <a:r>
              <a:rPr lang="zh-CN" altLang="en-US" dirty="0"/>
              <a:t>乘以一个遗忘门的输出ft,遗忘掉一部分信息，然后候选神经元状态Ct˜和更新门输出的乘积，也就是只增加需要更新的一部分信息，于是就得到了新的神经元状态。到这里我们只是更新了</a:t>
            </a:r>
            <a:r>
              <a:rPr lang="en-US" altLang="zh-CN" dirty="0"/>
              <a:t>LSTM</a:t>
            </a:r>
            <a:r>
              <a:rPr lang="zh-CN" altLang="en-US" dirty="0"/>
              <a:t>网络结构上用于表示长期依赖的神经元状态</a:t>
            </a:r>
            <a:r>
              <a:rPr lang="en-US" altLang="zh-CN" dirty="0"/>
              <a:t>Ct</a:t>
            </a:r>
            <a:r>
              <a:rPr lang="zh-CN" altLang="en-US" dirty="0"/>
              <a:t>，我们还需要去计算新的隐藏状态</a:t>
            </a:r>
            <a:r>
              <a:rPr lang="en-US" altLang="zh-CN" dirty="0" err="1"/>
              <a:t>ht</a:t>
            </a:r>
            <a:endParaRPr lang="zh-CN" altLang="en-US" dirty="0"/>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新的隐藏状态</a:t>
            </a:r>
            <a:r>
              <a:rPr lang="en-US" altLang="zh-CN" dirty="0" err="1"/>
              <a:t>ht</a:t>
            </a:r>
            <a:r>
              <a:rPr lang="zh-CN" altLang="en-US" dirty="0"/>
              <a:t>主要使用到前面已经计算好的新的神经元状态</a:t>
            </a:r>
            <a:r>
              <a:rPr lang="en-US" altLang="zh-CN" dirty="0"/>
              <a:t>Ct</a:t>
            </a:r>
            <a:r>
              <a:rPr lang="zh-CN" altLang="en-US" dirty="0"/>
              <a:t>和一个输出门。和之前的遗忘门和更新门一样，这个输出门也是使用当前的输入</a:t>
            </a:r>
            <a:r>
              <a:rPr lang="en-US" altLang="zh-CN" dirty="0" err="1"/>
              <a:t>xt</a:t>
            </a:r>
            <a:r>
              <a:rPr lang="zh-CN" altLang="en-US" dirty="0"/>
              <a:t>和上一个时间步的隐藏状态</a:t>
            </a:r>
            <a:r>
              <a:rPr lang="en-US" altLang="zh-CN" dirty="0"/>
              <a:t>ht-1</a:t>
            </a:r>
            <a:r>
              <a:rPr lang="zh-CN" altLang="en-US" dirty="0"/>
              <a:t>，得到也是一个</a:t>
            </a:r>
            <a:r>
              <a:rPr lang="en-US" altLang="zh-CN" dirty="0"/>
              <a:t>0~1</a:t>
            </a:r>
            <a:r>
              <a:rPr lang="zh-CN" altLang="en-US" dirty="0"/>
              <a:t>之间的数值，它表示需要输出的比例。具体来说就是让新的神经元状态</a:t>
            </a:r>
            <a:r>
              <a:rPr lang="en-US" altLang="zh-CN" dirty="0"/>
              <a:t>Ct</a:t>
            </a:r>
            <a:r>
              <a:rPr lang="zh-CN" altLang="en-US" dirty="0"/>
              <a:t>经过一个激活函数为tanh函数的神经网络层，再乘上输出门的值。</a:t>
            </a:r>
            <a:r>
              <a:rPr lang="en-US" altLang="zh-CN" dirty="0"/>
              <a:t>LSTM</a:t>
            </a:r>
            <a:r>
              <a:rPr lang="zh-CN" altLang="en-US" dirty="0"/>
              <a:t>的网络结构简单来讲就是使用到了三个门限，这三个门限的输入都是</a:t>
            </a:r>
            <a:r>
              <a:rPr lang="en-US" altLang="zh-CN" dirty="0" err="1"/>
              <a:t>xt</a:t>
            </a:r>
            <a:r>
              <a:rPr lang="zh-CN" altLang="en-US" dirty="0"/>
              <a:t>和</a:t>
            </a:r>
            <a:r>
              <a:rPr lang="en-US" altLang="zh-CN" dirty="0"/>
              <a:t>ht-1</a:t>
            </a:r>
            <a:r>
              <a:rPr lang="zh-CN" altLang="en-US" dirty="0"/>
              <a:t>，</a:t>
            </a:r>
            <a:r>
              <a:rPr lang="en-US" altLang="zh-CN" dirty="0"/>
              <a:t>LSTM</a:t>
            </a:r>
            <a:r>
              <a:rPr lang="zh-CN" altLang="en-US" dirty="0"/>
              <a:t>的核心思想就是增加了一个新的变量：神经元状态</a:t>
            </a:r>
            <a:r>
              <a:rPr lang="en-US" altLang="zh-CN" dirty="0"/>
              <a:t>Ct</a:t>
            </a:r>
            <a:r>
              <a:rPr lang="zh-CN" altLang="en-US" dirty="0"/>
              <a:t>，用来存储长期依赖，我们想象一下上面这样的</a:t>
            </a:r>
            <a:r>
              <a:rPr lang="en-US" altLang="zh-CN" dirty="0"/>
              <a:t>LSTM</a:t>
            </a:r>
            <a:r>
              <a:rPr lang="zh-CN" altLang="en-US" dirty="0"/>
              <a:t>单元在时序上面展开，表示长期依赖的这条横轴就会贯穿整个网络，而且记忆更新是在每一个时间步上都会被强制进行的，因此能够保证前后时间步的记忆性不容易丢失。接下来我们来看下门限循环网络</a:t>
            </a:r>
            <a:r>
              <a:rPr lang="en-US" altLang="zh-CN" dirty="0"/>
              <a:t>——GRU</a:t>
            </a:r>
            <a:r>
              <a:rPr lang="zh-CN" altLang="en-US" dirty="0"/>
              <a:t>，它可以看作是</a:t>
            </a:r>
            <a:r>
              <a:rPr lang="en-US" altLang="zh-CN" dirty="0"/>
              <a:t>LSTM</a:t>
            </a:r>
            <a:r>
              <a:rPr lang="zh-CN" altLang="en-US" dirty="0"/>
              <a:t>的简化版本。</a:t>
            </a:r>
            <a:endParaRPr lang="en-US" altLang="zh-CN" dirty="0"/>
          </a:p>
        </p:txBody>
      </p:sp>
      <p:sp>
        <p:nvSpPr>
          <p:cNvPr id="4" name="页脚占位符 3"/>
          <p:cNvSpPr>
            <a:spLocks noGrp="1"/>
          </p:cNvSpPr>
          <p:nvPr>
            <p:ph type="ftr" sz="quarter" idx="4"/>
          </p:nvPr>
        </p:nvSpPr>
        <p:spPr/>
        <p:txBody>
          <a:bodyPr/>
          <a:lstStyle/>
          <a:p>
            <a:r>
              <a:rPr lang="zh-CN" altLang="en-US"/>
              <a:t>重庆大学</a:t>
            </a:r>
          </a:p>
        </p:txBody>
      </p:sp>
      <p:sp>
        <p:nvSpPr>
          <p:cNvPr id="5" name="灯片编号占位符 4"/>
          <p:cNvSpPr>
            <a:spLocks noGrp="1"/>
          </p:cNvSpPr>
          <p:nvPr>
            <p:ph type="sldNum" sz="quarter" idx="5"/>
          </p:nvPr>
        </p:nvSpPr>
        <p:spPr/>
        <p:txBody>
          <a:bodyPr/>
          <a:lstStyle/>
          <a:p>
            <a:fld id="{9CF17036-69D3-4540-8C3F-23B739FE66F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3035CF-B28D-4BE3-B3A1-910972D99184}" type="datetime1">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solidFill>
                  <a:schemeClr val="tx1"/>
                </a:solidFill>
              </a:defRPr>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882B6A-62AA-4DB4-958C-641B2E263B76}" type="datetime1">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1BDA3B-5277-4AEC-AFD8-531F59DD69EA}" type="datetime1">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quarter" idx="1"/>
          </p:nvPr>
        </p:nvSpPr>
        <p:spPr>
          <a:xfrm>
            <a:off x="838200" y="1825625"/>
            <a:ext cx="51816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838200" y="4076700"/>
            <a:ext cx="51816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fld id="{BB962C8B-B14F-4D97-AF65-F5344CB8AC3E}" type="datetime1">
              <a:rPr lang="zh-CN" altLang="en-US"/>
              <a:t>2019/1/18</a:t>
            </a:fld>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710208D-B457-4265-AAE6-95991EAF37AA}" type="datetime1">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C08DF7-5CB8-4183-A0C3-E26F37021D6B}" type="datetime1">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E79ACD-C1F0-449A-81E6-F75F21574684}" type="datetime1">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C31374-34AE-4451-9F44-3E4F2FB58384}" type="datetime1">
              <a:rPr lang="zh-CN" altLang="en-US" smtClean="0"/>
              <a:t>2019/1/18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EBFAD3-4900-48C3-A436-4E92725A1CB7}" type="datetime1">
              <a:rPr lang="zh-CN" altLang="en-US" smtClean="0"/>
              <a:t>2019/1/18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4E1FB9-125E-4AF3-BE23-D9D363454A6A}" type="datetime1">
              <a:rPr lang="zh-CN" altLang="en-US" smtClean="0"/>
              <a:t>2019/1/18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56A4B-1F00-47D2-8C73-8D49EE8C2516}" type="datetime1">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BA4F75-59CB-4C85-AFC7-64DE7CBBC473}"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4B02B2-7928-49CF-84E3-A683F2830085}" type="datetime1">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2400"/>
            </a:lvl1pPr>
          </a:lstStyle>
          <a:p>
            <a:fld id="{20BA4F75-59CB-4C85-AFC7-64DE7CBBC473}" type="slidenum">
              <a:rPr lang="zh-CN" altLang="en-US" smtClean="0"/>
              <a:t>‹#›</a:t>
            </a:fld>
            <a:r>
              <a:rPr lang="en-US" altLang="zh-CN" dirty="0"/>
              <a:t>/50</a:t>
            </a:r>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75CB5-149B-499B-9A83-6E122990C40C}" type="datetime1">
              <a:rPr lang="zh-CN" altLang="en-US" smtClean="0"/>
              <a:t>2019/1/18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A4F75-59CB-4C85-AFC7-64DE7CBBC47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6" name="Picture 404" descr="未标题-1"/>
          <p:cNvPicPr>
            <a:picLocks noChangeAspect="1"/>
          </p:cNvPicPr>
          <p:nvPr/>
        </p:nvPicPr>
        <p:blipFill>
          <a:blip r:embed="rId3"/>
          <a:stretch>
            <a:fillRect/>
          </a:stretch>
        </p:blipFill>
        <p:spPr>
          <a:xfrm>
            <a:off x="6609398" y="56515"/>
            <a:ext cx="2536825" cy="3013075"/>
          </a:xfrm>
          <a:prstGeom prst="rect">
            <a:avLst/>
          </a:prstGeom>
          <a:noFill/>
          <a:ln w="9525">
            <a:noFill/>
          </a:ln>
        </p:spPr>
      </p:pic>
      <p:sp>
        <p:nvSpPr>
          <p:cNvPr id="5122" name="Text Box 36"/>
          <p:cNvSpPr txBox="1"/>
          <p:nvPr/>
        </p:nvSpPr>
        <p:spPr>
          <a:xfrm>
            <a:off x="724218" y="909638"/>
            <a:ext cx="9525000" cy="3494405"/>
          </a:xfrm>
          <a:prstGeom prst="rect">
            <a:avLst/>
          </a:prstGeom>
          <a:noFill/>
          <a:ln w="9525">
            <a:noFill/>
          </a:ln>
        </p:spPr>
        <p:txBody>
          <a:bodyPr wrap="square">
            <a:spAutoFit/>
          </a:bodyPr>
          <a:lstStyle/>
          <a:p>
            <a:pPr algn="ctr" eaLnBrk="0" hangingPunct="0">
              <a:lnSpc>
                <a:spcPct val="140000"/>
              </a:lnSpc>
              <a:buClr>
                <a:srgbClr val="FF6600"/>
              </a:buClr>
            </a:pPr>
            <a:r>
              <a:rPr lang="en-US" altLang="zh-CN" sz="4400" dirty="0">
                <a:latin typeface="迷你简海韵" charset="-122"/>
                <a:ea typeface="迷你简海韵" charset="-122"/>
                <a:sym typeface="+mn-ea"/>
              </a:rPr>
              <a:t>	</a:t>
            </a:r>
            <a:r>
              <a:rPr lang="zh-CN" altLang="en-US" sz="5400" dirty="0">
                <a:latin typeface="迷你简海韵" charset="-122"/>
                <a:ea typeface="迷你简海韵" charset="-122"/>
                <a:sym typeface="+mn-ea"/>
              </a:rPr>
              <a:t>循环神经网络</a:t>
            </a:r>
          </a:p>
          <a:p>
            <a:pPr algn="r" eaLnBrk="0" hangingPunct="0">
              <a:lnSpc>
                <a:spcPct val="140000"/>
              </a:lnSpc>
              <a:buClr>
                <a:srgbClr val="FF6600"/>
              </a:buClr>
            </a:pPr>
            <a:r>
              <a:rPr lang="zh-CN" altLang="en-US" sz="4400" dirty="0">
                <a:latin typeface="迷你简海韵" charset="-122"/>
                <a:ea typeface="迷你简海韵" charset="-122"/>
                <a:sym typeface="+mn-ea"/>
              </a:rPr>
              <a:t>         </a:t>
            </a:r>
            <a:r>
              <a:rPr lang="en-US" altLang="zh-CN" sz="4400" dirty="0">
                <a:latin typeface="迷你简海韵" charset="-122"/>
                <a:ea typeface="迷你简海韵" charset="-122"/>
                <a:sym typeface="+mn-ea"/>
              </a:rPr>
              <a:t>		</a:t>
            </a:r>
            <a:r>
              <a:rPr lang="zh-CN" altLang="en-US" sz="4400" dirty="0">
                <a:latin typeface="迷你简海韵" charset="-122"/>
                <a:ea typeface="迷你简海韵" charset="-122"/>
                <a:sym typeface="+mn-ea"/>
              </a:rPr>
              <a:t> </a:t>
            </a:r>
            <a:r>
              <a:rPr lang="en-US" altLang="zh-CN" sz="4000" dirty="0">
                <a:latin typeface="迷你简海韵" charset="-122"/>
                <a:ea typeface="迷你简海韵" charset="-122"/>
                <a:sym typeface="+mn-ea"/>
              </a:rPr>
              <a:t>RNN-&gt;LSTM-&gt;GRU</a:t>
            </a:r>
            <a:endParaRPr lang="en-US" altLang="zh-CN" sz="4400" dirty="0">
              <a:latin typeface="迷你简海韵" charset="-122"/>
              <a:ea typeface="迷你简海韵" charset="-122"/>
              <a:sym typeface="+mn-ea"/>
            </a:endParaRPr>
          </a:p>
          <a:p>
            <a:pPr eaLnBrk="0" hangingPunct="0">
              <a:lnSpc>
                <a:spcPct val="140000"/>
              </a:lnSpc>
              <a:buClr>
                <a:srgbClr val="FF6600"/>
              </a:buClr>
            </a:pPr>
            <a:endParaRPr lang="zh-CN" altLang="en-US" sz="4400" b="1" dirty="0">
              <a:solidFill>
                <a:srgbClr val="FFC000"/>
              </a:solidFill>
              <a:latin typeface="微软雅黑" panose="020B0503020204020204" pitchFamily="34" charset="-122"/>
              <a:ea typeface="微软雅黑" panose="020B0503020204020204" pitchFamily="34" charset="-122"/>
            </a:endParaRPr>
          </a:p>
          <a:p>
            <a:pPr eaLnBrk="0" hangingPunct="0">
              <a:lnSpc>
                <a:spcPct val="140000"/>
              </a:lnSpc>
              <a:buClr>
                <a:srgbClr val="FF6600"/>
              </a:buClr>
            </a:pPr>
            <a:r>
              <a:rPr lang="zh-CN" altLang="en-US" sz="1600" dirty="0">
                <a:solidFill>
                  <a:srgbClr val="808080"/>
                </a:solidFill>
                <a:latin typeface="微软雅黑" panose="020B0503020204020204" pitchFamily="34" charset="-122"/>
                <a:ea typeface="微软雅黑" panose="020B0503020204020204" pitchFamily="34" charset="-122"/>
              </a:rPr>
              <a:t>    </a:t>
            </a:r>
            <a:endParaRPr lang="zh-CN" altLang="en-US" sz="3200" dirty="0">
              <a:solidFill>
                <a:schemeClr val="bg2"/>
              </a:solidFill>
              <a:latin typeface="微软雅黑" panose="020B0503020204020204" pitchFamily="34" charset="-122"/>
              <a:ea typeface="微软雅黑" panose="020B0503020204020204" pitchFamily="34" charset="-122"/>
            </a:endParaRPr>
          </a:p>
        </p:txBody>
      </p:sp>
      <p:sp>
        <p:nvSpPr>
          <p:cNvPr id="5123" name="Rectangle 389"/>
          <p:cNvSpPr/>
          <p:nvPr/>
        </p:nvSpPr>
        <p:spPr>
          <a:xfrm>
            <a:off x="3047048" y="534353"/>
            <a:ext cx="902335" cy="1630045"/>
          </a:xfrm>
          <a:prstGeom prst="rect">
            <a:avLst/>
          </a:prstGeom>
          <a:noFill/>
          <a:ln w="9525">
            <a:noFill/>
          </a:ln>
        </p:spPr>
        <p:txBody>
          <a:bodyPr wrap="none" anchor="ctr">
            <a:spAutoFit/>
          </a:bodyPr>
          <a:lstStyle/>
          <a:p>
            <a:pPr eaLnBrk="0" hangingPunct="0"/>
            <a:r>
              <a:rPr lang="en-US" altLang="x-none" sz="2000" dirty="0">
                <a:solidFill>
                  <a:srgbClr val="FFC000"/>
                </a:solidFill>
                <a:latin typeface="Arial" panose="02080604020202020204" pitchFamily="34" charset="0"/>
                <a:cs typeface="Arial" panose="02080604020202020204" pitchFamily="34" charset="0"/>
              </a:rPr>
              <a:t> </a:t>
            </a:r>
            <a:endParaRPr lang="zh-CN" altLang="en-US" sz="4000" dirty="0">
              <a:solidFill>
                <a:srgbClr val="FFC000"/>
              </a:solidFill>
              <a:latin typeface="Arial" panose="02080604020202020204" pitchFamily="34" charset="0"/>
            </a:endParaRPr>
          </a:p>
          <a:p>
            <a:pPr eaLnBrk="0" hangingPunct="0"/>
            <a:r>
              <a:rPr lang="zh-CN" altLang="en-US" sz="2000" dirty="0">
                <a:solidFill>
                  <a:srgbClr val="FFC000"/>
                </a:solidFill>
                <a:latin typeface="Arial" panose="02080604020202020204" pitchFamily="34" charset="0"/>
                <a:cs typeface="Arial" panose="02080604020202020204" pitchFamily="34" charset="0"/>
              </a:rPr>
              <a:t>　　  </a:t>
            </a:r>
            <a:endParaRPr lang="zh-CN" altLang="en-US" sz="4000" dirty="0">
              <a:solidFill>
                <a:srgbClr val="FFC000"/>
              </a:solidFill>
              <a:latin typeface="Arial" panose="02080604020202020204" pitchFamily="34" charset="0"/>
            </a:endParaRPr>
          </a:p>
          <a:p>
            <a:pPr eaLnBrk="0" hangingPunct="0"/>
            <a:r>
              <a:rPr lang="zh-CN" altLang="en-US" sz="2000" dirty="0">
                <a:solidFill>
                  <a:srgbClr val="FFC000"/>
                </a:solidFill>
                <a:latin typeface="Arial" panose="02080604020202020204" pitchFamily="34" charset="0"/>
                <a:cs typeface="Arial" panose="02080604020202020204" pitchFamily="34" charset="0"/>
              </a:rPr>
              <a:t>　　   </a:t>
            </a:r>
            <a:endParaRPr lang="zh-CN" altLang="en-US" sz="4000" dirty="0">
              <a:solidFill>
                <a:srgbClr val="FFC000"/>
              </a:solidFill>
              <a:latin typeface="Arial" panose="02080604020202020204" pitchFamily="34" charset="0"/>
            </a:endParaRPr>
          </a:p>
          <a:p>
            <a:pPr eaLnBrk="0" hangingPunct="0"/>
            <a:r>
              <a:rPr lang="zh-CN" altLang="en-US" sz="2000" dirty="0">
                <a:solidFill>
                  <a:srgbClr val="FFC000"/>
                </a:solidFill>
                <a:latin typeface="Arial" panose="02080604020202020204" pitchFamily="34" charset="0"/>
                <a:cs typeface="Arial" panose="02080604020202020204" pitchFamily="34" charset="0"/>
              </a:rPr>
              <a:t>　　 </a:t>
            </a:r>
            <a:endParaRPr lang="zh-CN" altLang="en-US" sz="4000" dirty="0">
              <a:solidFill>
                <a:srgbClr val="FFC000"/>
              </a:solidFill>
              <a:latin typeface="Arial" panose="02080604020202020204" pitchFamily="34" charset="0"/>
            </a:endParaRPr>
          </a:p>
          <a:p>
            <a:pPr eaLnBrk="0" hangingPunct="0"/>
            <a:r>
              <a:rPr lang="zh-CN" altLang="en-US" sz="2000" dirty="0">
                <a:solidFill>
                  <a:srgbClr val="FFC000"/>
                </a:solidFill>
                <a:latin typeface="Arial" panose="02080604020202020204" pitchFamily="34" charset="0"/>
                <a:cs typeface="Arial" panose="02080604020202020204" pitchFamily="34" charset="0"/>
              </a:rPr>
              <a:t>　　 </a:t>
            </a:r>
            <a:endParaRPr lang="zh-CN" altLang="en-US" sz="5400" dirty="0">
              <a:solidFill>
                <a:srgbClr val="FFC000"/>
              </a:solidFill>
              <a:latin typeface="Arial" panose="02080604020202020204" pitchFamily="34" charset="0"/>
            </a:endParaRPr>
          </a:p>
        </p:txBody>
      </p:sp>
      <p:pic>
        <p:nvPicPr>
          <p:cNvPr id="5145" name="Picture 405" descr="未标题-1"/>
          <p:cNvPicPr>
            <a:picLocks noChangeAspect="1"/>
          </p:cNvPicPr>
          <p:nvPr/>
        </p:nvPicPr>
        <p:blipFill>
          <a:blip r:embed="rId4"/>
          <a:stretch>
            <a:fillRect/>
          </a:stretch>
        </p:blipFill>
        <p:spPr>
          <a:xfrm>
            <a:off x="8241665" y="-126365"/>
            <a:ext cx="104140" cy="1299845"/>
          </a:xfrm>
          <a:prstGeom prst="rect">
            <a:avLst/>
          </a:prstGeom>
          <a:noFill/>
          <a:ln w="9525">
            <a:noFill/>
          </a:ln>
        </p:spPr>
      </p:pic>
      <p:grpSp>
        <p:nvGrpSpPr>
          <p:cNvPr id="5151" name="组合 5150"/>
          <p:cNvGrpSpPr/>
          <p:nvPr/>
        </p:nvGrpSpPr>
        <p:grpSpPr>
          <a:xfrm>
            <a:off x="9730423" y="3313113"/>
            <a:ext cx="1301750" cy="1373187"/>
            <a:chOff x="0" y="0"/>
            <a:chExt cx="820" cy="865"/>
          </a:xfrm>
        </p:grpSpPr>
        <p:grpSp>
          <p:nvGrpSpPr>
            <p:cNvPr id="5152" name="组合 5151"/>
            <p:cNvGrpSpPr/>
            <p:nvPr/>
          </p:nvGrpSpPr>
          <p:grpSpPr>
            <a:xfrm>
              <a:off x="385" y="0"/>
              <a:ext cx="435" cy="424"/>
              <a:chOff x="0" y="0"/>
              <a:chExt cx="862" cy="817"/>
            </a:xfrm>
          </p:grpSpPr>
          <p:sp>
            <p:nvSpPr>
              <p:cNvPr id="5153" name="AutoShape 43"/>
              <p:cNvSpPr/>
              <p:nvPr/>
            </p:nvSpPr>
            <p:spPr>
              <a:xfrm>
                <a:off x="0" y="0"/>
                <a:ext cx="862" cy="817"/>
              </a:xfrm>
              <a:prstGeom prst="wedgeEllipseCallout">
                <a:avLst>
                  <a:gd name="adj1" fmla="val -38398"/>
                  <a:gd name="adj2" fmla="val 54282"/>
                </a:avLst>
              </a:prstGeom>
              <a:gradFill rotWithShape="1">
                <a:gsLst>
                  <a:gs pos="0">
                    <a:srgbClr val="CC0000"/>
                  </a:gs>
                  <a:gs pos="100000">
                    <a:srgbClr val="000000"/>
                  </a:gs>
                </a:gsLst>
                <a:lin ang="18900000" scaled="1"/>
                <a:tileRect/>
              </a:gradFill>
              <a:ln w="9525">
                <a:noFill/>
              </a:ln>
              <a:effectLst>
                <a:outerShdw dist="17961" dir="2699999" algn="ctr" rotWithShape="0">
                  <a:schemeClr val="tx1">
                    <a:alpha val="50000"/>
                  </a:schemeClr>
                </a:outerShdw>
              </a:effectLst>
            </p:spPr>
            <p:txBody>
              <a:bodyPr/>
              <a:lstStyle/>
              <a:p>
                <a:pPr algn="ctr" eaLnBrk="0" hangingPunct="0"/>
                <a:endParaRPr lang="zh-CN" altLang="en-US" dirty="0">
                  <a:latin typeface="Calibri" panose="020F0502020204030204" pitchFamily="34" charset="0"/>
                </a:endParaRPr>
              </a:p>
            </p:txBody>
          </p:sp>
          <p:sp>
            <p:nvSpPr>
              <p:cNvPr id="5154" name="AutoShape 44"/>
              <p:cNvSpPr/>
              <p:nvPr/>
            </p:nvSpPr>
            <p:spPr>
              <a:xfrm>
                <a:off x="60" y="51"/>
                <a:ext cx="746" cy="706"/>
              </a:xfrm>
              <a:prstGeom prst="wedgeEllipseCallout">
                <a:avLst>
                  <a:gd name="adj1" fmla="val -38338"/>
                  <a:gd name="adj2" fmla="val 54250"/>
                </a:avLst>
              </a:prstGeom>
              <a:solidFill>
                <a:srgbClr val="CC0000">
                  <a:alpha val="0"/>
                </a:srgbClr>
              </a:solidFill>
              <a:ln w="9525" cap="flat" cmpd="sng">
                <a:solidFill>
                  <a:srgbClr val="FF6600"/>
                </a:solidFill>
                <a:prstDash val="dash"/>
                <a:miter/>
                <a:headEnd type="none" w="med" len="med"/>
                <a:tailEnd type="none" w="med" len="med"/>
              </a:ln>
            </p:spPr>
            <p:txBody>
              <a:bodyPr/>
              <a:lstStyle/>
              <a:p>
                <a:pPr algn="ctr" eaLnBrk="0" hangingPunct="0"/>
                <a:endParaRPr lang="zh-CN" altLang="en-US" dirty="0">
                  <a:latin typeface="Calibri" panose="020F0502020204030204" pitchFamily="34" charset="0"/>
                </a:endParaRPr>
              </a:p>
            </p:txBody>
          </p:sp>
        </p:grpSp>
        <p:sp>
          <p:nvSpPr>
            <p:cNvPr id="5155" name="Rectangle 45"/>
            <p:cNvSpPr/>
            <p:nvPr/>
          </p:nvSpPr>
          <p:spPr>
            <a:xfrm>
              <a:off x="0" y="441"/>
              <a:ext cx="435" cy="424"/>
            </a:xfrm>
            <a:prstGeom prst="rect">
              <a:avLst/>
            </a:prstGeom>
            <a:solidFill>
              <a:schemeClr val="accent1">
                <a:alpha val="0"/>
              </a:schemeClr>
            </a:solidFill>
            <a:ln w="9525">
              <a:noFill/>
            </a:ln>
          </p:spPr>
          <p:txBody>
            <a:bodyPr wrap="none" anchor="ctr"/>
            <a:lstStyle/>
            <a:p>
              <a:pPr eaLnBrk="0" hangingPunct="0"/>
              <a:endParaRPr lang="zh-CN" altLang="en-US" dirty="0">
                <a:latin typeface="Calibri" panose="020F0502020204030204" pitchFamily="34" charset="0"/>
              </a:endParaRPr>
            </a:p>
          </p:txBody>
        </p:sp>
      </p:grpSp>
      <p:sp>
        <p:nvSpPr>
          <p:cNvPr id="5156" name="WordArt 46"/>
          <p:cNvSpPr>
            <a:spLocks noTextEdit="1"/>
          </p:cNvSpPr>
          <p:nvPr/>
        </p:nvSpPr>
        <p:spPr>
          <a:xfrm rot="363388">
            <a:off x="10647998" y="3463925"/>
            <a:ext cx="95250" cy="369888"/>
          </a:xfrm>
          <a:prstGeom prst="rect">
            <a:avLst/>
          </a:prstGeom>
        </p:spPr>
        <p:txBody>
          <a:bodyPr wrap="none" fromWordArt="1">
            <a:prstTxWarp prst="textPlain">
              <a:avLst>
                <a:gd name="adj" fmla="val 50000"/>
              </a:avLst>
            </a:prstTxWarp>
            <a:normAutofit fontScale="55000" lnSpcReduction="20000"/>
          </a:bodyPr>
          <a:lstStyle/>
          <a:p>
            <a:pPr algn="ctr" eaLnBrk="0" hangingPunct="0"/>
            <a:r>
              <a:rPr lang="zh-CN" altLang="en-US" sz="3600" b="1">
                <a:solidFill>
                  <a:srgbClr val="FFFFFF"/>
                </a:solidFill>
                <a:latin typeface="张海山锐谐体" charset="0"/>
                <a:ea typeface="张海山锐谐体" charset="0"/>
              </a:rPr>
              <a:t>！</a:t>
            </a:r>
          </a:p>
        </p:txBody>
      </p:sp>
      <p:sp>
        <p:nvSpPr>
          <p:cNvPr id="5157" name="Line 8"/>
          <p:cNvSpPr/>
          <p:nvPr/>
        </p:nvSpPr>
        <p:spPr>
          <a:xfrm flipV="1">
            <a:off x="635" y="4138613"/>
            <a:ext cx="10248900" cy="1587"/>
          </a:xfrm>
          <a:prstGeom prst="line">
            <a:avLst/>
          </a:prstGeom>
          <a:ln w="9525" cap="flat" cmpd="sng">
            <a:solidFill>
              <a:srgbClr val="FF6600"/>
            </a:solidFill>
            <a:prstDash val="lgDash"/>
            <a:headEnd type="none" w="med" len="med"/>
            <a:tailEnd type="oval" w="med" len="med"/>
          </a:ln>
        </p:spPr>
      </p:sp>
      <p:sp>
        <p:nvSpPr>
          <p:cNvPr id="5158" name="Line 406"/>
          <p:cNvSpPr/>
          <p:nvPr/>
        </p:nvSpPr>
        <p:spPr>
          <a:xfrm flipV="1">
            <a:off x="10249535" y="4138613"/>
            <a:ext cx="1981200" cy="0"/>
          </a:xfrm>
          <a:prstGeom prst="line">
            <a:avLst/>
          </a:prstGeom>
          <a:ln w="9525" cap="flat" cmpd="sng">
            <a:solidFill>
              <a:srgbClr val="FF6600"/>
            </a:solidFill>
            <a:prstDash val="lgDash"/>
            <a:headEnd type="none" w="med" len="med"/>
            <a:tailEnd type="none" w="med" len="med"/>
          </a:ln>
        </p:spPr>
      </p:sp>
      <p:grpSp>
        <p:nvGrpSpPr>
          <p:cNvPr id="5159" name="组合 5158"/>
          <p:cNvGrpSpPr/>
          <p:nvPr/>
        </p:nvGrpSpPr>
        <p:grpSpPr>
          <a:xfrm>
            <a:off x="-48895" y="4089083"/>
            <a:ext cx="152400" cy="152400"/>
            <a:chOff x="0" y="0"/>
            <a:chExt cx="150" cy="150"/>
          </a:xfrm>
        </p:grpSpPr>
        <p:grpSp>
          <p:nvGrpSpPr>
            <p:cNvPr id="5160" name="组合 5159"/>
            <p:cNvGrpSpPr/>
            <p:nvPr/>
          </p:nvGrpSpPr>
          <p:grpSpPr>
            <a:xfrm>
              <a:off x="0" y="0"/>
              <a:ext cx="150" cy="150"/>
              <a:chOff x="0" y="0"/>
              <a:chExt cx="150" cy="150"/>
            </a:xfrm>
          </p:grpSpPr>
          <p:sp>
            <p:nvSpPr>
              <p:cNvPr id="5161" name="Oval 429"/>
              <p:cNvSpPr/>
              <p:nvPr/>
            </p:nvSpPr>
            <p:spPr>
              <a:xfrm>
                <a:off x="0" y="0"/>
                <a:ext cx="150" cy="150"/>
              </a:xfrm>
              <a:prstGeom prst="ellipse">
                <a:avLst/>
              </a:prstGeom>
              <a:gradFill rotWithShape="1">
                <a:gsLst>
                  <a:gs pos="0">
                    <a:srgbClr val="CC0000"/>
                  </a:gs>
                  <a:gs pos="100000">
                    <a:srgbClr val="5E0000"/>
                  </a:gs>
                </a:gsLst>
                <a:lin ang="18900000" scaled="1"/>
                <a:tileRect/>
              </a:gradFill>
              <a:ln w="9525">
                <a:noFill/>
              </a:ln>
              <a:effectLst>
                <a:outerShdw dist="17961" dir="2699999" algn="ctr" rotWithShape="0">
                  <a:schemeClr val="tx1">
                    <a:alpha val="50000"/>
                  </a:schemeClr>
                </a:outerShdw>
              </a:effectLst>
            </p:spPr>
            <p:txBody>
              <a:bodyPr wrap="none" anchor="ctr"/>
              <a:lstStyle/>
              <a:p>
                <a:pPr eaLnBrk="0" hangingPunct="0"/>
                <a:endParaRPr lang="zh-CN" altLang="en-US" dirty="0">
                  <a:latin typeface="Calibri" panose="020F0502020204030204" pitchFamily="34" charset="0"/>
                </a:endParaRPr>
              </a:p>
            </p:txBody>
          </p:sp>
          <p:sp>
            <p:nvSpPr>
              <p:cNvPr id="5162" name="Oval 430"/>
              <p:cNvSpPr/>
              <p:nvPr/>
            </p:nvSpPr>
            <p:spPr>
              <a:xfrm>
                <a:off x="13" y="13"/>
                <a:ext cx="124" cy="124"/>
              </a:xfrm>
              <a:prstGeom prst="ellipse">
                <a:avLst/>
              </a:prstGeom>
              <a:solidFill>
                <a:schemeClr val="accent1">
                  <a:alpha val="0"/>
                </a:schemeClr>
              </a:solidFill>
              <a:ln w="9525" cap="flat" cmpd="sng">
                <a:solidFill>
                  <a:srgbClr val="FF6600"/>
                </a:solidFill>
                <a:prstDash val="sysDot"/>
                <a:headEnd type="none" w="med" len="med"/>
                <a:tailEnd type="none" w="med" len="med"/>
              </a:ln>
            </p:spPr>
            <p:txBody>
              <a:bodyPr wrap="none" anchor="ctr"/>
              <a:lstStyle/>
              <a:p>
                <a:pPr eaLnBrk="0" hangingPunct="0"/>
                <a:endParaRPr lang="zh-CN" altLang="en-US" dirty="0">
                  <a:latin typeface="Calibri" panose="020F0502020204030204" pitchFamily="34" charset="0"/>
                </a:endParaRPr>
              </a:p>
            </p:txBody>
          </p:sp>
        </p:grpSp>
        <p:sp>
          <p:nvSpPr>
            <p:cNvPr id="5163" name="WordArt 435"/>
            <p:cNvSpPr>
              <a:spLocks noTextEdit="1"/>
            </p:cNvSpPr>
            <p:nvPr/>
          </p:nvSpPr>
          <p:spPr>
            <a:xfrm>
              <a:off x="49" y="50"/>
              <a:ext cx="52" cy="50"/>
            </a:xfrm>
            <a:prstGeom prst="rect">
              <a:avLst/>
            </a:prstGeom>
          </p:spPr>
          <p:txBody>
            <a:bodyPr wrap="none" fromWordArt="1">
              <a:prstTxWarp prst="textPlain">
                <a:avLst>
                  <a:gd name="adj" fmla="val 50000"/>
                </a:avLst>
              </a:prstTxWarp>
              <a:normAutofit fontScale="25000" lnSpcReduction="20000"/>
            </a:bodyPr>
            <a:lstStyle/>
            <a:p>
              <a:pPr algn="ctr"/>
              <a:r>
                <a:rPr lang="zh-CN" altLang="en-US" sz="3600">
                  <a:solidFill>
                    <a:srgbClr val="FFFFFF"/>
                  </a:solidFill>
                  <a:latin typeface="张海山锐谐体" charset="0"/>
                  <a:ea typeface="张海山锐谐体" charset="0"/>
                </a:rPr>
                <a:t>X</a:t>
              </a:r>
            </a:p>
          </p:txBody>
        </p:sp>
      </p:grpSp>
      <p:sp>
        <p:nvSpPr>
          <p:cNvPr id="2" name="Slide Number Placeholder 1"/>
          <p:cNvSpPr>
            <a:spLocks noGrp="1"/>
          </p:cNvSpPr>
          <p:nvPr>
            <p:ph type="sldNum" sz="quarter" idx="12"/>
          </p:nvPr>
        </p:nvSpPr>
        <p:spPr/>
        <p:txBody>
          <a:bodyPr/>
          <a:lstStyle/>
          <a:p>
            <a:fld id="{20BA4F75-59CB-4C85-AFC7-64DE7CBBC473}" type="slidenum">
              <a:rPr lang="zh-CN" altLang="en-US" smtClean="0"/>
              <a:t>1</a:t>
            </a:fld>
            <a:r>
              <a:rPr lang="en-US" altLang="zh-CN" dirty="0"/>
              <a:t>/16</a:t>
            </a:r>
            <a:endParaRPr lang="zh-CN" altLang="en-US" dirty="0"/>
          </a:p>
        </p:txBody>
      </p:sp>
    </p:spTree>
  </p:cSld>
  <p:clrMapOvr>
    <a:masterClrMapping/>
  </p:clrMapOvr>
  <p:transition spd="slow"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875293" cy="521970"/>
          </a:xfrm>
          <a:prstGeom prst="rect">
            <a:avLst/>
          </a:prstGeom>
          <a:noFill/>
        </p:spPr>
        <p:txBody>
          <a:bodyPr wrap="square" rtlCol="0">
            <a:spAutoFit/>
          </a:bodyPr>
          <a:lstStyle/>
          <a:p>
            <a:r>
              <a:rPr lang="zh-CN" altLang="en-US" sz="2800" b="1" dirty="0">
                <a:latin typeface="微软雅黑" panose="020B0503020204020204" pitchFamily="34" charset="-122"/>
              </a:rPr>
              <a:t>门控循环单元（</a:t>
            </a:r>
            <a:r>
              <a:rPr lang="en-US" altLang="zh-CN" sz="2800" b="1" dirty="0">
                <a:latin typeface="微软雅黑" panose="020B0503020204020204" pitchFamily="34" charset="-122"/>
              </a:rPr>
              <a:t>GRU</a:t>
            </a:r>
            <a:r>
              <a:rPr lang="zh-CN" altLang="en-US" sz="2800" b="1" dirty="0">
                <a:latin typeface="微软雅黑" panose="020B0503020204020204" pitchFamily="34" charset="-122"/>
              </a:rPr>
              <a:t>）</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文本框 5"/>
          <p:cNvSpPr txBox="1"/>
          <p:nvPr/>
        </p:nvSpPr>
        <p:spPr>
          <a:xfrm>
            <a:off x="695324" y="1007432"/>
            <a:ext cx="10004425" cy="923330"/>
          </a:xfrm>
          <a:prstGeom prst="rect">
            <a:avLst/>
          </a:prstGeom>
          <a:noFill/>
        </p:spPr>
        <p:txBody>
          <a:bodyPr wrap="square" rtlCol="0" anchor="t">
            <a:spAutoFit/>
          </a:bodyPr>
          <a:lstStyle/>
          <a:p>
            <a:pPr marL="285750" indent="-285750">
              <a:buFont typeface="Arial" panose="02080604020202020204" pitchFamily="34" charset="0"/>
              <a:buChar char="•"/>
            </a:pPr>
            <a:r>
              <a:rPr lang="en-US" altLang="zh-CN" dirty="0"/>
              <a:t>Cho, et al. </a:t>
            </a:r>
            <a:r>
              <a:rPr lang="zh-CN" altLang="en-US" dirty="0"/>
              <a:t>在 </a:t>
            </a:r>
            <a:r>
              <a:rPr lang="en-US" altLang="zh-CN" dirty="0"/>
              <a:t>2014 </a:t>
            </a:r>
            <a:r>
              <a:rPr lang="zh-CN" altLang="en-US" dirty="0"/>
              <a:t>年提出，旨在解决标准 </a:t>
            </a:r>
            <a:r>
              <a:rPr lang="en-US" altLang="zh-CN" dirty="0"/>
              <a:t>RNN </a:t>
            </a:r>
            <a:r>
              <a:rPr lang="zh-CN" altLang="en-US" dirty="0"/>
              <a:t>中出现的梯度消失问题。</a:t>
            </a:r>
            <a:endParaRPr lang="en-US" altLang="zh-CN" dirty="0"/>
          </a:p>
          <a:p>
            <a:pPr marL="285750" indent="-285750">
              <a:buFont typeface="Arial" panose="02080604020202020204" pitchFamily="34" charset="0"/>
              <a:buChar char="•"/>
            </a:pPr>
            <a:r>
              <a:rPr lang="en-US" altLang="zh-CN" dirty="0"/>
              <a:t>GRU </a:t>
            </a:r>
            <a:r>
              <a:rPr lang="zh-CN" altLang="en-US" dirty="0"/>
              <a:t>也可以被视为 </a:t>
            </a:r>
            <a:r>
              <a:rPr lang="en-US" altLang="zh-CN" dirty="0"/>
              <a:t>LSTM </a:t>
            </a:r>
            <a:r>
              <a:rPr lang="zh-CN" altLang="en-US" dirty="0"/>
              <a:t>的变体，基础的理念相似的，且在某些情况能产生同样出色的结果。</a:t>
            </a:r>
            <a:endParaRPr lang="en-US" altLang="zh-CN" dirty="0"/>
          </a:p>
          <a:p>
            <a:pPr marL="285750" indent="-285750">
              <a:buFont typeface="Arial" panose="02080604020202020204" pitchFamily="34" charset="0"/>
              <a:buChar char="•"/>
            </a:pPr>
            <a:r>
              <a:rPr lang="en-US" altLang="zh-CN" dirty="0"/>
              <a:t>GRU</a:t>
            </a:r>
            <a:r>
              <a:rPr lang="zh-CN" altLang="en-US" dirty="0"/>
              <a:t>只有两个门：重置门和更新门，相比于</a:t>
            </a:r>
            <a:r>
              <a:rPr lang="en-US" altLang="zh-CN" dirty="0"/>
              <a:t>LSTM</a:t>
            </a:r>
            <a:r>
              <a:rPr lang="zh-CN" altLang="en-US" dirty="0"/>
              <a:t>少了输出门</a:t>
            </a:r>
            <a:endParaRPr lang="en-US" altLang="zh-CN" dirty="0"/>
          </a:p>
        </p:txBody>
      </p:sp>
      <p:pic>
        <p:nvPicPr>
          <p:cNvPr id="8" name="图片 7"/>
          <p:cNvPicPr>
            <a:picLocks noChangeAspect="1"/>
          </p:cNvPicPr>
          <p:nvPr/>
        </p:nvPicPr>
        <p:blipFill>
          <a:blip r:embed="rId3"/>
          <a:stretch>
            <a:fillRect/>
          </a:stretch>
        </p:blipFill>
        <p:spPr>
          <a:xfrm>
            <a:off x="695324" y="2285875"/>
            <a:ext cx="6814947" cy="36623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875293" cy="521970"/>
          </a:xfrm>
          <a:prstGeom prst="rect">
            <a:avLst/>
          </a:prstGeom>
          <a:noFill/>
        </p:spPr>
        <p:txBody>
          <a:bodyPr wrap="square" rtlCol="0">
            <a:spAutoFit/>
          </a:bodyPr>
          <a:lstStyle/>
          <a:p>
            <a:r>
              <a:rPr lang="zh-CN" altLang="en-US" sz="2800" b="1" dirty="0">
                <a:latin typeface="微软雅黑" panose="020B0503020204020204" pitchFamily="34" charset="-122"/>
              </a:rPr>
              <a:t>门控循环单元（</a:t>
            </a:r>
            <a:r>
              <a:rPr lang="en-US" altLang="zh-CN" sz="2800" b="1" dirty="0">
                <a:latin typeface="微软雅黑" panose="020B0503020204020204" pitchFamily="34" charset="-122"/>
              </a:rPr>
              <a:t>GRU</a:t>
            </a:r>
            <a:r>
              <a:rPr lang="zh-CN" altLang="en-US" sz="2800" b="1" dirty="0">
                <a:latin typeface="微软雅黑" panose="020B0503020204020204" pitchFamily="34" charset="-122"/>
              </a:rPr>
              <a:t>）</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文本框 5"/>
          <p:cNvSpPr txBox="1"/>
          <p:nvPr/>
        </p:nvSpPr>
        <p:spPr>
          <a:xfrm>
            <a:off x="695324" y="1007432"/>
            <a:ext cx="10004425" cy="583565"/>
          </a:xfrm>
          <a:prstGeom prst="rect">
            <a:avLst/>
          </a:prstGeom>
          <a:noFill/>
        </p:spPr>
        <p:txBody>
          <a:bodyPr wrap="square" rtlCol="0" anchor="t">
            <a:spAutoFit/>
          </a:bodyPr>
          <a:lstStyle/>
          <a:p>
            <a:pPr indent="-285750">
              <a:buFont typeface="Arial" panose="02080604020202020204" pitchFamily="34" charset="0"/>
              <a:buChar char="•"/>
            </a:pPr>
            <a:r>
              <a:rPr lang="zh-CN" altLang="en-US" sz="1600" b="1" dirty="0">
                <a:solidFill>
                  <a:srgbClr val="404040"/>
                </a:solidFill>
                <a:latin typeface="Roboto Slab"/>
                <a:sym typeface="+mn-ea"/>
              </a:rPr>
              <a:t>重置门</a:t>
            </a:r>
            <a:r>
              <a:rPr lang="zh-CN" altLang="en-US" sz="1600" dirty="0">
                <a:solidFill>
                  <a:srgbClr val="404040"/>
                </a:solidFill>
                <a:latin typeface="Roboto Slab"/>
                <a:sym typeface="+mn-ea"/>
              </a:rPr>
              <a:t>：主要决定了到底有多少过去的信息需要遗忘</a:t>
            </a:r>
            <a:endParaRPr lang="en-US" altLang="zh-CN" sz="1600" dirty="0">
              <a:solidFill>
                <a:srgbClr val="404040"/>
              </a:solidFill>
              <a:latin typeface="Roboto Slab"/>
            </a:endParaRPr>
          </a:p>
          <a:p>
            <a:pPr indent="-285750">
              <a:buFont typeface="Arial" panose="02080604020202020204" pitchFamily="34" charset="0"/>
              <a:buChar char="•"/>
            </a:pPr>
            <a:r>
              <a:rPr lang="zh-CN" altLang="en-US" sz="1600" b="1" dirty="0">
                <a:solidFill>
                  <a:srgbClr val="404040"/>
                </a:solidFill>
                <a:latin typeface="Roboto Slab"/>
              </a:rPr>
              <a:t>更新门</a:t>
            </a:r>
            <a:r>
              <a:rPr lang="zh-CN" altLang="en-US" sz="1600" dirty="0">
                <a:solidFill>
                  <a:srgbClr val="404040"/>
                </a:solidFill>
                <a:latin typeface="Roboto Slab"/>
              </a:rPr>
              <a:t>：帮助模型决定到底要将多少过去的信息传递到未来</a:t>
            </a:r>
            <a:endParaRPr lang="en-US" altLang="zh-CN" sz="1600" dirty="0">
              <a:solidFill>
                <a:srgbClr val="404040"/>
              </a:solidFill>
              <a:latin typeface="Roboto Slab"/>
            </a:endParaRPr>
          </a:p>
        </p:txBody>
      </p:sp>
      <p:pic>
        <p:nvPicPr>
          <p:cNvPr id="2" name="图片 1"/>
          <p:cNvPicPr>
            <a:picLocks noChangeAspect="1"/>
          </p:cNvPicPr>
          <p:nvPr/>
        </p:nvPicPr>
        <p:blipFill>
          <a:blip r:embed="rId3"/>
          <a:stretch>
            <a:fillRect/>
          </a:stretch>
        </p:blipFill>
        <p:spPr>
          <a:xfrm>
            <a:off x="695324" y="2290501"/>
            <a:ext cx="6599398" cy="3546527"/>
          </a:xfrm>
          <a:prstGeom prst="rect">
            <a:avLst/>
          </a:prstGeom>
        </p:spPr>
      </p:pic>
      <p:pic>
        <p:nvPicPr>
          <p:cNvPr id="3" name="图片 2"/>
          <p:cNvPicPr>
            <a:picLocks noChangeAspect="1"/>
          </p:cNvPicPr>
          <p:nvPr/>
        </p:nvPicPr>
        <p:blipFill>
          <a:blip r:embed="rId4"/>
          <a:stretch>
            <a:fillRect/>
          </a:stretch>
        </p:blipFill>
        <p:spPr>
          <a:xfrm>
            <a:off x="7064193" y="4063764"/>
            <a:ext cx="3942973" cy="8732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3" name="文本框 2"/>
          <p:cNvSpPr txBox="1"/>
          <p:nvPr/>
        </p:nvSpPr>
        <p:spPr>
          <a:xfrm>
            <a:off x="940434" y="483821"/>
            <a:ext cx="4647565" cy="369332"/>
          </a:xfrm>
          <a:prstGeom prst="rect">
            <a:avLst/>
          </a:prstGeom>
          <a:noFill/>
        </p:spPr>
        <p:txBody>
          <a:bodyPr wrap="square" rtlCol="0" anchor="t">
            <a:spAutoFit/>
          </a:bodyPr>
          <a:lstStyle/>
          <a:p>
            <a:r>
              <a:rPr lang="en-US" altLang="zh-CN" b="1" dirty="0"/>
              <a:t>GRU</a:t>
            </a:r>
            <a:r>
              <a:rPr lang="zh-CN" altLang="en-US" b="1" dirty="0"/>
              <a:t>的核心过程：计算候选隐藏状态</a:t>
            </a:r>
            <a:endParaRPr lang="en-US" altLang="zh-CN" b="1" dirty="0"/>
          </a:p>
        </p:txBody>
      </p:sp>
      <p:pic>
        <p:nvPicPr>
          <p:cNvPr id="6" name="图片 5"/>
          <p:cNvPicPr>
            <a:picLocks noChangeAspect="1"/>
          </p:cNvPicPr>
          <p:nvPr/>
        </p:nvPicPr>
        <p:blipFill>
          <a:blip r:embed="rId3"/>
          <a:stretch>
            <a:fillRect/>
          </a:stretch>
        </p:blipFill>
        <p:spPr>
          <a:xfrm>
            <a:off x="940434" y="2278813"/>
            <a:ext cx="6382815" cy="3430135"/>
          </a:xfrm>
          <a:prstGeom prst="rect">
            <a:avLst/>
          </a:prstGeom>
        </p:spPr>
      </p:pic>
      <p:sp>
        <p:nvSpPr>
          <p:cNvPr id="7" name="矩形 6"/>
          <p:cNvSpPr/>
          <p:nvPr/>
        </p:nvSpPr>
        <p:spPr>
          <a:xfrm>
            <a:off x="940436" y="1023648"/>
            <a:ext cx="9974308" cy="830997"/>
          </a:xfrm>
          <a:prstGeom prst="rect">
            <a:avLst/>
          </a:prstGeom>
        </p:spPr>
        <p:txBody>
          <a:bodyPr wrap="square">
            <a:spAutoFit/>
          </a:bodyPr>
          <a:lstStyle/>
          <a:p>
            <a:r>
              <a:rPr lang="zh-CN" altLang="en-US" sz="1600" dirty="0">
                <a:solidFill>
                  <a:srgbClr val="404040"/>
                </a:solidFill>
                <a:latin typeface="Roboto Slab"/>
              </a:rPr>
              <a:t>将当前时间步重置门的输出与上一时间步隐藏状态做按元素乘法（符号为 ⊙），然后，将按元素乘法的结果与当前时间步的输入连结，再通过含激活函数 </a:t>
            </a:r>
            <a:r>
              <a:rPr lang="en-US" altLang="zh-CN" sz="1600" dirty="0" err="1">
                <a:solidFill>
                  <a:srgbClr val="404040"/>
                </a:solidFill>
                <a:latin typeface="Roboto Slab"/>
              </a:rPr>
              <a:t>tanh</a:t>
            </a:r>
            <a:r>
              <a:rPr lang="en-US" altLang="zh-CN" sz="1600" dirty="0">
                <a:solidFill>
                  <a:srgbClr val="404040"/>
                </a:solidFill>
                <a:latin typeface="Roboto Slab"/>
              </a:rPr>
              <a:t> </a:t>
            </a:r>
            <a:r>
              <a:rPr lang="zh-CN" altLang="en-US" sz="1600" dirty="0">
                <a:solidFill>
                  <a:srgbClr val="404040"/>
                </a:solidFill>
                <a:latin typeface="Roboto Slab"/>
              </a:rPr>
              <a:t>的全连接层计算出候选隐藏状态。</a:t>
            </a:r>
            <a:r>
              <a:rPr lang="zh-CN" altLang="en-US" sz="1600" dirty="0"/>
              <a:t>候选隐藏状态用来辅助稍后的隐藏状态计算。</a:t>
            </a:r>
          </a:p>
        </p:txBody>
      </p:sp>
      <p:pic>
        <p:nvPicPr>
          <p:cNvPr id="8" name="图片 7"/>
          <p:cNvPicPr>
            <a:picLocks noChangeAspect="1"/>
          </p:cNvPicPr>
          <p:nvPr/>
        </p:nvPicPr>
        <p:blipFill>
          <a:blip r:embed="rId4"/>
          <a:stretch>
            <a:fillRect/>
          </a:stretch>
        </p:blipFill>
        <p:spPr>
          <a:xfrm>
            <a:off x="6438323" y="4269997"/>
            <a:ext cx="5199401" cy="586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3" name="文本框 2"/>
          <p:cNvSpPr txBox="1"/>
          <p:nvPr/>
        </p:nvSpPr>
        <p:spPr>
          <a:xfrm>
            <a:off x="940435" y="483821"/>
            <a:ext cx="3994422" cy="646331"/>
          </a:xfrm>
          <a:prstGeom prst="rect">
            <a:avLst/>
          </a:prstGeom>
          <a:noFill/>
        </p:spPr>
        <p:txBody>
          <a:bodyPr wrap="square" rtlCol="0" anchor="t">
            <a:spAutoFit/>
          </a:bodyPr>
          <a:lstStyle/>
          <a:p>
            <a:r>
              <a:rPr lang="en-US" altLang="zh-CN" b="1" dirty="0"/>
              <a:t>GRU</a:t>
            </a:r>
            <a:r>
              <a:rPr lang="zh-CN" altLang="en-US" b="1" dirty="0"/>
              <a:t>的核心过程：隐藏状态的更新</a:t>
            </a:r>
            <a:endParaRPr lang="zh-CN" altLang="en-US" dirty="0"/>
          </a:p>
          <a:p>
            <a:endParaRPr lang="en-US" altLang="zh-CN" b="1" dirty="0"/>
          </a:p>
        </p:txBody>
      </p:sp>
      <p:pic>
        <p:nvPicPr>
          <p:cNvPr id="7" name="图片 6"/>
          <p:cNvPicPr>
            <a:picLocks noChangeAspect="1"/>
          </p:cNvPicPr>
          <p:nvPr/>
        </p:nvPicPr>
        <p:blipFill>
          <a:blip r:embed="rId3"/>
          <a:stretch>
            <a:fillRect/>
          </a:stretch>
        </p:blipFill>
        <p:spPr>
          <a:xfrm>
            <a:off x="940435" y="2295912"/>
            <a:ext cx="6814947" cy="3662363"/>
          </a:xfrm>
          <a:prstGeom prst="rect">
            <a:avLst/>
          </a:prstGeom>
        </p:spPr>
      </p:pic>
      <p:pic>
        <p:nvPicPr>
          <p:cNvPr id="6" name="图片 5"/>
          <p:cNvPicPr>
            <a:picLocks noChangeAspect="1"/>
          </p:cNvPicPr>
          <p:nvPr/>
        </p:nvPicPr>
        <p:blipFill>
          <a:blip r:embed="rId4"/>
          <a:stretch>
            <a:fillRect/>
          </a:stretch>
        </p:blipFill>
        <p:spPr>
          <a:xfrm>
            <a:off x="7163136" y="4407743"/>
            <a:ext cx="4230461" cy="618741"/>
          </a:xfrm>
          <a:prstGeom prst="rect">
            <a:avLst/>
          </a:prstGeom>
        </p:spPr>
      </p:pic>
      <p:sp>
        <p:nvSpPr>
          <p:cNvPr id="8" name="Rectangle 1"/>
          <p:cNvSpPr>
            <a:spLocks noChangeArrowheads="1"/>
          </p:cNvSpPr>
          <p:nvPr/>
        </p:nvSpPr>
        <p:spPr bwMode="auto">
          <a:xfrm>
            <a:off x="940435" y="1066701"/>
            <a:ext cx="104531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80604020202020204" pitchFamily="34" charset="0"/>
              </a:defRPr>
            </a:lvl1pPr>
            <a:lvl2pPr eaLnBrk="0" fontAlgn="base" hangingPunct="0">
              <a:spcBef>
                <a:spcPct val="0"/>
              </a:spcBef>
              <a:spcAft>
                <a:spcPct val="0"/>
              </a:spcAft>
              <a:defRPr>
                <a:solidFill>
                  <a:schemeClr val="tx1"/>
                </a:solidFill>
                <a:latin typeface="Arial" panose="02080604020202020204" pitchFamily="34" charset="0"/>
              </a:defRPr>
            </a:lvl2pPr>
            <a:lvl3pPr eaLnBrk="0" fontAlgn="base" hangingPunct="0">
              <a:spcBef>
                <a:spcPct val="0"/>
              </a:spcBef>
              <a:spcAft>
                <a:spcPct val="0"/>
              </a:spcAft>
              <a:defRPr>
                <a:solidFill>
                  <a:schemeClr val="tx1"/>
                </a:solidFill>
                <a:latin typeface="Arial" panose="02080604020202020204" pitchFamily="34" charset="0"/>
              </a:defRPr>
            </a:lvl3pPr>
            <a:lvl4pPr eaLnBrk="0" fontAlgn="base" hangingPunct="0">
              <a:spcBef>
                <a:spcPct val="0"/>
              </a:spcBef>
              <a:spcAft>
                <a:spcPct val="0"/>
              </a:spcAft>
              <a:defRPr>
                <a:solidFill>
                  <a:schemeClr val="tx1"/>
                </a:solidFill>
                <a:latin typeface="Arial" panose="02080604020202020204" pitchFamily="34" charset="0"/>
              </a:defRPr>
            </a:lvl4pPr>
            <a:lvl5pPr eaLnBrk="0" fontAlgn="base" hangingPunct="0">
              <a:spcBef>
                <a:spcPct val="0"/>
              </a:spcBef>
              <a:spcAft>
                <a:spcPct val="0"/>
              </a:spcAft>
              <a:defRPr>
                <a:solidFill>
                  <a:schemeClr val="tx1"/>
                </a:solidFill>
                <a:latin typeface="Arial" panose="02080604020202020204" pitchFamily="34" charset="0"/>
              </a:defRPr>
            </a:lvl5pPr>
            <a:lvl6pPr eaLnBrk="0" fontAlgn="base" hangingPunct="0">
              <a:spcBef>
                <a:spcPct val="0"/>
              </a:spcBef>
              <a:spcAft>
                <a:spcPct val="0"/>
              </a:spcAft>
              <a:defRPr>
                <a:solidFill>
                  <a:schemeClr val="tx1"/>
                </a:solidFill>
                <a:latin typeface="Arial" panose="02080604020202020204" pitchFamily="34" charset="0"/>
              </a:defRPr>
            </a:lvl6pPr>
            <a:lvl7pPr eaLnBrk="0" fontAlgn="base" hangingPunct="0">
              <a:spcBef>
                <a:spcPct val="0"/>
              </a:spcBef>
              <a:spcAft>
                <a:spcPct val="0"/>
              </a:spcAft>
              <a:defRPr>
                <a:solidFill>
                  <a:schemeClr val="tx1"/>
                </a:solidFill>
                <a:latin typeface="Arial" panose="02080604020202020204" pitchFamily="34" charset="0"/>
              </a:defRPr>
            </a:lvl7pPr>
            <a:lvl8pPr eaLnBrk="0" fontAlgn="base" hangingPunct="0">
              <a:spcBef>
                <a:spcPct val="0"/>
              </a:spcBef>
              <a:spcAft>
                <a:spcPct val="0"/>
              </a:spcAft>
              <a:defRPr>
                <a:solidFill>
                  <a:schemeClr val="tx1"/>
                </a:solidFill>
                <a:latin typeface="Arial" panose="02080604020202020204" pitchFamily="34" charset="0"/>
              </a:defRPr>
            </a:lvl8pPr>
            <a:lvl9pPr eaLnBrk="0" fontAlgn="base" hangingPunct="0">
              <a:spcBef>
                <a:spcPct val="0"/>
              </a:spcBef>
              <a:spcAft>
                <a:spcPct val="0"/>
              </a:spcAft>
              <a:defRPr>
                <a:solidFill>
                  <a:schemeClr val="tx1"/>
                </a:solidFill>
                <a:latin typeface="Arial" panose="02080604020202020204" pitchFamily="34" charset="0"/>
              </a:defRPr>
            </a:lvl9pPr>
          </a:lstStyle>
          <a:p>
            <a:pPr lvl="0"/>
            <a:r>
              <a:rPr kumimoji="0" lang="zh-CN" altLang="zh-CN" b="0" i="0" u="none" strike="noStrike" cap="none" normalizeH="0" baseline="0" dirty="0">
                <a:ln>
                  <a:noFill/>
                </a:ln>
                <a:solidFill>
                  <a:srgbClr val="404040"/>
                </a:solidFill>
                <a:effectLst/>
                <a:latin typeface="Arial" panose="02080604020202020204" pitchFamily="34" charset="0"/>
                <a:ea typeface="Lato" panose="020F0602020204030203"/>
              </a:rPr>
              <a:t>最后，使用当前时间步</a:t>
            </a:r>
            <a:r>
              <a:rPr kumimoji="0" lang="en-US" altLang="zh-CN" b="0" i="0" u="none" strike="noStrike" cap="none" normalizeH="0" baseline="0" dirty="0">
                <a:ln>
                  <a:noFill/>
                </a:ln>
                <a:solidFill>
                  <a:srgbClr val="404040"/>
                </a:solidFill>
                <a:effectLst/>
                <a:latin typeface="Arial" panose="02080604020202020204" pitchFamily="34" charset="0"/>
                <a:ea typeface="Lato" panose="020F0602020204030203"/>
              </a:rPr>
              <a:t>t</a:t>
            </a:r>
            <a:r>
              <a:rPr kumimoji="0" lang="zh-CN" altLang="zh-CN" b="0" i="0" u="none" strike="noStrike" cap="none" normalizeH="0" baseline="0" dirty="0">
                <a:ln>
                  <a:noFill/>
                </a:ln>
                <a:solidFill>
                  <a:srgbClr val="404040"/>
                </a:solidFill>
                <a:effectLst/>
                <a:latin typeface="Arial" panose="02080604020202020204" pitchFamily="34" charset="0"/>
                <a:ea typeface="Lato" panose="020F0602020204030203"/>
              </a:rPr>
              <a:t>的更新门</a:t>
            </a:r>
            <a:r>
              <a:rPr lang="en-US" altLang="zh-CN" dirty="0" err="1">
                <a:solidFill>
                  <a:srgbClr val="404040"/>
                </a:solidFill>
                <a:ea typeface="Lato" panose="020F0602020204030203"/>
              </a:rPr>
              <a:t>Zt</a:t>
            </a:r>
            <a:r>
              <a:rPr kumimoji="0" lang="zh-CN" altLang="zh-CN" b="0" i="0" u="none" strike="noStrike" cap="none" normalizeH="0" baseline="0" dirty="0">
                <a:ln>
                  <a:noFill/>
                </a:ln>
                <a:solidFill>
                  <a:srgbClr val="404040"/>
                </a:solidFill>
                <a:effectLst/>
                <a:latin typeface="Arial" panose="02080604020202020204" pitchFamily="34" charset="0"/>
                <a:ea typeface="Lato" panose="020F0602020204030203"/>
              </a:rPr>
              <a:t>来对上一时间步的隐藏状态和当前时间步的候选隐藏状态做组合</a:t>
            </a:r>
            <a:r>
              <a:rPr lang="zh-CN" altLang="en-US" dirty="0">
                <a:solidFill>
                  <a:srgbClr val="404040"/>
                </a:solidFill>
                <a:ea typeface="Lato" panose="020F0602020204030203"/>
              </a:rPr>
              <a:t>得到</a:t>
            </a:r>
            <a:r>
              <a:rPr lang="zh-CN" altLang="zh-CN" dirty="0">
                <a:solidFill>
                  <a:srgbClr val="404040"/>
                </a:solidFill>
                <a:ea typeface="Lato" panose="020F0602020204030203"/>
              </a:rPr>
              <a:t>时间步</a:t>
            </a:r>
            <a:r>
              <a:rPr lang="zh-CN" altLang="zh-CN" dirty="0">
                <a:solidFill>
                  <a:srgbClr val="404040"/>
                </a:solidFill>
                <a:ea typeface="MathJax_Math-italic"/>
              </a:rPr>
              <a:t>t</a:t>
            </a:r>
            <a:r>
              <a:rPr lang="zh-CN" altLang="zh-CN" dirty="0">
                <a:solidFill>
                  <a:srgbClr val="404040"/>
                </a:solidFill>
                <a:ea typeface="Lato" panose="020F0602020204030203"/>
              </a:rPr>
              <a:t>的隐藏状态 </a:t>
            </a:r>
            <a:r>
              <a:rPr lang="zh-CN" altLang="zh-CN" dirty="0">
                <a:solidFill>
                  <a:srgbClr val="404040"/>
                </a:solidFill>
                <a:ea typeface="MathJax_Math-bold-italic"/>
              </a:rPr>
              <a:t>H</a:t>
            </a:r>
            <a:r>
              <a:rPr lang="zh-CN" altLang="zh-CN" dirty="0">
                <a:solidFill>
                  <a:srgbClr val="404040"/>
                </a:solidFill>
                <a:ea typeface="MathJax_Math-italic"/>
              </a:rPr>
              <a:t>t</a:t>
            </a:r>
            <a:r>
              <a:rPr lang="zh-CN" altLang="en-US" dirty="0">
                <a:solidFill>
                  <a:srgbClr val="404040"/>
                </a:solidFill>
                <a:ea typeface="MathJax_Math-italic"/>
              </a:rPr>
              <a:t>。</a:t>
            </a:r>
            <a:endParaRPr kumimoji="0" lang="zh-CN" altLang="zh-CN" b="0" i="0" u="none" strike="noStrike" cap="none" normalizeH="0" baseline="0" dirty="0">
              <a:ln>
                <a:noFill/>
              </a:ln>
              <a:solidFill>
                <a:schemeClr val="tx1"/>
              </a:solidFill>
              <a:effectLst/>
              <a:latin typeface="Arial" panose="0208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任意多边形 31"/>
          <p:cNvSpPr/>
          <p:nvPr/>
        </p:nvSpPr>
        <p:spPr>
          <a:xfrm>
            <a:off x="3043873" y="2500313"/>
            <a:ext cx="528637" cy="601662"/>
          </a:xfrm>
          <a:custGeom>
            <a:avLst/>
            <a:gdLst/>
            <a:ahLst/>
            <a:cxnLst>
              <a:cxn ang="0">
                <a:pos x="285670" y="23363"/>
              </a:cxn>
              <a:cxn ang="0">
                <a:pos x="288991" y="123018"/>
              </a:cxn>
              <a:cxn ang="0">
                <a:pos x="245809" y="255887"/>
              </a:cxn>
              <a:cxn ang="0">
                <a:pos x="63113" y="491735"/>
              </a:cxn>
              <a:cxn ang="0">
                <a:pos x="0" y="568136"/>
              </a:cxn>
              <a:cxn ang="0">
                <a:pos x="39861" y="601353"/>
              </a:cxn>
              <a:cxn ang="0">
                <a:pos x="89688" y="564813"/>
              </a:cxn>
              <a:cxn ang="0">
                <a:pos x="112939" y="505020"/>
              </a:cxn>
              <a:cxn ang="0">
                <a:pos x="219235" y="385438"/>
              </a:cxn>
              <a:cxn ang="0">
                <a:pos x="322210" y="252566"/>
              </a:cxn>
              <a:cxn ang="0">
                <a:pos x="368713" y="166200"/>
              </a:cxn>
              <a:cxn ang="0">
                <a:pos x="391965" y="83156"/>
              </a:cxn>
              <a:cxn ang="0">
                <a:pos x="391965" y="20042"/>
              </a:cxn>
              <a:cxn ang="0">
                <a:pos x="342140" y="111"/>
              </a:cxn>
              <a:cxn ang="0">
                <a:pos x="285670" y="23363"/>
              </a:cxn>
            </a:cxnLst>
            <a:rect l="0" t="0" r="0" b="0"/>
            <a:pathLst>
              <a:path w="397075" h="601962">
                <a:moveTo>
                  <a:pt x="285958" y="23387"/>
                </a:moveTo>
                <a:cubicBezTo>
                  <a:pt x="277091" y="43892"/>
                  <a:pt x="295933" y="84347"/>
                  <a:pt x="289283" y="123140"/>
                </a:cubicBezTo>
                <a:cubicBezTo>
                  <a:pt x="282633" y="161933"/>
                  <a:pt x="283741" y="194629"/>
                  <a:pt x="246057" y="256143"/>
                </a:cubicBezTo>
                <a:cubicBezTo>
                  <a:pt x="208373" y="317657"/>
                  <a:pt x="114162" y="440132"/>
                  <a:pt x="63177" y="492225"/>
                </a:cubicBezTo>
                <a:cubicBezTo>
                  <a:pt x="12192" y="544318"/>
                  <a:pt x="7204" y="560389"/>
                  <a:pt x="0" y="568702"/>
                </a:cubicBezTo>
                <a:cubicBezTo>
                  <a:pt x="13300" y="579786"/>
                  <a:pt x="24938" y="602507"/>
                  <a:pt x="39901" y="601953"/>
                </a:cubicBezTo>
                <a:cubicBezTo>
                  <a:pt x="54864" y="601399"/>
                  <a:pt x="77586" y="581448"/>
                  <a:pt x="89778" y="565377"/>
                </a:cubicBezTo>
                <a:cubicBezTo>
                  <a:pt x="101970" y="549306"/>
                  <a:pt x="91440" y="535450"/>
                  <a:pt x="113053" y="505524"/>
                </a:cubicBezTo>
                <a:cubicBezTo>
                  <a:pt x="134666" y="475598"/>
                  <a:pt x="184543" y="427940"/>
                  <a:pt x="219456" y="385822"/>
                </a:cubicBezTo>
                <a:cubicBezTo>
                  <a:pt x="254370" y="343704"/>
                  <a:pt x="297596" y="289394"/>
                  <a:pt x="322534" y="252818"/>
                </a:cubicBezTo>
                <a:cubicBezTo>
                  <a:pt x="347472" y="216242"/>
                  <a:pt x="357447" y="194629"/>
                  <a:pt x="369085" y="166366"/>
                </a:cubicBezTo>
                <a:cubicBezTo>
                  <a:pt x="380723" y="138103"/>
                  <a:pt x="388482" y="107622"/>
                  <a:pt x="392361" y="83238"/>
                </a:cubicBezTo>
                <a:cubicBezTo>
                  <a:pt x="396240" y="58854"/>
                  <a:pt x="400674" y="33917"/>
                  <a:pt x="392361" y="20062"/>
                </a:cubicBezTo>
                <a:cubicBezTo>
                  <a:pt x="384048" y="6207"/>
                  <a:pt x="361327" y="-997"/>
                  <a:pt x="342485" y="111"/>
                </a:cubicBezTo>
                <a:cubicBezTo>
                  <a:pt x="323643" y="1219"/>
                  <a:pt x="294825" y="2882"/>
                  <a:pt x="285958" y="23387"/>
                </a:cubicBezTo>
                <a:close/>
              </a:path>
            </a:pathLst>
          </a:custGeom>
          <a:solidFill>
            <a:srgbClr val="404040">
              <a:alpha val="100000"/>
            </a:srgbClr>
          </a:solidFill>
          <a:ln w="9525">
            <a:noFill/>
          </a:ln>
        </p:spPr>
        <p:txBody>
          <a:bodyPr/>
          <a:lstStyle/>
          <a:p>
            <a:endParaRPr lang="zh-CN" altLang="en-US"/>
          </a:p>
        </p:txBody>
      </p:sp>
      <p:sp>
        <p:nvSpPr>
          <p:cNvPr id="7171" name="任意多边形 37"/>
          <p:cNvSpPr/>
          <p:nvPr/>
        </p:nvSpPr>
        <p:spPr>
          <a:xfrm>
            <a:off x="3056573" y="2535238"/>
            <a:ext cx="2794000" cy="573087"/>
          </a:xfrm>
          <a:custGeom>
            <a:avLst/>
            <a:gdLst/>
            <a:ahLst/>
            <a:cxnLst>
              <a:cxn ang="0">
                <a:pos x="0" y="539645"/>
              </a:cxn>
              <a:cxn ang="0">
                <a:pos x="66495" y="446612"/>
              </a:cxn>
              <a:cxn ang="0">
                <a:pos x="116366" y="400096"/>
              </a:cxn>
              <a:cxn ang="0">
                <a:pos x="182862" y="370193"/>
              </a:cxn>
              <a:cxn ang="0">
                <a:pos x="269306" y="303742"/>
              </a:cxn>
              <a:cxn ang="0">
                <a:pos x="342452" y="240613"/>
              </a:cxn>
              <a:cxn ang="0">
                <a:pos x="412271" y="194097"/>
              </a:cxn>
              <a:cxn ang="0">
                <a:pos x="561886" y="107709"/>
              </a:cxn>
              <a:cxn ang="0">
                <a:pos x="734775" y="47904"/>
              </a:cxn>
              <a:cxn ang="0">
                <a:pos x="1027355" y="11356"/>
              </a:cxn>
              <a:cxn ang="0">
                <a:pos x="1403054" y="34613"/>
              </a:cxn>
              <a:cxn ang="0">
                <a:pos x="1702284" y="44580"/>
              </a:cxn>
              <a:cxn ang="0">
                <a:pos x="2011488" y="18000"/>
              </a:cxn>
              <a:cxn ang="0">
                <a:pos x="2094607" y="1386"/>
              </a:cxn>
              <a:cxn ang="0">
                <a:pos x="2034761" y="54548"/>
              </a:cxn>
              <a:cxn ang="0">
                <a:pos x="1765455" y="117676"/>
              </a:cxn>
              <a:cxn ang="0">
                <a:pos x="1333233" y="134290"/>
              </a:cxn>
              <a:cxn ang="0">
                <a:pos x="1053953" y="124322"/>
              </a:cxn>
              <a:cxn ang="0">
                <a:pos x="781322" y="137613"/>
              </a:cxn>
              <a:cxn ang="0">
                <a:pos x="508691" y="217355"/>
              </a:cxn>
              <a:cxn ang="0">
                <a:pos x="199485" y="420032"/>
              </a:cxn>
              <a:cxn ang="0">
                <a:pos x="39897" y="572870"/>
              </a:cxn>
              <a:cxn ang="0">
                <a:pos x="0" y="539645"/>
              </a:cxn>
            </a:cxnLst>
            <a:rect l="0" t="0" r="0" b="0"/>
            <a:pathLst>
              <a:path w="2095600" h="573304">
                <a:moveTo>
                  <a:pt x="0" y="540053"/>
                </a:moveTo>
                <a:cubicBezTo>
                  <a:pt x="23552" y="505139"/>
                  <a:pt x="47105" y="470226"/>
                  <a:pt x="66501" y="446950"/>
                </a:cubicBezTo>
                <a:cubicBezTo>
                  <a:pt x="85897" y="423674"/>
                  <a:pt x="96981" y="413145"/>
                  <a:pt x="116378" y="400399"/>
                </a:cubicBezTo>
                <a:cubicBezTo>
                  <a:pt x="135775" y="387653"/>
                  <a:pt x="157388" y="386544"/>
                  <a:pt x="182880" y="370473"/>
                </a:cubicBezTo>
                <a:cubicBezTo>
                  <a:pt x="208372" y="354402"/>
                  <a:pt x="242731" y="325585"/>
                  <a:pt x="269332" y="303972"/>
                </a:cubicBezTo>
                <a:cubicBezTo>
                  <a:pt x="295933" y="282359"/>
                  <a:pt x="318654" y="259083"/>
                  <a:pt x="342484" y="240795"/>
                </a:cubicBezTo>
                <a:cubicBezTo>
                  <a:pt x="366314" y="222507"/>
                  <a:pt x="375735" y="216411"/>
                  <a:pt x="412311" y="194244"/>
                </a:cubicBezTo>
                <a:cubicBezTo>
                  <a:pt x="448887" y="172077"/>
                  <a:pt x="508184" y="132175"/>
                  <a:pt x="561940" y="107791"/>
                </a:cubicBezTo>
                <a:cubicBezTo>
                  <a:pt x="615696" y="83407"/>
                  <a:pt x="657260" y="64011"/>
                  <a:pt x="734845" y="47940"/>
                </a:cubicBezTo>
                <a:cubicBezTo>
                  <a:pt x="812430" y="31869"/>
                  <a:pt x="916063" y="13581"/>
                  <a:pt x="1027453" y="11364"/>
                </a:cubicBezTo>
                <a:cubicBezTo>
                  <a:pt x="1138843" y="9147"/>
                  <a:pt x="1290689" y="29097"/>
                  <a:pt x="1403188" y="34639"/>
                </a:cubicBezTo>
                <a:cubicBezTo>
                  <a:pt x="1515687" y="40181"/>
                  <a:pt x="1601031" y="47385"/>
                  <a:pt x="1702446" y="44614"/>
                </a:cubicBezTo>
                <a:cubicBezTo>
                  <a:pt x="1803861" y="41843"/>
                  <a:pt x="1946287" y="25218"/>
                  <a:pt x="2011680" y="18014"/>
                </a:cubicBezTo>
                <a:cubicBezTo>
                  <a:pt x="2077073" y="10810"/>
                  <a:pt x="2090928" y="-4708"/>
                  <a:pt x="2094807" y="1388"/>
                </a:cubicBezTo>
                <a:cubicBezTo>
                  <a:pt x="2098686" y="7484"/>
                  <a:pt x="2089819" y="35194"/>
                  <a:pt x="2034955" y="54590"/>
                </a:cubicBezTo>
                <a:cubicBezTo>
                  <a:pt x="1980091" y="73986"/>
                  <a:pt x="1882555" y="104466"/>
                  <a:pt x="1765623" y="117766"/>
                </a:cubicBezTo>
                <a:cubicBezTo>
                  <a:pt x="1648691" y="131066"/>
                  <a:pt x="1448631" y="139934"/>
                  <a:pt x="1333361" y="134392"/>
                </a:cubicBezTo>
                <a:cubicBezTo>
                  <a:pt x="1218091" y="128850"/>
                  <a:pt x="1146047" y="123862"/>
                  <a:pt x="1054053" y="124416"/>
                </a:cubicBezTo>
                <a:cubicBezTo>
                  <a:pt x="962059" y="124970"/>
                  <a:pt x="872282" y="122200"/>
                  <a:pt x="781396" y="137717"/>
                </a:cubicBezTo>
                <a:cubicBezTo>
                  <a:pt x="690510" y="153234"/>
                  <a:pt x="605721" y="170414"/>
                  <a:pt x="508739" y="217519"/>
                </a:cubicBezTo>
                <a:cubicBezTo>
                  <a:pt x="411757" y="264624"/>
                  <a:pt x="276536" y="359944"/>
                  <a:pt x="199505" y="420350"/>
                </a:cubicBezTo>
                <a:cubicBezTo>
                  <a:pt x="132449" y="497382"/>
                  <a:pt x="80911" y="551137"/>
                  <a:pt x="39901" y="573304"/>
                </a:cubicBezTo>
                <a:lnTo>
                  <a:pt x="0" y="540053"/>
                </a:lnTo>
                <a:close/>
              </a:path>
            </a:pathLst>
          </a:custGeom>
          <a:solidFill>
            <a:srgbClr val="404040">
              <a:alpha val="100000"/>
            </a:srgbClr>
          </a:solidFill>
          <a:ln w="9525">
            <a:noFill/>
          </a:ln>
        </p:spPr>
        <p:txBody>
          <a:bodyPr/>
          <a:lstStyle/>
          <a:p>
            <a:endParaRPr lang="zh-CN" altLang="en-US"/>
          </a:p>
        </p:txBody>
      </p:sp>
      <p:sp>
        <p:nvSpPr>
          <p:cNvPr id="7172" name="任意多边形 39"/>
          <p:cNvSpPr/>
          <p:nvPr/>
        </p:nvSpPr>
        <p:spPr>
          <a:xfrm>
            <a:off x="2743835" y="2514600"/>
            <a:ext cx="2308225" cy="1739900"/>
          </a:xfrm>
          <a:custGeom>
            <a:avLst/>
            <a:gdLst/>
            <a:ahLst/>
            <a:cxnLst>
              <a:cxn ang="0">
                <a:pos x="1688165" y="3587"/>
              </a:cxn>
              <a:cxn ang="0">
                <a:pos x="1582467" y="127304"/>
              </a:cxn>
              <a:cxn ang="0">
                <a:pos x="1528106" y="166532"/>
              </a:cxn>
              <a:cxn ang="0">
                <a:pos x="1286509" y="404916"/>
              </a:cxn>
              <a:cxn ang="0">
                <a:pos x="857673" y="957119"/>
              </a:cxn>
              <a:cxn ang="0">
                <a:pos x="595738" y="1309367"/>
              </a:cxn>
              <a:cxn ang="0">
                <a:pos x="433601" y="1478039"/>
              </a:cxn>
              <a:cxn ang="0">
                <a:pos x="290083" y="1598574"/>
              </a:cxn>
              <a:cxn ang="0">
                <a:pos x="143047" y="1663852"/>
              </a:cxn>
              <a:cxn ang="0">
                <a:pos x="42280" y="1660198"/>
              </a:cxn>
              <a:cxn ang="0">
                <a:pos x="3020" y="1633041"/>
              </a:cxn>
              <a:cxn ang="0">
                <a:pos x="0" y="1696407"/>
              </a:cxn>
              <a:cxn ang="0">
                <a:pos x="89962" y="1737379"/>
              </a:cxn>
              <a:cxn ang="0">
                <a:pos x="220602" y="1729602"/>
              </a:cxn>
              <a:cxn ang="0">
                <a:pos x="350318" y="1684338"/>
              </a:cxn>
              <a:cxn ang="0">
                <a:pos x="486216" y="1602865"/>
              </a:cxn>
              <a:cxn ang="0">
                <a:pos x="640235" y="1470095"/>
              </a:cxn>
              <a:cxn ang="0">
                <a:pos x="797273" y="1279992"/>
              </a:cxn>
              <a:cxn ang="0">
                <a:pos x="1214029" y="688561"/>
              </a:cxn>
              <a:cxn ang="0">
                <a:pos x="1500928" y="308355"/>
              </a:cxn>
              <a:cxn ang="0">
                <a:pos x="1724405" y="63938"/>
              </a:cxn>
              <a:cxn ang="0">
                <a:pos x="1688165" y="3587"/>
              </a:cxn>
            </a:cxnLst>
            <a:rect l="0" t="0" r="0" b="0"/>
            <a:pathLst>
              <a:path w="1731346" h="1739991">
                <a:moveTo>
                  <a:pt x="1686963" y="3587"/>
                </a:moveTo>
                <a:cubicBezTo>
                  <a:pt x="1632389" y="42818"/>
                  <a:pt x="1607996" y="100158"/>
                  <a:pt x="1581339" y="127318"/>
                </a:cubicBezTo>
                <a:cubicBezTo>
                  <a:pt x="1554681" y="154479"/>
                  <a:pt x="1576309" y="120277"/>
                  <a:pt x="1527018" y="166550"/>
                </a:cubicBezTo>
                <a:cubicBezTo>
                  <a:pt x="1477727" y="212823"/>
                  <a:pt x="1397252" y="273180"/>
                  <a:pt x="1285593" y="404958"/>
                </a:cubicBezTo>
                <a:cubicBezTo>
                  <a:pt x="1121624" y="592063"/>
                  <a:pt x="975763" y="800292"/>
                  <a:pt x="857062" y="957219"/>
                </a:cubicBezTo>
                <a:cubicBezTo>
                  <a:pt x="774575" y="1069884"/>
                  <a:pt x="691382" y="1187784"/>
                  <a:pt x="595314" y="1309503"/>
                </a:cubicBezTo>
                <a:cubicBezTo>
                  <a:pt x="536969" y="1375895"/>
                  <a:pt x="484199" y="1429987"/>
                  <a:pt x="433293" y="1478193"/>
                </a:cubicBezTo>
                <a:cubicBezTo>
                  <a:pt x="382387" y="1526399"/>
                  <a:pt x="338268" y="1567770"/>
                  <a:pt x="289877" y="1598742"/>
                </a:cubicBezTo>
                <a:cubicBezTo>
                  <a:pt x="241486" y="1629714"/>
                  <a:pt x="184216" y="1653754"/>
                  <a:pt x="142945" y="1664026"/>
                </a:cubicBezTo>
                <a:cubicBezTo>
                  <a:pt x="101674" y="1674298"/>
                  <a:pt x="65571" y="1665508"/>
                  <a:pt x="42250" y="1660372"/>
                </a:cubicBezTo>
                <a:cubicBezTo>
                  <a:pt x="18929" y="1655236"/>
                  <a:pt x="6036" y="1637738"/>
                  <a:pt x="3018" y="1633211"/>
                </a:cubicBezTo>
                <a:cubicBezTo>
                  <a:pt x="2012" y="1654336"/>
                  <a:pt x="4527" y="1678478"/>
                  <a:pt x="0" y="1696585"/>
                </a:cubicBezTo>
                <a:cubicBezTo>
                  <a:pt x="27160" y="1708656"/>
                  <a:pt x="53157" y="1732028"/>
                  <a:pt x="89898" y="1737561"/>
                </a:cubicBezTo>
                <a:cubicBezTo>
                  <a:pt x="126639" y="1743094"/>
                  <a:pt x="177082" y="1738623"/>
                  <a:pt x="220444" y="1729782"/>
                </a:cubicBezTo>
                <a:cubicBezTo>
                  <a:pt x="263806" y="1720941"/>
                  <a:pt x="305830" y="1705639"/>
                  <a:pt x="350068" y="1684514"/>
                </a:cubicBezTo>
                <a:cubicBezTo>
                  <a:pt x="394306" y="1663389"/>
                  <a:pt x="437585" y="1638744"/>
                  <a:pt x="485870" y="1603033"/>
                </a:cubicBezTo>
                <a:cubicBezTo>
                  <a:pt x="534155" y="1567322"/>
                  <a:pt x="587973" y="1524067"/>
                  <a:pt x="639779" y="1470249"/>
                </a:cubicBezTo>
                <a:cubicBezTo>
                  <a:pt x="691585" y="1416431"/>
                  <a:pt x="699632" y="1411401"/>
                  <a:pt x="796705" y="1280126"/>
                </a:cubicBezTo>
                <a:cubicBezTo>
                  <a:pt x="937537" y="1078938"/>
                  <a:pt x="1095973" y="850589"/>
                  <a:pt x="1213165" y="688633"/>
                </a:cubicBezTo>
                <a:cubicBezTo>
                  <a:pt x="1330357" y="526677"/>
                  <a:pt x="1414353" y="410993"/>
                  <a:pt x="1499858" y="308387"/>
                </a:cubicBezTo>
                <a:cubicBezTo>
                  <a:pt x="1585363" y="205781"/>
                  <a:pt x="1685957" y="111223"/>
                  <a:pt x="1723177" y="63944"/>
                </a:cubicBezTo>
                <a:cubicBezTo>
                  <a:pt x="1735249" y="28736"/>
                  <a:pt x="1741284" y="-12507"/>
                  <a:pt x="1686963" y="3587"/>
                </a:cubicBezTo>
                <a:close/>
              </a:path>
            </a:pathLst>
          </a:custGeom>
          <a:solidFill>
            <a:srgbClr val="404040">
              <a:alpha val="100000"/>
            </a:srgbClr>
          </a:solidFill>
          <a:ln w="9525">
            <a:noFill/>
          </a:ln>
        </p:spPr>
        <p:txBody>
          <a:bodyPr/>
          <a:lstStyle/>
          <a:p>
            <a:endParaRPr lang="zh-CN" altLang="en-US"/>
          </a:p>
        </p:txBody>
      </p:sp>
      <p:sp>
        <p:nvSpPr>
          <p:cNvPr id="7173" name="任意多边形 40"/>
          <p:cNvSpPr/>
          <p:nvPr/>
        </p:nvSpPr>
        <p:spPr>
          <a:xfrm>
            <a:off x="2629535" y="3627438"/>
            <a:ext cx="539750" cy="581025"/>
          </a:xfrm>
          <a:custGeom>
            <a:avLst/>
            <a:gdLst/>
            <a:ahLst/>
            <a:cxnLst>
              <a:cxn ang="0">
                <a:pos x="355562" y="7188"/>
              </a:cxn>
              <a:cxn ang="0">
                <a:pos x="245844" y="57344"/>
              </a:cxn>
              <a:cxn ang="0">
                <a:pos x="126587" y="143326"/>
              </a:cxn>
              <a:cxn ang="0">
                <a:pos x="28796" y="274688"/>
              </a:cxn>
              <a:cxn ang="0">
                <a:pos x="175" y="408439"/>
              </a:cxn>
              <a:cxn ang="0">
                <a:pos x="38337" y="549354"/>
              </a:cxn>
              <a:cxn ang="0">
                <a:pos x="75686" y="581634"/>
              </a:cxn>
              <a:cxn ang="0">
                <a:pos x="83655" y="539800"/>
              </a:cxn>
              <a:cxn ang="0">
                <a:pos x="66960" y="513528"/>
              </a:cxn>
              <a:cxn ang="0">
                <a:pos x="62188" y="451430"/>
              </a:cxn>
              <a:cxn ang="0">
                <a:pos x="78884" y="348728"/>
              </a:cxn>
              <a:cxn ang="0">
                <a:pos x="169520" y="224532"/>
              </a:cxn>
              <a:cxn ang="0">
                <a:pos x="303088" y="112277"/>
              </a:cxn>
              <a:cxn ang="0">
                <a:pos x="374641" y="54955"/>
              </a:cxn>
              <a:cxn ang="0">
                <a:pos x="402450" y="5376"/>
              </a:cxn>
              <a:cxn ang="0">
                <a:pos x="355562" y="7188"/>
              </a:cxn>
            </a:cxnLst>
            <a:rect l="0" t="0" r="0" b="0"/>
            <a:pathLst>
              <a:path w="404483" h="580155">
                <a:moveTo>
                  <a:pt x="354982" y="7166"/>
                </a:moveTo>
                <a:cubicBezTo>
                  <a:pt x="328924" y="15801"/>
                  <a:pt x="283544" y="34550"/>
                  <a:pt x="245444" y="57172"/>
                </a:cubicBezTo>
                <a:cubicBezTo>
                  <a:pt x="207344" y="79794"/>
                  <a:pt x="162497" y="106781"/>
                  <a:pt x="126381" y="142897"/>
                </a:cubicBezTo>
                <a:cubicBezTo>
                  <a:pt x="90265" y="179013"/>
                  <a:pt x="49784" y="229813"/>
                  <a:pt x="28750" y="273866"/>
                </a:cubicBezTo>
                <a:cubicBezTo>
                  <a:pt x="7716" y="317919"/>
                  <a:pt x="-1412" y="361575"/>
                  <a:pt x="175" y="407216"/>
                </a:cubicBezTo>
                <a:cubicBezTo>
                  <a:pt x="1762" y="452857"/>
                  <a:pt x="25711" y="518931"/>
                  <a:pt x="38275" y="547710"/>
                </a:cubicBezTo>
                <a:cubicBezTo>
                  <a:pt x="50840" y="576490"/>
                  <a:pt x="68021" y="581481"/>
                  <a:pt x="75562" y="579893"/>
                </a:cubicBezTo>
                <a:cubicBezTo>
                  <a:pt x="83103" y="578305"/>
                  <a:pt x="84971" y="549502"/>
                  <a:pt x="83519" y="538185"/>
                </a:cubicBezTo>
                <a:cubicBezTo>
                  <a:pt x="82067" y="526868"/>
                  <a:pt x="70422" y="526675"/>
                  <a:pt x="66850" y="511991"/>
                </a:cubicBezTo>
                <a:cubicBezTo>
                  <a:pt x="63278" y="497307"/>
                  <a:pt x="60102" y="477463"/>
                  <a:pt x="62086" y="450079"/>
                </a:cubicBezTo>
                <a:cubicBezTo>
                  <a:pt x="64070" y="422695"/>
                  <a:pt x="60896" y="385388"/>
                  <a:pt x="78756" y="347685"/>
                </a:cubicBezTo>
                <a:cubicBezTo>
                  <a:pt x="96616" y="309982"/>
                  <a:pt x="131938" y="263151"/>
                  <a:pt x="169244" y="223860"/>
                </a:cubicBezTo>
                <a:cubicBezTo>
                  <a:pt x="206550" y="184569"/>
                  <a:pt x="266875" y="140516"/>
                  <a:pt x="302594" y="111941"/>
                </a:cubicBezTo>
                <a:cubicBezTo>
                  <a:pt x="338313" y="83366"/>
                  <a:pt x="357498" y="72554"/>
                  <a:pt x="374031" y="54791"/>
                </a:cubicBezTo>
                <a:cubicBezTo>
                  <a:pt x="390564" y="37028"/>
                  <a:pt x="412112" y="22822"/>
                  <a:pt x="401794" y="5360"/>
                </a:cubicBezTo>
                <a:cubicBezTo>
                  <a:pt x="398619" y="-2577"/>
                  <a:pt x="381040" y="-1469"/>
                  <a:pt x="354982" y="7166"/>
                </a:cubicBezTo>
                <a:close/>
              </a:path>
            </a:pathLst>
          </a:custGeom>
          <a:solidFill>
            <a:srgbClr val="404040">
              <a:alpha val="100000"/>
            </a:srgbClr>
          </a:solidFill>
          <a:ln w="9525">
            <a:noFill/>
          </a:ln>
        </p:spPr>
        <p:txBody>
          <a:bodyPr/>
          <a:lstStyle/>
          <a:p>
            <a:endParaRPr lang="zh-CN" altLang="en-US"/>
          </a:p>
        </p:txBody>
      </p:sp>
      <p:sp>
        <p:nvSpPr>
          <p:cNvPr id="7174" name="任意多边形 43"/>
          <p:cNvSpPr/>
          <p:nvPr/>
        </p:nvSpPr>
        <p:spPr>
          <a:xfrm>
            <a:off x="3880485" y="2806700"/>
            <a:ext cx="1409700" cy="1263650"/>
          </a:xfrm>
          <a:custGeom>
            <a:avLst/>
            <a:gdLst/>
            <a:ahLst/>
            <a:cxnLst>
              <a:cxn ang="0">
                <a:pos x="1024141" y="792"/>
              </a:cxn>
              <a:cxn ang="0">
                <a:pos x="905743" y="113112"/>
              </a:cxn>
              <a:cxn ang="0">
                <a:pos x="429191" y="659936"/>
              </a:cxn>
              <a:cxn ang="0">
                <a:pos x="322633" y="781123"/>
              </a:cxn>
              <a:cxn ang="0">
                <a:pos x="233837" y="902312"/>
              </a:cxn>
              <a:cxn ang="0">
                <a:pos x="0" y="1212671"/>
              </a:cxn>
              <a:cxn ang="0">
                <a:pos x="14800" y="1259965"/>
              </a:cxn>
              <a:cxn ang="0">
                <a:pos x="82878" y="1262920"/>
              </a:cxn>
              <a:cxn ang="0">
                <a:pos x="97679" y="1215628"/>
              </a:cxn>
              <a:cxn ang="0">
                <a:pos x="337433" y="914136"/>
              </a:cxn>
              <a:cxn ang="0">
                <a:pos x="704467" y="488499"/>
              </a:cxn>
              <a:cxn ang="0">
                <a:pos x="959022" y="187007"/>
              </a:cxn>
              <a:cxn ang="0">
                <a:pos x="1044860" y="71731"/>
              </a:cxn>
              <a:cxn ang="0">
                <a:pos x="1024141" y="792"/>
              </a:cxn>
            </a:cxnLst>
            <a:rect l="0" t="0" r="0" b="0"/>
            <a:pathLst>
              <a:path w="1057146" h="1264380">
                <a:moveTo>
                  <a:pt x="1023891" y="792"/>
                </a:moveTo>
                <a:cubicBezTo>
                  <a:pt x="1000710" y="7697"/>
                  <a:pt x="1004656" y="3258"/>
                  <a:pt x="905522" y="113242"/>
                </a:cubicBezTo>
                <a:cubicBezTo>
                  <a:pt x="806388" y="223226"/>
                  <a:pt x="526248" y="549234"/>
                  <a:pt x="429087" y="660698"/>
                </a:cubicBezTo>
                <a:lnTo>
                  <a:pt x="322555" y="782026"/>
                </a:lnTo>
                <a:cubicBezTo>
                  <a:pt x="290004" y="822469"/>
                  <a:pt x="287538" y="831347"/>
                  <a:pt x="233779" y="903355"/>
                </a:cubicBezTo>
                <a:cubicBezTo>
                  <a:pt x="180020" y="975363"/>
                  <a:pt x="30085" y="1158341"/>
                  <a:pt x="0" y="1214073"/>
                </a:cubicBezTo>
                <a:lnTo>
                  <a:pt x="14796" y="1261421"/>
                </a:lnTo>
                <a:cubicBezTo>
                  <a:pt x="35511" y="1259448"/>
                  <a:pt x="75953" y="1257475"/>
                  <a:pt x="82858" y="1264380"/>
                </a:cubicBezTo>
                <a:cubicBezTo>
                  <a:pt x="86804" y="1252543"/>
                  <a:pt x="55240" y="1275231"/>
                  <a:pt x="97655" y="1217033"/>
                </a:cubicBezTo>
                <a:cubicBezTo>
                  <a:pt x="140070" y="1158835"/>
                  <a:pt x="236244" y="1036520"/>
                  <a:pt x="337351" y="915192"/>
                </a:cubicBezTo>
                <a:cubicBezTo>
                  <a:pt x="438458" y="793864"/>
                  <a:pt x="600722" y="610391"/>
                  <a:pt x="704295" y="489063"/>
                </a:cubicBezTo>
                <a:cubicBezTo>
                  <a:pt x="807868" y="367735"/>
                  <a:pt x="902070" y="256765"/>
                  <a:pt x="958788" y="187223"/>
                </a:cubicBezTo>
                <a:cubicBezTo>
                  <a:pt x="1015506" y="117681"/>
                  <a:pt x="1016000" y="110283"/>
                  <a:pt x="1044606" y="71813"/>
                </a:cubicBezTo>
                <a:cubicBezTo>
                  <a:pt x="1073212" y="33343"/>
                  <a:pt x="1047072" y="-6113"/>
                  <a:pt x="1023891" y="792"/>
                </a:cubicBezTo>
                <a:close/>
              </a:path>
            </a:pathLst>
          </a:custGeom>
          <a:solidFill>
            <a:srgbClr val="404040">
              <a:alpha val="100000"/>
            </a:srgbClr>
          </a:solidFill>
          <a:ln w="9525">
            <a:noFill/>
          </a:ln>
        </p:spPr>
        <p:txBody>
          <a:bodyPr/>
          <a:lstStyle/>
          <a:p>
            <a:endParaRPr lang="zh-CN" altLang="en-US"/>
          </a:p>
        </p:txBody>
      </p:sp>
      <p:sp>
        <p:nvSpPr>
          <p:cNvPr id="7175" name="任意多边形 44"/>
          <p:cNvSpPr/>
          <p:nvPr/>
        </p:nvSpPr>
        <p:spPr>
          <a:xfrm>
            <a:off x="3382010" y="2801938"/>
            <a:ext cx="1863725" cy="1270000"/>
          </a:xfrm>
          <a:custGeom>
            <a:avLst/>
            <a:gdLst/>
            <a:ahLst/>
            <a:cxnLst>
              <a:cxn ang="0">
                <a:pos x="1397197" y="525"/>
              </a:cxn>
              <a:cxn ang="0">
                <a:pos x="1335986" y="43109"/>
              </a:cxn>
              <a:cxn ang="0">
                <a:pos x="1192274" y="213446"/>
              </a:cxn>
              <a:cxn ang="0">
                <a:pos x="894205" y="554116"/>
              </a:cxn>
              <a:cxn ang="0">
                <a:pos x="721219" y="740422"/>
              </a:cxn>
              <a:cxn ang="0">
                <a:pos x="282100" y="1091739"/>
              </a:cxn>
              <a:cxn ang="0">
                <a:pos x="69193" y="1238121"/>
              </a:cxn>
              <a:cxn ang="0">
                <a:pos x="0" y="1235460"/>
              </a:cxn>
              <a:cxn ang="0">
                <a:pos x="0" y="1267397"/>
              </a:cxn>
              <a:cxn ang="0">
                <a:pos x="85162" y="1264736"/>
              </a:cxn>
              <a:cxn ang="0">
                <a:pos x="202260" y="1192876"/>
              </a:cxn>
              <a:cxn ang="0">
                <a:pos x="705251" y="790990"/>
              </a:cxn>
              <a:cxn ang="0">
                <a:pos x="1107112" y="365150"/>
              </a:cxn>
              <a:cxn ang="0">
                <a:pos x="1349292" y="61740"/>
              </a:cxn>
              <a:cxn ang="0">
                <a:pos x="1397197" y="525"/>
              </a:cxn>
            </a:cxnLst>
            <a:rect l="0" t="0" r="0" b="0"/>
            <a:pathLst>
              <a:path w="1396163" h="1269199">
                <a:moveTo>
                  <a:pt x="1395523" y="525"/>
                </a:moveTo>
                <a:cubicBezTo>
                  <a:pt x="1393308" y="-2576"/>
                  <a:pt x="1368499" y="7613"/>
                  <a:pt x="1334386" y="43055"/>
                </a:cubicBezTo>
                <a:cubicBezTo>
                  <a:pt x="1300273" y="78497"/>
                  <a:pt x="1264388" y="128116"/>
                  <a:pt x="1190846" y="213176"/>
                </a:cubicBezTo>
                <a:cubicBezTo>
                  <a:pt x="1117304" y="298237"/>
                  <a:pt x="971549" y="465699"/>
                  <a:pt x="893134" y="553418"/>
                </a:cubicBezTo>
                <a:cubicBezTo>
                  <a:pt x="814719" y="641137"/>
                  <a:pt x="822250" y="649997"/>
                  <a:pt x="720355" y="739488"/>
                </a:cubicBezTo>
                <a:cubicBezTo>
                  <a:pt x="618460" y="828979"/>
                  <a:pt x="390303" y="1007517"/>
                  <a:pt x="281762" y="1090362"/>
                </a:cubicBezTo>
                <a:cubicBezTo>
                  <a:pt x="173221" y="1173207"/>
                  <a:pt x="124932" y="1213523"/>
                  <a:pt x="69111" y="1236560"/>
                </a:cubicBezTo>
                <a:lnTo>
                  <a:pt x="0" y="1233902"/>
                </a:lnTo>
                <a:lnTo>
                  <a:pt x="0" y="1265799"/>
                </a:lnTo>
                <a:cubicBezTo>
                  <a:pt x="28353" y="1264913"/>
                  <a:pt x="51390" y="1275546"/>
                  <a:pt x="85060" y="1263141"/>
                </a:cubicBezTo>
                <a:cubicBezTo>
                  <a:pt x="118730" y="1250737"/>
                  <a:pt x="98794" y="1270230"/>
                  <a:pt x="202018" y="1191372"/>
                </a:cubicBezTo>
                <a:cubicBezTo>
                  <a:pt x="305242" y="1112514"/>
                  <a:pt x="553778" y="927772"/>
                  <a:pt x="704406" y="789992"/>
                </a:cubicBezTo>
                <a:cubicBezTo>
                  <a:pt x="855034" y="652212"/>
                  <a:pt x="998574" y="486078"/>
                  <a:pt x="1105786" y="364690"/>
                </a:cubicBezTo>
                <a:cubicBezTo>
                  <a:pt x="1212998" y="243302"/>
                  <a:pt x="1298501" y="120141"/>
                  <a:pt x="1347676" y="61662"/>
                </a:cubicBezTo>
                <a:cubicBezTo>
                  <a:pt x="1396851" y="3183"/>
                  <a:pt x="1397738" y="3626"/>
                  <a:pt x="1395523" y="525"/>
                </a:cubicBezTo>
                <a:close/>
              </a:path>
            </a:pathLst>
          </a:custGeom>
          <a:solidFill>
            <a:srgbClr val="404040">
              <a:alpha val="100000"/>
            </a:srgbClr>
          </a:solidFill>
          <a:ln w="9525">
            <a:noFill/>
          </a:ln>
        </p:spPr>
        <p:txBody>
          <a:bodyPr/>
          <a:lstStyle/>
          <a:p>
            <a:endParaRPr lang="zh-CN" altLang="en-US"/>
          </a:p>
        </p:txBody>
      </p:sp>
      <p:sp>
        <p:nvSpPr>
          <p:cNvPr id="7176" name="任意多边形 45"/>
          <p:cNvSpPr/>
          <p:nvPr/>
        </p:nvSpPr>
        <p:spPr>
          <a:xfrm>
            <a:off x="3890010" y="3509963"/>
            <a:ext cx="1039813" cy="546100"/>
          </a:xfrm>
          <a:custGeom>
            <a:avLst/>
            <a:gdLst/>
            <a:ahLst/>
            <a:cxnLst>
              <a:cxn ang="0">
                <a:pos x="0" y="500735"/>
              </a:cxn>
              <a:cxn ang="0">
                <a:pos x="66545" y="482142"/>
              </a:cxn>
              <a:cxn ang="0">
                <a:pos x="165032" y="402460"/>
              </a:cxn>
              <a:cxn ang="0">
                <a:pos x="266182" y="301529"/>
              </a:cxn>
              <a:cxn ang="0">
                <a:pos x="457834" y="147477"/>
              </a:cxn>
              <a:cxn ang="0">
                <a:pos x="617544" y="46546"/>
              </a:cxn>
              <a:cxn ang="0">
                <a:pos x="729340" y="1391"/>
              </a:cxn>
              <a:cxn ang="0">
                <a:pos x="779915" y="14672"/>
              </a:cxn>
              <a:cxn ang="0">
                <a:pos x="718693" y="46546"/>
              </a:cxn>
              <a:cxn ang="0">
                <a:pos x="665457" y="62482"/>
              </a:cxn>
              <a:cxn ang="0">
                <a:pos x="582940" y="107635"/>
              </a:cxn>
              <a:cxn ang="0">
                <a:pos x="362010" y="277624"/>
              </a:cxn>
              <a:cxn ang="0">
                <a:pos x="159710" y="452925"/>
              </a:cxn>
              <a:cxn ang="0">
                <a:pos x="63883" y="545888"/>
              </a:cxn>
              <a:cxn ang="0">
                <a:pos x="18633" y="540576"/>
              </a:cxn>
              <a:cxn ang="0">
                <a:pos x="0" y="500735"/>
              </a:cxn>
            </a:cxnLst>
            <a:rect l="0" t="0" r="0" b="0"/>
            <a:pathLst>
              <a:path w="778923" h="546312">
                <a:moveTo>
                  <a:pt x="0" y="501123"/>
                </a:moveTo>
                <a:lnTo>
                  <a:pt x="66453" y="482516"/>
                </a:lnTo>
                <a:lnTo>
                  <a:pt x="164804" y="402772"/>
                </a:lnTo>
                <a:lnTo>
                  <a:pt x="265814" y="301763"/>
                </a:lnTo>
                <a:cubicBezTo>
                  <a:pt x="329609" y="250372"/>
                  <a:pt x="398721" y="190121"/>
                  <a:pt x="457200" y="147591"/>
                </a:cubicBezTo>
                <a:cubicBezTo>
                  <a:pt x="515679" y="105061"/>
                  <a:pt x="571500" y="70948"/>
                  <a:pt x="616688" y="46582"/>
                </a:cubicBezTo>
                <a:cubicBezTo>
                  <a:pt x="661876" y="22216"/>
                  <a:pt x="701306" y="6709"/>
                  <a:pt x="728330" y="1393"/>
                </a:cubicBezTo>
                <a:cubicBezTo>
                  <a:pt x="755354" y="-3923"/>
                  <a:pt x="780607" y="7153"/>
                  <a:pt x="778835" y="14684"/>
                </a:cubicBezTo>
                <a:cubicBezTo>
                  <a:pt x="777063" y="22215"/>
                  <a:pt x="736747" y="38608"/>
                  <a:pt x="717697" y="46582"/>
                </a:cubicBezTo>
                <a:cubicBezTo>
                  <a:pt x="698647" y="54556"/>
                  <a:pt x="692445" y="57656"/>
                  <a:pt x="664535" y="62530"/>
                </a:cubicBezTo>
                <a:cubicBezTo>
                  <a:pt x="636625" y="67404"/>
                  <a:pt x="632636" y="71834"/>
                  <a:pt x="582132" y="107719"/>
                </a:cubicBezTo>
                <a:cubicBezTo>
                  <a:pt x="531628" y="143604"/>
                  <a:pt x="431949" y="220247"/>
                  <a:pt x="361508" y="277840"/>
                </a:cubicBezTo>
                <a:cubicBezTo>
                  <a:pt x="291067" y="335433"/>
                  <a:pt x="208664" y="407202"/>
                  <a:pt x="159488" y="453277"/>
                </a:cubicBezTo>
                <a:cubicBezTo>
                  <a:pt x="110312" y="499351"/>
                  <a:pt x="85503" y="534350"/>
                  <a:pt x="63795" y="546312"/>
                </a:cubicBezTo>
                <a:cubicBezTo>
                  <a:pt x="52276" y="539224"/>
                  <a:pt x="30126" y="548084"/>
                  <a:pt x="18607" y="540996"/>
                </a:cubicBezTo>
                <a:lnTo>
                  <a:pt x="0" y="501123"/>
                </a:lnTo>
                <a:close/>
              </a:path>
            </a:pathLst>
          </a:custGeom>
          <a:solidFill>
            <a:srgbClr val="404040">
              <a:alpha val="100000"/>
            </a:srgbClr>
          </a:solidFill>
          <a:ln w="9525">
            <a:noFill/>
          </a:ln>
        </p:spPr>
        <p:txBody>
          <a:bodyPr/>
          <a:lstStyle/>
          <a:p>
            <a:endParaRPr lang="zh-CN" altLang="en-US"/>
          </a:p>
        </p:txBody>
      </p:sp>
      <p:sp>
        <p:nvSpPr>
          <p:cNvPr id="7177" name="任意多边形 46"/>
          <p:cNvSpPr/>
          <p:nvPr/>
        </p:nvSpPr>
        <p:spPr>
          <a:xfrm>
            <a:off x="4390073" y="3516313"/>
            <a:ext cx="566737" cy="536575"/>
          </a:xfrm>
          <a:custGeom>
            <a:avLst/>
            <a:gdLst/>
            <a:ahLst/>
            <a:cxnLst>
              <a:cxn ang="0">
                <a:pos x="300519" y="34509"/>
              </a:cxn>
              <a:cxn ang="0">
                <a:pos x="380304" y="0"/>
              </a:cxn>
              <a:cxn ang="0">
                <a:pos x="425514" y="34509"/>
              </a:cxn>
              <a:cxn ang="0">
                <a:pos x="385622" y="124757"/>
              </a:cxn>
              <a:cxn ang="0">
                <a:pos x="260628" y="262785"/>
              </a:cxn>
              <a:cxn ang="0">
                <a:pos x="82444" y="453901"/>
              </a:cxn>
              <a:cxn ang="0">
                <a:pos x="69148" y="499026"/>
              </a:cxn>
              <a:cxn ang="0">
                <a:pos x="42553" y="536187"/>
              </a:cxn>
              <a:cxn ang="0">
                <a:pos x="5320" y="501680"/>
              </a:cxn>
              <a:cxn ang="0">
                <a:pos x="13299" y="419395"/>
              </a:cxn>
              <a:cxn ang="0">
                <a:pos x="124997" y="276057"/>
              </a:cxn>
              <a:cxn ang="0">
                <a:pos x="316477" y="84941"/>
              </a:cxn>
              <a:cxn ang="0">
                <a:pos x="300519" y="34509"/>
              </a:cxn>
            </a:cxnLst>
            <a:rect l="0" t="0" r="0" b="0"/>
            <a:pathLst>
              <a:path w="425345" h="536954">
                <a:moveTo>
                  <a:pt x="300371" y="34557"/>
                </a:moveTo>
                <a:cubicBezTo>
                  <a:pt x="311003" y="20380"/>
                  <a:pt x="359294" y="0"/>
                  <a:pt x="380116" y="0"/>
                </a:cubicBezTo>
                <a:cubicBezTo>
                  <a:pt x="400938" y="0"/>
                  <a:pt x="424418" y="13735"/>
                  <a:pt x="425304" y="34557"/>
                </a:cubicBezTo>
                <a:cubicBezTo>
                  <a:pt x="426190" y="55379"/>
                  <a:pt x="412899" y="86833"/>
                  <a:pt x="385432" y="124933"/>
                </a:cubicBezTo>
                <a:cubicBezTo>
                  <a:pt x="357965" y="163033"/>
                  <a:pt x="311005" y="208222"/>
                  <a:pt x="260500" y="263157"/>
                </a:cubicBezTo>
                <a:cubicBezTo>
                  <a:pt x="209995" y="318092"/>
                  <a:pt x="114302" y="415114"/>
                  <a:pt x="82404" y="454543"/>
                </a:cubicBezTo>
                <a:cubicBezTo>
                  <a:pt x="50506" y="493972"/>
                  <a:pt x="75759" y="485997"/>
                  <a:pt x="69114" y="499731"/>
                </a:cubicBezTo>
                <a:cubicBezTo>
                  <a:pt x="62469" y="513465"/>
                  <a:pt x="53165" y="536502"/>
                  <a:pt x="42532" y="536945"/>
                </a:cubicBezTo>
                <a:cubicBezTo>
                  <a:pt x="31899" y="537388"/>
                  <a:pt x="10191" y="521882"/>
                  <a:pt x="5318" y="502389"/>
                </a:cubicBezTo>
                <a:cubicBezTo>
                  <a:pt x="445" y="482896"/>
                  <a:pt x="-6643" y="457644"/>
                  <a:pt x="13293" y="419987"/>
                </a:cubicBezTo>
                <a:cubicBezTo>
                  <a:pt x="33229" y="382330"/>
                  <a:pt x="74430" y="332268"/>
                  <a:pt x="124935" y="276447"/>
                </a:cubicBezTo>
                <a:cubicBezTo>
                  <a:pt x="175440" y="220626"/>
                  <a:pt x="282208" y="122718"/>
                  <a:pt x="316321" y="85061"/>
                </a:cubicBezTo>
                <a:cubicBezTo>
                  <a:pt x="350434" y="47404"/>
                  <a:pt x="289739" y="48734"/>
                  <a:pt x="300371" y="34557"/>
                </a:cubicBezTo>
                <a:close/>
              </a:path>
            </a:pathLst>
          </a:custGeom>
          <a:solidFill>
            <a:srgbClr val="404040">
              <a:alpha val="100000"/>
            </a:srgbClr>
          </a:solidFill>
          <a:ln w="9525">
            <a:noFill/>
          </a:ln>
        </p:spPr>
        <p:txBody>
          <a:bodyPr/>
          <a:lstStyle/>
          <a:p>
            <a:endParaRPr lang="zh-CN" altLang="en-US"/>
          </a:p>
        </p:txBody>
      </p:sp>
      <p:sp>
        <p:nvSpPr>
          <p:cNvPr id="7178" name="任意多边形 47"/>
          <p:cNvSpPr/>
          <p:nvPr/>
        </p:nvSpPr>
        <p:spPr>
          <a:xfrm>
            <a:off x="4439285" y="3481388"/>
            <a:ext cx="1360488" cy="577850"/>
          </a:xfrm>
          <a:custGeom>
            <a:avLst/>
            <a:gdLst/>
            <a:ahLst/>
            <a:cxnLst>
              <a:cxn ang="0">
                <a:pos x="954114" y="3546"/>
              </a:cxn>
              <a:cxn ang="0">
                <a:pos x="1007417" y="22249"/>
              </a:cxn>
              <a:cxn ang="0">
                <a:pos x="1018076" y="86375"/>
              </a:cxn>
              <a:cxn ang="0">
                <a:pos x="948784" y="190577"/>
              </a:cxn>
              <a:cxn ang="0">
                <a:pos x="740904" y="324171"/>
              </a:cxn>
              <a:cxn ang="0">
                <a:pos x="565007" y="398984"/>
              </a:cxn>
              <a:cxn ang="0">
                <a:pos x="501043" y="396312"/>
              </a:cxn>
              <a:cxn ang="0">
                <a:pos x="378447" y="441734"/>
              </a:cxn>
              <a:cxn ang="0">
                <a:pos x="189224" y="540593"/>
              </a:cxn>
              <a:cxn ang="0">
                <a:pos x="101275" y="575328"/>
              </a:cxn>
              <a:cxn ang="0">
                <a:pos x="0" y="575328"/>
              </a:cxn>
              <a:cxn ang="0">
                <a:pos x="18655" y="532577"/>
              </a:cxn>
              <a:cxn ang="0">
                <a:pos x="93279" y="529906"/>
              </a:cxn>
              <a:cxn ang="0">
                <a:pos x="173233" y="508531"/>
              </a:cxn>
              <a:cxn ang="0">
                <a:pos x="354462" y="415015"/>
              </a:cxn>
              <a:cxn ang="0">
                <a:pos x="463731" y="377609"/>
              </a:cxn>
              <a:cxn ang="0">
                <a:pos x="541019" y="361577"/>
              </a:cxn>
              <a:cxn ang="0">
                <a:pos x="586328" y="353562"/>
              </a:cxn>
              <a:cxn ang="0">
                <a:pos x="663616" y="318827"/>
              </a:cxn>
              <a:cxn ang="0">
                <a:pos x="863499" y="174546"/>
              </a:cxn>
              <a:cxn ang="0">
                <a:pos x="938123" y="86375"/>
              </a:cxn>
              <a:cxn ang="0">
                <a:pos x="954114" y="3546"/>
              </a:cxn>
            </a:cxnLst>
            <a:rect l="0" t="0" r="0" b="0"/>
            <a:pathLst>
              <a:path w="1019424" h="576363">
                <a:moveTo>
                  <a:pt x="951614" y="3528"/>
                </a:moveTo>
                <a:cubicBezTo>
                  <a:pt x="963133" y="-7105"/>
                  <a:pt x="994145" y="8401"/>
                  <a:pt x="1004777" y="22135"/>
                </a:cubicBezTo>
                <a:cubicBezTo>
                  <a:pt x="1015409" y="35869"/>
                  <a:pt x="1025156" y="58020"/>
                  <a:pt x="1015409" y="85931"/>
                </a:cubicBezTo>
                <a:cubicBezTo>
                  <a:pt x="1005662" y="113842"/>
                  <a:pt x="992372" y="150169"/>
                  <a:pt x="946298" y="189598"/>
                </a:cubicBezTo>
                <a:cubicBezTo>
                  <a:pt x="900224" y="229027"/>
                  <a:pt x="802758" y="287949"/>
                  <a:pt x="738963" y="322505"/>
                </a:cubicBezTo>
                <a:cubicBezTo>
                  <a:pt x="675168" y="357061"/>
                  <a:pt x="595424" y="388516"/>
                  <a:pt x="563526" y="396933"/>
                </a:cubicBezTo>
                <a:cubicBezTo>
                  <a:pt x="542261" y="396047"/>
                  <a:pt x="530742" y="387187"/>
                  <a:pt x="499730" y="394275"/>
                </a:cubicBezTo>
                <a:cubicBezTo>
                  <a:pt x="468718" y="401363"/>
                  <a:pt x="429290" y="415540"/>
                  <a:pt x="377456" y="439463"/>
                </a:cubicBezTo>
                <a:cubicBezTo>
                  <a:pt x="325622" y="463386"/>
                  <a:pt x="234802" y="515663"/>
                  <a:pt x="188728" y="537814"/>
                </a:cubicBezTo>
                <a:cubicBezTo>
                  <a:pt x="142654" y="559965"/>
                  <a:pt x="132464" y="566611"/>
                  <a:pt x="101009" y="572370"/>
                </a:cubicBezTo>
                <a:cubicBezTo>
                  <a:pt x="69554" y="578129"/>
                  <a:pt x="15506" y="577243"/>
                  <a:pt x="0" y="572370"/>
                </a:cubicBezTo>
                <a:cubicBezTo>
                  <a:pt x="6202" y="558193"/>
                  <a:pt x="2215" y="536042"/>
                  <a:pt x="18607" y="529840"/>
                </a:cubicBezTo>
                <a:lnTo>
                  <a:pt x="93035" y="527182"/>
                </a:lnTo>
                <a:cubicBezTo>
                  <a:pt x="118730" y="523195"/>
                  <a:pt x="129363" y="524967"/>
                  <a:pt x="172779" y="505917"/>
                </a:cubicBezTo>
                <a:cubicBezTo>
                  <a:pt x="216195" y="486867"/>
                  <a:pt x="305244" y="434590"/>
                  <a:pt x="353533" y="412882"/>
                </a:cubicBezTo>
                <a:cubicBezTo>
                  <a:pt x="401822" y="391174"/>
                  <a:pt x="431505" y="384528"/>
                  <a:pt x="462516" y="375668"/>
                </a:cubicBezTo>
                <a:cubicBezTo>
                  <a:pt x="493527" y="366808"/>
                  <a:pt x="519223" y="363706"/>
                  <a:pt x="539602" y="359719"/>
                </a:cubicBezTo>
                <a:cubicBezTo>
                  <a:pt x="559981" y="355732"/>
                  <a:pt x="564412" y="358833"/>
                  <a:pt x="584791" y="351745"/>
                </a:cubicBezTo>
                <a:cubicBezTo>
                  <a:pt x="605170" y="344657"/>
                  <a:pt x="615803" y="346872"/>
                  <a:pt x="661877" y="317189"/>
                </a:cubicBezTo>
                <a:cubicBezTo>
                  <a:pt x="707951" y="287506"/>
                  <a:pt x="815606" y="212192"/>
                  <a:pt x="861237" y="173649"/>
                </a:cubicBezTo>
                <a:cubicBezTo>
                  <a:pt x="906868" y="135106"/>
                  <a:pt x="920602" y="114285"/>
                  <a:pt x="935665" y="85931"/>
                </a:cubicBezTo>
                <a:cubicBezTo>
                  <a:pt x="950728" y="57577"/>
                  <a:pt x="940095" y="14161"/>
                  <a:pt x="951614" y="3528"/>
                </a:cubicBezTo>
                <a:close/>
              </a:path>
            </a:pathLst>
          </a:custGeom>
          <a:solidFill>
            <a:srgbClr val="404040">
              <a:alpha val="100000"/>
            </a:srgbClr>
          </a:solidFill>
          <a:ln w="9525">
            <a:noFill/>
          </a:ln>
        </p:spPr>
        <p:txBody>
          <a:bodyPr/>
          <a:lstStyle/>
          <a:p>
            <a:endParaRPr lang="zh-CN" altLang="en-US"/>
          </a:p>
        </p:txBody>
      </p:sp>
      <p:sp>
        <p:nvSpPr>
          <p:cNvPr id="7179" name="任意多边形 50"/>
          <p:cNvSpPr/>
          <p:nvPr/>
        </p:nvSpPr>
        <p:spPr>
          <a:xfrm>
            <a:off x="5077460" y="3481388"/>
            <a:ext cx="652463" cy="587375"/>
          </a:xfrm>
          <a:custGeom>
            <a:avLst/>
            <a:gdLst/>
            <a:ahLst/>
            <a:cxnLst>
              <a:cxn ang="0">
                <a:pos x="475704" y="806"/>
              </a:cxn>
              <a:cxn ang="0">
                <a:pos x="396039" y="14151"/>
              </a:cxn>
              <a:cxn ang="0">
                <a:pos x="316374" y="62195"/>
              </a:cxn>
              <a:cxn ang="0">
                <a:pos x="175634" y="171628"/>
              </a:cxn>
              <a:cxn ang="0">
                <a:pos x="42861" y="329105"/>
              </a:cxn>
              <a:cxn ang="0">
                <a:pos x="373" y="483914"/>
              </a:cxn>
              <a:cxn ang="0">
                <a:pos x="61448" y="580002"/>
              </a:cxn>
              <a:cxn ang="0">
                <a:pos x="223433" y="580002"/>
              </a:cxn>
              <a:cxn ang="0">
                <a:pos x="231399" y="545303"/>
              </a:cxn>
              <a:cxn ang="0">
                <a:pos x="141112" y="539964"/>
              </a:cxn>
              <a:cxn ang="0">
                <a:pos x="95970" y="470569"/>
              </a:cxn>
              <a:cxn ang="0">
                <a:pos x="170324" y="273054"/>
              </a:cxn>
              <a:cxn ang="0">
                <a:pos x="337619" y="96893"/>
              </a:cxn>
              <a:cxn ang="0">
                <a:pos x="425249" y="43510"/>
              </a:cxn>
              <a:cxn ang="0">
                <a:pos x="483670" y="32835"/>
              </a:cxn>
              <a:cxn ang="0">
                <a:pos x="475704" y="806"/>
              </a:cxn>
            </a:cxnLst>
            <a:rect l="0" t="0" r="0" b="0"/>
            <a:pathLst>
              <a:path w="489195" h="586167">
                <a:moveTo>
                  <a:pt x="476180" y="802"/>
                </a:moveTo>
                <a:cubicBezTo>
                  <a:pt x="461560" y="-2299"/>
                  <a:pt x="423017" y="3904"/>
                  <a:pt x="396436" y="14093"/>
                </a:cubicBezTo>
                <a:cubicBezTo>
                  <a:pt x="369855" y="24283"/>
                  <a:pt x="353463" y="35801"/>
                  <a:pt x="316692" y="61939"/>
                </a:cubicBezTo>
                <a:cubicBezTo>
                  <a:pt x="279921" y="88077"/>
                  <a:pt x="221441" y="126621"/>
                  <a:pt x="175810" y="170923"/>
                </a:cubicBezTo>
                <a:cubicBezTo>
                  <a:pt x="130179" y="215225"/>
                  <a:pt x="72142" y="275919"/>
                  <a:pt x="42903" y="327753"/>
                </a:cubicBezTo>
                <a:cubicBezTo>
                  <a:pt x="13663" y="379587"/>
                  <a:pt x="-2728" y="440282"/>
                  <a:pt x="373" y="481926"/>
                </a:cubicBezTo>
                <a:cubicBezTo>
                  <a:pt x="3474" y="523570"/>
                  <a:pt x="24296" y="561670"/>
                  <a:pt x="61510" y="577619"/>
                </a:cubicBezTo>
                <a:cubicBezTo>
                  <a:pt x="98724" y="593568"/>
                  <a:pt x="195304" y="583378"/>
                  <a:pt x="223657" y="577619"/>
                </a:cubicBezTo>
                <a:cubicBezTo>
                  <a:pt x="252010" y="571860"/>
                  <a:pt x="245365" y="549709"/>
                  <a:pt x="231631" y="543063"/>
                </a:cubicBezTo>
                <a:cubicBezTo>
                  <a:pt x="217897" y="536418"/>
                  <a:pt x="163848" y="550151"/>
                  <a:pt x="141254" y="537746"/>
                </a:cubicBezTo>
                <a:cubicBezTo>
                  <a:pt x="118660" y="525341"/>
                  <a:pt x="91193" y="512937"/>
                  <a:pt x="96066" y="468635"/>
                </a:cubicBezTo>
                <a:cubicBezTo>
                  <a:pt x="100939" y="424333"/>
                  <a:pt x="130179" y="333955"/>
                  <a:pt x="170494" y="271932"/>
                </a:cubicBezTo>
                <a:cubicBezTo>
                  <a:pt x="210809" y="209909"/>
                  <a:pt x="295427" y="134595"/>
                  <a:pt x="337957" y="96495"/>
                </a:cubicBezTo>
                <a:cubicBezTo>
                  <a:pt x="380487" y="58395"/>
                  <a:pt x="401309" y="53964"/>
                  <a:pt x="425675" y="43332"/>
                </a:cubicBezTo>
                <a:cubicBezTo>
                  <a:pt x="450041" y="32700"/>
                  <a:pt x="475737" y="39788"/>
                  <a:pt x="484154" y="32700"/>
                </a:cubicBezTo>
                <a:cubicBezTo>
                  <a:pt x="492571" y="25612"/>
                  <a:pt x="490800" y="3903"/>
                  <a:pt x="476180" y="802"/>
                </a:cubicBezTo>
                <a:close/>
              </a:path>
            </a:pathLst>
          </a:custGeom>
          <a:solidFill>
            <a:srgbClr val="404040">
              <a:alpha val="100000"/>
            </a:srgbClr>
          </a:solidFill>
          <a:ln w="9525">
            <a:noFill/>
          </a:ln>
        </p:spPr>
        <p:txBody>
          <a:bodyPr/>
          <a:lstStyle/>
          <a:p>
            <a:endParaRPr lang="zh-CN" altLang="en-US"/>
          </a:p>
        </p:txBody>
      </p:sp>
      <p:sp>
        <p:nvSpPr>
          <p:cNvPr id="7180" name="任意多边形 53"/>
          <p:cNvSpPr/>
          <p:nvPr/>
        </p:nvSpPr>
        <p:spPr>
          <a:xfrm>
            <a:off x="6868160" y="2714625"/>
            <a:ext cx="1535113" cy="366713"/>
          </a:xfrm>
          <a:custGeom>
            <a:avLst/>
            <a:gdLst/>
            <a:ahLst/>
            <a:cxnLst>
              <a:cxn ang="0">
                <a:pos x="1099794" y="116198"/>
              </a:cxn>
              <a:cxn ang="0">
                <a:pos x="1149692" y="113817"/>
              </a:cxn>
              <a:cxn ang="0">
                <a:pos x="1133059" y="75739"/>
              </a:cxn>
              <a:cxn ang="0">
                <a:pos x="1090290" y="40038"/>
              </a:cxn>
              <a:cxn ang="0">
                <a:pos x="1019007" y="9100"/>
              </a:cxn>
              <a:cxn ang="0">
                <a:pos x="885946" y="1957"/>
              </a:cxn>
              <a:cxn ang="0">
                <a:pos x="591308" y="40038"/>
              </a:cxn>
              <a:cxn ang="0">
                <a:pos x="344193" y="106677"/>
              </a:cxn>
              <a:cxn ang="0">
                <a:pos x="154105" y="187595"/>
              </a:cxn>
              <a:cxn ang="0">
                <a:pos x="31362" y="287033"/>
              </a:cxn>
              <a:cxn ang="0">
                <a:pos x="3663" y="366614"/>
              </a:cxn>
              <a:cxn ang="0">
                <a:pos x="91807" y="361333"/>
              </a:cxn>
              <a:cxn ang="0">
                <a:pos x="120840" y="325634"/>
              </a:cxn>
              <a:cxn ang="0">
                <a:pos x="234893" y="261374"/>
              </a:cxn>
              <a:cxn ang="0">
                <a:pos x="341818" y="220915"/>
              </a:cxn>
              <a:cxn ang="0">
                <a:pos x="446366" y="182837"/>
              </a:cxn>
              <a:cxn ang="0">
                <a:pos x="584181" y="144757"/>
              </a:cxn>
              <a:cxn ang="0">
                <a:pos x="700610" y="118577"/>
              </a:cxn>
              <a:cxn ang="0">
                <a:pos x="871688" y="99537"/>
              </a:cxn>
              <a:cxn ang="0">
                <a:pos x="1030888" y="97159"/>
              </a:cxn>
              <a:cxn ang="0">
                <a:pos x="1099794" y="116198"/>
              </a:cxn>
            </a:cxnLst>
            <a:rect l="0" t="0" r="0" b="0"/>
            <a:pathLst>
              <a:path w="1152183" h="366812">
                <a:moveTo>
                  <a:pt x="1102177" y="116260"/>
                </a:moveTo>
                <a:cubicBezTo>
                  <a:pt x="1122021" y="119038"/>
                  <a:pt x="1115671" y="114673"/>
                  <a:pt x="1152183" y="113879"/>
                </a:cubicBezTo>
                <a:cubicBezTo>
                  <a:pt x="1146627" y="101179"/>
                  <a:pt x="1145436" y="88082"/>
                  <a:pt x="1135514" y="75779"/>
                </a:cubicBezTo>
                <a:cubicBezTo>
                  <a:pt x="1125592" y="63476"/>
                  <a:pt x="1111702" y="51172"/>
                  <a:pt x="1092652" y="40060"/>
                </a:cubicBezTo>
                <a:cubicBezTo>
                  <a:pt x="1073602" y="28948"/>
                  <a:pt x="1055345" y="15454"/>
                  <a:pt x="1021214" y="9104"/>
                </a:cubicBezTo>
                <a:cubicBezTo>
                  <a:pt x="987083" y="2754"/>
                  <a:pt x="959302" y="-3200"/>
                  <a:pt x="887865" y="1959"/>
                </a:cubicBezTo>
                <a:cubicBezTo>
                  <a:pt x="816427" y="7118"/>
                  <a:pt x="683077" y="22597"/>
                  <a:pt x="592589" y="40060"/>
                </a:cubicBezTo>
                <a:cubicBezTo>
                  <a:pt x="502101" y="57523"/>
                  <a:pt x="417964" y="82129"/>
                  <a:pt x="344939" y="106735"/>
                </a:cubicBezTo>
                <a:cubicBezTo>
                  <a:pt x="271914" y="131341"/>
                  <a:pt x="206690" y="157622"/>
                  <a:pt x="154439" y="187697"/>
                </a:cubicBezTo>
                <a:cubicBezTo>
                  <a:pt x="102188" y="217772"/>
                  <a:pt x="56558" y="257336"/>
                  <a:pt x="31430" y="287188"/>
                </a:cubicBezTo>
                <a:cubicBezTo>
                  <a:pt x="6302" y="317040"/>
                  <a:pt x="-6909" y="354422"/>
                  <a:pt x="3671" y="366812"/>
                </a:cubicBezTo>
                <a:cubicBezTo>
                  <a:pt x="28277" y="366018"/>
                  <a:pt x="74542" y="366688"/>
                  <a:pt x="92005" y="361529"/>
                </a:cubicBezTo>
                <a:cubicBezTo>
                  <a:pt x="100736" y="349623"/>
                  <a:pt x="97203" y="342479"/>
                  <a:pt x="121102" y="325810"/>
                </a:cubicBezTo>
                <a:cubicBezTo>
                  <a:pt x="145001" y="309141"/>
                  <a:pt x="198493" y="278979"/>
                  <a:pt x="235402" y="261516"/>
                </a:cubicBezTo>
                <a:cubicBezTo>
                  <a:pt x="272311" y="244053"/>
                  <a:pt x="342558" y="221035"/>
                  <a:pt x="342558" y="221035"/>
                </a:cubicBezTo>
                <a:cubicBezTo>
                  <a:pt x="377880" y="207938"/>
                  <a:pt x="406852" y="195635"/>
                  <a:pt x="447333" y="182935"/>
                </a:cubicBezTo>
                <a:cubicBezTo>
                  <a:pt x="487814" y="170235"/>
                  <a:pt x="542980" y="155551"/>
                  <a:pt x="585446" y="144835"/>
                </a:cubicBezTo>
                <a:cubicBezTo>
                  <a:pt x="627912" y="134119"/>
                  <a:pt x="654105" y="126182"/>
                  <a:pt x="702127" y="118641"/>
                </a:cubicBezTo>
                <a:cubicBezTo>
                  <a:pt x="750149" y="111100"/>
                  <a:pt x="818411" y="103163"/>
                  <a:pt x="873577" y="99591"/>
                </a:cubicBezTo>
                <a:cubicBezTo>
                  <a:pt x="928743" y="96019"/>
                  <a:pt x="998593" y="95624"/>
                  <a:pt x="1033121" y="97211"/>
                </a:cubicBezTo>
                <a:cubicBezTo>
                  <a:pt x="1067649" y="98798"/>
                  <a:pt x="1082333" y="113482"/>
                  <a:pt x="1102177" y="116260"/>
                </a:cubicBezTo>
                <a:close/>
              </a:path>
            </a:pathLst>
          </a:custGeom>
          <a:solidFill>
            <a:srgbClr val="404040">
              <a:alpha val="100000"/>
            </a:srgbClr>
          </a:solidFill>
          <a:ln w="9525">
            <a:noFill/>
          </a:ln>
        </p:spPr>
        <p:txBody>
          <a:bodyPr/>
          <a:lstStyle/>
          <a:p>
            <a:endParaRPr lang="zh-CN" altLang="en-US"/>
          </a:p>
        </p:txBody>
      </p:sp>
      <p:sp>
        <p:nvSpPr>
          <p:cNvPr id="7181" name="任意多边形 54"/>
          <p:cNvSpPr/>
          <p:nvPr/>
        </p:nvSpPr>
        <p:spPr>
          <a:xfrm>
            <a:off x="6083935" y="3055938"/>
            <a:ext cx="1798638" cy="893762"/>
          </a:xfrm>
          <a:custGeom>
            <a:avLst/>
            <a:gdLst/>
            <a:ahLst/>
            <a:cxnLst>
              <a:cxn ang="0">
                <a:pos x="588283" y="7947"/>
              </a:cxn>
              <a:cxn ang="0">
                <a:pos x="680297" y="16959"/>
              </a:cxn>
              <a:cxn ang="0">
                <a:pos x="666016" y="52721"/>
              </a:cxn>
              <a:cxn ang="0">
                <a:pos x="692200" y="129009"/>
              </a:cxn>
              <a:cxn ang="0">
                <a:pos x="797749" y="176690"/>
              </a:cxn>
              <a:cxn ang="0">
                <a:pos x="1095283" y="219602"/>
              </a:cxn>
              <a:cxn ang="0">
                <a:pos x="1271426" y="224370"/>
              </a:cxn>
              <a:cxn ang="0">
                <a:pos x="1347593" y="260131"/>
              </a:cxn>
              <a:cxn ang="0">
                <a:pos x="1252384" y="310196"/>
              </a:cxn>
              <a:cxn ang="0">
                <a:pos x="1033397" y="326885"/>
              </a:cxn>
              <a:cxn ang="0">
                <a:pos x="838212" y="365029"/>
              </a:cxn>
              <a:cxn ang="0">
                <a:pos x="547818" y="458005"/>
              </a:cxn>
              <a:cxn ang="0">
                <a:pos x="312170" y="567672"/>
              </a:cxn>
              <a:cxn ang="0">
                <a:pos x="157451" y="679722"/>
              </a:cxn>
              <a:cxn ang="0">
                <a:pos x="76522" y="779850"/>
              </a:cxn>
              <a:cxn ang="0">
                <a:pos x="66999" y="884748"/>
              </a:cxn>
              <a:cxn ang="0">
                <a:pos x="12254" y="894284"/>
              </a:cxn>
              <a:cxn ang="0">
                <a:pos x="352" y="817995"/>
              </a:cxn>
              <a:cxn ang="0">
                <a:pos x="26536" y="684490"/>
              </a:cxn>
              <a:cxn ang="0">
                <a:pos x="148510" y="542495"/>
              </a:cxn>
              <a:cxn ang="0">
                <a:pos x="321691" y="436550"/>
              </a:cxn>
              <a:cxn ang="0">
                <a:pos x="488310" y="369797"/>
              </a:cxn>
              <a:cxn ang="0">
                <a:pos x="709677" y="307813"/>
              </a:cxn>
              <a:cxn ang="0">
                <a:pos x="976269" y="269667"/>
              </a:cxn>
              <a:cxn ang="0">
                <a:pos x="926284" y="241060"/>
              </a:cxn>
              <a:cxn ang="0">
                <a:pos x="754902" y="217219"/>
              </a:cxn>
              <a:cxn ang="0">
                <a:pos x="631127" y="148081"/>
              </a:cxn>
              <a:cxn ang="0">
                <a:pos x="588283" y="7947"/>
              </a:cxn>
            </a:cxnLst>
            <a:rect l="0" t="0" r="0" b="0"/>
            <a:pathLst>
              <a:path w="1349648" h="893240">
                <a:moveTo>
                  <a:pt x="588521" y="7937"/>
                </a:moveTo>
                <a:cubicBezTo>
                  <a:pt x="596719" y="-13891"/>
                  <a:pt x="668270" y="16145"/>
                  <a:pt x="680573" y="16939"/>
                </a:cubicBezTo>
                <a:cubicBezTo>
                  <a:pt x="674223" y="28052"/>
                  <a:pt x="664302" y="34006"/>
                  <a:pt x="666286" y="52659"/>
                </a:cubicBezTo>
                <a:cubicBezTo>
                  <a:pt x="668271" y="71312"/>
                  <a:pt x="670516" y="108222"/>
                  <a:pt x="692480" y="128859"/>
                </a:cubicBezTo>
                <a:cubicBezTo>
                  <a:pt x="714444" y="149496"/>
                  <a:pt x="730863" y="161403"/>
                  <a:pt x="798071" y="176484"/>
                </a:cubicBezTo>
                <a:cubicBezTo>
                  <a:pt x="865279" y="191565"/>
                  <a:pt x="1016749" y="211409"/>
                  <a:pt x="1095727" y="219346"/>
                </a:cubicBezTo>
                <a:cubicBezTo>
                  <a:pt x="1174705" y="227283"/>
                  <a:pt x="1229871" y="217361"/>
                  <a:pt x="1271940" y="224108"/>
                </a:cubicBezTo>
                <a:cubicBezTo>
                  <a:pt x="1314009" y="230855"/>
                  <a:pt x="1358458" y="231251"/>
                  <a:pt x="1348139" y="259827"/>
                </a:cubicBezTo>
                <a:cubicBezTo>
                  <a:pt x="1337820" y="288403"/>
                  <a:pt x="1305277" y="298721"/>
                  <a:pt x="1252890" y="309834"/>
                </a:cubicBezTo>
                <a:cubicBezTo>
                  <a:pt x="1200503" y="320947"/>
                  <a:pt x="1102871" y="317375"/>
                  <a:pt x="1033815" y="326503"/>
                </a:cubicBezTo>
                <a:cubicBezTo>
                  <a:pt x="964759" y="335631"/>
                  <a:pt x="919515" y="342775"/>
                  <a:pt x="838552" y="364603"/>
                </a:cubicBezTo>
                <a:cubicBezTo>
                  <a:pt x="757590" y="386431"/>
                  <a:pt x="635749" y="423737"/>
                  <a:pt x="548040" y="457471"/>
                </a:cubicBezTo>
                <a:cubicBezTo>
                  <a:pt x="460331" y="491205"/>
                  <a:pt x="377383" y="530100"/>
                  <a:pt x="312296" y="567009"/>
                </a:cubicBezTo>
                <a:cubicBezTo>
                  <a:pt x="247208" y="603919"/>
                  <a:pt x="196806" y="643606"/>
                  <a:pt x="157515" y="678928"/>
                </a:cubicBezTo>
                <a:cubicBezTo>
                  <a:pt x="118224" y="714250"/>
                  <a:pt x="91633" y="744809"/>
                  <a:pt x="76552" y="778940"/>
                </a:cubicBezTo>
                <a:cubicBezTo>
                  <a:pt x="61471" y="813071"/>
                  <a:pt x="61868" y="863078"/>
                  <a:pt x="67027" y="883715"/>
                </a:cubicBezTo>
                <a:cubicBezTo>
                  <a:pt x="49564" y="884509"/>
                  <a:pt x="33689" y="891652"/>
                  <a:pt x="12258" y="893240"/>
                </a:cubicBezTo>
                <a:cubicBezTo>
                  <a:pt x="8289" y="863077"/>
                  <a:pt x="-2029" y="851965"/>
                  <a:pt x="352" y="817040"/>
                </a:cubicBezTo>
                <a:cubicBezTo>
                  <a:pt x="2733" y="782115"/>
                  <a:pt x="1843" y="729553"/>
                  <a:pt x="26546" y="683690"/>
                </a:cubicBezTo>
                <a:cubicBezTo>
                  <a:pt x="51249" y="637827"/>
                  <a:pt x="85864" y="578374"/>
                  <a:pt x="148570" y="541861"/>
                </a:cubicBezTo>
                <a:cubicBezTo>
                  <a:pt x="211276" y="505348"/>
                  <a:pt x="265165" y="464789"/>
                  <a:pt x="321821" y="436040"/>
                </a:cubicBezTo>
                <a:cubicBezTo>
                  <a:pt x="378477" y="407291"/>
                  <a:pt x="423817" y="390796"/>
                  <a:pt x="488508" y="369365"/>
                </a:cubicBezTo>
                <a:cubicBezTo>
                  <a:pt x="553199" y="347934"/>
                  <a:pt x="628606" y="324122"/>
                  <a:pt x="709965" y="307453"/>
                </a:cubicBezTo>
                <a:cubicBezTo>
                  <a:pt x="791324" y="290784"/>
                  <a:pt x="940550" y="280465"/>
                  <a:pt x="976665" y="269353"/>
                </a:cubicBezTo>
                <a:cubicBezTo>
                  <a:pt x="1012780" y="258241"/>
                  <a:pt x="963568" y="249509"/>
                  <a:pt x="926658" y="240778"/>
                </a:cubicBezTo>
                <a:cubicBezTo>
                  <a:pt x="889748" y="232047"/>
                  <a:pt x="804421" y="232443"/>
                  <a:pt x="755208" y="216965"/>
                </a:cubicBezTo>
                <a:cubicBezTo>
                  <a:pt x="705996" y="201487"/>
                  <a:pt x="659164" y="182747"/>
                  <a:pt x="631383" y="147909"/>
                </a:cubicBezTo>
                <a:cubicBezTo>
                  <a:pt x="603602" y="113071"/>
                  <a:pt x="580323" y="29765"/>
                  <a:pt x="588521" y="7937"/>
                </a:cubicBezTo>
                <a:close/>
              </a:path>
            </a:pathLst>
          </a:custGeom>
          <a:solidFill>
            <a:srgbClr val="404040">
              <a:alpha val="100000"/>
            </a:srgbClr>
          </a:solidFill>
          <a:ln w="9525">
            <a:noFill/>
          </a:ln>
        </p:spPr>
        <p:txBody>
          <a:bodyPr/>
          <a:lstStyle/>
          <a:p>
            <a:endParaRPr lang="zh-CN" altLang="en-US"/>
          </a:p>
        </p:txBody>
      </p:sp>
      <p:sp>
        <p:nvSpPr>
          <p:cNvPr id="7182" name="任意多边形 55"/>
          <p:cNvSpPr/>
          <p:nvPr/>
        </p:nvSpPr>
        <p:spPr>
          <a:xfrm>
            <a:off x="6099810" y="3582988"/>
            <a:ext cx="1809750" cy="588962"/>
          </a:xfrm>
          <a:custGeom>
            <a:avLst/>
            <a:gdLst/>
            <a:ahLst/>
            <a:cxnLst>
              <a:cxn ang="0">
                <a:pos x="1211" y="357282"/>
              </a:cxn>
              <a:cxn ang="0">
                <a:pos x="53546" y="354900"/>
              </a:cxn>
              <a:cxn ang="0">
                <a:pos x="77337" y="407302"/>
              </a:cxn>
              <a:cxn ang="0">
                <a:pos x="158219" y="457322"/>
              </a:cxn>
              <a:cxn ang="0">
                <a:pos x="289058" y="481142"/>
              </a:cxn>
              <a:cxn ang="0">
                <a:pos x="488885" y="471611"/>
              </a:cxn>
              <a:cxn ang="0">
                <a:pos x="700606" y="397775"/>
              </a:cxn>
              <a:cxn ang="0">
                <a:pos x="971801" y="207223"/>
              </a:cxn>
              <a:cxn ang="0">
                <a:pos x="997969" y="178642"/>
              </a:cxn>
              <a:cxn ang="0">
                <a:pos x="1024136" y="235806"/>
              </a:cxn>
              <a:cxn ang="0">
                <a:pos x="1007483" y="252479"/>
              </a:cxn>
              <a:cxn ang="0">
                <a:pos x="1016998" y="259624"/>
              </a:cxn>
              <a:cxn ang="0">
                <a:pos x="1235857" y="88130"/>
              </a:cxn>
              <a:cxn ang="0">
                <a:pos x="1316740" y="16673"/>
              </a:cxn>
              <a:cxn ang="0">
                <a:pos x="1354802" y="0"/>
              </a:cxn>
              <a:cxn ang="0">
                <a:pos x="1342908" y="16673"/>
              </a:cxn>
              <a:cxn ang="0">
                <a:pos x="1276299" y="73839"/>
              </a:cxn>
              <a:cxn ang="0">
                <a:pos x="974179" y="323936"/>
              </a:cxn>
              <a:cxn ang="0">
                <a:pos x="893297" y="393010"/>
              </a:cxn>
              <a:cxn ang="0">
                <a:pos x="776730" y="466849"/>
              </a:cxn>
              <a:cxn ang="0">
                <a:pos x="543600" y="564506"/>
              </a:cxn>
              <a:cxn ang="0">
                <a:pos x="398487" y="588325"/>
              </a:cxn>
              <a:cxn ang="0">
                <a:pos x="267647" y="576415"/>
              </a:cxn>
              <a:cxn ang="0">
                <a:pos x="113019" y="514486"/>
              </a:cxn>
              <a:cxn ang="0">
                <a:pos x="25001" y="421593"/>
              </a:cxn>
              <a:cxn ang="0">
                <a:pos x="1211" y="357282"/>
              </a:cxn>
            </a:cxnLst>
            <a:rect l="0" t="0" r="0" b="0"/>
            <a:pathLst>
              <a:path w="1357985" h="588884">
                <a:moveTo>
                  <a:pt x="1213" y="357188"/>
                </a:moveTo>
                <a:cubicBezTo>
                  <a:pt x="5975" y="346076"/>
                  <a:pt x="43678" y="359172"/>
                  <a:pt x="53600" y="354806"/>
                </a:cubicBezTo>
                <a:cubicBezTo>
                  <a:pt x="61538" y="372269"/>
                  <a:pt x="65904" y="393303"/>
                  <a:pt x="77413" y="407194"/>
                </a:cubicBezTo>
                <a:cubicBezTo>
                  <a:pt x="95669" y="420688"/>
                  <a:pt x="123053" y="444897"/>
                  <a:pt x="158375" y="457200"/>
                </a:cubicBezTo>
                <a:cubicBezTo>
                  <a:pt x="193697" y="469503"/>
                  <a:pt x="234178" y="478633"/>
                  <a:pt x="289344" y="481014"/>
                </a:cubicBezTo>
                <a:cubicBezTo>
                  <a:pt x="344510" y="483395"/>
                  <a:pt x="420710" y="485378"/>
                  <a:pt x="489369" y="471487"/>
                </a:cubicBezTo>
                <a:cubicBezTo>
                  <a:pt x="558028" y="457596"/>
                  <a:pt x="620734" y="441722"/>
                  <a:pt x="701300" y="397669"/>
                </a:cubicBezTo>
                <a:cubicBezTo>
                  <a:pt x="781866" y="353616"/>
                  <a:pt x="923154" y="243682"/>
                  <a:pt x="972763" y="207169"/>
                </a:cubicBezTo>
                <a:cubicBezTo>
                  <a:pt x="1022373" y="170657"/>
                  <a:pt x="990226" y="173832"/>
                  <a:pt x="998957" y="178594"/>
                </a:cubicBezTo>
                <a:cubicBezTo>
                  <a:pt x="1007688" y="183356"/>
                  <a:pt x="1023563" y="223441"/>
                  <a:pt x="1025150" y="235744"/>
                </a:cubicBezTo>
                <a:cubicBezTo>
                  <a:pt x="1026737" y="248047"/>
                  <a:pt x="1009672" y="248444"/>
                  <a:pt x="1008481" y="252413"/>
                </a:cubicBezTo>
                <a:cubicBezTo>
                  <a:pt x="1007290" y="256382"/>
                  <a:pt x="979906" y="286940"/>
                  <a:pt x="1018006" y="259556"/>
                </a:cubicBezTo>
                <a:cubicBezTo>
                  <a:pt x="1056106" y="232171"/>
                  <a:pt x="1187075" y="128587"/>
                  <a:pt x="1237081" y="88106"/>
                </a:cubicBezTo>
                <a:cubicBezTo>
                  <a:pt x="1287087" y="47625"/>
                  <a:pt x="1298200" y="31353"/>
                  <a:pt x="1318044" y="16669"/>
                </a:cubicBezTo>
                <a:cubicBezTo>
                  <a:pt x="1337888" y="1985"/>
                  <a:pt x="1351778" y="0"/>
                  <a:pt x="1356144" y="0"/>
                </a:cubicBezTo>
                <a:cubicBezTo>
                  <a:pt x="1360510" y="0"/>
                  <a:pt x="1357335" y="4366"/>
                  <a:pt x="1344238" y="16669"/>
                </a:cubicBezTo>
                <a:cubicBezTo>
                  <a:pt x="1331141" y="28972"/>
                  <a:pt x="1277563" y="73819"/>
                  <a:pt x="1277563" y="73819"/>
                </a:cubicBezTo>
                <a:cubicBezTo>
                  <a:pt x="1216047" y="125016"/>
                  <a:pt x="1036263" y="268287"/>
                  <a:pt x="975144" y="323850"/>
                </a:cubicBezTo>
                <a:cubicBezTo>
                  <a:pt x="948156" y="346869"/>
                  <a:pt x="927122" y="369094"/>
                  <a:pt x="894181" y="392906"/>
                </a:cubicBezTo>
                <a:cubicBezTo>
                  <a:pt x="861240" y="416718"/>
                  <a:pt x="835841" y="438150"/>
                  <a:pt x="777500" y="466725"/>
                </a:cubicBezTo>
                <a:cubicBezTo>
                  <a:pt x="719159" y="495300"/>
                  <a:pt x="607241" y="544115"/>
                  <a:pt x="544138" y="564356"/>
                </a:cubicBezTo>
                <a:cubicBezTo>
                  <a:pt x="481035" y="584597"/>
                  <a:pt x="444918" y="586185"/>
                  <a:pt x="398881" y="588169"/>
                </a:cubicBezTo>
                <a:cubicBezTo>
                  <a:pt x="352844" y="590153"/>
                  <a:pt x="315538" y="588566"/>
                  <a:pt x="267913" y="576263"/>
                </a:cubicBezTo>
                <a:cubicBezTo>
                  <a:pt x="220288" y="563960"/>
                  <a:pt x="156787" y="540544"/>
                  <a:pt x="113131" y="514350"/>
                </a:cubicBezTo>
                <a:cubicBezTo>
                  <a:pt x="69475" y="488156"/>
                  <a:pt x="44075" y="447278"/>
                  <a:pt x="25025" y="421481"/>
                </a:cubicBezTo>
                <a:cubicBezTo>
                  <a:pt x="5975" y="395684"/>
                  <a:pt x="-3549" y="368300"/>
                  <a:pt x="1213" y="357188"/>
                </a:cubicBezTo>
                <a:close/>
              </a:path>
            </a:pathLst>
          </a:custGeom>
          <a:solidFill>
            <a:srgbClr val="404040">
              <a:alpha val="100000"/>
            </a:srgbClr>
          </a:solidFill>
          <a:ln w="9525">
            <a:noFill/>
          </a:ln>
        </p:spPr>
        <p:txBody>
          <a:bodyPr/>
          <a:lstStyle/>
          <a:p>
            <a:endParaRPr lang="zh-CN" altLang="en-US"/>
          </a:p>
        </p:txBody>
      </p:sp>
      <p:sp>
        <p:nvSpPr>
          <p:cNvPr id="7183" name="任意多边形 56"/>
          <p:cNvSpPr/>
          <p:nvPr/>
        </p:nvSpPr>
        <p:spPr>
          <a:xfrm>
            <a:off x="7501573" y="3584575"/>
            <a:ext cx="434975" cy="403225"/>
          </a:xfrm>
          <a:custGeom>
            <a:avLst/>
            <a:gdLst/>
            <a:ahLst/>
            <a:cxnLst>
              <a:cxn ang="0">
                <a:pos x="297489" y="2028"/>
              </a:cxn>
              <a:cxn ang="0">
                <a:pos x="195589" y="107564"/>
              </a:cxn>
              <a:cxn ang="0">
                <a:pos x="105539" y="232289"/>
              </a:cxn>
              <a:cxn ang="0">
                <a:pos x="2307" y="359937"/>
              </a:cxn>
              <a:cxn ang="0">
                <a:pos x="6303" y="404686"/>
              </a:cxn>
              <a:cxn ang="0">
                <a:pos x="46295" y="388195"/>
              </a:cxn>
              <a:cxn ang="0">
                <a:pos x="133976" y="294651"/>
              </a:cxn>
              <a:cxn ang="0">
                <a:pos x="240614" y="162731"/>
              </a:cxn>
              <a:cxn ang="0">
                <a:pos x="323556" y="47601"/>
              </a:cxn>
              <a:cxn ang="0">
                <a:pos x="297489" y="2028"/>
              </a:cxn>
            </a:cxnLst>
            <a:rect l="0" t="0" r="0" b="0"/>
            <a:pathLst>
              <a:path w="327817" h="401769">
                <a:moveTo>
                  <a:pt x="298931" y="2014"/>
                </a:moveTo>
                <a:cubicBezTo>
                  <a:pt x="277500" y="11936"/>
                  <a:pt x="228685" y="68689"/>
                  <a:pt x="196538" y="106789"/>
                </a:cubicBezTo>
                <a:cubicBezTo>
                  <a:pt x="164391" y="144889"/>
                  <a:pt x="138421" y="188855"/>
                  <a:pt x="106051" y="230614"/>
                </a:cubicBezTo>
                <a:cubicBezTo>
                  <a:pt x="73681" y="272373"/>
                  <a:pt x="19385" y="331942"/>
                  <a:pt x="2319" y="357342"/>
                </a:cubicBezTo>
                <a:cubicBezTo>
                  <a:pt x="4700" y="383535"/>
                  <a:pt x="-6617" y="386959"/>
                  <a:pt x="6333" y="401769"/>
                </a:cubicBezTo>
                <a:cubicBezTo>
                  <a:pt x="15858" y="400182"/>
                  <a:pt x="25137" y="403603"/>
                  <a:pt x="46519" y="385396"/>
                </a:cubicBezTo>
                <a:cubicBezTo>
                  <a:pt x="67901" y="367189"/>
                  <a:pt x="102081" y="329833"/>
                  <a:pt x="134625" y="292527"/>
                </a:cubicBezTo>
                <a:cubicBezTo>
                  <a:pt x="167169" y="255221"/>
                  <a:pt x="210031" y="202436"/>
                  <a:pt x="241781" y="161558"/>
                </a:cubicBezTo>
                <a:cubicBezTo>
                  <a:pt x="273531" y="120680"/>
                  <a:pt x="316394" y="73849"/>
                  <a:pt x="325125" y="47258"/>
                </a:cubicBezTo>
                <a:cubicBezTo>
                  <a:pt x="333856" y="20667"/>
                  <a:pt x="320362" y="-7908"/>
                  <a:pt x="298931" y="2014"/>
                </a:cubicBezTo>
                <a:close/>
              </a:path>
            </a:pathLst>
          </a:custGeom>
          <a:solidFill>
            <a:srgbClr val="404040">
              <a:alpha val="100000"/>
            </a:srgbClr>
          </a:solidFill>
          <a:ln w="9525">
            <a:noFill/>
          </a:ln>
        </p:spPr>
        <p:txBody>
          <a:bodyPr/>
          <a:lstStyle/>
          <a:p>
            <a:endParaRPr lang="zh-CN" altLang="en-US"/>
          </a:p>
        </p:txBody>
      </p:sp>
      <p:sp>
        <p:nvSpPr>
          <p:cNvPr id="7184" name="任意多边形 57"/>
          <p:cNvSpPr/>
          <p:nvPr/>
        </p:nvSpPr>
        <p:spPr>
          <a:xfrm>
            <a:off x="7501573" y="3627438"/>
            <a:ext cx="725487" cy="360362"/>
          </a:xfrm>
          <a:custGeom>
            <a:avLst/>
            <a:gdLst/>
            <a:ahLst/>
            <a:cxnLst>
              <a:cxn ang="0">
                <a:pos x="541969" y="33189"/>
              </a:cxn>
              <a:cxn ang="0">
                <a:pos x="496880" y="17"/>
              </a:cxn>
              <a:cxn ang="0">
                <a:pos x="387716" y="37927"/>
              </a:cxn>
              <a:cxn ang="0">
                <a:pos x="212104" y="163505"/>
              </a:cxn>
              <a:cxn ang="0">
                <a:pos x="74462" y="308038"/>
              </a:cxn>
              <a:cxn ang="0">
                <a:pos x="24626" y="338840"/>
              </a:cxn>
              <a:cxn ang="0">
                <a:pos x="3267" y="336471"/>
              </a:cxn>
              <a:cxn ang="0">
                <a:pos x="5640" y="355425"/>
              </a:cxn>
              <a:cxn ang="0">
                <a:pos x="55476" y="350686"/>
              </a:cxn>
              <a:cxn ang="0">
                <a:pos x="133789" y="267759"/>
              </a:cxn>
              <a:cxn ang="0">
                <a:pos x="204984" y="208523"/>
              </a:cxn>
              <a:cxn ang="0">
                <a:pos x="299910" y="127964"/>
              </a:cxn>
              <a:cxn ang="0">
                <a:pos x="363984" y="78207"/>
              </a:cxn>
              <a:cxn ang="0">
                <a:pos x="444671" y="40297"/>
              </a:cxn>
              <a:cxn ang="0">
                <a:pos x="541969" y="33189"/>
              </a:cxn>
            </a:cxnLst>
            <a:rect l="0" t="0" r="0" b="0"/>
            <a:pathLst>
              <a:path w="545443" h="361263">
                <a:moveTo>
                  <a:pt x="543822" y="33355"/>
                </a:moveTo>
                <a:cubicBezTo>
                  <a:pt x="552553" y="26608"/>
                  <a:pt x="524376" y="-777"/>
                  <a:pt x="498579" y="17"/>
                </a:cubicBezTo>
                <a:cubicBezTo>
                  <a:pt x="472782" y="811"/>
                  <a:pt x="436666" y="10733"/>
                  <a:pt x="389041" y="38117"/>
                </a:cubicBezTo>
                <a:cubicBezTo>
                  <a:pt x="341416" y="65501"/>
                  <a:pt x="265216" y="119080"/>
                  <a:pt x="212829" y="164324"/>
                </a:cubicBezTo>
                <a:cubicBezTo>
                  <a:pt x="160442" y="209568"/>
                  <a:pt x="106069" y="280211"/>
                  <a:pt x="74716" y="309580"/>
                </a:cubicBezTo>
                <a:cubicBezTo>
                  <a:pt x="43363" y="338949"/>
                  <a:pt x="36616" y="335774"/>
                  <a:pt x="24710" y="340536"/>
                </a:cubicBezTo>
                <a:cubicBezTo>
                  <a:pt x="12804" y="345299"/>
                  <a:pt x="6454" y="335377"/>
                  <a:pt x="3279" y="338155"/>
                </a:cubicBezTo>
                <a:cubicBezTo>
                  <a:pt x="104" y="340933"/>
                  <a:pt x="-3071" y="354824"/>
                  <a:pt x="5660" y="357205"/>
                </a:cubicBezTo>
                <a:cubicBezTo>
                  <a:pt x="14391" y="359586"/>
                  <a:pt x="34235" y="367126"/>
                  <a:pt x="55666" y="352442"/>
                </a:cubicBezTo>
                <a:cubicBezTo>
                  <a:pt x="77097" y="337758"/>
                  <a:pt x="109244" y="292912"/>
                  <a:pt x="134247" y="269099"/>
                </a:cubicBezTo>
                <a:cubicBezTo>
                  <a:pt x="159250" y="245287"/>
                  <a:pt x="177904" y="232983"/>
                  <a:pt x="205685" y="209567"/>
                </a:cubicBezTo>
                <a:cubicBezTo>
                  <a:pt x="233466" y="186151"/>
                  <a:pt x="274344" y="150433"/>
                  <a:pt x="300935" y="128605"/>
                </a:cubicBezTo>
                <a:cubicBezTo>
                  <a:pt x="327526" y="106777"/>
                  <a:pt x="341020" y="92489"/>
                  <a:pt x="365229" y="78599"/>
                </a:cubicBezTo>
                <a:cubicBezTo>
                  <a:pt x="389438" y="64709"/>
                  <a:pt x="416426" y="48040"/>
                  <a:pt x="446191" y="40499"/>
                </a:cubicBezTo>
                <a:cubicBezTo>
                  <a:pt x="475956" y="32958"/>
                  <a:pt x="535091" y="40102"/>
                  <a:pt x="543822" y="33355"/>
                </a:cubicBezTo>
                <a:close/>
              </a:path>
            </a:pathLst>
          </a:custGeom>
          <a:solidFill>
            <a:srgbClr val="404040">
              <a:alpha val="100000"/>
            </a:srgbClr>
          </a:solidFill>
          <a:ln w="9525">
            <a:noFill/>
          </a:ln>
        </p:spPr>
        <p:txBody>
          <a:bodyPr/>
          <a:lstStyle/>
          <a:p>
            <a:endParaRPr lang="zh-CN" altLang="en-US"/>
          </a:p>
        </p:txBody>
      </p:sp>
      <p:sp>
        <p:nvSpPr>
          <p:cNvPr id="7185" name="任意多边形 58"/>
          <p:cNvSpPr/>
          <p:nvPr/>
        </p:nvSpPr>
        <p:spPr>
          <a:xfrm>
            <a:off x="7841298" y="3649663"/>
            <a:ext cx="390525" cy="349250"/>
          </a:xfrm>
          <a:custGeom>
            <a:avLst/>
            <a:gdLst/>
            <a:ahLst/>
            <a:cxnLst>
              <a:cxn ang="0">
                <a:pos x="219718" y="2572"/>
              </a:cxn>
              <a:cxn ang="0">
                <a:pos x="290833" y="4939"/>
              </a:cxn>
              <a:cxn ang="0">
                <a:pos x="281351" y="40454"/>
              </a:cxn>
              <a:cxn ang="0">
                <a:pos x="186531" y="142265"/>
              </a:cxn>
              <a:cxn ang="0">
                <a:pos x="60892" y="279590"/>
              </a:cxn>
              <a:cxn ang="0">
                <a:pos x="63263" y="348254"/>
              </a:cxn>
              <a:cxn ang="0">
                <a:pos x="18223" y="338783"/>
              </a:cxn>
              <a:cxn ang="0">
                <a:pos x="4000" y="263018"/>
              </a:cxn>
              <a:cxn ang="0">
                <a:pos x="86968" y="154103"/>
              </a:cxn>
              <a:cxn ang="0">
                <a:pos x="198383" y="49925"/>
              </a:cxn>
              <a:cxn ang="0">
                <a:pos x="219718" y="2572"/>
              </a:cxn>
            </a:cxnLst>
            <a:rect l="0" t="0" r="0" b="0"/>
            <a:pathLst>
              <a:path w="292760" h="350249">
                <a:moveTo>
                  <a:pt x="220712" y="2586"/>
                </a:moveTo>
                <a:cubicBezTo>
                  <a:pt x="236190" y="-4955"/>
                  <a:pt x="278655" y="6554"/>
                  <a:pt x="292149" y="4967"/>
                </a:cubicBezTo>
                <a:cubicBezTo>
                  <a:pt x="288974" y="16873"/>
                  <a:pt x="300087" y="17667"/>
                  <a:pt x="282624" y="40686"/>
                </a:cubicBezTo>
                <a:cubicBezTo>
                  <a:pt x="265161" y="63705"/>
                  <a:pt x="187374" y="143080"/>
                  <a:pt x="187374" y="143080"/>
                </a:cubicBezTo>
                <a:cubicBezTo>
                  <a:pt x="150465" y="183164"/>
                  <a:pt x="81805" y="246664"/>
                  <a:pt x="61168" y="281192"/>
                </a:cubicBezTo>
                <a:cubicBezTo>
                  <a:pt x="61962" y="304211"/>
                  <a:pt x="59977" y="315324"/>
                  <a:pt x="63549" y="350249"/>
                </a:cubicBezTo>
                <a:cubicBezTo>
                  <a:pt x="48468" y="347074"/>
                  <a:pt x="28227" y="355012"/>
                  <a:pt x="18305" y="340724"/>
                </a:cubicBezTo>
                <a:cubicBezTo>
                  <a:pt x="8383" y="326437"/>
                  <a:pt x="-7491" y="295480"/>
                  <a:pt x="4018" y="264524"/>
                </a:cubicBezTo>
                <a:cubicBezTo>
                  <a:pt x="15527" y="233568"/>
                  <a:pt x="54818" y="190705"/>
                  <a:pt x="87362" y="154986"/>
                </a:cubicBezTo>
                <a:cubicBezTo>
                  <a:pt x="119906" y="119267"/>
                  <a:pt x="175071" y="71642"/>
                  <a:pt x="199280" y="50211"/>
                </a:cubicBezTo>
                <a:cubicBezTo>
                  <a:pt x="223489" y="28780"/>
                  <a:pt x="205234" y="10127"/>
                  <a:pt x="220712" y="2586"/>
                </a:cubicBezTo>
                <a:close/>
              </a:path>
            </a:pathLst>
          </a:custGeom>
          <a:solidFill>
            <a:srgbClr val="404040">
              <a:alpha val="100000"/>
            </a:srgbClr>
          </a:solidFill>
          <a:ln w="9525">
            <a:noFill/>
          </a:ln>
        </p:spPr>
        <p:txBody>
          <a:bodyPr/>
          <a:lstStyle/>
          <a:p>
            <a:endParaRPr lang="zh-CN" altLang="en-US"/>
          </a:p>
        </p:txBody>
      </p:sp>
      <p:sp>
        <p:nvSpPr>
          <p:cNvPr id="7186" name="任意多边形 59"/>
          <p:cNvSpPr/>
          <p:nvPr/>
        </p:nvSpPr>
        <p:spPr>
          <a:xfrm>
            <a:off x="7876223" y="3606800"/>
            <a:ext cx="890587" cy="395288"/>
          </a:xfrm>
          <a:custGeom>
            <a:avLst/>
            <a:gdLst/>
            <a:ahLst/>
            <a:cxnLst>
              <a:cxn ang="0">
                <a:pos x="663613" y="69268"/>
              </a:cxn>
              <a:cxn ang="0">
                <a:pos x="649345" y="16967"/>
              </a:cxn>
              <a:cxn ang="0">
                <a:pos x="587519" y="326"/>
              </a:cxn>
              <a:cxn ang="0">
                <a:pos x="549473" y="12212"/>
              </a:cxn>
              <a:cxn ang="0">
                <a:pos x="456734" y="78777"/>
              </a:cxn>
              <a:cxn ang="0">
                <a:pos x="349729" y="161983"/>
              </a:cxn>
              <a:cxn ang="0">
                <a:pos x="230834" y="273718"/>
              </a:cxn>
              <a:cxn ang="0">
                <a:pos x="116693" y="345037"/>
              </a:cxn>
              <a:cxn ang="0">
                <a:pos x="50112" y="366435"/>
              </a:cxn>
              <a:cxn ang="0">
                <a:pos x="176" y="359302"/>
              </a:cxn>
              <a:cxn ang="0">
                <a:pos x="176" y="394962"/>
              </a:cxn>
              <a:cxn ang="0">
                <a:pos x="83402" y="387830"/>
              </a:cxn>
              <a:cxn ang="0">
                <a:pos x="195165" y="318888"/>
              </a:cxn>
              <a:cxn ang="0">
                <a:pos x="366376" y="178626"/>
              </a:cxn>
              <a:cxn ang="0">
                <a:pos x="437712" y="112061"/>
              </a:cxn>
              <a:cxn ang="0">
                <a:pos x="535205" y="43117"/>
              </a:cxn>
              <a:cxn ang="0">
                <a:pos x="582764" y="21721"/>
              </a:cxn>
              <a:cxn ang="0">
                <a:pos x="663613" y="69268"/>
              </a:cxn>
            </a:cxnLst>
            <a:rect l="0" t="0" r="0" b="0"/>
            <a:pathLst>
              <a:path w="668806" h="395614">
                <a:moveTo>
                  <a:pt x="664545" y="69382"/>
                </a:moveTo>
                <a:cubicBezTo>
                  <a:pt x="675657" y="68588"/>
                  <a:pt x="662957" y="28504"/>
                  <a:pt x="650257" y="16995"/>
                </a:cubicBezTo>
                <a:cubicBezTo>
                  <a:pt x="637557" y="5486"/>
                  <a:pt x="605013" y="1120"/>
                  <a:pt x="588344" y="326"/>
                </a:cubicBezTo>
                <a:cubicBezTo>
                  <a:pt x="571675" y="-468"/>
                  <a:pt x="572073" y="-865"/>
                  <a:pt x="550245" y="12232"/>
                </a:cubicBezTo>
                <a:cubicBezTo>
                  <a:pt x="528417" y="25329"/>
                  <a:pt x="490713" y="53904"/>
                  <a:pt x="457376" y="78907"/>
                </a:cubicBezTo>
                <a:cubicBezTo>
                  <a:pt x="424039" y="103910"/>
                  <a:pt x="387923" y="129707"/>
                  <a:pt x="350220" y="162251"/>
                </a:cubicBezTo>
                <a:cubicBezTo>
                  <a:pt x="312517" y="194795"/>
                  <a:pt x="270052" y="243611"/>
                  <a:pt x="231158" y="274170"/>
                </a:cubicBezTo>
                <a:cubicBezTo>
                  <a:pt x="192264" y="304729"/>
                  <a:pt x="147020" y="330129"/>
                  <a:pt x="116857" y="345607"/>
                </a:cubicBezTo>
                <a:cubicBezTo>
                  <a:pt x="86694" y="361085"/>
                  <a:pt x="69629" y="364658"/>
                  <a:pt x="50182" y="367039"/>
                </a:cubicBezTo>
                <a:cubicBezTo>
                  <a:pt x="30735" y="369420"/>
                  <a:pt x="7716" y="360689"/>
                  <a:pt x="176" y="359895"/>
                </a:cubicBezTo>
                <a:cubicBezTo>
                  <a:pt x="176" y="371801"/>
                  <a:pt x="-221" y="378152"/>
                  <a:pt x="176" y="395614"/>
                </a:cubicBezTo>
                <a:lnTo>
                  <a:pt x="83520" y="388470"/>
                </a:lnTo>
                <a:cubicBezTo>
                  <a:pt x="120826" y="365451"/>
                  <a:pt x="148211" y="354339"/>
                  <a:pt x="195439" y="319414"/>
                </a:cubicBezTo>
                <a:cubicBezTo>
                  <a:pt x="242667" y="284489"/>
                  <a:pt x="326409" y="213448"/>
                  <a:pt x="366890" y="178920"/>
                </a:cubicBezTo>
                <a:cubicBezTo>
                  <a:pt x="407371" y="144392"/>
                  <a:pt x="410148" y="134867"/>
                  <a:pt x="438326" y="112245"/>
                </a:cubicBezTo>
                <a:cubicBezTo>
                  <a:pt x="466504" y="89623"/>
                  <a:pt x="511351" y="57477"/>
                  <a:pt x="535957" y="43189"/>
                </a:cubicBezTo>
                <a:cubicBezTo>
                  <a:pt x="560563" y="28901"/>
                  <a:pt x="565723" y="21757"/>
                  <a:pt x="583582" y="21757"/>
                </a:cubicBezTo>
                <a:cubicBezTo>
                  <a:pt x="601441" y="21757"/>
                  <a:pt x="653433" y="70176"/>
                  <a:pt x="664545" y="69382"/>
                </a:cubicBezTo>
                <a:close/>
              </a:path>
            </a:pathLst>
          </a:custGeom>
          <a:solidFill>
            <a:srgbClr val="404040">
              <a:alpha val="100000"/>
            </a:srgbClr>
          </a:solidFill>
          <a:ln w="9525">
            <a:noFill/>
          </a:ln>
        </p:spPr>
        <p:txBody>
          <a:bodyPr/>
          <a:lstStyle/>
          <a:p>
            <a:endParaRPr lang="zh-CN" altLang="en-US"/>
          </a:p>
        </p:txBody>
      </p:sp>
      <p:sp>
        <p:nvSpPr>
          <p:cNvPr id="7187" name="任意多边形 60"/>
          <p:cNvSpPr/>
          <p:nvPr/>
        </p:nvSpPr>
        <p:spPr>
          <a:xfrm>
            <a:off x="8269923" y="3613150"/>
            <a:ext cx="496887" cy="368300"/>
          </a:xfrm>
          <a:custGeom>
            <a:avLst/>
            <a:gdLst/>
            <a:ahLst/>
            <a:cxnLst>
              <a:cxn ang="0">
                <a:pos x="69961" y="366283"/>
              </a:cxn>
              <a:cxn ang="0">
                <a:pos x="62787" y="290391"/>
              </a:cxn>
              <a:cxn ang="0">
                <a:pos x="117795" y="202641"/>
              </a:cxn>
              <a:cxn ang="0">
                <a:pos x="223028" y="88804"/>
              </a:cxn>
              <a:cxn ang="0">
                <a:pos x="301953" y="31884"/>
              </a:cxn>
              <a:cxn ang="0">
                <a:pos x="333045" y="27142"/>
              </a:cxn>
              <a:cxn ang="0">
                <a:pos x="340219" y="72202"/>
              </a:cxn>
              <a:cxn ang="0">
                <a:pos x="373703" y="53229"/>
              </a:cxn>
              <a:cxn ang="0">
                <a:pos x="352178" y="17655"/>
              </a:cxn>
              <a:cxn ang="0">
                <a:pos x="325870" y="1054"/>
              </a:cxn>
              <a:cxn ang="0">
                <a:pos x="266079" y="5796"/>
              </a:cxn>
              <a:cxn ang="0">
                <a:pos x="199112" y="39000"/>
              </a:cxn>
              <a:cxn ang="0">
                <a:pos x="93879" y="124378"/>
              </a:cxn>
              <a:cxn ang="0">
                <a:pos x="12561" y="231101"/>
              </a:cxn>
              <a:cxn ang="0">
                <a:pos x="14954" y="361540"/>
              </a:cxn>
              <a:cxn ang="0">
                <a:pos x="69961" y="366283"/>
              </a:cxn>
            </a:cxnLst>
            <a:rect l="0" t="0" r="0" b="0"/>
            <a:pathLst>
              <a:path w="372249" h="369047">
                <a:moveTo>
                  <a:pt x="69657" y="367770"/>
                </a:moveTo>
                <a:cubicBezTo>
                  <a:pt x="65093" y="344354"/>
                  <a:pt x="54576" y="318954"/>
                  <a:pt x="62513" y="291570"/>
                </a:cubicBezTo>
                <a:cubicBezTo>
                  <a:pt x="70451" y="264186"/>
                  <a:pt x="90691" y="237198"/>
                  <a:pt x="117282" y="203464"/>
                </a:cubicBezTo>
                <a:cubicBezTo>
                  <a:pt x="143873" y="169730"/>
                  <a:pt x="191498" y="117739"/>
                  <a:pt x="222057" y="89164"/>
                </a:cubicBezTo>
                <a:cubicBezTo>
                  <a:pt x="252616" y="60589"/>
                  <a:pt x="282382" y="42333"/>
                  <a:pt x="300638" y="32014"/>
                </a:cubicBezTo>
                <a:cubicBezTo>
                  <a:pt x="318894" y="21695"/>
                  <a:pt x="325245" y="20505"/>
                  <a:pt x="331595" y="27252"/>
                </a:cubicBezTo>
                <a:cubicBezTo>
                  <a:pt x="337945" y="33999"/>
                  <a:pt x="331991" y="68130"/>
                  <a:pt x="338738" y="72495"/>
                </a:cubicBezTo>
                <a:cubicBezTo>
                  <a:pt x="345485" y="76860"/>
                  <a:pt x="370092" y="62573"/>
                  <a:pt x="372076" y="53445"/>
                </a:cubicBezTo>
                <a:cubicBezTo>
                  <a:pt x="374060" y="44317"/>
                  <a:pt x="358582" y="26458"/>
                  <a:pt x="350645" y="17727"/>
                </a:cubicBezTo>
                <a:cubicBezTo>
                  <a:pt x="342708" y="8996"/>
                  <a:pt x="338738" y="3042"/>
                  <a:pt x="324451" y="1058"/>
                </a:cubicBezTo>
                <a:cubicBezTo>
                  <a:pt x="310164" y="-926"/>
                  <a:pt x="285954" y="-530"/>
                  <a:pt x="264920" y="5820"/>
                </a:cubicBezTo>
                <a:cubicBezTo>
                  <a:pt x="243886" y="12170"/>
                  <a:pt x="226820" y="19314"/>
                  <a:pt x="198245" y="39158"/>
                </a:cubicBezTo>
                <a:cubicBezTo>
                  <a:pt x="169670" y="59002"/>
                  <a:pt x="124426" y="92736"/>
                  <a:pt x="93470" y="124883"/>
                </a:cubicBezTo>
                <a:cubicBezTo>
                  <a:pt x="62514" y="157030"/>
                  <a:pt x="27588" y="193940"/>
                  <a:pt x="12507" y="232040"/>
                </a:cubicBezTo>
                <a:cubicBezTo>
                  <a:pt x="-2574" y="270140"/>
                  <a:pt x="-6543" y="326099"/>
                  <a:pt x="14888" y="363008"/>
                </a:cubicBezTo>
                <a:cubicBezTo>
                  <a:pt x="37907" y="374120"/>
                  <a:pt x="51401" y="366183"/>
                  <a:pt x="69657" y="367770"/>
                </a:cubicBezTo>
                <a:close/>
              </a:path>
            </a:pathLst>
          </a:custGeom>
          <a:solidFill>
            <a:srgbClr val="404040">
              <a:alpha val="100000"/>
            </a:srgbClr>
          </a:solidFill>
          <a:ln w="9525">
            <a:noFill/>
          </a:ln>
        </p:spPr>
        <p:txBody>
          <a:bodyPr/>
          <a:lstStyle/>
          <a:p>
            <a:endParaRPr lang="zh-CN" altLang="en-US"/>
          </a:p>
        </p:txBody>
      </p:sp>
      <p:sp>
        <p:nvSpPr>
          <p:cNvPr id="7188" name="任意多边形 61"/>
          <p:cNvSpPr/>
          <p:nvPr/>
        </p:nvSpPr>
        <p:spPr>
          <a:xfrm>
            <a:off x="8327073" y="3144838"/>
            <a:ext cx="1092200" cy="836612"/>
          </a:xfrm>
          <a:custGeom>
            <a:avLst/>
            <a:gdLst/>
            <a:ahLst/>
            <a:cxnLst>
              <a:cxn ang="0">
                <a:pos x="805371" y="3325"/>
              </a:cxn>
              <a:cxn ang="0">
                <a:pos x="743327" y="50908"/>
              </a:cxn>
              <a:cxn ang="0">
                <a:pos x="578676" y="212693"/>
              </a:cxn>
              <a:cxn ang="0">
                <a:pos x="340049" y="502954"/>
              </a:cxn>
              <a:cxn ang="0">
                <a:pos x="237440" y="610018"/>
              </a:cxn>
              <a:cxn ang="0">
                <a:pos x="141989" y="724219"/>
              </a:cxn>
              <a:cxn ang="0">
                <a:pos x="29834" y="807491"/>
              </a:cxn>
              <a:cxn ang="0">
                <a:pos x="3586" y="800354"/>
              </a:cxn>
              <a:cxn ang="0">
                <a:pos x="3586" y="831282"/>
              </a:cxn>
              <a:cxn ang="0">
                <a:pos x="39379" y="828903"/>
              </a:cxn>
              <a:cxn ang="0">
                <a:pos x="153921" y="738494"/>
              </a:cxn>
              <a:cxn ang="0">
                <a:pos x="261302" y="610018"/>
              </a:cxn>
              <a:cxn ang="0">
                <a:pos x="461748" y="391133"/>
              </a:cxn>
              <a:cxn ang="0">
                <a:pos x="597766" y="231727"/>
              </a:cxn>
              <a:cxn ang="0">
                <a:pos x="800600" y="29496"/>
              </a:cxn>
              <a:cxn ang="0">
                <a:pos x="805371" y="3325"/>
              </a:cxn>
            </a:cxnLst>
            <a:rect l="0" t="0" r="0" b="0"/>
            <a:pathLst>
              <a:path w="818289" h="836974">
                <a:moveTo>
                  <a:pt x="803678" y="3327"/>
                </a:moveTo>
                <a:cubicBezTo>
                  <a:pt x="794153" y="6899"/>
                  <a:pt x="779469" y="16027"/>
                  <a:pt x="741766" y="50952"/>
                </a:cubicBezTo>
                <a:cubicBezTo>
                  <a:pt x="704063" y="85877"/>
                  <a:pt x="644532" y="137471"/>
                  <a:pt x="577460" y="212877"/>
                </a:cubicBezTo>
                <a:cubicBezTo>
                  <a:pt x="510388" y="288283"/>
                  <a:pt x="396088" y="437112"/>
                  <a:pt x="339335" y="503390"/>
                </a:cubicBezTo>
                <a:cubicBezTo>
                  <a:pt x="282582" y="569668"/>
                  <a:pt x="269882" y="573637"/>
                  <a:pt x="236941" y="610546"/>
                </a:cubicBezTo>
                <a:cubicBezTo>
                  <a:pt x="204000" y="647455"/>
                  <a:pt x="176219" y="691905"/>
                  <a:pt x="141691" y="724846"/>
                </a:cubicBezTo>
                <a:cubicBezTo>
                  <a:pt x="107163" y="757787"/>
                  <a:pt x="52791" y="795490"/>
                  <a:pt x="29772" y="808190"/>
                </a:cubicBezTo>
                <a:cubicBezTo>
                  <a:pt x="6753" y="820890"/>
                  <a:pt x="7944" y="797077"/>
                  <a:pt x="3578" y="801046"/>
                </a:cubicBezTo>
                <a:cubicBezTo>
                  <a:pt x="-788" y="805015"/>
                  <a:pt x="-1582" y="790727"/>
                  <a:pt x="3578" y="832002"/>
                </a:cubicBezTo>
                <a:cubicBezTo>
                  <a:pt x="15484" y="831208"/>
                  <a:pt x="14294" y="845099"/>
                  <a:pt x="39297" y="829621"/>
                </a:cubicBezTo>
                <a:cubicBezTo>
                  <a:pt x="64300" y="814143"/>
                  <a:pt x="116688" y="775646"/>
                  <a:pt x="153597" y="739134"/>
                </a:cubicBezTo>
                <a:cubicBezTo>
                  <a:pt x="190506" y="702622"/>
                  <a:pt x="209556" y="668490"/>
                  <a:pt x="260753" y="610546"/>
                </a:cubicBezTo>
                <a:cubicBezTo>
                  <a:pt x="311950" y="552602"/>
                  <a:pt x="404819" y="454574"/>
                  <a:pt x="460778" y="391471"/>
                </a:cubicBezTo>
                <a:cubicBezTo>
                  <a:pt x="516737" y="328368"/>
                  <a:pt x="540154" y="292252"/>
                  <a:pt x="596510" y="231927"/>
                </a:cubicBezTo>
                <a:cubicBezTo>
                  <a:pt x="652866" y="171602"/>
                  <a:pt x="764389" y="67622"/>
                  <a:pt x="798917" y="29522"/>
                </a:cubicBezTo>
                <a:cubicBezTo>
                  <a:pt x="833445" y="-8578"/>
                  <a:pt x="813203" y="-245"/>
                  <a:pt x="803678" y="3327"/>
                </a:cubicBezTo>
                <a:close/>
              </a:path>
            </a:pathLst>
          </a:custGeom>
          <a:solidFill>
            <a:srgbClr val="404040">
              <a:alpha val="100000"/>
            </a:srgbClr>
          </a:solidFill>
          <a:ln w="9525">
            <a:noFill/>
          </a:ln>
        </p:spPr>
        <p:txBody>
          <a:bodyPr/>
          <a:lstStyle/>
          <a:p>
            <a:endParaRPr lang="zh-CN" altLang="en-US"/>
          </a:p>
        </p:txBody>
      </p:sp>
      <p:sp>
        <p:nvSpPr>
          <p:cNvPr id="7189" name="任意多边形 62"/>
          <p:cNvSpPr/>
          <p:nvPr/>
        </p:nvSpPr>
        <p:spPr>
          <a:xfrm>
            <a:off x="8530273" y="3151188"/>
            <a:ext cx="908050" cy="855662"/>
          </a:xfrm>
          <a:custGeom>
            <a:avLst/>
            <a:gdLst/>
            <a:ahLst/>
            <a:cxnLst>
              <a:cxn ang="0">
                <a:pos x="647438" y="2934"/>
              </a:cxn>
              <a:cxn ang="0">
                <a:pos x="499823" y="133972"/>
              </a:cxn>
              <a:cxn ang="0">
                <a:pos x="271259" y="403196"/>
              </a:cxn>
              <a:cxn ang="0">
                <a:pos x="149833" y="550913"/>
              </a:cxn>
              <a:cxn ang="0">
                <a:pos x="54599" y="650978"/>
              </a:cxn>
              <a:cxn ang="0">
                <a:pos x="40313" y="717689"/>
              </a:cxn>
              <a:cxn ang="0">
                <a:pos x="2219" y="782016"/>
              </a:cxn>
              <a:cxn ang="0">
                <a:pos x="11742" y="841580"/>
              </a:cxn>
              <a:cxn ang="0">
                <a:pos x="59359" y="855875"/>
              </a:cxn>
              <a:cxn ang="0">
                <a:pos x="95074" y="843963"/>
              </a:cxn>
              <a:cxn ang="0">
                <a:pos x="83170" y="827284"/>
              </a:cxn>
              <a:cxn ang="0">
                <a:pos x="49836" y="812991"/>
              </a:cxn>
              <a:cxn ang="0">
                <a:pos x="68884" y="758192"/>
              </a:cxn>
              <a:cxn ang="0">
                <a:pos x="240306" y="536618"/>
              </a:cxn>
              <a:cxn ang="0">
                <a:pos x="506966" y="224508"/>
              </a:cxn>
              <a:cxn ang="0">
                <a:pos x="652199" y="69645"/>
              </a:cxn>
              <a:cxn ang="0">
                <a:pos x="647438" y="2934"/>
              </a:cxn>
            </a:cxnLst>
            <a:rect l="0" t="0" r="0" b="0"/>
            <a:pathLst>
              <a:path w="681091" h="855434">
                <a:moveTo>
                  <a:pt x="647538" y="2932"/>
                </a:moveTo>
                <a:cubicBezTo>
                  <a:pt x="622138" y="13647"/>
                  <a:pt x="562607" y="67225"/>
                  <a:pt x="499901" y="133900"/>
                </a:cubicBezTo>
                <a:cubicBezTo>
                  <a:pt x="437195" y="200575"/>
                  <a:pt x="329642" y="333529"/>
                  <a:pt x="271301" y="402982"/>
                </a:cubicBezTo>
                <a:cubicBezTo>
                  <a:pt x="212960" y="472435"/>
                  <a:pt x="185973" y="509344"/>
                  <a:pt x="149857" y="550619"/>
                </a:cubicBezTo>
                <a:cubicBezTo>
                  <a:pt x="113741" y="591894"/>
                  <a:pt x="72863" y="622851"/>
                  <a:pt x="54607" y="650632"/>
                </a:cubicBezTo>
                <a:cubicBezTo>
                  <a:pt x="36351" y="678413"/>
                  <a:pt x="49050" y="695479"/>
                  <a:pt x="40319" y="717307"/>
                </a:cubicBezTo>
                <a:cubicBezTo>
                  <a:pt x="31588" y="739135"/>
                  <a:pt x="6981" y="760963"/>
                  <a:pt x="2219" y="781600"/>
                </a:cubicBezTo>
                <a:cubicBezTo>
                  <a:pt x="-2543" y="802237"/>
                  <a:pt x="235" y="828829"/>
                  <a:pt x="11744" y="841132"/>
                </a:cubicBezTo>
                <a:cubicBezTo>
                  <a:pt x="27619" y="845894"/>
                  <a:pt x="45478" y="855022"/>
                  <a:pt x="59369" y="855419"/>
                </a:cubicBezTo>
                <a:cubicBezTo>
                  <a:pt x="73260" y="855816"/>
                  <a:pt x="91119" y="848275"/>
                  <a:pt x="95088" y="843513"/>
                </a:cubicBezTo>
                <a:cubicBezTo>
                  <a:pt x="99057" y="838751"/>
                  <a:pt x="90723" y="832003"/>
                  <a:pt x="83182" y="826844"/>
                </a:cubicBezTo>
                <a:cubicBezTo>
                  <a:pt x="75641" y="821685"/>
                  <a:pt x="52225" y="824066"/>
                  <a:pt x="49844" y="812557"/>
                </a:cubicBezTo>
                <a:cubicBezTo>
                  <a:pt x="47463" y="801048"/>
                  <a:pt x="37144" y="803825"/>
                  <a:pt x="68894" y="757788"/>
                </a:cubicBezTo>
                <a:cubicBezTo>
                  <a:pt x="100644" y="711751"/>
                  <a:pt x="167319" y="625232"/>
                  <a:pt x="240344" y="536332"/>
                </a:cubicBezTo>
                <a:cubicBezTo>
                  <a:pt x="313369" y="447432"/>
                  <a:pt x="438385" y="302175"/>
                  <a:pt x="507044" y="224388"/>
                </a:cubicBezTo>
                <a:cubicBezTo>
                  <a:pt x="575703" y="146601"/>
                  <a:pt x="598722" y="129138"/>
                  <a:pt x="652301" y="69607"/>
                </a:cubicBezTo>
                <a:cubicBezTo>
                  <a:pt x="705880" y="10076"/>
                  <a:pt x="672938" y="-7783"/>
                  <a:pt x="647538" y="2932"/>
                </a:cubicBezTo>
                <a:close/>
              </a:path>
            </a:pathLst>
          </a:custGeom>
          <a:solidFill>
            <a:srgbClr val="404040">
              <a:alpha val="100000"/>
            </a:srgbClr>
          </a:solidFill>
          <a:ln w="9525">
            <a:noFill/>
          </a:ln>
        </p:spPr>
        <p:txBody>
          <a:bodyPr/>
          <a:lstStyle/>
          <a:p>
            <a:endParaRPr lang="zh-CN" altLang="en-US"/>
          </a:p>
        </p:txBody>
      </p:sp>
      <p:sp>
        <p:nvSpPr>
          <p:cNvPr id="7190" name="任意多边形 23"/>
          <p:cNvSpPr/>
          <p:nvPr/>
        </p:nvSpPr>
        <p:spPr>
          <a:xfrm>
            <a:off x="7793673" y="2822575"/>
            <a:ext cx="609600" cy="265113"/>
          </a:xfrm>
          <a:custGeom>
            <a:avLst/>
            <a:gdLst/>
            <a:ahLst/>
            <a:cxnLst>
              <a:cxn ang="0">
                <a:pos x="402255" y="3912"/>
              </a:cxn>
              <a:cxn ang="0">
                <a:pos x="456967" y="1541"/>
              </a:cxn>
              <a:cxn ang="0">
                <a:pos x="454587" y="51329"/>
              </a:cxn>
              <a:cxn ang="0">
                <a:pos x="440315" y="82152"/>
              </a:cxn>
              <a:cxn ang="0">
                <a:pos x="404632" y="124828"/>
              </a:cxn>
              <a:cxn ang="0">
                <a:pos x="290450" y="200698"/>
              </a:cxn>
              <a:cxn ang="0">
                <a:pos x="157235" y="255229"/>
              </a:cxn>
              <a:cxn ang="0">
                <a:pos x="6250" y="258829"/>
              </a:cxn>
              <a:cxn ang="0">
                <a:pos x="35971" y="197129"/>
              </a:cxn>
              <a:cxn ang="0">
                <a:pos x="102522" y="203070"/>
              </a:cxn>
              <a:cxn ang="0">
                <a:pos x="235736" y="153280"/>
              </a:cxn>
              <a:cxn ang="0">
                <a:pos x="354677" y="86894"/>
              </a:cxn>
              <a:cxn ang="0">
                <a:pos x="390359" y="48958"/>
              </a:cxn>
              <a:cxn ang="0">
                <a:pos x="402255" y="3912"/>
              </a:cxn>
            </a:cxnLst>
            <a:rect l="0" t="0" r="0" b="0"/>
            <a:pathLst>
              <a:path w="457433" h="265689">
                <a:moveTo>
                  <a:pt x="402665" y="3929"/>
                </a:moveTo>
                <a:cubicBezTo>
                  <a:pt x="413778" y="-4008"/>
                  <a:pt x="431239" y="2738"/>
                  <a:pt x="457433" y="1547"/>
                </a:cubicBezTo>
                <a:cubicBezTo>
                  <a:pt x="456639" y="11866"/>
                  <a:pt x="457829" y="38059"/>
                  <a:pt x="455051" y="51553"/>
                </a:cubicBezTo>
                <a:cubicBezTo>
                  <a:pt x="452273" y="65047"/>
                  <a:pt x="449098" y="70206"/>
                  <a:pt x="440764" y="82509"/>
                </a:cubicBezTo>
                <a:cubicBezTo>
                  <a:pt x="432430" y="94812"/>
                  <a:pt x="430047" y="105527"/>
                  <a:pt x="405044" y="125371"/>
                </a:cubicBezTo>
                <a:cubicBezTo>
                  <a:pt x="380041" y="145215"/>
                  <a:pt x="332021" y="179743"/>
                  <a:pt x="290746" y="201571"/>
                </a:cubicBezTo>
                <a:cubicBezTo>
                  <a:pt x="249471" y="223399"/>
                  <a:pt x="204810" y="246609"/>
                  <a:pt x="157395" y="256340"/>
                </a:cubicBezTo>
                <a:cubicBezTo>
                  <a:pt x="109980" y="266071"/>
                  <a:pt x="26487" y="269681"/>
                  <a:pt x="6256" y="259955"/>
                </a:cubicBezTo>
                <a:cubicBezTo>
                  <a:pt x="-13975" y="250229"/>
                  <a:pt x="19945" y="207320"/>
                  <a:pt x="36007" y="197986"/>
                </a:cubicBezTo>
                <a:cubicBezTo>
                  <a:pt x="52069" y="188652"/>
                  <a:pt x="69298" y="211293"/>
                  <a:pt x="102626" y="203953"/>
                </a:cubicBezTo>
                <a:cubicBezTo>
                  <a:pt x="135954" y="196613"/>
                  <a:pt x="193907" y="173394"/>
                  <a:pt x="235976" y="153947"/>
                </a:cubicBezTo>
                <a:cubicBezTo>
                  <a:pt x="278045" y="134500"/>
                  <a:pt x="324479" y="114260"/>
                  <a:pt x="355039" y="87272"/>
                </a:cubicBezTo>
                <a:cubicBezTo>
                  <a:pt x="385599" y="60284"/>
                  <a:pt x="380835" y="62268"/>
                  <a:pt x="390757" y="49171"/>
                </a:cubicBezTo>
                <a:cubicBezTo>
                  <a:pt x="405441" y="9880"/>
                  <a:pt x="391552" y="11866"/>
                  <a:pt x="402665" y="3929"/>
                </a:cubicBezTo>
                <a:close/>
              </a:path>
            </a:pathLst>
          </a:custGeom>
          <a:solidFill>
            <a:srgbClr val="404040">
              <a:alpha val="100000"/>
            </a:srgbClr>
          </a:solidFill>
          <a:ln w="9525">
            <a:noFill/>
          </a:ln>
        </p:spPr>
        <p:txBody>
          <a:bodyPr/>
          <a:lstStyle/>
          <a:p>
            <a:endParaRPr lang="zh-CN" altLang="en-US"/>
          </a:p>
        </p:txBody>
      </p:sp>
      <p:sp>
        <p:nvSpPr>
          <p:cNvPr id="7191" name="任意多边形 24"/>
          <p:cNvSpPr/>
          <p:nvPr/>
        </p:nvSpPr>
        <p:spPr>
          <a:xfrm>
            <a:off x="7761923" y="2952750"/>
            <a:ext cx="204787" cy="128588"/>
          </a:xfrm>
          <a:custGeom>
            <a:avLst/>
            <a:gdLst/>
            <a:ahLst/>
            <a:cxnLst>
              <a:cxn ang="0">
                <a:pos x="84644" y="60339"/>
              </a:cxn>
              <a:cxn ang="0">
                <a:pos x="93435" y="80669"/>
              </a:cxn>
              <a:cxn ang="0">
                <a:pos x="38845" y="128274"/>
              </a:cxn>
              <a:cxn ang="0">
                <a:pos x="15" y="98438"/>
              </a:cxn>
              <a:cxn ang="0">
                <a:pos x="35277" y="43671"/>
              </a:cxn>
              <a:cxn ang="0">
                <a:pos x="117554" y="3192"/>
              </a:cxn>
              <a:cxn ang="0">
                <a:pos x="152817" y="5573"/>
              </a:cxn>
              <a:cxn ang="0">
                <a:pos x="129308" y="29385"/>
              </a:cxn>
              <a:cxn ang="0">
                <a:pos x="84644" y="60339"/>
              </a:cxn>
            </a:cxnLst>
            <a:rect l="0" t="0" r="0" b="0"/>
            <a:pathLst>
              <a:path w="154981" h="128590">
                <a:moveTo>
                  <a:pt x="85740" y="60341"/>
                </a:moveTo>
                <a:cubicBezTo>
                  <a:pt x="79684" y="68889"/>
                  <a:pt x="100790" y="70936"/>
                  <a:pt x="94645" y="80671"/>
                </a:cubicBezTo>
                <a:cubicBezTo>
                  <a:pt x="88501" y="90406"/>
                  <a:pt x="55120" y="125316"/>
                  <a:pt x="39348" y="128278"/>
                </a:cubicBezTo>
                <a:cubicBezTo>
                  <a:pt x="23576" y="131240"/>
                  <a:pt x="617" y="112543"/>
                  <a:pt x="15" y="98442"/>
                </a:cubicBezTo>
                <a:cubicBezTo>
                  <a:pt x="-587" y="84341"/>
                  <a:pt x="15890" y="59548"/>
                  <a:pt x="35734" y="43673"/>
                </a:cubicBezTo>
                <a:cubicBezTo>
                  <a:pt x="55578" y="27798"/>
                  <a:pt x="99233" y="9542"/>
                  <a:pt x="119077" y="3192"/>
                </a:cubicBezTo>
                <a:cubicBezTo>
                  <a:pt x="138921" y="-3158"/>
                  <a:pt x="152812" y="1208"/>
                  <a:pt x="154796" y="5573"/>
                </a:cubicBezTo>
                <a:cubicBezTo>
                  <a:pt x="156780" y="9938"/>
                  <a:pt x="142492" y="20257"/>
                  <a:pt x="130983" y="29385"/>
                </a:cubicBezTo>
                <a:cubicBezTo>
                  <a:pt x="119474" y="38513"/>
                  <a:pt x="91796" y="51793"/>
                  <a:pt x="85740" y="60341"/>
                </a:cubicBezTo>
                <a:close/>
              </a:path>
            </a:pathLst>
          </a:custGeom>
          <a:solidFill>
            <a:srgbClr val="404040">
              <a:alpha val="100000"/>
            </a:srgbClr>
          </a:solidFill>
          <a:ln w="9525">
            <a:noFill/>
          </a:ln>
        </p:spPr>
        <p:txBody>
          <a:bodyPr/>
          <a:lstStyle/>
          <a:p>
            <a:endParaRPr lang="zh-CN" altLang="en-US"/>
          </a:p>
        </p:txBody>
      </p:sp>
      <p:pic>
        <p:nvPicPr>
          <p:cNvPr id="7192" name="图片 25" descr="羽毛.png"/>
          <p:cNvPicPr>
            <a:picLocks noChangeAspect="1"/>
          </p:cNvPicPr>
          <p:nvPr/>
        </p:nvPicPr>
        <p:blipFill>
          <a:blip r:embed="rId2"/>
          <a:srcRect t="-2" b="449"/>
          <a:stretch>
            <a:fillRect/>
          </a:stretch>
        </p:blipFill>
        <p:spPr>
          <a:xfrm rot="1350554">
            <a:off x="12775248" y="501650"/>
            <a:ext cx="1652587" cy="3949700"/>
          </a:xfrm>
          <a:prstGeom prst="rect">
            <a:avLst/>
          </a:prstGeom>
          <a:noFill/>
          <a:ln w="9525">
            <a:noFill/>
          </a:ln>
        </p:spPr>
      </p:pic>
      <p:sp>
        <p:nvSpPr>
          <p:cNvPr id="2" name="Slide Number Placeholder 1"/>
          <p:cNvSpPr>
            <a:spLocks noGrp="1"/>
          </p:cNvSpPr>
          <p:nvPr>
            <p:ph type="sldNum" sz="quarter" idx="12"/>
          </p:nvPr>
        </p:nvSpPr>
        <p:spPr/>
        <p:txBody>
          <a:bodyPr/>
          <a:lstStyle/>
          <a:p>
            <a:fld id="{20BA4F75-59CB-4C85-AFC7-64DE7CBBC473}" type="slidenum">
              <a:rPr lang="zh-CN" altLang="en-US" smtClean="0"/>
              <a:t>14</a:t>
            </a:fld>
            <a:r>
              <a:rPr lang="en-US" altLang="zh-CN" dirty="0"/>
              <a:t>/50</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723780 -0.242230 C -0.723250 -0.235060 -0.722730 -0.227650 -0.728120 -0.214690 C -0.733500 -0.201720 -0.752070 -0.171860 -0.756070 -0.163760 " pathEditMode="fixed" rAng="0" ptsTypes="aaA">
                                      <p:cBhvr>
                                        <p:cTn id="6" dur="100" fill="hold"/>
                                        <p:tgtEl>
                                          <p:spTgt spid="7192"/>
                                        </p:tgtEl>
                                        <p:attrNameLst>
                                          <p:attrName>ppt_x</p:attrName>
                                          <p:attrName>ppt_y</p:attrName>
                                        </p:attrNameLst>
                                      </p:cBhvr>
                                      <p:rCtr x="-1500" y="3900"/>
                                    </p:animMotion>
                                  </p:childTnLst>
                                </p:cTn>
                              </p:par>
                              <p:par>
                                <p:cTn id="7" presetID="22" presetClass="entr" presetSubtype="1"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animEffect transition="in" filter="wipe(up)">
                                      <p:cBhvr>
                                        <p:cTn id="9" dur="100"/>
                                        <p:tgtEl>
                                          <p:spTgt spid="7170"/>
                                        </p:tgtEl>
                                      </p:cBhvr>
                                    </p:animEffect>
                                  </p:childTnLst>
                                </p:cTn>
                              </p:par>
                            </p:childTnLst>
                          </p:cTn>
                        </p:par>
                        <p:par>
                          <p:cTn id="10" fill="hold">
                            <p:stCondLst>
                              <p:cond delay="500"/>
                            </p:stCondLst>
                            <p:childTnLst>
                              <p:par>
                                <p:cTn id="11" presetID="0" presetClass="path" presetSubtype="0" accel="50000" decel="50000" fill="hold" nodeType="afterEffect">
                                  <p:stCondLst>
                                    <p:cond delay="0"/>
                                  </p:stCondLst>
                                  <p:childTnLst>
                                    <p:animMotion origin="layout" path="M -0.756070 -0.163760 C -0.741490 -0.179040 -0.726730 -0.194320 -0.714750 -0.204970 C -0.702770 -0.215610 -0.706760 -0.224410 -0.684020 -0.228350 C -0.661280 -0.232280 -0.603290 -0.226490 -0.578120 -0.228350 C -0.552940 -0.230200 -0.538880 -0.237840 -0.532460 -0.240150 " pathEditMode="fixed" rAng="0" ptsTypes="aaaaA">
                                      <p:cBhvr>
                                        <p:cTn id="12" dur="200" fill="hold"/>
                                        <p:tgtEl>
                                          <p:spTgt spid="7192"/>
                                        </p:tgtEl>
                                        <p:attrNameLst>
                                          <p:attrName>ppt_x</p:attrName>
                                          <p:attrName>ppt_y</p:attrName>
                                        </p:attrNameLst>
                                      </p:cBhvr>
                                      <p:rCtr x="11200" y="-3800"/>
                                    </p:animMotion>
                                  </p:childTnLst>
                                </p:cTn>
                              </p:par>
                              <p:par>
                                <p:cTn id="13" presetID="22" presetClass="entr" presetSubtype="8" fill="hold" nodeType="withEffect">
                                  <p:stCondLst>
                                    <p:cond delay="0"/>
                                  </p:stCondLst>
                                  <p:childTnLst>
                                    <p:set>
                                      <p:cBhvr>
                                        <p:cTn id="14" dur="1" fill="hold">
                                          <p:stCondLst>
                                            <p:cond delay="0"/>
                                          </p:stCondLst>
                                        </p:cTn>
                                        <p:tgtEl>
                                          <p:spTgt spid="7171"/>
                                        </p:tgtEl>
                                        <p:attrNameLst>
                                          <p:attrName>style.visibility</p:attrName>
                                        </p:attrNameLst>
                                      </p:cBhvr>
                                      <p:to>
                                        <p:strVal val="visible"/>
                                      </p:to>
                                    </p:set>
                                    <p:animEffect transition="in" filter="wipe(left)">
                                      <p:cBhvr>
                                        <p:cTn id="15" dur="200"/>
                                        <p:tgtEl>
                                          <p:spTgt spid="7171"/>
                                        </p:tgtEl>
                                      </p:cBhvr>
                                    </p:animEffect>
                                  </p:childTnLst>
                                </p:cTn>
                              </p:par>
                            </p:childTnLst>
                          </p:cTn>
                        </p:par>
                        <p:par>
                          <p:cTn id="16" fill="hold">
                            <p:stCondLst>
                              <p:cond delay="1000"/>
                            </p:stCondLst>
                            <p:childTnLst>
                              <p:par>
                                <p:cTn id="17" presetID="0" presetClass="path" presetSubtype="0" accel="50000" decel="50000" fill="hold" nodeType="afterEffect">
                                  <p:stCondLst>
                                    <p:cond delay="0"/>
                                  </p:stCondLst>
                                  <p:childTnLst>
                                    <p:animMotion origin="layout" path="M -0.599990 -0.240610 C -0.622040 -0.209600 -0.643910 -0.178580 -0.666140 -0.142700 C -0.688360 -0.106820 -0.719090 -0.048720 -0.733840 -0.025100 C -0.748600 -0.001490 -0.748430 -0.005660 -0.754500 -0.001490 C -0.760580 0.002670 -0.765270 0.000360 -0.770650 0.000590 C -0.776030 0.000820 -0.788010 0.000820 -0.786800 0.000590 " pathEditMode="fixed" rAng="0" ptsTypes="aaaaaA">
                                      <p:cBhvr>
                                        <p:cTn id="18" dur="300" fill="hold"/>
                                        <p:tgtEl>
                                          <p:spTgt spid="7192"/>
                                        </p:tgtEl>
                                        <p:attrNameLst>
                                          <p:attrName>ppt_x</p:attrName>
                                          <p:attrName>ppt_y</p:attrName>
                                        </p:attrNameLst>
                                      </p:cBhvr>
                                      <p:rCtr x="-9300" y="12100"/>
                                    </p:animMotion>
                                  </p:childTnLst>
                                </p:cTn>
                              </p:par>
                              <p:par>
                                <p:cTn id="19" presetID="22" presetClass="entr" presetSubtype="1" fill="hold" nodeType="withEffect">
                                  <p:stCondLst>
                                    <p:cond delay="0"/>
                                  </p:stCondLst>
                                  <p:childTnLst>
                                    <p:set>
                                      <p:cBhvr>
                                        <p:cTn id="20" dur="1" fill="hold">
                                          <p:stCondLst>
                                            <p:cond delay="0"/>
                                          </p:stCondLst>
                                        </p:cTn>
                                        <p:tgtEl>
                                          <p:spTgt spid="7172"/>
                                        </p:tgtEl>
                                        <p:attrNameLst>
                                          <p:attrName>style.visibility</p:attrName>
                                        </p:attrNameLst>
                                      </p:cBhvr>
                                      <p:to>
                                        <p:strVal val="visible"/>
                                      </p:to>
                                    </p:set>
                                    <p:animEffect transition="in" filter="wipe(up)">
                                      <p:cBhvr>
                                        <p:cTn id="21" dur="300"/>
                                        <p:tgtEl>
                                          <p:spTgt spid="7172"/>
                                        </p:tgtEl>
                                      </p:cBhvr>
                                    </p:animEffect>
                                  </p:childTnLst>
                                </p:cTn>
                              </p:par>
                            </p:childTnLst>
                          </p:cTn>
                        </p:par>
                        <p:par>
                          <p:cTn id="22" fill="hold">
                            <p:stCondLst>
                              <p:cond delay="1500"/>
                            </p:stCondLst>
                            <p:childTnLst>
                              <p:par>
                                <p:cTn id="23" presetID="0" presetClass="path" presetSubtype="0" accel="50000" decel="50000" fill="hold" nodeType="afterEffect">
                                  <p:stCondLst>
                                    <p:cond delay="0"/>
                                  </p:stCondLst>
                                  <p:childTnLst>
                                    <p:animMotion origin="layout" path="M -0.786800 0.000590 C -0.790620 -0.004270 -0.794270 -0.009130 -0.794090 -0.017000 C -0.793920 -0.024870 -0.789410 -0.038300 -0.785240 -0.046400 C -0.781070 -0.054500 -0.773950 -0.060750 -0.769090 -0.066080 C -0.764230 -0.071400 -0.761110 -0.068850 -0.755900 -0.077880 " pathEditMode="fixed" rAng="0" ptsTypes="aaaaA">
                                      <p:cBhvr>
                                        <p:cTn id="24" dur="100" fill="hold"/>
                                        <p:tgtEl>
                                          <p:spTgt spid="7192"/>
                                        </p:tgtEl>
                                        <p:attrNameLst>
                                          <p:attrName>ppt_x</p:attrName>
                                          <p:attrName>ppt_y</p:attrName>
                                        </p:attrNameLst>
                                      </p:cBhvr>
                                      <p:rCtr x="1200" y="-3900"/>
                                    </p:animMotion>
                                  </p:childTnLst>
                                </p:cTn>
                              </p:par>
                              <p:par>
                                <p:cTn id="25" presetID="22" presetClass="entr" presetSubtype="4" fill="hold" nodeType="with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wipe(down)">
                                      <p:cBhvr>
                                        <p:cTn id="27" dur="100"/>
                                        <p:tgtEl>
                                          <p:spTgt spid="7173"/>
                                        </p:tgtEl>
                                      </p:cBhvr>
                                    </p:animEffect>
                                  </p:childTnLst>
                                </p:cTn>
                              </p:par>
                            </p:childTnLst>
                          </p:cTn>
                        </p:par>
                        <p:par>
                          <p:cTn id="28" fill="hold">
                            <p:stCondLst>
                              <p:cond delay="2000"/>
                            </p:stCondLst>
                            <p:childTnLst>
                              <p:par>
                                <p:cTn id="29" presetID="0" presetClass="path" presetSubtype="0" accel="50000" decel="50000" fill="hold" nodeType="afterEffect">
                                  <p:stCondLst>
                                    <p:cond delay="0"/>
                                  </p:stCondLst>
                                  <p:childTnLst>
                                    <p:animMotion origin="layout" path="M -0.755890 -0.077890 C -0.751030 -0.082520 -0.746170 -0.087150 -0.741830 -0.085290 C -0.737490 -0.083440 -0.731590 -0.077190 -0.729850 -0.066310 C -0.728110 -0.055430 -0.730890 -0.027420 -0.730890 -0.020020 " pathEditMode="fixed" rAng="0" ptsTypes="aaaA">
                                      <p:cBhvr>
                                        <p:cTn id="30" dur="100" fill="hold"/>
                                        <p:tgtEl>
                                          <p:spTgt spid="7192"/>
                                        </p:tgtEl>
                                        <p:attrNameLst>
                                          <p:attrName>ppt_x</p:attrName>
                                          <p:attrName>ppt_y</p:attrName>
                                        </p:attrNameLst>
                                      </p:cBhvr>
                                      <p:rCtr x="1300" y="2500"/>
                                    </p:animMotion>
                                  </p:childTnLst>
                                </p:cTn>
                              </p:par>
                            </p:childTnLst>
                          </p:cTn>
                        </p:par>
                        <p:par>
                          <p:cTn id="31" fill="hold">
                            <p:stCondLst>
                              <p:cond delay="2500"/>
                            </p:stCondLst>
                            <p:childTnLst>
                              <p:par>
                                <p:cTn id="32" presetID="0" presetClass="path" presetSubtype="0" accel="50000" decel="50000" fill="hold" nodeType="afterEffect">
                                  <p:stCondLst>
                                    <p:cond delay="0"/>
                                  </p:stCondLst>
                                  <p:childTnLst>
                                    <p:animMotion origin="layout" path="M -0.730890 -0.020020 C -0.728980 -0.017240 -0.726900 -0.014460 -0.717870 -0.021400 C -0.708840 -0.028350 -0.689400 -0.048490 -0.676550 -0.062140 C -0.663700 -0.075800 -0.652420 -0.088300 -0.640610 -0.104040 C -0.628810 -0.119780 -0.616650 -0.140390 -0.605890 -0.156360 C -0.595130 -0.172330 -0.581410 -0.193160 -0.576550 -0.199880 " pathEditMode="fixed" rAng="0" ptsTypes="aaaaaA">
                                      <p:cBhvr>
                                        <p:cTn id="33" dur="100" fill="hold"/>
                                        <p:tgtEl>
                                          <p:spTgt spid="7192"/>
                                        </p:tgtEl>
                                        <p:attrNameLst>
                                          <p:attrName>ppt_x</p:attrName>
                                          <p:attrName>ppt_y</p:attrName>
                                        </p:attrNameLst>
                                      </p:cBhvr>
                                      <p:rCtr x="7700" y="-8800"/>
                                    </p:animMotion>
                                  </p:childTnLst>
                                </p:cTn>
                              </p:par>
                              <p:par>
                                <p:cTn id="34" presetID="22" presetClass="entr" presetSubtype="4" fill="hold" nodeType="withEffect">
                                  <p:stCondLst>
                                    <p:cond delay="0"/>
                                  </p:stCondLst>
                                  <p:childTnLst>
                                    <p:set>
                                      <p:cBhvr>
                                        <p:cTn id="35" dur="1" fill="hold">
                                          <p:stCondLst>
                                            <p:cond delay="0"/>
                                          </p:stCondLst>
                                        </p:cTn>
                                        <p:tgtEl>
                                          <p:spTgt spid="7175"/>
                                        </p:tgtEl>
                                        <p:attrNameLst>
                                          <p:attrName>style.visibility</p:attrName>
                                        </p:attrNameLst>
                                      </p:cBhvr>
                                      <p:to>
                                        <p:strVal val="visible"/>
                                      </p:to>
                                    </p:set>
                                    <p:animEffect transition="in" filter="wipe(down)">
                                      <p:cBhvr>
                                        <p:cTn id="36" dur="100"/>
                                        <p:tgtEl>
                                          <p:spTgt spid="7175"/>
                                        </p:tgtEl>
                                      </p:cBhvr>
                                    </p:animEffec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0.573430 -0.199870 C -0.589050 -0.177420 -0.604680 -0.154730 -0.617000 -0.135980 C -0.629330 -0.117230 -0.637660 -0.102420 -0.647390 -0.086680 C -0.657110 -0.070940 -0.669440 -0.053110 -0.675690 -0.041770 C -0.681940 -0.030430 -0.685410 -0.021400 -0.685410 -0.018620 " pathEditMode="fixed" rAng="0" ptsTypes="aaaaA">
                                      <p:cBhvr>
                                        <p:cTn id="39" dur="100" fill="hold"/>
                                        <p:tgtEl>
                                          <p:spTgt spid="7192"/>
                                        </p:tgtEl>
                                        <p:attrNameLst>
                                          <p:attrName>ppt_x</p:attrName>
                                          <p:attrName>ppt_y</p:attrName>
                                        </p:attrNameLst>
                                      </p:cBhvr>
                                      <p:rCtr x="-5500" y="9100"/>
                                    </p:animMotion>
                                  </p:childTnLst>
                                </p:cTn>
                              </p:par>
                              <p:par>
                                <p:cTn id="40" presetID="22" presetClass="entr" presetSubtype="1" fill="hold" nodeType="withEffect">
                                  <p:stCondLst>
                                    <p:cond delay="0"/>
                                  </p:stCondLst>
                                  <p:childTnLst>
                                    <p:set>
                                      <p:cBhvr>
                                        <p:cTn id="41" dur="1" fill="hold">
                                          <p:stCondLst>
                                            <p:cond delay="0"/>
                                          </p:stCondLst>
                                        </p:cTn>
                                        <p:tgtEl>
                                          <p:spTgt spid="7174"/>
                                        </p:tgtEl>
                                        <p:attrNameLst>
                                          <p:attrName>style.visibility</p:attrName>
                                        </p:attrNameLst>
                                      </p:cBhvr>
                                      <p:to>
                                        <p:strVal val="visible"/>
                                      </p:to>
                                    </p:set>
                                    <p:animEffect transition="in" filter="wipe(up)">
                                      <p:cBhvr>
                                        <p:cTn id="42" dur="100"/>
                                        <p:tgtEl>
                                          <p:spTgt spid="7174"/>
                                        </p:tgtEl>
                                      </p:cBhvr>
                                    </p:animEffect>
                                  </p:childTnLst>
                                </p:cTn>
                              </p:par>
                            </p:childTnLst>
                          </p:cTn>
                        </p:par>
                        <p:par>
                          <p:cTn id="43" fill="hold">
                            <p:stCondLst>
                              <p:cond delay="3500"/>
                            </p:stCondLst>
                            <p:childTnLst>
                              <p:par>
                                <p:cTn id="44" presetID="0" presetClass="path" presetSubtype="0" accel="50000" decel="50000" fill="hold" nodeType="afterEffect">
                                  <p:stCondLst>
                                    <p:cond delay="0"/>
                                  </p:stCondLst>
                                  <p:childTnLst>
                                    <p:animMotion origin="layout" path="M -0.685410 -0.018630 C -0.678120 -0.027660 -0.670830 -0.036680 -0.665790 -0.043160 C -0.660760 -0.049650 -0.658850 -0.053350 -0.655030 -0.057750 C -0.651210 -0.062150 -0.647740 -0.064690 -0.643050 -0.069320 C -0.638360 -0.073950 -0.631240 -0.081360 -0.626730 -0.085290 C -0.622220 -0.089230 -0.618740 -0.090850 -0.615790 -0.092470 C -0.612840 -0.094090 -0.610240 -0.095250 -0.609370 -0.095480 " pathEditMode="fixed" rAng="0" ptsTypes="aaaaaaA">
                                      <p:cBhvr>
                                        <p:cTn id="45" dur="100" fill="hold"/>
                                        <p:tgtEl>
                                          <p:spTgt spid="7192"/>
                                        </p:tgtEl>
                                        <p:attrNameLst>
                                          <p:attrName>ppt_x</p:attrName>
                                          <p:attrName>ppt_y</p:attrName>
                                        </p:attrNameLst>
                                      </p:cBhvr>
                                      <p:rCtr x="3800" y="-3800"/>
                                    </p:animMotion>
                                  </p:childTnLst>
                                </p:cTn>
                              </p:par>
                              <p:par>
                                <p:cTn id="46" presetID="22" presetClass="entr" presetSubtype="4" fill="hold" nodeType="withEffect">
                                  <p:stCondLst>
                                    <p:cond delay="0"/>
                                  </p:stCondLst>
                                  <p:childTnLst>
                                    <p:set>
                                      <p:cBhvr>
                                        <p:cTn id="47" dur="1" fill="hold">
                                          <p:stCondLst>
                                            <p:cond delay="0"/>
                                          </p:stCondLst>
                                        </p:cTn>
                                        <p:tgtEl>
                                          <p:spTgt spid="7176"/>
                                        </p:tgtEl>
                                        <p:attrNameLst>
                                          <p:attrName>style.visibility</p:attrName>
                                        </p:attrNameLst>
                                      </p:cBhvr>
                                      <p:to>
                                        <p:strVal val="visible"/>
                                      </p:to>
                                    </p:set>
                                    <p:animEffect transition="in" filter="wipe(down)">
                                      <p:cBhvr>
                                        <p:cTn id="48" dur="100"/>
                                        <p:tgtEl>
                                          <p:spTgt spid="7176"/>
                                        </p:tgtEl>
                                      </p:cBhvr>
                                    </p:animEffect>
                                  </p:childTnLst>
                                </p:cTn>
                              </p:par>
                            </p:childTnLst>
                          </p:cTn>
                        </p:par>
                        <p:par>
                          <p:cTn id="49" fill="hold">
                            <p:stCondLst>
                              <p:cond delay="4000"/>
                            </p:stCondLst>
                            <p:childTnLst>
                              <p:par>
                                <p:cTn id="50" presetID="0" presetClass="path" presetSubtype="0" accel="50000" decel="50000" fill="hold" nodeType="afterEffect">
                                  <p:stCondLst>
                                    <p:cond delay="0"/>
                                  </p:stCondLst>
                                  <p:childTnLst>
                                    <p:animMotion origin="layout" path="M -0.609370 -0.095480 C -0.606240 -0.094780 -0.603120 -0.094090 -0.603810 -0.091080 C -0.604510 -0.088070 -0.610060 -0.083440 -0.613710 -0.077890 C -0.617350 -0.072330 -0.621170 -0.063770 -0.625690 -0.057750 C -0.630200 -0.051730 -0.637670 -0.047790 -0.640790 -0.041780 C -0.643920 -0.035760 -0.643570 -0.023950 -0.644090 -0.021410 " pathEditMode="fixed" rAng="0" ptsTypes="aaaaaA">
                                      <p:cBhvr>
                                        <p:cTn id="51" dur="100" fill="hold"/>
                                        <p:tgtEl>
                                          <p:spTgt spid="7192"/>
                                        </p:tgtEl>
                                        <p:attrNameLst>
                                          <p:attrName>ppt_x</p:attrName>
                                          <p:attrName>ppt_y</p:attrName>
                                        </p:attrNameLst>
                                      </p:cBhvr>
                                      <p:rCtr x="-1400" y="3700"/>
                                    </p:animMotion>
                                  </p:childTnLst>
                                </p:cTn>
                              </p:par>
                              <p:par>
                                <p:cTn id="52" presetID="22" presetClass="entr" presetSubtype="1" fill="hold" nodeType="withEffect">
                                  <p:stCondLst>
                                    <p:cond delay="0"/>
                                  </p:stCondLst>
                                  <p:childTnLst>
                                    <p:set>
                                      <p:cBhvr>
                                        <p:cTn id="53" dur="1" fill="hold">
                                          <p:stCondLst>
                                            <p:cond delay="0"/>
                                          </p:stCondLst>
                                        </p:cTn>
                                        <p:tgtEl>
                                          <p:spTgt spid="7177"/>
                                        </p:tgtEl>
                                        <p:attrNameLst>
                                          <p:attrName>style.visibility</p:attrName>
                                        </p:attrNameLst>
                                      </p:cBhvr>
                                      <p:to>
                                        <p:strVal val="visible"/>
                                      </p:to>
                                    </p:set>
                                    <p:animEffect transition="in" filter="wipe(up)">
                                      <p:cBhvr>
                                        <p:cTn id="54" dur="100"/>
                                        <p:tgtEl>
                                          <p:spTgt spid="7177"/>
                                        </p:tgtEl>
                                      </p:cBhvr>
                                    </p:animEffect>
                                  </p:childTnLst>
                                </p:cTn>
                              </p:par>
                            </p:childTnLst>
                          </p:cTn>
                        </p:par>
                        <p:par>
                          <p:cTn id="55" fill="hold">
                            <p:stCondLst>
                              <p:cond delay="4500"/>
                            </p:stCondLst>
                            <p:childTnLst>
                              <p:par>
                                <p:cTn id="56" presetID="0" presetClass="path" presetSubtype="0" accel="50000" decel="50000" fill="hold" nodeType="afterEffect">
                                  <p:stCondLst>
                                    <p:cond delay="0"/>
                                  </p:stCondLst>
                                  <p:childTnLst>
                                    <p:animMotion origin="layout" path="M -0.644090 -0.021400 C -0.640440 -0.018850 -0.636620 -0.016070 -0.631070 -0.018390 C -0.625510 -0.020700 -0.616310 -0.031810 -0.610410 -0.035980 C -0.604510 -0.040150 -0.601210 -0.040610 -0.595130 -0.043160 C -0.589050 -0.045700 -0.578810 -0.048940 -0.573430 -0.051720 C -0.568050 -0.054500 -0.567180 -0.056810 -0.562490 -0.060520 C -0.557800 -0.064220 -0.549470 -0.067920 -0.545130 -0.073480 C -0.540790 -0.079040 -0.536800 -0.089450 -0.536450 -0.093850 C -0.536100 -0.098250 -0.542530 -0.098710 -0.543050 -0.099640 " pathEditMode="fixed" rAng="0" ptsTypes="aaaaaaaaA">
                                      <p:cBhvr>
                                        <p:cTn id="57" dur="100" fill="hold"/>
                                        <p:tgtEl>
                                          <p:spTgt spid="7192"/>
                                        </p:tgtEl>
                                        <p:attrNameLst>
                                          <p:attrName>ppt_x</p:attrName>
                                          <p:attrName>ppt_y</p:attrName>
                                        </p:attrNameLst>
                                      </p:cBhvr>
                                      <p:rCtr x="5400" y="-3700"/>
                                    </p:animMotion>
                                  </p:childTnLst>
                                </p:cTn>
                              </p:par>
                              <p:par>
                                <p:cTn id="58" presetID="22" presetClass="entr" presetSubtype="4" fill="hold" nodeType="withEffect">
                                  <p:stCondLst>
                                    <p:cond delay="0"/>
                                  </p:stCondLst>
                                  <p:childTnLst>
                                    <p:set>
                                      <p:cBhvr>
                                        <p:cTn id="59" dur="1" fill="hold">
                                          <p:stCondLst>
                                            <p:cond delay="0"/>
                                          </p:stCondLst>
                                        </p:cTn>
                                        <p:tgtEl>
                                          <p:spTgt spid="7178"/>
                                        </p:tgtEl>
                                        <p:attrNameLst>
                                          <p:attrName>style.visibility</p:attrName>
                                        </p:attrNameLst>
                                      </p:cBhvr>
                                      <p:to>
                                        <p:strVal val="visible"/>
                                      </p:to>
                                    </p:set>
                                    <p:animEffect transition="in" filter="wipe(down)">
                                      <p:cBhvr>
                                        <p:cTn id="60" dur="100"/>
                                        <p:tgtEl>
                                          <p:spTgt spid="7178"/>
                                        </p:tgtEl>
                                      </p:cBhvr>
                                    </p:animEffect>
                                  </p:childTnLst>
                                </p:cTn>
                              </p:par>
                            </p:childTnLst>
                          </p:cTn>
                        </p:par>
                        <p:par>
                          <p:cTn id="61" fill="hold">
                            <p:stCondLst>
                              <p:cond delay="5000"/>
                            </p:stCondLst>
                            <p:childTnLst>
                              <p:par>
                                <p:cTn id="62" presetID="0" presetClass="path" presetSubtype="0" accel="50000" decel="50000" fill="hold" nodeType="afterEffect">
                                  <p:stCondLst>
                                    <p:cond delay="0"/>
                                  </p:stCondLst>
                                  <p:childTnLst>
                                    <p:animMotion origin="layout" path="M -0.543050 -0.099640 C -0.546870 -0.098250 -0.550690 -0.096860 -0.554850 -0.093850 C -0.559020 -0.090840 -0.563190 -0.086910 -0.568050 -0.080890 C -0.572910 -0.074870 -0.580720 -0.064910 -0.584190 -0.057510 C -0.587670 -0.050100 -0.588010 -0.041770 -0.588710 -0.035980 C -0.589400 -0.030190 -0.590440 -0.025790 -0.588710 -0.022790 C -0.586970 -0.019780 -0.580890 -0.018850 -0.577770 -0.018390 C -0.574640 -0.017920 -0.571690 -0.019080 -0.570130 -0.020010 " pathEditMode="fixed" rAng="0" ptsTypes="aaaaaaaA">
                                      <p:cBhvr>
                                        <p:cTn id="63" dur="200" fill="hold"/>
                                        <p:tgtEl>
                                          <p:spTgt spid="7192"/>
                                        </p:tgtEl>
                                        <p:attrNameLst>
                                          <p:attrName>ppt_x</p:attrName>
                                          <p:attrName>ppt_y</p:attrName>
                                        </p:attrNameLst>
                                      </p:cBhvr>
                                      <p:rCtr x="-2300" y="4100"/>
                                    </p:animMotion>
                                  </p:childTnLst>
                                </p:cTn>
                              </p:par>
                              <p:par>
                                <p:cTn id="64" presetID="22" presetClass="entr" presetSubtype="1" fill="hold" nodeType="withEffect">
                                  <p:stCondLst>
                                    <p:cond delay="0"/>
                                  </p:stCondLst>
                                  <p:childTnLst>
                                    <p:set>
                                      <p:cBhvr>
                                        <p:cTn id="65" dur="1" fill="hold">
                                          <p:stCondLst>
                                            <p:cond delay="0"/>
                                          </p:stCondLst>
                                        </p:cTn>
                                        <p:tgtEl>
                                          <p:spTgt spid="7179"/>
                                        </p:tgtEl>
                                        <p:attrNameLst>
                                          <p:attrName>style.visibility</p:attrName>
                                        </p:attrNameLst>
                                      </p:cBhvr>
                                      <p:to>
                                        <p:strVal val="visible"/>
                                      </p:to>
                                    </p:set>
                                    <p:animEffect transition="in" filter="wipe(up)">
                                      <p:cBhvr>
                                        <p:cTn id="66" dur="100"/>
                                        <p:tgtEl>
                                          <p:spTgt spid="7179"/>
                                        </p:tgtEl>
                                      </p:cBhvr>
                                    </p:animEffect>
                                  </p:childTnLst>
                                </p:cTn>
                              </p:par>
                            </p:childTnLst>
                          </p:cTn>
                        </p:par>
                        <p:par>
                          <p:cTn id="67" fill="hold">
                            <p:stCondLst>
                              <p:cond delay="5500"/>
                            </p:stCondLst>
                            <p:childTnLst>
                              <p:par>
                                <p:cTn id="68" presetID="0" presetClass="path" presetSubtype="0" accel="50000" decel="50000" fill="hold" nodeType="afterEffect">
                                  <p:stCondLst>
                                    <p:cond delay="0"/>
                                  </p:stCondLst>
                                  <p:childTnLst>
                                    <p:animMotion origin="layout" path="M -0.570130 -0.020010 C -0.562310 -0.022790 -0.554500 -0.025570 -0.546690 -0.031120 C -0.538880 -0.036680 -0.550330 -0.028110 -0.523420 -0.053340 C -0.496520 -0.078580 -0.414220 -0.160060 -0.385060 -0.182280 C -0.355890 -0.204500 -0.352940 -0.187830 -0.348420 -0.186680 C -0.343910 -0.185520 -0.356930 -0.177190 -0.358320 -0.175570 " pathEditMode="fixed" rAng="0" ptsTypes="aaaaaA">
                                      <p:cBhvr>
                                        <p:cTn id="69" dur="250" fill="hold"/>
                                        <p:tgtEl>
                                          <p:spTgt spid="7192"/>
                                        </p:tgtEl>
                                        <p:attrNameLst>
                                          <p:attrName>ppt_x</p:attrName>
                                          <p:attrName>ppt_y</p:attrName>
                                        </p:attrNameLst>
                                      </p:cBhvr>
                                      <p:rCtr x="11100" y="-8600"/>
                                    </p:animMotion>
                                  </p:childTnLst>
                                </p:cTn>
                              </p:par>
                            </p:childTnLst>
                          </p:cTn>
                        </p:par>
                        <p:par>
                          <p:cTn id="70" fill="hold">
                            <p:stCondLst>
                              <p:cond delay="6000"/>
                            </p:stCondLst>
                            <p:childTnLst>
                              <p:par>
                                <p:cTn id="71" presetID="0" presetClass="path" presetSubtype="0" accel="50000" decel="50000" fill="hold" nodeType="afterEffect">
                                  <p:stCondLst>
                                    <p:cond delay="0"/>
                                  </p:stCondLst>
                                  <p:childTnLst>
                                    <p:animMotion origin="layout" path="M -0.358320 -0.175570 C -0.362320 -0.174180 -0.366140 -0.172790 -0.368050 -0.170470 C -0.369960 -0.168160 -0.370820 -0.163070 -0.370300 -0.161910 C -0.369780 -0.160750 -0.366140 -0.162840 -0.365090 -0.163070 " pathEditMode="fixed" rAng="0" ptsTypes="aaaa">
                                      <p:cBhvr>
                                        <p:cTn id="72" dur="100" fill="hold"/>
                                        <p:tgtEl>
                                          <p:spTgt spid="7192"/>
                                        </p:tgtEl>
                                        <p:attrNameLst>
                                          <p:attrName>ppt_x</p:attrName>
                                          <p:attrName>ppt_y</p:attrName>
                                        </p:attrNameLst>
                                      </p:cBhvr>
                                      <p:rCtr x="-600" y="700"/>
                                    </p:animMotion>
                                  </p:childTnLst>
                                </p:cTn>
                              </p:par>
                              <p:par>
                                <p:cTn id="73" presetID="22" presetClass="entr" presetSubtype="1" fill="hold" nodeType="withEffect">
                                  <p:stCondLst>
                                    <p:cond delay="0"/>
                                  </p:stCondLst>
                                  <p:childTnLst>
                                    <p:set>
                                      <p:cBhvr>
                                        <p:cTn id="74" dur="1" fill="hold">
                                          <p:stCondLst>
                                            <p:cond delay="0"/>
                                          </p:stCondLst>
                                        </p:cTn>
                                        <p:tgtEl>
                                          <p:spTgt spid="7191"/>
                                        </p:tgtEl>
                                        <p:attrNameLst>
                                          <p:attrName>style.visibility</p:attrName>
                                        </p:attrNameLst>
                                      </p:cBhvr>
                                      <p:to>
                                        <p:strVal val="visible"/>
                                      </p:to>
                                    </p:set>
                                    <p:animEffect transition="in" filter="wipe(up)">
                                      <p:cBhvr>
                                        <p:cTn id="75" dur="100"/>
                                        <p:tgtEl>
                                          <p:spTgt spid="7191"/>
                                        </p:tgtEl>
                                      </p:cBhvr>
                                    </p:animEffect>
                                  </p:childTnLst>
                                </p:cTn>
                              </p:par>
                            </p:childTnLst>
                          </p:cTn>
                        </p:par>
                        <p:par>
                          <p:cTn id="76" fill="hold">
                            <p:stCondLst>
                              <p:cond delay="6500"/>
                            </p:stCondLst>
                            <p:childTnLst>
                              <p:par>
                                <p:cTn id="77" presetID="0" presetClass="path" presetSubtype="0" accel="50000" decel="50000" fill="hold" nodeType="afterEffect">
                                  <p:stCondLst>
                                    <p:cond delay="0"/>
                                  </p:stCondLst>
                                  <p:childTnLst>
                                    <p:animMotion origin="layout" path="M -0.365090 -0.163070 C -0.361800 -0.162840 -0.358320 -0.162370 -0.353980 -0.163990 C -0.349640 -0.165610 -0.343390 -0.169780 -0.339400 -0.172560 C -0.335410 -0.175340 -0.332630 -0.177650 -0.330200 -0.180890 C -0.327770 -0.184130 -0.325510 -0.190150 -0.324640 -0.192700 C -0.323770 -0.195240 -0.324990 -0.195710 -0.324990 -0.196400 " pathEditMode="fixed" rAng="0" ptsTypes="aaaaaA">
                                      <p:cBhvr>
                                        <p:cTn id="78" dur="100" fill="hold"/>
                                        <p:tgtEl>
                                          <p:spTgt spid="7192"/>
                                        </p:tgtEl>
                                        <p:attrNameLst>
                                          <p:attrName>ppt_x</p:attrName>
                                          <p:attrName>ppt_y</p:attrName>
                                        </p:attrNameLst>
                                      </p:cBhvr>
                                      <p:rCtr x="2000" y="-1600"/>
                                    </p:animMotion>
                                  </p:childTnLst>
                                </p:cTn>
                              </p:par>
                              <p:par>
                                <p:cTn id="79" presetID="22" presetClass="entr" presetSubtype="8" fill="hold" nodeType="withEffect">
                                  <p:stCondLst>
                                    <p:cond delay="0"/>
                                  </p:stCondLst>
                                  <p:childTnLst>
                                    <p:set>
                                      <p:cBhvr>
                                        <p:cTn id="80" dur="1" fill="hold">
                                          <p:stCondLst>
                                            <p:cond delay="0"/>
                                          </p:stCondLst>
                                        </p:cTn>
                                        <p:tgtEl>
                                          <p:spTgt spid="7190"/>
                                        </p:tgtEl>
                                        <p:attrNameLst>
                                          <p:attrName>style.visibility</p:attrName>
                                        </p:attrNameLst>
                                      </p:cBhvr>
                                      <p:to>
                                        <p:strVal val="visible"/>
                                      </p:to>
                                    </p:set>
                                    <p:animEffect transition="in" filter="wipe(left)">
                                      <p:cBhvr>
                                        <p:cTn id="81" dur="100"/>
                                        <p:tgtEl>
                                          <p:spTgt spid="7190"/>
                                        </p:tgtEl>
                                      </p:cBhvr>
                                    </p:animEffect>
                                  </p:childTnLst>
                                </p:cTn>
                              </p:par>
                            </p:childTnLst>
                          </p:cTn>
                        </p:par>
                        <p:par>
                          <p:cTn id="82" fill="hold">
                            <p:stCondLst>
                              <p:cond delay="7000"/>
                            </p:stCondLst>
                            <p:childTnLst>
                              <p:par>
                                <p:cTn id="83" presetID="0" presetClass="path" presetSubtype="0" accel="50000" decel="50000" fill="hold" nodeType="afterEffect">
                                  <p:stCondLst>
                                    <p:cond delay="0"/>
                                  </p:stCondLst>
                                  <p:childTnLst>
                                    <p:animMotion origin="layout" path="M -0.324990 -0.196400 C -0.326210 -0.199170 -0.327420 -0.201720 -0.330200 -0.203340 C -0.332980 -0.204960 -0.331240 -0.207510 -0.341310 -0.206580 C -0.351380 -0.205660 -0.376040 -0.203110 -0.390970 -0.198480 C -0.405900 -0.193850 -0.422560 -0.185290 -0.431420 -0.178570 C -0.440270 -0.171860 -0.442010 -0.161670 -0.444090 -0.158430 " pathEditMode="fixed" rAng="0" ptsTypes="aaaaaA">
                                      <p:cBhvr>
                                        <p:cTn id="84" dur="200" fill="hold"/>
                                        <p:tgtEl>
                                          <p:spTgt spid="7192"/>
                                        </p:tgtEl>
                                        <p:attrNameLst>
                                          <p:attrName>ppt_x</p:attrName>
                                          <p:attrName>ppt_y</p:attrName>
                                        </p:attrNameLst>
                                      </p:cBhvr>
                                      <p:rCtr x="-5900" y="1400"/>
                                    </p:animMotion>
                                  </p:childTnLst>
                                </p:cTn>
                              </p:par>
                              <p:par>
                                <p:cTn id="85" presetID="22" presetClass="entr" presetSubtype="2" fill="hold" nodeType="withEffect">
                                  <p:stCondLst>
                                    <p:cond delay="0"/>
                                  </p:stCondLst>
                                  <p:childTnLst>
                                    <p:set>
                                      <p:cBhvr>
                                        <p:cTn id="86" dur="1" fill="hold">
                                          <p:stCondLst>
                                            <p:cond delay="0"/>
                                          </p:stCondLst>
                                        </p:cTn>
                                        <p:tgtEl>
                                          <p:spTgt spid="7180"/>
                                        </p:tgtEl>
                                        <p:attrNameLst>
                                          <p:attrName>style.visibility</p:attrName>
                                        </p:attrNameLst>
                                      </p:cBhvr>
                                      <p:to>
                                        <p:strVal val="visible"/>
                                      </p:to>
                                    </p:set>
                                    <p:animEffect transition="in" filter="wipe(right)">
                                      <p:cBhvr>
                                        <p:cTn id="87" dur="200"/>
                                        <p:tgtEl>
                                          <p:spTgt spid="7180"/>
                                        </p:tgtEl>
                                      </p:cBhvr>
                                    </p:animEffect>
                                  </p:childTnLst>
                                </p:cTn>
                              </p:par>
                            </p:childTnLst>
                          </p:cTn>
                        </p:par>
                        <p:par>
                          <p:cTn id="88" fill="hold">
                            <p:stCondLst>
                              <p:cond delay="7500"/>
                            </p:stCondLst>
                            <p:childTnLst>
                              <p:par>
                                <p:cTn id="89" presetID="0" presetClass="path" presetSubtype="0" accel="50000" decel="50000" fill="hold" nodeType="afterEffect">
                                  <p:stCondLst>
                                    <p:cond delay="0"/>
                                  </p:stCondLst>
                                  <p:childTnLst>
                                    <p:animMotion origin="layout" path="M -0.444090 -0.158440 C -0.444790 -0.153340 -0.445480 -0.148250 -0.443400 -0.144780 C -0.441310 -0.141310 -0.438020 -0.139460 -0.431590 -0.136910 C -0.425170 -0.134360 -0.414930 -0.131350 -0.405030 -0.129960 C -0.395130 -0.128580 -0.372740 -0.129270 -0.372040 -0.128110 C -0.371350 -0.126960 -0.389750 -0.125330 -0.400690 -0.123250 C -0.411630 -0.121170 -0.425690 -0.119550 -0.437500 -0.115380 C -0.449300 -0.111210 -0.461970 -0.103580 -0.471350 -0.097560 C -0.480720 -0.091540 -0.487670 -0.087370 -0.494090 -0.079040 C -0.500520 -0.070710 -0.507810 -0.054500 -0.510240 -0.047560 C -0.512670 -0.040610 -0.509020 -0.038760 -0.508850 -0.036910 " pathEditMode="fixed" rAng="0" ptsTypes="aaaaaaaaaaA">
                                      <p:cBhvr>
                                        <p:cTn id="90" dur="200" fill="hold"/>
                                        <p:tgtEl>
                                          <p:spTgt spid="7192"/>
                                        </p:tgtEl>
                                        <p:attrNameLst>
                                          <p:attrName>ppt_x</p:attrName>
                                          <p:attrName>ppt_y</p:attrName>
                                        </p:attrNameLst>
                                      </p:cBhvr>
                                      <p:rCtr x="300" y="6100"/>
                                    </p:animMotion>
                                  </p:childTnLst>
                                </p:cTn>
                              </p:par>
                              <p:par>
                                <p:cTn id="91" presetID="22" presetClass="entr" presetSubtype="1"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Effect transition="in" filter="wipe(up)">
                                      <p:cBhvr>
                                        <p:cTn id="93" dur="200"/>
                                        <p:tgtEl>
                                          <p:spTgt spid="7181"/>
                                        </p:tgtEl>
                                      </p:cBhvr>
                                    </p:animEffect>
                                  </p:childTnLst>
                                </p:cTn>
                              </p:par>
                            </p:childTnLst>
                          </p:cTn>
                        </p:par>
                        <p:par>
                          <p:cTn id="94" fill="hold">
                            <p:stCondLst>
                              <p:cond delay="8000"/>
                            </p:stCondLst>
                            <p:childTnLst>
                              <p:par>
                                <p:cTn id="95" presetID="0" presetClass="path" presetSubtype="0" accel="50000" decel="50000" fill="hold" nodeType="afterEffect">
                                  <p:stCondLst>
                                    <p:cond delay="0"/>
                                  </p:stCondLst>
                                  <p:childTnLst>
                                    <p:animMotion origin="layout" path="M -0.508840 -0.036910 C -0.507460 -0.033670 -0.503980 -0.021860 -0.500160 -0.017930 C -0.496340 -0.013990 -0.491830 -0.014220 -0.485580 -0.012840 C -0.479330 -0.011450 -0.470130 -0.009600 -0.463010 -0.010060 C -0.455890 -0.010520 -0.451030 -0.010520 -0.442350 -0.015380 C -0.433670 -0.020240 -0.417870 -0.033670 -0.410930 -0.038990 C -0.403980 -0.044320 -0.407630 -0.041080 -0.400160 -0.048020 C -0.392700 -0.054970 -0.372910 -0.074410 -0.365790 -0.081350 " pathEditMode="fixed" rAng="0" ptsTypes="aaaaaaaa">
                                      <p:cBhvr>
                                        <p:cTn id="96" dur="100" fill="hold"/>
                                        <p:tgtEl>
                                          <p:spTgt spid="7192"/>
                                        </p:tgtEl>
                                        <p:attrNameLst>
                                          <p:attrName>ppt_x</p:attrName>
                                          <p:attrName>ppt_y</p:attrName>
                                        </p:attrNameLst>
                                      </p:cBhvr>
                                      <p:rCtr x="7200" y="-800"/>
                                    </p:animMotion>
                                  </p:childTnLst>
                                </p:cTn>
                              </p:par>
                              <p:par>
                                <p:cTn id="97" presetID="22" presetClass="entr" presetSubtype="8" fill="hold" nodeType="withEffect">
                                  <p:stCondLst>
                                    <p:cond delay="0"/>
                                  </p:stCondLst>
                                  <p:childTnLst>
                                    <p:set>
                                      <p:cBhvr>
                                        <p:cTn id="98" dur="1" fill="hold">
                                          <p:stCondLst>
                                            <p:cond delay="0"/>
                                          </p:stCondLst>
                                        </p:cTn>
                                        <p:tgtEl>
                                          <p:spTgt spid="7182"/>
                                        </p:tgtEl>
                                        <p:attrNameLst>
                                          <p:attrName>style.visibility</p:attrName>
                                        </p:attrNameLst>
                                      </p:cBhvr>
                                      <p:to>
                                        <p:strVal val="visible"/>
                                      </p:to>
                                    </p:set>
                                    <p:animEffect transition="in" filter="wipe(left)">
                                      <p:cBhvr>
                                        <p:cTn id="99" dur="200"/>
                                        <p:tgtEl>
                                          <p:spTgt spid="7182"/>
                                        </p:tgtEl>
                                      </p:cBhvr>
                                    </p:animEffect>
                                  </p:childTnLst>
                                </p:cTn>
                              </p:par>
                            </p:childTnLst>
                          </p:cTn>
                        </p:par>
                        <p:par>
                          <p:cTn id="100" fill="hold">
                            <p:stCondLst>
                              <p:cond delay="8500"/>
                            </p:stCondLst>
                            <p:childTnLst>
                              <p:par>
                                <p:cTn id="101" presetID="0" presetClass="path" presetSubtype="0" accel="50000" decel="50000" fill="hold" nodeType="afterEffect">
                                  <p:stCondLst>
                                    <p:cond delay="0"/>
                                  </p:stCondLst>
                                  <p:childTnLst>
                                    <p:animMotion origin="layout" path="M -0.363710 -0.079970 C -0.363710 -0.079730 -0.378980 -0.055200 -0.394090 -0.030430 " pathEditMode="fixed" rAng="0" ptsTypes="aA">
                                      <p:cBhvr>
                                        <p:cTn id="102" dur="100" fill="hold"/>
                                        <p:tgtEl>
                                          <p:spTgt spid="7192"/>
                                        </p:tgtEl>
                                        <p:attrNameLst>
                                          <p:attrName>ppt_x</p:attrName>
                                          <p:attrName>ppt_y</p:attrName>
                                        </p:attrNameLst>
                                      </p:cBhvr>
                                      <p:rCtr x="-1500" y="2500"/>
                                    </p:animMotion>
                                  </p:childTnLst>
                                </p:cTn>
                              </p:par>
                              <p:par>
                                <p:cTn id="103" presetID="22" presetClass="entr" presetSubtype="1" fill="hold" nodeType="withEffect">
                                  <p:stCondLst>
                                    <p:cond delay="0"/>
                                  </p:stCondLst>
                                  <p:childTnLst>
                                    <p:set>
                                      <p:cBhvr>
                                        <p:cTn id="104" dur="1" fill="hold">
                                          <p:stCondLst>
                                            <p:cond delay="0"/>
                                          </p:stCondLst>
                                        </p:cTn>
                                        <p:tgtEl>
                                          <p:spTgt spid="7183"/>
                                        </p:tgtEl>
                                        <p:attrNameLst>
                                          <p:attrName>style.visibility</p:attrName>
                                        </p:attrNameLst>
                                      </p:cBhvr>
                                      <p:to>
                                        <p:strVal val="visible"/>
                                      </p:to>
                                    </p:set>
                                    <p:animEffect transition="in" filter="wipe(up)">
                                      <p:cBhvr>
                                        <p:cTn id="105" dur="100"/>
                                        <p:tgtEl>
                                          <p:spTgt spid="7183"/>
                                        </p:tgtEl>
                                      </p:cBhvr>
                                    </p:animEffect>
                                  </p:childTnLst>
                                </p:cTn>
                              </p:par>
                            </p:childTnLst>
                          </p:cTn>
                        </p:par>
                        <p:par>
                          <p:cTn id="106" fill="hold">
                            <p:stCondLst>
                              <p:cond delay="9000"/>
                            </p:stCondLst>
                            <p:childTnLst>
                              <p:par>
                                <p:cTn id="107" presetID="0" presetClass="path" presetSubtype="0" accel="50000" decel="50000" fill="hold" nodeType="afterEffect">
                                  <p:stCondLst>
                                    <p:cond delay="0"/>
                                  </p:stCondLst>
                                  <p:childTnLst>
                                    <p:animMotion origin="layout" path="M -0.394090 -0.030430 C -0.387670 -0.038760 -0.381240 -0.046870 -0.374470 -0.054040 C -0.367700 -0.061220 -0.357980 -0.070010 -0.352950 -0.073720 C -0.347910 -0.077420 -0.346170 -0.076260 -0.344090 -0.076260 " pathEditMode="fixed" rAng="0" ptsTypes="aaaA">
                                      <p:cBhvr>
                                        <p:cTn id="108" dur="100" fill="hold"/>
                                        <p:tgtEl>
                                          <p:spTgt spid="7192"/>
                                        </p:tgtEl>
                                        <p:attrNameLst>
                                          <p:attrName>ppt_x</p:attrName>
                                          <p:attrName>ppt_y</p:attrName>
                                        </p:attrNameLst>
                                      </p:cBhvr>
                                      <p:rCtr x="2500" y="-2300"/>
                                    </p:animMotion>
                                  </p:childTnLst>
                                </p:cTn>
                              </p:par>
                              <p:par>
                                <p:cTn id="109" presetID="22" presetClass="entr" presetSubtype="8" fill="hold" nodeType="withEffect">
                                  <p:stCondLst>
                                    <p:cond delay="0"/>
                                  </p:stCondLst>
                                  <p:childTnLst>
                                    <p:set>
                                      <p:cBhvr>
                                        <p:cTn id="110" dur="1" fill="hold">
                                          <p:stCondLst>
                                            <p:cond delay="0"/>
                                          </p:stCondLst>
                                        </p:cTn>
                                        <p:tgtEl>
                                          <p:spTgt spid="7184"/>
                                        </p:tgtEl>
                                        <p:attrNameLst>
                                          <p:attrName>style.visibility</p:attrName>
                                        </p:attrNameLst>
                                      </p:cBhvr>
                                      <p:to>
                                        <p:strVal val="visible"/>
                                      </p:to>
                                    </p:set>
                                    <p:animEffect transition="in" filter="wipe(left)">
                                      <p:cBhvr>
                                        <p:cTn id="111" dur="100"/>
                                        <p:tgtEl>
                                          <p:spTgt spid="7184"/>
                                        </p:tgtEl>
                                      </p:cBhvr>
                                    </p:animEffect>
                                  </p:childTnLst>
                                </p:cTn>
                              </p:par>
                            </p:childTnLst>
                          </p:cTn>
                        </p:par>
                        <p:par>
                          <p:cTn id="112" fill="hold">
                            <p:stCondLst>
                              <p:cond delay="9500"/>
                            </p:stCondLst>
                            <p:childTnLst>
                              <p:par>
                                <p:cTn id="113" presetID="0" presetClass="path" presetSubtype="0" accel="50000" decel="50000" fill="hold" nodeType="afterEffect">
                                  <p:stCondLst>
                                    <p:cond delay="0"/>
                                  </p:stCondLst>
                                  <p:childTnLst>
                                    <p:animMotion origin="layout" path="M -0.344610 -0.075570 C -0.344960 -0.072100 -0.345130 -0.068390 -0.348600 -0.062370 C -0.352070 -0.056350 -0.362660 -0.044780 -0.365270 -0.038990 C -0.367870 -0.033210 -0.364750 -0.028810 -0.364230 -0.027190 " pathEditMode="fixed" rAng="0" ptsTypes="aaaA">
                                      <p:cBhvr>
                                        <p:cTn id="114" dur="100" fill="hold"/>
                                        <p:tgtEl>
                                          <p:spTgt spid="7192"/>
                                        </p:tgtEl>
                                        <p:attrNameLst>
                                          <p:attrName>ppt_x</p:attrName>
                                          <p:attrName>ppt_y</p:attrName>
                                        </p:attrNameLst>
                                      </p:cBhvr>
                                      <p:rCtr x="-1000" y="2400"/>
                                    </p:animMotion>
                                  </p:childTnLst>
                                </p:cTn>
                              </p:par>
                              <p:par>
                                <p:cTn id="115" presetID="22" presetClass="entr" presetSubtype="1" fill="hold" nodeType="withEffect">
                                  <p:stCondLst>
                                    <p:cond delay="0"/>
                                  </p:stCondLst>
                                  <p:childTnLst>
                                    <p:set>
                                      <p:cBhvr>
                                        <p:cTn id="116" dur="1" fill="hold">
                                          <p:stCondLst>
                                            <p:cond delay="0"/>
                                          </p:stCondLst>
                                        </p:cTn>
                                        <p:tgtEl>
                                          <p:spTgt spid="7185"/>
                                        </p:tgtEl>
                                        <p:attrNameLst>
                                          <p:attrName>style.visibility</p:attrName>
                                        </p:attrNameLst>
                                      </p:cBhvr>
                                      <p:to>
                                        <p:strVal val="visible"/>
                                      </p:to>
                                    </p:set>
                                    <p:animEffect transition="in" filter="wipe(up)">
                                      <p:cBhvr>
                                        <p:cTn id="117" dur="100"/>
                                        <p:tgtEl>
                                          <p:spTgt spid="7185"/>
                                        </p:tgtEl>
                                      </p:cBhvr>
                                    </p:animEffect>
                                  </p:childTnLst>
                                </p:cTn>
                              </p:par>
                            </p:childTnLst>
                          </p:cTn>
                        </p:par>
                        <p:par>
                          <p:cTn id="118" fill="hold">
                            <p:stCondLst>
                              <p:cond delay="10000"/>
                            </p:stCondLst>
                            <p:childTnLst>
                              <p:par>
                                <p:cTn id="119" presetID="0" presetClass="path" presetSubtype="0" accel="50000" decel="50000" fill="hold" nodeType="afterEffect">
                                  <p:stCondLst>
                                    <p:cond delay="0"/>
                                  </p:stCondLst>
                                  <p:childTnLst>
                                    <p:animMotion origin="layout" path="M -0.364220 -0.027180 C -0.361100 -0.025790 -0.357800 -0.024400 -0.353460 -0.027180 C -0.349120 -0.029960 -0.344780 -0.037130 -0.337840 -0.044310 C -0.330890 -0.051490 -0.317870 -0.064680 -0.311270 -0.070470 C -0.304680 -0.076260 -0.302070 -0.077880 -0.298600 -0.078340 C -0.295130 -0.078800 -0.292180 -0.073940 -0.290790 -0.073010 " pathEditMode="fixed" rAng="0" ptsTypes="aaaaaA">
                                      <p:cBhvr>
                                        <p:cTn id="120" dur="100" fill="hold"/>
                                        <p:tgtEl>
                                          <p:spTgt spid="7192"/>
                                        </p:tgtEl>
                                        <p:attrNameLst>
                                          <p:attrName>ppt_x</p:attrName>
                                          <p:attrName>ppt_y</p:attrName>
                                        </p:attrNameLst>
                                      </p:cBhvr>
                                      <p:rCtr x="3700" y="-2400"/>
                                    </p:animMotion>
                                  </p:childTnLst>
                                </p:cTn>
                              </p:par>
                              <p:par>
                                <p:cTn id="121" presetID="22" presetClass="entr" presetSubtype="8" fill="hold" nodeType="withEffect">
                                  <p:stCondLst>
                                    <p:cond delay="0"/>
                                  </p:stCondLst>
                                  <p:childTnLst>
                                    <p:set>
                                      <p:cBhvr>
                                        <p:cTn id="122" dur="1" fill="hold">
                                          <p:stCondLst>
                                            <p:cond delay="0"/>
                                          </p:stCondLst>
                                        </p:cTn>
                                        <p:tgtEl>
                                          <p:spTgt spid="7186"/>
                                        </p:tgtEl>
                                        <p:attrNameLst>
                                          <p:attrName>style.visibility</p:attrName>
                                        </p:attrNameLst>
                                      </p:cBhvr>
                                      <p:to>
                                        <p:strVal val="visible"/>
                                      </p:to>
                                    </p:set>
                                    <p:animEffect transition="in" filter="wipe(left)">
                                      <p:cBhvr>
                                        <p:cTn id="123" dur="100"/>
                                        <p:tgtEl>
                                          <p:spTgt spid="7186"/>
                                        </p:tgtEl>
                                      </p:cBhvr>
                                    </p:animEffect>
                                  </p:childTnLst>
                                </p:cTn>
                              </p:par>
                            </p:childTnLst>
                          </p:cTn>
                        </p:par>
                        <p:par>
                          <p:cTn id="124" fill="hold">
                            <p:stCondLst>
                              <p:cond delay="10500"/>
                            </p:stCondLst>
                            <p:childTnLst>
                              <p:par>
                                <p:cTn id="125" presetID="0" presetClass="path" presetSubtype="0" accel="50000" decel="50000" fill="hold" nodeType="afterEffect">
                                  <p:stCondLst>
                                    <p:cond delay="0"/>
                                  </p:stCondLst>
                                  <p:childTnLst>
                                    <p:animMotion origin="layout" path="M -0.290790 -0.073020 C -0.294440 -0.074410 -0.297910 -0.075800 -0.301560 -0.074410 C -0.305200 -0.073020 -0.308500 -0.068850 -0.312320 -0.065150 C -0.316140 -0.061440 -0.321870 -0.056580 -0.324130 -0.052190 C -0.326380 -0.047790 -0.325860 -0.042690 -0.326040 -0.038990 C -0.326210 -0.035290 -0.325170 -0.031350 -0.324990 -0.029960 " pathEditMode="fixed" rAng="0" ptsTypes="aaaaaA">
                                      <p:cBhvr>
                                        <p:cTn id="126" dur="100" fill="hold"/>
                                        <p:tgtEl>
                                          <p:spTgt spid="7192"/>
                                        </p:tgtEl>
                                        <p:attrNameLst>
                                          <p:attrName>ppt_x</p:attrName>
                                          <p:attrName>ppt_y</p:attrName>
                                        </p:attrNameLst>
                                      </p:cBhvr>
                                      <p:rCtr x="-1700" y="2100"/>
                                    </p:animMotion>
                                  </p:childTnLst>
                                </p:cTn>
                              </p:par>
                              <p:par>
                                <p:cTn id="127" presetID="22" presetClass="entr" presetSubtype="1" fill="hold" nodeType="withEffect">
                                  <p:stCondLst>
                                    <p:cond delay="0"/>
                                  </p:stCondLst>
                                  <p:childTnLst>
                                    <p:set>
                                      <p:cBhvr>
                                        <p:cTn id="128" dur="1" fill="hold">
                                          <p:stCondLst>
                                            <p:cond delay="0"/>
                                          </p:stCondLst>
                                        </p:cTn>
                                        <p:tgtEl>
                                          <p:spTgt spid="7187"/>
                                        </p:tgtEl>
                                        <p:attrNameLst>
                                          <p:attrName>style.visibility</p:attrName>
                                        </p:attrNameLst>
                                      </p:cBhvr>
                                      <p:to>
                                        <p:strVal val="visible"/>
                                      </p:to>
                                    </p:set>
                                    <p:animEffect transition="in" filter="wipe(up)">
                                      <p:cBhvr>
                                        <p:cTn id="129" dur="100"/>
                                        <p:tgtEl>
                                          <p:spTgt spid="7187"/>
                                        </p:tgtEl>
                                      </p:cBhvr>
                                    </p:animEffect>
                                  </p:childTnLst>
                                </p:cTn>
                              </p:par>
                            </p:childTnLst>
                          </p:cTn>
                        </p:par>
                        <p:par>
                          <p:cTn id="130" fill="hold">
                            <p:stCondLst>
                              <p:cond delay="11000"/>
                            </p:stCondLst>
                            <p:childTnLst>
                              <p:par>
                                <p:cTn id="131" presetID="0" presetClass="path" presetSubtype="0" accel="50000" decel="50000" fill="hold" nodeType="afterEffect">
                                  <p:stCondLst>
                                    <p:cond delay="0"/>
                                  </p:stCondLst>
                                  <p:childTnLst>
                                    <p:animMotion origin="layout" path="M -0.325000 -0.029970 C -0.321520 -0.032740 -0.318050 -0.035520 -0.314230 -0.039220 C -0.310410 -0.042930 -0.307110 -0.044320 -0.301560 -0.052190 C -0.296000 -0.060060 -0.288020 -0.074640 -0.280900 -0.086220 C -0.273780 -0.097790 -0.266310 -0.111680 -0.259370 -0.121630 C -0.252430 -0.131590 -0.243750 -0.141770 -0.239750 -0.146400 " pathEditMode="fixed" rAng="0" ptsTypes="aaaaaA">
                                      <p:cBhvr>
                                        <p:cTn id="132" dur="100" fill="hold"/>
                                        <p:tgtEl>
                                          <p:spTgt spid="7192"/>
                                        </p:tgtEl>
                                        <p:attrNameLst>
                                          <p:attrName>ppt_x</p:attrName>
                                          <p:attrName>ppt_y</p:attrName>
                                        </p:attrNameLst>
                                      </p:cBhvr>
                                      <p:rCtr x="4300" y="-5800"/>
                                    </p:animMotion>
                                  </p:childTnLst>
                                </p:cTn>
                              </p:par>
                              <p:par>
                                <p:cTn id="133" presetID="22" presetClass="entr" presetSubtype="8" fill="hold" nodeType="withEffect">
                                  <p:stCondLst>
                                    <p:cond delay="0"/>
                                  </p:stCondLst>
                                  <p:childTnLst>
                                    <p:set>
                                      <p:cBhvr>
                                        <p:cTn id="134" dur="1" fill="hold">
                                          <p:stCondLst>
                                            <p:cond delay="0"/>
                                          </p:stCondLst>
                                        </p:cTn>
                                        <p:tgtEl>
                                          <p:spTgt spid="7188"/>
                                        </p:tgtEl>
                                        <p:attrNameLst>
                                          <p:attrName>style.visibility</p:attrName>
                                        </p:attrNameLst>
                                      </p:cBhvr>
                                      <p:to>
                                        <p:strVal val="visible"/>
                                      </p:to>
                                    </p:set>
                                    <p:animEffect transition="in" filter="wipe(left)">
                                      <p:cBhvr>
                                        <p:cTn id="135" dur="100"/>
                                        <p:tgtEl>
                                          <p:spTgt spid="7188"/>
                                        </p:tgtEl>
                                      </p:cBhvr>
                                    </p:animEffect>
                                  </p:childTnLst>
                                </p:cTn>
                              </p:par>
                            </p:childTnLst>
                          </p:cTn>
                        </p:par>
                        <p:par>
                          <p:cTn id="136" fill="hold">
                            <p:stCondLst>
                              <p:cond delay="11500"/>
                            </p:stCondLst>
                            <p:childTnLst>
                              <p:par>
                                <p:cTn id="137" presetID="0" presetClass="path" presetSubtype="0" accel="50000" decel="50000" fill="hold" nodeType="afterEffect">
                                  <p:stCondLst>
                                    <p:cond delay="0"/>
                                  </p:stCondLst>
                                  <p:childTnLst>
                                    <p:animMotion origin="layout" path="M -0.236620 -0.146400 C -0.239230 -0.142930 -0.247210 -0.132510 -0.252070 -0.125100 C -0.256940 -0.117700 -0.256940 -0.117230 -0.266140 -0.101960 C -0.275340 -0.086680 -0.302250 -0.045240 -0.307280 -0.032740 C -0.312320 -0.020240 -0.298080 -0.028350 -0.296520 -0.027420 " pathEditMode="fixed" rAng="0" ptsTypes="aaaaa">
                                      <p:cBhvr>
                                        <p:cTn id="138" dur="300" fill="hold"/>
                                        <p:tgtEl>
                                          <p:spTgt spid="7192"/>
                                        </p:tgtEl>
                                        <p:attrNameLst>
                                          <p:attrName>ppt_x</p:attrName>
                                          <p:attrName>ppt_y</p:attrName>
                                        </p:attrNameLst>
                                      </p:cBhvr>
                                      <p:rCtr x="-3500" y="6000"/>
                                    </p:animMotion>
                                  </p:childTnLst>
                                </p:cTn>
                              </p:par>
                              <p:par>
                                <p:cTn id="139" presetID="22" presetClass="entr" presetSubtype="1" fill="hold" nodeType="withEffect">
                                  <p:stCondLst>
                                    <p:cond delay="0"/>
                                  </p:stCondLst>
                                  <p:childTnLst>
                                    <p:set>
                                      <p:cBhvr>
                                        <p:cTn id="140" dur="1" fill="hold">
                                          <p:stCondLst>
                                            <p:cond delay="0"/>
                                          </p:stCondLst>
                                        </p:cTn>
                                        <p:tgtEl>
                                          <p:spTgt spid="7189"/>
                                        </p:tgtEl>
                                        <p:attrNameLst>
                                          <p:attrName>style.visibility</p:attrName>
                                        </p:attrNameLst>
                                      </p:cBhvr>
                                      <p:to>
                                        <p:strVal val="visible"/>
                                      </p:to>
                                    </p:set>
                                    <p:animEffect transition="in" filter="wipe(up)">
                                      <p:cBhvr>
                                        <p:cTn id="141" dur="100"/>
                                        <p:tgtEl>
                                          <p:spTgt spid="7189"/>
                                        </p:tgtEl>
                                      </p:cBhvr>
                                    </p:animEffect>
                                  </p:childTnLst>
                                </p:cTn>
                              </p:par>
                            </p:childTnLst>
                          </p:cTn>
                        </p:par>
                        <p:par>
                          <p:cTn id="142" fill="hold">
                            <p:stCondLst>
                              <p:cond delay="12000"/>
                            </p:stCondLst>
                            <p:childTnLst>
                              <p:par>
                                <p:cTn id="143" presetID="0" presetClass="path" presetSubtype="0" accel="50000" decel="50000" fill="hold" nodeType="afterEffect">
                                  <p:stCondLst>
                                    <p:cond delay="0"/>
                                  </p:stCondLst>
                                  <p:childTnLst>
                                    <p:animMotion origin="layout" path="M -0.296520 -0.027420 C -0.286450 -0.030890 -0.267350 -0.027880 -0.235580 -0.048020 C -0.203810 -0.068160 -0.148600 -0.117000 -0.105370 -0.148950 C -0.062140 -0.180890 -0.002590 -0.221170 0.024320 -0.240150 " pathEditMode="fixed" rAng="0" ptsTypes="aaaa">
                                      <p:cBhvr>
                                        <p:cTn id="144" dur="500" fill="hold"/>
                                        <p:tgtEl>
                                          <p:spTgt spid="7192"/>
                                        </p:tgtEl>
                                        <p:attrNameLst>
                                          <p:attrName>ppt_x</p:attrName>
                                          <p:attrName>ppt_y</p:attrName>
                                        </p:attrNameLst>
                                      </p:cBhvr>
                                      <p:rCtr x="16000" y="-10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781676" cy="521970"/>
          </a:xfrm>
          <a:prstGeom prst="rect">
            <a:avLst/>
          </a:prstGeom>
          <a:noFill/>
        </p:spPr>
        <p:txBody>
          <a:bodyPr wrap="square" rtlCol="0">
            <a:spAutoFit/>
          </a:bodyPr>
          <a:lstStyle/>
          <a:p>
            <a:r>
              <a:rPr lang="zh-CN" altLang="en-US" sz="2800" b="1" dirty="0"/>
              <a:t>循环神经网络（</a:t>
            </a:r>
            <a:r>
              <a:rPr lang="en-US" altLang="zh-CN" sz="2800" b="1" dirty="0"/>
              <a:t>RNN</a:t>
            </a:r>
            <a:r>
              <a:rPr lang="zh-CN" altLang="en-US" sz="2800" b="1" dirty="0"/>
              <a:t>）</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a:t>
            </a:fld>
            <a:endParaRPr lang="zh-CN" altLang="en-US" dirty="0"/>
          </a:p>
        </p:txBody>
      </p:sp>
      <p:sp>
        <p:nvSpPr>
          <p:cNvPr id="9" name="矩形 8"/>
          <p:cNvSpPr/>
          <p:nvPr/>
        </p:nvSpPr>
        <p:spPr>
          <a:xfrm>
            <a:off x="695021" y="1415858"/>
            <a:ext cx="9411086" cy="3553460"/>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a:p>
          <a:p>
            <a:pPr marL="342900" indent="-342900">
              <a:lnSpc>
                <a:spcPct val="125000"/>
              </a:lnSpc>
              <a:buFont typeface="Arial" panose="02080604020202020204" pitchFamily="34" charset="0"/>
              <a:buChar char="•"/>
            </a:pPr>
            <a:r>
              <a:rPr lang="zh-CN" altLang="en-US" sz="2000" dirty="0"/>
              <a:t>应用领域：语音识别、文本翻译和自然语言处理等领域</a:t>
            </a:r>
          </a:p>
          <a:p>
            <a:pPr marL="342900" indent="-342900">
              <a:lnSpc>
                <a:spcPct val="125000"/>
              </a:lnSpc>
              <a:buFont typeface="Arial" panose="02080604020202020204" pitchFamily="34" charset="0"/>
              <a:buChar char="•"/>
            </a:pPr>
            <a:endParaRPr lang="zh-CN" altLang="en-US" sz="2000" dirty="0"/>
          </a:p>
          <a:p>
            <a:pPr marL="342900" indent="-342900">
              <a:lnSpc>
                <a:spcPct val="125000"/>
              </a:lnSpc>
              <a:buFont typeface="Arial" panose="02080604020202020204" pitchFamily="34" charset="0"/>
              <a:buChar char="•"/>
            </a:pPr>
            <a:r>
              <a:rPr lang="zh-CN" altLang="en-US" sz="2000" dirty="0"/>
              <a:t>针对对象：序列数据。例如文本，是字母和词汇的序列；语音，是音节的序列；视频，是图像的序列；气象观测数据，股票交易数据等等，也都是序列数据。</a:t>
            </a:r>
            <a:endParaRPr lang="en-US" altLang="zh-CN" sz="2000" dirty="0"/>
          </a:p>
          <a:p>
            <a:pPr marL="342900" indent="-342900">
              <a:lnSpc>
                <a:spcPct val="125000"/>
              </a:lnSpc>
              <a:buFont typeface="Wingdings" panose="05000000000000000000" pitchFamily="2" charset="2"/>
              <a:buChar char="l"/>
            </a:pPr>
            <a:endParaRPr lang="en-US" altLang="zh-CN" sz="2000" dirty="0"/>
          </a:p>
          <a:p>
            <a:pPr marL="342900" indent="-342900">
              <a:lnSpc>
                <a:spcPct val="125000"/>
              </a:lnSpc>
              <a:buFont typeface="Arial" panose="02080604020202020204" pitchFamily="34" charset="0"/>
              <a:buChar char="•"/>
            </a:pPr>
            <a:r>
              <a:rPr lang="zh-CN" altLang="en-US" sz="2000" dirty="0"/>
              <a:t>核心思想：样本间存在顺序关系，每个样本和它之前的样本存在关联。通过神经网络在时序上的展开，我们能够找到样本之间的序列相关性。</a:t>
            </a:r>
            <a:endParaRPr lang="en-US" altLang="zh-CN" sz="2000" dirty="0"/>
          </a:p>
          <a:p>
            <a:pPr marL="342900" indent="-342900">
              <a:lnSpc>
                <a:spcPct val="125000"/>
              </a:lnSpc>
              <a:buFont typeface="Wingdings" panose="05000000000000000000" pitchFamily="2" charset="2"/>
              <a:buChar char="l"/>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875293" cy="521970"/>
          </a:xfrm>
          <a:prstGeom prst="rect">
            <a:avLst/>
          </a:prstGeom>
          <a:noFill/>
        </p:spPr>
        <p:txBody>
          <a:bodyPr wrap="square" rtlCol="0">
            <a:spAutoFit/>
          </a:bodyPr>
          <a:lstStyle/>
          <a:p>
            <a:r>
              <a:rPr lang="zh-CN" altLang="en-US" sz="2800" b="1" dirty="0">
                <a:latin typeface="微软雅黑" panose="020B0503020204020204" pitchFamily="34" charset="-122"/>
              </a:rPr>
              <a:t>循环神经网络（</a:t>
            </a:r>
            <a:r>
              <a:rPr lang="en-US" altLang="zh-CN" sz="2800" b="1" dirty="0">
                <a:latin typeface="微软雅黑" panose="020B0503020204020204" pitchFamily="34" charset="-122"/>
              </a:rPr>
              <a:t>RNN</a:t>
            </a:r>
            <a:r>
              <a:rPr lang="zh-CN" altLang="en-US" sz="2800" b="1" dirty="0">
                <a:latin typeface="微软雅黑" panose="020B0503020204020204" pitchFamily="34" charset="-122"/>
              </a:rPr>
              <a:t>）</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矩形 5"/>
          <p:cNvSpPr/>
          <p:nvPr/>
        </p:nvSpPr>
        <p:spPr>
          <a:xfrm>
            <a:off x="695323" y="926774"/>
            <a:ext cx="1402080" cy="457200"/>
          </a:xfrm>
          <a:prstGeom prst="rect">
            <a:avLst/>
          </a:prstGeom>
          <a:solidFill>
            <a:schemeClr val="accent1"/>
          </a:solidFill>
        </p:spPr>
        <p:txBody>
          <a:bodyPr wrap="none">
            <a:spAutoFit/>
          </a:bodyPr>
          <a:lstStyle/>
          <a:p>
            <a:r>
              <a:rPr lang="zh-CN" altLang="en-US" sz="2400" b="1" dirty="0">
                <a:solidFill>
                  <a:schemeClr val="bg1"/>
                </a:solidFill>
              </a:rPr>
              <a:t>网络结构</a:t>
            </a:r>
          </a:p>
        </p:txBody>
      </p:sp>
      <p:pic>
        <p:nvPicPr>
          <p:cNvPr id="3" name="图片 2"/>
          <p:cNvPicPr>
            <a:picLocks noChangeAspect="1"/>
          </p:cNvPicPr>
          <p:nvPr/>
        </p:nvPicPr>
        <p:blipFill>
          <a:blip r:embed="rId3"/>
          <a:stretch>
            <a:fillRect/>
          </a:stretch>
        </p:blipFill>
        <p:spPr>
          <a:xfrm>
            <a:off x="2111095" y="926774"/>
            <a:ext cx="8521498" cy="3511114"/>
          </a:xfrm>
          <a:prstGeom prst="rect">
            <a:avLst/>
          </a:prstGeom>
        </p:spPr>
      </p:pic>
      <p:pic>
        <p:nvPicPr>
          <p:cNvPr id="5" name="图片 4"/>
          <p:cNvPicPr>
            <a:picLocks noChangeAspect="1"/>
          </p:cNvPicPr>
          <p:nvPr/>
        </p:nvPicPr>
        <p:blipFill rotWithShape="1">
          <a:blip r:embed="rId4"/>
          <a:srcRect b="39655"/>
          <a:stretch>
            <a:fillRect/>
          </a:stretch>
        </p:blipFill>
        <p:spPr>
          <a:xfrm>
            <a:off x="3121153" y="4553777"/>
            <a:ext cx="5339088" cy="1188655"/>
          </a:xfrm>
          <a:prstGeom prst="rect">
            <a:avLst/>
          </a:prstGeom>
        </p:spPr>
      </p:pic>
      <p:cxnSp>
        <p:nvCxnSpPr>
          <p:cNvPr id="21" name="直接箭头连接符 20"/>
          <p:cNvCxnSpPr/>
          <p:nvPr/>
        </p:nvCxnSpPr>
        <p:spPr>
          <a:xfrm flipH="1" flipV="1">
            <a:off x="7053424" y="1553031"/>
            <a:ext cx="1" cy="6659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8301900" y="1504262"/>
            <a:ext cx="1" cy="6659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9692436" y="1504262"/>
            <a:ext cx="1" cy="6659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896356" y="2767584"/>
            <a:ext cx="475488" cy="12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162800" y="2761488"/>
            <a:ext cx="475488" cy="12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422208" y="2767584"/>
            <a:ext cx="475488" cy="12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9777984" y="2791968"/>
            <a:ext cx="475488" cy="12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900672" y="3346947"/>
            <a:ext cx="0" cy="4691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8199120" y="3346946"/>
            <a:ext cx="0" cy="4691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9509760" y="3346945"/>
            <a:ext cx="0" cy="4691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875293" cy="521970"/>
          </a:xfrm>
          <a:prstGeom prst="rect">
            <a:avLst/>
          </a:prstGeom>
          <a:noFill/>
        </p:spPr>
        <p:txBody>
          <a:bodyPr wrap="square" rtlCol="0">
            <a:spAutoFit/>
          </a:bodyPr>
          <a:lstStyle/>
          <a:p>
            <a:r>
              <a:rPr lang="zh-CN" altLang="en-US" sz="2800" b="1" dirty="0">
                <a:latin typeface="微软雅黑" panose="020B0503020204020204" pitchFamily="34" charset="-122"/>
              </a:rPr>
              <a:t>循环神经网络（</a:t>
            </a:r>
            <a:r>
              <a:rPr lang="en-US" altLang="zh-CN" sz="2800" b="1" dirty="0">
                <a:latin typeface="微软雅黑" panose="020B0503020204020204" pitchFamily="34" charset="-122"/>
              </a:rPr>
              <a:t>RNN</a:t>
            </a:r>
            <a:r>
              <a:rPr lang="zh-CN" altLang="en-US" sz="2800" b="1" dirty="0">
                <a:latin typeface="微软雅黑" panose="020B0503020204020204" pitchFamily="34" charset="-122"/>
              </a:rPr>
              <a:t>）</a:t>
            </a:r>
          </a:p>
        </p:txBody>
      </p:sp>
      <p:sp>
        <p:nvSpPr>
          <p:cNvPr id="4" name="灯片编号占位符 3"/>
          <p:cNvSpPr>
            <a:spLocks noGrp="1"/>
          </p:cNvSpPr>
          <p:nvPr>
            <p:ph type="sldNum" sz="quarter" idx="12"/>
          </p:nvPr>
        </p:nvSpPr>
        <p:spPr>
          <a:xfrm>
            <a:off x="10786110" y="6405438"/>
            <a:ext cx="1390650" cy="365125"/>
          </a:xfrm>
        </p:spPr>
        <p:txBody>
          <a:bodyPr/>
          <a:lstStyle/>
          <a:p>
            <a:fld id="{51D91E7F-84B6-4064-9D4E-CC7D244BCA04}" type="slidenum">
              <a:rPr lang="zh-CN" altLang="en-US" smtClean="0"/>
              <a:t>4</a:t>
            </a:fld>
            <a:endParaRPr lang="zh-CN" altLang="en-US" dirty="0"/>
          </a:p>
        </p:txBody>
      </p:sp>
      <p:sp>
        <p:nvSpPr>
          <p:cNvPr id="6" name="矩形 5"/>
          <p:cNvSpPr/>
          <p:nvPr/>
        </p:nvSpPr>
        <p:spPr>
          <a:xfrm>
            <a:off x="695323" y="926774"/>
            <a:ext cx="1706880" cy="457200"/>
          </a:xfrm>
          <a:prstGeom prst="rect">
            <a:avLst/>
          </a:prstGeom>
          <a:solidFill>
            <a:schemeClr val="accent1"/>
          </a:solidFill>
        </p:spPr>
        <p:txBody>
          <a:bodyPr wrap="none">
            <a:spAutoFit/>
          </a:bodyPr>
          <a:lstStyle/>
          <a:p>
            <a:r>
              <a:rPr lang="zh-CN" altLang="en-US" sz="2400" b="1" dirty="0">
                <a:solidFill>
                  <a:schemeClr val="bg1"/>
                </a:solidFill>
              </a:rPr>
              <a:t>面临的问题</a:t>
            </a:r>
          </a:p>
        </p:txBody>
      </p:sp>
      <p:sp>
        <p:nvSpPr>
          <p:cNvPr id="3" name="矩形 2"/>
          <p:cNvSpPr/>
          <p:nvPr/>
        </p:nvSpPr>
        <p:spPr>
          <a:xfrm>
            <a:off x="816864" y="1690589"/>
            <a:ext cx="8717280" cy="1476375"/>
          </a:xfrm>
          <a:prstGeom prst="rect">
            <a:avLst/>
          </a:prstGeom>
        </p:spPr>
        <p:txBody>
          <a:bodyPr wrap="square">
            <a:spAutoFit/>
          </a:bodyPr>
          <a:lstStyle/>
          <a:p>
            <a:endParaRPr lang="en-US" altLang="zh-CN" dirty="0">
              <a:solidFill>
                <a:srgbClr val="333333"/>
              </a:solidFill>
              <a:latin typeface="Arial" panose="02080604020202020204" pitchFamily="34" charset="0"/>
            </a:endParaRPr>
          </a:p>
          <a:p>
            <a:pPr marL="742950" lvl="1" indent="-285750">
              <a:buFont typeface="Arial" panose="02080604020202020204" pitchFamily="34" charset="0"/>
              <a:buChar char="•"/>
            </a:pPr>
            <a:r>
              <a:rPr lang="zh-CN" altLang="en-US" dirty="0">
                <a:solidFill>
                  <a:srgbClr val="333333"/>
                </a:solidFill>
                <a:latin typeface="Arial" panose="02080604020202020204" pitchFamily="34" charset="0"/>
              </a:rPr>
              <a:t>梯度消失问题</a:t>
            </a:r>
            <a:endParaRPr lang="en-US" altLang="zh-CN" dirty="0">
              <a:solidFill>
                <a:srgbClr val="333333"/>
              </a:solidFill>
              <a:latin typeface="Arial" panose="02080604020202020204" pitchFamily="34" charset="0"/>
            </a:endParaRPr>
          </a:p>
          <a:p>
            <a:pPr marL="742950" lvl="1" indent="-285750">
              <a:buFont typeface="Arial" panose="02080604020202020204" pitchFamily="34" charset="0"/>
              <a:buChar char="•"/>
            </a:pPr>
            <a:r>
              <a:rPr lang="zh-CN" altLang="en-US" dirty="0">
                <a:solidFill>
                  <a:srgbClr val="333333"/>
                </a:solidFill>
                <a:latin typeface="Arial" panose="02080604020202020204" pitchFamily="34" charset="0"/>
              </a:rPr>
              <a:t>梯度爆炸问题</a:t>
            </a:r>
            <a:endParaRPr lang="en-US" altLang="zh-CN" dirty="0">
              <a:solidFill>
                <a:srgbClr val="333333"/>
              </a:solidFill>
              <a:latin typeface="Arial" panose="02080604020202020204" pitchFamily="34" charset="0"/>
            </a:endParaRPr>
          </a:p>
          <a:p>
            <a:pPr marL="285750" indent="-285750">
              <a:buFont typeface="Wingdings" panose="05000000000000000000" pitchFamily="2" charset="2"/>
              <a:buChar char="l"/>
            </a:pPr>
            <a:endParaRPr lang="en-US" altLang="zh-CN" dirty="0">
              <a:solidFill>
                <a:srgbClr val="333333"/>
              </a:solidFill>
              <a:latin typeface="Arial" panose="02080604020202020204" pitchFamily="34" charset="0"/>
            </a:endParaRPr>
          </a:p>
          <a:p>
            <a:pPr marL="285750" indent="-285750">
              <a:buFont typeface="Wingdings" panose="05000000000000000000" pitchFamily="2" charset="2"/>
              <a:buChar char="l"/>
            </a:pPr>
            <a:endParaRPr lang="en-US" altLang="zh-CN" b="0" i="0" dirty="0">
              <a:solidFill>
                <a:srgbClr val="333333"/>
              </a:solidFill>
              <a:effectLst/>
              <a:latin typeface="Arial" panose="02080604020202020204" pitchFamily="34" charset="0"/>
            </a:endParaRPr>
          </a:p>
        </p:txBody>
      </p:sp>
      <p:sp>
        <p:nvSpPr>
          <p:cNvPr id="2" name="矩形 1"/>
          <p:cNvSpPr/>
          <p:nvPr/>
        </p:nvSpPr>
        <p:spPr>
          <a:xfrm>
            <a:off x="816864" y="3998913"/>
            <a:ext cx="6096000" cy="1198880"/>
          </a:xfrm>
          <a:prstGeom prst="rect">
            <a:avLst/>
          </a:prstGeom>
        </p:spPr>
        <p:txBody>
          <a:bodyPr>
            <a:spAutoFit/>
          </a:bodyPr>
          <a:lstStyle/>
          <a:p>
            <a:r>
              <a:rPr lang="zh-CN" altLang="en-US" dirty="0">
                <a:solidFill>
                  <a:srgbClr val="333333"/>
                </a:solidFill>
                <a:latin typeface="Arial" panose="02080604020202020204" pitchFamily="34" charset="0"/>
              </a:rPr>
              <a:t>解决方案：</a:t>
            </a:r>
            <a:endParaRPr lang="en-US" altLang="zh-CN" dirty="0">
              <a:solidFill>
                <a:srgbClr val="333333"/>
              </a:solidFill>
              <a:latin typeface="Arial" panose="02080604020202020204" pitchFamily="34" charset="0"/>
            </a:endParaRPr>
          </a:p>
          <a:p>
            <a:endParaRPr lang="en-US" altLang="zh-CN" dirty="0">
              <a:solidFill>
                <a:srgbClr val="333333"/>
              </a:solidFill>
              <a:latin typeface="Arial" panose="02080604020202020204" pitchFamily="34" charset="0"/>
            </a:endParaRPr>
          </a:p>
          <a:p>
            <a:pPr marL="742950" lvl="1" indent="-285750">
              <a:buFont typeface="Arial" panose="02080604020202020204" pitchFamily="34" charset="0"/>
              <a:buChar char="•"/>
            </a:pPr>
            <a:r>
              <a:rPr lang="zh-CN" altLang="en-US" dirty="0">
                <a:solidFill>
                  <a:srgbClr val="333333"/>
                </a:solidFill>
                <a:latin typeface="Arial" panose="02080604020202020204" pitchFamily="34" charset="0"/>
              </a:rPr>
              <a:t>选择其他的激活函数。例如</a:t>
            </a:r>
            <a:r>
              <a:rPr lang="en-US" altLang="zh-CN" dirty="0" err="1">
                <a:solidFill>
                  <a:srgbClr val="333333"/>
                </a:solidFill>
                <a:latin typeface="Arial" panose="02080604020202020204" pitchFamily="34" charset="0"/>
              </a:rPr>
              <a:t>ReLU</a:t>
            </a:r>
            <a:r>
              <a:rPr lang="zh-CN" altLang="en-US" dirty="0">
                <a:solidFill>
                  <a:srgbClr val="333333"/>
                </a:solidFill>
                <a:latin typeface="Arial" panose="02080604020202020204" pitchFamily="34" charset="0"/>
              </a:rPr>
              <a:t>。</a:t>
            </a:r>
            <a:endParaRPr lang="en-US" altLang="zh-CN" dirty="0">
              <a:solidFill>
                <a:srgbClr val="333333"/>
              </a:solidFill>
              <a:latin typeface="Arial" panose="02080604020202020204" pitchFamily="34" charset="0"/>
            </a:endParaRPr>
          </a:p>
          <a:p>
            <a:pPr marL="742950" lvl="1" indent="-285750">
              <a:buFont typeface="Arial" panose="02080604020202020204" pitchFamily="34" charset="0"/>
              <a:buChar char="•"/>
            </a:pPr>
            <a:r>
              <a:rPr lang="zh-CN" altLang="en-US" dirty="0">
                <a:solidFill>
                  <a:srgbClr val="333333"/>
                </a:solidFill>
                <a:latin typeface="Arial" panose="02080604020202020204" pitchFamily="34" charset="0"/>
              </a:rPr>
              <a:t>引入改进网络结构的机制，例如</a:t>
            </a:r>
            <a:r>
              <a:rPr lang="en-US" altLang="zh-CN" dirty="0">
                <a:solidFill>
                  <a:srgbClr val="333333"/>
                </a:solidFill>
                <a:latin typeface="Arial" panose="02080604020202020204" pitchFamily="34" charset="0"/>
              </a:rPr>
              <a:t>LSTM</a:t>
            </a:r>
            <a:r>
              <a:rPr lang="zh-CN" altLang="en-US" dirty="0">
                <a:solidFill>
                  <a:srgbClr val="333333"/>
                </a:solidFill>
                <a:latin typeface="Arial" panose="02080604020202020204" pitchFamily="34" charset="0"/>
              </a:rPr>
              <a:t>，</a:t>
            </a:r>
            <a:r>
              <a:rPr lang="en-US" altLang="zh-CN" dirty="0">
                <a:solidFill>
                  <a:srgbClr val="333333"/>
                </a:solidFill>
                <a:latin typeface="Arial" panose="02080604020202020204" pitchFamily="34" charset="0"/>
              </a:rPr>
              <a:t>GRU</a:t>
            </a:r>
            <a:r>
              <a:rPr lang="zh-CN" altLang="en-US" dirty="0">
                <a:solidFill>
                  <a:srgbClr val="333333"/>
                </a:solidFill>
                <a:latin typeface="Arial" panose="02080604020202020204" pitchFamily="34" charset="0"/>
              </a:rPr>
              <a:t>。</a:t>
            </a:r>
            <a:endParaRPr lang="en-US" altLang="zh-CN" dirty="0">
              <a:solidFill>
                <a:srgbClr val="333333"/>
              </a:solidFill>
              <a:latin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
        <p:nvSpPr>
          <p:cNvPr id="2" name="灯片编号占位符 1"/>
          <p:cNvSpPr>
            <a:spLocks noGrp="1"/>
          </p:cNvSpPr>
          <p:nvPr>
            <p:ph type="sldNum" sz="quarter" idx="12"/>
          </p:nvPr>
        </p:nvSpPr>
        <p:spPr/>
        <p:txBody>
          <a:bodyPr/>
          <a:lstStyle/>
          <a:p>
            <a:fld id="{20BA4F75-59CB-4C85-AFC7-64DE7CBBC473}" type="slidenum">
              <a:rPr lang="zh-CN" altLang="en-US" smtClean="0"/>
              <a:t>5</a:t>
            </a:fld>
            <a:endParaRPr lang="zh-CN" altLang="en-US"/>
          </a:p>
        </p:txBody>
      </p:sp>
      <p:sp>
        <p:nvSpPr>
          <p:cNvPr id="3" name="文本框 2"/>
          <p:cNvSpPr txBox="1"/>
          <p:nvPr/>
        </p:nvSpPr>
        <p:spPr>
          <a:xfrm>
            <a:off x="695325" y="445135"/>
            <a:ext cx="2540000" cy="953135"/>
          </a:xfrm>
          <a:prstGeom prst="rect">
            <a:avLst/>
          </a:prstGeom>
          <a:noFill/>
        </p:spPr>
        <p:txBody>
          <a:bodyPr wrap="square" rtlCol="0" anchor="t">
            <a:spAutoFit/>
          </a:bodyPr>
          <a:lstStyle/>
          <a:p>
            <a:r>
              <a:rPr lang="zh-CN" altLang="en-US" sz="2800" b="1">
                <a:latin typeface="方正黑体简体" charset="-122"/>
                <a:ea typeface="方正黑体简体" charset="-122"/>
              </a:rPr>
              <a:t>LSTM 网络</a:t>
            </a:r>
          </a:p>
          <a:p>
            <a:endParaRPr lang="zh-CN" altLang="en-US" sz="2800" b="1">
              <a:latin typeface="方正黑体简体" charset="-122"/>
              <a:ea typeface="方正黑体简体" charset="-122"/>
            </a:endParaRPr>
          </a:p>
        </p:txBody>
      </p:sp>
      <p:pic>
        <p:nvPicPr>
          <p:cNvPr id="4" name="图片 3">
            <a:hlinkClick r:id="rId3" action="ppaction://hlinksldjump"/>
          </p:cNvPr>
          <p:cNvPicPr>
            <a:picLocks noChangeAspect="1"/>
          </p:cNvPicPr>
          <p:nvPr/>
        </p:nvPicPr>
        <p:blipFill>
          <a:blip r:embed="rId4"/>
          <a:stretch>
            <a:fillRect/>
          </a:stretch>
        </p:blipFill>
        <p:spPr>
          <a:xfrm>
            <a:off x="2056130" y="2705735"/>
            <a:ext cx="8079105" cy="3035935"/>
          </a:xfrm>
          <a:prstGeom prst="rect">
            <a:avLst/>
          </a:prstGeom>
        </p:spPr>
      </p:pic>
      <p:sp>
        <p:nvSpPr>
          <p:cNvPr id="5" name="文本框 4"/>
          <p:cNvSpPr txBox="1"/>
          <p:nvPr/>
        </p:nvSpPr>
        <p:spPr>
          <a:xfrm>
            <a:off x="695325" y="1142365"/>
            <a:ext cx="10431145" cy="645160"/>
          </a:xfrm>
          <a:prstGeom prst="rect">
            <a:avLst/>
          </a:prstGeom>
          <a:noFill/>
        </p:spPr>
        <p:txBody>
          <a:bodyPr wrap="square" rtlCol="0" anchor="t">
            <a:spAutoFit/>
          </a:bodyPr>
          <a:lstStyle/>
          <a:p>
            <a:pPr marL="285750" indent="-285750">
              <a:buFont typeface="Arial" panose="02080604020202020204" pitchFamily="34" charset="0"/>
              <a:buChar char="•"/>
            </a:pPr>
            <a:r>
              <a:rPr lang="zh-CN" altLang="en-US"/>
              <a:t>长短期记忆网络–通常叫做”LSTMs”–是一种特殊的RNN， 它能够学习长期依赖。</a:t>
            </a:r>
          </a:p>
          <a:p>
            <a:pPr marL="285750" indent="-285750">
              <a:buFont typeface="Arial" panose="02080604020202020204" pitchFamily="34" charset="0"/>
              <a:buChar char="•"/>
            </a:pPr>
            <a:r>
              <a:rPr lang="zh-CN" altLang="en-US"/>
              <a:t>基本思路：引入门控装置，来处理记忆单元的记忆/遗忘、输入程度、输出程度的问题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grpId="1" nodeType="withEffect">
                                  <p:stCondLst>
                                    <p:cond delay="800"/>
                                  </p:stCondLst>
                                  <p:childTnLst>
                                    <p:animScale>
                                      <p:cBhvr>
                                        <p:cTn id="11"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6</a:t>
            </a:fld>
            <a:endParaRPr lang="zh-CN" altLang="en-US" dirty="0"/>
          </a:p>
        </p:txBody>
      </p:sp>
      <p:sp>
        <p:nvSpPr>
          <p:cNvPr id="3" name="文本框 2"/>
          <p:cNvSpPr txBox="1"/>
          <p:nvPr/>
        </p:nvSpPr>
        <p:spPr>
          <a:xfrm>
            <a:off x="940435" y="643890"/>
            <a:ext cx="2540000" cy="368300"/>
          </a:xfrm>
          <a:prstGeom prst="rect">
            <a:avLst/>
          </a:prstGeom>
          <a:noFill/>
        </p:spPr>
        <p:txBody>
          <a:bodyPr wrap="square" rtlCol="0" anchor="t">
            <a:spAutoFit/>
          </a:bodyPr>
          <a:lstStyle/>
          <a:p>
            <a:r>
              <a:rPr lang="zh-CN" altLang="en-US"/>
              <a:t>LSTMs的核心过程</a:t>
            </a:r>
            <a:endParaRPr lang="en-US" altLang="zh-CN"/>
          </a:p>
        </p:txBody>
      </p:sp>
      <p:sp>
        <p:nvSpPr>
          <p:cNvPr id="4" name="文本框 3"/>
          <p:cNvSpPr txBox="1"/>
          <p:nvPr/>
        </p:nvSpPr>
        <p:spPr>
          <a:xfrm>
            <a:off x="940435" y="1012190"/>
            <a:ext cx="10310495" cy="923330"/>
          </a:xfrm>
          <a:prstGeom prst="rect">
            <a:avLst/>
          </a:prstGeom>
          <a:noFill/>
        </p:spPr>
        <p:txBody>
          <a:bodyPr wrap="square" rtlCol="0" anchor="t">
            <a:spAutoFit/>
          </a:bodyPr>
          <a:lstStyle/>
          <a:p>
            <a:r>
              <a:rPr lang="zh-CN" altLang="en-US" dirty="0"/>
              <a:t>LSTM的第一步就是决定什么信息应该被神经元遗忘。输入</a:t>
            </a:r>
            <a:r>
              <a:rPr lang="en-US" altLang="zh-CN" dirty="0" err="1"/>
              <a:t>xt</a:t>
            </a:r>
            <a:r>
              <a:rPr lang="zh-CN" altLang="en-US" dirty="0"/>
              <a:t>和上一个时间步的隐藏状态</a:t>
            </a:r>
            <a:r>
              <a:rPr lang="en-US" altLang="zh-CN" dirty="0"/>
              <a:t>ht-1</a:t>
            </a:r>
            <a:r>
              <a:rPr lang="zh-CN" altLang="en-US" dirty="0"/>
              <a:t>会通过一个遗忘门，其实就是一个激活函数是</a:t>
            </a:r>
            <a:r>
              <a:rPr lang="en-US" altLang="zh-CN" dirty="0"/>
              <a:t>sigmoid</a:t>
            </a:r>
            <a:r>
              <a:rPr lang="zh-CN" altLang="en-US" dirty="0"/>
              <a:t>函数的神经网络层</a:t>
            </a:r>
            <a:r>
              <a:rPr lang="en-US" altLang="zh-CN" dirty="0"/>
              <a:t>,</a:t>
            </a:r>
            <a:r>
              <a:rPr lang="zh-CN" altLang="en-US" dirty="0"/>
              <a:t>它输出的是一个0~1之间的数字。“1”表示“完全保留”，“0”表示“完全遗忘”</a:t>
            </a:r>
          </a:p>
        </p:txBody>
      </p:sp>
      <p:pic>
        <p:nvPicPr>
          <p:cNvPr id="5" name="图片 4"/>
          <p:cNvPicPr>
            <a:picLocks noChangeAspect="1"/>
          </p:cNvPicPr>
          <p:nvPr/>
        </p:nvPicPr>
        <p:blipFill>
          <a:blip r:embed="rId3"/>
          <a:stretch>
            <a:fillRect/>
          </a:stretch>
        </p:blipFill>
        <p:spPr>
          <a:xfrm>
            <a:off x="940435" y="2359025"/>
            <a:ext cx="10757535" cy="3322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3" name="文本框 2"/>
          <p:cNvSpPr txBox="1"/>
          <p:nvPr/>
        </p:nvSpPr>
        <p:spPr>
          <a:xfrm>
            <a:off x="720725" y="713105"/>
            <a:ext cx="10080625" cy="922020"/>
          </a:xfrm>
          <a:prstGeom prst="rect">
            <a:avLst/>
          </a:prstGeom>
          <a:noFill/>
        </p:spPr>
        <p:txBody>
          <a:bodyPr wrap="square" rtlCol="0" anchor="t">
            <a:spAutoFit/>
          </a:bodyPr>
          <a:lstStyle/>
          <a:p>
            <a:r>
              <a:rPr lang="zh-CN" altLang="en-US"/>
              <a:t>下一步就是决定我们要在神经元细胞中保存什么信息，这包括两个部分。首先，一个被称为“输入门”的Sigmod层决定我们要更新的数值。然后，一个tanh层生成一个新的候选数值，Ct˜,它会被增加到神经元状态中。</a:t>
            </a:r>
          </a:p>
        </p:txBody>
      </p:sp>
      <p:pic>
        <p:nvPicPr>
          <p:cNvPr id="4" name="图片 3"/>
          <p:cNvPicPr>
            <a:picLocks noChangeAspect="1"/>
          </p:cNvPicPr>
          <p:nvPr/>
        </p:nvPicPr>
        <p:blipFill>
          <a:blip r:embed="rId3"/>
          <a:stretch>
            <a:fillRect/>
          </a:stretch>
        </p:blipFill>
        <p:spPr>
          <a:xfrm>
            <a:off x="1368425" y="2178050"/>
            <a:ext cx="10208895" cy="3153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3" name="文本框 2"/>
          <p:cNvSpPr txBox="1"/>
          <p:nvPr/>
        </p:nvSpPr>
        <p:spPr>
          <a:xfrm>
            <a:off x="1460500" y="286385"/>
            <a:ext cx="9775190" cy="922020"/>
          </a:xfrm>
          <a:prstGeom prst="rect">
            <a:avLst/>
          </a:prstGeom>
          <a:noFill/>
        </p:spPr>
        <p:txBody>
          <a:bodyPr wrap="square" rtlCol="0" anchor="t">
            <a:spAutoFit/>
          </a:bodyPr>
          <a:lstStyle/>
          <a:p>
            <a:r>
              <a:rPr lang="zh-CN" altLang="en-US" dirty="0"/>
              <a:t>下一步：得到新的神经元状态 </a:t>
            </a:r>
            <a:r>
              <a:rPr lang="en-US" altLang="zh-CN" dirty="0"/>
              <a:t>Ct</a:t>
            </a:r>
            <a:endParaRPr lang="zh-CN" altLang="en-US" dirty="0"/>
          </a:p>
          <a:p>
            <a:r>
              <a:rPr lang="zh-CN" altLang="en-US" dirty="0"/>
              <a:t>我们给旧的状态乘以一个ft,遗忘掉我们之前决定要遗忘的信息，然后我们增加it∗Ct˜。这是新的候选值，是由我们想多大程度上更新每个状态的值来度量的。 </a:t>
            </a:r>
          </a:p>
        </p:txBody>
      </p:sp>
      <p:pic>
        <p:nvPicPr>
          <p:cNvPr id="4" name="图片 3"/>
          <p:cNvPicPr>
            <a:picLocks noChangeAspect="1"/>
          </p:cNvPicPr>
          <p:nvPr/>
        </p:nvPicPr>
        <p:blipFill>
          <a:blip r:embed="rId3"/>
          <a:stretch>
            <a:fillRect/>
          </a:stretch>
        </p:blipFill>
        <p:spPr>
          <a:xfrm>
            <a:off x="753745" y="1647825"/>
            <a:ext cx="10481945" cy="3237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3" name="文本框 2"/>
          <p:cNvSpPr txBox="1"/>
          <p:nvPr/>
        </p:nvSpPr>
        <p:spPr>
          <a:xfrm>
            <a:off x="665480" y="448945"/>
            <a:ext cx="10004425" cy="1200329"/>
          </a:xfrm>
          <a:prstGeom prst="rect">
            <a:avLst/>
          </a:prstGeom>
          <a:noFill/>
        </p:spPr>
        <p:txBody>
          <a:bodyPr wrap="square" rtlCol="0" anchor="t">
            <a:spAutoFit/>
          </a:bodyPr>
          <a:lstStyle/>
          <a:p>
            <a:r>
              <a:rPr lang="zh-CN" altLang="en-US" dirty="0"/>
              <a:t>最后，我们要决定要输出什么。新的隐藏状态</a:t>
            </a:r>
            <a:r>
              <a:rPr lang="en-US" altLang="zh-CN" dirty="0" err="1"/>
              <a:t>ht</a:t>
            </a:r>
            <a:r>
              <a:rPr lang="zh-CN" altLang="en-US" dirty="0"/>
              <a:t>主要使用到前面已经计算好的新的神经元状态</a:t>
            </a:r>
            <a:r>
              <a:rPr lang="en-US" altLang="zh-CN" dirty="0"/>
              <a:t>Ct</a:t>
            </a:r>
            <a:r>
              <a:rPr lang="zh-CN" altLang="en-US" dirty="0"/>
              <a:t>和一个输出门。和之前的遗忘门和更新门一样，这个输出门也是使用当前的输入</a:t>
            </a:r>
            <a:r>
              <a:rPr lang="en-US" altLang="zh-CN" dirty="0" err="1"/>
              <a:t>xt</a:t>
            </a:r>
            <a:r>
              <a:rPr lang="zh-CN" altLang="en-US" dirty="0"/>
              <a:t>和上一个时间步的隐藏状态</a:t>
            </a:r>
            <a:r>
              <a:rPr lang="en-US" altLang="zh-CN" dirty="0"/>
              <a:t>ht-1</a:t>
            </a:r>
            <a:r>
              <a:rPr lang="zh-CN" altLang="en-US" dirty="0"/>
              <a:t>，得到也是一个</a:t>
            </a:r>
            <a:r>
              <a:rPr lang="en-US" altLang="zh-CN" dirty="0"/>
              <a:t>0~1</a:t>
            </a:r>
            <a:r>
              <a:rPr lang="zh-CN" altLang="en-US" dirty="0"/>
              <a:t>之间的数值，它表示需要输出的比例。具体来说就是让新的神经元状态</a:t>
            </a:r>
            <a:r>
              <a:rPr lang="en-US" altLang="zh-CN" dirty="0"/>
              <a:t>Ct</a:t>
            </a:r>
            <a:r>
              <a:rPr lang="zh-CN" altLang="en-US" dirty="0"/>
              <a:t>经过一个激活函数为tanh函数的神经网络层，再乘上输出门的值。</a:t>
            </a:r>
          </a:p>
        </p:txBody>
      </p:sp>
      <p:pic>
        <p:nvPicPr>
          <p:cNvPr id="4" name="图片 3"/>
          <p:cNvPicPr>
            <a:picLocks noChangeAspect="1"/>
          </p:cNvPicPr>
          <p:nvPr/>
        </p:nvPicPr>
        <p:blipFill>
          <a:blip r:embed="rId3"/>
          <a:stretch>
            <a:fillRect/>
          </a:stretch>
        </p:blipFill>
        <p:spPr>
          <a:xfrm>
            <a:off x="889635" y="1767840"/>
            <a:ext cx="10247630" cy="450469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2405</Words>
  <Application>Microsoft Office PowerPoint</Application>
  <PresentationFormat>宽屏</PresentationFormat>
  <Paragraphs>106</Paragraphs>
  <Slides>14</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Lato</vt:lpstr>
      <vt:lpstr>MathJax_Math-bold-italic</vt:lpstr>
      <vt:lpstr>MathJax_Math-italic</vt:lpstr>
      <vt:lpstr>Roboto Slab</vt:lpstr>
      <vt:lpstr>方正黑体简体</vt:lpstr>
      <vt:lpstr>迷你简海韵</vt:lpstr>
      <vt:lpstr>宋体</vt:lpstr>
      <vt:lpstr>微软雅黑</vt:lpstr>
      <vt:lpstr>张海山锐谐体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http:/sdwm.org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深度学习的起源与发展</dc:title>
  <dc:creator>鄢萌</dc:creator>
  <cp:lastModifiedBy>周 家鑫</cp:lastModifiedBy>
  <cp:revision>213</cp:revision>
  <dcterms:created xsi:type="dcterms:W3CDTF">2019-01-18T07:28:20Z</dcterms:created>
  <dcterms:modified xsi:type="dcterms:W3CDTF">2019-01-18T09:50:43Z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