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39147" autoAdjust="0"/>
  </p:normalViewPr>
  <p:slideViewPr>
    <p:cSldViewPr snapToGrid="0">
      <p:cViewPr varScale="1">
        <p:scale>
          <a:sx n="28" d="100"/>
          <a:sy n="28" d="100"/>
        </p:scale>
        <p:origin x="23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9A1C13-73E0-4C9F-9A45-F7F8B23403DF}" type="datetimeFigureOut">
              <a:rPr lang="zh-CN" altLang="en-US" smtClean="0"/>
              <a:t>2019/1/28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50DFF-7163-4439-92AC-3EE27429FD4F}" type="slidenum">
              <a:rPr lang="zh-CN" altLang="en-US" smtClean="0"/>
              <a:t>‹#›</a:t>
            </a:fld>
            <a:endParaRPr lang="zh-CN" altLang="en-US"/>
          </a:p>
        </p:txBody>
      </p:sp>
    </p:spTree>
    <p:extLst>
      <p:ext uri="{BB962C8B-B14F-4D97-AF65-F5344CB8AC3E}">
        <p14:creationId xmlns:p14="http://schemas.microsoft.com/office/powerpoint/2010/main" val="2717280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前一段时间谷歌推出的</a:t>
            </a:r>
            <a:r>
              <a:rPr lang="en-US" altLang="zh-CN" sz="1200" kern="1200" dirty="0">
                <a:solidFill>
                  <a:schemeClr val="tx1"/>
                </a:solidFill>
                <a:effectLst/>
                <a:latin typeface="+mn-lt"/>
                <a:ea typeface="+mn-ea"/>
                <a:cs typeface="+mn-cs"/>
              </a:rPr>
              <a:t>BERT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Bidirectional Encoder Representations from Transformers</a:t>
            </a:r>
            <a:r>
              <a:rPr lang="zh-CN" altLang="zh-CN" sz="1200" kern="1200" dirty="0">
                <a:solidFill>
                  <a:schemeClr val="tx1"/>
                </a:solidFill>
                <a:effectLst/>
                <a:latin typeface="+mn-lt"/>
                <a:ea typeface="+mn-ea"/>
                <a:cs typeface="+mn-cs"/>
              </a:rPr>
              <a:t>）模型在</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项</a:t>
            </a:r>
            <a:r>
              <a:rPr lang="en-US" altLang="zh-CN" sz="1200" kern="1200" dirty="0">
                <a:solidFill>
                  <a:schemeClr val="tx1"/>
                </a:solidFill>
                <a:effectLst/>
                <a:latin typeface="+mn-lt"/>
                <a:ea typeface="+mn-ea"/>
                <a:cs typeface="+mn-cs"/>
              </a:rPr>
              <a:t>NLP</a:t>
            </a:r>
            <a:r>
              <a:rPr lang="zh-CN" altLang="zh-CN" sz="1200" kern="1200" dirty="0">
                <a:solidFill>
                  <a:schemeClr val="tx1"/>
                </a:solidFill>
                <a:effectLst/>
                <a:latin typeface="+mn-lt"/>
                <a:ea typeface="+mn-ea"/>
                <a:cs typeface="+mn-cs"/>
              </a:rPr>
              <a:t>任务中刷新以往的记录，引爆了整个</a:t>
            </a:r>
            <a:r>
              <a:rPr lang="en-US" altLang="zh-CN" sz="1200" kern="1200" dirty="0">
                <a:solidFill>
                  <a:schemeClr val="tx1"/>
                </a:solidFill>
                <a:effectLst/>
                <a:latin typeface="+mn-lt"/>
                <a:ea typeface="+mn-ea"/>
                <a:cs typeface="+mn-cs"/>
              </a:rPr>
              <a:t>NLP</a:t>
            </a:r>
            <a:r>
              <a:rPr lang="zh-CN" altLang="zh-CN" sz="1200" kern="1200" dirty="0">
                <a:solidFill>
                  <a:schemeClr val="tx1"/>
                </a:solidFill>
                <a:effectLst/>
                <a:latin typeface="+mn-lt"/>
                <a:ea typeface="+mn-ea"/>
                <a:cs typeface="+mn-cs"/>
              </a:rPr>
              <a:t>界。而</a:t>
            </a:r>
            <a:r>
              <a:rPr lang="en-US" altLang="zh-CN" sz="1200" kern="1200" dirty="0">
                <a:solidFill>
                  <a:schemeClr val="tx1"/>
                </a:solidFill>
                <a:effectLst/>
                <a:latin typeface="+mn-lt"/>
                <a:ea typeface="+mn-ea"/>
                <a:cs typeface="+mn-cs"/>
              </a:rPr>
              <a:t>BERT</a:t>
            </a:r>
            <a:r>
              <a:rPr lang="zh-CN" altLang="zh-CN" sz="1200" kern="1200" dirty="0">
                <a:solidFill>
                  <a:schemeClr val="tx1"/>
                </a:solidFill>
                <a:effectLst/>
                <a:latin typeface="+mn-lt"/>
                <a:ea typeface="+mn-ea"/>
                <a:cs typeface="+mn-cs"/>
              </a:rPr>
              <a:t>取得成功的一个关键因素是采用了全新的特征提取器—</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虽然是在</a:t>
            </a:r>
            <a:r>
              <a:rPr lang="en-US" altLang="zh-CN" sz="1200" kern="1200" dirty="0">
                <a:solidFill>
                  <a:schemeClr val="tx1"/>
                </a:solidFill>
                <a:effectLst/>
                <a:latin typeface="+mn-lt"/>
                <a:ea typeface="+mn-ea"/>
                <a:cs typeface="+mn-cs"/>
              </a:rPr>
              <a:t>BERT</a:t>
            </a:r>
            <a:r>
              <a:rPr lang="zh-CN" altLang="zh-CN" sz="1200" kern="1200" dirty="0">
                <a:solidFill>
                  <a:schemeClr val="tx1"/>
                </a:solidFill>
                <a:effectLst/>
                <a:latin typeface="+mn-lt"/>
                <a:ea typeface="+mn-ea"/>
                <a:cs typeface="+mn-cs"/>
              </a:rPr>
              <a:t>论文轰动之后才广为传播，但实际上</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在另一篇同样被大家熟知的论文《</a:t>
            </a:r>
            <a:r>
              <a:rPr lang="en-US" altLang="zh-CN" sz="1200" kern="1200" dirty="0">
                <a:solidFill>
                  <a:schemeClr val="tx1"/>
                </a:solidFill>
                <a:effectLst/>
                <a:latin typeface="+mn-lt"/>
                <a:ea typeface="+mn-ea"/>
                <a:cs typeface="+mn-cs"/>
              </a:rPr>
              <a:t>Attention is all you need</a:t>
            </a:r>
            <a:r>
              <a:rPr lang="zh-CN" altLang="zh-CN" sz="1200" kern="1200" dirty="0">
                <a:solidFill>
                  <a:schemeClr val="tx1"/>
                </a:solidFill>
                <a:effectLst/>
                <a:latin typeface="+mn-lt"/>
                <a:ea typeface="+mn-ea"/>
                <a:cs typeface="+mn-cs"/>
              </a:rPr>
              <a:t>》第一次被系统的介绍。</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改进了</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最被人诟病的训练慢的缺点，利用</a:t>
            </a:r>
            <a:r>
              <a:rPr lang="en-US" altLang="zh-CN" sz="1200" kern="1200" dirty="0">
                <a:solidFill>
                  <a:schemeClr val="tx1"/>
                </a:solidFill>
                <a:effectLst/>
                <a:latin typeface="+mn-lt"/>
                <a:ea typeface="+mn-ea"/>
                <a:cs typeface="+mn-cs"/>
              </a:rPr>
              <a:t>self-attention</a:t>
            </a:r>
            <a:r>
              <a:rPr lang="zh-CN" altLang="zh-CN" sz="1200" kern="1200" dirty="0">
                <a:solidFill>
                  <a:schemeClr val="tx1"/>
                </a:solidFill>
                <a:effectLst/>
                <a:latin typeface="+mn-lt"/>
                <a:ea typeface="+mn-ea"/>
                <a:cs typeface="+mn-cs"/>
              </a:rPr>
              <a:t>机制实现快速并行。并且</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可以增加到非常深的深度，充分发掘</a:t>
            </a:r>
            <a:r>
              <a:rPr lang="en-US" altLang="zh-CN" sz="1200" kern="1200" dirty="0">
                <a:solidFill>
                  <a:schemeClr val="tx1"/>
                </a:solidFill>
                <a:effectLst/>
                <a:latin typeface="+mn-lt"/>
                <a:ea typeface="+mn-ea"/>
                <a:cs typeface="+mn-cs"/>
              </a:rPr>
              <a:t>DNN</a:t>
            </a:r>
            <a:r>
              <a:rPr lang="zh-CN" altLang="zh-CN" sz="1200" kern="1200" dirty="0">
                <a:solidFill>
                  <a:schemeClr val="tx1"/>
                </a:solidFill>
                <a:effectLst/>
                <a:latin typeface="+mn-lt"/>
                <a:ea typeface="+mn-ea"/>
                <a:cs typeface="+mn-cs"/>
              </a:rPr>
              <a:t>模型的特性，提升模型准确率。今天我来尝试着解释理解它的工作原理。在介绍</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之前，我们得先了解一下</a:t>
            </a:r>
            <a:r>
              <a:rPr lang="en-US" altLang="zh-CN" sz="1200" kern="1200" dirty="0">
                <a:solidFill>
                  <a:schemeClr val="tx1"/>
                </a:solidFill>
                <a:effectLst/>
                <a:latin typeface="+mn-lt"/>
                <a:ea typeface="+mn-ea"/>
                <a:cs typeface="+mn-cs"/>
              </a:rPr>
              <a:t>Encoder-Decoder </a:t>
            </a:r>
            <a:r>
              <a:rPr lang="zh-CN" altLang="zh-CN" sz="1200" kern="1200" dirty="0">
                <a:solidFill>
                  <a:schemeClr val="tx1"/>
                </a:solidFill>
                <a:effectLst/>
                <a:latin typeface="+mn-lt"/>
                <a:ea typeface="+mn-ea"/>
                <a:cs typeface="+mn-cs"/>
              </a:rPr>
              <a:t>框架，因为</a:t>
            </a:r>
            <a:r>
              <a:rPr lang="en-US" altLang="zh-CN" sz="1200" kern="1200" dirty="0">
                <a:solidFill>
                  <a:schemeClr val="tx1"/>
                </a:solidFill>
                <a:effectLst/>
                <a:latin typeface="+mn-lt"/>
                <a:ea typeface="+mn-ea"/>
                <a:cs typeface="+mn-cs"/>
              </a:rPr>
              <a:t>BERT</a:t>
            </a:r>
            <a:r>
              <a:rPr lang="zh-CN" altLang="zh-CN" sz="1200" kern="1200" dirty="0">
                <a:solidFill>
                  <a:schemeClr val="tx1"/>
                </a:solidFill>
                <a:effectLst/>
                <a:latin typeface="+mn-lt"/>
                <a:ea typeface="+mn-ea"/>
                <a:cs typeface="+mn-cs"/>
              </a:rPr>
              <a:t>等最新的</a:t>
            </a:r>
            <a:r>
              <a:rPr lang="en-US" altLang="zh-CN" sz="1200" kern="1200" dirty="0">
                <a:solidFill>
                  <a:schemeClr val="tx1"/>
                </a:solidFill>
                <a:effectLst/>
                <a:latin typeface="+mn-lt"/>
                <a:ea typeface="+mn-ea"/>
                <a:cs typeface="+mn-cs"/>
              </a:rPr>
              <a:t>NLP</a:t>
            </a:r>
            <a:r>
              <a:rPr lang="zh-CN" altLang="zh-CN" sz="1200" kern="1200" dirty="0">
                <a:solidFill>
                  <a:schemeClr val="tx1"/>
                </a:solidFill>
                <a:effectLst/>
                <a:latin typeface="+mn-lt"/>
                <a:ea typeface="+mn-ea"/>
                <a:cs typeface="+mn-cs"/>
              </a:rPr>
              <a:t>框架就是以</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作为</a:t>
            </a:r>
            <a:r>
              <a:rPr lang="en-US" altLang="zh-CN" sz="1200" kern="1200" dirty="0">
                <a:solidFill>
                  <a:schemeClr val="tx1"/>
                </a:solidFill>
                <a:effectLst/>
                <a:latin typeface="+mn-lt"/>
                <a:ea typeface="+mn-ea"/>
                <a:cs typeface="+mn-cs"/>
              </a:rPr>
              <a:t>encoder-decoder</a:t>
            </a:r>
            <a:r>
              <a:rPr lang="zh-CN" altLang="zh-CN" sz="1200" kern="1200" dirty="0">
                <a:solidFill>
                  <a:schemeClr val="tx1"/>
                </a:solidFill>
                <a:effectLst/>
                <a:latin typeface="+mn-lt"/>
                <a:ea typeface="+mn-ea"/>
                <a:cs typeface="+mn-cs"/>
              </a:rPr>
              <a:t>的基本组成单元进行</a:t>
            </a:r>
            <a:r>
              <a:rPr lang="en-US" altLang="zh-CN" sz="1200" kern="1200" dirty="0">
                <a:solidFill>
                  <a:schemeClr val="tx1"/>
                </a:solidFill>
                <a:effectLst/>
                <a:latin typeface="+mn-lt"/>
                <a:ea typeface="+mn-ea"/>
                <a:cs typeface="+mn-cs"/>
              </a:rPr>
              <a:t>NLP</a:t>
            </a:r>
            <a:r>
              <a:rPr lang="zh-CN" altLang="zh-CN" sz="1200" kern="1200" dirty="0">
                <a:solidFill>
                  <a:schemeClr val="tx1"/>
                </a:solidFill>
                <a:effectLst/>
                <a:latin typeface="+mn-lt"/>
                <a:ea typeface="+mn-ea"/>
                <a:cs typeface="+mn-cs"/>
              </a:rPr>
              <a:t>任务，</a:t>
            </a:r>
            <a:r>
              <a:rPr lang="en-US" altLang="zh-CN" sz="1200" kern="1200" dirty="0">
                <a:solidFill>
                  <a:schemeClr val="tx1"/>
                </a:solidFill>
                <a:effectLst/>
                <a:latin typeface="+mn-lt"/>
                <a:ea typeface="+mn-ea"/>
                <a:cs typeface="+mn-cs"/>
              </a:rPr>
              <a:t>BERT</a:t>
            </a:r>
            <a:r>
              <a:rPr lang="zh-CN" altLang="zh-CN" sz="1200" kern="1200" dirty="0">
                <a:solidFill>
                  <a:schemeClr val="tx1"/>
                </a:solidFill>
                <a:effectLst/>
                <a:latin typeface="+mn-lt"/>
                <a:ea typeface="+mn-ea"/>
                <a:cs typeface="+mn-cs"/>
              </a:rPr>
              <a:t>之所以能一个模型用于多种</a:t>
            </a:r>
            <a:r>
              <a:rPr lang="en-US" altLang="zh-CN" sz="1200" kern="1200" dirty="0">
                <a:solidFill>
                  <a:schemeClr val="tx1"/>
                </a:solidFill>
                <a:effectLst/>
                <a:latin typeface="+mn-lt"/>
                <a:ea typeface="+mn-ea"/>
                <a:cs typeface="+mn-cs"/>
              </a:rPr>
              <a:t>NLP</a:t>
            </a:r>
            <a:r>
              <a:rPr lang="zh-CN" altLang="zh-CN" sz="1200" kern="1200" dirty="0">
                <a:solidFill>
                  <a:schemeClr val="tx1"/>
                </a:solidFill>
                <a:effectLst/>
                <a:latin typeface="+mn-lt"/>
                <a:ea typeface="+mn-ea"/>
                <a:cs typeface="+mn-cs"/>
              </a:rPr>
              <a:t>任务的原因也是因为使用了</a:t>
            </a:r>
            <a:r>
              <a:rPr lang="en-US" altLang="zh-CN" sz="1200" kern="1200" dirty="0">
                <a:solidFill>
                  <a:schemeClr val="tx1"/>
                </a:solidFill>
                <a:effectLst/>
                <a:latin typeface="+mn-lt"/>
                <a:ea typeface="+mn-ea"/>
                <a:cs typeface="+mn-cs"/>
              </a:rPr>
              <a:t>Encoder-Decoder</a:t>
            </a:r>
            <a:r>
              <a:rPr lang="zh-CN" altLang="zh-CN" sz="1200" kern="1200" dirty="0">
                <a:solidFill>
                  <a:schemeClr val="tx1"/>
                </a:solidFill>
                <a:effectLst/>
                <a:latin typeface="+mn-lt"/>
                <a:ea typeface="+mn-ea"/>
                <a:cs typeface="+mn-cs"/>
              </a:rPr>
              <a:t>框架。</a:t>
            </a:r>
          </a:p>
          <a:p>
            <a:endParaRPr lang="zh-CN" altLang="en-US" dirty="0"/>
          </a:p>
        </p:txBody>
      </p:sp>
      <p:sp>
        <p:nvSpPr>
          <p:cNvPr id="4" name="灯片编号占位符 3"/>
          <p:cNvSpPr>
            <a:spLocks noGrp="1"/>
          </p:cNvSpPr>
          <p:nvPr>
            <p:ph type="sldNum" sz="quarter" idx="5"/>
          </p:nvPr>
        </p:nvSpPr>
        <p:spPr/>
        <p:txBody>
          <a:bodyPr/>
          <a:lstStyle/>
          <a:p>
            <a:fld id="{0BB50DFF-7163-4439-92AC-3EE27429FD4F}" type="slidenum">
              <a:rPr lang="zh-CN" altLang="en-US" smtClean="0"/>
              <a:t>2</a:t>
            </a:fld>
            <a:endParaRPr lang="zh-CN" altLang="en-US"/>
          </a:p>
        </p:txBody>
      </p:sp>
    </p:spTree>
    <p:extLst>
      <p:ext uri="{BB962C8B-B14F-4D97-AF65-F5344CB8AC3E}">
        <p14:creationId xmlns:p14="http://schemas.microsoft.com/office/powerpoint/2010/main" val="459469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分析完编码器的</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部件，我们再来看看解码器的</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部件。解码器中也有编码器的自注意力（</a:t>
            </a:r>
            <a:r>
              <a:rPr lang="en-US" altLang="zh-CN" sz="1200" kern="1200" dirty="0">
                <a:solidFill>
                  <a:schemeClr val="tx1"/>
                </a:solidFill>
                <a:effectLst/>
                <a:latin typeface="+mn-lt"/>
                <a:ea typeface="+mn-ea"/>
                <a:cs typeface="+mn-cs"/>
              </a:rPr>
              <a:t>self-attention</a:t>
            </a:r>
            <a:r>
              <a:rPr lang="zh-CN" altLang="zh-CN" sz="1200" kern="1200" dirty="0">
                <a:solidFill>
                  <a:schemeClr val="tx1"/>
                </a:solidFill>
                <a:effectLst/>
                <a:latin typeface="+mn-lt"/>
                <a:ea typeface="+mn-ea"/>
                <a:cs typeface="+mn-cs"/>
              </a:rPr>
              <a:t>）层和前馈（</a:t>
            </a:r>
            <a:r>
              <a:rPr lang="en-US" altLang="zh-CN" sz="1200" kern="1200" dirty="0">
                <a:solidFill>
                  <a:schemeClr val="tx1"/>
                </a:solidFill>
                <a:effectLst/>
                <a:latin typeface="+mn-lt"/>
                <a:ea typeface="+mn-ea"/>
                <a:cs typeface="+mn-cs"/>
              </a:rPr>
              <a:t>feed-forward</a:t>
            </a:r>
            <a:r>
              <a:rPr lang="zh-CN" altLang="zh-CN" sz="1200" kern="1200" dirty="0">
                <a:solidFill>
                  <a:schemeClr val="tx1"/>
                </a:solidFill>
                <a:effectLst/>
                <a:latin typeface="+mn-lt"/>
                <a:ea typeface="+mn-ea"/>
                <a:cs typeface="+mn-cs"/>
              </a:rPr>
              <a:t>）层。除此之外，这两个层之间还有一个注意力层，用来关注输入句子的相关部分（和</a:t>
            </a:r>
            <a:r>
              <a:rPr lang="en-US" altLang="zh-CN" sz="1200" kern="1200" dirty="0">
                <a:solidFill>
                  <a:schemeClr val="tx1"/>
                </a:solidFill>
                <a:effectLst/>
                <a:latin typeface="+mn-lt"/>
                <a:ea typeface="+mn-ea"/>
                <a:cs typeface="+mn-cs"/>
              </a:rPr>
              <a:t>seq2seq</a:t>
            </a:r>
            <a:r>
              <a:rPr lang="zh-CN" altLang="zh-CN" sz="1200" kern="1200" dirty="0">
                <a:solidFill>
                  <a:schemeClr val="tx1"/>
                </a:solidFill>
                <a:effectLst/>
                <a:latin typeface="+mn-lt"/>
                <a:ea typeface="+mn-ea"/>
                <a:cs typeface="+mn-cs"/>
              </a:rPr>
              <a:t>模型的注意力作用相似）。编码器通过处理输入序列开启工作。顶端编码器的输出之后会变转化为一个包含向量</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（键向量）和</a:t>
            </a:r>
            <a:r>
              <a:rPr lang="en-US" altLang="zh-CN" sz="1200" kern="1200" dirty="0">
                <a:solidFill>
                  <a:schemeClr val="tx1"/>
                </a:solidFill>
                <a:effectLst/>
                <a:latin typeface="+mn-lt"/>
                <a:ea typeface="+mn-ea"/>
                <a:cs typeface="+mn-cs"/>
              </a:rPr>
              <a:t>V</a:t>
            </a:r>
            <a:r>
              <a:rPr lang="zh-CN" altLang="zh-CN" sz="1200" kern="1200" dirty="0">
                <a:solidFill>
                  <a:schemeClr val="tx1"/>
                </a:solidFill>
                <a:effectLst/>
                <a:latin typeface="+mn-lt"/>
                <a:ea typeface="+mn-ea"/>
                <a:cs typeface="+mn-cs"/>
              </a:rPr>
              <a:t>（值向量）的注意力向量集 。这些向量将被每个解码器用于自身的</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编码</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解码注意力层</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，而这些层可以帮助解码器关注输入序列哪些位置合适，解码阶段的每个步骤都会输出一个输出序列（在这个例子里，是英语翻译的句子）的元素。</a:t>
            </a:r>
          </a:p>
          <a:p>
            <a:r>
              <a:rPr lang="zh-CN" altLang="zh-CN" sz="1200" kern="1200" dirty="0">
                <a:solidFill>
                  <a:schemeClr val="tx1"/>
                </a:solidFill>
                <a:effectLst/>
                <a:latin typeface="+mn-lt"/>
                <a:ea typeface="+mn-ea"/>
                <a:cs typeface="+mn-cs"/>
              </a:rPr>
              <a:t>接下来的步骤重复了这个过程，直到到达一个特殊的终止符号，它表示</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的解码器已经完成了它的输出。每个步骤的输出在下一个时间步被提供给底端解码器，并且就像编码器之前做的那样，这些解码器会输出它们的解码结果。另外，就像我们对编码器的输入所做的那样，我们会嵌入并添加位置编码给那些解码器，来表示每个单词的位置。</a:t>
            </a:r>
          </a:p>
          <a:p>
            <a:r>
              <a:rPr lang="zh-CN" altLang="zh-CN" sz="1200" kern="1200" dirty="0">
                <a:solidFill>
                  <a:schemeClr val="tx1"/>
                </a:solidFill>
                <a:effectLst/>
                <a:latin typeface="+mn-lt"/>
                <a:ea typeface="+mn-ea"/>
                <a:cs typeface="+mn-cs"/>
              </a:rPr>
              <a:t>而那些解码器中的自注意力层表现的模式与编码器不同：在解码器中，自注意力层只被允许处理输出序列中更靠前的那些位置。在</a:t>
            </a:r>
            <a:r>
              <a:rPr lang="en-US" altLang="zh-CN" sz="1200" kern="1200" dirty="0" err="1">
                <a:solidFill>
                  <a:schemeClr val="tx1"/>
                </a:solidFill>
                <a:effectLst/>
                <a:latin typeface="+mn-lt"/>
                <a:ea typeface="+mn-ea"/>
                <a:cs typeface="+mn-cs"/>
              </a:rPr>
              <a:t>softmax</a:t>
            </a:r>
            <a:r>
              <a:rPr lang="zh-CN" altLang="zh-CN" sz="1200" kern="1200" dirty="0">
                <a:solidFill>
                  <a:schemeClr val="tx1"/>
                </a:solidFill>
                <a:effectLst/>
                <a:latin typeface="+mn-lt"/>
                <a:ea typeface="+mn-ea"/>
                <a:cs typeface="+mn-cs"/>
              </a:rPr>
              <a:t>步骤前，它会把后面的位置给隐去（把它们设为</a:t>
            </a:r>
            <a:r>
              <a:rPr lang="en-US" altLang="zh-CN" sz="1200" kern="1200" dirty="0">
                <a:solidFill>
                  <a:schemeClr val="tx1"/>
                </a:solidFill>
                <a:effectLst/>
                <a:latin typeface="+mn-lt"/>
                <a:ea typeface="+mn-ea"/>
                <a:cs typeface="+mn-cs"/>
              </a:rPr>
              <a:t>-inf</a:t>
            </a:r>
            <a:r>
              <a:rPr lang="zh-CN" altLang="zh-CN" sz="1200" kern="1200" dirty="0">
                <a:solidFill>
                  <a:schemeClr val="tx1"/>
                </a:solidFill>
                <a:effectLst/>
                <a:latin typeface="+mn-lt"/>
                <a:ea typeface="+mn-ea"/>
                <a:cs typeface="+mn-cs"/>
              </a:rPr>
              <a:t>）。这个</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编码</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解码注意力层</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工作方式基本就像多头自注意力层一样，只不过它是通过在它下面的层来创造查询矩阵，并且从编码器的输出中取得键</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值矩阵。</a:t>
            </a:r>
          </a:p>
          <a:p>
            <a:endParaRPr lang="zh-CN" altLang="en-US" dirty="0"/>
          </a:p>
        </p:txBody>
      </p:sp>
      <p:sp>
        <p:nvSpPr>
          <p:cNvPr id="4" name="灯片编号占位符 3"/>
          <p:cNvSpPr>
            <a:spLocks noGrp="1"/>
          </p:cNvSpPr>
          <p:nvPr>
            <p:ph type="sldNum" sz="quarter" idx="5"/>
          </p:nvPr>
        </p:nvSpPr>
        <p:spPr/>
        <p:txBody>
          <a:bodyPr/>
          <a:lstStyle/>
          <a:p>
            <a:fld id="{0BB50DFF-7163-4439-92AC-3EE27429FD4F}" type="slidenum">
              <a:rPr lang="zh-CN" altLang="en-US" smtClean="0"/>
              <a:t>11</a:t>
            </a:fld>
            <a:endParaRPr lang="zh-CN" altLang="en-US"/>
          </a:p>
        </p:txBody>
      </p:sp>
    </p:spTree>
    <p:extLst>
      <p:ext uri="{BB962C8B-B14F-4D97-AF65-F5344CB8AC3E}">
        <p14:creationId xmlns:p14="http://schemas.microsoft.com/office/powerpoint/2010/main" val="3215542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解码组件最后会输出一个实数向量。我们如何把浮点数变成一个单词？这便是线性变换层要做的工作，它之后就是</a:t>
            </a:r>
            <a:r>
              <a:rPr lang="en-US" altLang="zh-CN" sz="1200" kern="1200" dirty="0" err="1">
                <a:solidFill>
                  <a:schemeClr val="tx1"/>
                </a:solidFill>
                <a:effectLst/>
                <a:latin typeface="+mn-lt"/>
                <a:ea typeface="+mn-ea"/>
                <a:cs typeface="+mn-cs"/>
              </a:rPr>
              <a:t>Softmax</a:t>
            </a:r>
            <a:r>
              <a:rPr lang="zh-CN" altLang="zh-CN" sz="1200" kern="1200" dirty="0">
                <a:solidFill>
                  <a:schemeClr val="tx1"/>
                </a:solidFill>
                <a:effectLst/>
                <a:latin typeface="+mn-lt"/>
                <a:ea typeface="+mn-ea"/>
                <a:cs typeface="+mn-cs"/>
              </a:rPr>
              <a:t>层。线性变换层是一个简单的全连接神经网络，它可以把解码组件产生的向量投射到一个比它大得多的、被称作对数几率（</a:t>
            </a:r>
            <a:r>
              <a:rPr lang="en-US" altLang="zh-CN" sz="1200" kern="1200" dirty="0">
                <a:solidFill>
                  <a:schemeClr val="tx1"/>
                </a:solidFill>
                <a:effectLst/>
                <a:latin typeface="+mn-lt"/>
                <a:ea typeface="+mn-ea"/>
                <a:cs typeface="+mn-cs"/>
              </a:rPr>
              <a:t>logits</a:t>
            </a:r>
            <a:r>
              <a:rPr lang="zh-CN" altLang="zh-CN" sz="1200" kern="1200" dirty="0">
                <a:solidFill>
                  <a:schemeClr val="tx1"/>
                </a:solidFill>
                <a:effectLst/>
                <a:latin typeface="+mn-lt"/>
                <a:ea typeface="+mn-ea"/>
                <a:cs typeface="+mn-cs"/>
              </a:rPr>
              <a:t>）的向量里。不妨假设我们的模型从训练集中学习一万个不同的英语单词（我们模型的</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输出词表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）。因此对数几率向量为一万个单元格长度的向量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每个单元格对应某一个单词的分数。接下来的</a:t>
            </a:r>
            <a:r>
              <a:rPr lang="en-US" altLang="zh-CN" sz="1200" kern="1200" dirty="0" err="1">
                <a:solidFill>
                  <a:schemeClr val="tx1"/>
                </a:solidFill>
                <a:effectLst/>
                <a:latin typeface="+mn-lt"/>
                <a:ea typeface="+mn-ea"/>
                <a:cs typeface="+mn-cs"/>
              </a:rPr>
              <a:t>Softmax</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层便会把那些分数变成概率（都为正数、上限</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）。概率最高的单元格被选中，并且它对应的单词被作为这个时间步的输出。</a:t>
            </a:r>
          </a:p>
          <a:p>
            <a:endParaRPr lang="zh-CN" altLang="en-US" dirty="0"/>
          </a:p>
        </p:txBody>
      </p:sp>
      <p:sp>
        <p:nvSpPr>
          <p:cNvPr id="4" name="灯片编号占位符 3"/>
          <p:cNvSpPr>
            <a:spLocks noGrp="1"/>
          </p:cNvSpPr>
          <p:nvPr>
            <p:ph type="sldNum" sz="quarter" idx="5"/>
          </p:nvPr>
        </p:nvSpPr>
        <p:spPr/>
        <p:txBody>
          <a:bodyPr/>
          <a:lstStyle/>
          <a:p>
            <a:fld id="{0BB50DFF-7163-4439-92AC-3EE27429FD4F}" type="slidenum">
              <a:rPr lang="zh-CN" altLang="en-US" smtClean="0"/>
              <a:t>12</a:t>
            </a:fld>
            <a:endParaRPr lang="zh-CN" altLang="en-US"/>
          </a:p>
        </p:txBody>
      </p:sp>
    </p:spTree>
    <p:extLst>
      <p:ext uri="{BB962C8B-B14F-4D97-AF65-F5344CB8AC3E}">
        <p14:creationId xmlns:p14="http://schemas.microsoft.com/office/powerpoint/2010/main" val="3548388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它的目的是将输入序列（源序列）转换为新的输出序列（目标序列），这种方式不会受限于两个序列的长度，换句话说，两个序列的长度可以任意。</a:t>
            </a:r>
            <a:r>
              <a:rPr lang="en-US" altLang="zh-CN" sz="1200" kern="1200" dirty="0">
                <a:solidFill>
                  <a:schemeClr val="tx1"/>
                </a:solidFill>
                <a:effectLst/>
                <a:latin typeface="+mn-lt"/>
                <a:ea typeface="+mn-ea"/>
                <a:cs typeface="+mn-cs"/>
              </a:rPr>
              <a:t>Source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Target </a:t>
            </a:r>
            <a:r>
              <a:rPr lang="zh-CN" altLang="zh-CN" sz="1200" kern="1200" dirty="0">
                <a:solidFill>
                  <a:schemeClr val="tx1"/>
                </a:solidFill>
                <a:effectLst/>
                <a:latin typeface="+mn-lt"/>
                <a:ea typeface="+mn-ea"/>
                <a:cs typeface="+mn-cs"/>
              </a:rPr>
              <a:t>可以是同一种语言，也可以是两种不同的语言，若是不同语言，就可以处理翻译问题了。若是相同语言，输入序列</a:t>
            </a:r>
            <a:r>
              <a:rPr lang="en-US" altLang="zh-CN" sz="1200" kern="1200" dirty="0">
                <a:solidFill>
                  <a:schemeClr val="tx1"/>
                </a:solidFill>
                <a:effectLst/>
                <a:latin typeface="+mn-lt"/>
                <a:ea typeface="+mn-ea"/>
                <a:cs typeface="+mn-cs"/>
              </a:rPr>
              <a:t> Source </a:t>
            </a:r>
            <a:r>
              <a:rPr lang="zh-CN" altLang="zh-CN" sz="1200" kern="1200" dirty="0">
                <a:solidFill>
                  <a:schemeClr val="tx1"/>
                </a:solidFill>
                <a:effectLst/>
                <a:latin typeface="+mn-lt"/>
                <a:ea typeface="+mn-ea"/>
                <a:cs typeface="+mn-cs"/>
              </a:rPr>
              <a:t>长度为篇章，而目标序列</a:t>
            </a:r>
            <a:r>
              <a:rPr lang="en-US" altLang="zh-CN" sz="1200" kern="1200" dirty="0">
                <a:solidFill>
                  <a:schemeClr val="tx1"/>
                </a:solidFill>
                <a:effectLst/>
                <a:latin typeface="+mn-lt"/>
                <a:ea typeface="+mn-ea"/>
                <a:cs typeface="+mn-cs"/>
              </a:rPr>
              <a:t> Target </a:t>
            </a:r>
            <a:r>
              <a:rPr lang="zh-CN" altLang="zh-CN" sz="1200" kern="1200" dirty="0">
                <a:solidFill>
                  <a:schemeClr val="tx1"/>
                </a:solidFill>
                <a:effectLst/>
                <a:latin typeface="+mn-lt"/>
                <a:ea typeface="+mn-ea"/>
                <a:cs typeface="+mn-cs"/>
              </a:rPr>
              <a:t>为小段落则可以处理文本摘要问题</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目标序列</a:t>
            </a:r>
            <a:r>
              <a:rPr lang="en-US" altLang="zh-CN" sz="1200" kern="1200" dirty="0">
                <a:solidFill>
                  <a:schemeClr val="tx1"/>
                </a:solidFill>
                <a:effectLst/>
                <a:latin typeface="+mn-lt"/>
                <a:ea typeface="+mn-ea"/>
                <a:cs typeface="+mn-cs"/>
              </a:rPr>
              <a:t> Target </a:t>
            </a:r>
            <a:r>
              <a:rPr lang="zh-CN" altLang="zh-CN" sz="1200" kern="1200" dirty="0">
                <a:solidFill>
                  <a:schemeClr val="tx1"/>
                </a:solidFill>
                <a:effectLst/>
                <a:latin typeface="+mn-lt"/>
                <a:ea typeface="+mn-ea"/>
                <a:cs typeface="+mn-cs"/>
              </a:rPr>
              <a:t>为句子则可以处理标题生成问题</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等等等。</a:t>
            </a:r>
            <a:r>
              <a:rPr lang="en-US" altLang="zh-CN" sz="1200" kern="1200" dirty="0">
                <a:solidFill>
                  <a:schemeClr val="tx1"/>
                </a:solidFill>
                <a:effectLst/>
                <a:latin typeface="+mn-lt"/>
                <a:ea typeface="+mn-ea"/>
                <a:cs typeface="+mn-cs"/>
              </a:rPr>
              <a:t>seq2seq </a:t>
            </a:r>
            <a:r>
              <a:rPr lang="zh-CN" altLang="zh-CN" sz="1200" kern="1200" dirty="0">
                <a:solidFill>
                  <a:schemeClr val="tx1"/>
                </a:solidFill>
                <a:effectLst/>
                <a:latin typeface="+mn-lt"/>
                <a:ea typeface="+mn-ea"/>
                <a:cs typeface="+mn-cs"/>
              </a:rPr>
              <a:t>模型通常具有编码器</a:t>
            </a:r>
            <a:r>
              <a:rPr lang="en-US" altLang="zh-CN" sz="1200" kern="1200" dirty="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解码器架构</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编码器</a:t>
            </a:r>
            <a:r>
              <a:rPr lang="en-US" altLang="zh-CN" sz="1200" kern="1200" dirty="0">
                <a:solidFill>
                  <a:schemeClr val="tx1"/>
                </a:solidFill>
                <a:effectLst/>
                <a:latin typeface="+mn-lt"/>
                <a:ea typeface="+mn-ea"/>
                <a:cs typeface="+mn-cs"/>
              </a:rPr>
              <a:t> encoder: </a:t>
            </a:r>
            <a:r>
              <a:rPr lang="zh-CN" altLang="zh-CN" sz="1200" kern="1200" dirty="0">
                <a:solidFill>
                  <a:schemeClr val="tx1"/>
                </a:solidFill>
                <a:effectLst/>
                <a:latin typeface="+mn-lt"/>
                <a:ea typeface="+mn-ea"/>
                <a:cs typeface="+mn-cs"/>
              </a:rPr>
              <a:t>编码器处理输入序列并将序列信息压缩成固定长度的上下文向量（语义编码</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语义向量</a:t>
            </a:r>
            <a:r>
              <a:rPr lang="en-US" altLang="zh-CN" sz="1200" kern="1200" dirty="0">
                <a:solidFill>
                  <a:schemeClr val="tx1"/>
                </a:solidFill>
                <a:effectLst/>
                <a:latin typeface="+mn-lt"/>
                <a:ea typeface="+mn-ea"/>
                <a:cs typeface="+mn-cs"/>
              </a:rPr>
              <a:t> context</a:t>
            </a:r>
            <a:r>
              <a:rPr lang="zh-CN" altLang="zh-CN" sz="1200" kern="1200" dirty="0">
                <a:solidFill>
                  <a:schemeClr val="tx1"/>
                </a:solidFill>
                <a:effectLst/>
                <a:latin typeface="+mn-lt"/>
                <a:ea typeface="+mn-ea"/>
                <a:cs typeface="+mn-cs"/>
              </a:rPr>
              <a:t>）。期望这个向量能够比较好的表示输入序列的信息。解码器</a:t>
            </a:r>
            <a:r>
              <a:rPr lang="en-US" altLang="zh-CN" sz="1200" kern="1200" dirty="0">
                <a:solidFill>
                  <a:schemeClr val="tx1"/>
                </a:solidFill>
                <a:effectLst/>
                <a:latin typeface="+mn-lt"/>
                <a:ea typeface="+mn-ea"/>
                <a:cs typeface="+mn-cs"/>
              </a:rPr>
              <a:t> decoder: </a:t>
            </a:r>
            <a:r>
              <a:rPr lang="zh-CN" altLang="zh-CN" sz="1200" kern="1200" dirty="0">
                <a:solidFill>
                  <a:schemeClr val="tx1"/>
                </a:solidFill>
                <a:effectLst/>
                <a:latin typeface="+mn-lt"/>
                <a:ea typeface="+mn-ea"/>
                <a:cs typeface="+mn-cs"/>
              </a:rPr>
              <a:t>利用上下文向量初始化解码器以得到变换后的目标序列输出。</a:t>
            </a:r>
          </a:p>
          <a:p>
            <a:r>
              <a:rPr lang="zh-CN" altLang="zh-CN" sz="1200" kern="1200" dirty="0">
                <a:solidFill>
                  <a:schemeClr val="tx1"/>
                </a:solidFill>
                <a:effectLst/>
                <a:latin typeface="+mn-lt"/>
                <a:ea typeface="+mn-ea"/>
                <a:cs typeface="+mn-cs"/>
              </a:rPr>
              <a:t>编码器可以是</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，也可以是</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，解码器一般是</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，不过由于</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存在无法解决长期依赖的问题，</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经常使用</a:t>
            </a:r>
            <a:r>
              <a:rPr lang="en-US" altLang="zh-CN" sz="1200" kern="1200" dirty="0">
                <a:solidFill>
                  <a:schemeClr val="tx1"/>
                </a:solidFill>
                <a:effectLst/>
                <a:latin typeface="+mn-lt"/>
                <a:ea typeface="+mn-ea"/>
                <a:cs typeface="+mn-cs"/>
              </a:rPr>
              <a:t> LSTM </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 GRU</a:t>
            </a:r>
            <a:r>
              <a:rPr lang="zh-CN" altLang="zh-CN" sz="1200" kern="1200" dirty="0">
                <a:solidFill>
                  <a:schemeClr val="tx1"/>
                </a:solidFill>
                <a:effectLst/>
                <a:latin typeface="+mn-lt"/>
                <a:ea typeface="+mn-ea"/>
                <a:cs typeface="+mn-cs"/>
              </a:rPr>
              <a:t>替换。谷歌在《</a:t>
            </a:r>
            <a:r>
              <a:rPr lang="en-US" altLang="zh-CN" sz="1200" kern="1200" dirty="0">
                <a:solidFill>
                  <a:schemeClr val="tx1"/>
                </a:solidFill>
                <a:effectLst/>
                <a:latin typeface="+mn-lt"/>
                <a:ea typeface="+mn-ea"/>
                <a:cs typeface="+mn-cs"/>
              </a:rPr>
              <a:t>Attention is all you need</a:t>
            </a:r>
            <a:r>
              <a:rPr lang="zh-CN" altLang="zh-CN" sz="1200" kern="1200" dirty="0">
                <a:solidFill>
                  <a:schemeClr val="tx1"/>
                </a:solidFill>
                <a:effectLst/>
                <a:latin typeface="+mn-lt"/>
                <a:ea typeface="+mn-ea"/>
                <a:cs typeface="+mn-cs"/>
              </a:rPr>
              <a:t>》论文使用模型中颠覆性将</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同时作为编码器和解码器的基本单元，取得了很好的效果，编码组件部分由一堆编码器（</a:t>
            </a:r>
            <a:r>
              <a:rPr lang="en-US" altLang="zh-CN" sz="1200" kern="1200" dirty="0">
                <a:solidFill>
                  <a:schemeClr val="tx1"/>
                </a:solidFill>
                <a:effectLst/>
                <a:latin typeface="+mn-lt"/>
                <a:ea typeface="+mn-ea"/>
                <a:cs typeface="+mn-cs"/>
              </a:rPr>
              <a:t>encoder</a:t>
            </a:r>
            <a:r>
              <a:rPr lang="zh-CN" altLang="zh-CN" sz="1200" kern="1200" dirty="0">
                <a:solidFill>
                  <a:schemeClr val="tx1"/>
                </a:solidFill>
                <a:effectLst/>
                <a:latin typeface="+mn-lt"/>
                <a:ea typeface="+mn-ea"/>
                <a:cs typeface="+mn-cs"/>
              </a:rPr>
              <a:t>）构成。解码组件部分也是由相同数量（与编码器对应）的解码器（</a:t>
            </a:r>
            <a:r>
              <a:rPr lang="en-US" altLang="zh-CN" sz="1200" kern="1200" dirty="0">
                <a:solidFill>
                  <a:schemeClr val="tx1"/>
                </a:solidFill>
                <a:effectLst/>
                <a:latin typeface="+mn-lt"/>
                <a:ea typeface="+mn-ea"/>
                <a:cs typeface="+mn-cs"/>
              </a:rPr>
              <a:t>decoder</a:t>
            </a:r>
            <a:r>
              <a:rPr lang="zh-CN" altLang="zh-CN" sz="1200" kern="1200" dirty="0">
                <a:solidFill>
                  <a:schemeClr val="tx1"/>
                </a:solidFill>
                <a:effectLst/>
                <a:latin typeface="+mn-lt"/>
                <a:ea typeface="+mn-ea"/>
                <a:cs typeface="+mn-cs"/>
              </a:rPr>
              <a:t>）组成的。论文中编码器和解码器的数量都是</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个。所有的编码器在结构上都是相同的，但它们没有共享参数，各自独立。</a:t>
            </a:r>
          </a:p>
          <a:p>
            <a:r>
              <a:rPr lang="zh-CN" altLang="zh-CN" sz="1200" kern="1200" dirty="0">
                <a:solidFill>
                  <a:schemeClr val="tx1"/>
                </a:solidFill>
                <a:effectLst/>
                <a:latin typeface="+mn-lt"/>
                <a:ea typeface="+mn-ea"/>
                <a:cs typeface="+mn-cs"/>
              </a:rPr>
              <a:t>我们来简单比较下</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Encoder-Decoder</a:t>
            </a:r>
            <a:r>
              <a:rPr lang="zh-CN" altLang="zh-CN" sz="1200" kern="1200" dirty="0">
                <a:solidFill>
                  <a:schemeClr val="tx1"/>
                </a:solidFill>
                <a:effectLst/>
                <a:latin typeface="+mn-lt"/>
                <a:ea typeface="+mn-ea"/>
                <a:cs typeface="+mn-cs"/>
              </a:rPr>
              <a:t>中效果，各自的优缺点。</a:t>
            </a:r>
          </a:p>
          <a:p>
            <a:endParaRPr lang="zh-CN" altLang="en-US" dirty="0"/>
          </a:p>
        </p:txBody>
      </p:sp>
      <p:sp>
        <p:nvSpPr>
          <p:cNvPr id="4" name="灯片编号占位符 3"/>
          <p:cNvSpPr>
            <a:spLocks noGrp="1"/>
          </p:cNvSpPr>
          <p:nvPr>
            <p:ph type="sldNum" sz="quarter" idx="5"/>
          </p:nvPr>
        </p:nvSpPr>
        <p:spPr/>
        <p:txBody>
          <a:bodyPr/>
          <a:lstStyle/>
          <a:p>
            <a:fld id="{0BB50DFF-7163-4439-92AC-3EE27429FD4F}" type="slidenum">
              <a:rPr lang="zh-CN" altLang="en-US" smtClean="0"/>
              <a:t>3</a:t>
            </a:fld>
            <a:endParaRPr lang="zh-CN" altLang="en-US"/>
          </a:p>
        </p:txBody>
      </p:sp>
    </p:spTree>
    <p:extLst>
      <p:ext uri="{BB962C8B-B14F-4D97-AF65-F5344CB8AC3E}">
        <p14:creationId xmlns:p14="http://schemas.microsoft.com/office/powerpoint/2010/main" val="2002427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的结构天然适配解决</a:t>
            </a:r>
            <a:r>
              <a:rPr lang="en-US" altLang="zh-CN" sz="1200" kern="1200" dirty="0">
                <a:solidFill>
                  <a:schemeClr val="tx1"/>
                </a:solidFill>
                <a:effectLst/>
                <a:latin typeface="+mn-lt"/>
                <a:ea typeface="+mn-ea"/>
                <a:cs typeface="+mn-cs"/>
              </a:rPr>
              <a:t>NLP</a:t>
            </a:r>
            <a:r>
              <a:rPr lang="zh-CN" altLang="zh-CN" sz="1200" kern="1200" dirty="0">
                <a:solidFill>
                  <a:schemeClr val="tx1"/>
                </a:solidFill>
                <a:effectLst/>
                <a:latin typeface="+mn-lt"/>
                <a:ea typeface="+mn-ea"/>
                <a:cs typeface="+mn-cs"/>
              </a:rPr>
              <a:t>中序列相关的问题，并且可以支持不定长输入，在</a:t>
            </a:r>
            <a:r>
              <a:rPr lang="en-US" altLang="zh-CN" sz="1200" kern="1200" dirty="0">
                <a:solidFill>
                  <a:schemeClr val="tx1"/>
                </a:solidFill>
                <a:effectLst/>
                <a:latin typeface="+mn-lt"/>
                <a:ea typeface="+mn-ea"/>
                <a:cs typeface="+mn-cs"/>
              </a:rPr>
              <a:t>LSTM</a:t>
            </a:r>
            <a:r>
              <a:rPr lang="zh-CN" altLang="zh-CN" sz="1200" kern="1200" dirty="0">
                <a:solidFill>
                  <a:schemeClr val="tx1"/>
                </a:solidFill>
                <a:effectLst/>
                <a:latin typeface="+mn-lt"/>
                <a:ea typeface="+mn-ea"/>
                <a:cs typeface="+mn-cs"/>
              </a:rPr>
              <a:t>引入三个门后，也能很好地捕获长距离特征，这是</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为何在</a:t>
            </a:r>
            <a:r>
              <a:rPr lang="en-US" altLang="zh-CN" sz="1200" kern="1200" dirty="0">
                <a:solidFill>
                  <a:schemeClr val="tx1"/>
                </a:solidFill>
                <a:effectLst/>
                <a:latin typeface="+mn-lt"/>
                <a:ea typeface="+mn-ea"/>
                <a:cs typeface="+mn-cs"/>
              </a:rPr>
              <a:t>NLP</a:t>
            </a:r>
            <a:r>
              <a:rPr lang="zh-CN" altLang="zh-CN" sz="1200" kern="1200" dirty="0">
                <a:solidFill>
                  <a:schemeClr val="tx1"/>
                </a:solidFill>
                <a:effectLst/>
                <a:latin typeface="+mn-lt"/>
                <a:ea typeface="+mn-ea"/>
                <a:cs typeface="+mn-cs"/>
              </a:rPr>
              <a:t>界如此流行的根本原因。但是</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有一个致命的弱点，</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本身的序列依赖结构对于大规模并行计算来说相当之不友好，在工业界进行技术选型的过程中，容易处于下风。</a:t>
            </a:r>
          </a:p>
          <a:p>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：相比于</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的并行计算能力非常强。原始</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存在的问题是无法捕捉远距离特征，当然这个问题可以通过把网络做深来解决，但是在实际实验中，使用原始</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堆叠到</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层以上效果就不再提升。后来出现的</a:t>
            </a:r>
            <a:r>
              <a:rPr lang="en-US" altLang="zh-CN" sz="1200" kern="1200" dirty="0">
                <a:solidFill>
                  <a:schemeClr val="tx1"/>
                </a:solidFill>
                <a:effectLst/>
                <a:latin typeface="+mn-lt"/>
                <a:ea typeface="+mn-ea"/>
                <a:cs typeface="+mn-cs"/>
              </a:rPr>
              <a:t>Skip Connection</a:t>
            </a:r>
            <a:r>
              <a:rPr lang="zh-CN" altLang="zh-CN" sz="1200" kern="1200" dirty="0">
                <a:solidFill>
                  <a:schemeClr val="tx1"/>
                </a:solidFill>
                <a:effectLst/>
                <a:latin typeface="+mn-lt"/>
                <a:ea typeface="+mn-ea"/>
                <a:cs typeface="+mn-cs"/>
              </a:rPr>
              <a:t>及各种</a:t>
            </a:r>
            <a:r>
              <a:rPr lang="en-US" altLang="zh-CN" sz="1200" kern="1200" dirty="0">
                <a:solidFill>
                  <a:schemeClr val="tx1"/>
                </a:solidFill>
                <a:effectLst/>
                <a:latin typeface="+mn-lt"/>
                <a:ea typeface="+mn-ea"/>
                <a:cs typeface="+mn-cs"/>
              </a:rPr>
              <a:t>Norm</a:t>
            </a:r>
            <a:r>
              <a:rPr lang="zh-CN" altLang="zh-CN" sz="1200" kern="1200" dirty="0">
                <a:solidFill>
                  <a:schemeClr val="tx1"/>
                </a:solidFill>
                <a:effectLst/>
                <a:latin typeface="+mn-lt"/>
                <a:ea typeface="+mn-ea"/>
                <a:cs typeface="+mn-cs"/>
              </a:rPr>
              <a:t>等参数优化技术引入，这才能慢慢把</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的网络深度做起来。</a:t>
            </a:r>
          </a:p>
          <a:p>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：尽管</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原始论文一直重点在说</a:t>
            </a:r>
            <a:r>
              <a:rPr lang="en-US" altLang="zh-CN" sz="1200" kern="1200" dirty="0">
                <a:solidFill>
                  <a:schemeClr val="tx1"/>
                </a:solidFill>
                <a:effectLst/>
                <a:latin typeface="+mn-lt"/>
                <a:ea typeface="+mn-ea"/>
                <a:cs typeface="+mn-cs"/>
              </a:rPr>
              <a:t>Self Attention</a:t>
            </a:r>
            <a:r>
              <a:rPr lang="zh-CN" altLang="zh-CN" sz="1200" kern="1200" dirty="0">
                <a:solidFill>
                  <a:schemeClr val="tx1"/>
                </a:solidFill>
                <a:effectLst/>
                <a:latin typeface="+mn-lt"/>
                <a:ea typeface="+mn-ea"/>
                <a:cs typeface="+mn-cs"/>
              </a:rPr>
              <a:t>，但是目前来看，能让</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效果好的，不仅仅是</a:t>
            </a:r>
            <a:r>
              <a:rPr lang="en-US" altLang="zh-CN" sz="1200" kern="1200" dirty="0">
                <a:solidFill>
                  <a:schemeClr val="tx1"/>
                </a:solidFill>
                <a:effectLst/>
                <a:latin typeface="+mn-lt"/>
                <a:ea typeface="+mn-ea"/>
                <a:cs typeface="+mn-cs"/>
              </a:rPr>
              <a:t>Self attention</a:t>
            </a:r>
            <a:r>
              <a:rPr lang="zh-CN" altLang="zh-CN" sz="1200" kern="1200" dirty="0">
                <a:solidFill>
                  <a:schemeClr val="tx1"/>
                </a:solidFill>
                <a:effectLst/>
                <a:latin typeface="+mn-lt"/>
                <a:ea typeface="+mn-ea"/>
                <a:cs typeface="+mn-cs"/>
              </a:rPr>
              <a:t>，这个</a:t>
            </a:r>
            <a:r>
              <a:rPr lang="en-US" altLang="zh-CN" sz="1200" kern="1200" dirty="0">
                <a:solidFill>
                  <a:schemeClr val="tx1"/>
                </a:solidFill>
                <a:effectLst/>
                <a:latin typeface="+mn-lt"/>
                <a:ea typeface="+mn-ea"/>
                <a:cs typeface="+mn-cs"/>
              </a:rPr>
              <a:t>Block</a:t>
            </a:r>
            <a:r>
              <a:rPr lang="zh-CN" altLang="zh-CN" sz="1200" kern="1200" dirty="0">
                <a:solidFill>
                  <a:schemeClr val="tx1"/>
                </a:solidFill>
                <a:effectLst/>
                <a:latin typeface="+mn-lt"/>
                <a:ea typeface="+mn-ea"/>
                <a:cs typeface="+mn-cs"/>
              </a:rPr>
              <a:t>里所有元素，包括</a:t>
            </a:r>
            <a:r>
              <a:rPr lang="en-US" altLang="zh-CN" sz="1200" kern="1200" dirty="0">
                <a:solidFill>
                  <a:schemeClr val="tx1"/>
                </a:solidFill>
                <a:effectLst/>
                <a:latin typeface="+mn-lt"/>
                <a:ea typeface="+mn-ea"/>
                <a:cs typeface="+mn-cs"/>
              </a:rPr>
              <a:t>Multi-head self attention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Skip connection</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LayerNorm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FF</a:t>
            </a:r>
            <a:r>
              <a:rPr lang="zh-CN" altLang="zh-CN" sz="1200" kern="1200" dirty="0">
                <a:solidFill>
                  <a:schemeClr val="tx1"/>
                </a:solidFill>
                <a:effectLst/>
                <a:latin typeface="+mn-lt"/>
                <a:ea typeface="+mn-ea"/>
                <a:cs typeface="+mn-cs"/>
              </a:rPr>
              <a:t>一起在发挥作用。实验表明</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在语义特征提取能力、长距离特征捕获能力、任务综合特征抽取能力、并行计算能力及运行效率都要好于</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。下面就来看看</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的网络结构。</a:t>
            </a:r>
            <a:endParaRPr lang="zh-CN" altLang="en-US" dirty="0"/>
          </a:p>
        </p:txBody>
      </p:sp>
      <p:sp>
        <p:nvSpPr>
          <p:cNvPr id="4" name="灯片编号占位符 3"/>
          <p:cNvSpPr>
            <a:spLocks noGrp="1"/>
          </p:cNvSpPr>
          <p:nvPr>
            <p:ph type="sldNum" sz="quarter" idx="5"/>
          </p:nvPr>
        </p:nvSpPr>
        <p:spPr/>
        <p:txBody>
          <a:bodyPr/>
          <a:lstStyle/>
          <a:p>
            <a:fld id="{0BB50DFF-7163-4439-92AC-3EE27429FD4F}" type="slidenum">
              <a:rPr lang="zh-CN" altLang="en-US" smtClean="0"/>
              <a:t>4</a:t>
            </a:fld>
            <a:endParaRPr lang="zh-CN" altLang="en-US"/>
          </a:p>
        </p:txBody>
      </p:sp>
    </p:spTree>
    <p:extLst>
      <p:ext uri="{BB962C8B-B14F-4D97-AF65-F5344CB8AC3E}">
        <p14:creationId xmlns:p14="http://schemas.microsoft.com/office/powerpoint/2010/main" val="117952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Encoder</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Decoder</a:t>
            </a:r>
            <a:r>
              <a:rPr lang="zh-CN" altLang="zh-CN" sz="1200" kern="1200" dirty="0">
                <a:solidFill>
                  <a:schemeClr val="tx1"/>
                </a:solidFill>
                <a:effectLst/>
                <a:latin typeface="+mn-lt"/>
                <a:ea typeface="+mn-ea"/>
                <a:cs typeface="+mn-cs"/>
              </a:rPr>
              <a:t>中使用的</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元件有一点区别，我们先来看编码器中的</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部件。编码器每个部件都可以分解成两个子层。从编码器输入的句子首先会经过一个自注意力（</a:t>
            </a:r>
            <a:r>
              <a:rPr lang="en-US" altLang="zh-CN" sz="1200" kern="1200" dirty="0">
                <a:solidFill>
                  <a:schemeClr val="tx1"/>
                </a:solidFill>
                <a:effectLst/>
                <a:latin typeface="+mn-lt"/>
                <a:ea typeface="+mn-ea"/>
                <a:cs typeface="+mn-cs"/>
              </a:rPr>
              <a:t>self-attention</a:t>
            </a:r>
            <a:r>
              <a:rPr lang="zh-CN" altLang="zh-CN" sz="1200" kern="1200" dirty="0">
                <a:solidFill>
                  <a:schemeClr val="tx1"/>
                </a:solidFill>
                <a:effectLst/>
                <a:latin typeface="+mn-lt"/>
                <a:ea typeface="+mn-ea"/>
                <a:cs typeface="+mn-cs"/>
              </a:rPr>
              <a:t>）层，这层帮助编码器在对每个单词编码时关注输入句子的其他单词。自注意力层的输出会传递到前馈（</a:t>
            </a:r>
            <a:r>
              <a:rPr lang="en-US" altLang="zh-CN" sz="1200" kern="1200" dirty="0">
                <a:solidFill>
                  <a:schemeClr val="tx1"/>
                </a:solidFill>
                <a:effectLst/>
                <a:latin typeface="+mn-lt"/>
                <a:ea typeface="+mn-ea"/>
                <a:cs typeface="+mn-cs"/>
              </a:rPr>
              <a:t>feed-forward</a:t>
            </a:r>
            <a:r>
              <a:rPr lang="zh-CN" altLang="zh-CN" sz="1200" kern="1200" dirty="0">
                <a:solidFill>
                  <a:schemeClr val="tx1"/>
                </a:solidFill>
                <a:effectLst/>
                <a:latin typeface="+mn-lt"/>
                <a:ea typeface="+mn-ea"/>
                <a:cs typeface="+mn-cs"/>
              </a:rPr>
              <a:t>）神经网络中。每个位置的单词对应的前馈神经网络都完全一样，不是共享参数的而是各自独立的。</a:t>
            </a:r>
          </a:p>
          <a:p>
            <a:r>
              <a:rPr lang="zh-CN" altLang="zh-CN" sz="1200" kern="1200" dirty="0">
                <a:solidFill>
                  <a:schemeClr val="tx1"/>
                </a:solidFill>
                <a:effectLst/>
                <a:latin typeface="+mn-lt"/>
                <a:ea typeface="+mn-ea"/>
                <a:cs typeface="+mn-cs"/>
              </a:rPr>
              <a:t>解码器中也有编码器的自注意力（</a:t>
            </a:r>
            <a:r>
              <a:rPr lang="en-US" altLang="zh-CN" sz="1200" kern="1200" dirty="0">
                <a:solidFill>
                  <a:schemeClr val="tx1"/>
                </a:solidFill>
                <a:effectLst/>
                <a:latin typeface="+mn-lt"/>
                <a:ea typeface="+mn-ea"/>
                <a:cs typeface="+mn-cs"/>
              </a:rPr>
              <a:t>self-attention</a:t>
            </a:r>
            <a:r>
              <a:rPr lang="zh-CN" altLang="zh-CN" sz="1200" kern="1200" dirty="0">
                <a:solidFill>
                  <a:schemeClr val="tx1"/>
                </a:solidFill>
                <a:effectLst/>
                <a:latin typeface="+mn-lt"/>
                <a:ea typeface="+mn-ea"/>
                <a:cs typeface="+mn-cs"/>
              </a:rPr>
              <a:t>）层和前馈（</a:t>
            </a:r>
            <a:r>
              <a:rPr lang="en-US" altLang="zh-CN" sz="1200" kern="1200" dirty="0">
                <a:solidFill>
                  <a:schemeClr val="tx1"/>
                </a:solidFill>
                <a:effectLst/>
                <a:latin typeface="+mn-lt"/>
                <a:ea typeface="+mn-ea"/>
                <a:cs typeface="+mn-cs"/>
              </a:rPr>
              <a:t>feed-forward</a:t>
            </a:r>
            <a:r>
              <a:rPr lang="zh-CN" altLang="zh-CN" sz="1200" kern="1200" dirty="0">
                <a:solidFill>
                  <a:schemeClr val="tx1"/>
                </a:solidFill>
                <a:effectLst/>
                <a:latin typeface="+mn-lt"/>
                <a:ea typeface="+mn-ea"/>
                <a:cs typeface="+mn-cs"/>
              </a:rPr>
              <a:t>）层。除此之外，这两个层之间还有一个注意力层，用来关注输入句子的相关部分（和</a:t>
            </a:r>
            <a:r>
              <a:rPr lang="en-US" altLang="zh-CN" sz="1200" kern="1200" dirty="0">
                <a:solidFill>
                  <a:schemeClr val="tx1"/>
                </a:solidFill>
                <a:effectLst/>
                <a:latin typeface="+mn-lt"/>
                <a:ea typeface="+mn-ea"/>
                <a:cs typeface="+mn-cs"/>
              </a:rPr>
              <a:t>seq2seq</a:t>
            </a:r>
            <a:r>
              <a:rPr lang="zh-CN" altLang="zh-CN" sz="1200" kern="1200" dirty="0">
                <a:solidFill>
                  <a:schemeClr val="tx1"/>
                </a:solidFill>
                <a:effectLst/>
                <a:latin typeface="+mn-lt"/>
                <a:ea typeface="+mn-ea"/>
                <a:cs typeface="+mn-cs"/>
              </a:rPr>
              <a:t>模型的注意力作用相似）</a:t>
            </a:r>
            <a:endParaRPr lang="zh-CN" altLang="en-US" dirty="0"/>
          </a:p>
        </p:txBody>
      </p:sp>
      <p:sp>
        <p:nvSpPr>
          <p:cNvPr id="4" name="灯片编号占位符 3"/>
          <p:cNvSpPr>
            <a:spLocks noGrp="1"/>
          </p:cNvSpPr>
          <p:nvPr>
            <p:ph type="sldNum" sz="quarter" idx="5"/>
          </p:nvPr>
        </p:nvSpPr>
        <p:spPr/>
        <p:txBody>
          <a:bodyPr/>
          <a:lstStyle/>
          <a:p>
            <a:fld id="{0BB50DFF-7163-4439-92AC-3EE27429FD4F}" type="slidenum">
              <a:rPr lang="zh-CN" altLang="en-US" smtClean="0"/>
              <a:t>5</a:t>
            </a:fld>
            <a:endParaRPr lang="zh-CN" altLang="en-US"/>
          </a:p>
        </p:txBody>
      </p:sp>
    </p:spTree>
    <p:extLst>
      <p:ext uri="{BB962C8B-B14F-4D97-AF65-F5344CB8AC3E}">
        <p14:creationId xmlns:p14="http://schemas.microsoft.com/office/powerpoint/2010/main" val="865970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Self-Attention</a:t>
            </a:r>
            <a:r>
              <a:rPr lang="zh-CN" altLang="zh-CN" sz="1200" kern="1200" dirty="0">
                <a:solidFill>
                  <a:schemeClr val="tx1"/>
                </a:solidFill>
                <a:effectLst/>
                <a:latin typeface="+mn-lt"/>
                <a:ea typeface="+mn-ea"/>
                <a:cs typeface="+mn-cs"/>
              </a:rPr>
              <a:t>指的是什么呢？</a:t>
            </a:r>
            <a:r>
              <a:rPr lang="en-US" altLang="zh-CN" sz="1200" kern="1200" dirty="0">
                <a:solidFill>
                  <a:schemeClr val="tx1"/>
                </a:solidFill>
                <a:effectLst/>
                <a:latin typeface="+mn-lt"/>
                <a:ea typeface="+mn-ea"/>
                <a:cs typeface="+mn-cs"/>
              </a:rPr>
              <a:t>Self-Attention(</a:t>
            </a:r>
            <a:r>
              <a:rPr lang="zh-CN" altLang="zh-CN" sz="1200" kern="1200" dirty="0">
                <a:solidFill>
                  <a:schemeClr val="tx1"/>
                </a:solidFill>
                <a:effectLst/>
                <a:latin typeface="+mn-lt"/>
                <a:ea typeface="+mn-ea"/>
                <a:cs typeface="+mn-cs"/>
              </a:rPr>
              <a:t>自注意力</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，也称为</a:t>
            </a:r>
            <a:r>
              <a:rPr lang="en-US" altLang="zh-CN" sz="1200" kern="1200" dirty="0">
                <a:solidFill>
                  <a:schemeClr val="tx1"/>
                </a:solidFill>
                <a:effectLst/>
                <a:latin typeface="+mn-lt"/>
                <a:ea typeface="+mn-ea"/>
                <a:cs typeface="+mn-cs"/>
              </a:rPr>
              <a:t>intra-attention(</a:t>
            </a:r>
            <a:r>
              <a:rPr lang="zh-CN" altLang="zh-CN" sz="1200" kern="1200" dirty="0">
                <a:solidFill>
                  <a:schemeClr val="tx1"/>
                </a:solidFill>
                <a:effectLst/>
                <a:latin typeface="+mn-lt"/>
                <a:ea typeface="+mn-ea"/>
                <a:cs typeface="+mn-cs"/>
              </a:rPr>
              <a:t>内部注意力</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，是关联单个序列的不同位置的注意力机制，以便计算序列的交互表示。例如，下列句子是我们想要翻译的输入句子：</a:t>
            </a:r>
          </a:p>
          <a:p>
            <a:r>
              <a:rPr lang="en-US" altLang="zh-CN" sz="1200" kern="1200" dirty="0">
                <a:solidFill>
                  <a:schemeClr val="tx1"/>
                </a:solidFill>
                <a:effectLst/>
                <a:latin typeface="+mn-lt"/>
                <a:ea typeface="+mn-ea"/>
                <a:cs typeface="+mn-cs"/>
              </a:rPr>
              <a:t>The animal didn't cross the street because it was too tired</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这个</a:t>
            </a:r>
            <a:r>
              <a:rPr lang="en-US" altLang="zh-CN" sz="1200" kern="1200" dirty="0">
                <a:solidFill>
                  <a:schemeClr val="tx1"/>
                </a:solidFill>
                <a:effectLst/>
                <a:latin typeface="+mn-lt"/>
                <a:ea typeface="+mn-ea"/>
                <a:cs typeface="+mn-cs"/>
              </a:rPr>
              <a:t>“it”</a:t>
            </a:r>
            <a:r>
              <a:rPr lang="zh-CN" altLang="zh-CN" sz="1200" kern="1200" dirty="0">
                <a:solidFill>
                  <a:schemeClr val="tx1"/>
                </a:solidFill>
                <a:effectLst/>
                <a:latin typeface="+mn-lt"/>
                <a:ea typeface="+mn-ea"/>
                <a:cs typeface="+mn-cs"/>
              </a:rPr>
              <a:t>在这个句子是指什么呢？它指的是</a:t>
            </a:r>
            <a:r>
              <a:rPr lang="en-US" altLang="zh-CN" sz="1200" kern="1200" dirty="0">
                <a:solidFill>
                  <a:schemeClr val="tx1"/>
                </a:solidFill>
                <a:effectLst/>
                <a:latin typeface="+mn-lt"/>
                <a:ea typeface="+mn-ea"/>
                <a:cs typeface="+mn-cs"/>
              </a:rPr>
              <a:t>street</a:t>
            </a:r>
            <a:r>
              <a:rPr lang="zh-CN" altLang="zh-CN" sz="1200" kern="1200" dirty="0">
                <a:solidFill>
                  <a:schemeClr val="tx1"/>
                </a:solidFill>
                <a:effectLst/>
                <a:latin typeface="+mn-lt"/>
                <a:ea typeface="+mn-ea"/>
                <a:cs typeface="+mn-cs"/>
              </a:rPr>
              <a:t>还是这个</a:t>
            </a:r>
            <a:r>
              <a:rPr lang="en-US" altLang="zh-CN" sz="1200" kern="1200" dirty="0">
                <a:solidFill>
                  <a:schemeClr val="tx1"/>
                </a:solidFill>
                <a:effectLst/>
                <a:latin typeface="+mn-lt"/>
                <a:ea typeface="+mn-ea"/>
                <a:cs typeface="+mn-cs"/>
              </a:rPr>
              <a:t>animal</a:t>
            </a:r>
            <a:r>
              <a:rPr lang="zh-CN" altLang="zh-CN" sz="1200" kern="1200" dirty="0">
                <a:solidFill>
                  <a:schemeClr val="tx1"/>
                </a:solidFill>
                <a:effectLst/>
                <a:latin typeface="+mn-lt"/>
                <a:ea typeface="+mn-ea"/>
                <a:cs typeface="+mn-cs"/>
              </a:rPr>
              <a:t>呢？这对于人类来说是一个简单的问题，但是对于算法则不是。当模型处理这个单词</a:t>
            </a:r>
            <a:r>
              <a:rPr lang="en-US" altLang="zh-CN" sz="1200" kern="1200" dirty="0">
                <a:solidFill>
                  <a:schemeClr val="tx1"/>
                </a:solidFill>
                <a:effectLst/>
                <a:latin typeface="+mn-lt"/>
                <a:ea typeface="+mn-ea"/>
                <a:cs typeface="+mn-cs"/>
              </a:rPr>
              <a:t>“it”</a:t>
            </a:r>
            <a:r>
              <a:rPr lang="zh-CN" altLang="zh-CN" sz="1200" kern="1200" dirty="0">
                <a:solidFill>
                  <a:schemeClr val="tx1"/>
                </a:solidFill>
                <a:effectLst/>
                <a:latin typeface="+mn-lt"/>
                <a:ea typeface="+mn-ea"/>
                <a:cs typeface="+mn-cs"/>
              </a:rPr>
              <a:t>的时候，自注意力机制会允许</a:t>
            </a:r>
            <a:r>
              <a:rPr lang="en-US" altLang="zh-CN" sz="1200" kern="1200" dirty="0">
                <a:solidFill>
                  <a:schemeClr val="tx1"/>
                </a:solidFill>
                <a:effectLst/>
                <a:latin typeface="+mn-lt"/>
                <a:ea typeface="+mn-ea"/>
                <a:cs typeface="+mn-cs"/>
              </a:rPr>
              <a:t>“it”</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“animal”</a:t>
            </a:r>
            <a:r>
              <a:rPr lang="zh-CN" altLang="zh-CN" sz="1200" kern="1200" dirty="0">
                <a:solidFill>
                  <a:schemeClr val="tx1"/>
                </a:solidFill>
                <a:effectLst/>
                <a:latin typeface="+mn-lt"/>
                <a:ea typeface="+mn-ea"/>
                <a:cs typeface="+mn-cs"/>
              </a:rPr>
              <a:t>建立联系。随着模型处理输入序列的每个单词，自注意力会关注整个输入序列的所有单词，帮助模型对本单词更好地进行编码。自注意力机制会将所有相关单词的理解融入到我们正在处理的单词中。当我们在编码器</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（栈中最上层编码器）中编码</a:t>
            </a:r>
            <a:r>
              <a:rPr lang="en-US" altLang="zh-CN" sz="1200" kern="1200" dirty="0">
                <a:solidFill>
                  <a:schemeClr val="tx1"/>
                </a:solidFill>
                <a:effectLst/>
                <a:latin typeface="+mn-lt"/>
                <a:ea typeface="+mn-ea"/>
                <a:cs typeface="+mn-cs"/>
              </a:rPr>
              <a:t>“it”</a:t>
            </a:r>
            <a:r>
              <a:rPr lang="zh-CN" altLang="zh-CN" sz="1200" kern="1200" dirty="0">
                <a:solidFill>
                  <a:schemeClr val="tx1"/>
                </a:solidFill>
                <a:effectLst/>
                <a:latin typeface="+mn-lt"/>
                <a:ea typeface="+mn-ea"/>
                <a:cs typeface="+mn-cs"/>
              </a:rPr>
              <a:t>这个单词的时，注意力机制的部分会去关注</a:t>
            </a:r>
            <a:r>
              <a:rPr lang="en-US" altLang="zh-CN" sz="1200" kern="1200" dirty="0">
                <a:solidFill>
                  <a:schemeClr val="tx1"/>
                </a:solidFill>
                <a:effectLst/>
                <a:latin typeface="+mn-lt"/>
                <a:ea typeface="+mn-ea"/>
                <a:cs typeface="+mn-cs"/>
              </a:rPr>
              <a:t>“The Animal”</a:t>
            </a:r>
            <a:r>
              <a:rPr lang="zh-CN" altLang="zh-CN" sz="1200" kern="1200" dirty="0">
                <a:solidFill>
                  <a:schemeClr val="tx1"/>
                </a:solidFill>
                <a:effectLst/>
                <a:latin typeface="+mn-lt"/>
                <a:ea typeface="+mn-ea"/>
                <a:cs typeface="+mn-cs"/>
              </a:rPr>
              <a:t>，将它的表示的一部分编入</a:t>
            </a:r>
            <a:r>
              <a:rPr lang="en-US" altLang="zh-CN" sz="1200" kern="1200" dirty="0">
                <a:solidFill>
                  <a:schemeClr val="tx1"/>
                </a:solidFill>
                <a:effectLst/>
                <a:latin typeface="+mn-lt"/>
                <a:ea typeface="+mn-ea"/>
                <a:cs typeface="+mn-cs"/>
              </a:rPr>
              <a:t>“it”</a:t>
            </a:r>
            <a:r>
              <a:rPr lang="zh-CN" altLang="zh-CN" sz="1200" kern="1200" dirty="0">
                <a:solidFill>
                  <a:schemeClr val="tx1"/>
                </a:solidFill>
                <a:effectLst/>
                <a:latin typeface="+mn-lt"/>
                <a:ea typeface="+mn-ea"/>
                <a:cs typeface="+mn-cs"/>
              </a:rPr>
              <a:t>的编码中。</a:t>
            </a:r>
          </a:p>
          <a:p>
            <a:endParaRPr lang="zh-CN" altLang="en-US" dirty="0"/>
          </a:p>
        </p:txBody>
      </p:sp>
      <p:sp>
        <p:nvSpPr>
          <p:cNvPr id="4" name="灯片编号占位符 3"/>
          <p:cNvSpPr>
            <a:spLocks noGrp="1"/>
          </p:cNvSpPr>
          <p:nvPr>
            <p:ph type="sldNum" sz="quarter" idx="5"/>
          </p:nvPr>
        </p:nvSpPr>
        <p:spPr/>
        <p:txBody>
          <a:bodyPr/>
          <a:lstStyle/>
          <a:p>
            <a:fld id="{0BB50DFF-7163-4439-92AC-3EE27429FD4F}" type="slidenum">
              <a:rPr lang="zh-CN" altLang="en-US" smtClean="0"/>
              <a:t>6</a:t>
            </a:fld>
            <a:endParaRPr lang="zh-CN" altLang="en-US"/>
          </a:p>
        </p:txBody>
      </p:sp>
    </p:spTree>
    <p:extLst>
      <p:ext uri="{BB962C8B-B14F-4D97-AF65-F5344CB8AC3E}">
        <p14:creationId xmlns:p14="http://schemas.microsoft.com/office/powerpoint/2010/main" val="118798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计算自注意力的第一步就是从每个编码器的输入向量（每个单词的词向量）中生成三个向量。也就是说对于每个单词，我们创造一个查询向量、一个键向量和一个值向量。这三个向量是通过词嵌入与三个权重矩阵后相乘创建的。</a:t>
            </a:r>
          </a:p>
          <a:p>
            <a:r>
              <a:rPr lang="zh-CN" altLang="zh-CN" sz="1200" kern="1200" dirty="0">
                <a:solidFill>
                  <a:schemeClr val="tx1"/>
                </a:solidFill>
                <a:effectLst/>
                <a:latin typeface="+mn-lt"/>
                <a:ea typeface="+mn-ea"/>
                <a:cs typeface="+mn-cs"/>
              </a:rPr>
              <a:t>计算自注意力的第二步是计算得分。假设我们在为这个例子中的第一个词</a:t>
            </a:r>
            <a:r>
              <a:rPr lang="en-US" altLang="zh-CN" sz="1200" kern="1200" dirty="0">
                <a:solidFill>
                  <a:schemeClr val="tx1"/>
                </a:solidFill>
                <a:effectLst/>
                <a:latin typeface="+mn-lt"/>
                <a:ea typeface="+mn-ea"/>
                <a:cs typeface="+mn-cs"/>
              </a:rPr>
              <a:t>“Thinking”</a:t>
            </a:r>
            <a:r>
              <a:rPr lang="zh-CN" altLang="zh-CN" sz="1200" kern="1200" dirty="0">
                <a:solidFill>
                  <a:schemeClr val="tx1"/>
                </a:solidFill>
                <a:effectLst/>
                <a:latin typeface="+mn-lt"/>
                <a:ea typeface="+mn-ea"/>
                <a:cs typeface="+mn-cs"/>
              </a:rPr>
              <a:t>计算自注意力向量，我们需要拿输入句子中的每个单词对</a:t>
            </a:r>
            <a:r>
              <a:rPr lang="en-US" altLang="zh-CN" sz="1200" kern="1200" dirty="0">
                <a:solidFill>
                  <a:schemeClr val="tx1"/>
                </a:solidFill>
                <a:effectLst/>
                <a:latin typeface="+mn-lt"/>
                <a:ea typeface="+mn-ea"/>
                <a:cs typeface="+mn-cs"/>
              </a:rPr>
              <a:t>“Thinking”</a:t>
            </a:r>
            <a:r>
              <a:rPr lang="zh-CN" altLang="zh-CN" sz="1200" kern="1200" dirty="0">
                <a:solidFill>
                  <a:schemeClr val="tx1"/>
                </a:solidFill>
                <a:effectLst/>
                <a:latin typeface="+mn-lt"/>
                <a:ea typeface="+mn-ea"/>
                <a:cs typeface="+mn-cs"/>
              </a:rPr>
              <a:t>打分。这些分数决定了在编码单词</a:t>
            </a:r>
            <a:r>
              <a:rPr lang="en-US" altLang="zh-CN" sz="1200" kern="1200" dirty="0">
                <a:solidFill>
                  <a:schemeClr val="tx1"/>
                </a:solidFill>
                <a:effectLst/>
                <a:latin typeface="+mn-lt"/>
                <a:ea typeface="+mn-ea"/>
                <a:cs typeface="+mn-cs"/>
              </a:rPr>
              <a:t>“Thinking”</a:t>
            </a:r>
            <a:r>
              <a:rPr lang="zh-CN" altLang="zh-CN" sz="1200" kern="1200" dirty="0">
                <a:solidFill>
                  <a:schemeClr val="tx1"/>
                </a:solidFill>
                <a:effectLst/>
                <a:latin typeface="+mn-lt"/>
                <a:ea typeface="+mn-ea"/>
                <a:cs typeface="+mn-cs"/>
              </a:rPr>
              <a:t>的过程中有多重视句子的其它部分。这些分数是通过打分单词（所有输入句子的单词）的键向量与</a:t>
            </a:r>
            <a:r>
              <a:rPr lang="en-US" altLang="zh-CN" sz="1200" kern="1200" dirty="0">
                <a:solidFill>
                  <a:schemeClr val="tx1"/>
                </a:solidFill>
                <a:effectLst/>
                <a:latin typeface="+mn-lt"/>
                <a:ea typeface="+mn-ea"/>
                <a:cs typeface="+mn-cs"/>
              </a:rPr>
              <a:t>“Thinking”</a:t>
            </a:r>
            <a:r>
              <a:rPr lang="zh-CN" altLang="zh-CN" sz="1200" kern="1200" dirty="0">
                <a:solidFill>
                  <a:schemeClr val="tx1"/>
                </a:solidFill>
                <a:effectLst/>
                <a:latin typeface="+mn-lt"/>
                <a:ea typeface="+mn-ea"/>
                <a:cs typeface="+mn-cs"/>
              </a:rPr>
              <a:t>的查询向量相点积来计算的。所以如果我们是处理位置最靠前的词的自注意力的话，第一个分数是</a:t>
            </a:r>
            <a:r>
              <a:rPr lang="en-US" altLang="zh-CN" sz="1200" kern="1200" dirty="0">
                <a:solidFill>
                  <a:schemeClr val="tx1"/>
                </a:solidFill>
                <a:effectLst/>
                <a:latin typeface="+mn-lt"/>
                <a:ea typeface="+mn-ea"/>
                <a:cs typeface="+mn-cs"/>
              </a:rPr>
              <a:t>q1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k1</a:t>
            </a:r>
            <a:r>
              <a:rPr lang="zh-CN" altLang="zh-CN" sz="1200" kern="1200" dirty="0">
                <a:solidFill>
                  <a:schemeClr val="tx1"/>
                </a:solidFill>
                <a:effectLst/>
                <a:latin typeface="+mn-lt"/>
                <a:ea typeface="+mn-ea"/>
                <a:cs typeface="+mn-cs"/>
              </a:rPr>
              <a:t>的点积，第二个分数是</a:t>
            </a:r>
            <a:r>
              <a:rPr lang="en-US" altLang="zh-CN" sz="1200" kern="1200" dirty="0">
                <a:solidFill>
                  <a:schemeClr val="tx1"/>
                </a:solidFill>
                <a:effectLst/>
                <a:latin typeface="+mn-lt"/>
                <a:ea typeface="+mn-ea"/>
                <a:cs typeface="+mn-cs"/>
              </a:rPr>
              <a:t>q1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k2</a:t>
            </a:r>
            <a:r>
              <a:rPr lang="zh-CN" altLang="zh-CN" sz="1200" kern="1200" dirty="0">
                <a:solidFill>
                  <a:schemeClr val="tx1"/>
                </a:solidFill>
                <a:effectLst/>
                <a:latin typeface="+mn-lt"/>
                <a:ea typeface="+mn-ea"/>
                <a:cs typeface="+mn-cs"/>
              </a:rPr>
              <a:t>的点积。</a:t>
            </a:r>
          </a:p>
          <a:p>
            <a:r>
              <a:rPr lang="zh-CN" altLang="zh-CN" sz="1200" kern="1200" dirty="0">
                <a:solidFill>
                  <a:schemeClr val="tx1"/>
                </a:solidFill>
                <a:effectLst/>
                <a:latin typeface="+mn-lt"/>
                <a:ea typeface="+mn-ea"/>
                <a:cs typeface="+mn-cs"/>
              </a:rPr>
              <a:t>第三步和第四步是将分数除以</a:t>
            </a:r>
            <a:r>
              <a:rPr lang="en-US" altLang="zh-CN" sz="1200" kern="1200" dirty="0">
                <a:solidFill>
                  <a:schemeClr val="tx1"/>
                </a:solidFill>
                <a:effectLst/>
                <a:latin typeface="+mn-lt"/>
                <a:ea typeface="+mn-ea"/>
                <a:cs typeface="+mn-cs"/>
              </a:rPr>
              <a:t>8(8</a:t>
            </a:r>
            <a:r>
              <a:rPr lang="zh-CN" altLang="zh-CN" sz="1200" kern="1200" dirty="0">
                <a:solidFill>
                  <a:schemeClr val="tx1"/>
                </a:solidFill>
                <a:effectLst/>
                <a:latin typeface="+mn-lt"/>
                <a:ea typeface="+mn-ea"/>
                <a:cs typeface="+mn-cs"/>
              </a:rPr>
              <a:t>是论文中使用的键向量的维数</a:t>
            </a:r>
            <a:r>
              <a:rPr lang="en-US" altLang="zh-CN" sz="1200" kern="1200" dirty="0">
                <a:solidFill>
                  <a:schemeClr val="tx1"/>
                </a:solidFill>
                <a:effectLst/>
                <a:latin typeface="+mn-lt"/>
                <a:ea typeface="+mn-ea"/>
                <a:cs typeface="+mn-cs"/>
              </a:rPr>
              <a:t>64</a:t>
            </a:r>
            <a:r>
              <a:rPr lang="zh-CN" altLang="zh-CN" sz="1200" kern="1200" dirty="0">
                <a:solidFill>
                  <a:schemeClr val="tx1"/>
                </a:solidFill>
                <a:effectLst/>
                <a:latin typeface="+mn-lt"/>
                <a:ea typeface="+mn-ea"/>
                <a:cs typeface="+mn-cs"/>
              </a:rPr>
              <a:t>的平方根，这会让梯度更稳定。这里也可以使用其它值，</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只是默认值</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，然后通过</a:t>
            </a:r>
            <a:r>
              <a:rPr lang="en-US" altLang="zh-CN" sz="1200" kern="1200" dirty="0" err="1">
                <a:solidFill>
                  <a:schemeClr val="tx1"/>
                </a:solidFill>
                <a:effectLst/>
                <a:latin typeface="+mn-lt"/>
                <a:ea typeface="+mn-ea"/>
                <a:cs typeface="+mn-cs"/>
              </a:rPr>
              <a:t>softmax</a:t>
            </a:r>
            <a:r>
              <a:rPr lang="zh-CN" altLang="zh-CN" sz="1200" kern="1200" dirty="0">
                <a:solidFill>
                  <a:schemeClr val="tx1"/>
                </a:solidFill>
                <a:effectLst/>
                <a:latin typeface="+mn-lt"/>
                <a:ea typeface="+mn-ea"/>
                <a:cs typeface="+mn-cs"/>
              </a:rPr>
              <a:t>传递结果。</a:t>
            </a:r>
            <a:r>
              <a:rPr lang="en-US" altLang="zh-CN" sz="1200" kern="1200" dirty="0" err="1">
                <a:solidFill>
                  <a:schemeClr val="tx1"/>
                </a:solidFill>
                <a:effectLst/>
                <a:latin typeface="+mn-lt"/>
                <a:ea typeface="+mn-ea"/>
                <a:cs typeface="+mn-cs"/>
              </a:rPr>
              <a:t>softmax</a:t>
            </a:r>
            <a:r>
              <a:rPr lang="zh-CN" altLang="zh-CN" sz="1200" kern="1200" dirty="0">
                <a:solidFill>
                  <a:schemeClr val="tx1"/>
                </a:solidFill>
                <a:effectLst/>
                <a:latin typeface="+mn-lt"/>
                <a:ea typeface="+mn-ea"/>
                <a:cs typeface="+mn-cs"/>
              </a:rPr>
              <a:t>的作用是使所有单词的分数归一化，得到的分数都是正值且和为</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。这个</a:t>
            </a:r>
            <a:r>
              <a:rPr lang="en-US" altLang="zh-CN" sz="1200" kern="1200" dirty="0" err="1">
                <a:solidFill>
                  <a:schemeClr val="tx1"/>
                </a:solidFill>
                <a:effectLst/>
                <a:latin typeface="+mn-lt"/>
                <a:ea typeface="+mn-ea"/>
                <a:cs typeface="+mn-cs"/>
              </a:rPr>
              <a:t>softmax</a:t>
            </a:r>
            <a:r>
              <a:rPr lang="zh-CN" altLang="zh-CN" sz="1200" kern="1200" dirty="0">
                <a:solidFill>
                  <a:schemeClr val="tx1"/>
                </a:solidFill>
                <a:effectLst/>
                <a:latin typeface="+mn-lt"/>
                <a:ea typeface="+mn-ea"/>
                <a:cs typeface="+mn-cs"/>
              </a:rPr>
              <a:t>分数决定了每个单词对编码当下位置（</a:t>
            </a:r>
            <a:r>
              <a:rPr lang="en-US" altLang="zh-CN" sz="1200" kern="1200" dirty="0">
                <a:solidFill>
                  <a:schemeClr val="tx1"/>
                </a:solidFill>
                <a:effectLst/>
                <a:latin typeface="+mn-lt"/>
                <a:ea typeface="+mn-ea"/>
                <a:cs typeface="+mn-cs"/>
              </a:rPr>
              <a:t>“Thinking”</a:t>
            </a:r>
            <a:r>
              <a:rPr lang="zh-CN" altLang="zh-CN" sz="1200" kern="1200" dirty="0">
                <a:solidFill>
                  <a:schemeClr val="tx1"/>
                </a:solidFill>
                <a:effectLst/>
                <a:latin typeface="+mn-lt"/>
                <a:ea typeface="+mn-ea"/>
                <a:cs typeface="+mn-cs"/>
              </a:rPr>
              <a:t>）的贡献。显然，已经在这个位置上的单词将获得最高的</a:t>
            </a:r>
            <a:r>
              <a:rPr lang="en-US" altLang="zh-CN" sz="1200" kern="1200" dirty="0" err="1">
                <a:solidFill>
                  <a:schemeClr val="tx1"/>
                </a:solidFill>
                <a:effectLst/>
                <a:latin typeface="+mn-lt"/>
                <a:ea typeface="+mn-ea"/>
                <a:cs typeface="+mn-cs"/>
              </a:rPr>
              <a:t>softmax</a:t>
            </a:r>
            <a:r>
              <a:rPr lang="zh-CN" altLang="zh-CN" sz="1200" kern="1200" dirty="0">
                <a:solidFill>
                  <a:schemeClr val="tx1"/>
                </a:solidFill>
                <a:effectLst/>
                <a:latin typeface="+mn-lt"/>
                <a:ea typeface="+mn-ea"/>
                <a:cs typeface="+mn-cs"/>
              </a:rPr>
              <a:t>分数，但有时关注另一个与当前单词相关的单词也会有帮助。</a:t>
            </a:r>
          </a:p>
          <a:p>
            <a:r>
              <a:rPr lang="zh-CN" altLang="zh-CN" sz="1200" kern="1200" dirty="0">
                <a:solidFill>
                  <a:schemeClr val="tx1"/>
                </a:solidFill>
                <a:effectLst/>
                <a:latin typeface="+mn-lt"/>
                <a:ea typeface="+mn-ea"/>
                <a:cs typeface="+mn-cs"/>
              </a:rPr>
              <a:t>第五步是将每个值向量乘以</a:t>
            </a:r>
            <a:r>
              <a:rPr lang="en-US" altLang="zh-CN" sz="1200" kern="1200" dirty="0" err="1">
                <a:solidFill>
                  <a:schemeClr val="tx1"/>
                </a:solidFill>
                <a:effectLst/>
                <a:latin typeface="+mn-lt"/>
                <a:ea typeface="+mn-ea"/>
                <a:cs typeface="+mn-cs"/>
              </a:rPr>
              <a:t>softmax</a:t>
            </a:r>
            <a:r>
              <a:rPr lang="zh-CN" altLang="zh-CN" sz="1200" kern="1200" dirty="0">
                <a:solidFill>
                  <a:schemeClr val="tx1"/>
                </a:solidFill>
                <a:effectLst/>
                <a:latin typeface="+mn-lt"/>
                <a:ea typeface="+mn-ea"/>
                <a:cs typeface="+mn-cs"/>
              </a:rPr>
              <a:t>分数</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这是为了准备之后将它们求和</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。这里的直觉是希望关注语义上相关的单词，并弱化不相关的单词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例如，让它们乘以</a:t>
            </a:r>
            <a:r>
              <a:rPr lang="en-US" altLang="zh-CN" sz="1200" kern="1200" dirty="0">
                <a:solidFill>
                  <a:schemeClr val="tx1"/>
                </a:solidFill>
                <a:effectLst/>
                <a:latin typeface="+mn-lt"/>
                <a:ea typeface="+mn-ea"/>
                <a:cs typeface="+mn-cs"/>
              </a:rPr>
              <a:t>0.001</a:t>
            </a:r>
            <a:r>
              <a:rPr lang="zh-CN" altLang="zh-CN" sz="1200" kern="1200" dirty="0">
                <a:solidFill>
                  <a:schemeClr val="tx1"/>
                </a:solidFill>
                <a:effectLst/>
                <a:latin typeface="+mn-lt"/>
                <a:ea typeface="+mn-ea"/>
                <a:cs typeface="+mn-cs"/>
              </a:rPr>
              <a:t>这样的小数</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第六步是对加权值向量求和（译注：自注意力的另一种解释就是在编码某个单词时，就是将所有单词的表示（值向量）进行加权求和，而权重是通过该词的表示（键向量）与被编码词表示（查询向量）的点积并通过</a:t>
            </a:r>
            <a:r>
              <a:rPr lang="en-US" altLang="zh-CN" sz="1200" kern="1200" dirty="0" err="1">
                <a:solidFill>
                  <a:schemeClr val="tx1"/>
                </a:solidFill>
                <a:effectLst/>
                <a:latin typeface="+mn-lt"/>
                <a:ea typeface="+mn-ea"/>
                <a:cs typeface="+mn-cs"/>
              </a:rPr>
              <a:t>softmax</a:t>
            </a:r>
            <a:r>
              <a:rPr lang="zh-CN" altLang="zh-CN" sz="1200" kern="1200" dirty="0">
                <a:solidFill>
                  <a:schemeClr val="tx1"/>
                </a:solidFill>
                <a:effectLst/>
                <a:latin typeface="+mn-lt"/>
                <a:ea typeface="+mn-ea"/>
                <a:cs typeface="+mn-cs"/>
              </a:rPr>
              <a:t>得到。），然后即得到自注意力层在该位置的输出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在我们的例子中是对于第一个单词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0BB50DFF-7163-4439-92AC-3EE27429FD4F}" type="slidenum">
              <a:rPr lang="zh-CN" altLang="en-US" smtClean="0"/>
              <a:t>7</a:t>
            </a:fld>
            <a:endParaRPr lang="zh-CN" altLang="en-US"/>
          </a:p>
        </p:txBody>
      </p:sp>
    </p:spTree>
    <p:extLst>
      <p:ext uri="{BB962C8B-B14F-4D97-AF65-F5344CB8AC3E}">
        <p14:creationId xmlns:p14="http://schemas.microsoft.com/office/powerpoint/2010/main" val="834892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为了使模型能够专注于不同位置，原论文还使用一种</a:t>
            </a:r>
            <a:r>
              <a:rPr lang="en-US" altLang="zh-CN" sz="1200" kern="1200" dirty="0">
                <a:solidFill>
                  <a:schemeClr val="tx1"/>
                </a:solidFill>
                <a:effectLst/>
                <a:latin typeface="+mn-lt"/>
                <a:ea typeface="+mn-ea"/>
                <a:cs typeface="+mn-cs"/>
              </a:rPr>
              <a:t>multi-head self attention</a:t>
            </a:r>
            <a:r>
              <a:rPr lang="zh-CN" altLang="zh-CN" sz="1200" kern="1200" dirty="0">
                <a:solidFill>
                  <a:schemeClr val="tx1"/>
                </a:solidFill>
                <a:effectLst/>
                <a:latin typeface="+mn-lt"/>
                <a:ea typeface="+mn-ea"/>
                <a:cs typeface="+mn-cs"/>
              </a:rPr>
              <a:t>来完善自注意层。实际上，</a:t>
            </a:r>
            <a:r>
              <a:rPr lang="en-US" altLang="zh-CN" sz="1200" kern="1200" dirty="0">
                <a:solidFill>
                  <a:schemeClr val="tx1"/>
                </a:solidFill>
                <a:effectLst/>
                <a:latin typeface="+mn-lt"/>
                <a:ea typeface="+mn-ea"/>
                <a:cs typeface="+mn-cs"/>
              </a:rPr>
              <a:t>Multi-head attention</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head</a:t>
            </a:r>
            <a:r>
              <a:rPr lang="zh-CN" altLang="zh-CN" sz="1200" kern="1200" dirty="0">
                <a:solidFill>
                  <a:schemeClr val="tx1"/>
                </a:solidFill>
                <a:effectLst/>
                <a:latin typeface="+mn-lt"/>
                <a:ea typeface="+mn-ea"/>
                <a:cs typeface="+mn-cs"/>
              </a:rPr>
              <a:t>数量严重影响</a:t>
            </a:r>
            <a:r>
              <a:rPr lang="en-US" altLang="zh-CN" sz="1200" kern="1200" dirty="0">
                <a:solidFill>
                  <a:schemeClr val="tx1"/>
                </a:solidFill>
                <a:effectLst/>
                <a:latin typeface="+mn-lt"/>
                <a:ea typeface="+mn-ea"/>
                <a:cs typeface="+mn-cs"/>
              </a:rPr>
              <a:t>NLP</a:t>
            </a:r>
            <a:r>
              <a:rPr lang="zh-CN" altLang="zh-CN" sz="1200" kern="1200" dirty="0">
                <a:solidFill>
                  <a:schemeClr val="tx1"/>
                </a:solidFill>
                <a:effectLst/>
                <a:latin typeface="+mn-lt"/>
                <a:ea typeface="+mn-ea"/>
                <a:cs typeface="+mn-cs"/>
              </a:rPr>
              <a:t>任务中</a:t>
            </a:r>
            <a:r>
              <a:rPr lang="en-US" altLang="zh-CN" sz="1200" kern="1200" dirty="0">
                <a:solidFill>
                  <a:schemeClr val="tx1"/>
                </a:solidFill>
                <a:effectLst/>
                <a:latin typeface="+mn-lt"/>
                <a:ea typeface="+mn-ea"/>
                <a:cs typeface="+mn-cs"/>
              </a:rPr>
              <a:t>Long-range</a:t>
            </a:r>
            <a:r>
              <a:rPr lang="zh-CN" altLang="zh-CN" sz="1200" kern="1200" dirty="0">
                <a:solidFill>
                  <a:schemeClr val="tx1"/>
                </a:solidFill>
                <a:effectLst/>
                <a:latin typeface="+mn-lt"/>
                <a:ea typeface="+mn-ea"/>
                <a:cs typeface="+mn-cs"/>
              </a:rPr>
              <a:t>特征捕获能力，</a:t>
            </a:r>
            <a:r>
              <a:rPr lang="en-US" altLang="zh-CN" sz="1200" kern="1200" dirty="0">
                <a:solidFill>
                  <a:schemeClr val="tx1"/>
                </a:solidFill>
                <a:effectLst/>
                <a:latin typeface="+mn-lt"/>
                <a:ea typeface="+mn-ea"/>
                <a:cs typeface="+mn-cs"/>
              </a:rPr>
              <a:t>head</a:t>
            </a:r>
            <a:r>
              <a:rPr lang="zh-CN" altLang="zh-CN" sz="1200" kern="1200" dirty="0">
                <a:solidFill>
                  <a:schemeClr val="tx1"/>
                </a:solidFill>
                <a:effectLst/>
                <a:latin typeface="+mn-lt"/>
                <a:ea typeface="+mn-ea"/>
                <a:cs typeface="+mn-cs"/>
              </a:rPr>
              <a:t>越多越有利于捕获</a:t>
            </a:r>
            <a:r>
              <a:rPr lang="en-US" altLang="zh-CN" sz="1200" kern="1200" dirty="0">
                <a:solidFill>
                  <a:schemeClr val="tx1"/>
                </a:solidFill>
                <a:effectLst/>
                <a:latin typeface="+mn-lt"/>
                <a:ea typeface="+mn-ea"/>
                <a:cs typeface="+mn-cs"/>
              </a:rPr>
              <a:t>long-range</a:t>
            </a:r>
            <a:r>
              <a:rPr lang="zh-CN" altLang="zh-CN" sz="1200" kern="1200" dirty="0">
                <a:solidFill>
                  <a:schemeClr val="tx1"/>
                </a:solidFill>
                <a:effectLst/>
                <a:latin typeface="+mn-lt"/>
                <a:ea typeface="+mn-ea"/>
                <a:cs typeface="+mn-cs"/>
              </a:rPr>
              <a:t>特征。</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模型使用了</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self attention</a:t>
            </a:r>
            <a:r>
              <a:rPr lang="zh-CN" altLang="zh-CN" sz="1200" kern="1200" dirty="0">
                <a:solidFill>
                  <a:schemeClr val="tx1"/>
                </a:solidFill>
                <a:effectLst/>
                <a:latin typeface="+mn-lt"/>
                <a:ea typeface="+mn-ea"/>
                <a:cs typeface="+mn-cs"/>
              </a:rPr>
              <a:t>的头，也就是我们有</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个查询</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键</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值权重矩阵集，这些集合中的每一个都是随机初始化的，在训练之后，每个集合都被用来将输入词嵌入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或来自较低编码器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解码器的向量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投影到不同的表示子空间中。</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个自注意头会产出</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z</a:t>
            </a:r>
            <a:r>
              <a:rPr lang="zh-CN" altLang="zh-CN" sz="1200" kern="1200" dirty="0">
                <a:solidFill>
                  <a:schemeClr val="tx1"/>
                </a:solidFill>
                <a:effectLst/>
                <a:latin typeface="+mn-lt"/>
                <a:ea typeface="+mn-ea"/>
                <a:cs typeface="+mn-cs"/>
              </a:rPr>
              <a:t>矩阵，我们把这</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个矩阵进行拼接然后乘上一个输出矩阵就能最后的输出，接着作为前馈层的输入。</a:t>
            </a:r>
          </a:p>
          <a:p>
            <a:endParaRPr lang="zh-CN" altLang="en-US" dirty="0"/>
          </a:p>
        </p:txBody>
      </p:sp>
      <p:sp>
        <p:nvSpPr>
          <p:cNvPr id="4" name="灯片编号占位符 3"/>
          <p:cNvSpPr>
            <a:spLocks noGrp="1"/>
          </p:cNvSpPr>
          <p:nvPr>
            <p:ph type="sldNum" sz="quarter" idx="5"/>
          </p:nvPr>
        </p:nvSpPr>
        <p:spPr/>
        <p:txBody>
          <a:bodyPr/>
          <a:lstStyle/>
          <a:p>
            <a:fld id="{0BB50DFF-7163-4439-92AC-3EE27429FD4F}" type="slidenum">
              <a:rPr lang="zh-CN" altLang="en-US" smtClean="0"/>
              <a:t>8</a:t>
            </a:fld>
            <a:endParaRPr lang="zh-CN" altLang="en-US"/>
          </a:p>
        </p:txBody>
      </p:sp>
    </p:spTree>
    <p:extLst>
      <p:ext uri="{BB962C8B-B14F-4D97-AF65-F5344CB8AC3E}">
        <p14:creationId xmlns:p14="http://schemas.microsoft.com/office/powerpoint/2010/main" val="1697015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到目前为止，我们对模型的描述缺少了一种理解输入单词顺序的方法。为了解决这个问题，</a:t>
            </a:r>
            <a:r>
              <a:rPr lang="en-US" altLang="zh-CN" sz="1200" kern="1200" dirty="0">
                <a:solidFill>
                  <a:schemeClr val="tx1"/>
                </a:solidFill>
                <a:effectLst/>
                <a:latin typeface="+mn-lt"/>
                <a:ea typeface="+mn-ea"/>
                <a:cs typeface="+mn-cs"/>
              </a:rPr>
              <a:t>Transformer</a:t>
            </a:r>
            <a:r>
              <a:rPr lang="zh-CN" altLang="zh-CN" sz="1200" kern="1200" dirty="0">
                <a:solidFill>
                  <a:schemeClr val="tx1"/>
                </a:solidFill>
                <a:effectLst/>
                <a:latin typeface="+mn-lt"/>
                <a:ea typeface="+mn-ea"/>
                <a:cs typeface="+mn-cs"/>
              </a:rPr>
              <a:t>为每个输入的词嵌入添加了一个位置向量，这些向量遵循模型学习到的特定模式，这有助于确定每个单词的位置，或序列中不同单词之间的距离。这里的直觉是，将位置向量添加到词嵌入中使得它们在接下来的运算中，能够更好地表达的词与词之间的距离。</a:t>
            </a:r>
          </a:p>
          <a:p>
            <a:endParaRPr lang="zh-CN" altLang="en-US" dirty="0"/>
          </a:p>
        </p:txBody>
      </p:sp>
      <p:sp>
        <p:nvSpPr>
          <p:cNvPr id="4" name="灯片编号占位符 3"/>
          <p:cNvSpPr>
            <a:spLocks noGrp="1"/>
          </p:cNvSpPr>
          <p:nvPr>
            <p:ph type="sldNum" sz="quarter" idx="5"/>
          </p:nvPr>
        </p:nvSpPr>
        <p:spPr/>
        <p:txBody>
          <a:bodyPr/>
          <a:lstStyle/>
          <a:p>
            <a:fld id="{0BB50DFF-7163-4439-92AC-3EE27429FD4F}" type="slidenum">
              <a:rPr lang="zh-CN" altLang="en-US" smtClean="0"/>
              <a:t>9</a:t>
            </a:fld>
            <a:endParaRPr lang="zh-CN" altLang="en-US"/>
          </a:p>
        </p:txBody>
      </p:sp>
    </p:spTree>
    <p:extLst>
      <p:ext uri="{BB962C8B-B14F-4D97-AF65-F5344CB8AC3E}">
        <p14:creationId xmlns:p14="http://schemas.microsoft.com/office/powerpoint/2010/main" val="3383158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在继续进行下去之前，我们需要提到一个编码器架构中的细节：在每个编码器中的每个子层（自注意力、前馈网络）的周围都有一个残差连接，并且都跟随着一个</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层</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归一化</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步骤。如果我们去可视化这些向量以及这个和自注意力相关联的层</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归一化操作，那么看起来就像下面这张图描述一样。解码器的子层也是这样样的。</a:t>
            </a:r>
          </a:p>
          <a:p>
            <a:endParaRPr lang="zh-CN" altLang="en-US" dirty="0"/>
          </a:p>
        </p:txBody>
      </p:sp>
      <p:sp>
        <p:nvSpPr>
          <p:cNvPr id="4" name="灯片编号占位符 3"/>
          <p:cNvSpPr>
            <a:spLocks noGrp="1"/>
          </p:cNvSpPr>
          <p:nvPr>
            <p:ph type="sldNum" sz="quarter" idx="5"/>
          </p:nvPr>
        </p:nvSpPr>
        <p:spPr/>
        <p:txBody>
          <a:bodyPr/>
          <a:lstStyle/>
          <a:p>
            <a:fld id="{0BB50DFF-7163-4439-92AC-3EE27429FD4F}" type="slidenum">
              <a:rPr lang="zh-CN" altLang="en-US" smtClean="0"/>
              <a:t>10</a:t>
            </a:fld>
            <a:endParaRPr lang="zh-CN" altLang="en-US"/>
          </a:p>
        </p:txBody>
      </p:sp>
    </p:spTree>
    <p:extLst>
      <p:ext uri="{BB962C8B-B14F-4D97-AF65-F5344CB8AC3E}">
        <p14:creationId xmlns:p14="http://schemas.microsoft.com/office/powerpoint/2010/main" val="286959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415E5-2C71-4FA5-80CE-7D0DCC7E5082}"/>
              </a:ext>
            </a:extLst>
          </p:cNvPr>
          <p:cNvSpPr>
            <a:spLocks noGrp="1"/>
          </p:cNvSpPr>
          <p:nvPr>
            <p:ph type="ctrTitle"/>
          </p:nvPr>
        </p:nvSpPr>
        <p:spPr/>
        <p:txBody>
          <a:bodyPr/>
          <a:lstStyle/>
          <a:p>
            <a:r>
              <a:rPr lang="en-US" altLang="zh-CN" dirty="0" err="1"/>
              <a:t>Tranformer</a:t>
            </a:r>
            <a:r>
              <a:rPr lang="zh-CN" altLang="en-US" dirty="0"/>
              <a:t>综述</a:t>
            </a:r>
          </a:p>
        </p:txBody>
      </p:sp>
      <p:sp>
        <p:nvSpPr>
          <p:cNvPr id="3" name="副标题 2">
            <a:extLst>
              <a:ext uri="{FF2B5EF4-FFF2-40B4-BE49-F238E27FC236}">
                <a16:creationId xmlns:a16="http://schemas.microsoft.com/office/drawing/2014/main" id="{9D26ECB3-50AC-44D0-998C-A797586EAAF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691019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50D27-CA6D-4F48-8049-2075BD072483}"/>
              </a:ext>
            </a:extLst>
          </p:cNvPr>
          <p:cNvSpPr>
            <a:spLocks noGrp="1"/>
          </p:cNvSpPr>
          <p:nvPr>
            <p:ph type="title"/>
          </p:nvPr>
        </p:nvSpPr>
        <p:spPr>
          <a:xfrm>
            <a:off x="677334" y="609600"/>
            <a:ext cx="8596668" cy="614289"/>
          </a:xfrm>
        </p:spPr>
        <p:txBody>
          <a:bodyPr>
            <a:normAutofit fontScale="90000"/>
          </a:bodyPr>
          <a:lstStyle/>
          <a:p>
            <a:r>
              <a:rPr lang="zh-CN" altLang="zh-CN" b="1" dirty="0"/>
              <a:t>残差连接</a:t>
            </a:r>
            <a:endParaRPr lang="zh-CN" altLang="en-US" dirty="0"/>
          </a:p>
        </p:txBody>
      </p:sp>
      <p:pic>
        <p:nvPicPr>
          <p:cNvPr id="5" name="内容占位符 4">
            <a:extLst>
              <a:ext uri="{FF2B5EF4-FFF2-40B4-BE49-F238E27FC236}">
                <a16:creationId xmlns:a16="http://schemas.microsoft.com/office/drawing/2014/main" id="{A6CBD3CC-D2F2-49EA-928D-18F0F6EC768C}"/>
              </a:ext>
            </a:extLst>
          </p:cNvPr>
          <p:cNvPicPr>
            <a:picLocks noGrp="1" noChangeAspect="1"/>
          </p:cNvPicPr>
          <p:nvPr>
            <p:ph idx="1"/>
          </p:nvPr>
        </p:nvPicPr>
        <p:blipFill>
          <a:blip r:embed="rId3"/>
          <a:stretch>
            <a:fillRect/>
          </a:stretch>
        </p:blipFill>
        <p:spPr>
          <a:xfrm>
            <a:off x="6721456" y="1453269"/>
            <a:ext cx="5362692" cy="4901836"/>
          </a:xfrm>
        </p:spPr>
      </p:pic>
      <p:sp>
        <p:nvSpPr>
          <p:cNvPr id="6" name="文本框 5">
            <a:extLst>
              <a:ext uri="{FF2B5EF4-FFF2-40B4-BE49-F238E27FC236}">
                <a16:creationId xmlns:a16="http://schemas.microsoft.com/office/drawing/2014/main" id="{467CB75D-8123-46C2-9ACC-6585CBD52070}"/>
              </a:ext>
            </a:extLst>
          </p:cNvPr>
          <p:cNvSpPr txBox="1"/>
          <p:nvPr/>
        </p:nvSpPr>
        <p:spPr>
          <a:xfrm>
            <a:off x="677334" y="1453269"/>
            <a:ext cx="6044122" cy="1015663"/>
          </a:xfrm>
          <a:prstGeom prst="rect">
            <a:avLst/>
          </a:prstGeom>
          <a:noFill/>
        </p:spPr>
        <p:txBody>
          <a:bodyPr wrap="square" rtlCol="0">
            <a:spAutoFit/>
          </a:bodyPr>
          <a:lstStyle/>
          <a:p>
            <a:pPr marL="285750" indent="-285750">
              <a:buFont typeface="Wingdings" panose="05000000000000000000" pitchFamily="2" charset="2"/>
              <a:buChar char="l"/>
            </a:pPr>
            <a:r>
              <a:rPr lang="zh-CN" altLang="zh-CN" sz="2000" dirty="0"/>
              <a:t>编码器中的每个子层（自注意力、前馈网络）的周围都有一个残差连接，并且都跟随着一个</a:t>
            </a:r>
            <a:r>
              <a:rPr lang="en-US" altLang="zh-CN" sz="2000" dirty="0"/>
              <a:t>“</a:t>
            </a:r>
            <a:r>
              <a:rPr lang="zh-CN" altLang="zh-CN" sz="2000" dirty="0"/>
              <a:t>层</a:t>
            </a:r>
            <a:r>
              <a:rPr lang="en-US" altLang="zh-CN" sz="2000" dirty="0"/>
              <a:t>-</a:t>
            </a:r>
            <a:r>
              <a:rPr lang="zh-CN" altLang="zh-CN" sz="2000" dirty="0"/>
              <a:t>归一化</a:t>
            </a:r>
            <a:r>
              <a:rPr lang="en-US" altLang="zh-CN" sz="2000" dirty="0"/>
              <a:t>”</a:t>
            </a:r>
            <a:r>
              <a:rPr lang="zh-CN" altLang="zh-CN" sz="2000" dirty="0"/>
              <a:t>步骤</a:t>
            </a:r>
            <a:endParaRPr lang="zh-CN" altLang="en-US" sz="2000" dirty="0"/>
          </a:p>
        </p:txBody>
      </p:sp>
    </p:spTree>
    <p:extLst>
      <p:ext uri="{BB962C8B-B14F-4D97-AF65-F5344CB8AC3E}">
        <p14:creationId xmlns:p14="http://schemas.microsoft.com/office/powerpoint/2010/main" val="103432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1065C-686E-421A-8D2E-E0116ADC9D7C}"/>
              </a:ext>
            </a:extLst>
          </p:cNvPr>
          <p:cNvSpPr>
            <a:spLocks noGrp="1"/>
          </p:cNvSpPr>
          <p:nvPr>
            <p:ph type="title"/>
          </p:nvPr>
        </p:nvSpPr>
        <p:spPr>
          <a:xfrm>
            <a:off x="677334" y="234461"/>
            <a:ext cx="8596668" cy="586154"/>
          </a:xfrm>
        </p:spPr>
        <p:txBody>
          <a:bodyPr>
            <a:normAutofit fontScale="90000"/>
          </a:bodyPr>
          <a:lstStyle/>
          <a:p>
            <a:r>
              <a:rPr lang="zh-CN" altLang="zh-CN" b="1" dirty="0"/>
              <a:t>解码</a:t>
            </a:r>
            <a:r>
              <a:rPr lang="zh-CN" altLang="en-US" b="1" dirty="0"/>
              <a:t>器</a:t>
            </a:r>
            <a:r>
              <a:rPr lang="zh-CN" altLang="zh-CN" b="1" dirty="0"/>
              <a:t>部分</a:t>
            </a:r>
            <a:br>
              <a:rPr lang="zh-CN" altLang="zh-CN" dirty="0"/>
            </a:br>
            <a:endParaRPr lang="zh-CN" altLang="en-US" dirty="0"/>
          </a:p>
        </p:txBody>
      </p:sp>
      <p:sp>
        <p:nvSpPr>
          <p:cNvPr id="6" name="文本框 5">
            <a:extLst>
              <a:ext uri="{FF2B5EF4-FFF2-40B4-BE49-F238E27FC236}">
                <a16:creationId xmlns:a16="http://schemas.microsoft.com/office/drawing/2014/main" id="{BEEF75B8-3A7F-4896-A4E0-B44FB09EB800}"/>
              </a:ext>
            </a:extLst>
          </p:cNvPr>
          <p:cNvSpPr txBox="1"/>
          <p:nvPr/>
        </p:nvSpPr>
        <p:spPr>
          <a:xfrm>
            <a:off x="677334" y="919089"/>
            <a:ext cx="11111392" cy="1938992"/>
          </a:xfrm>
          <a:prstGeom prst="rect">
            <a:avLst/>
          </a:prstGeom>
          <a:noFill/>
        </p:spPr>
        <p:txBody>
          <a:bodyPr wrap="square" rtlCol="0">
            <a:spAutoFit/>
          </a:bodyPr>
          <a:lstStyle/>
          <a:p>
            <a:pPr marL="285750" indent="-285750">
              <a:buFont typeface="Wingdings" panose="05000000000000000000" pitchFamily="2" charset="2"/>
              <a:buChar char="l"/>
            </a:pPr>
            <a:r>
              <a:rPr lang="zh-CN" altLang="zh-CN" sz="2000" dirty="0"/>
              <a:t>顶端编码器的输出之后会变转化为一个包含向量</a:t>
            </a:r>
            <a:r>
              <a:rPr lang="en-US" altLang="zh-CN" sz="2000" dirty="0"/>
              <a:t>K</a:t>
            </a:r>
            <a:r>
              <a:rPr lang="zh-CN" altLang="zh-CN" sz="2000" dirty="0"/>
              <a:t>（键向量）和</a:t>
            </a:r>
            <a:r>
              <a:rPr lang="en-US" altLang="zh-CN" sz="2000" dirty="0"/>
              <a:t>V</a:t>
            </a:r>
            <a:r>
              <a:rPr lang="zh-CN" altLang="zh-CN" sz="2000" dirty="0"/>
              <a:t>（值向量）的注意力向量集</a:t>
            </a:r>
            <a:r>
              <a:rPr lang="zh-CN" altLang="en-US" sz="2000" dirty="0"/>
              <a:t>，</a:t>
            </a:r>
            <a:r>
              <a:rPr lang="zh-CN" altLang="zh-CN" sz="2000" dirty="0"/>
              <a:t>用于自身的</a:t>
            </a:r>
            <a:r>
              <a:rPr lang="en-US" altLang="zh-CN" sz="2000" dirty="0"/>
              <a:t>“</a:t>
            </a:r>
            <a:r>
              <a:rPr lang="zh-CN" altLang="zh-CN" sz="2000" dirty="0"/>
              <a:t>编码</a:t>
            </a:r>
            <a:r>
              <a:rPr lang="en-US" altLang="zh-CN" sz="2000" dirty="0"/>
              <a:t>-</a:t>
            </a:r>
            <a:r>
              <a:rPr lang="zh-CN" altLang="zh-CN" sz="2000" dirty="0"/>
              <a:t>解码注意力层</a:t>
            </a:r>
            <a:r>
              <a:rPr lang="en-US" altLang="zh-CN" sz="2000" dirty="0"/>
              <a:t>”</a:t>
            </a:r>
            <a:r>
              <a:rPr lang="zh-CN" altLang="en-US" sz="2000" dirty="0"/>
              <a:t>，</a:t>
            </a:r>
            <a:r>
              <a:rPr lang="zh-CN" altLang="zh-CN" sz="2000" dirty="0"/>
              <a:t>帮助解码器关注输入序列哪些位置</a:t>
            </a:r>
            <a:r>
              <a:rPr lang="zh-CN" altLang="en-US" sz="2000" dirty="0"/>
              <a:t>。</a:t>
            </a:r>
            <a:endParaRPr lang="en-US" altLang="zh-CN" sz="2000" dirty="0"/>
          </a:p>
          <a:p>
            <a:pPr marL="285750" indent="-285750">
              <a:buFont typeface="Wingdings" panose="05000000000000000000" pitchFamily="2" charset="2"/>
              <a:buChar char="l"/>
            </a:pPr>
            <a:r>
              <a:rPr lang="zh-CN" altLang="en-US" sz="2000" dirty="0"/>
              <a:t>解码阶段的每个步骤都会输出一个输出序列（在这个例子里，是英语翻译的句子）的元素</a:t>
            </a:r>
            <a:endParaRPr lang="en-US" altLang="zh-CN" sz="2000" dirty="0"/>
          </a:p>
          <a:p>
            <a:pPr marL="285750" indent="-285750">
              <a:buFont typeface="Wingdings" panose="05000000000000000000" pitchFamily="2" charset="2"/>
              <a:buChar char="l"/>
            </a:pPr>
            <a:r>
              <a:rPr lang="zh-CN" altLang="zh-CN" sz="2000" dirty="0"/>
              <a:t>重复这个过程，直到到达一个特殊的终止符号</a:t>
            </a:r>
            <a:r>
              <a:rPr lang="zh-CN" altLang="en-US" sz="2000" dirty="0"/>
              <a:t>，</a:t>
            </a:r>
            <a:r>
              <a:rPr lang="zh-CN" altLang="zh-CN" sz="2000" dirty="0"/>
              <a:t>每个步骤的输出在下一个时间步被提供给底端解码器</a:t>
            </a:r>
            <a:r>
              <a:rPr lang="zh-CN" altLang="en-US" sz="2000" dirty="0"/>
              <a:t>。同样</a:t>
            </a:r>
            <a:r>
              <a:rPr lang="zh-CN" altLang="zh-CN" sz="2000" dirty="0"/>
              <a:t>嵌入并添加位置编码</a:t>
            </a:r>
            <a:r>
              <a:rPr lang="zh-CN" altLang="en-US" sz="2000" dirty="0"/>
              <a:t>。</a:t>
            </a:r>
            <a:endParaRPr lang="en-US" altLang="zh-CN" sz="2000" dirty="0"/>
          </a:p>
          <a:p>
            <a:pPr marL="285750" indent="-285750">
              <a:buFont typeface="Wingdings" panose="05000000000000000000" pitchFamily="2" charset="2"/>
              <a:buChar char="l"/>
            </a:pPr>
            <a:endParaRPr lang="zh-CN" altLang="en-US" sz="2000" dirty="0"/>
          </a:p>
        </p:txBody>
      </p:sp>
      <p:pic>
        <p:nvPicPr>
          <p:cNvPr id="10" name="图片 9">
            <a:extLst>
              <a:ext uri="{FF2B5EF4-FFF2-40B4-BE49-F238E27FC236}">
                <a16:creationId xmlns:a16="http://schemas.microsoft.com/office/drawing/2014/main" id="{5BB99DE6-1B32-48D5-9139-C8D59A18F707}"/>
              </a:ext>
            </a:extLst>
          </p:cNvPr>
          <p:cNvPicPr>
            <a:picLocks noChangeAspect="1"/>
          </p:cNvPicPr>
          <p:nvPr/>
        </p:nvPicPr>
        <p:blipFill>
          <a:blip r:embed="rId3"/>
          <a:stretch>
            <a:fillRect/>
          </a:stretch>
        </p:blipFill>
        <p:spPr>
          <a:xfrm>
            <a:off x="5466100" y="2264899"/>
            <a:ext cx="6613358" cy="4480560"/>
          </a:xfrm>
          <a:prstGeom prst="rect">
            <a:avLst/>
          </a:prstGeom>
        </p:spPr>
      </p:pic>
    </p:spTree>
    <p:extLst>
      <p:ext uri="{BB962C8B-B14F-4D97-AF65-F5344CB8AC3E}">
        <p14:creationId xmlns:p14="http://schemas.microsoft.com/office/powerpoint/2010/main" val="384385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8B93F-3185-49DF-9F19-3056149AD0D6}"/>
              </a:ext>
            </a:extLst>
          </p:cNvPr>
          <p:cNvSpPr>
            <a:spLocks noGrp="1"/>
          </p:cNvSpPr>
          <p:nvPr>
            <p:ph type="title"/>
          </p:nvPr>
        </p:nvSpPr>
        <p:spPr>
          <a:xfrm>
            <a:off x="188668" y="251748"/>
            <a:ext cx="8596668" cy="1320800"/>
          </a:xfrm>
        </p:spPr>
        <p:txBody>
          <a:bodyPr/>
          <a:lstStyle/>
          <a:p>
            <a:r>
              <a:rPr lang="zh-CN" altLang="zh-CN" b="1" dirty="0"/>
              <a:t>经过</a:t>
            </a:r>
            <a:r>
              <a:rPr lang="en-US" altLang="zh-CN" b="1" dirty="0" err="1"/>
              <a:t>Softmax</a:t>
            </a:r>
            <a:r>
              <a:rPr lang="zh-CN" altLang="zh-CN" b="1" dirty="0"/>
              <a:t>层输出预测值</a:t>
            </a:r>
            <a:br>
              <a:rPr lang="zh-CN" altLang="zh-CN" dirty="0"/>
            </a:br>
            <a:endParaRPr lang="zh-CN" altLang="en-US" dirty="0"/>
          </a:p>
        </p:txBody>
      </p:sp>
      <p:sp>
        <p:nvSpPr>
          <p:cNvPr id="3" name="内容占位符 2">
            <a:extLst>
              <a:ext uri="{FF2B5EF4-FFF2-40B4-BE49-F238E27FC236}">
                <a16:creationId xmlns:a16="http://schemas.microsoft.com/office/drawing/2014/main" id="{A5D49338-BD8E-4E0D-B1E1-51B581195633}"/>
              </a:ext>
            </a:extLst>
          </p:cNvPr>
          <p:cNvSpPr>
            <a:spLocks noGrp="1"/>
          </p:cNvSpPr>
          <p:nvPr>
            <p:ph idx="1"/>
          </p:nvPr>
        </p:nvSpPr>
        <p:spPr>
          <a:xfrm>
            <a:off x="188668" y="952099"/>
            <a:ext cx="5458659" cy="3880773"/>
          </a:xfrm>
        </p:spPr>
        <p:txBody>
          <a:bodyPr>
            <a:normAutofit/>
          </a:bodyPr>
          <a:lstStyle/>
          <a:p>
            <a:pPr>
              <a:buFont typeface="Wingdings" panose="05000000000000000000" pitchFamily="2" charset="2"/>
              <a:buChar char="l"/>
            </a:pPr>
            <a:r>
              <a:rPr lang="zh-CN" altLang="zh-CN" sz="2000" dirty="0"/>
              <a:t>线性变换层是一个简单的全连接神经网络</a:t>
            </a:r>
            <a:r>
              <a:rPr lang="zh-CN" altLang="en-US" sz="2000" dirty="0"/>
              <a:t>，</a:t>
            </a:r>
            <a:r>
              <a:rPr lang="zh-CN" altLang="zh-CN" sz="2000" dirty="0"/>
              <a:t>把解码组件产生的向量投射到对数几率（</a:t>
            </a:r>
            <a:r>
              <a:rPr lang="en-US" altLang="zh-CN" sz="2000" dirty="0"/>
              <a:t>logits</a:t>
            </a:r>
            <a:r>
              <a:rPr lang="zh-CN" altLang="zh-CN" sz="2000" dirty="0"/>
              <a:t>）的向量</a:t>
            </a:r>
            <a:r>
              <a:rPr lang="zh-CN" altLang="en-US" sz="2000" dirty="0"/>
              <a:t>中。</a:t>
            </a:r>
            <a:endParaRPr lang="en-US" altLang="zh-CN" sz="2000" dirty="0"/>
          </a:p>
          <a:p>
            <a:pPr>
              <a:buFont typeface="Wingdings" panose="05000000000000000000" pitchFamily="2" charset="2"/>
              <a:buChar char="l"/>
            </a:pPr>
            <a:r>
              <a:rPr lang="en-US" altLang="zh-CN" sz="2000" dirty="0" err="1"/>
              <a:t>Softmax</a:t>
            </a:r>
            <a:r>
              <a:rPr lang="en-US" altLang="zh-CN" sz="2000" dirty="0"/>
              <a:t> </a:t>
            </a:r>
            <a:r>
              <a:rPr lang="zh-CN" altLang="en-US" sz="2000" dirty="0"/>
              <a:t>层把那些分数</a:t>
            </a:r>
            <a:r>
              <a:rPr lang="en-US" altLang="zh-CN" sz="2000" dirty="0"/>
              <a:t>logit</a:t>
            </a:r>
            <a:r>
              <a:rPr lang="zh-CN" altLang="en-US" sz="2000" dirty="0"/>
              <a:t>变成概率（都为正数、上限</a:t>
            </a:r>
            <a:r>
              <a:rPr lang="en-US" altLang="zh-CN" sz="2000" dirty="0"/>
              <a:t>1.0</a:t>
            </a:r>
            <a:r>
              <a:rPr lang="zh-CN" altLang="en-US" sz="2000" dirty="0"/>
              <a:t>）。概率最高的单元格被选中，并且它对应的单词被作为这个时间步的输出。</a:t>
            </a:r>
          </a:p>
        </p:txBody>
      </p:sp>
      <p:pic>
        <p:nvPicPr>
          <p:cNvPr id="7" name="图片 6">
            <a:extLst>
              <a:ext uri="{FF2B5EF4-FFF2-40B4-BE49-F238E27FC236}">
                <a16:creationId xmlns:a16="http://schemas.microsoft.com/office/drawing/2014/main" id="{AA67977C-98DF-4D06-BFCD-8D771944F5D2}"/>
              </a:ext>
            </a:extLst>
          </p:cNvPr>
          <p:cNvPicPr>
            <a:picLocks noChangeAspect="1"/>
          </p:cNvPicPr>
          <p:nvPr/>
        </p:nvPicPr>
        <p:blipFill>
          <a:blip r:embed="rId3"/>
          <a:stretch>
            <a:fillRect/>
          </a:stretch>
        </p:blipFill>
        <p:spPr>
          <a:xfrm>
            <a:off x="5647327" y="952098"/>
            <a:ext cx="6466449" cy="5800393"/>
          </a:xfrm>
          <a:prstGeom prst="rect">
            <a:avLst/>
          </a:prstGeom>
        </p:spPr>
      </p:pic>
    </p:spTree>
    <p:extLst>
      <p:ext uri="{BB962C8B-B14F-4D97-AF65-F5344CB8AC3E}">
        <p14:creationId xmlns:p14="http://schemas.microsoft.com/office/powerpoint/2010/main" val="968237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45E93C1-F5D5-4DFC-8286-A14D8475C49E}"/>
              </a:ext>
            </a:extLst>
          </p:cNvPr>
          <p:cNvSpPr txBox="1"/>
          <p:nvPr/>
        </p:nvSpPr>
        <p:spPr>
          <a:xfrm>
            <a:off x="609600" y="543339"/>
            <a:ext cx="9859618" cy="433965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t>《BERT》</a:t>
            </a:r>
            <a:r>
              <a:rPr lang="zh-CN" altLang="en-US" sz="2800" dirty="0"/>
              <a:t>在</a:t>
            </a:r>
            <a:r>
              <a:rPr lang="en-US" altLang="zh-CN" sz="2800" dirty="0"/>
              <a:t>11</a:t>
            </a:r>
            <a:r>
              <a:rPr lang="zh-CN" altLang="en-US" sz="2800" dirty="0"/>
              <a:t>项</a:t>
            </a:r>
            <a:r>
              <a:rPr lang="en-US" altLang="zh-CN" sz="2800" dirty="0"/>
              <a:t>NLP</a:t>
            </a:r>
            <a:r>
              <a:rPr lang="zh-CN" altLang="en-US" sz="2800" dirty="0"/>
              <a:t>任务上取得</a:t>
            </a:r>
            <a:r>
              <a:rPr lang="en-US" altLang="zh-CN" sz="2800" dirty="0"/>
              <a:t>SOAT</a:t>
            </a:r>
            <a:r>
              <a:rPr lang="zh-CN" altLang="en-US" sz="2800" dirty="0"/>
              <a:t>成绩</a:t>
            </a:r>
            <a:endParaRPr lang="en-US" altLang="zh-CN" sz="2800" dirty="0"/>
          </a:p>
          <a:p>
            <a:pPr marL="742950" lvl="1" indent="-285750">
              <a:buFont typeface="Arial" panose="020B0604020202020204" pitchFamily="34" charset="0"/>
              <a:buChar char="•"/>
            </a:pPr>
            <a:r>
              <a:rPr lang="en-US" altLang="zh-CN" sz="2400" dirty="0"/>
              <a:t>Bidirectional Encoder Representations from Transformers</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zh-CN" altLang="zh-CN" sz="2800" dirty="0"/>
              <a:t>《</a:t>
            </a:r>
            <a:r>
              <a:rPr lang="en-US" altLang="zh-CN" sz="2800" dirty="0"/>
              <a:t>Attention is all you need</a:t>
            </a:r>
            <a:r>
              <a:rPr lang="zh-CN" altLang="zh-CN" sz="2800" dirty="0"/>
              <a:t>》</a:t>
            </a:r>
            <a:r>
              <a:rPr lang="zh-CN" altLang="en-US" sz="2800" dirty="0"/>
              <a:t>首次将</a:t>
            </a:r>
            <a:r>
              <a:rPr lang="en-US" altLang="zh-CN" sz="2800" dirty="0" err="1"/>
              <a:t>Tranformer</a:t>
            </a:r>
            <a:r>
              <a:rPr lang="zh-CN" altLang="en-US" sz="2800" dirty="0"/>
              <a:t>作为特征提取器用于</a:t>
            </a:r>
            <a:r>
              <a:rPr lang="en-US" altLang="zh-CN" sz="2800" dirty="0"/>
              <a:t>NLP</a:t>
            </a:r>
            <a:r>
              <a:rPr lang="zh-CN" altLang="en-US" sz="2800" dirty="0"/>
              <a:t>任务</a:t>
            </a:r>
            <a:endParaRPr lang="en-US" altLang="zh-CN" sz="2800" dirty="0"/>
          </a:p>
          <a:p>
            <a:pPr marL="742950" lvl="1" indent="-285750">
              <a:buFont typeface="Arial" panose="020B0604020202020204" pitchFamily="34" charset="0"/>
              <a:buChar char="•"/>
            </a:pPr>
            <a:r>
              <a:rPr lang="zh-CN" altLang="en-US" sz="2400" dirty="0"/>
              <a:t>克服</a:t>
            </a:r>
            <a:r>
              <a:rPr lang="en-US" altLang="zh-CN" sz="2400" dirty="0"/>
              <a:t>RNN</a:t>
            </a:r>
            <a:r>
              <a:rPr lang="zh-CN" altLang="en-US" sz="2400" dirty="0"/>
              <a:t>训练慢的问题，利用</a:t>
            </a:r>
            <a:r>
              <a:rPr lang="en-US" altLang="zh-CN" sz="2400" dirty="0"/>
              <a:t>Self-Attention</a:t>
            </a:r>
            <a:r>
              <a:rPr lang="zh-CN" altLang="en-US" sz="2400" dirty="0"/>
              <a:t>快速并行</a:t>
            </a:r>
            <a:endParaRPr lang="en-US" altLang="zh-CN" sz="2400" dirty="0"/>
          </a:p>
          <a:p>
            <a:pPr marL="742950" lvl="1" indent="-285750">
              <a:buFont typeface="Arial" panose="020B0604020202020204" pitchFamily="34" charset="0"/>
              <a:buChar char="•"/>
            </a:pPr>
            <a:r>
              <a:rPr lang="zh-CN" altLang="en-US" sz="2400" dirty="0"/>
              <a:t>可以增加深度，充分发掘</a:t>
            </a:r>
            <a:r>
              <a:rPr lang="en-US" altLang="zh-CN" sz="2400" dirty="0"/>
              <a:t>DNN</a:t>
            </a:r>
            <a:r>
              <a:rPr lang="zh-CN" altLang="en-US" sz="2400" dirty="0"/>
              <a:t>模型的特性</a:t>
            </a:r>
            <a:endParaRPr lang="en-US" altLang="zh-CN" sz="2400" dirty="0"/>
          </a:p>
          <a:p>
            <a:pPr marL="742950" lvl="1" indent="-285750">
              <a:buFont typeface="Arial" panose="020B0604020202020204" pitchFamily="34" charset="0"/>
              <a:buChar char="•"/>
            </a:pPr>
            <a:r>
              <a:rPr lang="zh-CN" altLang="en-US" sz="2400" dirty="0"/>
              <a:t>模型准确性得到提升</a:t>
            </a:r>
            <a:endParaRPr lang="en-US" altLang="zh-CN" sz="2400" dirty="0"/>
          </a:p>
        </p:txBody>
      </p:sp>
    </p:spTree>
    <p:extLst>
      <p:ext uri="{BB962C8B-B14F-4D97-AF65-F5344CB8AC3E}">
        <p14:creationId xmlns:p14="http://schemas.microsoft.com/office/powerpoint/2010/main" val="141179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6B1F0-9141-4393-A74D-098593AA47F5}"/>
              </a:ext>
            </a:extLst>
          </p:cNvPr>
          <p:cNvSpPr>
            <a:spLocks noGrp="1"/>
          </p:cNvSpPr>
          <p:nvPr>
            <p:ph type="title"/>
          </p:nvPr>
        </p:nvSpPr>
        <p:spPr>
          <a:xfrm>
            <a:off x="677334" y="609600"/>
            <a:ext cx="8596668" cy="684628"/>
          </a:xfrm>
        </p:spPr>
        <p:txBody>
          <a:bodyPr>
            <a:normAutofit fontScale="90000"/>
          </a:bodyPr>
          <a:lstStyle/>
          <a:p>
            <a:r>
              <a:rPr lang="zh-CN" altLang="zh-CN" b="1" dirty="0"/>
              <a:t>回顾</a:t>
            </a:r>
            <a:r>
              <a:rPr lang="en-US" altLang="zh-CN" b="1" dirty="0"/>
              <a:t>NLP</a:t>
            </a:r>
            <a:r>
              <a:rPr lang="zh-CN" altLang="zh-CN" b="1" dirty="0"/>
              <a:t>任务中的</a:t>
            </a:r>
            <a:r>
              <a:rPr lang="en-US" altLang="zh-CN" b="1" dirty="0"/>
              <a:t>Seq2Seq</a:t>
            </a:r>
            <a:r>
              <a:rPr lang="zh-CN" altLang="zh-CN" b="1" dirty="0"/>
              <a:t>模型</a:t>
            </a:r>
            <a:br>
              <a:rPr lang="zh-CN" altLang="zh-CN" dirty="0"/>
            </a:br>
            <a:endParaRPr lang="zh-CN" altLang="en-US" dirty="0"/>
          </a:p>
        </p:txBody>
      </p:sp>
      <p:pic>
        <p:nvPicPr>
          <p:cNvPr id="5" name="图片 4">
            <a:extLst>
              <a:ext uri="{FF2B5EF4-FFF2-40B4-BE49-F238E27FC236}">
                <a16:creationId xmlns:a16="http://schemas.microsoft.com/office/drawing/2014/main" id="{555D1977-207B-4C5B-BF3E-D0931B7AB615}"/>
              </a:ext>
            </a:extLst>
          </p:cNvPr>
          <p:cNvPicPr>
            <a:picLocks noChangeAspect="1"/>
          </p:cNvPicPr>
          <p:nvPr/>
        </p:nvPicPr>
        <p:blipFill>
          <a:blip r:embed="rId3"/>
          <a:stretch>
            <a:fillRect/>
          </a:stretch>
        </p:blipFill>
        <p:spPr>
          <a:xfrm>
            <a:off x="677334" y="3783646"/>
            <a:ext cx="7648575" cy="2514600"/>
          </a:xfrm>
          <a:prstGeom prst="rect">
            <a:avLst/>
          </a:prstGeom>
        </p:spPr>
      </p:pic>
      <p:sp>
        <p:nvSpPr>
          <p:cNvPr id="6" name="文本框 5">
            <a:extLst>
              <a:ext uri="{FF2B5EF4-FFF2-40B4-BE49-F238E27FC236}">
                <a16:creationId xmlns:a16="http://schemas.microsoft.com/office/drawing/2014/main" id="{5E46E276-EF6F-43FC-B4EE-B9C4ADFBE31A}"/>
              </a:ext>
            </a:extLst>
          </p:cNvPr>
          <p:cNvSpPr txBox="1"/>
          <p:nvPr/>
        </p:nvSpPr>
        <p:spPr>
          <a:xfrm>
            <a:off x="677334" y="1477108"/>
            <a:ext cx="9493608" cy="2123658"/>
          </a:xfrm>
          <a:prstGeom prst="rect">
            <a:avLst/>
          </a:prstGeom>
          <a:noFill/>
        </p:spPr>
        <p:txBody>
          <a:bodyPr wrap="square" rtlCol="0">
            <a:spAutoFit/>
          </a:bodyPr>
          <a:lstStyle/>
          <a:p>
            <a:r>
              <a:rPr lang="en-US" altLang="zh-CN" sz="2000" dirty="0"/>
              <a:t>Seq2Seq</a:t>
            </a:r>
            <a:r>
              <a:rPr lang="zh-CN" altLang="en-US" sz="2000" dirty="0"/>
              <a:t>模型</a:t>
            </a:r>
            <a:r>
              <a:rPr lang="en-US" altLang="zh-CN" sz="2000" dirty="0"/>
              <a:t>——</a:t>
            </a:r>
            <a:r>
              <a:rPr lang="zh-CN" altLang="zh-CN" sz="2000" dirty="0"/>
              <a:t>将输入序列（源序列）转换为新的输出序列（目标序列）</a:t>
            </a:r>
            <a:endParaRPr lang="en-US" altLang="zh-CN" sz="2000" dirty="0"/>
          </a:p>
          <a:p>
            <a:pPr marL="742950" lvl="1" indent="-285750">
              <a:buFont typeface="Arial" panose="020B0604020202020204" pitchFamily="34" charset="0"/>
              <a:buChar char="•"/>
            </a:pPr>
            <a:r>
              <a:rPr lang="en-US" altLang="zh-CN" dirty="0"/>
              <a:t>Source </a:t>
            </a:r>
            <a:r>
              <a:rPr lang="zh-CN" altLang="zh-CN" dirty="0"/>
              <a:t>和</a:t>
            </a:r>
            <a:r>
              <a:rPr lang="en-US" altLang="zh-CN" dirty="0"/>
              <a:t> Target </a:t>
            </a:r>
            <a:r>
              <a:rPr lang="zh-CN" altLang="en-US" dirty="0"/>
              <a:t>不同</a:t>
            </a:r>
            <a:r>
              <a:rPr lang="zh-CN" altLang="zh-CN" dirty="0"/>
              <a:t>语言</a:t>
            </a:r>
            <a:r>
              <a:rPr lang="zh-CN" altLang="en-US" dirty="0"/>
              <a:t>：机器翻译</a:t>
            </a:r>
            <a:endParaRPr lang="en-US" altLang="zh-CN" dirty="0"/>
          </a:p>
          <a:p>
            <a:pPr marL="742950" lvl="1" indent="-285750">
              <a:buFont typeface="Arial" panose="020B0604020202020204" pitchFamily="34" charset="0"/>
              <a:buChar char="•"/>
            </a:pPr>
            <a:r>
              <a:rPr lang="zh-CN" altLang="en-US" dirty="0"/>
              <a:t>同一种语言，</a:t>
            </a:r>
            <a:r>
              <a:rPr lang="en-US" altLang="zh-CN" dirty="0"/>
              <a:t>Source </a:t>
            </a:r>
            <a:r>
              <a:rPr lang="zh-CN" altLang="zh-CN" dirty="0"/>
              <a:t>为篇章，</a:t>
            </a:r>
            <a:r>
              <a:rPr lang="en-US" altLang="zh-CN" dirty="0"/>
              <a:t>Target </a:t>
            </a:r>
            <a:r>
              <a:rPr lang="zh-CN" altLang="zh-CN" dirty="0"/>
              <a:t>为小段落</a:t>
            </a:r>
            <a:r>
              <a:rPr lang="en-US" altLang="zh-CN" dirty="0"/>
              <a:t>——</a:t>
            </a:r>
            <a:r>
              <a:rPr lang="zh-CN" altLang="en-US" dirty="0"/>
              <a:t>文本摘要问题</a:t>
            </a:r>
            <a:endParaRPr lang="en-US" altLang="zh-CN" dirty="0"/>
          </a:p>
          <a:p>
            <a:pPr marL="742950" lvl="1" indent="-285750">
              <a:buFont typeface="Arial" panose="020B0604020202020204" pitchFamily="34" charset="0"/>
              <a:buChar char="•"/>
            </a:pPr>
            <a:r>
              <a:rPr lang="zh-CN" altLang="en-US" dirty="0"/>
              <a:t>同一种语言，</a:t>
            </a:r>
            <a:r>
              <a:rPr lang="en-US" altLang="zh-CN" dirty="0"/>
              <a:t>Source </a:t>
            </a:r>
            <a:r>
              <a:rPr lang="zh-CN" altLang="zh-CN" dirty="0"/>
              <a:t>为篇章，</a:t>
            </a:r>
            <a:r>
              <a:rPr lang="en-US" altLang="zh-CN" dirty="0"/>
              <a:t>Target </a:t>
            </a:r>
            <a:r>
              <a:rPr lang="zh-CN" altLang="zh-CN" dirty="0"/>
              <a:t>为</a:t>
            </a:r>
            <a:r>
              <a:rPr lang="zh-CN" altLang="en-US" dirty="0"/>
              <a:t>句子</a:t>
            </a:r>
            <a:r>
              <a:rPr lang="en-US" altLang="zh-CN" dirty="0"/>
              <a:t>——</a:t>
            </a:r>
            <a:r>
              <a:rPr lang="zh-CN" altLang="en-US" dirty="0"/>
              <a:t>标题生成问题</a:t>
            </a:r>
            <a:endParaRPr lang="en-US" altLang="zh-CN" dirty="0"/>
          </a:p>
          <a:p>
            <a:pPr marL="742950" lvl="1" indent="-285750">
              <a:buFont typeface="Arial" panose="020B0604020202020204" pitchFamily="34" charset="0"/>
              <a:buChar char="•"/>
            </a:pPr>
            <a:endParaRPr lang="en-US" altLang="zh-CN" dirty="0"/>
          </a:p>
          <a:p>
            <a:r>
              <a:rPr lang="en-US" altLang="zh-CN" sz="2000" dirty="0"/>
              <a:t>Encoder</a:t>
            </a:r>
            <a:r>
              <a:rPr lang="zh-CN" altLang="en-US" sz="2000" dirty="0"/>
              <a:t>：</a:t>
            </a:r>
            <a:r>
              <a:rPr lang="zh-CN" altLang="zh-CN" sz="2000" dirty="0"/>
              <a:t>将序列信息压缩成固定长度的上下文向量</a:t>
            </a:r>
            <a:r>
              <a:rPr lang="zh-CN" altLang="en-US" sz="2000" dirty="0"/>
              <a:t>（</a:t>
            </a:r>
            <a:r>
              <a:rPr lang="en-US" altLang="zh-CN" sz="2000" dirty="0"/>
              <a:t>Context</a:t>
            </a:r>
            <a:r>
              <a:rPr lang="zh-CN" altLang="en-US" sz="2000" dirty="0"/>
              <a:t>）</a:t>
            </a:r>
            <a:endParaRPr lang="en-US" altLang="zh-CN" sz="2000" dirty="0"/>
          </a:p>
          <a:p>
            <a:r>
              <a:rPr lang="en-US" altLang="zh-CN" sz="2000" dirty="0"/>
              <a:t>Decoder</a:t>
            </a:r>
            <a:r>
              <a:rPr lang="zh-CN" altLang="en-US" sz="2000" dirty="0"/>
              <a:t>：</a:t>
            </a:r>
            <a:r>
              <a:rPr lang="zh-CN" altLang="zh-CN" sz="2000" dirty="0"/>
              <a:t>利用上下文向量初始化解码器以得到变换后的目标序列输出</a:t>
            </a:r>
            <a:endParaRPr lang="en-US" altLang="zh-CN" sz="2000" dirty="0"/>
          </a:p>
        </p:txBody>
      </p:sp>
      <p:pic>
        <p:nvPicPr>
          <p:cNvPr id="8" name="图片 7">
            <a:extLst>
              <a:ext uri="{FF2B5EF4-FFF2-40B4-BE49-F238E27FC236}">
                <a16:creationId xmlns:a16="http://schemas.microsoft.com/office/drawing/2014/main" id="{F7FDA5FF-766E-427C-83D4-DCEC69F25DF4}"/>
              </a:ext>
            </a:extLst>
          </p:cNvPr>
          <p:cNvPicPr>
            <a:picLocks noChangeAspect="1"/>
          </p:cNvPicPr>
          <p:nvPr/>
        </p:nvPicPr>
        <p:blipFill>
          <a:blip r:embed="rId4"/>
          <a:stretch>
            <a:fillRect/>
          </a:stretch>
        </p:blipFill>
        <p:spPr>
          <a:xfrm>
            <a:off x="677334" y="609600"/>
            <a:ext cx="8269718" cy="5801725"/>
          </a:xfrm>
          <a:prstGeom prst="rect">
            <a:avLst/>
          </a:prstGeom>
        </p:spPr>
      </p:pic>
    </p:spTree>
    <p:extLst>
      <p:ext uri="{BB962C8B-B14F-4D97-AF65-F5344CB8AC3E}">
        <p14:creationId xmlns:p14="http://schemas.microsoft.com/office/powerpoint/2010/main" val="200448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8"/>
                                        </p:tgtEl>
                                        <p:attrNameLst>
                                          <p:attrName>ppt_x</p:attrName>
                                        </p:attrNameLst>
                                      </p:cBhvr>
                                      <p:tavLst>
                                        <p:tav tm="0">
                                          <p:val>
                                            <p:strVal val="ppt_x"/>
                                          </p:val>
                                        </p:tav>
                                        <p:tav tm="100000">
                                          <p:val>
                                            <p:strVal val="ppt_x"/>
                                          </p:val>
                                        </p:tav>
                                      </p:tavLst>
                                    </p:anim>
                                    <p:anim calcmode="lin" valueType="num">
                                      <p:cBhvr additive="base">
                                        <p:cTn id="12" dur="500"/>
                                        <p:tgtEl>
                                          <p:spTgt spid="8"/>
                                        </p:tgtEl>
                                        <p:attrNameLst>
                                          <p:attrName>ppt_y</p:attrName>
                                        </p:attrNameLst>
                                      </p:cBhvr>
                                      <p:tavLst>
                                        <p:tav tm="0">
                                          <p:val>
                                            <p:strVal val="ppt_y"/>
                                          </p:val>
                                        </p:tav>
                                        <p:tav tm="100000">
                                          <p:val>
                                            <p:strVal val="1+ppt_h/2"/>
                                          </p:val>
                                        </p:tav>
                                      </p:tavLst>
                                    </p:anim>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E412B-CFD6-499E-92F5-D3C4CA21E6E3}"/>
              </a:ext>
            </a:extLst>
          </p:cNvPr>
          <p:cNvSpPr>
            <a:spLocks noGrp="1"/>
          </p:cNvSpPr>
          <p:nvPr>
            <p:ph type="title"/>
          </p:nvPr>
        </p:nvSpPr>
        <p:spPr/>
        <p:txBody>
          <a:bodyPr/>
          <a:lstStyle/>
          <a:p>
            <a:r>
              <a:rPr lang="en-US" altLang="zh-CN" b="1" dirty="0"/>
              <a:t>Encoder-Decoder</a:t>
            </a:r>
            <a:r>
              <a:rPr lang="zh-CN" altLang="en-US" b="1" dirty="0"/>
              <a:t>框架中</a:t>
            </a:r>
            <a:r>
              <a:rPr lang="en-US" altLang="zh-CN" b="1" dirty="0" err="1"/>
              <a:t>Tranformer</a:t>
            </a:r>
            <a:r>
              <a:rPr lang="zh-CN" altLang="zh-CN" b="1" dirty="0"/>
              <a:t>、</a:t>
            </a:r>
            <a:r>
              <a:rPr lang="en-US" altLang="zh-CN" b="1" dirty="0"/>
              <a:t>RNN</a:t>
            </a:r>
            <a:r>
              <a:rPr lang="zh-CN" altLang="zh-CN" b="1" dirty="0"/>
              <a:t>、</a:t>
            </a:r>
            <a:r>
              <a:rPr lang="en-US" altLang="zh-CN" b="1" dirty="0"/>
              <a:t>CNN</a:t>
            </a:r>
            <a:r>
              <a:rPr lang="zh-CN" altLang="en-US" b="1" dirty="0"/>
              <a:t>的简单比较</a:t>
            </a:r>
            <a:endParaRPr lang="zh-CN" altLang="en-US" dirty="0"/>
          </a:p>
        </p:txBody>
      </p:sp>
      <p:sp>
        <p:nvSpPr>
          <p:cNvPr id="3" name="内容占位符 2">
            <a:extLst>
              <a:ext uri="{FF2B5EF4-FFF2-40B4-BE49-F238E27FC236}">
                <a16:creationId xmlns:a16="http://schemas.microsoft.com/office/drawing/2014/main" id="{3F23525C-AD91-4941-B741-78B74E333796}"/>
              </a:ext>
            </a:extLst>
          </p:cNvPr>
          <p:cNvSpPr>
            <a:spLocks noGrp="1"/>
          </p:cNvSpPr>
          <p:nvPr>
            <p:ph idx="1"/>
          </p:nvPr>
        </p:nvSpPr>
        <p:spPr/>
        <p:txBody>
          <a:bodyPr>
            <a:normAutofit/>
          </a:bodyPr>
          <a:lstStyle/>
          <a:p>
            <a:pPr marL="0" indent="0">
              <a:buNone/>
            </a:pPr>
            <a:r>
              <a:rPr lang="en-US" altLang="zh-CN" sz="2000" dirty="0"/>
              <a:t>RNN</a:t>
            </a:r>
            <a:r>
              <a:rPr lang="zh-CN" altLang="en-US" sz="2000" dirty="0"/>
              <a:t>：</a:t>
            </a:r>
            <a:r>
              <a:rPr lang="zh-CN" altLang="zh-CN" sz="2000" dirty="0"/>
              <a:t>天然适配解决</a:t>
            </a:r>
            <a:r>
              <a:rPr lang="en-US" altLang="zh-CN" sz="2000" dirty="0"/>
              <a:t>NLP</a:t>
            </a:r>
            <a:r>
              <a:rPr lang="zh-CN" altLang="zh-CN" sz="2000" dirty="0"/>
              <a:t>中序列相关的问题</a:t>
            </a:r>
            <a:r>
              <a:rPr lang="zh-CN" altLang="en-US" sz="2000" dirty="0"/>
              <a:t>；致命缺点：</a:t>
            </a:r>
            <a:r>
              <a:rPr lang="zh-CN" altLang="zh-CN" sz="2000" dirty="0"/>
              <a:t>大规模并行计算</a:t>
            </a:r>
            <a:endParaRPr lang="en-US" altLang="zh-CN" sz="2000" dirty="0"/>
          </a:p>
          <a:p>
            <a:pPr marL="0" indent="0">
              <a:buNone/>
            </a:pPr>
            <a:endParaRPr lang="en-US" altLang="zh-CN" sz="2000" dirty="0"/>
          </a:p>
          <a:p>
            <a:pPr marL="0" indent="0">
              <a:buNone/>
            </a:pPr>
            <a:r>
              <a:rPr lang="en-US" altLang="zh-CN" sz="2000" dirty="0"/>
              <a:t>CNN</a:t>
            </a:r>
            <a:r>
              <a:rPr lang="zh-CN" altLang="en-US" sz="2000" dirty="0"/>
              <a:t>：</a:t>
            </a:r>
            <a:r>
              <a:rPr lang="zh-CN" altLang="zh-CN" sz="2000" dirty="0"/>
              <a:t>并行计算能力非常强</a:t>
            </a:r>
            <a:r>
              <a:rPr lang="zh-CN" altLang="en-US" sz="2000" dirty="0"/>
              <a:t>；</a:t>
            </a:r>
            <a:r>
              <a:rPr lang="zh-CN" altLang="zh-CN" sz="2000" dirty="0"/>
              <a:t>原始</a:t>
            </a:r>
            <a:r>
              <a:rPr lang="en-US" altLang="zh-CN" sz="2000" dirty="0"/>
              <a:t>CNN</a:t>
            </a:r>
            <a:r>
              <a:rPr lang="zh-CN" altLang="zh-CN" sz="2000" dirty="0"/>
              <a:t>存在的问题是无法捕捉远距离特征</a:t>
            </a:r>
            <a:r>
              <a:rPr lang="zh-CN" altLang="en-US" sz="2000" dirty="0"/>
              <a:t>，单纯加深网络效果不好，使用</a:t>
            </a:r>
            <a:r>
              <a:rPr lang="en-US" altLang="zh-CN" sz="2000" dirty="0"/>
              <a:t>Skip Connection</a:t>
            </a:r>
            <a:r>
              <a:rPr lang="zh-CN" altLang="zh-CN" sz="2000" dirty="0"/>
              <a:t>及各种</a:t>
            </a:r>
            <a:r>
              <a:rPr lang="en-US" altLang="zh-CN" sz="2000" dirty="0"/>
              <a:t>Norm</a:t>
            </a:r>
            <a:r>
              <a:rPr lang="zh-CN" altLang="zh-CN" sz="2000" dirty="0"/>
              <a:t>等参数优化技术</a:t>
            </a:r>
            <a:r>
              <a:rPr lang="zh-CN" altLang="en-US" sz="2000" dirty="0"/>
              <a:t>一定程度缓解</a:t>
            </a:r>
            <a:endParaRPr lang="en-US" altLang="zh-CN" sz="2000" dirty="0"/>
          </a:p>
          <a:p>
            <a:pPr marL="0" indent="0">
              <a:buNone/>
            </a:pPr>
            <a:endParaRPr lang="en-US" altLang="zh-CN" sz="2000" dirty="0"/>
          </a:p>
          <a:p>
            <a:pPr marL="0" indent="0">
              <a:buNone/>
            </a:pPr>
            <a:r>
              <a:rPr lang="en-US" altLang="zh-CN" sz="2000" dirty="0"/>
              <a:t>Transformer:</a:t>
            </a:r>
            <a:r>
              <a:rPr lang="zh-CN" altLang="zh-CN" sz="2000" dirty="0"/>
              <a:t>在语义特征提取能力、长距离特征捕获能力、任务综合特征抽取能力</a:t>
            </a:r>
            <a:r>
              <a:rPr lang="zh-CN" altLang="en-US" sz="2000" dirty="0"/>
              <a:t>、</a:t>
            </a:r>
            <a:r>
              <a:rPr lang="zh-CN" altLang="zh-CN" sz="2000" dirty="0"/>
              <a:t>并行计算能力及运行效率都要好于</a:t>
            </a:r>
            <a:r>
              <a:rPr lang="en-US" altLang="zh-CN" sz="2000" dirty="0"/>
              <a:t>RNN</a:t>
            </a:r>
            <a:r>
              <a:rPr lang="zh-CN" altLang="zh-CN" sz="2000" dirty="0"/>
              <a:t>和</a:t>
            </a:r>
            <a:r>
              <a:rPr lang="en-US" altLang="zh-CN" sz="2000" dirty="0"/>
              <a:t>CNN</a:t>
            </a:r>
            <a:endParaRPr lang="zh-CN" altLang="en-US" sz="2000" dirty="0"/>
          </a:p>
        </p:txBody>
      </p:sp>
    </p:spTree>
    <p:extLst>
      <p:ext uri="{BB962C8B-B14F-4D97-AF65-F5344CB8AC3E}">
        <p14:creationId xmlns:p14="http://schemas.microsoft.com/office/powerpoint/2010/main" val="2669457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7BD90-C946-4F4C-A2AD-158FA4BFD314}"/>
              </a:ext>
            </a:extLst>
          </p:cNvPr>
          <p:cNvSpPr>
            <a:spLocks noGrp="1"/>
          </p:cNvSpPr>
          <p:nvPr>
            <p:ph type="title"/>
          </p:nvPr>
        </p:nvSpPr>
        <p:spPr/>
        <p:txBody>
          <a:bodyPr/>
          <a:lstStyle/>
          <a:p>
            <a:r>
              <a:rPr lang="en-US" altLang="zh-CN" b="1" dirty="0"/>
              <a:t>Transformer</a:t>
            </a:r>
            <a:r>
              <a:rPr lang="zh-CN" altLang="zh-CN" b="1" dirty="0"/>
              <a:t>结构</a:t>
            </a:r>
            <a:endParaRPr lang="zh-CN" altLang="en-US" dirty="0"/>
          </a:p>
        </p:txBody>
      </p:sp>
      <p:sp>
        <p:nvSpPr>
          <p:cNvPr id="6" name="文本框 5">
            <a:extLst>
              <a:ext uri="{FF2B5EF4-FFF2-40B4-BE49-F238E27FC236}">
                <a16:creationId xmlns:a16="http://schemas.microsoft.com/office/drawing/2014/main" id="{A45D4DBD-80BA-4C95-B0C6-F29FEFBF8BC4}"/>
              </a:ext>
            </a:extLst>
          </p:cNvPr>
          <p:cNvSpPr txBox="1"/>
          <p:nvPr/>
        </p:nvSpPr>
        <p:spPr>
          <a:xfrm>
            <a:off x="677334" y="1631853"/>
            <a:ext cx="5578981" cy="2912012"/>
          </a:xfrm>
          <a:prstGeom prst="rect">
            <a:avLst/>
          </a:prstGeom>
          <a:noFill/>
        </p:spPr>
        <p:txBody>
          <a:bodyPr wrap="square" rtlCol="0">
            <a:spAutoFit/>
          </a:bodyPr>
          <a:lstStyle/>
          <a:p>
            <a:endParaRPr lang="zh-CN" altLang="en-US" dirty="0"/>
          </a:p>
        </p:txBody>
      </p:sp>
      <p:pic>
        <p:nvPicPr>
          <p:cNvPr id="8" name="图片 7">
            <a:extLst>
              <a:ext uri="{FF2B5EF4-FFF2-40B4-BE49-F238E27FC236}">
                <a16:creationId xmlns:a16="http://schemas.microsoft.com/office/drawing/2014/main" id="{AAA96363-098C-4199-95B5-40C5D3E76290}"/>
              </a:ext>
            </a:extLst>
          </p:cNvPr>
          <p:cNvPicPr>
            <a:picLocks noChangeAspect="1"/>
          </p:cNvPicPr>
          <p:nvPr/>
        </p:nvPicPr>
        <p:blipFill>
          <a:blip r:embed="rId3"/>
          <a:stretch>
            <a:fillRect/>
          </a:stretch>
        </p:blipFill>
        <p:spPr>
          <a:xfrm>
            <a:off x="677334" y="3850639"/>
            <a:ext cx="8128000" cy="2489200"/>
          </a:xfrm>
          <a:prstGeom prst="rect">
            <a:avLst/>
          </a:prstGeom>
        </p:spPr>
      </p:pic>
      <p:sp>
        <p:nvSpPr>
          <p:cNvPr id="10" name="内容占位符 9">
            <a:extLst>
              <a:ext uri="{FF2B5EF4-FFF2-40B4-BE49-F238E27FC236}">
                <a16:creationId xmlns:a16="http://schemas.microsoft.com/office/drawing/2014/main" id="{734A05A1-7875-4C15-A706-D24BC206D1D8}"/>
              </a:ext>
            </a:extLst>
          </p:cNvPr>
          <p:cNvSpPr>
            <a:spLocks noGrp="1"/>
          </p:cNvSpPr>
          <p:nvPr>
            <p:ph idx="1"/>
          </p:nvPr>
        </p:nvSpPr>
        <p:spPr>
          <a:xfrm>
            <a:off x="677334" y="1345374"/>
            <a:ext cx="8596668" cy="3880773"/>
          </a:xfrm>
        </p:spPr>
        <p:txBody>
          <a:bodyPr>
            <a:normAutofit/>
          </a:bodyPr>
          <a:lstStyle/>
          <a:p>
            <a:pPr marL="0" indent="0">
              <a:buNone/>
            </a:pPr>
            <a:r>
              <a:rPr lang="en-US" altLang="zh-CN" sz="2000" dirty="0"/>
              <a:t>Encoder</a:t>
            </a:r>
            <a:r>
              <a:rPr lang="zh-CN" altLang="zh-CN" sz="2000" dirty="0"/>
              <a:t>和</a:t>
            </a:r>
            <a:r>
              <a:rPr lang="en-US" altLang="zh-CN" sz="2000" dirty="0"/>
              <a:t>Decoder</a:t>
            </a:r>
            <a:r>
              <a:rPr lang="zh-CN" altLang="zh-CN" sz="2000" dirty="0"/>
              <a:t>中使用的</a:t>
            </a:r>
            <a:r>
              <a:rPr lang="en-US" altLang="zh-CN" sz="2000" dirty="0"/>
              <a:t>Transformer</a:t>
            </a:r>
            <a:r>
              <a:rPr lang="zh-CN" altLang="zh-CN" sz="2000" dirty="0"/>
              <a:t>元件有一点区别</a:t>
            </a:r>
            <a:endParaRPr lang="en-US" altLang="zh-CN" sz="2000" dirty="0"/>
          </a:p>
          <a:p>
            <a:pPr>
              <a:buFont typeface="Wingdings" panose="05000000000000000000" pitchFamily="2" charset="2"/>
              <a:buChar char="l"/>
            </a:pPr>
            <a:r>
              <a:rPr lang="zh-CN" altLang="zh-CN" sz="2000" dirty="0"/>
              <a:t>自注意力（</a:t>
            </a:r>
            <a:r>
              <a:rPr lang="en-US" altLang="zh-CN" sz="2000" dirty="0"/>
              <a:t>self-attention</a:t>
            </a:r>
            <a:r>
              <a:rPr lang="zh-CN" altLang="zh-CN" sz="2000" dirty="0"/>
              <a:t>）层</a:t>
            </a:r>
            <a:r>
              <a:rPr lang="zh-CN" altLang="en-US" sz="2000" dirty="0"/>
              <a:t>：</a:t>
            </a:r>
            <a:r>
              <a:rPr lang="zh-CN" altLang="zh-CN" sz="2000" dirty="0"/>
              <a:t>帮助编码器在对每个单词编码时关注输入句子的其他单词</a:t>
            </a:r>
            <a:endParaRPr lang="en-US" altLang="zh-CN" sz="2000" dirty="0"/>
          </a:p>
          <a:p>
            <a:pPr>
              <a:buFont typeface="Wingdings" panose="05000000000000000000" pitchFamily="2" charset="2"/>
              <a:buChar char="l"/>
            </a:pPr>
            <a:r>
              <a:rPr lang="zh-CN" altLang="zh-CN" sz="2000" dirty="0"/>
              <a:t>前馈（</a:t>
            </a:r>
            <a:r>
              <a:rPr lang="en-US" altLang="zh-CN" sz="2000" dirty="0"/>
              <a:t>feed-forward</a:t>
            </a:r>
            <a:r>
              <a:rPr lang="zh-CN" altLang="zh-CN" sz="2000" dirty="0"/>
              <a:t>）神经网络</a:t>
            </a:r>
            <a:r>
              <a:rPr lang="zh-CN" altLang="en-US" sz="2000" dirty="0"/>
              <a:t>：</a:t>
            </a:r>
            <a:r>
              <a:rPr lang="zh-CN" altLang="zh-CN" sz="2000" dirty="0"/>
              <a:t>每个位置的单词对应的前馈神经网络都完全一样，</a:t>
            </a:r>
            <a:r>
              <a:rPr lang="zh-CN" altLang="en-US" sz="2000" dirty="0"/>
              <a:t>但是相互</a:t>
            </a:r>
            <a:r>
              <a:rPr lang="zh-CN" altLang="zh-CN" sz="2000" dirty="0"/>
              <a:t>独立。</a:t>
            </a:r>
            <a:endParaRPr lang="en-US" altLang="zh-CN" sz="2000" dirty="0"/>
          </a:p>
          <a:p>
            <a:pPr>
              <a:buFont typeface="Wingdings" panose="05000000000000000000" pitchFamily="2" charset="2"/>
              <a:buChar char="l"/>
            </a:pPr>
            <a:r>
              <a:rPr lang="zh-CN" altLang="en-US" sz="2000" dirty="0"/>
              <a:t>解码器中多一个编码</a:t>
            </a:r>
            <a:r>
              <a:rPr lang="en-US" altLang="zh-CN" sz="2000" dirty="0"/>
              <a:t>-</a:t>
            </a:r>
            <a:r>
              <a:rPr lang="zh-CN" altLang="en-US" sz="2000" dirty="0"/>
              <a:t>解码注意力层：</a:t>
            </a:r>
            <a:r>
              <a:rPr lang="zh-CN" altLang="zh-CN" sz="2000" dirty="0"/>
              <a:t>关注输入句子的相关部分</a:t>
            </a:r>
            <a:endParaRPr lang="en-US" altLang="zh-CN" sz="2000" dirty="0"/>
          </a:p>
        </p:txBody>
      </p:sp>
    </p:spTree>
    <p:extLst>
      <p:ext uri="{BB962C8B-B14F-4D97-AF65-F5344CB8AC3E}">
        <p14:creationId xmlns:p14="http://schemas.microsoft.com/office/powerpoint/2010/main" val="1405238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7C6F78-3D64-409F-BDF4-6987CF21C27B}"/>
              </a:ext>
            </a:extLst>
          </p:cNvPr>
          <p:cNvSpPr>
            <a:spLocks noGrp="1"/>
          </p:cNvSpPr>
          <p:nvPr>
            <p:ph type="title"/>
          </p:nvPr>
        </p:nvSpPr>
        <p:spPr/>
        <p:txBody>
          <a:bodyPr/>
          <a:lstStyle/>
          <a:p>
            <a:r>
              <a:rPr lang="en-US" altLang="zh-CN" b="1" dirty="0"/>
              <a:t>Self attention</a:t>
            </a:r>
            <a:r>
              <a:rPr lang="zh-CN" altLang="en-US" b="1" dirty="0"/>
              <a:t>层</a:t>
            </a:r>
            <a:endParaRPr lang="zh-CN" altLang="en-US" dirty="0"/>
          </a:p>
        </p:txBody>
      </p:sp>
      <p:sp>
        <p:nvSpPr>
          <p:cNvPr id="3" name="内容占位符 2">
            <a:extLst>
              <a:ext uri="{FF2B5EF4-FFF2-40B4-BE49-F238E27FC236}">
                <a16:creationId xmlns:a16="http://schemas.microsoft.com/office/drawing/2014/main" id="{4848DE76-EA15-4E60-BCB1-5B7AC6122F52}"/>
              </a:ext>
            </a:extLst>
          </p:cNvPr>
          <p:cNvSpPr>
            <a:spLocks noGrp="1"/>
          </p:cNvSpPr>
          <p:nvPr>
            <p:ph idx="1"/>
          </p:nvPr>
        </p:nvSpPr>
        <p:spPr>
          <a:xfrm>
            <a:off x="677334" y="1372798"/>
            <a:ext cx="5677691" cy="3880773"/>
          </a:xfrm>
        </p:spPr>
        <p:txBody>
          <a:bodyPr>
            <a:normAutofit/>
          </a:bodyPr>
          <a:lstStyle/>
          <a:p>
            <a:pPr>
              <a:buFont typeface="Wingdings" panose="05000000000000000000" pitchFamily="2" charset="2"/>
              <a:buChar char="l"/>
            </a:pPr>
            <a:r>
              <a:rPr lang="zh-CN" altLang="zh-CN" sz="2000" dirty="0"/>
              <a:t>关联单个序列的不同位置的注意力机制，以便计算序列的交互表示</a:t>
            </a:r>
            <a:endParaRPr lang="en-US" altLang="zh-CN" sz="2000" dirty="0"/>
          </a:p>
          <a:p>
            <a:pPr>
              <a:buFont typeface="Wingdings" panose="05000000000000000000" pitchFamily="2" charset="2"/>
              <a:buChar char="l"/>
            </a:pPr>
            <a:endParaRPr lang="en-US" altLang="zh-CN" sz="2000" dirty="0"/>
          </a:p>
          <a:p>
            <a:pPr>
              <a:buFont typeface="Wingdings" panose="05000000000000000000" pitchFamily="2" charset="2"/>
              <a:buChar char="l"/>
            </a:pPr>
            <a:r>
              <a:rPr lang="zh-CN" altLang="zh-CN" sz="2000" dirty="0"/>
              <a:t>自注意力机制会将所有相关单词的理解融入到我们正在处理的单词中。</a:t>
            </a:r>
            <a:endParaRPr lang="en-US" altLang="zh-CN" sz="2000" dirty="0"/>
          </a:p>
          <a:p>
            <a:pPr>
              <a:buFont typeface="Wingdings" panose="05000000000000000000" pitchFamily="2" charset="2"/>
              <a:buChar char="l"/>
            </a:pPr>
            <a:endParaRPr lang="en-US" altLang="zh-CN" sz="2000" dirty="0"/>
          </a:p>
          <a:p>
            <a:pPr>
              <a:buFont typeface="Wingdings" panose="05000000000000000000" pitchFamily="2" charset="2"/>
              <a:buChar char="l"/>
            </a:pPr>
            <a:r>
              <a:rPr lang="en-US" altLang="zh-CN" sz="2000" dirty="0" err="1"/>
              <a:t>Eg</a:t>
            </a:r>
            <a:r>
              <a:rPr lang="zh-CN" altLang="en-US" sz="2000" dirty="0"/>
              <a:t>：</a:t>
            </a:r>
            <a:r>
              <a:rPr lang="en-US" altLang="zh-CN" sz="2000" dirty="0"/>
              <a:t>The animal didn't cross the street because it was too tired</a:t>
            </a:r>
            <a:endParaRPr lang="zh-CN" altLang="zh-CN" sz="2000" dirty="0"/>
          </a:p>
          <a:p>
            <a:pPr>
              <a:buFont typeface="Wingdings" panose="05000000000000000000" pitchFamily="2" charset="2"/>
              <a:buChar char="l"/>
            </a:pPr>
            <a:endParaRPr lang="en-US" altLang="zh-CN" sz="2000" dirty="0"/>
          </a:p>
        </p:txBody>
      </p:sp>
      <p:pic>
        <p:nvPicPr>
          <p:cNvPr id="5" name="图片 4">
            <a:extLst>
              <a:ext uri="{FF2B5EF4-FFF2-40B4-BE49-F238E27FC236}">
                <a16:creationId xmlns:a16="http://schemas.microsoft.com/office/drawing/2014/main" id="{0F306172-7871-40DA-B000-C6C088A58692}"/>
              </a:ext>
            </a:extLst>
          </p:cNvPr>
          <p:cNvPicPr>
            <a:picLocks noChangeAspect="1"/>
          </p:cNvPicPr>
          <p:nvPr/>
        </p:nvPicPr>
        <p:blipFill>
          <a:blip r:embed="rId3"/>
          <a:stretch>
            <a:fillRect/>
          </a:stretch>
        </p:blipFill>
        <p:spPr>
          <a:xfrm>
            <a:off x="6371261" y="1252025"/>
            <a:ext cx="5677691" cy="5365873"/>
          </a:xfrm>
          <a:prstGeom prst="rect">
            <a:avLst/>
          </a:prstGeom>
        </p:spPr>
      </p:pic>
    </p:spTree>
    <p:extLst>
      <p:ext uri="{BB962C8B-B14F-4D97-AF65-F5344CB8AC3E}">
        <p14:creationId xmlns:p14="http://schemas.microsoft.com/office/powerpoint/2010/main" val="192068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7CB66-5B8B-4D2E-9A65-27EBBE8EB9C7}"/>
              </a:ext>
            </a:extLst>
          </p:cNvPr>
          <p:cNvSpPr>
            <a:spLocks noGrp="1"/>
          </p:cNvSpPr>
          <p:nvPr>
            <p:ph type="title"/>
          </p:nvPr>
        </p:nvSpPr>
        <p:spPr>
          <a:xfrm>
            <a:off x="677334" y="609600"/>
            <a:ext cx="8596668" cy="783102"/>
          </a:xfrm>
        </p:spPr>
        <p:txBody>
          <a:bodyPr/>
          <a:lstStyle/>
          <a:p>
            <a:r>
              <a:rPr lang="en-US" altLang="zh-CN" b="1" dirty="0"/>
              <a:t>Transformer</a:t>
            </a:r>
            <a:r>
              <a:rPr lang="zh-CN" altLang="zh-CN" b="1" dirty="0"/>
              <a:t>中</a:t>
            </a:r>
            <a:r>
              <a:rPr lang="en-US" altLang="zh-CN" b="1" dirty="0"/>
              <a:t>self attention</a:t>
            </a:r>
            <a:r>
              <a:rPr lang="zh-CN" altLang="zh-CN" b="1" dirty="0"/>
              <a:t>的实现方法</a:t>
            </a:r>
            <a:endParaRPr lang="zh-CN" altLang="en-US" dirty="0"/>
          </a:p>
        </p:txBody>
      </p:sp>
      <p:sp>
        <p:nvSpPr>
          <p:cNvPr id="3" name="内容占位符 2">
            <a:extLst>
              <a:ext uri="{FF2B5EF4-FFF2-40B4-BE49-F238E27FC236}">
                <a16:creationId xmlns:a16="http://schemas.microsoft.com/office/drawing/2014/main" id="{FFDE0F5C-62C8-496C-958F-98AC36837C7D}"/>
              </a:ext>
            </a:extLst>
          </p:cNvPr>
          <p:cNvSpPr>
            <a:spLocks noGrp="1"/>
          </p:cNvSpPr>
          <p:nvPr>
            <p:ph idx="1"/>
          </p:nvPr>
        </p:nvSpPr>
        <p:spPr>
          <a:xfrm>
            <a:off x="677334" y="1377487"/>
            <a:ext cx="5245510" cy="4221455"/>
          </a:xfrm>
        </p:spPr>
        <p:txBody>
          <a:bodyPr>
            <a:normAutofit/>
          </a:bodyPr>
          <a:lstStyle/>
          <a:p>
            <a:pPr>
              <a:buFont typeface="Wingdings" panose="05000000000000000000" pitchFamily="2" charset="2"/>
              <a:buChar char="l"/>
            </a:pPr>
            <a:r>
              <a:rPr lang="zh-CN" altLang="zh-CN" sz="2000" dirty="0"/>
              <a:t>第一步</a:t>
            </a:r>
            <a:r>
              <a:rPr lang="zh-CN" altLang="en-US" sz="2000" dirty="0"/>
              <a:t>：</a:t>
            </a:r>
            <a:r>
              <a:rPr lang="zh-CN" altLang="zh-CN" sz="2000" dirty="0"/>
              <a:t>从每个编码器的输入向量（每个单词的词向量）中生成三个向量</a:t>
            </a:r>
            <a:r>
              <a:rPr lang="en-US" altLang="zh-CN" sz="2000" dirty="0"/>
              <a:t>Q(</a:t>
            </a:r>
            <a:r>
              <a:rPr lang="en-US" altLang="zh-CN" sz="2000" dirty="0" err="1"/>
              <a:t>quer</a:t>
            </a:r>
            <a:r>
              <a:rPr lang="zh-CN" altLang="en-US" sz="2000" dirty="0"/>
              <a:t>向量</a:t>
            </a:r>
            <a:r>
              <a:rPr lang="en-US" altLang="zh-CN" sz="2000" dirty="0"/>
              <a:t>)</a:t>
            </a:r>
            <a:r>
              <a:rPr lang="zh-CN" altLang="en-US" sz="2000" dirty="0"/>
              <a:t>、</a:t>
            </a:r>
            <a:r>
              <a:rPr lang="en-US" altLang="zh-CN" sz="2000" dirty="0"/>
              <a:t>K</a:t>
            </a:r>
            <a:r>
              <a:rPr lang="zh-CN" altLang="en-US" sz="2000" dirty="0"/>
              <a:t>（</a:t>
            </a:r>
            <a:r>
              <a:rPr lang="en-US" altLang="zh-CN" sz="2000" dirty="0"/>
              <a:t>key</a:t>
            </a:r>
            <a:r>
              <a:rPr lang="zh-CN" altLang="en-US" sz="2000" dirty="0"/>
              <a:t>向量）和</a:t>
            </a:r>
            <a:r>
              <a:rPr lang="en-US" altLang="zh-CN" sz="2000" dirty="0"/>
              <a:t>V</a:t>
            </a:r>
            <a:r>
              <a:rPr lang="zh-CN" altLang="en-US" sz="2000" dirty="0"/>
              <a:t>（</a:t>
            </a:r>
            <a:r>
              <a:rPr lang="en-US" altLang="zh-CN" sz="2000" dirty="0"/>
              <a:t>value</a:t>
            </a:r>
            <a:r>
              <a:rPr lang="zh-CN" altLang="en-US" sz="2000" dirty="0"/>
              <a:t>向量）</a:t>
            </a:r>
            <a:endParaRPr lang="en-US" altLang="zh-CN" sz="2000" dirty="0"/>
          </a:p>
          <a:p>
            <a:pPr>
              <a:buFont typeface="Wingdings" panose="05000000000000000000" pitchFamily="2" charset="2"/>
              <a:buChar char="l"/>
            </a:pPr>
            <a:r>
              <a:rPr lang="zh-CN" altLang="zh-CN" sz="2000" dirty="0"/>
              <a:t>第二步</a:t>
            </a:r>
            <a:r>
              <a:rPr lang="zh-CN" altLang="en-US" sz="2000" dirty="0"/>
              <a:t>：</a:t>
            </a:r>
            <a:r>
              <a:rPr lang="zh-CN" altLang="zh-CN" sz="2000" dirty="0"/>
              <a:t>计算</a:t>
            </a:r>
            <a:r>
              <a:rPr lang="zh-CN" altLang="en-US" sz="2000" dirty="0"/>
              <a:t>当前单词和序列中其他单词的注意力</a:t>
            </a:r>
            <a:r>
              <a:rPr lang="zh-CN" altLang="zh-CN" sz="2000" dirty="0"/>
              <a:t>得分</a:t>
            </a:r>
            <a:r>
              <a:rPr lang="zh-CN" altLang="en-US" sz="2000" dirty="0"/>
              <a:t>，当前单词的</a:t>
            </a:r>
            <a:r>
              <a:rPr lang="en-US" altLang="zh-CN" sz="2000" dirty="0"/>
              <a:t>Q</a:t>
            </a:r>
            <a:r>
              <a:rPr lang="zh-CN" altLang="en-US" sz="2000" dirty="0"/>
              <a:t>向量和其他单词的键向量做点积。</a:t>
            </a:r>
            <a:endParaRPr lang="en-US" altLang="zh-CN" sz="2000" dirty="0"/>
          </a:p>
          <a:p>
            <a:pPr>
              <a:buFont typeface="Wingdings" panose="05000000000000000000" pitchFamily="2" charset="2"/>
              <a:buChar char="l"/>
            </a:pPr>
            <a:r>
              <a:rPr lang="zh-CN" altLang="zh-CN" sz="2000" dirty="0"/>
              <a:t>第三步</a:t>
            </a:r>
            <a:r>
              <a:rPr lang="zh-CN" altLang="en-US" sz="2000" dirty="0"/>
              <a:t>：</a:t>
            </a:r>
            <a:r>
              <a:rPr lang="zh-CN" altLang="zh-CN" sz="2000" dirty="0"/>
              <a:t>将分数除以</a:t>
            </a:r>
            <a:r>
              <a:rPr lang="en-US" altLang="zh-CN" sz="2000" dirty="0"/>
              <a:t>8</a:t>
            </a:r>
            <a:r>
              <a:rPr lang="zh-CN" altLang="en-US" sz="2000" dirty="0"/>
              <a:t>，</a:t>
            </a:r>
            <a:r>
              <a:rPr lang="zh-CN" altLang="zh-CN" sz="2000" dirty="0"/>
              <a:t>然后通过</a:t>
            </a:r>
            <a:r>
              <a:rPr lang="en-US" altLang="zh-CN" sz="2000" dirty="0" err="1"/>
              <a:t>softmax</a:t>
            </a:r>
            <a:r>
              <a:rPr lang="zh-CN" altLang="en-US" sz="2000" dirty="0"/>
              <a:t>做归一化</a:t>
            </a:r>
            <a:endParaRPr lang="en-US" altLang="zh-CN" sz="2000" dirty="0"/>
          </a:p>
          <a:p>
            <a:pPr>
              <a:buFont typeface="Wingdings" panose="05000000000000000000" pitchFamily="2" charset="2"/>
              <a:buChar char="l"/>
            </a:pPr>
            <a:r>
              <a:rPr lang="zh-CN" altLang="zh-CN" sz="2000" dirty="0"/>
              <a:t>第</a:t>
            </a:r>
            <a:r>
              <a:rPr lang="zh-CN" altLang="en-US" sz="2000" dirty="0"/>
              <a:t>四</a:t>
            </a:r>
            <a:r>
              <a:rPr lang="zh-CN" altLang="zh-CN" sz="2000" dirty="0"/>
              <a:t>步</a:t>
            </a:r>
            <a:r>
              <a:rPr lang="zh-CN" altLang="en-US" sz="2000" dirty="0"/>
              <a:t>：</a:t>
            </a:r>
            <a:r>
              <a:rPr lang="zh-CN" altLang="zh-CN" sz="2000" dirty="0"/>
              <a:t>将每个值向量乘以</a:t>
            </a:r>
            <a:r>
              <a:rPr lang="en-US" altLang="zh-CN" sz="2000" dirty="0" err="1"/>
              <a:t>softmax</a:t>
            </a:r>
            <a:r>
              <a:rPr lang="zh-CN" altLang="zh-CN" sz="2000" dirty="0"/>
              <a:t>分数</a:t>
            </a:r>
            <a:r>
              <a:rPr lang="zh-CN" altLang="en-US" sz="2000" dirty="0"/>
              <a:t>，接着对</a:t>
            </a:r>
            <a:r>
              <a:rPr lang="zh-CN" altLang="zh-CN" sz="2000" dirty="0"/>
              <a:t>对加权值向量求和</a:t>
            </a:r>
            <a:endParaRPr lang="en-US" altLang="zh-CN" sz="2000" dirty="0"/>
          </a:p>
        </p:txBody>
      </p:sp>
      <p:pic>
        <p:nvPicPr>
          <p:cNvPr id="5" name="图片 4">
            <a:extLst>
              <a:ext uri="{FF2B5EF4-FFF2-40B4-BE49-F238E27FC236}">
                <a16:creationId xmlns:a16="http://schemas.microsoft.com/office/drawing/2014/main" id="{117FB726-F857-46B9-B018-FB970E0BD166}"/>
              </a:ext>
            </a:extLst>
          </p:cNvPr>
          <p:cNvPicPr>
            <a:picLocks noChangeAspect="1"/>
          </p:cNvPicPr>
          <p:nvPr/>
        </p:nvPicPr>
        <p:blipFill>
          <a:blip r:embed="rId3"/>
          <a:stretch>
            <a:fillRect/>
          </a:stretch>
        </p:blipFill>
        <p:spPr>
          <a:xfrm>
            <a:off x="5922844" y="1259059"/>
            <a:ext cx="6269156" cy="5598942"/>
          </a:xfrm>
          <a:prstGeom prst="rect">
            <a:avLst/>
          </a:prstGeom>
        </p:spPr>
      </p:pic>
    </p:spTree>
    <p:extLst>
      <p:ext uri="{BB962C8B-B14F-4D97-AF65-F5344CB8AC3E}">
        <p14:creationId xmlns:p14="http://schemas.microsoft.com/office/powerpoint/2010/main" val="392691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75E2104-D475-4F82-8267-C5AE77709E92}"/>
              </a:ext>
            </a:extLst>
          </p:cNvPr>
          <p:cNvPicPr>
            <a:picLocks noChangeAspect="1"/>
          </p:cNvPicPr>
          <p:nvPr/>
        </p:nvPicPr>
        <p:blipFill>
          <a:blip r:embed="rId3"/>
          <a:stretch>
            <a:fillRect/>
          </a:stretch>
        </p:blipFill>
        <p:spPr>
          <a:xfrm>
            <a:off x="774763" y="2792167"/>
            <a:ext cx="7399670" cy="3931075"/>
          </a:xfrm>
          <a:prstGeom prst="rect">
            <a:avLst/>
          </a:prstGeom>
        </p:spPr>
      </p:pic>
      <p:sp>
        <p:nvSpPr>
          <p:cNvPr id="2" name="标题 1">
            <a:extLst>
              <a:ext uri="{FF2B5EF4-FFF2-40B4-BE49-F238E27FC236}">
                <a16:creationId xmlns:a16="http://schemas.microsoft.com/office/drawing/2014/main" id="{873B16B4-9CA0-4AE1-B7FE-E6F1D5AD6915}"/>
              </a:ext>
            </a:extLst>
          </p:cNvPr>
          <p:cNvSpPr>
            <a:spLocks noGrp="1"/>
          </p:cNvSpPr>
          <p:nvPr>
            <p:ph type="title"/>
          </p:nvPr>
        </p:nvSpPr>
        <p:spPr>
          <a:xfrm>
            <a:off x="677334" y="609600"/>
            <a:ext cx="8596668" cy="811237"/>
          </a:xfrm>
        </p:spPr>
        <p:txBody>
          <a:bodyPr/>
          <a:lstStyle/>
          <a:p>
            <a:r>
              <a:rPr lang="en-US" altLang="zh-CN" sz="3200" b="1" dirty="0"/>
              <a:t>Multi-head</a:t>
            </a:r>
            <a:r>
              <a:rPr lang="en-US" altLang="zh-CN" b="1" dirty="0"/>
              <a:t> self-attention</a:t>
            </a:r>
            <a:endParaRPr lang="zh-CN" altLang="en-US" dirty="0"/>
          </a:p>
        </p:txBody>
      </p:sp>
      <p:sp>
        <p:nvSpPr>
          <p:cNvPr id="3" name="内容占位符 2">
            <a:extLst>
              <a:ext uri="{FF2B5EF4-FFF2-40B4-BE49-F238E27FC236}">
                <a16:creationId xmlns:a16="http://schemas.microsoft.com/office/drawing/2014/main" id="{41FB0B84-C393-46D2-B2FC-80EC52EA10F3}"/>
              </a:ext>
            </a:extLst>
          </p:cNvPr>
          <p:cNvSpPr>
            <a:spLocks noGrp="1"/>
          </p:cNvSpPr>
          <p:nvPr>
            <p:ph idx="1"/>
          </p:nvPr>
        </p:nvSpPr>
        <p:spPr>
          <a:xfrm>
            <a:off x="677334" y="1302459"/>
            <a:ext cx="8596668" cy="3880773"/>
          </a:xfrm>
        </p:spPr>
        <p:txBody>
          <a:bodyPr/>
          <a:lstStyle/>
          <a:p>
            <a:pPr>
              <a:buFont typeface="Wingdings" panose="05000000000000000000" pitchFamily="2" charset="2"/>
              <a:buChar char="l"/>
            </a:pPr>
            <a:r>
              <a:rPr lang="en-US" altLang="zh-CN" sz="2000" dirty="0"/>
              <a:t>Multi-head attention</a:t>
            </a:r>
            <a:r>
              <a:rPr lang="zh-CN" altLang="zh-CN" sz="2000" dirty="0"/>
              <a:t>的</a:t>
            </a:r>
            <a:r>
              <a:rPr lang="en-US" altLang="zh-CN" sz="2000" dirty="0"/>
              <a:t>head</a:t>
            </a:r>
            <a:r>
              <a:rPr lang="zh-CN" altLang="zh-CN" sz="2000" dirty="0"/>
              <a:t>数量</a:t>
            </a:r>
            <a:r>
              <a:rPr lang="zh-CN" altLang="en-US" sz="2000" dirty="0"/>
              <a:t>越多，其在</a:t>
            </a:r>
            <a:r>
              <a:rPr lang="en-US" altLang="zh-CN" sz="2000" dirty="0"/>
              <a:t>NLP</a:t>
            </a:r>
            <a:r>
              <a:rPr lang="zh-CN" altLang="zh-CN" sz="2000" dirty="0"/>
              <a:t>任务中</a:t>
            </a:r>
            <a:r>
              <a:rPr lang="en-US" altLang="zh-CN" sz="2000" dirty="0"/>
              <a:t>Long-range</a:t>
            </a:r>
            <a:r>
              <a:rPr lang="zh-CN" altLang="zh-CN" sz="2000" dirty="0"/>
              <a:t>特征捕获能力</a:t>
            </a:r>
            <a:r>
              <a:rPr lang="zh-CN" altLang="en-US" sz="2000" dirty="0"/>
              <a:t>越强。</a:t>
            </a:r>
            <a:endParaRPr lang="en-US" altLang="zh-CN" sz="2000" dirty="0"/>
          </a:p>
          <a:p>
            <a:pPr>
              <a:buFont typeface="Wingdings" panose="05000000000000000000" pitchFamily="2" charset="2"/>
              <a:buChar char="l"/>
            </a:pPr>
            <a:r>
              <a:rPr lang="zh-CN" altLang="zh-CN" sz="2000" dirty="0"/>
              <a:t>将输入词嵌入</a:t>
            </a:r>
            <a:r>
              <a:rPr lang="en-US" altLang="zh-CN" sz="2000" dirty="0"/>
              <a:t>(</a:t>
            </a:r>
            <a:r>
              <a:rPr lang="zh-CN" altLang="zh-CN" sz="2000" dirty="0"/>
              <a:t>或来自较低编码器</a:t>
            </a:r>
            <a:r>
              <a:rPr lang="en-US" altLang="zh-CN" sz="2000" dirty="0"/>
              <a:t>/</a:t>
            </a:r>
            <a:r>
              <a:rPr lang="zh-CN" altLang="zh-CN" sz="2000" dirty="0"/>
              <a:t>解码器的向量</a:t>
            </a:r>
            <a:r>
              <a:rPr lang="en-US" altLang="zh-CN" sz="2000" dirty="0"/>
              <a:t>)</a:t>
            </a:r>
            <a:r>
              <a:rPr lang="zh-CN" altLang="zh-CN" sz="2000" dirty="0"/>
              <a:t>投影到不同的表示子空间中</a:t>
            </a:r>
            <a:endParaRPr lang="en-US" altLang="zh-CN" sz="2000" dirty="0"/>
          </a:p>
          <a:p>
            <a:pPr>
              <a:buFont typeface="Wingdings" panose="05000000000000000000" pitchFamily="2" charset="2"/>
              <a:buChar char="l"/>
            </a:pPr>
            <a:endParaRPr lang="zh-CN" altLang="en-US" dirty="0"/>
          </a:p>
        </p:txBody>
      </p:sp>
      <p:pic>
        <p:nvPicPr>
          <p:cNvPr id="7" name="图片 6">
            <a:extLst>
              <a:ext uri="{FF2B5EF4-FFF2-40B4-BE49-F238E27FC236}">
                <a16:creationId xmlns:a16="http://schemas.microsoft.com/office/drawing/2014/main" id="{B964EA5C-81F7-464C-BBEA-3D321FF15470}"/>
              </a:ext>
            </a:extLst>
          </p:cNvPr>
          <p:cNvPicPr>
            <a:picLocks noChangeAspect="1"/>
          </p:cNvPicPr>
          <p:nvPr/>
        </p:nvPicPr>
        <p:blipFill>
          <a:blip r:embed="rId4"/>
          <a:stretch>
            <a:fillRect/>
          </a:stretch>
        </p:blipFill>
        <p:spPr>
          <a:xfrm>
            <a:off x="774765" y="2792267"/>
            <a:ext cx="7834663" cy="4015265"/>
          </a:xfrm>
          <a:prstGeom prst="rect">
            <a:avLst/>
          </a:prstGeom>
        </p:spPr>
      </p:pic>
      <p:pic>
        <p:nvPicPr>
          <p:cNvPr id="5" name="图片 4">
            <a:extLst>
              <a:ext uri="{FF2B5EF4-FFF2-40B4-BE49-F238E27FC236}">
                <a16:creationId xmlns:a16="http://schemas.microsoft.com/office/drawing/2014/main" id="{F317F18D-F693-4AA8-B47C-813B33C3766D}"/>
              </a:ext>
            </a:extLst>
          </p:cNvPr>
          <p:cNvPicPr>
            <a:picLocks noChangeAspect="1"/>
          </p:cNvPicPr>
          <p:nvPr/>
        </p:nvPicPr>
        <p:blipFill>
          <a:blip r:embed="rId5"/>
          <a:stretch>
            <a:fillRect/>
          </a:stretch>
        </p:blipFill>
        <p:spPr>
          <a:xfrm>
            <a:off x="6572410" y="1343414"/>
            <a:ext cx="5598041" cy="5464118"/>
          </a:xfrm>
          <a:prstGeom prst="rect">
            <a:avLst/>
          </a:prstGeom>
        </p:spPr>
      </p:pic>
    </p:spTree>
    <p:extLst>
      <p:ext uri="{BB962C8B-B14F-4D97-AF65-F5344CB8AC3E}">
        <p14:creationId xmlns:p14="http://schemas.microsoft.com/office/powerpoint/2010/main" val="368167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B87E9-D1C8-4619-AA76-C468C873BA60}"/>
              </a:ext>
            </a:extLst>
          </p:cNvPr>
          <p:cNvSpPr>
            <a:spLocks noGrp="1"/>
          </p:cNvSpPr>
          <p:nvPr>
            <p:ph type="title"/>
          </p:nvPr>
        </p:nvSpPr>
        <p:spPr>
          <a:xfrm>
            <a:off x="677334" y="609600"/>
            <a:ext cx="8596668" cy="740898"/>
          </a:xfrm>
        </p:spPr>
        <p:txBody>
          <a:bodyPr>
            <a:normAutofit fontScale="90000"/>
          </a:bodyPr>
          <a:lstStyle/>
          <a:p>
            <a:r>
              <a:rPr lang="zh-CN" altLang="zh-CN" b="1" dirty="0"/>
              <a:t>使用位置编码表示序列的位置</a:t>
            </a:r>
            <a:br>
              <a:rPr lang="zh-CN" altLang="zh-CN" dirty="0"/>
            </a:br>
            <a:endParaRPr lang="zh-CN" altLang="en-US" dirty="0"/>
          </a:p>
        </p:txBody>
      </p:sp>
      <p:sp>
        <p:nvSpPr>
          <p:cNvPr id="3" name="内容占位符 2">
            <a:extLst>
              <a:ext uri="{FF2B5EF4-FFF2-40B4-BE49-F238E27FC236}">
                <a16:creationId xmlns:a16="http://schemas.microsoft.com/office/drawing/2014/main" id="{6E1D023B-6753-41F5-92AD-F1A3ADBE463E}"/>
              </a:ext>
            </a:extLst>
          </p:cNvPr>
          <p:cNvSpPr>
            <a:spLocks noGrp="1"/>
          </p:cNvSpPr>
          <p:nvPr>
            <p:ph idx="1"/>
          </p:nvPr>
        </p:nvSpPr>
        <p:spPr>
          <a:xfrm>
            <a:off x="677334" y="1350498"/>
            <a:ext cx="8596668" cy="3880773"/>
          </a:xfrm>
        </p:spPr>
        <p:txBody>
          <a:bodyPr>
            <a:normAutofit/>
          </a:bodyPr>
          <a:lstStyle/>
          <a:p>
            <a:pPr>
              <a:buFont typeface="Wingdings" panose="05000000000000000000" pitchFamily="2" charset="2"/>
              <a:buChar char="l"/>
            </a:pPr>
            <a:r>
              <a:rPr lang="en-US" altLang="zh-CN" sz="2000" dirty="0"/>
              <a:t>Transformer</a:t>
            </a:r>
            <a:r>
              <a:rPr lang="zh-CN" altLang="zh-CN" sz="2000" dirty="0"/>
              <a:t>为每个输入的词嵌入添加了一个</a:t>
            </a:r>
            <a:r>
              <a:rPr lang="zh-CN" altLang="en-US" sz="2000" dirty="0"/>
              <a:t>位置</a:t>
            </a:r>
            <a:r>
              <a:rPr lang="zh-CN" altLang="zh-CN" sz="2000" dirty="0"/>
              <a:t>向量</a:t>
            </a:r>
            <a:r>
              <a:rPr lang="zh-CN" altLang="en-US" sz="2000" dirty="0"/>
              <a:t>，</a:t>
            </a:r>
            <a:r>
              <a:rPr lang="zh-CN" altLang="zh-CN" sz="2000" dirty="0"/>
              <a:t>更好地表达的词与词之间的距离。</a:t>
            </a:r>
            <a:endParaRPr lang="zh-CN" altLang="en-US" sz="2000" dirty="0"/>
          </a:p>
        </p:txBody>
      </p:sp>
      <p:pic>
        <p:nvPicPr>
          <p:cNvPr id="5" name="图片 4">
            <a:extLst>
              <a:ext uri="{FF2B5EF4-FFF2-40B4-BE49-F238E27FC236}">
                <a16:creationId xmlns:a16="http://schemas.microsoft.com/office/drawing/2014/main" id="{960594C7-6E21-44B3-BE11-C234158108FD}"/>
              </a:ext>
            </a:extLst>
          </p:cNvPr>
          <p:cNvPicPr>
            <a:picLocks noChangeAspect="1"/>
          </p:cNvPicPr>
          <p:nvPr/>
        </p:nvPicPr>
        <p:blipFill>
          <a:blip r:embed="rId3"/>
          <a:stretch>
            <a:fillRect/>
          </a:stretch>
        </p:blipFill>
        <p:spPr>
          <a:xfrm>
            <a:off x="677334" y="3429000"/>
            <a:ext cx="8128000" cy="2298700"/>
          </a:xfrm>
          <a:prstGeom prst="rect">
            <a:avLst/>
          </a:prstGeom>
        </p:spPr>
      </p:pic>
    </p:spTree>
    <p:extLst>
      <p:ext uri="{BB962C8B-B14F-4D97-AF65-F5344CB8AC3E}">
        <p14:creationId xmlns:p14="http://schemas.microsoft.com/office/powerpoint/2010/main" val="2619776788"/>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113</TotalTime>
  <Words>3263</Words>
  <Application>Microsoft Office PowerPoint</Application>
  <PresentationFormat>宽屏</PresentationFormat>
  <Paragraphs>91</Paragraphs>
  <Slides>12</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方正姚体</vt:lpstr>
      <vt:lpstr>华文新魏</vt:lpstr>
      <vt:lpstr>Arial</vt:lpstr>
      <vt:lpstr>Trebuchet MS</vt:lpstr>
      <vt:lpstr>Wingdings</vt:lpstr>
      <vt:lpstr>Wingdings 3</vt:lpstr>
      <vt:lpstr>平面</vt:lpstr>
      <vt:lpstr>Tranformer综述</vt:lpstr>
      <vt:lpstr>PowerPoint 演示文稿</vt:lpstr>
      <vt:lpstr>回顾NLP任务中的Seq2Seq模型 </vt:lpstr>
      <vt:lpstr>Encoder-Decoder框架中Tranformer、RNN、CNN的简单比较</vt:lpstr>
      <vt:lpstr>Transformer结构</vt:lpstr>
      <vt:lpstr>Self attention层</vt:lpstr>
      <vt:lpstr>Transformer中self attention的实现方法</vt:lpstr>
      <vt:lpstr>Multi-head self-attention</vt:lpstr>
      <vt:lpstr>使用位置编码表示序列的位置 </vt:lpstr>
      <vt:lpstr>残差连接</vt:lpstr>
      <vt:lpstr>解码器部分 </vt:lpstr>
      <vt:lpstr>经过Softmax层输出预测值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Tranformer综述</dc:title>
  <dc:creator>zhou</dc:creator>
  <cp:lastModifiedBy>zhou</cp:lastModifiedBy>
  <cp:revision>62</cp:revision>
  <dcterms:created xsi:type="dcterms:W3CDTF">2019-01-28T07:42:15Z</dcterms:created>
  <dcterms:modified xsi:type="dcterms:W3CDTF">2019-01-28T09:36:43Z</dcterms:modified>
</cp:coreProperties>
</file>