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9" r:id="rId1"/>
  </p:sldMasterIdLst>
  <p:notesMasterIdLst>
    <p:notesMasterId r:id="rId50"/>
  </p:notesMasterIdLst>
  <p:handoutMasterIdLst>
    <p:handoutMasterId r:id="rId51"/>
  </p:handoutMasterIdLst>
  <p:sldIdLst>
    <p:sldId id="1951" r:id="rId2"/>
    <p:sldId id="1228" r:id="rId3"/>
    <p:sldId id="1205" r:id="rId4"/>
    <p:sldId id="1124" r:id="rId5"/>
    <p:sldId id="2161" r:id="rId6"/>
    <p:sldId id="1125" r:id="rId7"/>
    <p:sldId id="1126" r:id="rId8"/>
    <p:sldId id="1127" r:id="rId9"/>
    <p:sldId id="1128" r:id="rId10"/>
    <p:sldId id="1129" r:id="rId11"/>
    <p:sldId id="1130" r:id="rId12"/>
    <p:sldId id="2168" r:id="rId13"/>
    <p:sldId id="1131" r:id="rId14"/>
    <p:sldId id="1133" r:id="rId15"/>
    <p:sldId id="1164" r:id="rId16"/>
    <p:sldId id="1166" r:id="rId17"/>
    <p:sldId id="1168" r:id="rId18"/>
    <p:sldId id="2162" r:id="rId19"/>
    <p:sldId id="1169" r:id="rId20"/>
    <p:sldId id="1170" r:id="rId21"/>
    <p:sldId id="1176" r:id="rId22"/>
    <p:sldId id="2163" r:id="rId23"/>
    <p:sldId id="1239" r:id="rId24"/>
    <p:sldId id="2164" r:id="rId25"/>
    <p:sldId id="2165" r:id="rId26"/>
    <p:sldId id="2166" r:id="rId27"/>
    <p:sldId id="1171" r:id="rId28"/>
    <p:sldId id="1165" r:id="rId29"/>
    <p:sldId id="1167" r:id="rId30"/>
    <p:sldId id="1237" r:id="rId31"/>
    <p:sldId id="2167" r:id="rId32"/>
    <p:sldId id="1173" r:id="rId33"/>
    <p:sldId id="1198" r:id="rId34"/>
    <p:sldId id="1199" r:id="rId35"/>
    <p:sldId id="1200" r:id="rId36"/>
    <p:sldId id="1188" r:id="rId37"/>
    <p:sldId id="1189" r:id="rId38"/>
    <p:sldId id="1177" r:id="rId39"/>
    <p:sldId id="1178" r:id="rId40"/>
    <p:sldId id="1179" r:id="rId41"/>
    <p:sldId id="1180" r:id="rId42"/>
    <p:sldId id="1181" r:id="rId43"/>
    <p:sldId id="1182" r:id="rId44"/>
    <p:sldId id="1183" r:id="rId45"/>
    <p:sldId id="1255" r:id="rId46"/>
    <p:sldId id="1201" r:id="rId47"/>
    <p:sldId id="1202" r:id="rId48"/>
    <p:sldId id="1160" r:id="rId49"/>
  </p:sldIdLst>
  <p:sldSz cx="12190413" cy="6858000"/>
  <p:notesSz cx="6858000" cy="9144000"/>
  <p:defaultTextStyle>
    <a:defPPr>
      <a:defRPr lang="zh-CN"/>
    </a:defPPr>
    <a:lvl1pPr algn="l" rtl="0" eaLnBrk="0" fontAlgn="base" hangingPunct="0">
      <a:spcBef>
        <a:spcPct val="0"/>
      </a:spcBef>
      <a:spcAft>
        <a:spcPct val="0"/>
      </a:spcAft>
      <a:defRPr sz="2400" kern="1200">
        <a:solidFill>
          <a:schemeClr val="tx1"/>
        </a:solidFill>
        <a:latin typeface="Arial" charset="0"/>
        <a:ea typeface="宋体" charset="-122"/>
        <a:cs typeface="+mn-cs"/>
      </a:defRPr>
    </a:lvl1pPr>
    <a:lvl2pPr marL="457200" algn="l" rtl="0" eaLnBrk="0" fontAlgn="base" hangingPunct="0">
      <a:spcBef>
        <a:spcPct val="0"/>
      </a:spcBef>
      <a:spcAft>
        <a:spcPct val="0"/>
      </a:spcAft>
      <a:defRPr sz="2400" kern="1200">
        <a:solidFill>
          <a:schemeClr val="tx1"/>
        </a:solidFill>
        <a:latin typeface="Arial" charset="0"/>
        <a:ea typeface="宋体" charset="-122"/>
        <a:cs typeface="+mn-cs"/>
      </a:defRPr>
    </a:lvl2pPr>
    <a:lvl3pPr marL="914400" algn="l" rtl="0" eaLnBrk="0" fontAlgn="base" hangingPunct="0">
      <a:spcBef>
        <a:spcPct val="0"/>
      </a:spcBef>
      <a:spcAft>
        <a:spcPct val="0"/>
      </a:spcAft>
      <a:defRPr sz="2400" kern="1200">
        <a:solidFill>
          <a:schemeClr val="tx1"/>
        </a:solidFill>
        <a:latin typeface="Arial" charset="0"/>
        <a:ea typeface="宋体" charset="-122"/>
        <a:cs typeface="+mn-cs"/>
      </a:defRPr>
    </a:lvl3pPr>
    <a:lvl4pPr marL="1371600" algn="l" rtl="0" eaLnBrk="0" fontAlgn="base" hangingPunct="0">
      <a:spcBef>
        <a:spcPct val="0"/>
      </a:spcBef>
      <a:spcAft>
        <a:spcPct val="0"/>
      </a:spcAft>
      <a:defRPr sz="2400" kern="1200">
        <a:solidFill>
          <a:schemeClr val="tx1"/>
        </a:solidFill>
        <a:latin typeface="Arial" charset="0"/>
        <a:ea typeface="宋体" charset="-122"/>
        <a:cs typeface="+mn-cs"/>
      </a:defRPr>
    </a:lvl4pPr>
    <a:lvl5pPr marL="1828800" algn="l" rtl="0" eaLnBrk="0" fontAlgn="base" hangingPunct="0">
      <a:spcBef>
        <a:spcPct val="0"/>
      </a:spcBef>
      <a:spcAft>
        <a:spcPct val="0"/>
      </a:spcAft>
      <a:defRPr sz="2400" kern="1200">
        <a:solidFill>
          <a:schemeClr val="tx1"/>
        </a:solidFill>
        <a:latin typeface="Arial" charset="0"/>
        <a:ea typeface="宋体" charset="-122"/>
        <a:cs typeface="+mn-cs"/>
      </a:defRPr>
    </a:lvl5pPr>
    <a:lvl6pPr marL="2286000" algn="l" defTabSz="914400" rtl="0" eaLnBrk="1" latinLnBrk="0" hangingPunct="1">
      <a:defRPr sz="2400" kern="1200">
        <a:solidFill>
          <a:schemeClr val="tx1"/>
        </a:solidFill>
        <a:latin typeface="Arial" charset="0"/>
        <a:ea typeface="宋体" charset="-122"/>
        <a:cs typeface="+mn-cs"/>
      </a:defRPr>
    </a:lvl6pPr>
    <a:lvl7pPr marL="2743200" algn="l" defTabSz="914400" rtl="0" eaLnBrk="1" latinLnBrk="0" hangingPunct="1">
      <a:defRPr sz="2400" kern="1200">
        <a:solidFill>
          <a:schemeClr val="tx1"/>
        </a:solidFill>
        <a:latin typeface="Arial" charset="0"/>
        <a:ea typeface="宋体" charset="-122"/>
        <a:cs typeface="+mn-cs"/>
      </a:defRPr>
    </a:lvl7pPr>
    <a:lvl8pPr marL="3200400" algn="l" defTabSz="914400" rtl="0" eaLnBrk="1" latinLnBrk="0" hangingPunct="1">
      <a:defRPr sz="2400" kern="1200">
        <a:solidFill>
          <a:schemeClr val="tx1"/>
        </a:solidFill>
        <a:latin typeface="Arial" charset="0"/>
        <a:ea typeface="宋体" charset="-122"/>
        <a:cs typeface="+mn-cs"/>
      </a:defRPr>
    </a:lvl8pPr>
    <a:lvl9pPr marL="3657600" algn="l" defTabSz="914400" rtl="0" eaLnBrk="1" latinLnBrk="0" hangingPunct="1">
      <a:defRPr sz="2400"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CC"/>
    <a:srgbClr val="FF0000"/>
    <a:srgbClr val="0000FF"/>
    <a:srgbClr val="0000CC"/>
    <a:srgbClr val="6699FF"/>
    <a:srgbClr val="FF00FF"/>
    <a:srgbClr val="4D4D4D"/>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89" autoAdjust="0"/>
    <p:restoredTop sz="86667" autoAdjust="0"/>
  </p:normalViewPr>
  <p:slideViewPr>
    <p:cSldViewPr>
      <p:cViewPr varScale="1">
        <p:scale>
          <a:sx n="68" d="100"/>
          <a:sy n="68" d="100"/>
        </p:scale>
        <p:origin x="664" y="44"/>
      </p:cViewPr>
      <p:guideLst>
        <p:guide orient="horz" pos="2160"/>
        <p:guide pos="3840"/>
      </p:guideLst>
    </p:cSldViewPr>
  </p:slideViewPr>
  <p:outlineViewPr>
    <p:cViewPr>
      <p:scale>
        <a:sx n="33" d="100"/>
        <a:sy n="33" d="100"/>
      </p:scale>
      <p:origin x="0" y="6288"/>
    </p:cViewPr>
  </p:outlineViewPr>
  <p:notesTextViewPr>
    <p:cViewPr>
      <p:scale>
        <a:sx n="100" d="100"/>
        <a:sy n="100" d="100"/>
      </p:scale>
      <p:origin x="0" y="0"/>
    </p:cViewPr>
  </p:notesText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ea typeface="宋体" pitchFamily="2" charset="-122"/>
              </a:defRPr>
            </a:lvl1pPr>
          </a:lstStyle>
          <a:p>
            <a:pPr>
              <a:defRPr/>
            </a:pPr>
            <a:fld id="{BAE31EBC-C969-4CD9-8ECB-BD251394028B}" type="datetimeFigureOut">
              <a:rPr lang="zh-CN" altLang="en-US"/>
              <a:pPr>
                <a:defRPr/>
              </a:pPr>
              <a:t>2024/12/12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Arial" pitchFamily="34" charset="0"/>
                <a:ea typeface="宋体" pitchFamily="2" charset="-122"/>
              </a:defRPr>
            </a:lvl1pPr>
          </a:lstStyle>
          <a:p>
            <a:pPr>
              <a:defRPr/>
            </a:pPr>
            <a:fld id="{C004FCF2-195C-4283-8C0E-5221D69802D7}" type="slidenum">
              <a:rPr lang="zh-CN" altLang="en-US"/>
              <a:pPr>
                <a:defRPr/>
              </a:pPr>
              <a:t>‹#›</a:t>
            </a:fld>
            <a:endParaRPr lang="zh-CN" altLang="en-US"/>
          </a:p>
        </p:txBody>
      </p:sp>
    </p:spTree>
    <p:extLst>
      <p:ext uri="{BB962C8B-B14F-4D97-AF65-F5344CB8AC3E}">
        <p14:creationId xmlns:p14="http://schemas.microsoft.com/office/powerpoint/2010/main" val="127848230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宋体" pitchFamily="2" charset="-122"/>
              </a:defRPr>
            </a:lvl1pPr>
          </a:lstStyle>
          <a:p>
            <a:pPr>
              <a:defRPr/>
            </a:pPr>
            <a:endParaRPr lang="en-US" altLang="zh-CN"/>
          </a:p>
        </p:txBody>
      </p:sp>
      <p:sp>
        <p:nvSpPr>
          <p:cNvPr id="6861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宋体" pitchFamily="2" charset="-122"/>
              </a:defRPr>
            </a:lvl1pPr>
          </a:lstStyle>
          <a:p>
            <a:pPr>
              <a:defRPr/>
            </a:pPr>
            <a:endParaRPr lang="en-US" altLang="zh-CN"/>
          </a:p>
        </p:txBody>
      </p:sp>
      <p:sp>
        <p:nvSpPr>
          <p:cNvPr id="104452" name="Rectangle 4"/>
          <p:cNvSpPr>
            <a:spLocks noGrp="1" noRot="1" noChangeAspect="1" noChangeArrowheads="1" noTextEdit="1"/>
          </p:cNvSpPr>
          <p:nvPr>
            <p:ph type="sldImg" idx="2"/>
          </p:nvPr>
        </p:nvSpPr>
        <p:spPr bwMode="auto">
          <a:xfrm>
            <a:off x="382588" y="685800"/>
            <a:ext cx="6092825"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861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宋体" pitchFamily="2" charset="-122"/>
              </a:defRPr>
            </a:lvl1pPr>
          </a:lstStyle>
          <a:p>
            <a:pPr>
              <a:defRPr/>
            </a:pPr>
            <a:endParaRPr lang="en-US" altLang="zh-CN"/>
          </a:p>
        </p:txBody>
      </p:sp>
      <p:sp>
        <p:nvSpPr>
          <p:cNvPr id="6861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itchFamily="34" charset="0"/>
                <a:ea typeface="宋体" pitchFamily="2" charset="-122"/>
              </a:defRPr>
            </a:lvl1pPr>
          </a:lstStyle>
          <a:p>
            <a:pPr>
              <a:defRPr/>
            </a:pPr>
            <a:fld id="{97A6281F-3DA9-40DD-887C-35F2F222AF3A}" type="slidenum">
              <a:rPr lang="en-US" altLang="zh-CN"/>
              <a:pPr>
                <a:defRPr/>
              </a:pPr>
              <a:t>‹#›</a:t>
            </a:fld>
            <a:endParaRPr lang="en-US" altLang="zh-CN"/>
          </a:p>
        </p:txBody>
      </p:sp>
    </p:spTree>
    <p:extLst>
      <p:ext uri="{BB962C8B-B14F-4D97-AF65-F5344CB8AC3E}">
        <p14:creationId xmlns:p14="http://schemas.microsoft.com/office/powerpoint/2010/main" val="4294223915"/>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A756D76F-F9F4-4C4D-BA42-3768D6F5798B}" type="slidenum">
              <a:rPr lang="en-US" altLang="zh-CN" smtClean="0"/>
              <a:pPr/>
              <a:t>1</a:t>
            </a:fld>
            <a:endParaRPr lang="en-US" altLang="zh-CN"/>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42868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a:xfrm>
            <a:off x="382588" y="685800"/>
            <a:ext cx="6092825" cy="3429000"/>
          </a:xfrm>
          <a:ln/>
        </p:spPr>
      </p:sp>
      <p:sp>
        <p:nvSpPr>
          <p:cNvPr id="1075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charset="-122"/>
            </a:endParaRPr>
          </a:p>
        </p:txBody>
      </p:sp>
    </p:spTree>
    <p:extLst>
      <p:ext uri="{BB962C8B-B14F-4D97-AF65-F5344CB8AC3E}">
        <p14:creationId xmlns:p14="http://schemas.microsoft.com/office/powerpoint/2010/main" val="1228975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a:xfrm>
            <a:off x="382588" y="685800"/>
            <a:ext cx="6092825" cy="3429000"/>
          </a:xfrm>
          <a:ln/>
        </p:spPr>
      </p:sp>
      <p:sp>
        <p:nvSpPr>
          <p:cNvPr id="5120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ea typeface="宋体"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a:xfrm>
            <a:off x="382588" y="685800"/>
            <a:ext cx="6092825" cy="3429000"/>
          </a:xfrm>
          <a:ln/>
        </p:spPr>
      </p:sp>
      <p:sp>
        <p:nvSpPr>
          <p:cNvPr id="1075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charset="-122"/>
            </a:endParaRPr>
          </a:p>
        </p:txBody>
      </p:sp>
    </p:spTree>
    <p:extLst>
      <p:ext uri="{BB962C8B-B14F-4D97-AF65-F5344CB8AC3E}">
        <p14:creationId xmlns:p14="http://schemas.microsoft.com/office/powerpoint/2010/main" val="1306880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第二次读一个整数时</a:t>
            </a:r>
            <a:r>
              <a:rPr lang="zh-CN" altLang="en-US" baseline="0" dirty="0"/>
              <a:t>，读结束符的时候发现文件已经结束了</a:t>
            </a:r>
            <a:endParaRPr lang="zh-CN" altLang="en-US" dirty="0"/>
          </a:p>
        </p:txBody>
      </p:sp>
    </p:spTree>
    <p:extLst>
      <p:ext uri="{BB962C8B-B14F-4D97-AF65-F5344CB8AC3E}">
        <p14:creationId xmlns:p14="http://schemas.microsoft.com/office/powerpoint/2010/main" val="3501118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幻灯片图像占位符 1"/>
          <p:cNvSpPr>
            <a:spLocks noGrp="1" noRot="1" noChangeAspect="1" noTextEdit="1"/>
          </p:cNvSpPr>
          <p:nvPr>
            <p:ph type="sldImg"/>
          </p:nvPr>
        </p:nvSpPr>
        <p:spPr>
          <a:xfrm>
            <a:off x="382588" y="685800"/>
            <a:ext cx="6092825" cy="3429000"/>
          </a:xfrm>
          <a:ln/>
        </p:spPr>
      </p:sp>
      <p:sp>
        <p:nvSpPr>
          <p:cNvPr id="1208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426"/>
            <a:ext cx="10361851" cy="1470025"/>
          </a:xfrm>
        </p:spPr>
        <p:txBody>
          <a:bodyPr/>
          <a:lstStyle/>
          <a:p>
            <a:r>
              <a:rPr lang="zh-CN" altLang="en-US"/>
              <a:t>单击此处编辑母版标题样式</a:t>
            </a:r>
          </a:p>
        </p:txBody>
      </p:sp>
      <p:sp>
        <p:nvSpPr>
          <p:cNvPr id="3" name="副标题 2"/>
          <p:cNvSpPr>
            <a:spLocks noGrp="1"/>
          </p:cNvSpPr>
          <p:nvPr>
            <p:ph type="subTitle" idx="1"/>
          </p:nvPr>
        </p:nvSpPr>
        <p:spPr>
          <a:xfrm>
            <a:off x="1828562" y="3886200"/>
            <a:ext cx="8533289"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3480925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49548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89901" y="76200"/>
            <a:ext cx="2998926" cy="67373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3122" y="76200"/>
            <a:ext cx="8793606" cy="67373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05067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134680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6901"/>
            <a:ext cx="10361851"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2959" y="2906713"/>
            <a:ext cx="10361851"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790164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3122" y="863600"/>
            <a:ext cx="5896266" cy="5949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2561" y="863600"/>
            <a:ext cx="5896266" cy="5949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33838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638"/>
            <a:ext cx="10971372"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521" y="1535113"/>
            <a:ext cx="538621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521" y="2174875"/>
            <a:ext cx="538621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561" y="1535113"/>
            <a:ext cx="538833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561" y="2174875"/>
            <a:ext cx="538833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53692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913723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3229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1" y="273050"/>
            <a:ext cx="4010562"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113" y="273051"/>
            <a:ext cx="681477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521" y="1435101"/>
            <a:ext cx="401056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335080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0600"/>
            <a:ext cx="7314248"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406" y="612775"/>
            <a:ext cx="731424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406" y="5367338"/>
            <a:ext cx="731424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102783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101587" y="76200"/>
            <a:ext cx="11987239"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ctr" anchorCtr="0" compatLnSpc="1">
            <a:prstTxWarp prst="textNoShape">
              <a:avLst/>
            </a:prstTxWarp>
          </a:bodyPr>
          <a:lstStyle/>
          <a:p>
            <a:pPr lvl="0"/>
            <a:r>
              <a:rPr lang="zh-CN" altLang="en-US"/>
              <a:t>单击此处编辑母版标题样式</a:t>
            </a:r>
          </a:p>
        </p:txBody>
      </p:sp>
      <p:sp>
        <p:nvSpPr>
          <p:cNvPr id="1027" name="Rectangle 4"/>
          <p:cNvSpPr>
            <a:spLocks noGrp="1" noChangeArrowheads="1"/>
          </p:cNvSpPr>
          <p:nvPr>
            <p:ph type="body" idx="1"/>
          </p:nvPr>
        </p:nvSpPr>
        <p:spPr bwMode="auto">
          <a:xfrm>
            <a:off x="93121" y="863600"/>
            <a:ext cx="11995705" cy="594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8000" tIns="10800" rIns="18000" bIns="1080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1028" name="Line 8"/>
          <p:cNvSpPr>
            <a:spLocks noChangeShapeType="1"/>
          </p:cNvSpPr>
          <p:nvPr/>
        </p:nvSpPr>
        <p:spPr bwMode="auto">
          <a:xfrm>
            <a:off x="95239" y="765175"/>
            <a:ext cx="8975614" cy="0"/>
          </a:xfrm>
          <a:prstGeom prst="line">
            <a:avLst/>
          </a:prstGeom>
          <a:noFill/>
          <a:ln w="57150">
            <a:solidFill>
              <a:srgbClr val="8D97E5"/>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hdr="0" ftr="0" dt="0"/>
  <p:txStyles>
    <p:titleStyle>
      <a:lvl1pPr algn="l" rtl="0" eaLnBrk="0" fontAlgn="base" hangingPunct="0">
        <a:spcBef>
          <a:spcPct val="0"/>
        </a:spcBef>
        <a:spcAft>
          <a:spcPct val="0"/>
        </a:spcAft>
        <a:defRPr sz="3600" b="1">
          <a:solidFill>
            <a:schemeClr val="tx1"/>
          </a:solidFill>
          <a:latin typeface="华文中宋" pitchFamily="2" charset="-122"/>
          <a:ea typeface="华文中宋" pitchFamily="2" charset="-122"/>
          <a:cs typeface="华文中宋" pitchFamily="2" charset="-122"/>
        </a:defRPr>
      </a:lvl1pPr>
      <a:lvl2pPr algn="l" rtl="0" eaLnBrk="0" fontAlgn="base" hangingPunct="0">
        <a:spcBef>
          <a:spcPct val="0"/>
        </a:spcBef>
        <a:spcAft>
          <a:spcPct val="0"/>
        </a:spcAft>
        <a:defRPr sz="3600" b="1">
          <a:solidFill>
            <a:schemeClr val="tx1"/>
          </a:solidFill>
          <a:latin typeface="Comic Sans MS" pitchFamily="66" charset="0"/>
          <a:ea typeface="楷体_GB2312" pitchFamily="49" charset="-122"/>
          <a:cs typeface="楷体_GB2312"/>
        </a:defRPr>
      </a:lvl2pPr>
      <a:lvl3pPr algn="l" rtl="0" eaLnBrk="0" fontAlgn="base" hangingPunct="0">
        <a:spcBef>
          <a:spcPct val="0"/>
        </a:spcBef>
        <a:spcAft>
          <a:spcPct val="0"/>
        </a:spcAft>
        <a:defRPr sz="3600" b="1">
          <a:solidFill>
            <a:schemeClr val="tx1"/>
          </a:solidFill>
          <a:latin typeface="Comic Sans MS" pitchFamily="66" charset="0"/>
          <a:ea typeface="楷体_GB2312" pitchFamily="49" charset="-122"/>
          <a:cs typeface="楷体_GB2312"/>
        </a:defRPr>
      </a:lvl3pPr>
      <a:lvl4pPr algn="l" rtl="0" eaLnBrk="0" fontAlgn="base" hangingPunct="0">
        <a:spcBef>
          <a:spcPct val="0"/>
        </a:spcBef>
        <a:spcAft>
          <a:spcPct val="0"/>
        </a:spcAft>
        <a:defRPr sz="3600" b="1">
          <a:solidFill>
            <a:schemeClr val="tx1"/>
          </a:solidFill>
          <a:latin typeface="Comic Sans MS" pitchFamily="66" charset="0"/>
          <a:ea typeface="楷体_GB2312" pitchFamily="49" charset="-122"/>
          <a:cs typeface="楷体_GB2312"/>
        </a:defRPr>
      </a:lvl4pPr>
      <a:lvl5pPr algn="l" rtl="0" eaLnBrk="0" fontAlgn="base" hangingPunct="0">
        <a:spcBef>
          <a:spcPct val="0"/>
        </a:spcBef>
        <a:spcAft>
          <a:spcPct val="0"/>
        </a:spcAft>
        <a:defRPr sz="3600" b="1">
          <a:solidFill>
            <a:schemeClr val="tx1"/>
          </a:solidFill>
          <a:latin typeface="Comic Sans MS" pitchFamily="66" charset="0"/>
          <a:ea typeface="楷体_GB2312" pitchFamily="49" charset="-122"/>
          <a:cs typeface="楷体_GB2312"/>
        </a:defRPr>
      </a:lvl5pPr>
      <a:lvl6pPr marL="457200" algn="l" rtl="0" fontAlgn="base">
        <a:spcBef>
          <a:spcPct val="0"/>
        </a:spcBef>
        <a:spcAft>
          <a:spcPct val="0"/>
        </a:spcAft>
        <a:defRPr sz="3600" b="1">
          <a:solidFill>
            <a:schemeClr val="tx1"/>
          </a:solidFill>
          <a:latin typeface="Comic Sans MS" pitchFamily="66" charset="0"/>
          <a:ea typeface="楷体_GB2312" pitchFamily="49" charset="-122"/>
        </a:defRPr>
      </a:lvl6pPr>
      <a:lvl7pPr marL="914400" algn="l" rtl="0" fontAlgn="base">
        <a:spcBef>
          <a:spcPct val="0"/>
        </a:spcBef>
        <a:spcAft>
          <a:spcPct val="0"/>
        </a:spcAft>
        <a:defRPr sz="3600" b="1">
          <a:solidFill>
            <a:schemeClr val="tx1"/>
          </a:solidFill>
          <a:latin typeface="Comic Sans MS" pitchFamily="66" charset="0"/>
          <a:ea typeface="楷体_GB2312" pitchFamily="49" charset="-122"/>
        </a:defRPr>
      </a:lvl7pPr>
      <a:lvl8pPr marL="1371600" algn="l" rtl="0" fontAlgn="base">
        <a:spcBef>
          <a:spcPct val="0"/>
        </a:spcBef>
        <a:spcAft>
          <a:spcPct val="0"/>
        </a:spcAft>
        <a:defRPr sz="3600" b="1">
          <a:solidFill>
            <a:schemeClr val="tx1"/>
          </a:solidFill>
          <a:latin typeface="Comic Sans MS" pitchFamily="66" charset="0"/>
          <a:ea typeface="楷体_GB2312" pitchFamily="49" charset="-122"/>
        </a:defRPr>
      </a:lvl8pPr>
      <a:lvl9pPr marL="1828800" algn="l" rtl="0" fontAlgn="base">
        <a:spcBef>
          <a:spcPct val="0"/>
        </a:spcBef>
        <a:spcAft>
          <a:spcPct val="0"/>
        </a:spcAft>
        <a:defRPr sz="3600" b="1">
          <a:solidFill>
            <a:schemeClr val="tx1"/>
          </a:solidFill>
          <a:latin typeface="Comic Sans MS" pitchFamily="66" charset="0"/>
          <a:ea typeface="楷体_GB2312" pitchFamily="49" charset="-122"/>
        </a:defRPr>
      </a:lvl9pPr>
    </p:titleStyle>
    <p:bodyStyle>
      <a:lvl1pPr marL="342900" indent="-342900" algn="l" rtl="0" eaLnBrk="0" fontAlgn="base" hangingPunct="0">
        <a:spcBef>
          <a:spcPct val="20000"/>
        </a:spcBef>
        <a:spcAft>
          <a:spcPct val="0"/>
        </a:spcAft>
        <a:buSzPct val="80000"/>
        <a:buBlip>
          <a:blip r:embed="rId13"/>
        </a:buBlip>
        <a:defRPr sz="2800" b="1">
          <a:solidFill>
            <a:schemeClr val="tx1"/>
          </a:solidFill>
          <a:latin typeface="华文中宋" pitchFamily="2" charset="-122"/>
          <a:ea typeface="华文中宋" pitchFamily="2" charset="-122"/>
          <a:cs typeface="华文中宋" pitchFamily="2" charset="-122"/>
        </a:defRPr>
      </a:lvl1pPr>
      <a:lvl2pPr marL="742950" indent="-285750" algn="l" rtl="0" eaLnBrk="0" fontAlgn="base" hangingPunct="0">
        <a:spcBef>
          <a:spcPct val="20000"/>
        </a:spcBef>
        <a:spcAft>
          <a:spcPct val="0"/>
        </a:spcAft>
        <a:buSzPct val="80000"/>
        <a:buBlip>
          <a:blip r:embed="rId14"/>
        </a:buBlip>
        <a:defRPr sz="2400">
          <a:solidFill>
            <a:schemeClr val="tx1"/>
          </a:solidFill>
          <a:latin typeface="华文中宋" pitchFamily="2" charset="-122"/>
          <a:ea typeface="华文中宋" pitchFamily="2" charset="-122"/>
          <a:cs typeface="华文中宋" pitchFamily="2" charset="-122"/>
        </a:defRPr>
      </a:lvl2pPr>
      <a:lvl3pPr marL="1143000" indent="-228600" algn="l" rtl="0" eaLnBrk="0" fontAlgn="base" hangingPunct="0">
        <a:spcBef>
          <a:spcPct val="20000"/>
        </a:spcBef>
        <a:spcAft>
          <a:spcPct val="0"/>
        </a:spcAft>
        <a:buSzPct val="80000"/>
        <a:buFont typeface="Arial" charset="0"/>
        <a:buChar char="–"/>
        <a:defRPr sz="2000">
          <a:solidFill>
            <a:schemeClr val="tx1"/>
          </a:solidFill>
          <a:latin typeface="华文中宋" pitchFamily="2" charset="-122"/>
          <a:ea typeface="华文中宋" pitchFamily="2" charset="-122"/>
          <a:cs typeface="华文中宋" pitchFamily="2" charset="-122"/>
        </a:defRPr>
      </a:lvl3pPr>
      <a:lvl4pPr marL="1600200" indent="-228600" algn="l" rtl="0" eaLnBrk="0" fontAlgn="base" hangingPunct="0">
        <a:spcBef>
          <a:spcPct val="20000"/>
        </a:spcBef>
        <a:spcAft>
          <a:spcPct val="0"/>
        </a:spcAft>
        <a:buSzPct val="80000"/>
        <a:buFont typeface="Wingdings" pitchFamily="2" charset="2"/>
        <a:buChar char="ü"/>
        <a:defRPr sz="2000">
          <a:solidFill>
            <a:schemeClr val="tx1"/>
          </a:solidFill>
          <a:latin typeface="华文中宋" pitchFamily="2" charset="-122"/>
          <a:ea typeface="华文中宋" pitchFamily="2" charset="-122"/>
          <a:cs typeface="华文中宋" pitchFamily="2" charset="-122"/>
        </a:defRPr>
      </a:lvl4pPr>
      <a:lvl5pPr marL="2057400" indent="-228600" algn="l" rtl="0" eaLnBrk="0" fontAlgn="base" hangingPunct="0">
        <a:spcBef>
          <a:spcPct val="20000"/>
        </a:spcBef>
        <a:spcAft>
          <a:spcPct val="0"/>
        </a:spcAft>
        <a:buSzPct val="80000"/>
        <a:buFont typeface="Arial" charset="0"/>
        <a:buChar char="»"/>
        <a:defRPr sz="2000">
          <a:solidFill>
            <a:schemeClr val="tx1"/>
          </a:solidFill>
          <a:latin typeface="Arial" charset="0"/>
          <a:ea typeface="+mn-ea"/>
          <a:cs typeface="楷体_GB2312"/>
        </a:defRPr>
      </a:lvl5pPr>
      <a:lvl6pPr marL="2514600" indent="-228600" algn="l" rtl="0" fontAlgn="base">
        <a:spcBef>
          <a:spcPct val="20000"/>
        </a:spcBef>
        <a:spcAft>
          <a:spcPct val="0"/>
        </a:spcAft>
        <a:buSzPct val="80000"/>
        <a:buFont typeface="Arial" charset="0"/>
        <a:buChar char="»"/>
        <a:defRPr>
          <a:solidFill>
            <a:schemeClr val="tx1"/>
          </a:solidFill>
          <a:latin typeface="Arial" charset="0"/>
          <a:ea typeface="+mn-ea"/>
        </a:defRPr>
      </a:lvl6pPr>
      <a:lvl7pPr marL="2971800" indent="-228600" algn="l" rtl="0" fontAlgn="base">
        <a:spcBef>
          <a:spcPct val="20000"/>
        </a:spcBef>
        <a:spcAft>
          <a:spcPct val="0"/>
        </a:spcAft>
        <a:buSzPct val="80000"/>
        <a:buFont typeface="Arial" charset="0"/>
        <a:buChar char="»"/>
        <a:defRPr>
          <a:solidFill>
            <a:schemeClr val="tx1"/>
          </a:solidFill>
          <a:latin typeface="Arial" charset="0"/>
          <a:ea typeface="+mn-ea"/>
        </a:defRPr>
      </a:lvl7pPr>
      <a:lvl8pPr marL="3429000" indent="-228600" algn="l" rtl="0" fontAlgn="base">
        <a:spcBef>
          <a:spcPct val="20000"/>
        </a:spcBef>
        <a:spcAft>
          <a:spcPct val="0"/>
        </a:spcAft>
        <a:buSzPct val="80000"/>
        <a:buFont typeface="Arial" charset="0"/>
        <a:buChar char="»"/>
        <a:defRPr>
          <a:solidFill>
            <a:schemeClr val="tx1"/>
          </a:solidFill>
          <a:latin typeface="Arial" charset="0"/>
          <a:ea typeface="+mn-ea"/>
        </a:defRPr>
      </a:lvl8pPr>
      <a:lvl9pPr marL="3886200" indent="-228600" algn="l" rtl="0" fontAlgn="base">
        <a:spcBef>
          <a:spcPct val="20000"/>
        </a:spcBef>
        <a:spcAft>
          <a:spcPct val="0"/>
        </a:spcAft>
        <a:buSzPct val="80000"/>
        <a:buFont typeface="Arial" charset="0"/>
        <a:buChar char="»"/>
        <a:defRPr>
          <a:solidFill>
            <a:schemeClr val="tx1"/>
          </a:solidFill>
          <a:latin typeface="Arial"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ctrTitle"/>
          </p:nvPr>
        </p:nvSpPr>
        <p:spPr>
          <a:xfrm>
            <a:off x="1007402" y="2277740"/>
            <a:ext cx="10361851" cy="1511300"/>
          </a:xfrm>
        </p:spPr>
        <p:txBody>
          <a:bodyPr/>
          <a:lstStyle/>
          <a:p>
            <a:pPr eaLnBrk="1" hangingPunct="1"/>
            <a:r>
              <a:rPr lang="en-US" altLang="zh-CN" sz="6600" b="0" dirty="0">
                <a:latin typeface="Times New Roman" panose="02020603050405020304" pitchFamily="18" charset="0"/>
                <a:cs typeface="Times New Roman" panose="02020603050405020304" pitchFamily="18" charset="0"/>
              </a:rPr>
              <a:t>step further</a:t>
            </a:r>
          </a:p>
        </p:txBody>
      </p:sp>
      <p:sp>
        <p:nvSpPr>
          <p:cNvPr id="2052" name="Rectangle 3"/>
          <p:cNvSpPr>
            <a:spLocks noGrp="1" noChangeArrowheads="1"/>
          </p:cNvSpPr>
          <p:nvPr>
            <p:ph type="subTitle" idx="1"/>
          </p:nvPr>
        </p:nvSpPr>
        <p:spPr>
          <a:xfrm>
            <a:off x="2063483" y="3716339"/>
            <a:ext cx="7722134" cy="1393825"/>
          </a:xfrm>
        </p:spPr>
        <p:txBody>
          <a:bodyPr/>
          <a:lstStyle/>
          <a:p>
            <a:pPr eaLnBrk="1" hangingPunct="1"/>
            <a:endParaRPr lang="en-US" altLang="zh-CN" sz="3200" dirty="0">
              <a:latin typeface="华文中宋" panose="02010600040101010101" pitchFamily="2" charset="-122"/>
            </a:endParaRPr>
          </a:p>
          <a:p>
            <a:pPr eaLnBrk="1" hangingPunct="1"/>
            <a:r>
              <a:rPr lang="zh-CN" altLang="en-US" sz="3200" dirty="0">
                <a:latin typeface="华文中宋" panose="02010600040101010101" pitchFamily="2" charset="-122"/>
              </a:rPr>
              <a:t>专题</a:t>
            </a:r>
            <a:endParaRPr lang="en-US" altLang="zh-CN" sz="3200" dirty="0">
              <a:latin typeface="华文中宋" panose="02010600040101010101" pitchFamily="2" charset="-122"/>
            </a:endParaRPr>
          </a:p>
        </p:txBody>
      </p:sp>
      <p:sp>
        <p:nvSpPr>
          <p:cNvPr id="6" name="Rectangle 8">
            <a:extLst>
              <a:ext uri="{FF2B5EF4-FFF2-40B4-BE49-F238E27FC236}">
                <a16:creationId xmlns:a16="http://schemas.microsoft.com/office/drawing/2014/main" id="{B51E4BD3-239C-4AE0-A9CE-49B847EA55A0}"/>
              </a:ext>
            </a:extLst>
          </p:cNvPr>
          <p:cNvSpPr>
            <a:spLocks noChangeArrowheads="1"/>
          </p:cNvSpPr>
          <p:nvPr/>
        </p:nvSpPr>
        <p:spPr bwMode="auto">
          <a:xfrm>
            <a:off x="9210535" y="5876926"/>
            <a:ext cx="1149921" cy="503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tIns="36000" rIns="36000" bIns="36000">
            <a:spAutoFit/>
          </a:bodyPr>
          <a:lstStyle/>
          <a:p>
            <a:r>
              <a:rPr lang="zh-CN" altLang="en-US" sz="2800" dirty="0">
                <a:solidFill>
                  <a:schemeClr val="bg1"/>
                </a:solidFill>
                <a:latin typeface="华文中宋" pitchFamily="2" charset="-122"/>
                <a:ea typeface="华文中宋" pitchFamily="2" charset="-122"/>
              </a:rPr>
              <a:t>刘奇志</a:t>
            </a:r>
          </a:p>
        </p:txBody>
      </p:sp>
      <p:sp>
        <p:nvSpPr>
          <p:cNvPr id="7" name="内容占位符 2">
            <a:extLst>
              <a:ext uri="{FF2B5EF4-FFF2-40B4-BE49-F238E27FC236}">
                <a16:creationId xmlns:a16="http://schemas.microsoft.com/office/drawing/2014/main" id="{B6FE5E08-30C0-437E-80FE-B0D599F503D2}"/>
              </a:ext>
            </a:extLst>
          </p:cNvPr>
          <p:cNvSpPr txBox="1">
            <a:spLocks/>
          </p:cNvSpPr>
          <p:nvPr/>
        </p:nvSpPr>
        <p:spPr bwMode="auto">
          <a:xfrm>
            <a:off x="6635266" y="1673805"/>
            <a:ext cx="5529932" cy="359062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18000" tIns="10800" rIns="18000" bIns="10800" numCol="1" anchor="t" anchorCtr="0" compatLnSpc="1">
            <a:prstTxWarp prst="textNoShape">
              <a:avLst/>
            </a:prstTxWarp>
          </a:bodyPr>
          <a:lstStyle>
            <a:lvl1pPr marL="0" indent="0" algn="ctr" rtl="0" eaLnBrk="0" fontAlgn="base" hangingPunct="0">
              <a:spcBef>
                <a:spcPct val="20000"/>
              </a:spcBef>
              <a:spcAft>
                <a:spcPct val="0"/>
              </a:spcAft>
              <a:buSzPct val="80000"/>
              <a:buNone/>
              <a:defRPr sz="2800" b="1">
                <a:solidFill>
                  <a:schemeClr val="tx1"/>
                </a:solidFill>
                <a:latin typeface="华文中宋" pitchFamily="2" charset="-122"/>
                <a:ea typeface="华文中宋" pitchFamily="2" charset="-122"/>
                <a:cs typeface="华文中宋" pitchFamily="2" charset="-122"/>
              </a:defRPr>
            </a:lvl1pPr>
            <a:lvl2pPr marL="457200" indent="0" algn="ctr" rtl="0" eaLnBrk="0" fontAlgn="base" hangingPunct="0">
              <a:spcBef>
                <a:spcPct val="20000"/>
              </a:spcBef>
              <a:spcAft>
                <a:spcPct val="0"/>
              </a:spcAft>
              <a:buSzPct val="80000"/>
              <a:buNone/>
              <a:defRPr kumimoji="1" sz="2400">
                <a:solidFill>
                  <a:schemeClr val="tx1"/>
                </a:solidFill>
                <a:latin typeface="华文中宋" pitchFamily="2" charset="-122"/>
                <a:ea typeface="华文中宋" pitchFamily="2" charset="-122"/>
                <a:cs typeface="华文中宋" pitchFamily="2" charset="-122"/>
              </a:defRPr>
            </a:lvl2pPr>
            <a:lvl3pPr marL="914400" indent="0" algn="ctr" rtl="0" eaLnBrk="0" fontAlgn="base" hangingPunct="0">
              <a:spcBef>
                <a:spcPct val="20000"/>
              </a:spcBef>
              <a:spcAft>
                <a:spcPct val="0"/>
              </a:spcAft>
              <a:buSzPct val="80000"/>
              <a:buFont typeface="Arial" charset="0"/>
              <a:buNone/>
              <a:defRPr kumimoji="1" sz="2000">
                <a:solidFill>
                  <a:schemeClr val="tx1"/>
                </a:solidFill>
                <a:latin typeface="华文中宋" pitchFamily="2" charset="-122"/>
                <a:ea typeface="华文中宋" pitchFamily="2" charset="-122"/>
                <a:cs typeface="华文中宋" pitchFamily="2" charset="-122"/>
              </a:defRPr>
            </a:lvl3pPr>
            <a:lvl4pPr marL="1371600" indent="0" algn="ctr" rtl="0" eaLnBrk="0" fontAlgn="base" hangingPunct="0">
              <a:spcBef>
                <a:spcPct val="20000"/>
              </a:spcBef>
              <a:spcAft>
                <a:spcPct val="0"/>
              </a:spcAft>
              <a:buSzPct val="80000"/>
              <a:buFont typeface="Wingdings" pitchFamily="2" charset="2"/>
              <a:buNone/>
              <a:defRPr kumimoji="1" sz="2000">
                <a:solidFill>
                  <a:schemeClr val="tx1"/>
                </a:solidFill>
                <a:latin typeface="华文中宋" pitchFamily="2" charset="-122"/>
                <a:ea typeface="华文中宋" pitchFamily="2" charset="-122"/>
                <a:cs typeface="华文中宋" pitchFamily="2" charset="-122"/>
              </a:defRPr>
            </a:lvl4pPr>
            <a:lvl5pPr marL="1828800" indent="0" algn="ctr" rtl="0" eaLnBrk="0" fontAlgn="base" hangingPunct="0">
              <a:spcBef>
                <a:spcPct val="20000"/>
              </a:spcBef>
              <a:spcAft>
                <a:spcPct val="0"/>
              </a:spcAft>
              <a:buSzPct val="80000"/>
              <a:buFont typeface="Arial" charset="0"/>
              <a:buNone/>
              <a:defRPr kumimoji="1" sz="2000">
                <a:solidFill>
                  <a:schemeClr val="tx1"/>
                </a:solidFill>
                <a:latin typeface="Arial" charset="0"/>
                <a:ea typeface="+mn-ea"/>
                <a:cs typeface="楷体_GB2312" charset="0"/>
              </a:defRPr>
            </a:lvl5pPr>
            <a:lvl6pPr marL="2286000" indent="0" algn="ctr" rtl="0" fontAlgn="base">
              <a:spcBef>
                <a:spcPct val="20000"/>
              </a:spcBef>
              <a:spcAft>
                <a:spcPct val="0"/>
              </a:spcAft>
              <a:buSzPct val="80000"/>
              <a:buFont typeface="Arial" charset="0"/>
              <a:buNone/>
              <a:defRPr>
                <a:solidFill>
                  <a:schemeClr val="tx1"/>
                </a:solidFill>
                <a:latin typeface="Arial" charset="0"/>
                <a:ea typeface="+mn-ea"/>
              </a:defRPr>
            </a:lvl6pPr>
            <a:lvl7pPr marL="2743200" indent="0" algn="ctr" rtl="0" fontAlgn="base">
              <a:spcBef>
                <a:spcPct val="20000"/>
              </a:spcBef>
              <a:spcAft>
                <a:spcPct val="0"/>
              </a:spcAft>
              <a:buSzPct val="80000"/>
              <a:buFont typeface="Arial" charset="0"/>
              <a:buNone/>
              <a:defRPr>
                <a:solidFill>
                  <a:schemeClr val="tx1"/>
                </a:solidFill>
                <a:latin typeface="Arial" charset="0"/>
                <a:ea typeface="+mn-ea"/>
              </a:defRPr>
            </a:lvl7pPr>
            <a:lvl8pPr marL="3200400" indent="0" algn="ctr" rtl="0" fontAlgn="base">
              <a:spcBef>
                <a:spcPct val="20000"/>
              </a:spcBef>
              <a:spcAft>
                <a:spcPct val="0"/>
              </a:spcAft>
              <a:buSzPct val="80000"/>
              <a:buFont typeface="Arial" charset="0"/>
              <a:buNone/>
              <a:defRPr>
                <a:solidFill>
                  <a:schemeClr val="tx1"/>
                </a:solidFill>
                <a:latin typeface="Arial" charset="0"/>
                <a:ea typeface="+mn-ea"/>
              </a:defRPr>
            </a:lvl8pPr>
            <a:lvl9pPr marL="3657600" indent="0" algn="ctr" rtl="0" fontAlgn="base">
              <a:spcBef>
                <a:spcPct val="20000"/>
              </a:spcBef>
              <a:spcAft>
                <a:spcPct val="0"/>
              </a:spcAft>
              <a:buSzPct val="80000"/>
              <a:buFont typeface="Arial" charset="0"/>
              <a:buNone/>
              <a:defRPr>
                <a:solidFill>
                  <a:schemeClr val="tx1"/>
                </a:solidFill>
                <a:latin typeface="Arial" charset="0"/>
                <a:ea typeface="+mn-ea"/>
              </a:defRPr>
            </a:lvl9pPr>
          </a:lstStyle>
          <a:p>
            <a:pPr algn="l"/>
            <a:r>
              <a:rPr lang="zh-CN" altLang="en-US" sz="2400" kern="0" dirty="0"/>
              <a:t>起步：</a:t>
            </a:r>
            <a:endParaRPr lang="en-US" altLang="zh-CN" sz="2400" kern="0" dirty="0"/>
          </a:p>
          <a:p>
            <a:pPr lvl="1" algn="l"/>
            <a:r>
              <a:rPr lang="zh-CN" altLang="en-US" sz="2000" kern="0" dirty="0"/>
              <a:t>认知与体验（硬件、软件、程序与</a:t>
            </a:r>
            <a:r>
              <a:rPr lang="en-US" altLang="zh-CN" sz="2000" kern="0" dirty="0"/>
              <a:t>C</a:t>
            </a:r>
            <a:r>
              <a:rPr lang="zh-CN" altLang="en-US" sz="2000" kern="0" dirty="0"/>
              <a:t>语言）</a:t>
            </a:r>
            <a:endParaRPr lang="en-US" altLang="zh-CN" sz="2000" kern="0" dirty="0"/>
          </a:p>
          <a:p>
            <a:pPr algn="l"/>
            <a:r>
              <a:rPr lang="zh-CN" altLang="en-US" sz="2400" kern="0" dirty="0"/>
              <a:t>进阶：</a:t>
            </a:r>
            <a:endParaRPr lang="en-US" altLang="zh-CN" sz="2400" kern="0" dirty="0"/>
          </a:p>
          <a:p>
            <a:pPr lvl="1" algn="l"/>
            <a:r>
              <a:rPr lang="zh-CN" altLang="en-US" sz="2000" kern="0" dirty="0"/>
              <a:t>判断与推理（流程控制方法、语句）</a:t>
            </a:r>
            <a:endParaRPr lang="en-US" altLang="zh-CN" sz="2000" kern="0" dirty="0"/>
          </a:p>
          <a:p>
            <a:pPr lvl="1" algn="l"/>
            <a:r>
              <a:rPr lang="zh-CN" altLang="en-US" sz="2000" kern="0" dirty="0"/>
              <a:t>抽象与封装（模块设计方法、函数）</a:t>
            </a:r>
            <a:endParaRPr lang="en-US" altLang="zh-CN" sz="2000" kern="0" dirty="0"/>
          </a:p>
          <a:p>
            <a:pPr lvl="1" algn="l"/>
            <a:r>
              <a:rPr lang="zh-CN" altLang="en-US" sz="2000" kern="0" dirty="0"/>
              <a:t>表达与转换（基本操作、数据类型）</a:t>
            </a:r>
            <a:endParaRPr lang="en-US" altLang="zh-CN" sz="2000" kern="0" dirty="0"/>
          </a:p>
          <a:p>
            <a:pPr algn="l"/>
            <a:r>
              <a:rPr lang="zh-CN" altLang="en-US" sz="2400" kern="0" dirty="0">
                <a:solidFill>
                  <a:srgbClr val="FF0000"/>
                </a:solidFill>
              </a:rPr>
              <a:t>提高：</a:t>
            </a:r>
            <a:endParaRPr lang="en-US" altLang="zh-CN" sz="2400" kern="0" dirty="0">
              <a:solidFill>
                <a:srgbClr val="FF0000"/>
              </a:solidFill>
            </a:endParaRPr>
          </a:p>
          <a:p>
            <a:pPr lvl="1" algn="l"/>
            <a:r>
              <a:rPr lang="zh-CN" altLang="en-US" sz="2000" kern="0" dirty="0">
                <a:solidFill>
                  <a:srgbClr val="FF0000"/>
                </a:solidFill>
              </a:rPr>
              <a:t>构造与访问</a:t>
            </a:r>
            <a:r>
              <a:rPr lang="zh-CN" altLang="en-US" sz="2000" kern="0" dirty="0"/>
              <a:t>（数组、</a:t>
            </a:r>
            <a:r>
              <a:rPr lang="zh-CN" altLang="en-US" sz="2000" kern="0" dirty="0">
                <a:solidFill>
                  <a:srgbClr val="FF0000"/>
                </a:solidFill>
              </a:rPr>
              <a:t>指针、</a:t>
            </a:r>
            <a:r>
              <a:rPr lang="zh-CN" altLang="en-US" sz="2000" b="1" kern="0" dirty="0">
                <a:solidFill>
                  <a:srgbClr val="FF0000"/>
                </a:solidFill>
              </a:rPr>
              <a:t>结构</a:t>
            </a:r>
            <a:r>
              <a:rPr lang="zh-CN" altLang="en-US" sz="2000" kern="0" dirty="0"/>
              <a:t>）</a:t>
            </a:r>
            <a:endParaRPr lang="en-US" altLang="zh-CN" sz="2000" kern="0" dirty="0"/>
          </a:p>
          <a:p>
            <a:pPr lvl="1" algn="l"/>
            <a:r>
              <a:rPr lang="zh-CN" altLang="en-US" sz="2000" kern="0" dirty="0"/>
              <a:t>归纳与推广（程序设计的本质）</a:t>
            </a:r>
          </a:p>
        </p:txBody>
      </p:sp>
      <p:sp>
        <p:nvSpPr>
          <p:cNvPr id="2" name="文本框 1">
            <a:extLst>
              <a:ext uri="{FF2B5EF4-FFF2-40B4-BE49-F238E27FC236}">
                <a16:creationId xmlns:a16="http://schemas.microsoft.com/office/drawing/2014/main" id="{0402B8BE-CB7E-4B73-A260-9D0BFC906E82}"/>
              </a:ext>
            </a:extLst>
          </p:cNvPr>
          <p:cNvSpPr txBox="1"/>
          <p:nvPr/>
        </p:nvSpPr>
        <p:spPr>
          <a:xfrm>
            <a:off x="2944856" y="4329100"/>
            <a:ext cx="1800200" cy="461665"/>
          </a:xfrm>
          <a:prstGeom prst="rect">
            <a:avLst/>
          </a:prstGeom>
          <a:noFill/>
        </p:spPr>
        <p:txBody>
          <a:bodyPr wrap="square" rtlCol="0">
            <a:spAutoFit/>
          </a:bodyPr>
          <a:lstStyle/>
          <a:p>
            <a:r>
              <a:rPr lang="zh-CN" altLang="en-US" dirty="0"/>
              <a:t>文件</a:t>
            </a:r>
          </a:p>
        </p:txBody>
      </p:sp>
    </p:spTree>
    <p:extLst>
      <p:ext uri="{BB962C8B-B14F-4D97-AF65-F5344CB8AC3E}">
        <p14:creationId xmlns:p14="http://schemas.microsoft.com/office/powerpoint/2010/main" val="2262620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zh-CN" altLang="zh-CN"/>
              <a:t>文件的打开</a:t>
            </a:r>
            <a:endParaRPr lang="zh-CN" altLang="en-US"/>
          </a:p>
        </p:txBody>
      </p:sp>
      <p:sp>
        <p:nvSpPr>
          <p:cNvPr id="3" name="内容占位符 2"/>
          <p:cNvSpPr>
            <a:spLocks noGrp="1"/>
          </p:cNvSpPr>
          <p:nvPr>
            <p:ph idx="1"/>
          </p:nvPr>
        </p:nvSpPr>
        <p:spPr/>
        <p:txBody>
          <a:bodyPr/>
          <a:lstStyle/>
          <a:p>
            <a:r>
              <a:rPr lang="zh-CN" altLang="zh-CN" sz="2400" dirty="0">
                <a:latin typeface="Courier New" pitchFamily="49" charset="0"/>
                <a:cs typeface="Courier New" pitchFamily="49" charset="0"/>
              </a:rPr>
              <a:t>在对文件进行读写操作前，要先打开文件，以便为文件建立“文件信息描述区”</a:t>
            </a:r>
            <a:r>
              <a:rPr lang="zh-CN" altLang="en-US" sz="2400" dirty="0">
                <a:latin typeface="Courier New" pitchFamily="49" charset="0"/>
                <a:cs typeface="Courier New" pitchFamily="49" charset="0"/>
              </a:rPr>
              <a:t>，即用程序内部一个表示文件的变量</a:t>
            </a:r>
            <a:r>
              <a:rPr lang="en-US" altLang="zh-CN" sz="2400" dirty="0">
                <a:latin typeface="Times New Roman" pitchFamily="18" charset="0"/>
              </a:rPr>
              <a:t>/</a:t>
            </a:r>
            <a:r>
              <a:rPr lang="zh-CN" altLang="en-US" sz="2400" dirty="0">
                <a:latin typeface="Times New Roman" pitchFamily="18" charset="0"/>
              </a:rPr>
              <a:t>对象</a:t>
            </a:r>
            <a:r>
              <a:rPr lang="zh-CN" altLang="en-US" sz="2400" dirty="0">
                <a:latin typeface="Courier New" pitchFamily="49" charset="0"/>
                <a:cs typeface="Courier New" pitchFamily="49" charset="0"/>
              </a:rPr>
              <a:t>与外部一个具体文件之间建立联系</a:t>
            </a:r>
            <a:r>
              <a:rPr lang="zh-CN" altLang="zh-CN" sz="2400" dirty="0">
                <a:latin typeface="Courier New" pitchFamily="49" charset="0"/>
                <a:cs typeface="Courier New" pitchFamily="49" charset="0"/>
              </a:rPr>
              <a:t>，并指定按文本文件还是按二进制文件来打开</a:t>
            </a:r>
            <a:r>
              <a:rPr lang="zh-CN" altLang="en-US" sz="2400" dirty="0">
                <a:latin typeface="Courier New" pitchFamily="49" charset="0"/>
                <a:cs typeface="Courier New" pitchFamily="49" charset="0"/>
              </a:rPr>
              <a:t>。</a:t>
            </a:r>
            <a:endParaRPr lang="en-US" altLang="zh-CN" sz="2400" dirty="0">
              <a:latin typeface="Courier New" pitchFamily="49" charset="0"/>
              <a:cs typeface="Courier New" pitchFamily="49" charset="0"/>
            </a:endParaRPr>
          </a:p>
          <a:p>
            <a:endParaRPr lang="en-US" altLang="zh-CN" sz="2400" dirty="0">
              <a:latin typeface="Courier New" pitchFamily="49" charset="0"/>
              <a:cs typeface="Courier New" pitchFamily="49" charset="0"/>
            </a:endParaRPr>
          </a:p>
          <a:p>
            <a:r>
              <a:rPr lang="zh-CN" altLang="zh-CN" sz="2400" dirty="0">
                <a:latin typeface="Courier New" pitchFamily="49" charset="0"/>
                <a:cs typeface="Courier New" pitchFamily="49" charset="0"/>
              </a:rPr>
              <a:t>文件的打开是通过库函数</a:t>
            </a:r>
            <a:r>
              <a:rPr lang="en-US" altLang="zh-CN" sz="2400" dirty="0" err="1">
                <a:latin typeface="Courier New" pitchFamily="49" charset="0"/>
                <a:cs typeface="Courier New" pitchFamily="49" charset="0"/>
              </a:rPr>
              <a:t>fopen</a:t>
            </a:r>
            <a:r>
              <a:rPr lang="zh-CN" altLang="zh-CN" sz="2400" dirty="0">
                <a:latin typeface="Courier New" pitchFamily="49" charset="0"/>
                <a:cs typeface="Courier New" pitchFamily="49" charset="0"/>
              </a:rPr>
              <a:t>实现的</a:t>
            </a:r>
            <a:r>
              <a:rPr lang="zh-CN" altLang="en-US" sz="2400" dirty="0">
                <a:latin typeface="Courier New" pitchFamily="49" charset="0"/>
                <a:cs typeface="Courier New" pitchFamily="49" charset="0"/>
              </a:rPr>
              <a:t>，其</a:t>
            </a:r>
            <a:r>
              <a:rPr lang="zh-CN" altLang="zh-CN" sz="2400" dirty="0">
                <a:latin typeface="Courier New" pitchFamily="49" charset="0"/>
                <a:cs typeface="Courier New" pitchFamily="49" charset="0"/>
              </a:rPr>
              <a:t>原型为：</a:t>
            </a:r>
          </a:p>
          <a:p>
            <a:pPr>
              <a:buFontTx/>
              <a:buNone/>
            </a:pPr>
            <a:r>
              <a:rPr lang="en-US" altLang="zh-CN" dirty="0">
                <a:latin typeface="Courier New" pitchFamily="49" charset="0"/>
                <a:cs typeface="Courier New" pitchFamily="49" charset="0"/>
              </a:rPr>
              <a:t>	FILE *</a:t>
            </a:r>
            <a:r>
              <a:rPr lang="en-US" altLang="zh-CN" dirty="0" err="1">
                <a:latin typeface="Courier New" pitchFamily="49" charset="0"/>
                <a:cs typeface="Courier New" pitchFamily="49" charset="0"/>
              </a:rPr>
              <a:t>fopen</a:t>
            </a:r>
            <a:r>
              <a:rPr lang="en-US" altLang="zh-CN" dirty="0">
                <a:latin typeface="Courier New" pitchFamily="49" charset="0"/>
                <a:cs typeface="Courier New" pitchFamily="49" charset="0"/>
              </a:rPr>
              <a:t>(</a:t>
            </a:r>
            <a:r>
              <a:rPr lang="en-US" altLang="zh-CN" dirty="0" err="1">
                <a:latin typeface="Courier New" pitchFamily="49" charset="0"/>
                <a:cs typeface="Courier New" pitchFamily="49" charset="0"/>
              </a:rPr>
              <a:t>const</a:t>
            </a:r>
            <a:r>
              <a:rPr lang="en-US" altLang="zh-CN" dirty="0">
                <a:latin typeface="Courier New" pitchFamily="49" charset="0"/>
                <a:cs typeface="Courier New" pitchFamily="49" charset="0"/>
              </a:rPr>
              <a:t> char *filename, </a:t>
            </a:r>
            <a:r>
              <a:rPr lang="en-US" altLang="zh-CN" dirty="0" err="1">
                <a:latin typeface="Courier New" pitchFamily="49" charset="0"/>
                <a:cs typeface="Courier New" pitchFamily="49" charset="0"/>
              </a:rPr>
              <a:t>const</a:t>
            </a:r>
            <a:r>
              <a:rPr lang="en-US" altLang="zh-CN" dirty="0">
                <a:latin typeface="Courier New" pitchFamily="49" charset="0"/>
                <a:cs typeface="Courier New" pitchFamily="49" charset="0"/>
              </a:rPr>
              <a:t> char *mode);</a:t>
            </a:r>
            <a:endParaRPr lang="zh-CN" altLang="zh-CN" dirty="0">
              <a:latin typeface="Courier New" pitchFamily="49" charset="0"/>
              <a:cs typeface="Courier New" pitchFamily="49" charset="0"/>
            </a:endParaRPr>
          </a:p>
          <a:p>
            <a:pPr lvl="1"/>
            <a:r>
              <a:rPr lang="zh-CN" altLang="zh-CN" dirty="0">
                <a:latin typeface="Courier New" pitchFamily="49" charset="0"/>
                <a:cs typeface="Courier New" pitchFamily="49" charset="0"/>
              </a:rPr>
              <a:t>参数</a:t>
            </a:r>
            <a:r>
              <a:rPr lang="en-US" altLang="zh-CN" dirty="0">
                <a:latin typeface="Courier New" pitchFamily="49" charset="0"/>
                <a:cs typeface="Courier New" pitchFamily="49" charset="0"/>
              </a:rPr>
              <a:t>filename</a:t>
            </a:r>
            <a:r>
              <a:rPr lang="zh-CN" altLang="zh-CN" dirty="0">
                <a:latin typeface="Courier New" pitchFamily="49" charset="0"/>
                <a:cs typeface="Courier New" pitchFamily="49" charset="0"/>
              </a:rPr>
              <a:t>是要打开的文件名（包括路径）；</a:t>
            </a:r>
            <a:endParaRPr lang="en-US" altLang="zh-CN" dirty="0">
              <a:latin typeface="Courier New" pitchFamily="49" charset="0"/>
              <a:cs typeface="Courier New" pitchFamily="49" charset="0"/>
            </a:endParaRPr>
          </a:p>
          <a:p>
            <a:pPr lvl="1"/>
            <a:r>
              <a:rPr lang="zh-CN" altLang="zh-CN" dirty="0">
                <a:latin typeface="Courier New" pitchFamily="49" charset="0"/>
                <a:cs typeface="Courier New" pitchFamily="49" charset="0"/>
              </a:rPr>
              <a:t>参数</a:t>
            </a:r>
            <a:r>
              <a:rPr lang="en-US" altLang="zh-CN" dirty="0">
                <a:latin typeface="Courier New" pitchFamily="49" charset="0"/>
                <a:cs typeface="Courier New" pitchFamily="49" charset="0"/>
              </a:rPr>
              <a:t>mode</a:t>
            </a:r>
            <a:r>
              <a:rPr lang="zh-CN" altLang="zh-CN" dirty="0">
                <a:latin typeface="Courier New" pitchFamily="49" charset="0"/>
                <a:cs typeface="Courier New" pitchFamily="49" charset="0"/>
              </a:rPr>
              <a:t>是文件的处理模式，它可以是：</a:t>
            </a:r>
            <a:r>
              <a:rPr lang="en-US" altLang="zh-CN" dirty="0">
                <a:latin typeface="Courier New" pitchFamily="49" charset="0"/>
                <a:cs typeface="Courier New" pitchFamily="49" charset="0"/>
              </a:rPr>
              <a:t>r</a:t>
            </a:r>
            <a:r>
              <a:rPr lang="zh-CN" altLang="en-US" dirty="0">
                <a:latin typeface="Courier New" pitchFamily="49" charset="0"/>
                <a:cs typeface="Courier New" pitchFamily="49" charset="0"/>
              </a:rPr>
              <a:t>、</a:t>
            </a:r>
            <a:r>
              <a:rPr lang="en-US" altLang="zh-CN" dirty="0">
                <a:latin typeface="Courier New" pitchFamily="49" charset="0"/>
                <a:cs typeface="Courier New" pitchFamily="49" charset="0"/>
              </a:rPr>
              <a:t>w</a:t>
            </a:r>
            <a:r>
              <a:rPr lang="zh-CN" altLang="en-US" dirty="0">
                <a:latin typeface="Courier New" pitchFamily="49" charset="0"/>
                <a:cs typeface="Courier New" pitchFamily="49" charset="0"/>
              </a:rPr>
              <a:t>、</a:t>
            </a:r>
            <a:r>
              <a:rPr lang="en-US" altLang="zh-CN" dirty="0">
                <a:latin typeface="Courier New" pitchFamily="49" charset="0"/>
                <a:cs typeface="Courier New" pitchFamily="49" charset="0"/>
              </a:rPr>
              <a:t>a…</a:t>
            </a:r>
            <a:endParaRPr lang="zh-CN" altLang="zh-CN" dirty="0">
              <a:latin typeface="Courier New" pitchFamily="49" charset="0"/>
              <a:cs typeface="Courier New" pitchFamily="49" charset="0"/>
            </a:endParaRPr>
          </a:p>
        </p:txBody>
      </p:sp>
      <p:sp>
        <p:nvSpPr>
          <p:cNvPr id="4"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1E7C6721-FEC6-40C8-A2A8-695BC2889B98}" type="slidenum">
              <a:rPr lang="en-US" altLang="zh-CN" sz="1200">
                <a:ea typeface="+mn-ea"/>
              </a:rPr>
              <a:pPr algn="r">
                <a:defRPr/>
              </a:pPr>
              <a:t>10</a:t>
            </a:fld>
            <a:endParaRPr lang="en-US" altLang="zh-CN" sz="1200">
              <a:ea typeface="+mn-ea"/>
            </a:endParaRPr>
          </a:p>
        </p:txBody>
      </p:sp>
      <p:sp>
        <p:nvSpPr>
          <p:cNvPr id="2" name="矩形 1">
            <a:extLst>
              <a:ext uri="{FF2B5EF4-FFF2-40B4-BE49-F238E27FC236}">
                <a16:creationId xmlns:a16="http://schemas.microsoft.com/office/drawing/2014/main" id="{1BF272B6-51A8-473E-BEB9-22E792D44D25}"/>
              </a:ext>
            </a:extLst>
          </p:cNvPr>
          <p:cNvSpPr/>
          <p:nvPr/>
        </p:nvSpPr>
        <p:spPr>
          <a:xfrm>
            <a:off x="559591" y="4689140"/>
            <a:ext cx="10554266" cy="400110"/>
          </a:xfrm>
          <a:prstGeom prst="rect">
            <a:avLst/>
          </a:prstGeom>
          <a:ln>
            <a:solidFill>
              <a:schemeClr val="tx1"/>
            </a:solidFill>
          </a:ln>
        </p:spPr>
        <p:txBody>
          <a:bodyPr wrap="square">
            <a:spAutoFit/>
          </a:bodyPr>
          <a:lstStyle/>
          <a:p>
            <a:r>
              <a:rPr lang="en-US" altLang="zh-CN" sz="2000" dirty="0" err="1">
                <a:latin typeface="Courier New" pitchFamily="49" charset="0"/>
                <a:cs typeface="Courier New" pitchFamily="49" charset="0"/>
              </a:rPr>
              <a:t>errno_t</a:t>
            </a:r>
            <a:r>
              <a:rPr lang="en-US" altLang="zh-CN" sz="2000" dirty="0">
                <a:latin typeface="Courier New" pitchFamily="49" charset="0"/>
                <a:cs typeface="Courier New" pitchFamily="49" charset="0"/>
              </a:rPr>
              <a:t> </a:t>
            </a:r>
            <a:r>
              <a:rPr lang="en-US" altLang="zh-CN" sz="2000" dirty="0" err="1">
                <a:latin typeface="Courier New" pitchFamily="49" charset="0"/>
                <a:cs typeface="Courier New" pitchFamily="49" charset="0"/>
              </a:rPr>
              <a:t>fopen</a:t>
            </a:r>
            <a:r>
              <a:rPr lang="en-US" altLang="zh-CN" sz="2000" b="1" dirty="0" err="1">
                <a:solidFill>
                  <a:srgbClr val="FF0000"/>
                </a:solidFill>
                <a:latin typeface="Courier New" pitchFamily="49" charset="0"/>
                <a:cs typeface="Courier New" pitchFamily="49" charset="0"/>
              </a:rPr>
              <a:t>_s</a:t>
            </a:r>
            <a:r>
              <a:rPr lang="en-US" altLang="zh-CN" sz="2000" dirty="0">
                <a:latin typeface="Courier New" pitchFamily="49" charset="0"/>
                <a:cs typeface="Courier New" pitchFamily="49" charset="0"/>
              </a:rPr>
              <a:t>(FILE **</a:t>
            </a:r>
            <a:r>
              <a:rPr lang="en-US" altLang="zh-CN" sz="2000" dirty="0" err="1">
                <a:latin typeface="Courier New" pitchFamily="49" charset="0"/>
                <a:cs typeface="Courier New" pitchFamily="49" charset="0"/>
              </a:rPr>
              <a:t>fp</a:t>
            </a:r>
            <a:r>
              <a:rPr lang="en-US" altLang="zh-CN" sz="2000" dirty="0">
                <a:latin typeface="Courier New" pitchFamily="49" charset="0"/>
                <a:cs typeface="Courier New" pitchFamily="49" charset="0"/>
              </a:rPr>
              <a:t>, const char *filename, const char *mode);</a:t>
            </a:r>
            <a:endParaRPr lang="zh-CN" altLang="en-US" sz="2000"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Group 36"/>
          <p:cNvGrpSpPr>
            <a:grpSpLocks/>
          </p:cNvGrpSpPr>
          <p:nvPr/>
        </p:nvGrpSpPr>
        <p:grpSpPr bwMode="auto">
          <a:xfrm>
            <a:off x="598939" y="863600"/>
            <a:ext cx="10656029" cy="4495800"/>
            <a:chOff x="385" y="935"/>
            <a:chExt cx="5035" cy="3033"/>
          </a:xfrm>
        </p:grpSpPr>
        <p:sp>
          <p:nvSpPr>
            <p:cNvPr id="14341" name="Rectangle 4"/>
            <p:cNvSpPr>
              <a:spLocks noChangeArrowheads="1"/>
            </p:cNvSpPr>
            <p:nvPr/>
          </p:nvSpPr>
          <p:spPr bwMode="auto">
            <a:xfrm>
              <a:off x="1440" y="3294"/>
              <a:ext cx="3980" cy="3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spcBef>
                  <a:spcPct val="20000"/>
                </a:spcBef>
                <a:buClr>
                  <a:srgbClr val="CCFF33"/>
                </a:buClr>
                <a:buSzPct val="70000"/>
                <a:buFont typeface="Wingdings" pitchFamily="2" charset="2"/>
                <a:buNone/>
              </a:pPr>
              <a:r>
                <a:rPr lang="zh-CN" altLang="en-US" b="1" dirty="0"/>
                <a:t>按文本方式打开 </a:t>
              </a:r>
              <a:r>
                <a:rPr lang="en-US" altLang="zh-CN" b="1" dirty="0"/>
                <a:t>(</a:t>
              </a:r>
              <a:r>
                <a:rPr lang="zh-CN" altLang="en-US" b="1" dirty="0"/>
                <a:t>缺省</a:t>
              </a:r>
              <a:r>
                <a:rPr lang="en-US" altLang="zh-CN" b="1" dirty="0"/>
                <a:t>)</a:t>
              </a:r>
            </a:p>
          </p:txBody>
        </p:sp>
        <p:sp>
          <p:nvSpPr>
            <p:cNvPr id="14342" name="Rectangle 5"/>
            <p:cNvSpPr>
              <a:spLocks noChangeArrowheads="1"/>
            </p:cNvSpPr>
            <p:nvPr/>
          </p:nvSpPr>
          <p:spPr bwMode="auto">
            <a:xfrm>
              <a:off x="385" y="3294"/>
              <a:ext cx="1055" cy="3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spcBef>
                  <a:spcPct val="20000"/>
                </a:spcBef>
                <a:buClr>
                  <a:srgbClr val="CCFF33"/>
                </a:buClr>
                <a:buSzPct val="70000"/>
                <a:buFont typeface="Wingdings" pitchFamily="2" charset="2"/>
                <a:buNone/>
              </a:pPr>
              <a:r>
                <a:rPr lang="en-US" altLang="zh-CN" b="1">
                  <a:latin typeface="Courier New" pitchFamily="49" charset="0"/>
                </a:rPr>
                <a:t>t</a:t>
              </a:r>
            </a:p>
          </p:txBody>
        </p:sp>
        <p:sp>
          <p:nvSpPr>
            <p:cNvPr id="14343" name="Rectangle 6"/>
            <p:cNvSpPr>
              <a:spLocks noChangeArrowheads="1"/>
            </p:cNvSpPr>
            <p:nvPr/>
          </p:nvSpPr>
          <p:spPr bwMode="auto">
            <a:xfrm>
              <a:off x="1440" y="2620"/>
              <a:ext cx="3980" cy="3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spcBef>
                  <a:spcPct val="20000"/>
                </a:spcBef>
                <a:buClr>
                  <a:srgbClr val="CCFF33"/>
                </a:buClr>
                <a:buSzPct val="70000"/>
                <a:buFont typeface="Wingdings" pitchFamily="2" charset="2"/>
                <a:buNone/>
              </a:pPr>
              <a:r>
                <a:rPr lang="zh-CN" altLang="en-US" b="1"/>
                <a:t>读写，创建或打开，覆盖已有文件</a:t>
              </a:r>
            </a:p>
          </p:txBody>
        </p:sp>
        <p:sp>
          <p:nvSpPr>
            <p:cNvPr id="14344" name="Rectangle 7"/>
            <p:cNvSpPr>
              <a:spLocks noChangeArrowheads="1"/>
            </p:cNvSpPr>
            <p:nvPr/>
          </p:nvSpPr>
          <p:spPr bwMode="auto">
            <a:xfrm>
              <a:off x="385" y="2620"/>
              <a:ext cx="1055" cy="3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spcBef>
                  <a:spcPct val="20000"/>
                </a:spcBef>
                <a:buClr>
                  <a:srgbClr val="CCFF33"/>
                </a:buClr>
                <a:buSzPct val="70000"/>
                <a:buFont typeface="Wingdings" pitchFamily="2" charset="2"/>
                <a:buNone/>
              </a:pPr>
              <a:r>
                <a:rPr lang="en-US" altLang="zh-CN" b="1">
                  <a:latin typeface="Courier New" pitchFamily="49" charset="0"/>
                </a:rPr>
                <a:t>w+</a:t>
              </a:r>
            </a:p>
          </p:txBody>
        </p:sp>
        <p:sp>
          <p:nvSpPr>
            <p:cNvPr id="14345" name="Rectangle 8"/>
            <p:cNvSpPr>
              <a:spLocks noChangeArrowheads="1"/>
            </p:cNvSpPr>
            <p:nvPr/>
          </p:nvSpPr>
          <p:spPr bwMode="auto">
            <a:xfrm>
              <a:off x="1440" y="2283"/>
              <a:ext cx="3980" cy="3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spcBef>
                  <a:spcPct val="20000"/>
                </a:spcBef>
                <a:buClr>
                  <a:srgbClr val="CCFF33"/>
                </a:buClr>
                <a:buSzPct val="70000"/>
                <a:buFont typeface="Wingdings" pitchFamily="2" charset="2"/>
                <a:buNone/>
              </a:pPr>
              <a:r>
                <a:rPr lang="zh-CN" altLang="en-US" b="1"/>
                <a:t>读写，打开已有文件</a:t>
              </a:r>
            </a:p>
          </p:txBody>
        </p:sp>
        <p:sp>
          <p:nvSpPr>
            <p:cNvPr id="14346" name="Rectangle 9"/>
            <p:cNvSpPr>
              <a:spLocks noChangeArrowheads="1"/>
            </p:cNvSpPr>
            <p:nvPr/>
          </p:nvSpPr>
          <p:spPr bwMode="auto">
            <a:xfrm>
              <a:off x="385" y="2283"/>
              <a:ext cx="1055" cy="3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spcBef>
                  <a:spcPct val="20000"/>
                </a:spcBef>
                <a:buClr>
                  <a:srgbClr val="CCFF33"/>
                </a:buClr>
                <a:buSzPct val="70000"/>
                <a:buFont typeface="Wingdings" pitchFamily="2" charset="2"/>
                <a:buNone/>
              </a:pPr>
              <a:r>
                <a:rPr lang="en-US" altLang="zh-CN" b="1">
                  <a:latin typeface="Courier New" pitchFamily="49" charset="0"/>
                </a:rPr>
                <a:t>r+</a:t>
              </a:r>
            </a:p>
          </p:txBody>
        </p:sp>
        <p:sp>
          <p:nvSpPr>
            <p:cNvPr id="14347" name="Rectangle 10"/>
            <p:cNvSpPr>
              <a:spLocks noChangeArrowheads="1"/>
            </p:cNvSpPr>
            <p:nvPr/>
          </p:nvSpPr>
          <p:spPr bwMode="auto">
            <a:xfrm>
              <a:off x="1440" y="1946"/>
              <a:ext cx="3980" cy="3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spcBef>
                  <a:spcPct val="20000"/>
                </a:spcBef>
                <a:buClr>
                  <a:srgbClr val="CCFF33"/>
                </a:buClr>
                <a:buSzPct val="70000"/>
                <a:buFont typeface="Wingdings" pitchFamily="2" charset="2"/>
                <a:buNone/>
              </a:pPr>
              <a:r>
                <a:rPr lang="zh-CN" altLang="en-US" b="1"/>
                <a:t>追加，创建或打开，在已有文件末尾追加</a:t>
              </a:r>
            </a:p>
          </p:txBody>
        </p:sp>
        <p:sp>
          <p:nvSpPr>
            <p:cNvPr id="14348" name="Rectangle 11"/>
            <p:cNvSpPr>
              <a:spLocks noChangeArrowheads="1"/>
            </p:cNvSpPr>
            <p:nvPr/>
          </p:nvSpPr>
          <p:spPr bwMode="auto">
            <a:xfrm>
              <a:off x="385" y="1946"/>
              <a:ext cx="1055" cy="3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spcBef>
                  <a:spcPct val="20000"/>
                </a:spcBef>
                <a:buClr>
                  <a:srgbClr val="CCFF33"/>
                </a:buClr>
                <a:buSzPct val="70000"/>
                <a:buFont typeface="Wingdings" pitchFamily="2" charset="2"/>
                <a:buNone/>
              </a:pPr>
              <a:r>
                <a:rPr lang="en-US" altLang="zh-CN" b="1" dirty="0">
                  <a:latin typeface="Courier New" pitchFamily="49" charset="0"/>
                </a:rPr>
                <a:t>a</a:t>
              </a:r>
            </a:p>
          </p:txBody>
        </p:sp>
        <p:sp>
          <p:nvSpPr>
            <p:cNvPr id="14349" name="Rectangle 12"/>
            <p:cNvSpPr>
              <a:spLocks noChangeArrowheads="1"/>
            </p:cNvSpPr>
            <p:nvPr/>
          </p:nvSpPr>
          <p:spPr bwMode="auto">
            <a:xfrm>
              <a:off x="1440" y="2957"/>
              <a:ext cx="3980" cy="3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spcBef>
                  <a:spcPct val="20000"/>
                </a:spcBef>
                <a:buClr>
                  <a:srgbClr val="CCFF33"/>
                </a:buClr>
                <a:buSzPct val="70000"/>
                <a:buFont typeface="Wingdings" pitchFamily="2" charset="2"/>
                <a:buNone/>
              </a:pPr>
              <a:r>
                <a:rPr lang="zh-CN" altLang="en-US" b="1"/>
                <a:t>读写，创建或打开，在已有文件末尾追加</a:t>
              </a:r>
            </a:p>
          </p:txBody>
        </p:sp>
        <p:sp>
          <p:nvSpPr>
            <p:cNvPr id="14350" name="Rectangle 13"/>
            <p:cNvSpPr>
              <a:spLocks noChangeArrowheads="1"/>
            </p:cNvSpPr>
            <p:nvPr/>
          </p:nvSpPr>
          <p:spPr bwMode="auto">
            <a:xfrm>
              <a:off x="385" y="2957"/>
              <a:ext cx="1055" cy="3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spcBef>
                  <a:spcPct val="20000"/>
                </a:spcBef>
                <a:buClr>
                  <a:srgbClr val="CCFF33"/>
                </a:buClr>
                <a:buSzPct val="70000"/>
                <a:buFont typeface="Wingdings" pitchFamily="2" charset="2"/>
                <a:buNone/>
              </a:pPr>
              <a:r>
                <a:rPr lang="en-US" altLang="zh-CN" b="1">
                  <a:latin typeface="Courier New" pitchFamily="49" charset="0"/>
                </a:rPr>
                <a:t>a+</a:t>
              </a:r>
            </a:p>
          </p:txBody>
        </p:sp>
        <p:sp>
          <p:nvSpPr>
            <p:cNvPr id="14351" name="Rectangle 14"/>
            <p:cNvSpPr>
              <a:spLocks noChangeArrowheads="1"/>
            </p:cNvSpPr>
            <p:nvPr/>
          </p:nvSpPr>
          <p:spPr bwMode="auto">
            <a:xfrm>
              <a:off x="1440" y="1272"/>
              <a:ext cx="3980" cy="3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spcBef>
                  <a:spcPct val="20000"/>
                </a:spcBef>
                <a:buClr>
                  <a:srgbClr val="CCFF33"/>
                </a:buClr>
                <a:buSzPct val="70000"/>
                <a:buFont typeface="Wingdings" pitchFamily="2" charset="2"/>
                <a:buNone/>
              </a:pPr>
              <a:r>
                <a:rPr lang="zh-CN" altLang="en-US" b="1"/>
                <a:t>只读，打开已有文件，不能写</a:t>
              </a:r>
            </a:p>
          </p:txBody>
        </p:sp>
        <p:sp>
          <p:nvSpPr>
            <p:cNvPr id="14352" name="Rectangle 15"/>
            <p:cNvSpPr>
              <a:spLocks noChangeArrowheads="1"/>
            </p:cNvSpPr>
            <p:nvPr/>
          </p:nvSpPr>
          <p:spPr bwMode="auto">
            <a:xfrm>
              <a:off x="385" y="1272"/>
              <a:ext cx="1055" cy="3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spcBef>
                  <a:spcPct val="20000"/>
                </a:spcBef>
                <a:buClr>
                  <a:srgbClr val="CCFF33"/>
                </a:buClr>
                <a:buSzPct val="70000"/>
                <a:buFont typeface="Wingdings" pitchFamily="2" charset="2"/>
                <a:buNone/>
              </a:pPr>
              <a:r>
                <a:rPr lang="en-US" altLang="zh-CN" b="1">
                  <a:latin typeface="Courier New" pitchFamily="49" charset="0"/>
                </a:rPr>
                <a:t>r</a:t>
              </a:r>
            </a:p>
          </p:txBody>
        </p:sp>
        <p:sp>
          <p:nvSpPr>
            <p:cNvPr id="14353" name="Rectangle 16"/>
            <p:cNvSpPr>
              <a:spLocks noChangeArrowheads="1"/>
            </p:cNvSpPr>
            <p:nvPr/>
          </p:nvSpPr>
          <p:spPr bwMode="auto">
            <a:xfrm>
              <a:off x="1440" y="1609"/>
              <a:ext cx="3980" cy="3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spcBef>
                  <a:spcPct val="20000"/>
                </a:spcBef>
                <a:buClr>
                  <a:srgbClr val="CCFF33"/>
                </a:buClr>
                <a:buSzPct val="70000"/>
                <a:buFont typeface="Wingdings" pitchFamily="2" charset="2"/>
                <a:buNone/>
              </a:pPr>
              <a:r>
                <a:rPr lang="zh-CN" altLang="en-US" b="1"/>
                <a:t>只写，创建或打开，覆盖已有文件</a:t>
              </a:r>
            </a:p>
          </p:txBody>
        </p:sp>
        <p:sp>
          <p:nvSpPr>
            <p:cNvPr id="14354" name="Rectangle 17"/>
            <p:cNvSpPr>
              <a:spLocks noChangeArrowheads="1"/>
            </p:cNvSpPr>
            <p:nvPr/>
          </p:nvSpPr>
          <p:spPr bwMode="auto">
            <a:xfrm>
              <a:off x="385" y="1609"/>
              <a:ext cx="1055" cy="3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spcBef>
                  <a:spcPct val="20000"/>
                </a:spcBef>
                <a:buClr>
                  <a:srgbClr val="CCFF33"/>
                </a:buClr>
                <a:buSzPct val="70000"/>
                <a:buFont typeface="Wingdings" pitchFamily="2" charset="2"/>
                <a:buNone/>
              </a:pPr>
              <a:r>
                <a:rPr lang="en-US" altLang="zh-CN" b="1">
                  <a:latin typeface="Courier New" pitchFamily="49" charset="0"/>
                </a:rPr>
                <a:t>w</a:t>
              </a:r>
            </a:p>
          </p:txBody>
        </p:sp>
        <p:sp>
          <p:nvSpPr>
            <p:cNvPr id="14355" name="Rectangle 18"/>
            <p:cNvSpPr>
              <a:spLocks noChangeArrowheads="1"/>
            </p:cNvSpPr>
            <p:nvPr/>
          </p:nvSpPr>
          <p:spPr bwMode="auto">
            <a:xfrm>
              <a:off x="1440" y="3631"/>
              <a:ext cx="3980" cy="3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spcBef>
                  <a:spcPct val="20000"/>
                </a:spcBef>
                <a:buClr>
                  <a:srgbClr val="CCFF33"/>
                </a:buClr>
                <a:buSzPct val="70000"/>
                <a:buFont typeface="Wingdings" pitchFamily="2" charset="2"/>
                <a:buNone/>
              </a:pPr>
              <a:r>
                <a:rPr lang="zh-CN" altLang="en-US" b="1"/>
                <a:t>按二进制方式打开</a:t>
              </a:r>
            </a:p>
          </p:txBody>
        </p:sp>
        <p:sp>
          <p:nvSpPr>
            <p:cNvPr id="14356" name="Rectangle 19"/>
            <p:cNvSpPr>
              <a:spLocks noChangeArrowheads="1"/>
            </p:cNvSpPr>
            <p:nvPr/>
          </p:nvSpPr>
          <p:spPr bwMode="auto">
            <a:xfrm>
              <a:off x="385" y="3631"/>
              <a:ext cx="1055" cy="3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spcBef>
                  <a:spcPct val="20000"/>
                </a:spcBef>
                <a:buClr>
                  <a:srgbClr val="CCFF33"/>
                </a:buClr>
                <a:buSzPct val="70000"/>
                <a:buFont typeface="Wingdings" pitchFamily="2" charset="2"/>
                <a:buNone/>
              </a:pPr>
              <a:r>
                <a:rPr lang="en-US" altLang="zh-CN" b="1">
                  <a:latin typeface="Courier New" pitchFamily="49" charset="0"/>
                </a:rPr>
                <a:t>b</a:t>
              </a:r>
            </a:p>
          </p:txBody>
        </p:sp>
        <p:sp>
          <p:nvSpPr>
            <p:cNvPr id="14357" name="Rectangle 20"/>
            <p:cNvSpPr>
              <a:spLocks noChangeArrowheads="1"/>
            </p:cNvSpPr>
            <p:nvPr/>
          </p:nvSpPr>
          <p:spPr bwMode="auto">
            <a:xfrm>
              <a:off x="1440" y="935"/>
              <a:ext cx="3980" cy="3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spcBef>
                  <a:spcPct val="20000"/>
                </a:spcBef>
                <a:buClr>
                  <a:srgbClr val="CCFF33"/>
                </a:buClr>
                <a:buSzPct val="70000"/>
                <a:buFont typeface="Wingdings" pitchFamily="2" charset="2"/>
                <a:buNone/>
              </a:pPr>
              <a:r>
                <a:rPr lang="zh-CN" altLang="en-US" b="1"/>
                <a:t>描        述</a:t>
              </a:r>
            </a:p>
          </p:txBody>
        </p:sp>
        <p:sp>
          <p:nvSpPr>
            <p:cNvPr id="14358" name="Rectangle 21"/>
            <p:cNvSpPr>
              <a:spLocks noChangeArrowheads="1"/>
            </p:cNvSpPr>
            <p:nvPr/>
          </p:nvSpPr>
          <p:spPr bwMode="auto">
            <a:xfrm>
              <a:off x="385" y="935"/>
              <a:ext cx="1055" cy="3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spcBef>
                  <a:spcPct val="20000"/>
                </a:spcBef>
                <a:buClr>
                  <a:srgbClr val="CCFF33"/>
                </a:buClr>
                <a:buSzPct val="70000"/>
                <a:buFont typeface="Wingdings" pitchFamily="2" charset="2"/>
                <a:buNone/>
              </a:pPr>
              <a:r>
                <a:rPr lang="zh-CN" altLang="en-US" b="1"/>
                <a:t>打开模式</a:t>
              </a:r>
            </a:p>
          </p:txBody>
        </p:sp>
        <p:sp>
          <p:nvSpPr>
            <p:cNvPr id="14359" name="Line 22"/>
            <p:cNvSpPr>
              <a:spLocks noChangeShapeType="1"/>
            </p:cNvSpPr>
            <p:nvPr/>
          </p:nvSpPr>
          <p:spPr bwMode="auto">
            <a:xfrm>
              <a:off x="385" y="935"/>
              <a:ext cx="5035"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0" name="Line 23"/>
            <p:cNvSpPr>
              <a:spLocks noChangeShapeType="1"/>
            </p:cNvSpPr>
            <p:nvPr/>
          </p:nvSpPr>
          <p:spPr bwMode="auto">
            <a:xfrm>
              <a:off x="385" y="1272"/>
              <a:ext cx="5035" cy="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1" name="Line 24"/>
            <p:cNvSpPr>
              <a:spLocks noChangeShapeType="1"/>
            </p:cNvSpPr>
            <p:nvPr/>
          </p:nvSpPr>
          <p:spPr bwMode="auto">
            <a:xfrm>
              <a:off x="385" y="3968"/>
              <a:ext cx="5035"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2" name="Line 25"/>
            <p:cNvSpPr>
              <a:spLocks noChangeShapeType="1"/>
            </p:cNvSpPr>
            <p:nvPr/>
          </p:nvSpPr>
          <p:spPr bwMode="auto">
            <a:xfrm>
              <a:off x="385" y="935"/>
              <a:ext cx="0" cy="3033"/>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3" name="Line 26"/>
            <p:cNvSpPr>
              <a:spLocks noChangeShapeType="1"/>
            </p:cNvSpPr>
            <p:nvPr/>
          </p:nvSpPr>
          <p:spPr bwMode="auto">
            <a:xfrm>
              <a:off x="1440" y="935"/>
              <a:ext cx="0" cy="303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4" name="Line 27"/>
            <p:cNvSpPr>
              <a:spLocks noChangeShapeType="1"/>
            </p:cNvSpPr>
            <p:nvPr/>
          </p:nvSpPr>
          <p:spPr bwMode="auto">
            <a:xfrm>
              <a:off x="5420" y="935"/>
              <a:ext cx="0" cy="3033"/>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5" name="Line 28"/>
            <p:cNvSpPr>
              <a:spLocks noChangeShapeType="1"/>
            </p:cNvSpPr>
            <p:nvPr/>
          </p:nvSpPr>
          <p:spPr bwMode="auto">
            <a:xfrm>
              <a:off x="385" y="1946"/>
              <a:ext cx="503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6" name="Line 29"/>
            <p:cNvSpPr>
              <a:spLocks noChangeShapeType="1"/>
            </p:cNvSpPr>
            <p:nvPr/>
          </p:nvSpPr>
          <p:spPr bwMode="auto">
            <a:xfrm>
              <a:off x="385" y="1609"/>
              <a:ext cx="503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7" name="Line 30"/>
            <p:cNvSpPr>
              <a:spLocks noChangeShapeType="1"/>
            </p:cNvSpPr>
            <p:nvPr/>
          </p:nvSpPr>
          <p:spPr bwMode="auto">
            <a:xfrm>
              <a:off x="385" y="3294"/>
              <a:ext cx="503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8" name="Line 31"/>
            <p:cNvSpPr>
              <a:spLocks noChangeShapeType="1"/>
            </p:cNvSpPr>
            <p:nvPr/>
          </p:nvSpPr>
          <p:spPr bwMode="auto">
            <a:xfrm>
              <a:off x="385" y="2283"/>
              <a:ext cx="503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9" name="Line 32"/>
            <p:cNvSpPr>
              <a:spLocks noChangeShapeType="1"/>
            </p:cNvSpPr>
            <p:nvPr/>
          </p:nvSpPr>
          <p:spPr bwMode="auto">
            <a:xfrm>
              <a:off x="385" y="2620"/>
              <a:ext cx="503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70" name="Line 33"/>
            <p:cNvSpPr>
              <a:spLocks noChangeShapeType="1"/>
            </p:cNvSpPr>
            <p:nvPr/>
          </p:nvSpPr>
          <p:spPr bwMode="auto">
            <a:xfrm>
              <a:off x="385" y="2957"/>
              <a:ext cx="503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71" name="Line 34"/>
            <p:cNvSpPr>
              <a:spLocks noChangeShapeType="1"/>
            </p:cNvSpPr>
            <p:nvPr/>
          </p:nvSpPr>
          <p:spPr bwMode="auto">
            <a:xfrm>
              <a:off x="385" y="3631"/>
              <a:ext cx="503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4339" name="标题 36"/>
          <p:cNvSpPr>
            <a:spLocks noGrp="1"/>
          </p:cNvSpPr>
          <p:nvPr>
            <p:ph type="title"/>
          </p:nvPr>
        </p:nvSpPr>
        <p:spPr/>
        <p:txBody>
          <a:bodyPr/>
          <a:lstStyle/>
          <a:p>
            <a:r>
              <a:rPr lang="zh-CN" altLang="en-US" dirty="0"/>
              <a:t>文件打开模式</a:t>
            </a:r>
          </a:p>
        </p:txBody>
      </p:sp>
      <p:sp>
        <p:nvSpPr>
          <p:cNvPr id="40"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D2304381-C801-4AAA-806A-9C5457A314EC}" type="slidenum">
              <a:rPr lang="en-US" altLang="zh-CN" sz="1200">
                <a:ea typeface="+mn-ea"/>
              </a:rPr>
              <a:pPr algn="r">
                <a:defRPr/>
              </a:pPr>
              <a:t>11</a:t>
            </a:fld>
            <a:endParaRPr lang="en-US" altLang="zh-CN" sz="1200">
              <a:ea typeface="+mn-ea"/>
            </a:endParaRP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内容占位符 2"/>
          <p:cNvSpPr>
            <a:spLocks noGrp="1"/>
          </p:cNvSpPr>
          <p:nvPr>
            <p:ph idx="1"/>
          </p:nvPr>
        </p:nvSpPr>
        <p:spPr/>
        <p:txBody>
          <a:bodyPr/>
          <a:lstStyle/>
          <a:p>
            <a:r>
              <a:rPr lang="zh-CN" altLang="zh-CN" sz="2400" dirty="0">
                <a:latin typeface="Courier New" pitchFamily="49" charset="0"/>
                <a:cs typeface="Courier New" pitchFamily="49" charset="0"/>
              </a:rPr>
              <a:t>如果成功打开文件，则函数</a:t>
            </a:r>
            <a:r>
              <a:rPr lang="pt-BR" altLang="zh-CN" sz="2400" dirty="0">
                <a:latin typeface="Courier New" pitchFamily="49" charset="0"/>
                <a:cs typeface="Courier New" pitchFamily="49" charset="0"/>
              </a:rPr>
              <a:t>fopen</a:t>
            </a:r>
            <a:r>
              <a:rPr lang="zh-CN" altLang="zh-CN" sz="2400" dirty="0">
                <a:latin typeface="Courier New" pitchFamily="49" charset="0"/>
                <a:cs typeface="Courier New" pitchFamily="49" charset="0"/>
              </a:rPr>
              <a:t>的返回值为被打开文件信息描述区的地址，否则返回空指针。比如，</a:t>
            </a:r>
          </a:p>
          <a:p>
            <a:endParaRPr lang="en-US" altLang="zh-CN" dirty="0">
              <a:latin typeface="Courier New" pitchFamily="49" charset="0"/>
              <a:cs typeface="Courier New" pitchFamily="49" charset="0"/>
            </a:endParaRPr>
          </a:p>
          <a:p>
            <a:pPr>
              <a:buFontTx/>
              <a:buNone/>
            </a:pPr>
            <a:r>
              <a:rPr lang="en-US" altLang="zh-CN" dirty="0">
                <a:latin typeface="Courier New" pitchFamily="49" charset="0"/>
                <a:cs typeface="Courier New" pitchFamily="49" charset="0"/>
              </a:rPr>
              <a:t>FILE *</a:t>
            </a:r>
            <a:r>
              <a:rPr lang="en-US" altLang="zh-CN" dirty="0" err="1">
                <a:latin typeface="Courier New" pitchFamily="49" charset="0"/>
                <a:cs typeface="Courier New" pitchFamily="49" charset="0"/>
              </a:rPr>
              <a:t>pfile</a:t>
            </a:r>
            <a:r>
              <a:rPr lang="en-US" altLang="zh-CN" dirty="0">
                <a:latin typeface="Courier New" pitchFamily="49" charset="0"/>
                <a:cs typeface="Courier New" pitchFamily="49" charset="0"/>
              </a:rPr>
              <a:t> = </a:t>
            </a:r>
            <a:r>
              <a:rPr lang="en-US" altLang="zh-CN" dirty="0" err="1">
                <a:latin typeface="Courier New" pitchFamily="49" charset="0"/>
                <a:cs typeface="Courier New" pitchFamily="49" charset="0"/>
              </a:rPr>
              <a:t>fopen</a:t>
            </a:r>
            <a:r>
              <a:rPr lang="en-US" altLang="zh-CN" dirty="0">
                <a:latin typeface="Courier New" pitchFamily="49" charset="0"/>
                <a:cs typeface="Courier New" pitchFamily="49" charset="0"/>
              </a:rPr>
              <a:t>("d:\</a:t>
            </a:r>
            <a:r>
              <a:rPr lang="en-US" altLang="zh-CN" dirty="0">
                <a:solidFill>
                  <a:srgbClr val="FF0000"/>
                </a:solidFill>
                <a:latin typeface="Courier New" pitchFamily="49" charset="0"/>
                <a:cs typeface="Courier New" pitchFamily="49" charset="0"/>
              </a:rPr>
              <a:t>\</a:t>
            </a:r>
            <a:r>
              <a:rPr lang="en-US" altLang="zh-CN" dirty="0">
                <a:latin typeface="Courier New" pitchFamily="49" charset="0"/>
                <a:cs typeface="Courier New" pitchFamily="49" charset="0"/>
              </a:rPr>
              <a:t>data\</a:t>
            </a:r>
            <a:r>
              <a:rPr lang="en-US" altLang="zh-CN" dirty="0">
                <a:solidFill>
                  <a:srgbClr val="FF0000"/>
                </a:solidFill>
                <a:latin typeface="Courier New" pitchFamily="49" charset="0"/>
                <a:cs typeface="Courier New" pitchFamily="49" charset="0"/>
              </a:rPr>
              <a:t>\</a:t>
            </a:r>
            <a:r>
              <a:rPr lang="en-US" altLang="zh-CN" dirty="0">
                <a:latin typeface="Courier New" pitchFamily="49" charset="0"/>
                <a:cs typeface="Courier New" pitchFamily="49" charset="0"/>
              </a:rPr>
              <a:t>tfile.txt", "w");</a:t>
            </a:r>
            <a:endParaRPr lang="zh-CN" altLang="zh-CN" dirty="0">
              <a:latin typeface="Courier New" pitchFamily="49" charset="0"/>
              <a:cs typeface="Courier New" pitchFamily="49" charset="0"/>
            </a:endParaRPr>
          </a:p>
          <a:p>
            <a:pPr>
              <a:buFontTx/>
              <a:buNone/>
            </a:pPr>
            <a:r>
              <a:rPr lang="en-US" altLang="zh-CN" dirty="0">
                <a:latin typeface="Courier New" pitchFamily="49" charset="0"/>
                <a:cs typeface="Courier New" pitchFamily="49" charset="0"/>
              </a:rPr>
              <a:t>if(</a:t>
            </a:r>
            <a:r>
              <a:rPr lang="en-US" altLang="zh-CN" dirty="0" err="1">
                <a:latin typeface="Courier New" pitchFamily="49" charset="0"/>
                <a:cs typeface="Courier New" pitchFamily="49" charset="0"/>
              </a:rPr>
              <a:t>pfile</a:t>
            </a:r>
            <a:r>
              <a:rPr lang="en-US" altLang="zh-CN" dirty="0">
                <a:latin typeface="Courier New" pitchFamily="49" charset="0"/>
                <a:cs typeface="Courier New" pitchFamily="49" charset="0"/>
              </a:rPr>
              <a:t> == NULL)</a:t>
            </a:r>
            <a:endParaRPr lang="zh-CN" altLang="zh-CN" dirty="0">
              <a:latin typeface="Courier New" pitchFamily="49" charset="0"/>
              <a:cs typeface="Courier New" pitchFamily="49" charset="0"/>
            </a:endParaRPr>
          </a:p>
          <a:p>
            <a:pPr>
              <a:buFontTx/>
              <a:buNone/>
            </a:pPr>
            <a:r>
              <a:rPr lang="en-US" altLang="zh-CN" dirty="0">
                <a:latin typeface="Courier New" pitchFamily="49" charset="0"/>
                <a:cs typeface="Courier New" pitchFamily="49" charset="0"/>
              </a:rPr>
              <a:t>	</a:t>
            </a:r>
            <a:r>
              <a:rPr lang="en-US" altLang="zh-CN" dirty="0" err="1">
                <a:latin typeface="Courier New" pitchFamily="49" charset="0"/>
                <a:cs typeface="Courier New" pitchFamily="49" charset="0"/>
              </a:rPr>
              <a:t>printf</a:t>
            </a:r>
            <a:r>
              <a:rPr lang="en-US" altLang="zh-CN" dirty="0">
                <a:latin typeface="Courier New" pitchFamily="49" charset="0"/>
                <a:cs typeface="Courier New" pitchFamily="49" charset="0"/>
              </a:rPr>
              <a:t>("Error! \n");</a:t>
            </a:r>
            <a:endParaRPr lang="zh-CN" altLang="zh-CN" dirty="0">
              <a:latin typeface="Courier New" pitchFamily="49" charset="0"/>
              <a:cs typeface="Courier New" pitchFamily="49" charset="0"/>
            </a:endParaRPr>
          </a:p>
          <a:p>
            <a:pPr>
              <a:buFontTx/>
              <a:buNone/>
            </a:pPr>
            <a:r>
              <a:rPr lang="en-US" altLang="zh-CN" dirty="0">
                <a:latin typeface="Courier New" pitchFamily="49" charset="0"/>
                <a:cs typeface="Courier New" pitchFamily="49" charset="0"/>
              </a:rPr>
              <a:t>else</a:t>
            </a:r>
            <a:endParaRPr lang="zh-CN" altLang="zh-CN" dirty="0">
              <a:latin typeface="Courier New" pitchFamily="49" charset="0"/>
              <a:cs typeface="Courier New" pitchFamily="49" charset="0"/>
            </a:endParaRPr>
          </a:p>
          <a:p>
            <a:pPr>
              <a:buFontTx/>
              <a:buNone/>
            </a:pPr>
            <a:r>
              <a:rPr lang="en-US" altLang="zh-CN" dirty="0">
                <a:latin typeface="Courier New" pitchFamily="49" charset="0"/>
                <a:cs typeface="Courier New" pitchFamily="49" charset="0"/>
              </a:rPr>
              <a:t>	</a:t>
            </a:r>
            <a:r>
              <a:rPr lang="en-US" altLang="zh-CN" dirty="0" err="1">
                <a:latin typeface="Courier New" pitchFamily="49" charset="0"/>
                <a:cs typeface="Courier New" pitchFamily="49" charset="0"/>
              </a:rPr>
              <a:t>printf</a:t>
            </a:r>
            <a:r>
              <a:rPr lang="en-US" altLang="zh-CN" dirty="0">
                <a:latin typeface="Courier New" pitchFamily="49" charset="0"/>
                <a:cs typeface="Courier New" pitchFamily="49" charset="0"/>
              </a:rPr>
              <a:t>("file1.txt has been opened. \n");</a:t>
            </a:r>
            <a:endParaRPr lang="zh-CN" altLang="en-US" dirty="0">
              <a:latin typeface="Courier New" pitchFamily="49" charset="0"/>
              <a:cs typeface="Courier New" pitchFamily="49" charset="0"/>
            </a:endParaRPr>
          </a:p>
        </p:txBody>
      </p:sp>
      <p:sp>
        <p:nvSpPr>
          <p:cNvPr id="4"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D42B74E3-17D1-4ABF-B108-188870827AB3}" type="slidenum">
              <a:rPr lang="en-US" altLang="zh-CN" sz="1200">
                <a:ea typeface="+mn-ea"/>
              </a:rPr>
              <a:pPr algn="r">
                <a:defRPr/>
              </a:pPr>
              <a:t>12</a:t>
            </a:fld>
            <a:endParaRPr lang="en-US" altLang="zh-CN" sz="1200">
              <a:ea typeface="+mn-ea"/>
            </a:endParaRPr>
          </a:p>
        </p:txBody>
      </p:sp>
      <p:sp>
        <p:nvSpPr>
          <p:cNvPr id="15364" name="标题 1"/>
          <p:cNvSpPr>
            <a:spLocks noGrp="1"/>
          </p:cNvSpPr>
          <p:nvPr>
            <p:ph type="title"/>
          </p:nvPr>
        </p:nvSpPr>
        <p:spPr/>
        <p:txBody>
          <a:bodyPr/>
          <a:lstStyle/>
          <a:p>
            <a:r>
              <a:rPr lang="en-US" altLang="zh-CN" dirty="0" err="1"/>
              <a:t>fopen</a:t>
            </a:r>
            <a:r>
              <a:rPr lang="zh-CN" altLang="en-US" dirty="0"/>
              <a:t>函数</a:t>
            </a:r>
          </a:p>
        </p:txBody>
      </p:sp>
      <p:sp>
        <p:nvSpPr>
          <p:cNvPr id="6" name="矩形 5"/>
          <p:cNvSpPr>
            <a:spLocks noChangeArrowheads="1"/>
          </p:cNvSpPr>
          <p:nvPr/>
        </p:nvSpPr>
        <p:spPr bwMode="auto">
          <a:xfrm>
            <a:off x="5645156" y="2680398"/>
            <a:ext cx="4549283" cy="461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r>
              <a:rPr lang="pt-BR" altLang="zh-CN" dirty="0">
                <a:solidFill>
                  <a:srgbClr val="000000"/>
                </a:solidFill>
              </a:rPr>
              <a:t>//</a:t>
            </a:r>
            <a:r>
              <a:rPr lang="zh-CN" altLang="zh-CN" dirty="0">
                <a:solidFill>
                  <a:srgbClr val="000000"/>
                </a:solidFill>
              </a:rPr>
              <a:t>字符串中的反斜杠需用转义符</a:t>
            </a:r>
          </a:p>
        </p:txBody>
      </p:sp>
      <p:sp>
        <p:nvSpPr>
          <p:cNvPr id="7" name="矩形 6"/>
          <p:cNvSpPr>
            <a:spLocks noChangeArrowheads="1"/>
          </p:cNvSpPr>
          <p:nvPr/>
        </p:nvSpPr>
        <p:spPr bwMode="auto">
          <a:xfrm>
            <a:off x="4701067" y="3236899"/>
            <a:ext cx="7370090" cy="461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r>
              <a:rPr lang="zh-CN" altLang="zh-CN" dirty="0">
                <a:latin typeface="Courier New" pitchFamily="49" charset="0"/>
                <a:cs typeface="Courier New" pitchFamily="49" charset="0"/>
              </a:rPr>
              <a:t>在</a:t>
            </a:r>
            <a:r>
              <a:rPr lang="en-US" altLang="zh-CN" dirty="0">
                <a:latin typeface="Courier New" pitchFamily="49" charset="0"/>
                <a:cs typeface="Courier New" pitchFamily="49" charset="0"/>
              </a:rPr>
              <a:t>Unix</a:t>
            </a:r>
            <a:r>
              <a:rPr lang="zh-CN" altLang="zh-CN" dirty="0">
                <a:latin typeface="Courier New" pitchFamily="49" charset="0"/>
                <a:cs typeface="Courier New" pitchFamily="49" charset="0"/>
              </a:rPr>
              <a:t>和</a:t>
            </a:r>
            <a:r>
              <a:rPr lang="en-US" altLang="zh-CN" dirty="0">
                <a:latin typeface="Courier New" pitchFamily="49" charset="0"/>
                <a:cs typeface="Courier New" pitchFamily="49" charset="0"/>
              </a:rPr>
              <a:t>Linux</a:t>
            </a:r>
            <a:r>
              <a:rPr lang="zh-CN" altLang="zh-CN" dirty="0">
                <a:latin typeface="Courier New" pitchFamily="49" charset="0"/>
                <a:cs typeface="Courier New" pitchFamily="49" charset="0"/>
              </a:rPr>
              <a:t>环境下：</a:t>
            </a:r>
            <a:r>
              <a:rPr lang="en-US" altLang="zh-CN" dirty="0">
                <a:latin typeface="Courier New" pitchFamily="49" charset="0"/>
                <a:cs typeface="Courier New" pitchFamily="49" charset="0"/>
              </a:rPr>
              <a:t>"d:</a:t>
            </a:r>
            <a:r>
              <a:rPr lang="en-US" altLang="zh-CN" dirty="0">
                <a:solidFill>
                  <a:srgbClr val="FF0000"/>
                </a:solidFill>
                <a:latin typeface="Courier New" pitchFamily="49" charset="0"/>
                <a:cs typeface="Courier New" pitchFamily="49" charset="0"/>
              </a:rPr>
              <a:t>/</a:t>
            </a:r>
            <a:r>
              <a:rPr lang="en-US" altLang="zh-CN" dirty="0">
                <a:latin typeface="Courier New" pitchFamily="49" charset="0"/>
                <a:cs typeface="Courier New" pitchFamily="49" charset="0"/>
              </a:rPr>
              <a:t>data</a:t>
            </a:r>
            <a:r>
              <a:rPr lang="en-US" altLang="zh-CN" dirty="0">
                <a:solidFill>
                  <a:srgbClr val="FF0000"/>
                </a:solidFill>
                <a:latin typeface="Courier New" pitchFamily="49" charset="0"/>
                <a:cs typeface="Courier New" pitchFamily="49" charset="0"/>
              </a:rPr>
              <a:t>/</a:t>
            </a:r>
            <a:r>
              <a:rPr lang="en-US" altLang="zh-CN" dirty="0">
                <a:latin typeface="Courier New" pitchFamily="49" charset="0"/>
                <a:cs typeface="Courier New" pitchFamily="49" charset="0"/>
              </a:rPr>
              <a:t>tfile.txt"</a:t>
            </a:r>
            <a:endParaRPr lang="zh-CN" altLang="zh-CN" dirty="0">
              <a:latin typeface="Courier New" pitchFamily="49" charset="0"/>
              <a:cs typeface="Courier New" pitchFamily="49" charset="0"/>
            </a:endParaRPr>
          </a:p>
        </p:txBody>
      </p:sp>
      <p:sp>
        <p:nvSpPr>
          <p:cNvPr id="15367" name="矩形 7"/>
          <p:cNvSpPr>
            <a:spLocks noChangeArrowheads="1"/>
          </p:cNvSpPr>
          <p:nvPr/>
        </p:nvSpPr>
        <p:spPr bwMode="auto">
          <a:xfrm>
            <a:off x="395766" y="4824414"/>
            <a:ext cx="11218989" cy="15696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zh-CN" altLang="zh-CN" dirty="0"/>
              <a:t>执行该</a:t>
            </a:r>
            <a:r>
              <a:rPr lang="zh-CN" altLang="en-US" dirty="0"/>
              <a:t>代码</a:t>
            </a:r>
            <a:r>
              <a:rPr lang="zh-CN" altLang="zh-CN" dirty="0"/>
              <a:t>前，用户需先在计算机的</a:t>
            </a:r>
            <a:r>
              <a:rPr lang="en-US" altLang="zh-CN" dirty="0"/>
              <a:t>d</a:t>
            </a:r>
            <a:r>
              <a:rPr lang="zh-CN" altLang="zh-CN" dirty="0"/>
              <a:t>盘建立</a:t>
            </a:r>
            <a:r>
              <a:rPr lang="en-US" altLang="zh-CN" dirty="0"/>
              <a:t>data</a:t>
            </a:r>
            <a:r>
              <a:rPr lang="zh-CN" altLang="zh-CN" dirty="0"/>
              <a:t>目录。该程序执行后，用户可以搜索到相应目录下新创建的</a:t>
            </a:r>
            <a:r>
              <a:rPr lang="en-US" altLang="zh-CN" dirty="0"/>
              <a:t>tfile.txt</a:t>
            </a:r>
            <a:r>
              <a:rPr lang="zh-CN" altLang="zh-CN" dirty="0"/>
              <a:t>文件。</a:t>
            </a:r>
            <a:endParaRPr lang="en-US" altLang="zh-CN" dirty="0"/>
          </a:p>
          <a:p>
            <a:r>
              <a:rPr lang="zh-CN" altLang="zh-CN" dirty="0"/>
              <a:t>不能成功打开文件的原因有多种，包括当前用户没有磁盘的访问权限、目录不存在等，如果是读模式或读更新模式，文件不存在也会导致文件打开失败。</a:t>
            </a:r>
            <a:endParaRPr lang="zh-CN" altLang="en-US" dirty="0"/>
          </a:p>
        </p:txBody>
      </p:sp>
      <p:sp>
        <p:nvSpPr>
          <p:cNvPr id="2" name="矩形 1">
            <a:extLst>
              <a:ext uri="{FF2B5EF4-FFF2-40B4-BE49-F238E27FC236}">
                <a16:creationId xmlns:a16="http://schemas.microsoft.com/office/drawing/2014/main" id="{CE41A027-3BE2-4655-9F47-0914342CE5FB}"/>
              </a:ext>
            </a:extLst>
          </p:cNvPr>
          <p:cNvSpPr/>
          <p:nvPr/>
        </p:nvSpPr>
        <p:spPr>
          <a:xfrm>
            <a:off x="3044823" y="1308246"/>
            <a:ext cx="7844009" cy="830997"/>
          </a:xfrm>
          <a:prstGeom prst="rect">
            <a:avLst/>
          </a:prstGeom>
          <a:ln>
            <a:solidFill>
              <a:schemeClr val="tx1"/>
            </a:solidFill>
          </a:ln>
        </p:spPr>
        <p:txBody>
          <a:bodyPr wrap="square">
            <a:spAutoFit/>
          </a:bodyPr>
          <a:lstStyle/>
          <a:p>
            <a:r>
              <a:rPr lang="en-US" altLang="zh-CN" b="1" dirty="0">
                <a:solidFill>
                  <a:srgbClr val="000000"/>
                </a:solidFill>
                <a:latin typeface="Courier New" pitchFamily="49" charset="0"/>
                <a:cs typeface="Courier New" pitchFamily="49" charset="0"/>
              </a:rPr>
              <a:t>FILE *</a:t>
            </a:r>
            <a:r>
              <a:rPr lang="en-US" altLang="zh-CN" b="1" dirty="0" err="1">
                <a:solidFill>
                  <a:srgbClr val="FF0000"/>
                </a:solidFill>
                <a:latin typeface="Courier New" pitchFamily="49" charset="0"/>
                <a:cs typeface="Courier New" pitchFamily="49" charset="0"/>
              </a:rPr>
              <a:t>fp</a:t>
            </a:r>
            <a:r>
              <a:rPr lang="en-US" altLang="zh-CN" b="1" dirty="0">
                <a:solidFill>
                  <a:srgbClr val="000000"/>
                </a:solidFill>
                <a:latin typeface="Courier New" pitchFamily="49" charset="0"/>
                <a:cs typeface="Courier New" pitchFamily="49" charset="0"/>
              </a:rPr>
              <a:t>;</a:t>
            </a:r>
          </a:p>
          <a:p>
            <a:r>
              <a:rPr lang="en-US" altLang="zh-CN" dirty="0" err="1">
                <a:solidFill>
                  <a:srgbClr val="000000"/>
                </a:solidFill>
                <a:latin typeface="Courier New" pitchFamily="49" charset="0"/>
                <a:cs typeface="Courier New" pitchFamily="49" charset="0"/>
              </a:rPr>
              <a:t>fopen</a:t>
            </a:r>
            <a:r>
              <a:rPr lang="en-US" altLang="zh-CN" b="1" dirty="0" err="1">
                <a:solidFill>
                  <a:srgbClr val="FF0000"/>
                </a:solidFill>
                <a:latin typeface="Courier New" pitchFamily="49" charset="0"/>
                <a:cs typeface="Courier New" pitchFamily="49" charset="0"/>
              </a:rPr>
              <a:t>_s</a:t>
            </a:r>
            <a:r>
              <a:rPr lang="en-US" altLang="zh-CN" dirty="0">
                <a:solidFill>
                  <a:srgbClr val="000000"/>
                </a:solidFill>
                <a:latin typeface="Courier New" pitchFamily="49" charset="0"/>
                <a:cs typeface="Courier New" pitchFamily="49" charset="0"/>
              </a:rPr>
              <a:t>(</a:t>
            </a:r>
            <a:r>
              <a:rPr lang="en-US" altLang="zh-CN" b="1" dirty="0">
                <a:solidFill>
                  <a:srgbClr val="000000"/>
                </a:solidFill>
                <a:latin typeface="Courier New" pitchFamily="49" charset="0"/>
                <a:cs typeface="Courier New" pitchFamily="49" charset="0"/>
              </a:rPr>
              <a:t>&amp;</a:t>
            </a:r>
            <a:r>
              <a:rPr lang="en-US" altLang="zh-CN" b="1" dirty="0" err="1">
                <a:solidFill>
                  <a:srgbClr val="FF0000"/>
                </a:solidFill>
                <a:latin typeface="Courier New" pitchFamily="49" charset="0"/>
                <a:cs typeface="Courier New" pitchFamily="49" charset="0"/>
              </a:rPr>
              <a:t>fp</a:t>
            </a:r>
            <a:r>
              <a:rPr lang="en-US" altLang="zh-CN" b="1" dirty="0">
                <a:solidFill>
                  <a:srgbClr val="FF0000"/>
                </a:solidFill>
                <a:latin typeface="Courier New" pitchFamily="49" charset="0"/>
                <a:cs typeface="Courier New" pitchFamily="49" charset="0"/>
              </a:rPr>
              <a:t>, </a:t>
            </a:r>
            <a:r>
              <a:rPr lang="en-US" altLang="zh-CN" dirty="0">
                <a:latin typeface="Courier New" pitchFamily="49" charset="0"/>
                <a:cs typeface="Courier New" pitchFamily="49" charset="0"/>
              </a:rPr>
              <a:t>"d:\</a:t>
            </a:r>
            <a:r>
              <a:rPr lang="en-US" altLang="zh-CN" dirty="0">
                <a:solidFill>
                  <a:srgbClr val="FF0000"/>
                </a:solidFill>
                <a:latin typeface="Courier New" pitchFamily="49" charset="0"/>
                <a:cs typeface="Courier New" pitchFamily="49" charset="0"/>
              </a:rPr>
              <a:t>\</a:t>
            </a:r>
            <a:r>
              <a:rPr lang="en-US" altLang="zh-CN" dirty="0">
                <a:latin typeface="Courier New" pitchFamily="49" charset="0"/>
                <a:cs typeface="Courier New" pitchFamily="49" charset="0"/>
              </a:rPr>
              <a:t>data\</a:t>
            </a:r>
            <a:r>
              <a:rPr lang="en-US" altLang="zh-CN" dirty="0">
                <a:solidFill>
                  <a:srgbClr val="FF0000"/>
                </a:solidFill>
                <a:latin typeface="Courier New" pitchFamily="49" charset="0"/>
                <a:cs typeface="Courier New" pitchFamily="49" charset="0"/>
              </a:rPr>
              <a:t>\</a:t>
            </a:r>
            <a:r>
              <a:rPr lang="en-US" altLang="zh-CN" dirty="0">
                <a:latin typeface="Courier New" pitchFamily="49" charset="0"/>
                <a:cs typeface="Courier New" pitchFamily="49" charset="0"/>
              </a:rPr>
              <a:t>tfile.txt", "w");</a:t>
            </a:r>
            <a:endParaRPr lang="en-US" altLang="zh-CN" b="1" dirty="0">
              <a:solidFill>
                <a:srgbClr val="000000"/>
              </a:solidFill>
              <a:latin typeface="Courier New" pitchFamily="49" charset="0"/>
              <a:cs typeface="Courier New" pitchFamily="49" charset="0"/>
            </a:endParaRPr>
          </a:p>
        </p:txBody>
      </p:sp>
    </p:spTree>
    <p:extLst>
      <p:ext uri="{BB962C8B-B14F-4D97-AF65-F5344CB8AC3E}">
        <p14:creationId xmlns:p14="http://schemas.microsoft.com/office/powerpoint/2010/main" val="4171840021"/>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内容占位符 2"/>
          <p:cNvSpPr>
            <a:spLocks noGrp="1"/>
          </p:cNvSpPr>
          <p:nvPr>
            <p:ph idx="1"/>
          </p:nvPr>
        </p:nvSpPr>
        <p:spPr/>
        <p:txBody>
          <a:bodyPr/>
          <a:lstStyle/>
          <a:p>
            <a:r>
              <a:rPr lang="zh-CN" altLang="zh-CN" sz="2400" dirty="0">
                <a:latin typeface="Courier New" pitchFamily="49" charset="0"/>
                <a:cs typeface="Courier New" pitchFamily="49" charset="0"/>
              </a:rPr>
              <a:t>如果成功打开文件，则函数</a:t>
            </a:r>
            <a:r>
              <a:rPr lang="pt-BR" altLang="zh-CN" sz="2400" dirty="0">
                <a:latin typeface="Courier New" pitchFamily="49" charset="0"/>
                <a:cs typeface="Courier New" pitchFamily="49" charset="0"/>
              </a:rPr>
              <a:t>fopen</a:t>
            </a:r>
            <a:r>
              <a:rPr lang="zh-CN" altLang="zh-CN" sz="2400" dirty="0">
                <a:latin typeface="Courier New" pitchFamily="49" charset="0"/>
                <a:cs typeface="Courier New" pitchFamily="49" charset="0"/>
              </a:rPr>
              <a:t>的返回值为被打开文件信息描述区的地址，否则返回空指针。比如，</a:t>
            </a:r>
          </a:p>
          <a:p>
            <a:endParaRPr lang="en-US" altLang="zh-CN" dirty="0">
              <a:latin typeface="Courier New" pitchFamily="49" charset="0"/>
              <a:cs typeface="Courier New" pitchFamily="49" charset="0"/>
            </a:endParaRPr>
          </a:p>
          <a:p>
            <a:pPr>
              <a:buFontTx/>
              <a:buNone/>
            </a:pPr>
            <a:r>
              <a:rPr lang="en-US" altLang="zh-CN" dirty="0">
                <a:latin typeface="Courier New" pitchFamily="49" charset="0"/>
                <a:cs typeface="Courier New" pitchFamily="49" charset="0"/>
              </a:rPr>
              <a:t>FILE *</a:t>
            </a:r>
            <a:r>
              <a:rPr lang="en-US" altLang="zh-CN" dirty="0" err="1">
                <a:latin typeface="Courier New" pitchFamily="49" charset="0"/>
                <a:cs typeface="Courier New" pitchFamily="49" charset="0"/>
              </a:rPr>
              <a:t>pfile</a:t>
            </a:r>
            <a:r>
              <a:rPr lang="en-US" altLang="zh-CN" dirty="0">
                <a:latin typeface="Courier New" pitchFamily="49" charset="0"/>
                <a:cs typeface="Courier New" pitchFamily="49" charset="0"/>
              </a:rPr>
              <a:t> = </a:t>
            </a:r>
            <a:r>
              <a:rPr lang="en-US" altLang="zh-CN" dirty="0" err="1">
                <a:latin typeface="Courier New" pitchFamily="49" charset="0"/>
                <a:cs typeface="Courier New" pitchFamily="49" charset="0"/>
              </a:rPr>
              <a:t>fopen</a:t>
            </a:r>
            <a:r>
              <a:rPr lang="en-US" altLang="zh-CN" dirty="0">
                <a:latin typeface="Courier New" pitchFamily="49" charset="0"/>
                <a:cs typeface="Courier New" pitchFamily="49" charset="0"/>
              </a:rPr>
              <a:t>("d:\</a:t>
            </a:r>
            <a:r>
              <a:rPr lang="en-US" altLang="zh-CN" dirty="0">
                <a:solidFill>
                  <a:srgbClr val="FF0000"/>
                </a:solidFill>
                <a:latin typeface="Courier New" pitchFamily="49" charset="0"/>
                <a:cs typeface="Courier New" pitchFamily="49" charset="0"/>
              </a:rPr>
              <a:t>\</a:t>
            </a:r>
            <a:r>
              <a:rPr lang="en-US" altLang="zh-CN" dirty="0">
                <a:latin typeface="Courier New" pitchFamily="49" charset="0"/>
                <a:cs typeface="Courier New" pitchFamily="49" charset="0"/>
              </a:rPr>
              <a:t>data\</a:t>
            </a:r>
            <a:r>
              <a:rPr lang="en-US" altLang="zh-CN" dirty="0">
                <a:solidFill>
                  <a:srgbClr val="FF0000"/>
                </a:solidFill>
                <a:latin typeface="Courier New" pitchFamily="49" charset="0"/>
                <a:cs typeface="Courier New" pitchFamily="49" charset="0"/>
              </a:rPr>
              <a:t>\</a:t>
            </a:r>
            <a:r>
              <a:rPr lang="en-US" altLang="zh-CN" dirty="0">
                <a:latin typeface="Courier New" pitchFamily="49" charset="0"/>
                <a:cs typeface="Courier New" pitchFamily="49" charset="0"/>
              </a:rPr>
              <a:t>tfile.txt", "w");</a:t>
            </a:r>
            <a:endParaRPr lang="zh-CN" altLang="zh-CN" dirty="0">
              <a:latin typeface="Courier New" pitchFamily="49" charset="0"/>
              <a:cs typeface="Courier New" pitchFamily="49" charset="0"/>
            </a:endParaRPr>
          </a:p>
          <a:p>
            <a:pPr>
              <a:buFontTx/>
              <a:buNone/>
            </a:pPr>
            <a:r>
              <a:rPr lang="en-US" altLang="zh-CN" dirty="0">
                <a:latin typeface="Courier New" pitchFamily="49" charset="0"/>
                <a:cs typeface="Courier New" pitchFamily="49" charset="0"/>
              </a:rPr>
              <a:t>if(</a:t>
            </a:r>
            <a:r>
              <a:rPr lang="en-US" altLang="zh-CN" dirty="0" err="1">
                <a:latin typeface="Courier New" pitchFamily="49" charset="0"/>
                <a:cs typeface="Courier New" pitchFamily="49" charset="0"/>
              </a:rPr>
              <a:t>pfile</a:t>
            </a:r>
            <a:r>
              <a:rPr lang="en-US" altLang="zh-CN" dirty="0">
                <a:latin typeface="Courier New" pitchFamily="49" charset="0"/>
                <a:cs typeface="Courier New" pitchFamily="49" charset="0"/>
              </a:rPr>
              <a:t> == NULL)</a:t>
            </a:r>
            <a:endParaRPr lang="zh-CN" altLang="zh-CN" dirty="0">
              <a:latin typeface="Courier New" pitchFamily="49" charset="0"/>
              <a:cs typeface="Courier New" pitchFamily="49" charset="0"/>
            </a:endParaRPr>
          </a:p>
          <a:p>
            <a:pPr>
              <a:buFontTx/>
              <a:buNone/>
            </a:pPr>
            <a:r>
              <a:rPr lang="en-US" altLang="zh-CN" dirty="0">
                <a:latin typeface="Courier New" pitchFamily="49" charset="0"/>
                <a:cs typeface="Courier New" pitchFamily="49" charset="0"/>
              </a:rPr>
              <a:t>	</a:t>
            </a:r>
            <a:r>
              <a:rPr lang="en-US" altLang="zh-CN" dirty="0" err="1">
                <a:latin typeface="Courier New" pitchFamily="49" charset="0"/>
                <a:cs typeface="Courier New" pitchFamily="49" charset="0"/>
              </a:rPr>
              <a:t>printf</a:t>
            </a:r>
            <a:r>
              <a:rPr lang="en-US" altLang="zh-CN" dirty="0">
                <a:latin typeface="Courier New" pitchFamily="49" charset="0"/>
                <a:cs typeface="Courier New" pitchFamily="49" charset="0"/>
              </a:rPr>
              <a:t>("Error! \n");</a:t>
            </a:r>
            <a:endParaRPr lang="zh-CN" altLang="zh-CN" dirty="0">
              <a:latin typeface="Courier New" pitchFamily="49" charset="0"/>
              <a:cs typeface="Courier New" pitchFamily="49" charset="0"/>
            </a:endParaRPr>
          </a:p>
          <a:p>
            <a:pPr>
              <a:buFontTx/>
              <a:buNone/>
            </a:pPr>
            <a:r>
              <a:rPr lang="en-US" altLang="zh-CN" dirty="0">
                <a:latin typeface="Courier New" pitchFamily="49" charset="0"/>
                <a:cs typeface="Courier New" pitchFamily="49" charset="0"/>
              </a:rPr>
              <a:t>else</a:t>
            </a:r>
            <a:endParaRPr lang="zh-CN" altLang="zh-CN" dirty="0">
              <a:latin typeface="Courier New" pitchFamily="49" charset="0"/>
              <a:cs typeface="Courier New" pitchFamily="49" charset="0"/>
            </a:endParaRPr>
          </a:p>
          <a:p>
            <a:pPr>
              <a:buFontTx/>
              <a:buNone/>
            </a:pPr>
            <a:r>
              <a:rPr lang="en-US" altLang="zh-CN" dirty="0">
                <a:latin typeface="Courier New" pitchFamily="49" charset="0"/>
                <a:cs typeface="Courier New" pitchFamily="49" charset="0"/>
              </a:rPr>
              <a:t>	</a:t>
            </a:r>
            <a:r>
              <a:rPr lang="en-US" altLang="zh-CN" dirty="0" err="1">
                <a:latin typeface="Courier New" pitchFamily="49" charset="0"/>
                <a:cs typeface="Courier New" pitchFamily="49" charset="0"/>
              </a:rPr>
              <a:t>printf</a:t>
            </a:r>
            <a:r>
              <a:rPr lang="en-US" altLang="zh-CN" dirty="0">
                <a:latin typeface="Courier New" pitchFamily="49" charset="0"/>
                <a:cs typeface="Courier New" pitchFamily="49" charset="0"/>
              </a:rPr>
              <a:t>("file1.txt has been opened. \n");</a:t>
            </a:r>
            <a:endParaRPr lang="zh-CN" altLang="en-US" dirty="0">
              <a:latin typeface="Courier New" pitchFamily="49" charset="0"/>
              <a:cs typeface="Courier New" pitchFamily="49" charset="0"/>
            </a:endParaRPr>
          </a:p>
        </p:txBody>
      </p:sp>
      <p:sp>
        <p:nvSpPr>
          <p:cNvPr id="4"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D42B74E3-17D1-4ABF-B108-188870827AB3}" type="slidenum">
              <a:rPr lang="en-US" altLang="zh-CN" sz="1200">
                <a:ea typeface="+mn-ea"/>
              </a:rPr>
              <a:pPr algn="r">
                <a:defRPr/>
              </a:pPr>
              <a:t>13</a:t>
            </a:fld>
            <a:endParaRPr lang="en-US" altLang="zh-CN" sz="1200">
              <a:ea typeface="+mn-ea"/>
            </a:endParaRPr>
          </a:p>
        </p:txBody>
      </p:sp>
      <p:sp>
        <p:nvSpPr>
          <p:cNvPr id="15364" name="标题 1"/>
          <p:cNvSpPr>
            <a:spLocks noGrp="1"/>
          </p:cNvSpPr>
          <p:nvPr>
            <p:ph type="title"/>
          </p:nvPr>
        </p:nvSpPr>
        <p:spPr/>
        <p:txBody>
          <a:bodyPr/>
          <a:lstStyle/>
          <a:p>
            <a:r>
              <a:rPr lang="en-US" altLang="zh-CN" dirty="0" err="1"/>
              <a:t>fopen</a:t>
            </a:r>
            <a:r>
              <a:rPr lang="zh-CN" altLang="en-US" dirty="0"/>
              <a:t>函数</a:t>
            </a:r>
          </a:p>
        </p:txBody>
      </p:sp>
      <p:sp>
        <p:nvSpPr>
          <p:cNvPr id="7" name="矩形 6"/>
          <p:cNvSpPr>
            <a:spLocks noChangeArrowheads="1"/>
          </p:cNvSpPr>
          <p:nvPr/>
        </p:nvSpPr>
        <p:spPr bwMode="auto">
          <a:xfrm>
            <a:off x="4244665" y="2652002"/>
            <a:ext cx="7370090" cy="461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r>
              <a:rPr lang="zh-CN" altLang="zh-CN" dirty="0">
                <a:latin typeface="Courier New" pitchFamily="49" charset="0"/>
                <a:cs typeface="Courier New" pitchFamily="49" charset="0"/>
              </a:rPr>
              <a:t>在</a:t>
            </a:r>
            <a:r>
              <a:rPr lang="en-US" altLang="zh-CN" dirty="0">
                <a:latin typeface="Courier New" pitchFamily="49" charset="0"/>
                <a:cs typeface="Courier New" pitchFamily="49" charset="0"/>
              </a:rPr>
              <a:t>Unix</a:t>
            </a:r>
            <a:r>
              <a:rPr lang="zh-CN" altLang="zh-CN" dirty="0">
                <a:latin typeface="Courier New" pitchFamily="49" charset="0"/>
                <a:cs typeface="Courier New" pitchFamily="49" charset="0"/>
              </a:rPr>
              <a:t>和</a:t>
            </a:r>
            <a:r>
              <a:rPr lang="en-US" altLang="zh-CN" dirty="0">
                <a:latin typeface="Courier New" pitchFamily="49" charset="0"/>
                <a:cs typeface="Courier New" pitchFamily="49" charset="0"/>
              </a:rPr>
              <a:t>Linux</a:t>
            </a:r>
            <a:r>
              <a:rPr lang="zh-CN" altLang="zh-CN" dirty="0">
                <a:latin typeface="Courier New" pitchFamily="49" charset="0"/>
                <a:cs typeface="Courier New" pitchFamily="49" charset="0"/>
              </a:rPr>
              <a:t>环境下：</a:t>
            </a:r>
            <a:r>
              <a:rPr lang="en-US" altLang="zh-CN" dirty="0">
                <a:latin typeface="Courier New" pitchFamily="49" charset="0"/>
                <a:cs typeface="Courier New" pitchFamily="49" charset="0"/>
              </a:rPr>
              <a:t>"d:</a:t>
            </a:r>
            <a:r>
              <a:rPr lang="en-US" altLang="zh-CN" dirty="0">
                <a:solidFill>
                  <a:srgbClr val="FF0000"/>
                </a:solidFill>
                <a:latin typeface="Courier New" pitchFamily="49" charset="0"/>
                <a:cs typeface="Courier New" pitchFamily="49" charset="0"/>
              </a:rPr>
              <a:t>/</a:t>
            </a:r>
            <a:r>
              <a:rPr lang="en-US" altLang="zh-CN" dirty="0">
                <a:latin typeface="Courier New" pitchFamily="49" charset="0"/>
                <a:cs typeface="Courier New" pitchFamily="49" charset="0"/>
              </a:rPr>
              <a:t>data</a:t>
            </a:r>
            <a:r>
              <a:rPr lang="en-US" altLang="zh-CN" dirty="0">
                <a:solidFill>
                  <a:srgbClr val="FF0000"/>
                </a:solidFill>
                <a:latin typeface="Courier New" pitchFamily="49" charset="0"/>
                <a:cs typeface="Courier New" pitchFamily="49" charset="0"/>
              </a:rPr>
              <a:t>/</a:t>
            </a:r>
            <a:r>
              <a:rPr lang="en-US" altLang="zh-CN" dirty="0">
                <a:latin typeface="Courier New" pitchFamily="49" charset="0"/>
                <a:cs typeface="Courier New" pitchFamily="49" charset="0"/>
              </a:rPr>
              <a:t>tfile.txt"</a:t>
            </a:r>
            <a:endParaRPr lang="zh-CN" altLang="zh-CN" dirty="0">
              <a:latin typeface="Courier New" pitchFamily="49" charset="0"/>
              <a:cs typeface="Courier New" pitchFamily="49" charset="0"/>
            </a:endParaRPr>
          </a:p>
        </p:txBody>
      </p:sp>
      <p:sp>
        <p:nvSpPr>
          <p:cNvPr id="15367" name="矩形 7"/>
          <p:cNvSpPr>
            <a:spLocks noChangeArrowheads="1"/>
          </p:cNvSpPr>
          <p:nvPr/>
        </p:nvSpPr>
        <p:spPr bwMode="auto">
          <a:xfrm>
            <a:off x="395766" y="4824414"/>
            <a:ext cx="11218989" cy="15696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zh-CN" altLang="zh-CN" dirty="0"/>
              <a:t>执行该</a:t>
            </a:r>
            <a:r>
              <a:rPr lang="zh-CN" altLang="en-US" dirty="0"/>
              <a:t>代码</a:t>
            </a:r>
            <a:r>
              <a:rPr lang="zh-CN" altLang="zh-CN" dirty="0"/>
              <a:t>前，用户需先在计算机的</a:t>
            </a:r>
            <a:r>
              <a:rPr lang="en-US" altLang="zh-CN" dirty="0"/>
              <a:t>d</a:t>
            </a:r>
            <a:r>
              <a:rPr lang="zh-CN" altLang="zh-CN" dirty="0"/>
              <a:t>盘建立</a:t>
            </a:r>
            <a:r>
              <a:rPr lang="en-US" altLang="zh-CN" dirty="0"/>
              <a:t>data</a:t>
            </a:r>
            <a:r>
              <a:rPr lang="zh-CN" altLang="zh-CN" dirty="0"/>
              <a:t>目录。该程序执行后，用户可以搜索到相应目录下新创建的</a:t>
            </a:r>
            <a:r>
              <a:rPr lang="en-US" altLang="zh-CN" dirty="0"/>
              <a:t>tfile.txt</a:t>
            </a:r>
            <a:r>
              <a:rPr lang="zh-CN" altLang="zh-CN" dirty="0"/>
              <a:t>文件。</a:t>
            </a:r>
            <a:endParaRPr lang="en-US" altLang="zh-CN" dirty="0"/>
          </a:p>
          <a:p>
            <a:r>
              <a:rPr lang="zh-CN" altLang="zh-CN" dirty="0"/>
              <a:t>不能成功打开文件的原因有多种，包括当前用户没有磁盘的访问权限、目录不存在等，如果是读模式或读更新模式，文件不存在也会导致文件打开失败。</a:t>
            </a:r>
            <a:endParaRPr lang="zh-CN" altLang="en-US" dirty="0"/>
          </a:p>
        </p:txBody>
      </p:sp>
      <p:sp>
        <p:nvSpPr>
          <p:cNvPr id="2" name="矩形 1">
            <a:extLst>
              <a:ext uri="{FF2B5EF4-FFF2-40B4-BE49-F238E27FC236}">
                <a16:creationId xmlns:a16="http://schemas.microsoft.com/office/drawing/2014/main" id="{CE41A027-3BE2-4655-9F47-0914342CE5FB}"/>
              </a:ext>
            </a:extLst>
          </p:cNvPr>
          <p:cNvSpPr/>
          <p:nvPr/>
        </p:nvSpPr>
        <p:spPr>
          <a:xfrm>
            <a:off x="3044823" y="1308246"/>
            <a:ext cx="7844009" cy="830997"/>
          </a:xfrm>
          <a:prstGeom prst="rect">
            <a:avLst/>
          </a:prstGeom>
          <a:ln>
            <a:solidFill>
              <a:schemeClr val="tx1"/>
            </a:solidFill>
          </a:ln>
        </p:spPr>
        <p:txBody>
          <a:bodyPr wrap="square">
            <a:spAutoFit/>
          </a:bodyPr>
          <a:lstStyle/>
          <a:p>
            <a:r>
              <a:rPr lang="en-US" altLang="zh-CN" b="1" dirty="0">
                <a:solidFill>
                  <a:srgbClr val="000000"/>
                </a:solidFill>
                <a:latin typeface="Courier New" pitchFamily="49" charset="0"/>
                <a:cs typeface="Courier New" pitchFamily="49" charset="0"/>
              </a:rPr>
              <a:t>FILE *</a:t>
            </a:r>
            <a:r>
              <a:rPr lang="en-US" altLang="zh-CN" b="1" dirty="0" err="1">
                <a:solidFill>
                  <a:srgbClr val="FF0000"/>
                </a:solidFill>
                <a:latin typeface="Courier New" pitchFamily="49" charset="0"/>
                <a:cs typeface="Courier New" pitchFamily="49" charset="0"/>
              </a:rPr>
              <a:t>fp</a:t>
            </a:r>
            <a:r>
              <a:rPr lang="en-US" altLang="zh-CN" b="1" dirty="0">
                <a:solidFill>
                  <a:srgbClr val="000000"/>
                </a:solidFill>
                <a:latin typeface="Courier New" pitchFamily="49" charset="0"/>
                <a:cs typeface="Courier New" pitchFamily="49" charset="0"/>
              </a:rPr>
              <a:t>;</a:t>
            </a:r>
          </a:p>
          <a:p>
            <a:r>
              <a:rPr lang="en-US" altLang="zh-CN" dirty="0" err="1">
                <a:solidFill>
                  <a:srgbClr val="000000"/>
                </a:solidFill>
                <a:latin typeface="Courier New" pitchFamily="49" charset="0"/>
                <a:cs typeface="Courier New" pitchFamily="49" charset="0"/>
              </a:rPr>
              <a:t>fopen</a:t>
            </a:r>
            <a:r>
              <a:rPr lang="en-US" altLang="zh-CN" b="1" dirty="0" err="1">
                <a:solidFill>
                  <a:srgbClr val="FF0000"/>
                </a:solidFill>
                <a:latin typeface="Courier New" pitchFamily="49" charset="0"/>
                <a:cs typeface="Courier New" pitchFamily="49" charset="0"/>
              </a:rPr>
              <a:t>_s</a:t>
            </a:r>
            <a:r>
              <a:rPr lang="en-US" altLang="zh-CN" dirty="0">
                <a:solidFill>
                  <a:srgbClr val="000000"/>
                </a:solidFill>
                <a:latin typeface="Courier New" pitchFamily="49" charset="0"/>
                <a:cs typeface="Courier New" pitchFamily="49" charset="0"/>
              </a:rPr>
              <a:t>(</a:t>
            </a:r>
            <a:r>
              <a:rPr lang="en-US" altLang="zh-CN" b="1" dirty="0">
                <a:solidFill>
                  <a:srgbClr val="000000"/>
                </a:solidFill>
                <a:latin typeface="Courier New" pitchFamily="49" charset="0"/>
                <a:cs typeface="Courier New" pitchFamily="49" charset="0"/>
              </a:rPr>
              <a:t>&amp;</a:t>
            </a:r>
            <a:r>
              <a:rPr lang="en-US" altLang="zh-CN" b="1" dirty="0" err="1">
                <a:solidFill>
                  <a:srgbClr val="FF0000"/>
                </a:solidFill>
                <a:latin typeface="Courier New" pitchFamily="49" charset="0"/>
                <a:cs typeface="Courier New" pitchFamily="49" charset="0"/>
              </a:rPr>
              <a:t>fp</a:t>
            </a:r>
            <a:r>
              <a:rPr lang="en-US" altLang="zh-CN" b="1" dirty="0">
                <a:solidFill>
                  <a:srgbClr val="FF0000"/>
                </a:solidFill>
                <a:latin typeface="Courier New" pitchFamily="49" charset="0"/>
                <a:cs typeface="Courier New" pitchFamily="49" charset="0"/>
              </a:rPr>
              <a:t>, </a:t>
            </a:r>
            <a:r>
              <a:rPr lang="en-US" altLang="zh-CN" dirty="0">
                <a:latin typeface="Courier New" pitchFamily="49" charset="0"/>
                <a:cs typeface="Courier New" pitchFamily="49" charset="0"/>
              </a:rPr>
              <a:t>"d:\</a:t>
            </a:r>
            <a:r>
              <a:rPr lang="en-US" altLang="zh-CN" dirty="0">
                <a:solidFill>
                  <a:srgbClr val="FF0000"/>
                </a:solidFill>
                <a:latin typeface="Courier New" pitchFamily="49" charset="0"/>
                <a:cs typeface="Courier New" pitchFamily="49" charset="0"/>
              </a:rPr>
              <a:t>\</a:t>
            </a:r>
            <a:r>
              <a:rPr lang="en-US" altLang="zh-CN" dirty="0">
                <a:latin typeface="Courier New" pitchFamily="49" charset="0"/>
                <a:cs typeface="Courier New" pitchFamily="49" charset="0"/>
              </a:rPr>
              <a:t>data\</a:t>
            </a:r>
            <a:r>
              <a:rPr lang="en-US" altLang="zh-CN" dirty="0">
                <a:solidFill>
                  <a:srgbClr val="FF0000"/>
                </a:solidFill>
                <a:latin typeface="Courier New" pitchFamily="49" charset="0"/>
                <a:cs typeface="Courier New" pitchFamily="49" charset="0"/>
              </a:rPr>
              <a:t>\</a:t>
            </a:r>
            <a:r>
              <a:rPr lang="en-US" altLang="zh-CN" dirty="0">
                <a:latin typeface="Courier New" pitchFamily="49" charset="0"/>
                <a:cs typeface="Courier New" pitchFamily="49" charset="0"/>
              </a:rPr>
              <a:t>tfile.txt", "w");</a:t>
            </a:r>
            <a:endParaRPr lang="en-US" altLang="zh-CN" b="1" dirty="0">
              <a:solidFill>
                <a:srgbClr val="000000"/>
              </a:solidFill>
              <a:latin typeface="Courier New" pitchFamily="49" charset="0"/>
              <a:cs typeface="Courier New" pitchFamily="49"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zh-CN"/>
              <a:t>文件的读</a:t>
            </a:r>
            <a:r>
              <a:rPr lang="en-US" altLang="zh-CN"/>
              <a:t>/</a:t>
            </a:r>
            <a:r>
              <a:rPr lang="zh-CN" altLang="zh-CN"/>
              <a:t>写操作</a:t>
            </a:r>
            <a:endParaRPr lang="zh-CN" altLang="en-US"/>
          </a:p>
        </p:txBody>
      </p:sp>
      <p:sp>
        <p:nvSpPr>
          <p:cNvPr id="16387" name="内容占位符 2"/>
          <p:cNvSpPr>
            <a:spLocks noGrp="1"/>
          </p:cNvSpPr>
          <p:nvPr>
            <p:ph idx="1"/>
          </p:nvPr>
        </p:nvSpPr>
        <p:spPr>
          <a:xfrm>
            <a:off x="93121" y="863601"/>
            <a:ext cx="11995705" cy="1395413"/>
          </a:xfrm>
        </p:spPr>
        <p:txBody>
          <a:bodyPr/>
          <a:lstStyle/>
          <a:p>
            <a:r>
              <a:rPr lang="zh-CN" altLang="zh-CN"/>
              <a:t>文件的读</a:t>
            </a:r>
            <a:r>
              <a:rPr lang="pt-BR" altLang="zh-CN"/>
              <a:t>/</a:t>
            </a:r>
            <a:r>
              <a:rPr lang="zh-CN" altLang="zh-CN"/>
              <a:t>写操作也是通过库函数实现的，常用文件操作库函数有</a:t>
            </a:r>
            <a:endParaRPr lang="zh-CN" altLang="en-US"/>
          </a:p>
        </p:txBody>
      </p:sp>
      <p:sp>
        <p:nvSpPr>
          <p:cNvPr id="16388" name="Rectangle 8"/>
          <p:cNvSpPr>
            <a:spLocks noChangeArrowheads="1"/>
          </p:cNvSpPr>
          <p:nvPr/>
        </p:nvSpPr>
        <p:spPr bwMode="auto">
          <a:xfrm>
            <a:off x="6118488" y="3294063"/>
            <a:ext cx="2110041"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spcBef>
                <a:spcPct val="20000"/>
              </a:spcBef>
              <a:buClr>
                <a:srgbClr val="CCFF33"/>
              </a:buClr>
              <a:buSzPct val="70000"/>
              <a:buFont typeface="Wingdings" pitchFamily="2" charset="2"/>
              <a:buNone/>
            </a:pPr>
            <a:r>
              <a:rPr lang="en-US" altLang="zh-CN" b="1" dirty="0" err="1">
                <a:solidFill>
                  <a:srgbClr val="FF0000"/>
                </a:solidFill>
                <a:latin typeface="Courier New" pitchFamily="49" charset="0"/>
              </a:rPr>
              <a:t>f</a:t>
            </a:r>
            <a:r>
              <a:rPr lang="en-US" altLang="zh-CN" b="1" dirty="0" err="1">
                <a:latin typeface="Courier New" pitchFamily="49" charset="0"/>
              </a:rPr>
              <a:t>scanf</a:t>
            </a:r>
            <a:endParaRPr lang="en-US" altLang="zh-CN" b="1" dirty="0">
              <a:latin typeface="Courier New" pitchFamily="49" charset="0"/>
            </a:endParaRPr>
          </a:p>
        </p:txBody>
      </p:sp>
      <p:sp>
        <p:nvSpPr>
          <p:cNvPr id="16389" name="Rectangle 9"/>
          <p:cNvSpPr>
            <a:spLocks noChangeArrowheads="1"/>
          </p:cNvSpPr>
          <p:nvPr/>
        </p:nvSpPr>
        <p:spPr bwMode="auto">
          <a:xfrm>
            <a:off x="6118488" y="2760663"/>
            <a:ext cx="2110041"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spcBef>
                <a:spcPct val="20000"/>
              </a:spcBef>
              <a:buClr>
                <a:srgbClr val="CCFF33"/>
              </a:buClr>
              <a:buSzPct val="70000"/>
              <a:buFont typeface="Wingdings" pitchFamily="2" charset="2"/>
              <a:buNone/>
            </a:pPr>
            <a:r>
              <a:rPr lang="en-US" altLang="zh-CN" b="1" dirty="0" err="1">
                <a:solidFill>
                  <a:srgbClr val="FF0000"/>
                </a:solidFill>
                <a:latin typeface="Courier New" pitchFamily="49" charset="0"/>
              </a:rPr>
              <a:t>f</a:t>
            </a:r>
            <a:r>
              <a:rPr lang="en-US" altLang="zh-CN" b="1" dirty="0" err="1">
                <a:latin typeface="Courier New" pitchFamily="49" charset="0"/>
              </a:rPr>
              <a:t>printf</a:t>
            </a:r>
            <a:endParaRPr lang="en-US" altLang="zh-CN" b="1" dirty="0">
              <a:latin typeface="Courier New" pitchFamily="49" charset="0"/>
            </a:endParaRPr>
          </a:p>
        </p:txBody>
      </p:sp>
      <p:sp>
        <p:nvSpPr>
          <p:cNvPr id="16390" name="Rectangle 10"/>
          <p:cNvSpPr>
            <a:spLocks noChangeArrowheads="1"/>
          </p:cNvSpPr>
          <p:nvPr/>
        </p:nvSpPr>
        <p:spPr bwMode="auto">
          <a:xfrm>
            <a:off x="6118488" y="2228851"/>
            <a:ext cx="2110041" cy="5318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spcBef>
                <a:spcPct val="20000"/>
              </a:spcBef>
              <a:buClr>
                <a:srgbClr val="CCFF33"/>
              </a:buClr>
              <a:buSzPct val="70000"/>
              <a:buFont typeface="Wingdings" pitchFamily="2" charset="2"/>
              <a:buNone/>
            </a:pPr>
            <a:r>
              <a:rPr lang="zh-CN" altLang="en-US" b="1"/>
              <a:t>函数</a:t>
            </a:r>
          </a:p>
        </p:txBody>
      </p:sp>
      <p:sp>
        <p:nvSpPr>
          <p:cNvPr id="16391" name="Rectangle 15"/>
          <p:cNvSpPr>
            <a:spLocks noChangeArrowheads="1"/>
          </p:cNvSpPr>
          <p:nvPr/>
        </p:nvSpPr>
        <p:spPr bwMode="auto">
          <a:xfrm>
            <a:off x="3034905" y="3294063"/>
            <a:ext cx="2641256"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spcBef>
                <a:spcPct val="20000"/>
              </a:spcBef>
              <a:buClr>
                <a:srgbClr val="CCFF33"/>
              </a:buClr>
              <a:buSzPct val="70000"/>
              <a:buFont typeface="Wingdings" pitchFamily="2" charset="2"/>
              <a:buNone/>
            </a:pPr>
            <a:r>
              <a:rPr lang="zh-CN" altLang="en-US" b="1"/>
              <a:t>输入字符</a:t>
            </a:r>
          </a:p>
        </p:txBody>
      </p:sp>
      <p:sp>
        <p:nvSpPr>
          <p:cNvPr id="16392" name="Rectangle 16"/>
          <p:cNvSpPr>
            <a:spLocks noChangeArrowheads="1"/>
          </p:cNvSpPr>
          <p:nvPr/>
        </p:nvSpPr>
        <p:spPr bwMode="auto">
          <a:xfrm>
            <a:off x="3034905" y="2760663"/>
            <a:ext cx="2641256"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spcBef>
                <a:spcPct val="20000"/>
              </a:spcBef>
              <a:buClr>
                <a:srgbClr val="CCFF33"/>
              </a:buClr>
              <a:buSzPct val="70000"/>
              <a:buFont typeface="Wingdings" pitchFamily="2" charset="2"/>
              <a:buNone/>
            </a:pPr>
            <a:r>
              <a:rPr lang="zh-CN" altLang="en-US" b="1"/>
              <a:t>输出字符</a:t>
            </a:r>
          </a:p>
        </p:txBody>
      </p:sp>
      <p:sp>
        <p:nvSpPr>
          <p:cNvPr id="16393" name="Rectangle 17"/>
          <p:cNvSpPr>
            <a:spLocks noChangeArrowheads="1"/>
          </p:cNvSpPr>
          <p:nvPr/>
        </p:nvSpPr>
        <p:spPr bwMode="auto">
          <a:xfrm>
            <a:off x="3034905" y="2228851"/>
            <a:ext cx="2641256" cy="5318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spcBef>
                <a:spcPct val="20000"/>
              </a:spcBef>
              <a:buClr>
                <a:srgbClr val="CCFF33"/>
              </a:buClr>
              <a:buSzPct val="70000"/>
              <a:buFont typeface="Wingdings" pitchFamily="2" charset="2"/>
              <a:buNone/>
            </a:pPr>
            <a:r>
              <a:rPr lang="zh-CN" altLang="en-US" b="1"/>
              <a:t>功能</a:t>
            </a:r>
          </a:p>
        </p:txBody>
      </p:sp>
      <p:sp>
        <p:nvSpPr>
          <p:cNvPr id="16394" name="Rectangle 22"/>
          <p:cNvSpPr>
            <a:spLocks noChangeArrowheads="1"/>
          </p:cNvSpPr>
          <p:nvPr/>
        </p:nvSpPr>
        <p:spPr bwMode="auto">
          <a:xfrm>
            <a:off x="8245461" y="3294063"/>
            <a:ext cx="263914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spcBef>
                <a:spcPct val="20000"/>
              </a:spcBef>
              <a:buClr>
                <a:srgbClr val="CCFF33"/>
              </a:buClr>
              <a:buSzPct val="70000"/>
              <a:buFont typeface="Wingdings" pitchFamily="2" charset="2"/>
              <a:buNone/>
            </a:pPr>
            <a:r>
              <a:rPr lang="zh-CN" altLang="en-US" b="1"/>
              <a:t>格式化输入</a:t>
            </a:r>
          </a:p>
        </p:txBody>
      </p:sp>
      <p:sp>
        <p:nvSpPr>
          <p:cNvPr id="16395" name="Rectangle 23"/>
          <p:cNvSpPr>
            <a:spLocks noChangeArrowheads="1"/>
          </p:cNvSpPr>
          <p:nvPr/>
        </p:nvSpPr>
        <p:spPr bwMode="auto">
          <a:xfrm>
            <a:off x="876186" y="3294063"/>
            <a:ext cx="2158719"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spcBef>
                <a:spcPct val="20000"/>
              </a:spcBef>
              <a:buClr>
                <a:srgbClr val="CCFF33"/>
              </a:buClr>
              <a:buSzPct val="70000"/>
              <a:buFont typeface="Wingdings" pitchFamily="2" charset="2"/>
              <a:buNone/>
            </a:pPr>
            <a:r>
              <a:rPr lang="en-US" altLang="zh-CN" b="1" dirty="0" err="1">
                <a:solidFill>
                  <a:srgbClr val="FF0000"/>
                </a:solidFill>
                <a:latin typeface="Courier New" pitchFamily="49" charset="0"/>
              </a:rPr>
              <a:t>f</a:t>
            </a:r>
            <a:r>
              <a:rPr lang="en-US" altLang="zh-CN" b="1" dirty="0" err="1">
                <a:latin typeface="Courier New" pitchFamily="49" charset="0"/>
              </a:rPr>
              <a:t>getc</a:t>
            </a:r>
            <a:endParaRPr lang="en-US" altLang="zh-CN" b="1" dirty="0">
              <a:latin typeface="Courier New" pitchFamily="49" charset="0"/>
            </a:endParaRPr>
          </a:p>
        </p:txBody>
      </p:sp>
      <p:sp>
        <p:nvSpPr>
          <p:cNvPr id="16396" name="Rectangle 24"/>
          <p:cNvSpPr>
            <a:spLocks noChangeArrowheads="1"/>
          </p:cNvSpPr>
          <p:nvPr/>
        </p:nvSpPr>
        <p:spPr bwMode="auto">
          <a:xfrm>
            <a:off x="8245461" y="2760663"/>
            <a:ext cx="263914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spcBef>
                <a:spcPct val="20000"/>
              </a:spcBef>
              <a:buClr>
                <a:srgbClr val="CCFF33"/>
              </a:buClr>
              <a:buSzPct val="70000"/>
              <a:buFont typeface="Wingdings" pitchFamily="2" charset="2"/>
              <a:buNone/>
            </a:pPr>
            <a:r>
              <a:rPr lang="zh-CN" altLang="en-US" b="1"/>
              <a:t>格式化输出</a:t>
            </a:r>
          </a:p>
        </p:txBody>
      </p:sp>
      <p:sp>
        <p:nvSpPr>
          <p:cNvPr id="16397" name="Rectangle 25"/>
          <p:cNvSpPr>
            <a:spLocks noChangeArrowheads="1"/>
          </p:cNvSpPr>
          <p:nvPr/>
        </p:nvSpPr>
        <p:spPr bwMode="auto">
          <a:xfrm>
            <a:off x="876186" y="2760663"/>
            <a:ext cx="2158719"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spcBef>
                <a:spcPct val="20000"/>
              </a:spcBef>
              <a:buClr>
                <a:srgbClr val="CCFF33"/>
              </a:buClr>
              <a:buSzPct val="70000"/>
              <a:buFont typeface="Wingdings" pitchFamily="2" charset="2"/>
              <a:buNone/>
            </a:pPr>
            <a:r>
              <a:rPr lang="en-US" altLang="zh-CN" b="1" dirty="0" err="1">
                <a:solidFill>
                  <a:srgbClr val="FF0000"/>
                </a:solidFill>
                <a:latin typeface="Courier New" pitchFamily="49" charset="0"/>
              </a:rPr>
              <a:t>f</a:t>
            </a:r>
            <a:r>
              <a:rPr lang="en-US" altLang="zh-CN" b="1" dirty="0" err="1">
                <a:latin typeface="Courier New" pitchFamily="49" charset="0"/>
              </a:rPr>
              <a:t>putc</a:t>
            </a:r>
            <a:endParaRPr lang="en-US" altLang="zh-CN" b="1" dirty="0">
              <a:latin typeface="Courier New" pitchFamily="49" charset="0"/>
            </a:endParaRPr>
          </a:p>
        </p:txBody>
      </p:sp>
      <p:sp>
        <p:nvSpPr>
          <p:cNvPr id="16398" name="Rectangle 30"/>
          <p:cNvSpPr>
            <a:spLocks noChangeArrowheads="1"/>
          </p:cNvSpPr>
          <p:nvPr/>
        </p:nvSpPr>
        <p:spPr bwMode="auto">
          <a:xfrm>
            <a:off x="8245461" y="2228851"/>
            <a:ext cx="2639140" cy="5318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spcBef>
                <a:spcPct val="20000"/>
              </a:spcBef>
              <a:buClr>
                <a:srgbClr val="CCFF33"/>
              </a:buClr>
              <a:buSzPct val="70000"/>
              <a:buFont typeface="Wingdings" pitchFamily="2" charset="2"/>
              <a:buNone/>
            </a:pPr>
            <a:r>
              <a:rPr lang="zh-CN" altLang="en-US" b="1"/>
              <a:t>功能</a:t>
            </a:r>
          </a:p>
        </p:txBody>
      </p:sp>
      <p:sp>
        <p:nvSpPr>
          <p:cNvPr id="16399" name="Rectangle 31"/>
          <p:cNvSpPr>
            <a:spLocks noChangeArrowheads="1"/>
          </p:cNvSpPr>
          <p:nvPr/>
        </p:nvSpPr>
        <p:spPr bwMode="auto">
          <a:xfrm>
            <a:off x="876186" y="2228851"/>
            <a:ext cx="2158719" cy="5318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spcBef>
                <a:spcPct val="20000"/>
              </a:spcBef>
              <a:buClr>
                <a:srgbClr val="CCFF33"/>
              </a:buClr>
              <a:buSzPct val="70000"/>
              <a:buFont typeface="Wingdings" pitchFamily="2" charset="2"/>
              <a:buNone/>
            </a:pPr>
            <a:r>
              <a:rPr lang="zh-CN" altLang="en-US" b="1"/>
              <a:t>函数</a:t>
            </a:r>
          </a:p>
        </p:txBody>
      </p:sp>
      <p:sp>
        <p:nvSpPr>
          <p:cNvPr id="16400" name="Rectangle 4"/>
          <p:cNvSpPr>
            <a:spLocks noChangeArrowheads="1"/>
          </p:cNvSpPr>
          <p:nvPr/>
        </p:nvSpPr>
        <p:spPr bwMode="auto">
          <a:xfrm>
            <a:off x="876186" y="4367213"/>
            <a:ext cx="2158719" cy="5318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spcBef>
                <a:spcPct val="20000"/>
              </a:spcBef>
              <a:buClr>
                <a:srgbClr val="CCFF33"/>
              </a:buClr>
              <a:buSzPct val="70000"/>
              <a:buFont typeface="Wingdings" pitchFamily="2" charset="2"/>
              <a:buNone/>
            </a:pPr>
            <a:r>
              <a:rPr lang="en-US" altLang="zh-CN" b="1" dirty="0" err="1">
                <a:solidFill>
                  <a:srgbClr val="FF0000"/>
                </a:solidFill>
                <a:latin typeface="Courier New" pitchFamily="49" charset="0"/>
              </a:rPr>
              <a:t>f</a:t>
            </a:r>
            <a:r>
              <a:rPr lang="en-US" altLang="zh-CN" b="1" dirty="0" err="1">
                <a:latin typeface="Courier New" pitchFamily="49" charset="0"/>
              </a:rPr>
              <a:t>gets</a:t>
            </a:r>
            <a:endParaRPr lang="en-US" altLang="zh-CN" b="1" dirty="0">
              <a:latin typeface="Courier New" pitchFamily="49" charset="0"/>
            </a:endParaRPr>
          </a:p>
        </p:txBody>
      </p:sp>
      <p:sp>
        <p:nvSpPr>
          <p:cNvPr id="16401" name="Rectangle 5"/>
          <p:cNvSpPr>
            <a:spLocks noChangeArrowheads="1"/>
          </p:cNvSpPr>
          <p:nvPr/>
        </p:nvSpPr>
        <p:spPr bwMode="auto">
          <a:xfrm>
            <a:off x="876186" y="3833813"/>
            <a:ext cx="2158719"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spcBef>
                <a:spcPct val="20000"/>
              </a:spcBef>
              <a:buClr>
                <a:srgbClr val="CCFF33"/>
              </a:buClr>
              <a:buSzPct val="70000"/>
              <a:buFont typeface="Wingdings" pitchFamily="2" charset="2"/>
              <a:buNone/>
            </a:pPr>
            <a:r>
              <a:rPr lang="en-US" altLang="zh-CN" b="1" dirty="0" err="1">
                <a:solidFill>
                  <a:srgbClr val="FF0000"/>
                </a:solidFill>
                <a:latin typeface="Courier New" pitchFamily="49" charset="0"/>
              </a:rPr>
              <a:t>f</a:t>
            </a:r>
            <a:r>
              <a:rPr lang="en-US" altLang="zh-CN" b="1" dirty="0" err="1">
                <a:latin typeface="Courier New" pitchFamily="49" charset="0"/>
              </a:rPr>
              <a:t>puts</a:t>
            </a:r>
            <a:endParaRPr lang="en-US" altLang="zh-CN" b="1" dirty="0">
              <a:latin typeface="Courier New" pitchFamily="49" charset="0"/>
            </a:endParaRPr>
          </a:p>
        </p:txBody>
      </p:sp>
      <p:sp>
        <p:nvSpPr>
          <p:cNvPr id="16402" name="Rectangle 18"/>
          <p:cNvSpPr>
            <a:spLocks noChangeArrowheads="1"/>
          </p:cNvSpPr>
          <p:nvPr/>
        </p:nvSpPr>
        <p:spPr bwMode="auto">
          <a:xfrm>
            <a:off x="3034905" y="3833813"/>
            <a:ext cx="2641256"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spcBef>
                <a:spcPct val="20000"/>
              </a:spcBef>
              <a:buClr>
                <a:srgbClr val="CCFF33"/>
              </a:buClr>
              <a:buSzPct val="70000"/>
              <a:buFont typeface="Wingdings" pitchFamily="2" charset="2"/>
              <a:buNone/>
            </a:pPr>
            <a:r>
              <a:rPr lang="zh-CN" altLang="en-US" b="1"/>
              <a:t>输出字符串</a:t>
            </a:r>
          </a:p>
        </p:txBody>
      </p:sp>
      <p:sp>
        <p:nvSpPr>
          <p:cNvPr id="16403" name="Rectangle 28"/>
          <p:cNvSpPr>
            <a:spLocks noChangeArrowheads="1"/>
          </p:cNvSpPr>
          <p:nvPr/>
        </p:nvSpPr>
        <p:spPr bwMode="auto">
          <a:xfrm>
            <a:off x="3034905" y="4367213"/>
            <a:ext cx="2641256" cy="5318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spcBef>
                <a:spcPct val="20000"/>
              </a:spcBef>
              <a:buClr>
                <a:srgbClr val="CCFF33"/>
              </a:buClr>
              <a:buSzPct val="70000"/>
              <a:buFont typeface="Wingdings" pitchFamily="2" charset="2"/>
              <a:buNone/>
            </a:pPr>
            <a:r>
              <a:rPr lang="zh-CN" altLang="en-US" b="1"/>
              <a:t>输入字符串</a:t>
            </a:r>
          </a:p>
        </p:txBody>
      </p:sp>
      <p:sp>
        <p:nvSpPr>
          <p:cNvPr id="16404" name="Rectangle 11"/>
          <p:cNvSpPr>
            <a:spLocks noChangeArrowheads="1"/>
          </p:cNvSpPr>
          <p:nvPr/>
        </p:nvSpPr>
        <p:spPr bwMode="auto">
          <a:xfrm>
            <a:off x="8245461" y="4367213"/>
            <a:ext cx="2639140" cy="5318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spcBef>
                <a:spcPct val="20000"/>
              </a:spcBef>
              <a:buClr>
                <a:srgbClr val="CCFF33"/>
              </a:buClr>
              <a:buSzPct val="70000"/>
              <a:buFont typeface="Wingdings" pitchFamily="2" charset="2"/>
              <a:buNone/>
            </a:pPr>
            <a:r>
              <a:rPr lang="zh-CN" altLang="en-US" b="1"/>
              <a:t>输入数据块</a:t>
            </a:r>
          </a:p>
        </p:txBody>
      </p:sp>
      <p:sp>
        <p:nvSpPr>
          <p:cNvPr id="16405" name="Rectangle 12"/>
          <p:cNvSpPr>
            <a:spLocks noChangeArrowheads="1"/>
          </p:cNvSpPr>
          <p:nvPr/>
        </p:nvSpPr>
        <p:spPr bwMode="auto">
          <a:xfrm>
            <a:off x="8245461" y="3833813"/>
            <a:ext cx="263914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spcBef>
                <a:spcPct val="20000"/>
              </a:spcBef>
              <a:buClr>
                <a:srgbClr val="CCFF33"/>
              </a:buClr>
              <a:buSzPct val="70000"/>
              <a:buFont typeface="Wingdings" pitchFamily="2" charset="2"/>
              <a:buNone/>
            </a:pPr>
            <a:r>
              <a:rPr lang="zh-CN" altLang="en-US" b="1"/>
              <a:t>输出数据块</a:t>
            </a:r>
          </a:p>
        </p:txBody>
      </p:sp>
      <p:sp>
        <p:nvSpPr>
          <p:cNvPr id="16406" name="Rectangle 19"/>
          <p:cNvSpPr>
            <a:spLocks noChangeArrowheads="1"/>
          </p:cNvSpPr>
          <p:nvPr/>
        </p:nvSpPr>
        <p:spPr bwMode="auto">
          <a:xfrm>
            <a:off x="6118488" y="3833813"/>
            <a:ext cx="2110041"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spcBef>
                <a:spcPct val="20000"/>
              </a:spcBef>
              <a:buClr>
                <a:srgbClr val="CCFF33"/>
              </a:buClr>
              <a:buSzPct val="70000"/>
              <a:buFont typeface="Wingdings" pitchFamily="2" charset="2"/>
              <a:buNone/>
            </a:pPr>
            <a:r>
              <a:rPr lang="en-US" altLang="zh-CN" b="1" dirty="0" err="1">
                <a:solidFill>
                  <a:srgbClr val="FF0000"/>
                </a:solidFill>
                <a:latin typeface="Courier New" pitchFamily="49" charset="0"/>
              </a:rPr>
              <a:t>f</a:t>
            </a:r>
            <a:r>
              <a:rPr lang="en-US" altLang="zh-CN" b="1" dirty="0" err="1">
                <a:latin typeface="Courier New" pitchFamily="49" charset="0"/>
              </a:rPr>
              <a:t>write</a:t>
            </a:r>
            <a:endParaRPr lang="en-US" altLang="zh-CN" b="1" dirty="0">
              <a:latin typeface="Courier New" pitchFamily="49" charset="0"/>
            </a:endParaRPr>
          </a:p>
        </p:txBody>
      </p:sp>
      <p:sp>
        <p:nvSpPr>
          <p:cNvPr id="16407" name="Rectangle 29"/>
          <p:cNvSpPr>
            <a:spLocks noChangeArrowheads="1"/>
          </p:cNvSpPr>
          <p:nvPr/>
        </p:nvSpPr>
        <p:spPr bwMode="auto">
          <a:xfrm>
            <a:off x="6118488" y="4367213"/>
            <a:ext cx="2110041" cy="5318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spcBef>
                <a:spcPct val="20000"/>
              </a:spcBef>
              <a:buClr>
                <a:srgbClr val="CCFF33"/>
              </a:buClr>
              <a:buSzPct val="70000"/>
              <a:buFont typeface="Wingdings" pitchFamily="2" charset="2"/>
              <a:buNone/>
            </a:pPr>
            <a:r>
              <a:rPr lang="en-US" altLang="zh-CN" b="1" dirty="0" err="1">
                <a:solidFill>
                  <a:srgbClr val="FF0000"/>
                </a:solidFill>
                <a:latin typeface="Courier New" pitchFamily="49" charset="0"/>
              </a:rPr>
              <a:t>f</a:t>
            </a:r>
            <a:r>
              <a:rPr lang="en-US" altLang="zh-CN" b="1" dirty="0" err="1">
                <a:latin typeface="Courier New" pitchFamily="49" charset="0"/>
              </a:rPr>
              <a:t>read</a:t>
            </a:r>
            <a:endParaRPr lang="en-US" altLang="zh-CN" b="1" dirty="0">
              <a:latin typeface="Courier New" pitchFamily="49" charset="0"/>
            </a:endParaRPr>
          </a:p>
        </p:txBody>
      </p:sp>
      <p:sp>
        <p:nvSpPr>
          <p:cNvPr id="54"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83656F95-B6B6-4713-B6F9-EBE82A049562}" type="slidenum">
              <a:rPr lang="en-US" altLang="zh-CN" sz="1200">
                <a:ea typeface="+mn-ea"/>
              </a:rPr>
              <a:pPr algn="r">
                <a:defRPr/>
              </a:pPr>
              <a:t>14</a:t>
            </a:fld>
            <a:endParaRPr lang="en-US" altLang="zh-CN" sz="1200">
              <a:ea typeface="+mn-ea"/>
            </a:endParaRP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en-US" altLang="zh-CN" dirty="0" err="1"/>
              <a:t>fputc</a:t>
            </a:r>
            <a:r>
              <a:rPr lang="zh-CN" altLang="en-US" dirty="0"/>
              <a:t>函数</a:t>
            </a:r>
          </a:p>
        </p:txBody>
      </p:sp>
      <p:sp>
        <p:nvSpPr>
          <p:cNvPr id="17411" name="内容占位符 2"/>
          <p:cNvSpPr>
            <a:spLocks noGrp="1"/>
          </p:cNvSpPr>
          <p:nvPr>
            <p:ph idx="1"/>
          </p:nvPr>
        </p:nvSpPr>
        <p:spPr/>
        <p:txBody>
          <a:bodyPr/>
          <a:lstStyle/>
          <a:p>
            <a:r>
              <a:rPr lang="en-US" altLang="zh-CN" dirty="0" err="1">
                <a:latin typeface="Courier New" pitchFamily="49" charset="0"/>
                <a:cs typeface="Courier New" pitchFamily="49" charset="0"/>
              </a:rPr>
              <a:t>int</a:t>
            </a:r>
            <a:r>
              <a:rPr lang="en-US" altLang="zh-CN" dirty="0">
                <a:latin typeface="Courier New" pitchFamily="49" charset="0"/>
                <a:cs typeface="Courier New" pitchFamily="49" charset="0"/>
              </a:rPr>
              <a:t> </a:t>
            </a:r>
            <a:r>
              <a:rPr lang="en-US" altLang="zh-CN" dirty="0" err="1">
                <a:latin typeface="Courier New" pitchFamily="49" charset="0"/>
                <a:cs typeface="Courier New" pitchFamily="49" charset="0"/>
              </a:rPr>
              <a:t>fputc</a:t>
            </a:r>
            <a:r>
              <a:rPr lang="en-US" altLang="zh-CN" dirty="0">
                <a:latin typeface="Courier New" pitchFamily="49" charset="0"/>
                <a:cs typeface="Courier New" pitchFamily="49" charset="0"/>
              </a:rPr>
              <a:t>(</a:t>
            </a:r>
            <a:r>
              <a:rPr lang="en-US" altLang="zh-CN" dirty="0" err="1">
                <a:latin typeface="Courier New" pitchFamily="49" charset="0"/>
                <a:cs typeface="Courier New" pitchFamily="49" charset="0"/>
              </a:rPr>
              <a:t>int</a:t>
            </a:r>
            <a:r>
              <a:rPr lang="en-US" altLang="zh-CN" dirty="0">
                <a:latin typeface="Courier New" pitchFamily="49" charset="0"/>
                <a:cs typeface="Courier New" pitchFamily="49" charset="0"/>
              </a:rPr>
              <a:t> c, FILE *stream);</a:t>
            </a:r>
            <a:endParaRPr lang="zh-CN" altLang="zh-CN" dirty="0">
              <a:latin typeface="Courier New" pitchFamily="49" charset="0"/>
              <a:cs typeface="Courier New" pitchFamily="49" charset="0"/>
            </a:endParaRPr>
          </a:p>
          <a:p>
            <a:pPr lvl="1"/>
            <a:r>
              <a:rPr lang="zh-CN" altLang="zh-CN" dirty="0">
                <a:latin typeface="Courier New" pitchFamily="49" charset="0"/>
                <a:cs typeface="Courier New" pitchFamily="49" charset="0"/>
              </a:rPr>
              <a:t>该函数的功能是将字符</a:t>
            </a:r>
            <a:r>
              <a:rPr lang="en-US" altLang="zh-CN" dirty="0">
                <a:latin typeface="Courier New" pitchFamily="49" charset="0"/>
                <a:cs typeface="Courier New" pitchFamily="49" charset="0"/>
              </a:rPr>
              <a:t>c</a:t>
            </a:r>
            <a:r>
              <a:rPr lang="zh-CN" altLang="zh-CN" dirty="0">
                <a:latin typeface="Courier New" pitchFamily="49" charset="0"/>
                <a:cs typeface="Courier New" pitchFamily="49" charset="0"/>
              </a:rPr>
              <a:t>写至文件，正常情况下返回字符</a:t>
            </a:r>
            <a:r>
              <a:rPr lang="en-US" altLang="zh-CN" dirty="0">
                <a:latin typeface="Courier New" pitchFamily="49" charset="0"/>
                <a:cs typeface="Courier New" pitchFamily="49" charset="0"/>
              </a:rPr>
              <a:t>c</a:t>
            </a:r>
            <a:r>
              <a:rPr lang="zh-CN" altLang="zh-CN" dirty="0">
                <a:latin typeface="Courier New" pitchFamily="49" charset="0"/>
                <a:cs typeface="Courier New" pitchFamily="49" charset="0"/>
              </a:rPr>
              <a:t>的</a:t>
            </a:r>
            <a:r>
              <a:rPr lang="en-US" altLang="zh-CN" dirty="0">
                <a:latin typeface="Courier New" pitchFamily="49" charset="0"/>
                <a:cs typeface="Courier New" pitchFamily="49" charset="0"/>
              </a:rPr>
              <a:t>ASCII</a:t>
            </a:r>
            <a:r>
              <a:rPr lang="zh-CN" altLang="zh-CN" dirty="0">
                <a:latin typeface="Courier New" pitchFamily="49" charset="0"/>
                <a:cs typeface="Courier New" pitchFamily="49" charset="0"/>
              </a:rPr>
              <a:t>码，否则（发生写入错误等异常时）返回</a:t>
            </a:r>
            <a:r>
              <a:rPr lang="en-US" altLang="zh-CN" dirty="0">
                <a:latin typeface="Courier New" pitchFamily="49" charset="0"/>
                <a:cs typeface="Courier New" pitchFamily="49" charset="0"/>
              </a:rPr>
              <a:t>EOF</a:t>
            </a:r>
            <a:r>
              <a:rPr lang="zh-CN" altLang="zh-CN" dirty="0">
                <a:latin typeface="Courier New" pitchFamily="49" charset="0"/>
                <a:cs typeface="Courier New" pitchFamily="49" charset="0"/>
              </a:rPr>
              <a:t>。</a:t>
            </a:r>
          </a:p>
          <a:p>
            <a:endParaRPr lang="pt-BR" altLang="zh-CN" dirty="0">
              <a:latin typeface="Courier New" pitchFamily="49" charset="0"/>
              <a:cs typeface="Courier New" pitchFamily="49" charset="0"/>
            </a:endParaRPr>
          </a:p>
          <a:p>
            <a:endParaRPr lang="en-US" altLang="zh-CN" dirty="0">
              <a:latin typeface="Courier New" pitchFamily="49" charset="0"/>
              <a:cs typeface="Courier New" pitchFamily="49" charset="0"/>
            </a:endParaRPr>
          </a:p>
          <a:p>
            <a:endParaRPr lang="en-US" altLang="zh-CN" dirty="0">
              <a:latin typeface="Courier New" pitchFamily="49" charset="0"/>
              <a:cs typeface="Courier New" pitchFamily="49" charset="0"/>
            </a:endParaRPr>
          </a:p>
        </p:txBody>
      </p:sp>
      <p:sp>
        <p:nvSpPr>
          <p:cNvPr id="4"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6D2067AD-9632-4152-96D8-8F847A784F54}" type="slidenum">
              <a:rPr lang="en-US" altLang="zh-CN" sz="1200">
                <a:ea typeface="+mn-ea"/>
              </a:rPr>
              <a:pPr algn="r">
                <a:defRPr/>
              </a:pPr>
              <a:t>15</a:t>
            </a:fld>
            <a:endParaRPr lang="en-US" altLang="zh-CN" sz="1200">
              <a:ea typeface="+mn-ea"/>
            </a:endParaRP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en-US" altLang="zh-CN" dirty="0" err="1"/>
              <a:t>fprintf</a:t>
            </a:r>
            <a:r>
              <a:rPr lang="zh-CN" altLang="en-US" dirty="0"/>
              <a:t>函数</a:t>
            </a:r>
          </a:p>
        </p:txBody>
      </p:sp>
      <p:sp>
        <p:nvSpPr>
          <p:cNvPr id="3" name="内容占位符 2"/>
          <p:cNvSpPr>
            <a:spLocks noGrp="1"/>
          </p:cNvSpPr>
          <p:nvPr>
            <p:ph idx="1"/>
          </p:nvPr>
        </p:nvSpPr>
        <p:spPr/>
        <p:txBody>
          <a:bodyPr/>
          <a:lstStyle/>
          <a:p>
            <a:pPr>
              <a:defRPr/>
            </a:pPr>
            <a:r>
              <a:rPr lang="en-US" altLang="zh-CN" dirty="0" err="1">
                <a:latin typeface="Courier New" pitchFamily="49" charset="0"/>
                <a:cs typeface="Courier New" pitchFamily="49" charset="0"/>
              </a:rPr>
              <a:t>int</a:t>
            </a:r>
            <a:r>
              <a:rPr lang="en-US" altLang="zh-CN" dirty="0">
                <a:latin typeface="Courier New" pitchFamily="49" charset="0"/>
                <a:cs typeface="Courier New" pitchFamily="49" charset="0"/>
              </a:rPr>
              <a:t> </a:t>
            </a:r>
            <a:r>
              <a:rPr lang="en-US" altLang="zh-CN" dirty="0" err="1">
                <a:latin typeface="Courier New" pitchFamily="49" charset="0"/>
                <a:cs typeface="Courier New" pitchFamily="49" charset="0"/>
              </a:rPr>
              <a:t>fprintf</a:t>
            </a:r>
            <a:r>
              <a:rPr lang="en-US" altLang="zh-CN" dirty="0">
                <a:latin typeface="Courier New" pitchFamily="49" charset="0"/>
                <a:cs typeface="Courier New" pitchFamily="49" charset="0"/>
              </a:rPr>
              <a:t>(FILE *stream, </a:t>
            </a:r>
            <a:r>
              <a:rPr lang="en-US" altLang="zh-CN" dirty="0" err="1">
                <a:latin typeface="Courier New" pitchFamily="49" charset="0"/>
                <a:cs typeface="Courier New" pitchFamily="49" charset="0"/>
              </a:rPr>
              <a:t>const</a:t>
            </a:r>
            <a:r>
              <a:rPr lang="en-US" altLang="zh-CN" dirty="0">
                <a:latin typeface="Courier New" pitchFamily="49" charset="0"/>
                <a:cs typeface="Courier New" pitchFamily="49" charset="0"/>
              </a:rPr>
              <a:t> char *format, ...);</a:t>
            </a:r>
            <a:endParaRPr lang="zh-CN" altLang="zh-CN" dirty="0">
              <a:latin typeface="Courier New" pitchFamily="49" charset="0"/>
              <a:cs typeface="Courier New" pitchFamily="49" charset="0"/>
            </a:endParaRPr>
          </a:p>
          <a:p>
            <a:pPr lvl="1">
              <a:defRPr/>
            </a:pPr>
            <a:r>
              <a:rPr lang="zh-CN" altLang="zh-CN" dirty="0">
                <a:latin typeface="Courier New" pitchFamily="49" charset="0"/>
                <a:cs typeface="Courier New" pitchFamily="49" charset="0"/>
              </a:rPr>
              <a:t>该函数的功能是将</a:t>
            </a:r>
            <a:r>
              <a:rPr lang="zh-CN" altLang="zh-CN" dirty="0">
                <a:solidFill>
                  <a:srgbClr val="FF0000"/>
                </a:solidFill>
                <a:latin typeface="Courier New" pitchFamily="49" charset="0"/>
                <a:cs typeface="Courier New" pitchFamily="49" charset="0"/>
              </a:rPr>
              <a:t>基本类型</a:t>
            </a:r>
            <a:r>
              <a:rPr lang="zh-CN" altLang="zh-CN" dirty="0">
                <a:latin typeface="Courier New" pitchFamily="49" charset="0"/>
                <a:cs typeface="Courier New" pitchFamily="49" charset="0"/>
              </a:rPr>
              <a:t>数据</a:t>
            </a:r>
            <a:r>
              <a:rPr lang="zh-CN" altLang="zh-CN" dirty="0">
                <a:solidFill>
                  <a:srgbClr val="FF0000"/>
                </a:solidFill>
                <a:latin typeface="Courier New" pitchFamily="49" charset="0"/>
                <a:cs typeface="Courier New" pitchFamily="49" charset="0"/>
              </a:rPr>
              <a:t>写至文件</a:t>
            </a:r>
            <a:r>
              <a:rPr lang="zh-CN" altLang="zh-CN" dirty="0">
                <a:latin typeface="Courier New" pitchFamily="49" charset="0"/>
                <a:cs typeface="Courier New" pitchFamily="49" charset="0"/>
              </a:rPr>
              <a:t>，正常情况下返回传输字符的个数，否则返回一个负整数。参数</a:t>
            </a:r>
            <a:r>
              <a:rPr lang="en-US" altLang="zh-CN" dirty="0">
                <a:latin typeface="Courier New" pitchFamily="49" charset="0"/>
                <a:cs typeface="Courier New" pitchFamily="49" charset="0"/>
              </a:rPr>
              <a:t>format</a:t>
            </a:r>
            <a:r>
              <a:rPr lang="zh-CN" altLang="zh-CN" dirty="0">
                <a:latin typeface="Courier New" pitchFamily="49" charset="0"/>
                <a:cs typeface="Courier New" pitchFamily="49" charset="0"/>
              </a:rPr>
              <a:t>与</a:t>
            </a:r>
            <a:r>
              <a:rPr lang="en-US" altLang="zh-CN" dirty="0" err="1">
                <a:latin typeface="Courier New" pitchFamily="49" charset="0"/>
                <a:cs typeface="Courier New" pitchFamily="49" charset="0"/>
              </a:rPr>
              <a:t>printf</a:t>
            </a:r>
            <a:r>
              <a:rPr lang="zh-CN" altLang="zh-CN" dirty="0">
                <a:latin typeface="Courier New" pitchFamily="49" charset="0"/>
                <a:cs typeface="Courier New" pitchFamily="49" charset="0"/>
              </a:rPr>
              <a:t>函数的参数类似。例如，</a:t>
            </a:r>
          </a:p>
          <a:p>
            <a:pPr marL="400050" lvl="1" indent="0">
              <a:buFontTx/>
              <a:buNone/>
              <a:defRPr/>
            </a:pPr>
            <a:r>
              <a:rPr lang="en-US" altLang="zh-CN" dirty="0">
                <a:latin typeface="Courier New" pitchFamily="49" charset="0"/>
                <a:cs typeface="Courier New" pitchFamily="49" charset="0"/>
              </a:rPr>
              <a:t>    </a:t>
            </a:r>
            <a:r>
              <a:rPr lang="en-US" altLang="zh-CN" dirty="0" err="1">
                <a:latin typeface="Courier New" pitchFamily="49" charset="0"/>
                <a:cs typeface="Courier New" pitchFamily="49" charset="0"/>
              </a:rPr>
              <a:t>pfile</a:t>
            </a:r>
            <a:r>
              <a:rPr lang="en-US" altLang="zh-CN" dirty="0">
                <a:latin typeface="Courier New" pitchFamily="49" charset="0"/>
                <a:cs typeface="Courier New" pitchFamily="49" charset="0"/>
              </a:rPr>
              <a:t> = </a:t>
            </a:r>
            <a:r>
              <a:rPr lang="en-US" altLang="zh-CN" dirty="0" err="1">
                <a:latin typeface="Courier New" pitchFamily="49" charset="0"/>
                <a:cs typeface="Courier New" pitchFamily="49" charset="0"/>
              </a:rPr>
              <a:t>fopen</a:t>
            </a:r>
            <a:r>
              <a:rPr lang="en-US" altLang="zh-CN" dirty="0">
                <a:latin typeface="Courier New" pitchFamily="49" charset="0"/>
                <a:cs typeface="Courier New" pitchFamily="49" charset="0"/>
              </a:rPr>
              <a:t>("d:\\data\\tfile.txt", "w"); </a:t>
            </a:r>
            <a:endParaRPr lang="zh-CN" altLang="zh-CN" dirty="0">
              <a:latin typeface="Courier New" pitchFamily="49" charset="0"/>
              <a:cs typeface="Courier New" pitchFamily="49" charset="0"/>
            </a:endParaRPr>
          </a:p>
          <a:p>
            <a:pPr marL="400050" lvl="1" indent="0">
              <a:buFontTx/>
              <a:buNone/>
              <a:defRPr/>
            </a:pPr>
            <a:r>
              <a:rPr lang="en-US" altLang="zh-CN" dirty="0">
                <a:latin typeface="Courier New" pitchFamily="49" charset="0"/>
                <a:cs typeface="Courier New" pitchFamily="49" charset="0"/>
              </a:rPr>
              <a:t>    char name[20];	//</a:t>
            </a:r>
            <a:r>
              <a:rPr lang="zh-CN" altLang="zh-CN" dirty="0">
                <a:latin typeface="Courier New" pitchFamily="49" charset="0"/>
                <a:cs typeface="Courier New" pitchFamily="49" charset="0"/>
              </a:rPr>
              <a:t>学生姓名</a:t>
            </a:r>
          </a:p>
          <a:p>
            <a:pPr marL="400050" lvl="1" indent="0">
              <a:buFontTx/>
              <a:buNone/>
              <a:defRPr/>
            </a:pPr>
            <a:r>
              <a:rPr lang="en-US" altLang="zh-CN" dirty="0">
                <a:latin typeface="Courier New" pitchFamily="49" charset="0"/>
                <a:cs typeface="Courier New" pitchFamily="49" charset="0"/>
              </a:rPr>
              <a:t>    </a:t>
            </a:r>
            <a:r>
              <a:rPr lang="en-US" altLang="zh-CN" dirty="0" err="1">
                <a:latin typeface="Courier New" pitchFamily="49" charset="0"/>
                <a:cs typeface="Courier New" pitchFamily="49" charset="0"/>
              </a:rPr>
              <a:t>int</a:t>
            </a:r>
            <a:r>
              <a:rPr lang="en-US" altLang="zh-CN" dirty="0">
                <a:latin typeface="Courier New" pitchFamily="49" charset="0"/>
                <a:cs typeface="Courier New" pitchFamily="49" charset="0"/>
              </a:rPr>
              <a:t> </a:t>
            </a:r>
            <a:r>
              <a:rPr lang="en-US" altLang="zh-CN" dirty="0" err="1">
                <a:latin typeface="Courier New" pitchFamily="49" charset="0"/>
                <a:cs typeface="Courier New" pitchFamily="49" charset="0"/>
              </a:rPr>
              <a:t>num</a:t>
            </a:r>
            <a:r>
              <a:rPr lang="en-US" altLang="zh-CN" dirty="0">
                <a:latin typeface="Courier New" pitchFamily="49" charset="0"/>
                <a:cs typeface="Courier New" pitchFamily="49" charset="0"/>
              </a:rPr>
              <a:t>;			//</a:t>
            </a:r>
            <a:r>
              <a:rPr lang="zh-CN" altLang="zh-CN" dirty="0">
                <a:latin typeface="Courier New" pitchFamily="49" charset="0"/>
                <a:cs typeface="Courier New" pitchFamily="49" charset="0"/>
              </a:rPr>
              <a:t>学号</a:t>
            </a:r>
          </a:p>
          <a:p>
            <a:pPr marL="400050" lvl="1" indent="0">
              <a:buFontTx/>
              <a:buNone/>
              <a:defRPr/>
            </a:pPr>
            <a:r>
              <a:rPr lang="en-US" altLang="zh-CN" dirty="0">
                <a:latin typeface="Courier New" pitchFamily="49" charset="0"/>
                <a:cs typeface="Courier New" pitchFamily="49" charset="0"/>
              </a:rPr>
              <a:t>    </a:t>
            </a:r>
            <a:r>
              <a:rPr lang="en-US" altLang="zh-CN" dirty="0" err="1">
                <a:latin typeface="Courier New" pitchFamily="49" charset="0"/>
                <a:cs typeface="Courier New" pitchFamily="49" charset="0"/>
              </a:rPr>
              <a:t>scanf</a:t>
            </a:r>
            <a:r>
              <a:rPr lang="en-US" altLang="zh-CN" dirty="0">
                <a:latin typeface="Courier New" pitchFamily="49" charset="0"/>
                <a:cs typeface="Courier New" pitchFamily="49" charset="0"/>
              </a:rPr>
              <a:t>("%d", &amp;</a:t>
            </a:r>
            <a:r>
              <a:rPr lang="en-US" altLang="zh-CN" dirty="0" err="1">
                <a:latin typeface="Courier New" pitchFamily="49" charset="0"/>
                <a:cs typeface="Courier New" pitchFamily="49" charset="0"/>
              </a:rPr>
              <a:t>num</a:t>
            </a:r>
            <a:r>
              <a:rPr lang="en-US" altLang="zh-CN" dirty="0">
                <a:latin typeface="Courier New" pitchFamily="49" charset="0"/>
                <a:cs typeface="Courier New" pitchFamily="49" charset="0"/>
              </a:rPr>
              <a:t>);</a:t>
            </a:r>
            <a:endParaRPr lang="zh-CN" altLang="zh-CN" dirty="0">
              <a:latin typeface="Courier New" pitchFamily="49" charset="0"/>
              <a:cs typeface="Courier New" pitchFamily="49" charset="0"/>
            </a:endParaRPr>
          </a:p>
          <a:p>
            <a:pPr marL="400050" lvl="1" indent="0">
              <a:buFontTx/>
              <a:buNone/>
              <a:defRPr/>
            </a:pPr>
            <a:r>
              <a:rPr lang="en-US" altLang="zh-CN" dirty="0">
                <a:latin typeface="Courier New" pitchFamily="49" charset="0"/>
                <a:cs typeface="Courier New" pitchFamily="49" charset="0"/>
              </a:rPr>
              <a:t>    while(</a:t>
            </a:r>
            <a:r>
              <a:rPr lang="en-US" altLang="zh-CN" dirty="0" err="1">
                <a:latin typeface="Courier New" pitchFamily="49" charset="0"/>
                <a:cs typeface="Courier New" pitchFamily="49" charset="0"/>
              </a:rPr>
              <a:t>num</a:t>
            </a:r>
            <a:r>
              <a:rPr lang="en-US" altLang="zh-CN" dirty="0">
                <a:latin typeface="Courier New" pitchFamily="49" charset="0"/>
                <a:cs typeface="Courier New" pitchFamily="49" charset="0"/>
              </a:rPr>
              <a:t> &gt; 0)	//</a:t>
            </a:r>
            <a:r>
              <a:rPr lang="zh-CN" altLang="zh-CN" dirty="0">
                <a:latin typeface="Courier New" pitchFamily="49" charset="0"/>
                <a:cs typeface="Courier New" pitchFamily="49" charset="0"/>
              </a:rPr>
              <a:t>可以输入学号</a:t>
            </a:r>
            <a:r>
              <a:rPr lang="en-US" altLang="zh-CN" dirty="0">
                <a:latin typeface="Courier New" pitchFamily="49" charset="0"/>
                <a:cs typeface="Courier New" pitchFamily="49" charset="0"/>
              </a:rPr>
              <a:t>0</a:t>
            </a:r>
            <a:r>
              <a:rPr lang="zh-CN" altLang="zh-CN" dirty="0">
                <a:latin typeface="Courier New" pitchFamily="49" charset="0"/>
                <a:cs typeface="Courier New" pitchFamily="49" charset="0"/>
              </a:rPr>
              <a:t>结束程序</a:t>
            </a:r>
          </a:p>
          <a:p>
            <a:pPr marL="400050" lvl="1" indent="0">
              <a:buFontTx/>
              <a:buNone/>
              <a:defRPr/>
            </a:pPr>
            <a:r>
              <a:rPr lang="en-US" altLang="zh-CN" dirty="0">
                <a:latin typeface="Courier New" pitchFamily="49" charset="0"/>
                <a:cs typeface="Courier New" pitchFamily="49" charset="0"/>
              </a:rPr>
              <a:t>    {	</a:t>
            </a:r>
            <a:r>
              <a:rPr lang="en-US" altLang="zh-CN" dirty="0" err="1">
                <a:latin typeface="Courier New" pitchFamily="49" charset="0"/>
                <a:cs typeface="Courier New" pitchFamily="49" charset="0"/>
              </a:rPr>
              <a:t>scanf</a:t>
            </a:r>
            <a:r>
              <a:rPr lang="en-US" altLang="zh-CN" dirty="0">
                <a:latin typeface="Courier New" pitchFamily="49" charset="0"/>
                <a:cs typeface="Courier New" pitchFamily="49" charset="0"/>
              </a:rPr>
              <a:t>("%s", name);</a:t>
            </a:r>
            <a:endParaRPr lang="zh-CN" altLang="zh-CN" dirty="0">
              <a:latin typeface="Courier New" pitchFamily="49" charset="0"/>
              <a:cs typeface="Courier New" pitchFamily="49" charset="0"/>
            </a:endParaRPr>
          </a:p>
          <a:p>
            <a:pPr marL="400050" lvl="1" indent="0">
              <a:buFontTx/>
              <a:buNone/>
              <a:defRPr/>
            </a:pPr>
            <a:r>
              <a:rPr lang="en-US" altLang="zh-CN" dirty="0">
                <a:latin typeface="Courier New" pitchFamily="49" charset="0"/>
                <a:cs typeface="Courier New" pitchFamily="49" charset="0"/>
              </a:rPr>
              <a:t>		</a:t>
            </a:r>
            <a:r>
              <a:rPr lang="en-US" altLang="zh-CN" dirty="0" err="1">
                <a:latin typeface="Courier New" pitchFamily="49" charset="0"/>
                <a:cs typeface="Courier New" pitchFamily="49" charset="0"/>
              </a:rPr>
              <a:t>fprintf</a:t>
            </a:r>
            <a:r>
              <a:rPr lang="en-US" altLang="zh-CN" dirty="0">
                <a:latin typeface="Courier New" pitchFamily="49" charset="0"/>
                <a:cs typeface="Courier New" pitchFamily="49" charset="0"/>
              </a:rPr>
              <a:t>(</a:t>
            </a:r>
            <a:r>
              <a:rPr lang="en-US" altLang="zh-CN" dirty="0" err="1">
                <a:latin typeface="Courier New" pitchFamily="49" charset="0"/>
                <a:cs typeface="Courier New" pitchFamily="49" charset="0"/>
              </a:rPr>
              <a:t>pfile</a:t>
            </a:r>
            <a:r>
              <a:rPr lang="en-US" altLang="zh-CN" dirty="0">
                <a:latin typeface="Courier New" pitchFamily="49" charset="0"/>
                <a:cs typeface="Courier New" pitchFamily="49" charset="0"/>
              </a:rPr>
              <a:t>, "%d  %s\n", </a:t>
            </a:r>
            <a:r>
              <a:rPr lang="en-US" altLang="zh-CN" dirty="0" err="1">
                <a:latin typeface="Courier New" pitchFamily="49" charset="0"/>
                <a:cs typeface="Courier New" pitchFamily="49" charset="0"/>
              </a:rPr>
              <a:t>num</a:t>
            </a:r>
            <a:r>
              <a:rPr lang="en-US" altLang="zh-CN" dirty="0">
                <a:latin typeface="Courier New" pitchFamily="49" charset="0"/>
                <a:cs typeface="Courier New" pitchFamily="49" charset="0"/>
              </a:rPr>
              <a:t>, name);</a:t>
            </a:r>
            <a:endParaRPr lang="zh-CN" altLang="zh-CN" dirty="0">
              <a:latin typeface="Courier New" pitchFamily="49" charset="0"/>
              <a:cs typeface="Courier New" pitchFamily="49" charset="0"/>
            </a:endParaRPr>
          </a:p>
          <a:p>
            <a:pPr marL="400050" lvl="1" indent="0">
              <a:buFontTx/>
              <a:buNone/>
              <a:defRPr/>
            </a:pPr>
            <a:r>
              <a:rPr lang="en-US" altLang="zh-CN" dirty="0">
                <a:latin typeface="Courier New" pitchFamily="49" charset="0"/>
                <a:cs typeface="Courier New" pitchFamily="49" charset="0"/>
              </a:rPr>
              <a:t>		</a:t>
            </a:r>
            <a:r>
              <a:rPr lang="en-US" altLang="zh-CN" dirty="0" err="1">
                <a:latin typeface="Courier New" pitchFamily="49" charset="0"/>
                <a:cs typeface="Courier New" pitchFamily="49" charset="0"/>
              </a:rPr>
              <a:t>scanf</a:t>
            </a:r>
            <a:r>
              <a:rPr lang="en-US" altLang="zh-CN" dirty="0">
                <a:latin typeface="Courier New" pitchFamily="49" charset="0"/>
                <a:cs typeface="Courier New" pitchFamily="49" charset="0"/>
              </a:rPr>
              <a:t>("%d", &amp;</a:t>
            </a:r>
            <a:r>
              <a:rPr lang="en-US" altLang="zh-CN" dirty="0" err="1">
                <a:latin typeface="Courier New" pitchFamily="49" charset="0"/>
                <a:cs typeface="Courier New" pitchFamily="49" charset="0"/>
              </a:rPr>
              <a:t>num</a:t>
            </a:r>
            <a:r>
              <a:rPr lang="en-US" altLang="zh-CN" dirty="0">
                <a:latin typeface="Courier New" pitchFamily="49" charset="0"/>
                <a:cs typeface="Courier New" pitchFamily="49" charset="0"/>
              </a:rPr>
              <a:t>);</a:t>
            </a:r>
            <a:endParaRPr lang="zh-CN" altLang="zh-CN" dirty="0">
              <a:latin typeface="Courier New" pitchFamily="49" charset="0"/>
              <a:cs typeface="Courier New" pitchFamily="49" charset="0"/>
            </a:endParaRPr>
          </a:p>
          <a:p>
            <a:pPr marL="400050" lvl="1" indent="0">
              <a:buFontTx/>
              <a:buNone/>
              <a:defRPr/>
            </a:pPr>
            <a:r>
              <a:rPr lang="en-US" altLang="zh-CN" dirty="0">
                <a:latin typeface="Courier New" pitchFamily="49" charset="0"/>
                <a:cs typeface="Courier New" pitchFamily="49" charset="0"/>
              </a:rPr>
              <a:t>    }</a:t>
            </a:r>
            <a:endParaRPr lang="zh-CN" altLang="en-US" dirty="0">
              <a:latin typeface="Courier New" pitchFamily="49" charset="0"/>
              <a:cs typeface="Courier New" pitchFamily="49" charset="0"/>
            </a:endParaRPr>
          </a:p>
        </p:txBody>
      </p:sp>
      <p:sp>
        <p:nvSpPr>
          <p:cNvPr id="4"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AEE2670F-C02B-489E-9EE8-C4B5EFA41BBC}" type="slidenum">
              <a:rPr lang="en-US" altLang="zh-CN" sz="1200">
                <a:ea typeface="+mn-ea"/>
              </a:rPr>
              <a:pPr algn="r">
                <a:defRPr/>
              </a:pPr>
              <a:t>16</a:t>
            </a:fld>
            <a:endParaRPr lang="en-US" altLang="zh-CN" sz="1200">
              <a:ea typeface="+mn-ea"/>
            </a:endParaRP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en-US" altLang="zh-CN" dirty="0" err="1"/>
              <a:t>fwrite</a:t>
            </a:r>
            <a:r>
              <a:rPr lang="zh-CN" altLang="en-US" dirty="0"/>
              <a:t>函数</a:t>
            </a:r>
          </a:p>
        </p:txBody>
      </p:sp>
      <p:sp>
        <p:nvSpPr>
          <p:cNvPr id="23555" name="内容占位符 2"/>
          <p:cNvSpPr>
            <a:spLocks noGrp="1"/>
          </p:cNvSpPr>
          <p:nvPr>
            <p:ph idx="1"/>
          </p:nvPr>
        </p:nvSpPr>
        <p:spPr>
          <a:xfrm>
            <a:off x="93121" y="863600"/>
            <a:ext cx="12097292" cy="5949950"/>
          </a:xfrm>
        </p:spPr>
        <p:txBody>
          <a:bodyPr/>
          <a:lstStyle/>
          <a:p>
            <a:r>
              <a:rPr lang="en-US" altLang="zh-CN" b="0" dirty="0" err="1">
                <a:latin typeface="Courier New" pitchFamily="49" charset="0"/>
                <a:cs typeface="Courier New" pitchFamily="49" charset="0"/>
              </a:rPr>
              <a:t>size_t</a:t>
            </a:r>
            <a:r>
              <a:rPr lang="en-US" altLang="zh-CN" dirty="0">
                <a:latin typeface="Courier New" pitchFamily="49" charset="0"/>
                <a:cs typeface="Courier New" pitchFamily="49" charset="0"/>
              </a:rPr>
              <a:t> </a:t>
            </a:r>
            <a:r>
              <a:rPr lang="en-US" altLang="zh-CN" dirty="0" err="1">
                <a:latin typeface="Courier New" pitchFamily="49" charset="0"/>
                <a:cs typeface="Courier New" pitchFamily="49" charset="0"/>
              </a:rPr>
              <a:t>fwrite</a:t>
            </a:r>
            <a:r>
              <a:rPr lang="en-US" altLang="zh-CN" b="0" dirty="0">
                <a:latin typeface="Courier New" pitchFamily="49" charset="0"/>
                <a:cs typeface="Courier New" pitchFamily="49" charset="0"/>
              </a:rPr>
              <a:t>(</a:t>
            </a:r>
            <a:r>
              <a:rPr lang="en-US" altLang="zh-CN" b="0" dirty="0" err="1">
                <a:latin typeface="Courier New" pitchFamily="49" charset="0"/>
                <a:cs typeface="Courier New" pitchFamily="49" charset="0"/>
              </a:rPr>
              <a:t>const</a:t>
            </a:r>
            <a:r>
              <a:rPr lang="en-US" altLang="zh-CN" b="0" dirty="0">
                <a:latin typeface="Courier New" pitchFamily="49" charset="0"/>
                <a:cs typeface="Courier New" pitchFamily="49" charset="0"/>
              </a:rPr>
              <a:t> void *</a:t>
            </a:r>
            <a:r>
              <a:rPr lang="en-US" altLang="zh-CN" b="0" dirty="0" err="1">
                <a:latin typeface="Courier New" pitchFamily="49" charset="0"/>
                <a:cs typeface="Courier New" pitchFamily="49" charset="0"/>
              </a:rPr>
              <a:t>ptr</a:t>
            </a:r>
            <a:r>
              <a:rPr lang="en-US" altLang="zh-CN" b="0" dirty="0">
                <a:latin typeface="Courier New" pitchFamily="49" charset="0"/>
                <a:cs typeface="Courier New" pitchFamily="49" charset="0"/>
              </a:rPr>
              <a:t>, </a:t>
            </a:r>
            <a:r>
              <a:rPr lang="en-US" altLang="zh-CN" b="0" dirty="0" err="1">
                <a:latin typeface="Courier New" pitchFamily="49" charset="0"/>
                <a:cs typeface="Courier New" pitchFamily="49" charset="0"/>
              </a:rPr>
              <a:t>size_t</a:t>
            </a:r>
            <a:r>
              <a:rPr lang="en-US" altLang="zh-CN" dirty="0">
                <a:latin typeface="Courier New" pitchFamily="49" charset="0"/>
                <a:cs typeface="Courier New" pitchFamily="49" charset="0"/>
              </a:rPr>
              <a:t> size</a:t>
            </a:r>
            <a:r>
              <a:rPr lang="en-US" altLang="zh-CN" b="0" dirty="0">
                <a:latin typeface="Courier New" pitchFamily="49" charset="0"/>
                <a:cs typeface="Courier New" pitchFamily="49" charset="0"/>
              </a:rPr>
              <a:t>, </a:t>
            </a:r>
            <a:r>
              <a:rPr lang="en-US" altLang="zh-CN" b="0" dirty="0" err="1">
                <a:latin typeface="Courier New" pitchFamily="49" charset="0"/>
                <a:cs typeface="Courier New" pitchFamily="49" charset="0"/>
              </a:rPr>
              <a:t>size_t</a:t>
            </a:r>
            <a:r>
              <a:rPr lang="en-US" altLang="zh-CN" b="0" dirty="0">
                <a:latin typeface="Courier New" pitchFamily="49" charset="0"/>
                <a:cs typeface="Courier New" pitchFamily="49" charset="0"/>
              </a:rPr>
              <a:t> </a:t>
            </a:r>
            <a:r>
              <a:rPr lang="en-US" altLang="zh-CN" dirty="0" err="1">
                <a:solidFill>
                  <a:srgbClr val="FF0000"/>
                </a:solidFill>
                <a:latin typeface="Courier New" pitchFamily="49" charset="0"/>
                <a:cs typeface="Courier New" pitchFamily="49" charset="0"/>
              </a:rPr>
              <a:t>nmemb</a:t>
            </a:r>
            <a:r>
              <a:rPr lang="en-US" altLang="zh-CN" b="0" dirty="0">
                <a:latin typeface="Courier New" pitchFamily="49" charset="0"/>
                <a:cs typeface="Courier New" pitchFamily="49" charset="0"/>
              </a:rPr>
              <a:t>, FILE *stream);</a:t>
            </a:r>
            <a:endParaRPr lang="zh-CN" altLang="zh-CN" b="0" dirty="0">
              <a:latin typeface="Courier New" pitchFamily="49" charset="0"/>
              <a:cs typeface="Courier New" pitchFamily="49" charset="0"/>
            </a:endParaRPr>
          </a:p>
          <a:p>
            <a:pPr lvl="1"/>
            <a:r>
              <a:rPr lang="zh-CN" altLang="zh-CN" dirty="0">
                <a:latin typeface="Courier New" pitchFamily="49" charset="0"/>
                <a:cs typeface="Courier New" pitchFamily="49" charset="0"/>
              </a:rPr>
              <a:t>该函数的功能是按字节将</a:t>
            </a:r>
            <a:r>
              <a:rPr lang="en-US" altLang="zh-CN" dirty="0" err="1">
                <a:latin typeface="Courier New" pitchFamily="49" charset="0"/>
                <a:cs typeface="Courier New" pitchFamily="49" charset="0"/>
              </a:rPr>
              <a:t>ptr</a:t>
            </a:r>
            <a:r>
              <a:rPr lang="zh-CN" altLang="zh-CN" dirty="0">
                <a:latin typeface="Courier New" pitchFamily="49" charset="0"/>
                <a:cs typeface="Courier New" pitchFamily="49" charset="0"/>
              </a:rPr>
              <a:t>指向的</a:t>
            </a:r>
            <a:r>
              <a:rPr lang="en-US" altLang="zh-CN" dirty="0" err="1">
                <a:latin typeface="Courier New" pitchFamily="49" charset="0"/>
                <a:cs typeface="Courier New" pitchFamily="49" charset="0"/>
              </a:rPr>
              <a:t>nmemb</a:t>
            </a:r>
            <a:r>
              <a:rPr lang="zh-CN" altLang="zh-CN" dirty="0">
                <a:latin typeface="Courier New" pitchFamily="49" charset="0"/>
                <a:cs typeface="Courier New" pitchFamily="49" charset="0"/>
              </a:rPr>
              <a:t>个</a:t>
            </a:r>
            <a:r>
              <a:rPr lang="zh-CN" altLang="zh-CN" dirty="0">
                <a:solidFill>
                  <a:srgbClr val="FF0000"/>
                </a:solidFill>
                <a:latin typeface="Courier New" pitchFamily="49" charset="0"/>
                <a:cs typeface="Courier New" pitchFamily="49" charset="0"/>
              </a:rPr>
              <a:t>字节块</a:t>
            </a:r>
            <a:r>
              <a:rPr lang="zh-CN" altLang="zh-CN" dirty="0">
                <a:latin typeface="Courier New" pitchFamily="49" charset="0"/>
                <a:cs typeface="Courier New" pitchFamily="49" charset="0"/>
              </a:rPr>
              <a:t>的数据</a:t>
            </a:r>
            <a:r>
              <a:rPr lang="zh-CN" altLang="zh-CN" dirty="0">
                <a:solidFill>
                  <a:srgbClr val="FF0000"/>
                </a:solidFill>
                <a:latin typeface="Courier New" pitchFamily="49" charset="0"/>
                <a:cs typeface="Courier New" pitchFamily="49" charset="0"/>
              </a:rPr>
              <a:t>写至文件</a:t>
            </a:r>
            <a:r>
              <a:rPr lang="zh-CN" altLang="zh-CN" dirty="0">
                <a:latin typeface="Courier New" pitchFamily="49" charset="0"/>
                <a:cs typeface="Courier New" pitchFamily="49" charset="0"/>
              </a:rPr>
              <a:t>。</a:t>
            </a:r>
            <a:endParaRPr lang="en-US" altLang="zh-CN" dirty="0">
              <a:latin typeface="Courier New" pitchFamily="49" charset="0"/>
              <a:cs typeface="Courier New" pitchFamily="49" charset="0"/>
            </a:endParaRPr>
          </a:p>
          <a:p>
            <a:pPr lvl="1"/>
            <a:r>
              <a:rPr lang="en-US" altLang="zh-CN" dirty="0" err="1">
                <a:latin typeface="Courier New" pitchFamily="49" charset="0"/>
                <a:cs typeface="Courier New" pitchFamily="49" charset="0"/>
              </a:rPr>
              <a:t>size_t</a:t>
            </a:r>
            <a:r>
              <a:rPr lang="zh-CN" altLang="zh-CN" dirty="0">
                <a:latin typeface="Courier New" pitchFamily="49" charset="0"/>
                <a:cs typeface="Courier New" pitchFamily="49" charset="0"/>
              </a:rPr>
              <a:t>是在头文件</a:t>
            </a:r>
            <a:r>
              <a:rPr lang="en-US" altLang="zh-CN" dirty="0" err="1">
                <a:latin typeface="Courier New" pitchFamily="49" charset="0"/>
                <a:cs typeface="Courier New" pitchFamily="49" charset="0"/>
              </a:rPr>
              <a:t>stddef.h</a:t>
            </a:r>
            <a:r>
              <a:rPr lang="zh-CN" altLang="zh-CN" dirty="0">
                <a:latin typeface="Courier New" pitchFamily="49" charset="0"/>
                <a:cs typeface="Courier New" pitchFamily="49" charset="0"/>
              </a:rPr>
              <a:t>中定义的类型，相当于</a:t>
            </a:r>
            <a:r>
              <a:rPr lang="en-US" altLang="zh-CN" dirty="0">
                <a:latin typeface="Courier New" pitchFamily="49" charset="0"/>
                <a:cs typeface="Courier New" pitchFamily="49" charset="0"/>
              </a:rPr>
              <a:t>unsigned int</a:t>
            </a:r>
            <a:r>
              <a:rPr lang="zh-CN" altLang="zh-CN" dirty="0">
                <a:latin typeface="Courier New" pitchFamily="49" charset="0"/>
                <a:cs typeface="Courier New" pitchFamily="49" charset="0"/>
              </a:rPr>
              <a:t>。</a:t>
            </a:r>
            <a:endParaRPr lang="en-US" altLang="zh-CN" dirty="0">
              <a:latin typeface="Courier New" pitchFamily="49" charset="0"/>
              <a:cs typeface="Courier New" pitchFamily="49" charset="0"/>
            </a:endParaRPr>
          </a:p>
          <a:p>
            <a:pPr lvl="1"/>
            <a:r>
              <a:rPr lang="zh-CN" altLang="zh-CN" dirty="0">
                <a:latin typeface="Courier New" pitchFamily="49" charset="0"/>
                <a:cs typeface="Courier New" pitchFamily="49" charset="0"/>
              </a:rPr>
              <a:t>参数</a:t>
            </a:r>
            <a:r>
              <a:rPr lang="en-US" altLang="zh-CN" dirty="0">
                <a:latin typeface="Courier New" pitchFamily="49" charset="0"/>
                <a:cs typeface="Courier New" pitchFamily="49" charset="0"/>
              </a:rPr>
              <a:t>size</a:t>
            </a:r>
            <a:r>
              <a:rPr lang="zh-CN" altLang="zh-CN" dirty="0">
                <a:latin typeface="Courier New" pitchFamily="49" charset="0"/>
                <a:cs typeface="Courier New" pitchFamily="49" charset="0"/>
              </a:rPr>
              <a:t>为</a:t>
            </a:r>
            <a:r>
              <a:rPr lang="zh-CN" altLang="en-US" dirty="0">
                <a:latin typeface="Courier New" pitchFamily="49" charset="0"/>
                <a:cs typeface="Courier New" pitchFamily="49" charset="0"/>
              </a:rPr>
              <a:t>单个</a:t>
            </a:r>
            <a:r>
              <a:rPr lang="zh-CN" altLang="zh-CN" dirty="0">
                <a:latin typeface="Courier New" pitchFamily="49" charset="0"/>
                <a:cs typeface="Courier New" pitchFamily="49" charset="0"/>
              </a:rPr>
              <a:t>字节块的大小。</a:t>
            </a:r>
            <a:endParaRPr lang="en-US" altLang="zh-CN" dirty="0">
              <a:latin typeface="Courier New" pitchFamily="49" charset="0"/>
              <a:cs typeface="Courier New" pitchFamily="49" charset="0"/>
            </a:endParaRPr>
          </a:p>
          <a:p>
            <a:pPr lvl="1"/>
            <a:r>
              <a:rPr lang="zh-CN" altLang="zh-CN" dirty="0">
                <a:latin typeface="Courier New" pitchFamily="49" charset="0"/>
                <a:cs typeface="Courier New" pitchFamily="49" charset="0"/>
              </a:rPr>
              <a:t>正常情况下返回实际写至文件的字节块的个数，异常情况下返回值小于</a:t>
            </a:r>
            <a:r>
              <a:rPr lang="en-US" altLang="zh-CN" dirty="0" err="1">
                <a:latin typeface="Courier New" pitchFamily="49" charset="0"/>
                <a:cs typeface="Courier New" pitchFamily="49" charset="0"/>
              </a:rPr>
              <a:t>nmemb</a:t>
            </a:r>
            <a:r>
              <a:rPr lang="zh-CN" altLang="zh-CN" dirty="0">
                <a:latin typeface="Courier New" pitchFamily="49" charset="0"/>
                <a:cs typeface="Courier New" pitchFamily="49" charset="0"/>
              </a:rPr>
              <a:t>。如果</a:t>
            </a:r>
            <a:r>
              <a:rPr lang="en-US" altLang="zh-CN" dirty="0">
                <a:latin typeface="Courier New" pitchFamily="49" charset="0"/>
                <a:cs typeface="Courier New" pitchFamily="49" charset="0"/>
              </a:rPr>
              <a:t>size</a:t>
            </a:r>
            <a:r>
              <a:rPr lang="zh-CN" altLang="zh-CN" dirty="0">
                <a:latin typeface="Courier New" pitchFamily="49" charset="0"/>
                <a:cs typeface="Courier New" pitchFamily="49" charset="0"/>
              </a:rPr>
              <a:t>或</a:t>
            </a:r>
            <a:r>
              <a:rPr lang="en-US" altLang="zh-CN" dirty="0" err="1">
                <a:latin typeface="Courier New" pitchFamily="49" charset="0"/>
                <a:cs typeface="Courier New" pitchFamily="49" charset="0"/>
              </a:rPr>
              <a:t>nmemb</a:t>
            </a:r>
            <a:r>
              <a:rPr lang="zh-CN" altLang="zh-CN" dirty="0">
                <a:latin typeface="Courier New" pitchFamily="49" charset="0"/>
                <a:cs typeface="Courier New" pitchFamily="49" charset="0"/>
              </a:rPr>
              <a:t>的值为</a:t>
            </a:r>
            <a:r>
              <a:rPr lang="en-US" altLang="zh-CN" dirty="0">
                <a:latin typeface="Courier New" pitchFamily="49" charset="0"/>
                <a:cs typeface="Courier New" pitchFamily="49" charset="0"/>
              </a:rPr>
              <a:t>0</a:t>
            </a:r>
            <a:r>
              <a:rPr lang="zh-CN" altLang="zh-CN" dirty="0">
                <a:latin typeface="Courier New" pitchFamily="49" charset="0"/>
                <a:cs typeface="Courier New" pitchFamily="49" charset="0"/>
              </a:rPr>
              <a:t>，则返回</a:t>
            </a:r>
            <a:r>
              <a:rPr lang="en-US" altLang="zh-CN" dirty="0">
                <a:latin typeface="Courier New" pitchFamily="49" charset="0"/>
                <a:cs typeface="Courier New" pitchFamily="49" charset="0"/>
              </a:rPr>
              <a:t>0</a:t>
            </a:r>
            <a:r>
              <a:rPr lang="zh-CN" altLang="zh-CN" dirty="0">
                <a:latin typeface="Courier New" pitchFamily="49" charset="0"/>
                <a:cs typeface="Courier New" pitchFamily="49" charset="0"/>
              </a:rPr>
              <a:t>，文件内容不变</a:t>
            </a:r>
            <a:r>
              <a:rPr lang="en-US" altLang="zh-CN" dirty="0">
                <a:latin typeface="Courier New" pitchFamily="49" charset="0"/>
                <a:cs typeface="Courier New" pitchFamily="49" charset="0"/>
              </a:rPr>
              <a:t>:</a:t>
            </a:r>
          </a:p>
          <a:p>
            <a:pPr lvl="1"/>
            <a:r>
              <a:rPr lang="zh-CN" altLang="zh-CN" dirty="0">
                <a:latin typeface="Courier New" pitchFamily="49" charset="0"/>
                <a:cs typeface="Courier New" pitchFamily="49" charset="0"/>
              </a:rPr>
              <a:t>例如</a:t>
            </a:r>
            <a:r>
              <a:rPr lang="en-US" altLang="zh-CN" dirty="0">
                <a:latin typeface="Courier New" pitchFamily="49" charset="0"/>
                <a:cs typeface="Courier New" pitchFamily="49" charset="0"/>
              </a:rPr>
              <a:t>:”</a:t>
            </a:r>
            <a:r>
              <a:rPr lang="en-US" altLang="zh-CN" dirty="0" err="1">
                <a:latin typeface="Courier New" pitchFamily="49" charset="0"/>
                <a:cs typeface="Courier New" pitchFamily="49" charset="0"/>
              </a:rPr>
              <a:t>fwrite</a:t>
            </a:r>
            <a:r>
              <a:rPr lang="en-US" altLang="zh-CN" dirty="0">
                <a:latin typeface="Courier New" pitchFamily="49" charset="0"/>
                <a:cs typeface="Courier New" pitchFamily="49" charset="0"/>
              </a:rPr>
              <a:t>(&amp;</a:t>
            </a:r>
            <a:r>
              <a:rPr lang="en-US" altLang="zh-CN" dirty="0" err="1">
                <a:latin typeface="Courier New" pitchFamily="49" charset="0"/>
                <a:cs typeface="Courier New" pitchFamily="49" charset="0"/>
              </a:rPr>
              <a:t>i,sizeof</a:t>
            </a:r>
            <a:r>
              <a:rPr lang="en-US" altLang="zh-CN" dirty="0">
                <a:latin typeface="Courier New" pitchFamily="49" charset="0"/>
                <a:cs typeface="Courier New" pitchFamily="49" charset="0"/>
              </a:rPr>
              <a:t>(</a:t>
            </a:r>
            <a:r>
              <a:rPr lang="en-US" altLang="zh-CN" dirty="0" err="1">
                <a:latin typeface="Courier New" pitchFamily="49" charset="0"/>
                <a:cs typeface="Courier New" pitchFamily="49" charset="0"/>
              </a:rPr>
              <a:t>i</a:t>
            </a:r>
            <a:r>
              <a:rPr lang="en-US" altLang="zh-CN" dirty="0">
                <a:latin typeface="Courier New" pitchFamily="49" charset="0"/>
                <a:cs typeface="Courier New" pitchFamily="49" charset="0"/>
              </a:rPr>
              <a:t>),1,pfile);</a:t>
            </a:r>
            <a:r>
              <a:rPr lang="zh-CN" altLang="zh-CN" dirty="0">
                <a:latin typeface="Courier New" pitchFamily="49" charset="0"/>
                <a:cs typeface="Courier New" pitchFamily="49" charset="0"/>
              </a:rPr>
              <a:t>”表示向某二进制文件写入</a:t>
            </a:r>
            <a:r>
              <a:rPr lang="en-US" altLang="zh-CN" dirty="0" err="1">
                <a:latin typeface="Courier New" pitchFamily="49" charset="0"/>
                <a:cs typeface="Courier New" pitchFamily="49" charset="0"/>
              </a:rPr>
              <a:t>i</a:t>
            </a:r>
            <a:r>
              <a:rPr lang="zh-CN" altLang="zh-CN" dirty="0">
                <a:latin typeface="Courier New" pitchFamily="49" charset="0"/>
                <a:cs typeface="Courier New" pitchFamily="49" charset="0"/>
              </a:rPr>
              <a:t>的值。</a:t>
            </a:r>
            <a:endParaRPr lang="en-US" altLang="zh-CN" dirty="0">
              <a:latin typeface="Courier New" pitchFamily="49" charset="0"/>
              <a:cs typeface="Courier New" pitchFamily="49" charset="0"/>
            </a:endParaRPr>
          </a:p>
          <a:p>
            <a:pPr lvl="1"/>
            <a:r>
              <a:rPr lang="zh-CN" altLang="zh-CN" dirty="0">
                <a:latin typeface="Courier New" pitchFamily="49" charset="0"/>
                <a:cs typeface="Courier New" pitchFamily="49" charset="0"/>
              </a:rPr>
              <a:t>又如，“</a:t>
            </a:r>
            <a:r>
              <a:rPr lang="en-US" altLang="zh-CN" dirty="0" err="1">
                <a:latin typeface="Courier New" pitchFamily="49" charset="0"/>
                <a:cs typeface="Courier New" pitchFamily="49" charset="0"/>
              </a:rPr>
              <a:t>fwrite</a:t>
            </a:r>
            <a:r>
              <a:rPr lang="en-US" altLang="zh-CN" dirty="0">
                <a:latin typeface="Courier New" pitchFamily="49" charset="0"/>
                <a:cs typeface="Courier New" pitchFamily="49" charset="0"/>
              </a:rPr>
              <a:t>("\r\n",1,2,pfile);</a:t>
            </a:r>
            <a:r>
              <a:rPr lang="zh-CN" altLang="zh-CN" dirty="0">
                <a:latin typeface="Courier New" pitchFamily="49" charset="0"/>
                <a:cs typeface="Courier New" pitchFamily="49" charset="0"/>
              </a:rPr>
              <a:t>”表示向某二进制文件写入两个字符。</a:t>
            </a:r>
          </a:p>
          <a:p>
            <a:endParaRPr lang="zh-CN" altLang="en-US" dirty="0">
              <a:latin typeface="Courier New" pitchFamily="49" charset="0"/>
              <a:cs typeface="Courier New" pitchFamily="49" charset="0"/>
            </a:endParaRPr>
          </a:p>
        </p:txBody>
      </p:sp>
      <p:sp>
        <p:nvSpPr>
          <p:cNvPr id="4"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51AFC0B5-BE74-4396-9D06-9F69F32B54EF}" type="slidenum">
              <a:rPr lang="en-US" altLang="zh-CN" sz="1200">
                <a:ea typeface="+mn-ea"/>
              </a:rPr>
              <a:pPr algn="r">
                <a:defRPr/>
              </a:pPr>
              <a:t>17</a:t>
            </a:fld>
            <a:endParaRPr lang="en-US" altLang="zh-CN" sz="1200">
              <a:ea typeface="+mn-ea"/>
            </a:endParaRP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1F6195-A94A-4C89-B3F6-CEE2FAF03543}"/>
              </a:ext>
            </a:extLst>
          </p:cNvPr>
          <p:cNvSpPr>
            <a:spLocks noGrp="1"/>
          </p:cNvSpPr>
          <p:nvPr>
            <p:ph type="title"/>
          </p:nvPr>
        </p:nvSpPr>
        <p:spPr/>
        <p:txBody>
          <a:bodyPr/>
          <a:lstStyle/>
          <a:p>
            <a:r>
              <a:rPr lang="en-US" altLang="zh-CN" dirty="0" err="1">
                <a:latin typeface="Courier New" panose="02070309020205020404" pitchFamily="49" charset="0"/>
                <a:cs typeface="Courier New" panose="02070309020205020404" pitchFamily="49" charset="0"/>
              </a:rPr>
              <a:t>fgetc</a:t>
            </a:r>
            <a:r>
              <a:rPr lang="zh-CN" altLang="en-US" dirty="0"/>
              <a:t>函数</a:t>
            </a:r>
          </a:p>
        </p:txBody>
      </p:sp>
      <p:sp>
        <p:nvSpPr>
          <p:cNvPr id="3" name="内容占位符 2">
            <a:extLst>
              <a:ext uri="{FF2B5EF4-FFF2-40B4-BE49-F238E27FC236}">
                <a16:creationId xmlns:a16="http://schemas.microsoft.com/office/drawing/2014/main" id="{014A9480-584A-4507-A4E9-B9AF5795AE89}"/>
              </a:ext>
            </a:extLst>
          </p:cNvPr>
          <p:cNvSpPr>
            <a:spLocks noGrp="1"/>
          </p:cNvSpPr>
          <p:nvPr>
            <p:ph idx="1"/>
          </p:nvPr>
        </p:nvSpPr>
        <p:spPr/>
        <p:txBody>
          <a:bodyPr/>
          <a:lstStyle/>
          <a:p>
            <a:r>
              <a:rPr lang="en-US" altLang="zh-CN" dirty="0">
                <a:latin typeface="Courier New" panose="02070309020205020404" pitchFamily="49" charset="0"/>
                <a:cs typeface="Courier New" panose="02070309020205020404" pitchFamily="49" charset="0"/>
              </a:rPr>
              <a:t>int </a:t>
            </a:r>
            <a:r>
              <a:rPr lang="en-US" altLang="zh-CN" dirty="0" err="1">
                <a:latin typeface="Courier New" panose="02070309020205020404" pitchFamily="49" charset="0"/>
                <a:cs typeface="Courier New" panose="02070309020205020404" pitchFamily="49" charset="0"/>
              </a:rPr>
              <a:t>fgetc</a:t>
            </a:r>
            <a:r>
              <a:rPr lang="en-US" altLang="zh-CN" dirty="0">
                <a:latin typeface="Courier New" panose="02070309020205020404" pitchFamily="49" charset="0"/>
                <a:cs typeface="Courier New" panose="02070309020205020404" pitchFamily="49" charset="0"/>
              </a:rPr>
              <a:t>(FILE *stream);</a:t>
            </a:r>
            <a:endParaRPr lang="zh-CN" altLang="zh-CN" dirty="0">
              <a:latin typeface="Courier New" panose="02070309020205020404" pitchFamily="49" charset="0"/>
              <a:cs typeface="Courier New" panose="02070309020205020404" pitchFamily="49" charset="0"/>
            </a:endParaRPr>
          </a:p>
          <a:p>
            <a:pPr lvl="1"/>
            <a:r>
              <a:rPr lang="zh-CN" altLang="zh-CN" dirty="0">
                <a:latin typeface="Courier New" panose="02070309020205020404" pitchFamily="49" charset="0"/>
                <a:cs typeface="Courier New" panose="02070309020205020404" pitchFamily="49" charset="0"/>
              </a:rPr>
              <a:t>函数功能是从文件读取一个字符</a:t>
            </a:r>
            <a:r>
              <a:rPr lang="en-US" altLang="zh-CN" dirty="0">
                <a:latin typeface="Courier New" panose="02070309020205020404" pitchFamily="49" charset="0"/>
                <a:cs typeface="Courier New" panose="02070309020205020404" pitchFamily="49" charset="0"/>
              </a:rPr>
              <a:t>,</a:t>
            </a:r>
            <a:r>
              <a:rPr lang="zh-CN" altLang="zh-CN" dirty="0">
                <a:latin typeface="Courier New" panose="02070309020205020404" pitchFamily="49" charset="0"/>
                <a:cs typeface="Courier New" panose="02070309020205020404" pitchFamily="49" charset="0"/>
              </a:rPr>
              <a:t>正常情况下返回字符的</a:t>
            </a:r>
            <a:r>
              <a:rPr lang="en-US" altLang="zh-CN" dirty="0">
                <a:latin typeface="Courier New" panose="02070309020205020404" pitchFamily="49" charset="0"/>
                <a:cs typeface="Courier New" panose="02070309020205020404" pitchFamily="49" charset="0"/>
              </a:rPr>
              <a:t>ASCII</a:t>
            </a:r>
            <a:r>
              <a:rPr lang="zh-CN" altLang="zh-CN" dirty="0">
                <a:latin typeface="Courier New" panose="02070309020205020404" pitchFamily="49" charset="0"/>
                <a:cs typeface="Courier New" panose="02070309020205020404" pitchFamily="49" charset="0"/>
              </a:rPr>
              <a:t>码，否则返回</a:t>
            </a:r>
            <a:r>
              <a:rPr lang="pt-BR" altLang="zh-CN" dirty="0">
                <a:latin typeface="Courier New" panose="02070309020205020404" pitchFamily="49" charset="0"/>
                <a:cs typeface="Courier New" panose="02070309020205020404" pitchFamily="49" charset="0"/>
              </a:rPr>
              <a:t>EOF</a:t>
            </a:r>
            <a:r>
              <a:rPr lang="zh-CN" altLang="zh-CN" dirty="0">
                <a:latin typeface="Courier New" panose="02070309020205020404" pitchFamily="49" charset="0"/>
                <a:cs typeface="Courier New" panose="02070309020205020404" pitchFamily="49" charset="0"/>
              </a:rPr>
              <a:t>。</a:t>
            </a:r>
          </a:p>
          <a:p>
            <a:endParaRPr lang="zh-CN" altLang="en-US" dirty="0"/>
          </a:p>
        </p:txBody>
      </p:sp>
      <p:sp>
        <p:nvSpPr>
          <p:cNvPr id="4" name="灯片编号占位符 5">
            <a:extLst>
              <a:ext uri="{FF2B5EF4-FFF2-40B4-BE49-F238E27FC236}">
                <a16:creationId xmlns:a16="http://schemas.microsoft.com/office/drawing/2014/main" id="{C0FF8AB5-6929-4799-B3FA-BE0F0B2EA4A1}"/>
              </a:ext>
            </a:extLst>
          </p:cNvPr>
          <p:cNvSpPr txBox="1">
            <a:spLocks noGrp="1"/>
          </p:cNvSpPr>
          <p:nvPr/>
        </p:nvSpPr>
        <p:spPr bwMode="auto">
          <a:xfrm>
            <a:off x="10888663" y="6553200"/>
            <a:ext cx="12001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r" eaLnBrk="1" hangingPunct="1"/>
            <a:fld id="{B717E79D-A941-484F-8DC7-7FC7DA4E920A}" type="slidenum">
              <a:rPr lang="en-US" altLang="zh-CN" sz="1200">
                <a:ea typeface="楷体_GB2312" pitchFamily="49" charset="-122"/>
              </a:rPr>
              <a:pPr algn="r" eaLnBrk="1" hangingPunct="1"/>
              <a:t>18</a:t>
            </a:fld>
            <a:endParaRPr lang="en-US" altLang="zh-CN" sz="1200">
              <a:ea typeface="楷体_GB2312" pitchFamily="49" charset="-122"/>
            </a:endParaRPr>
          </a:p>
        </p:txBody>
      </p:sp>
    </p:spTree>
    <p:extLst>
      <p:ext uri="{BB962C8B-B14F-4D97-AF65-F5344CB8AC3E}">
        <p14:creationId xmlns:p14="http://schemas.microsoft.com/office/powerpoint/2010/main" val="23736446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en-US" altLang="zh-CN" dirty="0" err="1"/>
              <a:t>fscanf</a:t>
            </a:r>
            <a:r>
              <a:rPr lang="zh-CN" altLang="en-US" dirty="0"/>
              <a:t>函数</a:t>
            </a:r>
            <a:r>
              <a:rPr lang="en-US" altLang="zh-CN" dirty="0"/>
              <a:t>	</a:t>
            </a:r>
            <a:r>
              <a:rPr lang="en-US" altLang="zh-CN" dirty="0">
                <a:latin typeface="Courier New" pitchFamily="49" charset="0"/>
                <a:cs typeface="Courier New" pitchFamily="49" charset="0"/>
              </a:rPr>
              <a:t>//</a:t>
            </a:r>
            <a:r>
              <a:rPr lang="en-US" altLang="zh-CN" dirty="0" err="1">
                <a:solidFill>
                  <a:srgbClr val="000000"/>
                </a:solidFill>
                <a:latin typeface="新宋体" panose="02010609030101010101" pitchFamily="49" charset="-122"/>
                <a:ea typeface="新宋体" panose="02010609030101010101" pitchFamily="49" charset="-122"/>
              </a:rPr>
              <a:t>fscanf</a:t>
            </a:r>
            <a:r>
              <a:rPr lang="en-US" altLang="zh-CN" dirty="0" err="1">
                <a:solidFill>
                  <a:srgbClr val="FF0000"/>
                </a:solidFill>
                <a:latin typeface="新宋体" panose="02010609030101010101" pitchFamily="49" charset="-122"/>
                <a:ea typeface="新宋体" panose="02010609030101010101" pitchFamily="49" charset="-122"/>
              </a:rPr>
              <a:t>_s</a:t>
            </a:r>
            <a:endParaRPr lang="zh-CN" altLang="en-US" dirty="0"/>
          </a:p>
        </p:txBody>
      </p:sp>
      <p:sp>
        <p:nvSpPr>
          <p:cNvPr id="3" name="内容占位符 2"/>
          <p:cNvSpPr>
            <a:spLocks noGrp="1"/>
          </p:cNvSpPr>
          <p:nvPr>
            <p:ph idx="1"/>
          </p:nvPr>
        </p:nvSpPr>
        <p:spPr/>
        <p:txBody>
          <a:bodyPr/>
          <a:lstStyle/>
          <a:p>
            <a:pPr>
              <a:defRPr/>
            </a:pPr>
            <a:r>
              <a:rPr lang="en-US" altLang="zh-CN" dirty="0" err="1">
                <a:latin typeface="Courier New" pitchFamily="49" charset="0"/>
                <a:cs typeface="Courier New" pitchFamily="49" charset="0"/>
              </a:rPr>
              <a:t>int</a:t>
            </a:r>
            <a:r>
              <a:rPr lang="en-US" altLang="zh-CN" dirty="0">
                <a:latin typeface="Courier New" pitchFamily="49" charset="0"/>
                <a:cs typeface="Courier New" pitchFamily="49" charset="0"/>
              </a:rPr>
              <a:t> </a:t>
            </a:r>
            <a:r>
              <a:rPr lang="en-US" altLang="zh-CN" dirty="0" err="1">
                <a:latin typeface="Courier New" pitchFamily="49" charset="0"/>
                <a:cs typeface="Courier New" pitchFamily="49" charset="0"/>
              </a:rPr>
              <a:t>fscanf</a:t>
            </a:r>
            <a:r>
              <a:rPr lang="en-US" altLang="zh-CN" dirty="0">
                <a:latin typeface="Courier New" pitchFamily="49" charset="0"/>
                <a:cs typeface="Courier New" pitchFamily="49" charset="0"/>
              </a:rPr>
              <a:t>(FILE *stream, </a:t>
            </a:r>
            <a:r>
              <a:rPr lang="en-US" altLang="zh-CN" dirty="0" err="1">
                <a:latin typeface="Courier New" pitchFamily="49" charset="0"/>
                <a:cs typeface="Courier New" pitchFamily="49" charset="0"/>
              </a:rPr>
              <a:t>const</a:t>
            </a:r>
            <a:r>
              <a:rPr lang="en-US" altLang="zh-CN" dirty="0">
                <a:latin typeface="Courier New" pitchFamily="49" charset="0"/>
                <a:cs typeface="Courier New" pitchFamily="49" charset="0"/>
              </a:rPr>
              <a:t> char *format, …);</a:t>
            </a:r>
            <a:endParaRPr lang="zh-CN" altLang="zh-CN" dirty="0">
              <a:latin typeface="Courier New" pitchFamily="49" charset="0"/>
              <a:cs typeface="Courier New" pitchFamily="49" charset="0"/>
            </a:endParaRPr>
          </a:p>
          <a:p>
            <a:pPr lvl="1">
              <a:defRPr/>
            </a:pPr>
            <a:r>
              <a:rPr lang="zh-CN" altLang="zh-CN" dirty="0">
                <a:latin typeface="Courier New" pitchFamily="49" charset="0"/>
                <a:cs typeface="Courier New" pitchFamily="49" charset="0"/>
              </a:rPr>
              <a:t>该函数的功能是从文件读取基本类型数据（文件中的整数、小数之间应有分隔符），正常情况下返回读取数据的个数，否则返回</a:t>
            </a:r>
            <a:r>
              <a:rPr lang="en-US" altLang="zh-CN" dirty="0">
                <a:latin typeface="Courier New" pitchFamily="49" charset="0"/>
                <a:cs typeface="Courier New" pitchFamily="49" charset="0"/>
              </a:rPr>
              <a:t>EOF</a:t>
            </a:r>
            <a:r>
              <a:rPr lang="zh-CN" altLang="zh-CN" dirty="0">
                <a:latin typeface="Courier New" pitchFamily="49" charset="0"/>
                <a:cs typeface="Courier New" pitchFamily="49" charset="0"/>
              </a:rPr>
              <a:t>。参数</a:t>
            </a:r>
            <a:r>
              <a:rPr lang="en-US" altLang="zh-CN" dirty="0">
                <a:latin typeface="Courier New" pitchFamily="49" charset="0"/>
                <a:cs typeface="Courier New" pitchFamily="49" charset="0"/>
              </a:rPr>
              <a:t>format</a:t>
            </a:r>
            <a:r>
              <a:rPr lang="zh-CN" altLang="zh-CN" dirty="0">
                <a:latin typeface="Courier New" pitchFamily="49" charset="0"/>
                <a:cs typeface="Courier New" pitchFamily="49" charset="0"/>
              </a:rPr>
              <a:t>与</a:t>
            </a:r>
            <a:r>
              <a:rPr lang="en-US" altLang="zh-CN" dirty="0" err="1">
                <a:latin typeface="Courier New" pitchFamily="49" charset="0"/>
                <a:cs typeface="Courier New" pitchFamily="49" charset="0"/>
              </a:rPr>
              <a:t>scanf</a:t>
            </a:r>
            <a:r>
              <a:rPr lang="zh-CN" altLang="zh-CN" dirty="0">
                <a:latin typeface="Courier New" pitchFamily="49" charset="0"/>
                <a:cs typeface="Courier New" pitchFamily="49" charset="0"/>
              </a:rPr>
              <a:t>函数的参数类似。</a:t>
            </a:r>
            <a:endParaRPr lang="en-US" altLang="zh-CN" dirty="0">
              <a:latin typeface="Courier New" pitchFamily="49" charset="0"/>
              <a:cs typeface="Courier New" pitchFamily="49" charset="0"/>
            </a:endParaRPr>
          </a:p>
          <a:p>
            <a:pPr lvl="1">
              <a:defRPr/>
            </a:pPr>
            <a:r>
              <a:rPr lang="zh-CN" altLang="zh-CN" dirty="0">
                <a:latin typeface="Courier New" pitchFamily="49" charset="0"/>
                <a:cs typeface="Courier New" pitchFamily="49" charset="0"/>
              </a:rPr>
              <a:t>例如</a:t>
            </a:r>
            <a:r>
              <a:rPr lang="en-US" altLang="zh-CN" dirty="0">
                <a:latin typeface="Courier New" pitchFamily="49" charset="0"/>
                <a:cs typeface="Courier New" pitchFamily="49" charset="0"/>
              </a:rPr>
              <a:t>:</a:t>
            </a:r>
            <a:endParaRPr lang="zh-CN" altLang="zh-CN" dirty="0">
              <a:latin typeface="Courier New" pitchFamily="49" charset="0"/>
              <a:cs typeface="Courier New" pitchFamily="49" charset="0"/>
            </a:endParaRPr>
          </a:p>
          <a:p>
            <a:pPr marL="400050" lvl="1" indent="0">
              <a:buFontTx/>
              <a:buNone/>
              <a:defRPr/>
            </a:pPr>
            <a:r>
              <a:rPr lang="en-US" altLang="zh-CN" dirty="0" err="1">
                <a:latin typeface="Courier New" pitchFamily="49" charset="0"/>
                <a:cs typeface="Courier New" pitchFamily="49" charset="0"/>
              </a:rPr>
              <a:t>pfile</a:t>
            </a:r>
            <a:r>
              <a:rPr lang="en-US" altLang="zh-CN" dirty="0">
                <a:latin typeface="Courier New" pitchFamily="49" charset="0"/>
                <a:cs typeface="Courier New" pitchFamily="49" charset="0"/>
              </a:rPr>
              <a:t> = </a:t>
            </a:r>
            <a:r>
              <a:rPr lang="en-US" altLang="zh-CN" dirty="0" err="1">
                <a:latin typeface="Courier New" pitchFamily="49" charset="0"/>
                <a:cs typeface="Courier New" pitchFamily="49" charset="0"/>
              </a:rPr>
              <a:t>fopen</a:t>
            </a:r>
            <a:r>
              <a:rPr lang="en-US" altLang="zh-CN" dirty="0">
                <a:latin typeface="Courier New" pitchFamily="49" charset="0"/>
                <a:cs typeface="Courier New" pitchFamily="49" charset="0"/>
              </a:rPr>
              <a:t>("d:\\data\\tfile.txt", "r");</a:t>
            </a:r>
            <a:endParaRPr lang="zh-CN" altLang="zh-CN" dirty="0">
              <a:latin typeface="Courier New" pitchFamily="49" charset="0"/>
              <a:cs typeface="Courier New" pitchFamily="49" charset="0"/>
            </a:endParaRPr>
          </a:p>
          <a:p>
            <a:pPr marL="400050" lvl="1" indent="0">
              <a:buFontTx/>
              <a:buNone/>
              <a:defRPr/>
            </a:pPr>
            <a:r>
              <a:rPr lang="en-US" altLang="zh-CN" dirty="0" err="1">
                <a:latin typeface="Courier New" pitchFamily="49" charset="0"/>
                <a:cs typeface="Courier New" pitchFamily="49" charset="0"/>
              </a:rPr>
              <a:t>int</a:t>
            </a:r>
            <a:r>
              <a:rPr lang="en-US" altLang="zh-CN" dirty="0">
                <a:latin typeface="Courier New" pitchFamily="49" charset="0"/>
                <a:cs typeface="Courier New" pitchFamily="49" charset="0"/>
              </a:rPr>
              <a:t> </a:t>
            </a:r>
            <a:r>
              <a:rPr lang="en-US" altLang="zh-CN" dirty="0" err="1">
                <a:latin typeface="Courier New" pitchFamily="49" charset="0"/>
                <a:cs typeface="Courier New" pitchFamily="49" charset="0"/>
              </a:rPr>
              <a:t>i</a:t>
            </a:r>
            <a:r>
              <a:rPr lang="en-US" altLang="zh-CN" dirty="0">
                <a:latin typeface="Courier New" pitchFamily="49" charset="0"/>
                <a:cs typeface="Courier New" pitchFamily="49" charset="0"/>
              </a:rPr>
              <a:t> = 0;</a:t>
            </a:r>
            <a:endParaRPr lang="zh-CN" altLang="zh-CN" dirty="0">
              <a:latin typeface="Courier New" pitchFamily="49" charset="0"/>
              <a:cs typeface="Courier New" pitchFamily="49" charset="0"/>
            </a:endParaRPr>
          </a:p>
          <a:p>
            <a:pPr marL="400050" lvl="1" indent="0">
              <a:buFontTx/>
              <a:buNone/>
              <a:defRPr/>
            </a:pPr>
            <a:r>
              <a:rPr lang="en-US" altLang="zh-CN" dirty="0">
                <a:latin typeface="Courier New" pitchFamily="49" charset="0"/>
                <a:cs typeface="Courier New" pitchFamily="49" charset="0"/>
              </a:rPr>
              <a:t>if(</a:t>
            </a:r>
            <a:r>
              <a:rPr lang="en-US" altLang="zh-CN" dirty="0" err="1">
                <a:latin typeface="Courier New" pitchFamily="49" charset="0"/>
                <a:cs typeface="Courier New" pitchFamily="49" charset="0"/>
              </a:rPr>
              <a:t>fscanf</a:t>
            </a:r>
            <a:r>
              <a:rPr lang="en-US" altLang="zh-CN" dirty="0">
                <a:latin typeface="Courier New" pitchFamily="49" charset="0"/>
                <a:cs typeface="Courier New" pitchFamily="49" charset="0"/>
              </a:rPr>
              <a:t>(</a:t>
            </a:r>
            <a:r>
              <a:rPr lang="en-US" altLang="zh-CN" dirty="0" err="1">
                <a:latin typeface="Courier New" pitchFamily="49" charset="0"/>
                <a:cs typeface="Courier New" pitchFamily="49" charset="0"/>
              </a:rPr>
              <a:t>pfile</a:t>
            </a:r>
            <a:r>
              <a:rPr lang="en-US" altLang="zh-CN" dirty="0">
                <a:latin typeface="Courier New" pitchFamily="49" charset="0"/>
                <a:cs typeface="Courier New" pitchFamily="49" charset="0"/>
              </a:rPr>
              <a:t>, "%d", &amp;</a:t>
            </a:r>
            <a:r>
              <a:rPr lang="en-US" altLang="zh-CN" dirty="0" err="1">
                <a:latin typeface="Courier New" pitchFamily="49" charset="0"/>
                <a:cs typeface="Courier New" pitchFamily="49" charset="0"/>
              </a:rPr>
              <a:t>i</a:t>
            </a:r>
            <a:r>
              <a:rPr lang="en-US" altLang="zh-CN" dirty="0">
                <a:latin typeface="Courier New" pitchFamily="49" charset="0"/>
                <a:cs typeface="Courier New" pitchFamily="49" charset="0"/>
              </a:rPr>
              <a:t>) != EOF)	</a:t>
            </a:r>
            <a:endParaRPr lang="en-US" altLang="zh-CN" b="1" dirty="0">
              <a:solidFill>
                <a:srgbClr val="FF0000"/>
              </a:solidFill>
              <a:latin typeface="Courier New" pitchFamily="49" charset="0"/>
              <a:cs typeface="Courier New" pitchFamily="49" charset="0"/>
            </a:endParaRPr>
          </a:p>
          <a:p>
            <a:pPr marL="400050" lvl="1" indent="0">
              <a:buFontTx/>
              <a:buNone/>
              <a:defRPr/>
            </a:pPr>
            <a:r>
              <a:rPr lang="en-US" altLang="zh-CN" dirty="0">
                <a:latin typeface="Courier New" pitchFamily="49" charset="0"/>
                <a:cs typeface="Courier New" pitchFamily="49" charset="0"/>
              </a:rPr>
              <a:t>		//</a:t>
            </a:r>
            <a:r>
              <a:rPr lang="zh-CN" altLang="zh-CN" dirty="0">
                <a:latin typeface="Courier New" pitchFamily="49" charset="0"/>
                <a:cs typeface="Courier New" pitchFamily="49" charset="0"/>
              </a:rPr>
              <a:t>从文件中读取一个整数，赋给变量</a:t>
            </a:r>
            <a:r>
              <a:rPr lang="en-US" altLang="zh-CN" dirty="0" err="1">
                <a:latin typeface="Courier New" pitchFamily="49" charset="0"/>
                <a:cs typeface="Courier New" pitchFamily="49" charset="0"/>
              </a:rPr>
              <a:t>i</a:t>
            </a:r>
            <a:endParaRPr lang="zh-CN" altLang="zh-CN" dirty="0">
              <a:latin typeface="Courier New" pitchFamily="49" charset="0"/>
              <a:cs typeface="Courier New" pitchFamily="49" charset="0"/>
            </a:endParaRPr>
          </a:p>
          <a:p>
            <a:pPr marL="400050" lvl="1" indent="0">
              <a:buFontTx/>
              <a:buNone/>
              <a:defRPr/>
            </a:pPr>
            <a:r>
              <a:rPr lang="en-US" altLang="zh-CN" dirty="0">
                <a:latin typeface="Courier New" pitchFamily="49" charset="0"/>
                <a:cs typeface="Courier New" pitchFamily="49" charset="0"/>
              </a:rPr>
              <a:t>	</a:t>
            </a:r>
            <a:r>
              <a:rPr lang="en-US" altLang="zh-CN" dirty="0" err="1">
                <a:latin typeface="Courier New" pitchFamily="49" charset="0"/>
                <a:cs typeface="Courier New" pitchFamily="49" charset="0"/>
              </a:rPr>
              <a:t>printf</a:t>
            </a:r>
            <a:r>
              <a:rPr lang="en-US" altLang="zh-CN" dirty="0">
                <a:latin typeface="Courier New" pitchFamily="49" charset="0"/>
                <a:cs typeface="Courier New" pitchFamily="49" charset="0"/>
              </a:rPr>
              <a:t>("%d", </a:t>
            </a:r>
            <a:r>
              <a:rPr lang="en-US" altLang="zh-CN" dirty="0" err="1">
                <a:latin typeface="Courier New" pitchFamily="49" charset="0"/>
                <a:cs typeface="Courier New" pitchFamily="49" charset="0"/>
              </a:rPr>
              <a:t>i</a:t>
            </a:r>
            <a:r>
              <a:rPr lang="en-US" altLang="zh-CN" dirty="0">
                <a:latin typeface="Courier New" pitchFamily="49" charset="0"/>
                <a:cs typeface="Courier New" pitchFamily="49" charset="0"/>
              </a:rPr>
              <a:t>);</a:t>
            </a:r>
            <a:endParaRPr lang="zh-CN" altLang="zh-CN" dirty="0">
              <a:latin typeface="Courier New" pitchFamily="49" charset="0"/>
              <a:cs typeface="Courier New" pitchFamily="49" charset="0"/>
            </a:endParaRPr>
          </a:p>
          <a:p>
            <a:pPr>
              <a:defRPr/>
            </a:pPr>
            <a:endParaRPr lang="zh-CN" altLang="en-US" dirty="0">
              <a:latin typeface="Courier New" pitchFamily="49" charset="0"/>
              <a:cs typeface="Courier New" pitchFamily="49" charset="0"/>
            </a:endParaRPr>
          </a:p>
        </p:txBody>
      </p:sp>
      <p:sp>
        <p:nvSpPr>
          <p:cNvPr id="4"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D0886D11-25D6-44DE-BC41-F45036A99324}" type="slidenum">
              <a:rPr lang="en-US" altLang="zh-CN" sz="1200">
                <a:ea typeface="+mn-ea"/>
              </a:rPr>
              <a:pPr algn="r">
                <a:defRPr/>
              </a:pPr>
              <a:t>19</a:t>
            </a:fld>
            <a:endParaRPr lang="en-US" altLang="zh-CN" sz="1200">
              <a:ea typeface="+mn-ea"/>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灯片编号占位符 5"/>
          <p:cNvSpPr txBox="1">
            <a:spLocks noGrp="1"/>
          </p:cNvSpPr>
          <p:nvPr/>
        </p:nvSpPr>
        <p:spPr bwMode="auto">
          <a:xfrm>
            <a:off x="10888833" y="6553200"/>
            <a:ext cx="119999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r" eaLnBrk="1" hangingPunct="1"/>
            <a:fld id="{E316B137-F0BF-4D60-8056-25062EF5C5EB}" type="slidenum">
              <a:rPr lang="en-US" altLang="zh-CN" sz="1200">
                <a:ea typeface="楷体_GB2312" pitchFamily="49" charset="-122"/>
              </a:rPr>
              <a:pPr algn="r" eaLnBrk="1" hangingPunct="1"/>
              <a:t>2</a:t>
            </a:fld>
            <a:endParaRPr lang="en-US" altLang="zh-CN" sz="1200">
              <a:ea typeface="楷体_GB2312" pitchFamily="49" charset="-122"/>
            </a:endParaRPr>
          </a:p>
        </p:txBody>
      </p:sp>
      <p:sp>
        <p:nvSpPr>
          <p:cNvPr id="4099" name="Rectangle 3"/>
          <p:cNvSpPr>
            <a:spLocks noGrp="1" noChangeArrowheads="1"/>
          </p:cNvSpPr>
          <p:nvPr>
            <p:ph idx="1"/>
          </p:nvPr>
        </p:nvSpPr>
        <p:spPr/>
        <p:txBody>
          <a:bodyPr/>
          <a:lstStyle/>
          <a:p>
            <a:pPr eaLnBrk="1" hangingPunct="1"/>
            <a:r>
              <a:rPr lang="zh-CN" altLang="en-US" dirty="0"/>
              <a:t>概述</a:t>
            </a:r>
            <a:endParaRPr lang="en-US" altLang="zh-CN" dirty="0"/>
          </a:p>
          <a:p>
            <a:r>
              <a:rPr lang="zh-CN" altLang="en-US" dirty="0"/>
              <a:t>文件类型指针</a:t>
            </a:r>
            <a:endParaRPr lang="en-US" altLang="zh-CN" dirty="0"/>
          </a:p>
          <a:p>
            <a:r>
              <a:rPr lang="zh-CN" altLang="en-US" dirty="0"/>
              <a:t>文件的打开</a:t>
            </a:r>
            <a:endParaRPr lang="en-US" altLang="zh-CN" dirty="0"/>
          </a:p>
          <a:p>
            <a:r>
              <a:rPr lang="zh-CN" altLang="en-US" dirty="0"/>
              <a:t>文件的读写</a:t>
            </a:r>
            <a:endParaRPr lang="en-US" altLang="zh-CN" dirty="0"/>
          </a:p>
          <a:p>
            <a:r>
              <a:rPr lang="zh-CN" altLang="en-US" dirty="0"/>
              <a:t>文件的定位</a:t>
            </a:r>
            <a:endParaRPr lang="en-US" altLang="zh-CN" dirty="0"/>
          </a:p>
          <a:p>
            <a:r>
              <a:rPr lang="zh-CN" altLang="en-US" dirty="0"/>
              <a:t>文件的关闭</a:t>
            </a:r>
            <a:endParaRPr lang="en-US" altLang="zh-CN" dirty="0"/>
          </a:p>
          <a:p>
            <a:r>
              <a:rPr lang="zh-CN" altLang="en-US" dirty="0"/>
              <a:t>注意事项</a:t>
            </a:r>
            <a:endParaRPr lang="en-US" altLang="zh-CN" dirty="0"/>
          </a:p>
          <a:p>
            <a:pPr eaLnBrk="1" hangingPunct="1"/>
            <a:endParaRPr lang="en-US" altLang="zh-CN" dirty="0"/>
          </a:p>
        </p:txBody>
      </p:sp>
      <p:sp>
        <p:nvSpPr>
          <p:cNvPr id="3" name="标题 2">
            <a:extLst>
              <a:ext uri="{FF2B5EF4-FFF2-40B4-BE49-F238E27FC236}">
                <a16:creationId xmlns:a16="http://schemas.microsoft.com/office/drawing/2014/main" id="{07739DAC-DAE2-48B1-8022-E0D0F08479D6}"/>
              </a:ext>
            </a:extLst>
          </p:cNvPr>
          <p:cNvSpPr>
            <a:spLocks noGrp="1"/>
          </p:cNvSpPr>
          <p:nvPr>
            <p:ph type="title"/>
          </p:nvPr>
        </p:nvSpPr>
        <p:spPr/>
        <p:txBody>
          <a:bodyPr/>
          <a:lstStyle/>
          <a:p>
            <a:pPr algn="ctr"/>
            <a:r>
              <a:rPr lang="zh-CN" altLang="en-US" dirty="0"/>
              <a:t>文件操作</a:t>
            </a:r>
          </a:p>
        </p:txBody>
      </p:sp>
    </p:spTree>
    <p:extLst>
      <p:ext uri="{BB962C8B-B14F-4D97-AF65-F5344CB8AC3E}">
        <p14:creationId xmlns:p14="http://schemas.microsoft.com/office/powerpoint/2010/main" val="12407865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en-US" altLang="zh-CN" dirty="0" err="1"/>
              <a:t>fread</a:t>
            </a:r>
            <a:r>
              <a:rPr lang="zh-CN" altLang="en-US" dirty="0"/>
              <a:t>函数</a:t>
            </a:r>
          </a:p>
        </p:txBody>
      </p:sp>
      <p:sp>
        <p:nvSpPr>
          <p:cNvPr id="25603" name="内容占位符 2"/>
          <p:cNvSpPr>
            <a:spLocks noGrp="1"/>
          </p:cNvSpPr>
          <p:nvPr>
            <p:ph idx="1"/>
          </p:nvPr>
        </p:nvSpPr>
        <p:spPr/>
        <p:txBody>
          <a:bodyPr/>
          <a:lstStyle/>
          <a:p>
            <a:r>
              <a:rPr lang="en-US" altLang="zh-CN" b="0" dirty="0" err="1">
                <a:latin typeface="Courier New" pitchFamily="49" charset="0"/>
                <a:cs typeface="Courier New" pitchFamily="49" charset="0"/>
              </a:rPr>
              <a:t>size_t</a:t>
            </a:r>
            <a:r>
              <a:rPr lang="en-US" altLang="zh-CN" dirty="0">
                <a:latin typeface="Courier New" pitchFamily="49" charset="0"/>
                <a:cs typeface="Courier New" pitchFamily="49" charset="0"/>
              </a:rPr>
              <a:t> </a:t>
            </a:r>
            <a:r>
              <a:rPr lang="en-US" altLang="zh-CN" dirty="0" err="1">
                <a:latin typeface="Courier New" pitchFamily="49" charset="0"/>
                <a:cs typeface="Courier New" pitchFamily="49" charset="0"/>
              </a:rPr>
              <a:t>fread</a:t>
            </a:r>
            <a:r>
              <a:rPr lang="en-US" altLang="zh-CN" b="0" dirty="0">
                <a:latin typeface="Courier New" pitchFamily="49" charset="0"/>
                <a:cs typeface="Courier New" pitchFamily="49" charset="0"/>
              </a:rPr>
              <a:t>(</a:t>
            </a:r>
            <a:r>
              <a:rPr lang="en-US" altLang="zh-CN" b="0" dirty="0" err="1">
                <a:latin typeface="Courier New" pitchFamily="49" charset="0"/>
                <a:cs typeface="Courier New" pitchFamily="49" charset="0"/>
              </a:rPr>
              <a:t>const</a:t>
            </a:r>
            <a:r>
              <a:rPr lang="en-US" altLang="zh-CN" b="0" dirty="0">
                <a:latin typeface="Courier New" pitchFamily="49" charset="0"/>
                <a:cs typeface="Courier New" pitchFamily="49" charset="0"/>
              </a:rPr>
              <a:t> void *</a:t>
            </a:r>
            <a:r>
              <a:rPr lang="en-US" altLang="zh-CN" b="0" dirty="0" err="1">
                <a:latin typeface="Courier New" pitchFamily="49" charset="0"/>
                <a:cs typeface="Courier New" pitchFamily="49" charset="0"/>
              </a:rPr>
              <a:t>ptr</a:t>
            </a:r>
            <a:r>
              <a:rPr lang="en-US" altLang="zh-CN" b="0" dirty="0">
                <a:latin typeface="Courier New" pitchFamily="49" charset="0"/>
                <a:cs typeface="Courier New" pitchFamily="49" charset="0"/>
              </a:rPr>
              <a:t>, </a:t>
            </a:r>
            <a:r>
              <a:rPr lang="en-US" altLang="zh-CN" b="0" dirty="0" err="1">
                <a:latin typeface="Courier New" pitchFamily="49" charset="0"/>
                <a:cs typeface="Courier New" pitchFamily="49" charset="0"/>
              </a:rPr>
              <a:t>size_t</a:t>
            </a:r>
            <a:r>
              <a:rPr lang="en-US" altLang="zh-CN" dirty="0">
                <a:latin typeface="Courier New" pitchFamily="49" charset="0"/>
                <a:cs typeface="Courier New" pitchFamily="49" charset="0"/>
              </a:rPr>
              <a:t> size</a:t>
            </a:r>
            <a:r>
              <a:rPr lang="en-US" altLang="zh-CN" b="0" dirty="0">
                <a:latin typeface="Courier New" pitchFamily="49" charset="0"/>
                <a:cs typeface="Courier New" pitchFamily="49" charset="0"/>
              </a:rPr>
              <a:t>, </a:t>
            </a:r>
            <a:r>
              <a:rPr lang="en-US" altLang="zh-CN" b="0" dirty="0" err="1">
                <a:latin typeface="Courier New" pitchFamily="49" charset="0"/>
                <a:cs typeface="Courier New" pitchFamily="49" charset="0"/>
              </a:rPr>
              <a:t>size_t</a:t>
            </a:r>
            <a:r>
              <a:rPr lang="en-US" altLang="zh-CN" b="0" dirty="0">
                <a:latin typeface="Courier New" pitchFamily="49" charset="0"/>
                <a:cs typeface="Courier New" pitchFamily="49" charset="0"/>
              </a:rPr>
              <a:t> </a:t>
            </a:r>
            <a:r>
              <a:rPr lang="en-US" altLang="zh-CN" dirty="0" err="1">
                <a:solidFill>
                  <a:srgbClr val="FF0000"/>
                </a:solidFill>
                <a:latin typeface="Courier New" pitchFamily="49" charset="0"/>
                <a:cs typeface="Courier New" pitchFamily="49" charset="0"/>
              </a:rPr>
              <a:t>nmemb</a:t>
            </a:r>
            <a:r>
              <a:rPr lang="en-US" altLang="zh-CN" b="0" dirty="0">
                <a:latin typeface="Courier New" pitchFamily="49" charset="0"/>
                <a:cs typeface="Courier New" pitchFamily="49" charset="0"/>
              </a:rPr>
              <a:t>, FILE *stream);</a:t>
            </a:r>
            <a:endParaRPr lang="zh-CN" altLang="zh-CN" b="0" dirty="0">
              <a:latin typeface="Courier New" pitchFamily="49" charset="0"/>
              <a:cs typeface="Courier New" pitchFamily="49" charset="0"/>
            </a:endParaRPr>
          </a:p>
          <a:p>
            <a:pPr lvl="1"/>
            <a:r>
              <a:rPr lang="zh-CN" altLang="zh-CN" dirty="0">
                <a:latin typeface="Courier New" pitchFamily="49" charset="0"/>
                <a:cs typeface="Courier New" pitchFamily="49" charset="0"/>
              </a:rPr>
              <a:t>该函数的功能是从文件将</a:t>
            </a:r>
            <a:r>
              <a:rPr lang="en-US" altLang="zh-CN" dirty="0" err="1">
                <a:latin typeface="Courier New" pitchFamily="49" charset="0"/>
                <a:cs typeface="Courier New" pitchFamily="49" charset="0"/>
              </a:rPr>
              <a:t>nmemb</a:t>
            </a:r>
            <a:r>
              <a:rPr lang="zh-CN" altLang="zh-CN" dirty="0">
                <a:latin typeface="Courier New" pitchFamily="49" charset="0"/>
                <a:cs typeface="Courier New" pitchFamily="49" charset="0"/>
              </a:rPr>
              <a:t>个字节块的数据按字节读至</a:t>
            </a:r>
            <a:r>
              <a:rPr lang="en-US" altLang="zh-CN" dirty="0" err="1">
                <a:latin typeface="Courier New" pitchFamily="49" charset="0"/>
                <a:cs typeface="Courier New" pitchFamily="49" charset="0"/>
              </a:rPr>
              <a:t>ptr</a:t>
            </a:r>
            <a:r>
              <a:rPr lang="zh-CN" altLang="zh-CN" dirty="0">
                <a:latin typeface="Courier New" pitchFamily="49" charset="0"/>
                <a:cs typeface="Courier New" pitchFamily="49" charset="0"/>
              </a:rPr>
              <a:t>所指向的字节块，返回实际读取字节块的个数。</a:t>
            </a:r>
            <a:endParaRPr lang="en-US" altLang="zh-CN" dirty="0">
              <a:latin typeface="Courier New" pitchFamily="49" charset="0"/>
              <a:cs typeface="Courier New" pitchFamily="49" charset="0"/>
            </a:endParaRPr>
          </a:p>
          <a:p>
            <a:pPr lvl="1"/>
            <a:r>
              <a:rPr lang="zh-CN" altLang="zh-CN" dirty="0">
                <a:latin typeface="Courier New" pitchFamily="49" charset="0"/>
                <a:cs typeface="Courier New" pitchFamily="49" charset="0"/>
              </a:rPr>
              <a:t>例如</a:t>
            </a:r>
            <a:r>
              <a:rPr lang="en-US" altLang="zh-CN" dirty="0">
                <a:latin typeface="Courier New" pitchFamily="49" charset="0"/>
                <a:cs typeface="Courier New" pitchFamily="49" charset="0"/>
              </a:rPr>
              <a:t>:”</a:t>
            </a:r>
            <a:r>
              <a:rPr lang="en-US" altLang="zh-CN" dirty="0" err="1">
                <a:latin typeface="Courier New" pitchFamily="49" charset="0"/>
                <a:cs typeface="Courier New" pitchFamily="49" charset="0"/>
              </a:rPr>
              <a:t>fread</a:t>
            </a:r>
            <a:r>
              <a:rPr lang="en-US" altLang="zh-CN" dirty="0">
                <a:latin typeface="Courier New" pitchFamily="49" charset="0"/>
                <a:cs typeface="Courier New" pitchFamily="49" charset="0"/>
              </a:rPr>
              <a:t>(&amp;</a:t>
            </a:r>
            <a:r>
              <a:rPr lang="en-US" altLang="zh-CN" dirty="0" err="1">
                <a:latin typeface="Courier New" pitchFamily="49" charset="0"/>
                <a:cs typeface="Courier New" pitchFamily="49" charset="0"/>
              </a:rPr>
              <a:t>i</a:t>
            </a:r>
            <a:r>
              <a:rPr lang="en-US" altLang="zh-CN" dirty="0">
                <a:latin typeface="Courier New" pitchFamily="49" charset="0"/>
                <a:cs typeface="Courier New" pitchFamily="49" charset="0"/>
              </a:rPr>
              <a:t>, </a:t>
            </a:r>
            <a:r>
              <a:rPr lang="en-US" altLang="zh-CN" dirty="0" err="1">
                <a:latin typeface="Courier New" pitchFamily="49" charset="0"/>
                <a:cs typeface="Courier New" pitchFamily="49" charset="0"/>
              </a:rPr>
              <a:t>sizeof</a:t>
            </a:r>
            <a:r>
              <a:rPr lang="en-US" altLang="zh-CN" dirty="0">
                <a:latin typeface="Courier New" pitchFamily="49" charset="0"/>
                <a:cs typeface="Courier New" pitchFamily="49" charset="0"/>
              </a:rPr>
              <a:t>(</a:t>
            </a:r>
            <a:r>
              <a:rPr lang="en-US" altLang="zh-CN" dirty="0" err="1">
                <a:latin typeface="Courier New" pitchFamily="49" charset="0"/>
                <a:cs typeface="Courier New" pitchFamily="49" charset="0"/>
              </a:rPr>
              <a:t>i</a:t>
            </a:r>
            <a:r>
              <a:rPr lang="en-US" altLang="zh-CN" dirty="0">
                <a:latin typeface="Courier New" pitchFamily="49" charset="0"/>
                <a:cs typeface="Courier New" pitchFamily="49" charset="0"/>
              </a:rPr>
              <a:t>), 1, </a:t>
            </a:r>
            <a:r>
              <a:rPr lang="en-US" altLang="zh-CN" dirty="0" err="1">
                <a:latin typeface="Courier New" pitchFamily="49" charset="0"/>
                <a:cs typeface="Courier New" pitchFamily="49" charset="0"/>
              </a:rPr>
              <a:t>pfile</a:t>
            </a:r>
            <a:r>
              <a:rPr lang="en-US" altLang="zh-CN" dirty="0">
                <a:latin typeface="Courier New" pitchFamily="49" charset="0"/>
                <a:cs typeface="Courier New" pitchFamily="49" charset="0"/>
              </a:rPr>
              <a:t>);</a:t>
            </a:r>
            <a:r>
              <a:rPr lang="zh-CN" altLang="zh-CN" dirty="0">
                <a:latin typeface="Courier New" pitchFamily="49" charset="0"/>
                <a:cs typeface="Courier New" pitchFamily="49" charset="0"/>
              </a:rPr>
              <a:t>”表示从某二进制文件中读取数据，赋给变量</a:t>
            </a:r>
            <a:r>
              <a:rPr lang="en-US" altLang="zh-CN" dirty="0" err="1">
                <a:latin typeface="Courier New" pitchFamily="49" charset="0"/>
                <a:cs typeface="Courier New" pitchFamily="49" charset="0"/>
              </a:rPr>
              <a:t>i</a:t>
            </a:r>
            <a:r>
              <a:rPr lang="zh-CN" altLang="zh-CN" dirty="0">
                <a:latin typeface="Courier New" pitchFamily="49" charset="0"/>
                <a:cs typeface="Courier New" pitchFamily="49" charset="0"/>
              </a:rPr>
              <a:t>。</a:t>
            </a:r>
          </a:p>
          <a:p>
            <a:endParaRPr lang="zh-CN" altLang="en-US" dirty="0">
              <a:latin typeface="Courier New" pitchFamily="49" charset="0"/>
              <a:cs typeface="Courier New" pitchFamily="49" charset="0"/>
            </a:endParaRPr>
          </a:p>
        </p:txBody>
      </p:sp>
      <p:sp>
        <p:nvSpPr>
          <p:cNvPr id="4"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3EA7F70C-5651-447E-BDA2-657454D3874E}" type="slidenum">
              <a:rPr lang="en-US" altLang="zh-CN" sz="1200">
                <a:ea typeface="+mn-ea"/>
              </a:rPr>
              <a:pPr algn="r">
                <a:defRPr/>
              </a:pPr>
              <a:t>20</a:t>
            </a:fld>
            <a:endParaRPr lang="en-US" altLang="zh-CN" sz="1200">
              <a:ea typeface="+mn-ea"/>
            </a:endParaRP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endParaRPr lang="zh-CN" altLang="en-US"/>
          </a:p>
        </p:txBody>
      </p:sp>
      <p:sp>
        <p:nvSpPr>
          <p:cNvPr id="26627" name="内容占位符 2"/>
          <p:cNvSpPr>
            <a:spLocks noGrp="1"/>
          </p:cNvSpPr>
          <p:nvPr>
            <p:ph idx="1"/>
          </p:nvPr>
        </p:nvSpPr>
        <p:spPr/>
        <p:txBody>
          <a:bodyPr/>
          <a:lstStyle/>
          <a:p>
            <a:r>
              <a:rPr lang="zh-CN" altLang="zh-CN" dirty="0"/>
              <a:t>从文件中</a:t>
            </a:r>
            <a:r>
              <a:rPr lang="zh-CN" altLang="zh-CN" dirty="0">
                <a:solidFill>
                  <a:srgbClr val="FF0000"/>
                </a:solidFill>
              </a:rPr>
              <a:t>读取</a:t>
            </a:r>
            <a:r>
              <a:rPr lang="zh-CN" altLang="zh-CN" dirty="0"/>
              <a:t>数据时，要根据文件中数据的存储格式选用恰当的库函数，否则无法正确读取数据。一般地，用</a:t>
            </a:r>
            <a:r>
              <a:rPr lang="en-US" altLang="zh-CN" dirty="0" err="1"/>
              <a:t>fgetc</a:t>
            </a:r>
            <a:r>
              <a:rPr lang="zh-CN" altLang="zh-CN" dirty="0"/>
              <a:t>、</a:t>
            </a:r>
            <a:r>
              <a:rPr lang="en-US" altLang="zh-CN" dirty="0" err="1"/>
              <a:t>fgets</a:t>
            </a:r>
            <a:r>
              <a:rPr lang="zh-CN" altLang="zh-CN" dirty="0"/>
              <a:t>、</a:t>
            </a:r>
            <a:r>
              <a:rPr lang="en-US" altLang="zh-CN" dirty="0" err="1"/>
              <a:t>fscanf</a:t>
            </a:r>
            <a:r>
              <a:rPr lang="zh-CN" altLang="zh-CN" dirty="0"/>
              <a:t>和</a:t>
            </a:r>
            <a:r>
              <a:rPr lang="en-US" altLang="zh-CN" dirty="0" err="1"/>
              <a:t>fread</a:t>
            </a:r>
            <a:r>
              <a:rPr lang="zh-CN" altLang="zh-CN" dirty="0"/>
              <a:t>函数一一对应</a:t>
            </a:r>
            <a:r>
              <a:rPr lang="en-US" altLang="zh-CN" dirty="0" err="1"/>
              <a:t>fputc</a:t>
            </a:r>
            <a:r>
              <a:rPr lang="zh-CN" altLang="zh-CN" dirty="0"/>
              <a:t>、</a:t>
            </a:r>
            <a:r>
              <a:rPr lang="en-US" altLang="zh-CN" dirty="0" err="1"/>
              <a:t>fputs</a:t>
            </a:r>
            <a:r>
              <a:rPr lang="zh-CN" altLang="zh-CN" dirty="0"/>
              <a:t>、</a:t>
            </a:r>
            <a:r>
              <a:rPr lang="en-US" altLang="zh-CN" dirty="0" err="1"/>
              <a:t>fprintf</a:t>
            </a:r>
            <a:r>
              <a:rPr lang="zh-CN" altLang="zh-CN" dirty="0"/>
              <a:t>和</a:t>
            </a:r>
            <a:r>
              <a:rPr lang="en-US" altLang="zh-CN" dirty="0" err="1"/>
              <a:t>fwrite</a:t>
            </a:r>
            <a:r>
              <a:rPr lang="zh-CN" altLang="zh-CN" dirty="0"/>
              <a:t>函数产生的文件数据进行读操作，并且要保持其中参数类型一致。</a:t>
            </a:r>
          </a:p>
          <a:p>
            <a:endParaRPr lang="zh-CN" altLang="en-US" dirty="0"/>
          </a:p>
        </p:txBody>
      </p:sp>
      <p:sp>
        <p:nvSpPr>
          <p:cNvPr id="4"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44FBB7B1-D364-4CF8-B400-053FEDAEB46E}" type="slidenum">
              <a:rPr lang="en-US" altLang="zh-CN" sz="1200">
                <a:ea typeface="+mn-ea"/>
              </a:rPr>
              <a:pPr algn="r">
                <a:defRPr/>
              </a:pPr>
              <a:t>21</a:t>
            </a:fld>
            <a:endParaRPr lang="en-US" altLang="zh-CN" sz="1200">
              <a:ea typeface="+mn-ea"/>
            </a:endParaRPr>
          </a:p>
        </p:txBody>
      </p:sp>
    </p:spTree>
    <p:extLst>
      <p:ext uri="{BB962C8B-B14F-4D97-AF65-F5344CB8AC3E}">
        <p14:creationId xmlns:p14="http://schemas.microsoft.com/office/powerpoint/2010/main" val="8391124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a:t>文件的定位</a:t>
            </a:r>
          </a:p>
        </p:txBody>
      </p:sp>
      <p:sp>
        <p:nvSpPr>
          <p:cNvPr id="29699" name="内容占位符 2"/>
          <p:cNvSpPr>
            <a:spLocks noGrp="1"/>
          </p:cNvSpPr>
          <p:nvPr>
            <p:ph idx="1"/>
          </p:nvPr>
        </p:nvSpPr>
        <p:spPr/>
        <p:txBody>
          <a:bodyPr/>
          <a:lstStyle/>
          <a:p>
            <a:r>
              <a:rPr lang="zh-CN" altLang="zh-CN" sz="2400" dirty="0"/>
              <a:t>一般情况下，文件的读</a:t>
            </a:r>
            <a:r>
              <a:rPr lang="en-US" altLang="zh-CN" sz="2400" dirty="0"/>
              <a:t>/</a:t>
            </a:r>
            <a:r>
              <a:rPr lang="zh-CN" altLang="zh-CN" sz="2400" dirty="0"/>
              <a:t>写操作是</a:t>
            </a:r>
            <a:r>
              <a:rPr lang="zh-CN" altLang="zh-CN" sz="2400" dirty="0">
                <a:solidFill>
                  <a:srgbClr val="FF0000"/>
                </a:solidFill>
              </a:rPr>
              <a:t>顺序</a:t>
            </a:r>
            <a:r>
              <a:rPr lang="zh-CN" altLang="zh-CN" sz="2400" dirty="0"/>
              <a:t>进行的，即，在进行读操作时，如果要读文件中的第</a:t>
            </a:r>
            <a:r>
              <a:rPr lang="en-US" altLang="zh-CN" sz="2400" dirty="0"/>
              <a:t>n</a:t>
            </a:r>
            <a:r>
              <a:rPr lang="zh-CN" altLang="zh-CN" sz="2400" dirty="0"/>
              <a:t>个字节，则必须先读前</a:t>
            </a:r>
            <a:r>
              <a:rPr lang="en-US" altLang="zh-CN" sz="2400" dirty="0"/>
              <a:t>n-1</a:t>
            </a:r>
            <a:r>
              <a:rPr lang="zh-CN" altLang="zh-CN" sz="2400" dirty="0"/>
              <a:t>个字节；在进行写操作时，如果要写第</a:t>
            </a:r>
            <a:r>
              <a:rPr lang="en-US" altLang="zh-CN" sz="2400" dirty="0"/>
              <a:t>n</a:t>
            </a:r>
            <a:r>
              <a:rPr lang="zh-CN" altLang="zh-CN" sz="2400" dirty="0"/>
              <a:t>个字节，则也必须先写前</a:t>
            </a:r>
            <a:r>
              <a:rPr lang="en-US" altLang="zh-CN" sz="2400" dirty="0"/>
              <a:t>n-1</a:t>
            </a:r>
            <a:r>
              <a:rPr lang="zh-CN" altLang="zh-CN" sz="2400" dirty="0"/>
              <a:t>个字节。这种文件的访问方式效率往往不高。</a:t>
            </a:r>
            <a:endParaRPr lang="en-US" altLang="zh-CN" sz="2400" dirty="0"/>
          </a:p>
          <a:p>
            <a:endParaRPr lang="en-US" altLang="zh-CN" sz="2400" dirty="0"/>
          </a:p>
          <a:p>
            <a:r>
              <a:rPr lang="zh-CN" altLang="zh-CN" sz="2400" dirty="0"/>
              <a:t>每个打开的文件都有一个位置指针，指向当前读</a:t>
            </a:r>
            <a:r>
              <a:rPr lang="en-US" altLang="zh-CN" sz="2400" dirty="0"/>
              <a:t>/</a:t>
            </a:r>
            <a:r>
              <a:rPr lang="zh-CN" altLang="zh-CN" sz="2400" dirty="0"/>
              <a:t>写位置，每读</a:t>
            </a:r>
            <a:r>
              <a:rPr lang="en-US" altLang="zh-CN" sz="2400" dirty="0"/>
              <a:t>/</a:t>
            </a:r>
            <a:r>
              <a:rPr lang="zh-CN" altLang="zh-CN" sz="2400" dirty="0"/>
              <a:t>写一个字符，文件的位置指针都会自动往后移动一个位置。文件位置指针还可以用库函数来显式指定</a:t>
            </a:r>
            <a:endParaRPr lang="en-US" altLang="zh-CN" sz="2400" dirty="0"/>
          </a:p>
          <a:p>
            <a:endParaRPr lang="en-US" altLang="zh-CN" sz="2400" dirty="0"/>
          </a:p>
          <a:p>
            <a:endParaRPr lang="zh-CN" altLang="zh-CN" sz="2400" dirty="0"/>
          </a:p>
          <a:p>
            <a:endParaRPr lang="en-US" altLang="zh-CN" sz="2400" dirty="0"/>
          </a:p>
        </p:txBody>
      </p:sp>
      <p:sp>
        <p:nvSpPr>
          <p:cNvPr id="4"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53A92C57-E5BD-48D7-BED7-EFEA6CC90C5F}" type="slidenum">
              <a:rPr lang="en-US" altLang="zh-CN" sz="1200">
                <a:ea typeface="+mn-ea"/>
              </a:rPr>
              <a:pPr algn="r">
                <a:defRPr/>
              </a:pPr>
              <a:t>22</a:t>
            </a:fld>
            <a:endParaRPr lang="en-US" altLang="zh-CN" sz="1200">
              <a:ea typeface="+mn-ea"/>
            </a:endParaRPr>
          </a:p>
        </p:txBody>
      </p:sp>
    </p:spTree>
    <p:extLst>
      <p:ext uri="{BB962C8B-B14F-4D97-AF65-F5344CB8AC3E}">
        <p14:creationId xmlns:p14="http://schemas.microsoft.com/office/powerpoint/2010/main" val="1873208851"/>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defRPr/>
            </a:pPr>
            <a:r>
              <a:rPr lang="en-US" altLang="zh-CN" dirty="0" err="1">
                <a:latin typeface="Courier New" pitchFamily="49" charset="0"/>
                <a:cs typeface="Courier New" pitchFamily="49" charset="0"/>
              </a:rPr>
              <a:t>int</a:t>
            </a:r>
            <a:r>
              <a:rPr lang="en-US" altLang="zh-CN" dirty="0">
                <a:latin typeface="Courier New" pitchFamily="49" charset="0"/>
                <a:cs typeface="Courier New" pitchFamily="49" charset="0"/>
              </a:rPr>
              <a:t> </a:t>
            </a:r>
            <a:r>
              <a:rPr lang="en-US" altLang="zh-CN" dirty="0" err="1">
                <a:latin typeface="Courier New" pitchFamily="49" charset="0"/>
                <a:cs typeface="Courier New" pitchFamily="49" charset="0"/>
              </a:rPr>
              <a:t>fseek</a:t>
            </a:r>
            <a:r>
              <a:rPr lang="en-US" altLang="zh-CN" dirty="0">
                <a:latin typeface="Courier New" pitchFamily="49" charset="0"/>
                <a:cs typeface="Courier New" pitchFamily="49" charset="0"/>
              </a:rPr>
              <a:t>(FILE *stream, long offset, </a:t>
            </a:r>
            <a:r>
              <a:rPr lang="en-US" altLang="zh-CN" dirty="0" err="1">
                <a:latin typeface="Courier New" pitchFamily="49" charset="0"/>
                <a:cs typeface="Courier New" pitchFamily="49" charset="0"/>
              </a:rPr>
              <a:t>int</a:t>
            </a:r>
            <a:r>
              <a:rPr lang="en-US" altLang="zh-CN" dirty="0">
                <a:latin typeface="Courier New" pitchFamily="49" charset="0"/>
                <a:cs typeface="Courier New" pitchFamily="49" charset="0"/>
              </a:rPr>
              <a:t> whence);</a:t>
            </a:r>
          </a:p>
          <a:p>
            <a:pPr lvl="1">
              <a:defRPr/>
            </a:pPr>
            <a:r>
              <a:rPr lang="zh-CN" altLang="en-US" dirty="0">
                <a:latin typeface="Courier New" pitchFamily="49" charset="0"/>
                <a:cs typeface="Courier New" pitchFamily="49" charset="0"/>
              </a:rPr>
              <a:t>该</a:t>
            </a:r>
            <a:r>
              <a:rPr lang="zh-CN" altLang="zh-CN" dirty="0">
                <a:latin typeface="Courier New" pitchFamily="49" charset="0"/>
                <a:cs typeface="Courier New" pitchFamily="49" charset="0"/>
              </a:rPr>
              <a:t>函数的功能是将文件位置指针指向位置</a:t>
            </a:r>
            <a:r>
              <a:rPr lang="en-US" altLang="zh-CN" dirty="0">
                <a:latin typeface="Courier New" pitchFamily="49" charset="0"/>
                <a:cs typeface="Courier New" pitchFamily="49" charset="0"/>
              </a:rPr>
              <a:t>whence + offset</a:t>
            </a:r>
            <a:r>
              <a:rPr lang="zh-CN" altLang="zh-CN" dirty="0">
                <a:latin typeface="Courier New" pitchFamily="49" charset="0"/>
                <a:cs typeface="Courier New" pitchFamily="49" charset="0"/>
              </a:rPr>
              <a:t>，</a:t>
            </a:r>
            <a:endParaRPr lang="en-US" altLang="zh-CN" dirty="0">
              <a:latin typeface="Courier New" pitchFamily="49" charset="0"/>
              <a:cs typeface="Courier New" pitchFamily="49" charset="0"/>
            </a:endParaRPr>
          </a:p>
          <a:p>
            <a:pPr lvl="1">
              <a:defRPr/>
            </a:pPr>
            <a:r>
              <a:rPr lang="zh-CN" altLang="zh-CN" dirty="0">
                <a:latin typeface="Courier New" pitchFamily="49" charset="0"/>
                <a:cs typeface="Courier New" pitchFamily="49" charset="0"/>
              </a:rPr>
              <a:t>参数</a:t>
            </a:r>
            <a:r>
              <a:rPr lang="en-US" altLang="zh-CN" dirty="0">
                <a:latin typeface="Courier New" pitchFamily="49" charset="0"/>
                <a:cs typeface="Courier New" pitchFamily="49" charset="0"/>
              </a:rPr>
              <a:t>whence</a:t>
            </a:r>
            <a:r>
              <a:rPr lang="zh-CN" altLang="zh-CN" dirty="0">
                <a:latin typeface="Courier New" pitchFamily="49" charset="0"/>
                <a:cs typeface="Courier New" pitchFamily="49" charset="0"/>
              </a:rPr>
              <a:t>指出参考位置，其取值可以为</a:t>
            </a:r>
            <a:endParaRPr lang="en-US" altLang="zh-CN" dirty="0">
              <a:latin typeface="Courier New" pitchFamily="49" charset="0"/>
              <a:cs typeface="Courier New" pitchFamily="49" charset="0"/>
            </a:endParaRPr>
          </a:p>
          <a:p>
            <a:pPr lvl="2">
              <a:defRPr/>
            </a:pPr>
            <a:r>
              <a:rPr lang="en-US" altLang="zh-CN" dirty="0">
                <a:latin typeface="Courier New" pitchFamily="49" charset="0"/>
                <a:cs typeface="Courier New" pitchFamily="49" charset="0"/>
              </a:rPr>
              <a:t>SEEK_SET</a:t>
            </a:r>
            <a:r>
              <a:rPr lang="zh-CN" altLang="zh-CN" dirty="0">
                <a:latin typeface="Courier New" pitchFamily="49" charset="0"/>
                <a:cs typeface="Courier New" pitchFamily="49" charset="0"/>
              </a:rPr>
              <a:t>（系统定义的值为</a:t>
            </a:r>
            <a:r>
              <a:rPr lang="en-US" altLang="zh-CN" dirty="0">
                <a:latin typeface="Courier New" pitchFamily="49" charset="0"/>
                <a:cs typeface="Courier New" pitchFamily="49" charset="0"/>
              </a:rPr>
              <a:t>0</a:t>
            </a:r>
            <a:r>
              <a:rPr lang="zh-CN" altLang="zh-CN" dirty="0">
                <a:latin typeface="Courier New" pitchFamily="49" charset="0"/>
                <a:cs typeface="Courier New" pitchFamily="49" charset="0"/>
              </a:rPr>
              <a:t>的宏，表示文件头）</a:t>
            </a:r>
            <a:endParaRPr lang="en-US" altLang="zh-CN" dirty="0">
              <a:latin typeface="Courier New" pitchFamily="49" charset="0"/>
              <a:cs typeface="Courier New" pitchFamily="49" charset="0"/>
            </a:endParaRPr>
          </a:p>
          <a:p>
            <a:pPr lvl="2">
              <a:defRPr/>
            </a:pPr>
            <a:r>
              <a:rPr lang="en-US" altLang="zh-CN" dirty="0">
                <a:latin typeface="Courier New" pitchFamily="49" charset="0"/>
                <a:cs typeface="Courier New" pitchFamily="49" charset="0"/>
              </a:rPr>
              <a:t>SEEK_CUR</a:t>
            </a:r>
            <a:r>
              <a:rPr lang="zh-CN" altLang="zh-CN" dirty="0">
                <a:latin typeface="Courier New" pitchFamily="49" charset="0"/>
                <a:cs typeface="Courier New" pitchFamily="49" charset="0"/>
              </a:rPr>
              <a:t>（系统定义的值为</a:t>
            </a:r>
            <a:r>
              <a:rPr lang="en-US" altLang="zh-CN" dirty="0">
                <a:latin typeface="Courier New" pitchFamily="49" charset="0"/>
                <a:cs typeface="Courier New" pitchFamily="49" charset="0"/>
              </a:rPr>
              <a:t>1</a:t>
            </a:r>
            <a:r>
              <a:rPr lang="zh-CN" altLang="zh-CN" dirty="0">
                <a:latin typeface="Courier New" pitchFamily="49" charset="0"/>
                <a:cs typeface="Courier New" pitchFamily="49" charset="0"/>
              </a:rPr>
              <a:t>的宏，表示当前位置）</a:t>
            </a:r>
            <a:endParaRPr lang="en-US" altLang="zh-CN" dirty="0">
              <a:latin typeface="Courier New" pitchFamily="49" charset="0"/>
              <a:cs typeface="Courier New" pitchFamily="49" charset="0"/>
            </a:endParaRPr>
          </a:p>
          <a:p>
            <a:pPr lvl="2">
              <a:defRPr/>
            </a:pPr>
            <a:r>
              <a:rPr lang="en-US" altLang="zh-CN" dirty="0">
                <a:latin typeface="Courier New" pitchFamily="49" charset="0"/>
                <a:cs typeface="Courier New" pitchFamily="49" charset="0"/>
              </a:rPr>
              <a:t>SEEK_END</a:t>
            </a:r>
            <a:r>
              <a:rPr lang="zh-CN" altLang="zh-CN" dirty="0">
                <a:latin typeface="Courier New" pitchFamily="49" charset="0"/>
                <a:cs typeface="Courier New" pitchFamily="49" charset="0"/>
              </a:rPr>
              <a:t>（系统定义的值为</a:t>
            </a:r>
            <a:r>
              <a:rPr lang="en-US" altLang="zh-CN" dirty="0">
                <a:latin typeface="Courier New" pitchFamily="49" charset="0"/>
                <a:cs typeface="Courier New" pitchFamily="49" charset="0"/>
              </a:rPr>
              <a:t>2</a:t>
            </a:r>
            <a:r>
              <a:rPr lang="zh-CN" altLang="zh-CN" dirty="0">
                <a:latin typeface="Courier New" pitchFamily="49" charset="0"/>
                <a:cs typeface="Courier New" pitchFamily="49" charset="0"/>
              </a:rPr>
              <a:t>的宏，表示文件末尾）</a:t>
            </a:r>
            <a:endParaRPr lang="en-US" altLang="zh-CN" dirty="0">
              <a:latin typeface="Courier New" pitchFamily="49" charset="0"/>
              <a:cs typeface="Courier New" pitchFamily="49" charset="0"/>
            </a:endParaRPr>
          </a:p>
          <a:p>
            <a:pPr lvl="2">
              <a:defRPr/>
            </a:pPr>
            <a:r>
              <a:rPr lang="zh-CN" altLang="zh-CN" dirty="0">
                <a:latin typeface="Courier New" pitchFamily="49" charset="0"/>
                <a:cs typeface="Courier New" pitchFamily="49" charset="0"/>
              </a:rPr>
              <a:t>参数</a:t>
            </a:r>
            <a:r>
              <a:rPr lang="en-US" altLang="zh-CN" dirty="0">
                <a:latin typeface="Courier New" pitchFamily="49" charset="0"/>
                <a:cs typeface="Courier New" pitchFamily="49" charset="0"/>
              </a:rPr>
              <a:t>offset</a:t>
            </a:r>
            <a:r>
              <a:rPr lang="zh-CN" altLang="zh-CN" dirty="0">
                <a:latin typeface="Courier New" pitchFamily="49" charset="0"/>
                <a:cs typeface="Courier New" pitchFamily="49" charset="0"/>
              </a:rPr>
              <a:t>偏移参考位置的字节数，它可以为正值（向后偏移）或负值（向前偏移）。</a:t>
            </a:r>
            <a:endParaRPr lang="en-US" altLang="zh-CN" dirty="0">
              <a:latin typeface="Courier New" pitchFamily="49" charset="0"/>
              <a:cs typeface="Courier New" pitchFamily="49" charset="0"/>
            </a:endParaRPr>
          </a:p>
          <a:p>
            <a:pPr lvl="1">
              <a:defRPr/>
            </a:pPr>
            <a:r>
              <a:rPr lang="zh-CN" altLang="en-US" dirty="0">
                <a:latin typeface="Courier New" pitchFamily="49" charset="0"/>
                <a:cs typeface="Courier New" pitchFamily="49" charset="0"/>
              </a:rPr>
              <a:t>例</a:t>
            </a:r>
            <a:r>
              <a:rPr lang="zh-CN" altLang="zh-CN" dirty="0">
                <a:latin typeface="Courier New" pitchFamily="49" charset="0"/>
                <a:cs typeface="Courier New" pitchFamily="49" charset="0"/>
              </a:rPr>
              <a:t>如，</a:t>
            </a:r>
          </a:p>
          <a:p>
            <a:pPr marL="457200" lvl="1" indent="0">
              <a:buFontTx/>
              <a:buNone/>
              <a:defRPr/>
            </a:pPr>
            <a:r>
              <a:rPr lang="en-US" altLang="zh-CN" dirty="0" err="1">
                <a:latin typeface="Courier New" pitchFamily="49" charset="0"/>
                <a:cs typeface="Courier New" pitchFamily="49" charset="0"/>
              </a:rPr>
              <a:t>fseek</a:t>
            </a:r>
            <a:r>
              <a:rPr lang="en-US" altLang="zh-CN" dirty="0">
                <a:latin typeface="Courier New" pitchFamily="49" charset="0"/>
                <a:cs typeface="Courier New" pitchFamily="49" charset="0"/>
              </a:rPr>
              <a:t>(</a:t>
            </a:r>
            <a:r>
              <a:rPr lang="en-US" altLang="zh-CN" dirty="0" err="1">
                <a:latin typeface="Courier New" pitchFamily="49" charset="0"/>
                <a:cs typeface="Courier New" pitchFamily="49" charset="0"/>
              </a:rPr>
              <a:t>pfile</a:t>
            </a:r>
            <a:r>
              <a:rPr lang="en-US" altLang="zh-CN" dirty="0">
                <a:latin typeface="Courier New" pitchFamily="49" charset="0"/>
                <a:cs typeface="Courier New" pitchFamily="49" charset="0"/>
              </a:rPr>
              <a:t>, 10, SEEK_SET);	//</a:t>
            </a:r>
            <a:r>
              <a:rPr lang="zh-CN" altLang="zh-CN" dirty="0">
                <a:latin typeface="Courier New" pitchFamily="49" charset="0"/>
                <a:cs typeface="Courier New" pitchFamily="49" charset="0"/>
              </a:rPr>
              <a:t>位置指针移至第</a:t>
            </a:r>
            <a:r>
              <a:rPr lang="en-US" altLang="zh-CN" dirty="0">
                <a:latin typeface="Courier New" pitchFamily="49" charset="0"/>
                <a:cs typeface="Courier New" pitchFamily="49" charset="0"/>
              </a:rPr>
              <a:t>11</a:t>
            </a:r>
            <a:r>
              <a:rPr lang="zh-CN" altLang="zh-CN" dirty="0">
                <a:latin typeface="Courier New" pitchFamily="49" charset="0"/>
                <a:cs typeface="Courier New" pitchFamily="49" charset="0"/>
              </a:rPr>
              <a:t>个字节处</a:t>
            </a:r>
          </a:p>
          <a:p>
            <a:pPr marL="457200" lvl="1" indent="0">
              <a:buFontTx/>
              <a:buNone/>
              <a:defRPr/>
            </a:pPr>
            <a:r>
              <a:rPr lang="en-US" altLang="zh-CN" dirty="0" err="1">
                <a:latin typeface="Courier New" pitchFamily="49" charset="0"/>
                <a:cs typeface="Courier New" pitchFamily="49" charset="0"/>
              </a:rPr>
              <a:t>fseek</a:t>
            </a:r>
            <a:r>
              <a:rPr lang="en-US" altLang="zh-CN" dirty="0">
                <a:latin typeface="Courier New" pitchFamily="49" charset="0"/>
                <a:cs typeface="Courier New" pitchFamily="49" charset="0"/>
              </a:rPr>
              <a:t>(</a:t>
            </a:r>
            <a:r>
              <a:rPr lang="en-US" altLang="zh-CN" dirty="0" err="1">
                <a:latin typeface="Courier New" pitchFamily="49" charset="0"/>
                <a:cs typeface="Courier New" pitchFamily="49" charset="0"/>
              </a:rPr>
              <a:t>pfile</a:t>
            </a:r>
            <a:r>
              <a:rPr lang="en-US" altLang="zh-CN" dirty="0">
                <a:latin typeface="Courier New" pitchFamily="49" charset="0"/>
                <a:cs typeface="Courier New" pitchFamily="49" charset="0"/>
              </a:rPr>
              <a:t>, 10, SEEK_CUR);	//</a:t>
            </a:r>
            <a:r>
              <a:rPr lang="zh-CN" altLang="zh-CN" dirty="0">
                <a:latin typeface="Courier New" pitchFamily="49" charset="0"/>
                <a:cs typeface="Courier New" pitchFamily="49" charset="0"/>
              </a:rPr>
              <a:t>从当前位置向后移动</a:t>
            </a:r>
            <a:r>
              <a:rPr lang="en-US" altLang="zh-CN" dirty="0">
                <a:latin typeface="Courier New" pitchFamily="49" charset="0"/>
                <a:cs typeface="Courier New" pitchFamily="49" charset="0"/>
              </a:rPr>
              <a:t>10</a:t>
            </a:r>
            <a:r>
              <a:rPr lang="zh-CN" altLang="zh-CN" dirty="0">
                <a:latin typeface="Courier New" pitchFamily="49" charset="0"/>
                <a:cs typeface="Courier New" pitchFamily="49" charset="0"/>
              </a:rPr>
              <a:t>个字节</a:t>
            </a:r>
          </a:p>
          <a:p>
            <a:pPr marL="457200" lvl="1" indent="0">
              <a:buFontTx/>
              <a:buNone/>
              <a:defRPr/>
            </a:pPr>
            <a:r>
              <a:rPr lang="en-US" altLang="zh-CN" dirty="0" err="1">
                <a:latin typeface="Courier New" pitchFamily="49" charset="0"/>
                <a:cs typeface="Courier New" pitchFamily="49" charset="0"/>
              </a:rPr>
              <a:t>fseek</a:t>
            </a:r>
            <a:r>
              <a:rPr lang="en-US" altLang="zh-CN" dirty="0">
                <a:latin typeface="Courier New" pitchFamily="49" charset="0"/>
                <a:cs typeface="Courier New" pitchFamily="49" charset="0"/>
              </a:rPr>
              <a:t>(</a:t>
            </a:r>
            <a:r>
              <a:rPr lang="en-US" altLang="zh-CN" dirty="0" err="1">
                <a:latin typeface="Courier New" pitchFamily="49" charset="0"/>
                <a:cs typeface="Courier New" pitchFamily="49" charset="0"/>
              </a:rPr>
              <a:t>pfile</a:t>
            </a:r>
            <a:r>
              <a:rPr lang="en-US" altLang="zh-CN" dirty="0">
                <a:latin typeface="Courier New" pitchFamily="49" charset="0"/>
                <a:cs typeface="Courier New" pitchFamily="49" charset="0"/>
              </a:rPr>
              <a:t>, -10, SEEK_END);//</a:t>
            </a:r>
            <a:r>
              <a:rPr lang="zh-CN" altLang="zh-CN" dirty="0">
                <a:latin typeface="Courier New" pitchFamily="49" charset="0"/>
                <a:cs typeface="Courier New" pitchFamily="49" charset="0"/>
              </a:rPr>
              <a:t>移至倒数第</a:t>
            </a:r>
            <a:r>
              <a:rPr lang="en-US" altLang="zh-CN" dirty="0">
                <a:latin typeface="Courier New" pitchFamily="49" charset="0"/>
                <a:cs typeface="Courier New" pitchFamily="49" charset="0"/>
              </a:rPr>
              <a:t>10</a:t>
            </a:r>
            <a:r>
              <a:rPr lang="zh-CN" altLang="zh-CN" dirty="0">
                <a:latin typeface="Courier New" pitchFamily="49" charset="0"/>
                <a:cs typeface="Courier New" pitchFamily="49" charset="0"/>
              </a:rPr>
              <a:t>个字节处</a:t>
            </a:r>
          </a:p>
          <a:p>
            <a:pPr marL="457200" lvl="1" indent="0">
              <a:buFontTx/>
              <a:buNone/>
              <a:defRPr/>
            </a:pPr>
            <a:endParaRPr lang="zh-CN" altLang="en-US" dirty="0">
              <a:latin typeface="Courier New" pitchFamily="49" charset="0"/>
              <a:cs typeface="Courier New" pitchFamily="49" charset="0"/>
            </a:endParaRPr>
          </a:p>
        </p:txBody>
      </p:sp>
      <p:sp>
        <p:nvSpPr>
          <p:cNvPr id="4"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6094E3FD-4AEE-42C0-84F4-A9714CA28AD3}" type="slidenum">
              <a:rPr lang="en-US" altLang="zh-CN" sz="1200">
                <a:ea typeface="+mn-ea"/>
              </a:rPr>
              <a:pPr algn="r">
                <a:defRPr/>
              </a:pPr>
              <a:t>23</a:t>
            </a:fld>
            <a:endParaRPr lang="en-US" altLang="zh-CN" sz="1200">
              <a:ea typeface="+mn-ea"/>
            </a:endParaRPr>
          </a:p>
        </p:txBody>
      </p:sp>
      <p:sp>
        <p:nvSpPr>
          <p:cNvPr id="30724" name="标题 1"/>
          <p:cNvSpPr>
            <a:spLocks noGrp="1"/>
          </p:cNvSpPr>
          <p:nvPr>
            <p:ph type="title"/>
          </p:nvPr>
        </p:nvSpPr>
        <p:spPr/>
        <p:txBody>
          <a:bodyPr/>
          <a:lstStyle/>
          <a:p>
            <a:r>
              <a:rPr lang="en-US" altLang="zh-CN" dirty="0" err="1"/>
              <a:t>fseek</a:t>
            </a:r>
            <a:endParaRPr lang="zh-CN" altLang="en-US" dirty="0"/>
          </a:p>
        </p:txBody>
      </p:sp>
    </p:spTree>
    <p:extLst>
      <p:ext uri="{BB962C8B-B14F-4D97-AF65-F5344CB8AC3E}">
        <p14:creationId xmlns:p14="http://schemas.microsoft.com/office/powerpoint/2010/main" val="2414486755"/>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en-US" altLang="zh-CN" dirty="0" err="1"/>
              <a:t>ftell</a:t>
            </a:r>
            <a:endParaRPr lang="zh-CN" altLang="en-US" dirty="0"/>
          </a:p>
        </p:txBody>
      </p:sp>
      <p:sp>
        <p:nvSpPr>
          <p:cNvPr id="31747" name="内容占位符 2"/>
          <p:cNvSpPr>
            <a:spLocks noGrp="1"/>
          </p:cNvSpPr>
          <p:nvPr>
            <p:ph idx="1"/>
          </p:nvPr>
        </p:nvSpPr>
        <p:spPr/>
        <p:txBody>
          <a:bodyPr/>
          <a:lstStyle/>
          <a:p>
            <a:r>
              <a:rPr lang="zh-CN" altLang="zh-CN" dirty="0">
                <a:latin typeface="Courier New" pitchFamily="49" charset="0"/>
                <a:cs typeface="Courier New" pitchFamily="49" charset="0"/>
              </a:rPr>
              <a:t>文件位置指针的当前位置可以通过库函数获得：</a:t>
            </a:r>
          </a:p>
          <a:p>
            <a:pPr>
              <a:buFontTx/>
              <a:buNone/>
            </a:pPr>
            <a:r>
              <a:rPr lang="en-US" altLang="zh-CN" dirty="0">
                <a:latin typeface="Courier New" pitchFamily="49" charset="0"/>
                <a:cs typeface="Courier New" pitchFamily="49" charset="0"/>
              </a:rPr>
              <a:t>	long </a:t>
            </a:r>
            <a:r>
              <a:rPr lang="en-US" altLang="zh-CN" dirty="0" err="1">
                <a:latin typeface="Courier New" pitchFamily="49" charset="0"/>
                <a:cs typeface="Courier New" pitchFamily="49" charset="0"/>
              </a:rPr>
              <a:t>ftell</a:t>
            </a:r>
            <a:r>
              <a:rPr lang="en-US" altLang="zh-CN" dirty="0">
                <a:latin typeface="Courier New" pitchFamily="49" charset="0"/>
                <a:cs typeface="Courier New" pitchFamily="49" charset="0"/>
              </a:rPr>
              <a:t>(FILE *stream);  //</a:t>
            </a:r>
            <a:r>
              <a:rPr lang="zh-CN" altLang="zh-CN" dirty="0">
                <a:latin typeface="Courier New" pitchFamily="49" charset="0"/>
                <a:cs typeface="Courier New" pitchFamily="49" charset="0"/>
              </a:rPr>
              <a:t>返回位置指针的位置</a:t>
            </a:r>
          </a:p>
          <a:p>
            <a:endParaRPr lang="en-US" altLang="zh-CN" dirty="0">
              <a:latin typeface="Courier New" pitchFamily="49" charset="0"/>
              <a:cs typeface="Courier New" pitchFamily="49" charset="0"/>
            </a:endParaRPr>
          </a:p>
          <a:p>
            <a:r>
              <a:rPr lang="zh-CN" altLang="zh-CN" dirty="0">
                <a:latin typeface="Courier New" pitchFamily="49" charset="0"/>
                <a:cs typeface="Courier New" pitchFamily="49" charset="0"/>
              </a:rPr>
              <a:t>也可以用库函数将文件位置指针拉回到文件头部：</a:t>
            </a:r>
          </a:p>
          <a:p>
            <a:pPr>
              <a:buFontTx/>
              <a:buNone/>
            </a:pPr>
            <a:r>
              <a:rPr lang="en-US" altLang="zh-CN" dirty="0">
                <a:latin typeface="Courier New" pitchFamily="49" charset="0"/>
                <a:cs typeface="Courier New" pitchFamily="49" charset="0"/>
              </a:rPr>
              <a:t>	void rewind(FILE *stream);	</a:t>
            </a:r>
          </a:p>
          <a:p>
            <a:pPr>
              <a:buFontTx/>
              <a:buNone/>
            </a:pPr>
            <a:r>
              <a:rPr lang="en-US" altLang="zh-CN" dirty="0">
                <a:latin typeface="Courier New" pitchFamily="49" charset="0"/>
                <a:cs typeface="Courier New" pitchFamily="49" charset="0"/>
              </a:rPr>
              <a:t>	//</a:t>
            </a:r>
            <a:r>
              <a:rPr lang="zh-CN" altLang="zh-CN" dirty="0">
                <a:latin typeface="Courier New" pitchFamily="49" charset="0"/>
                <a:cs typeface="Courier New" pitchFamily="49" charset="0"/>
              </a:rPr>
              <a:t>等价于</a:t>
            </a:r>
            <a:r>
              <a:rPr lang="en-US" altLang="zh-CN" dirty="0">
                <a:latin typeface="Courier New" pitchFamily="49" charset="0"/>
                <a:cs typeface="Courier New" pitchFamily="49" charset="0"/>
              </a:rPr>
              <a:t> </a:t>
            </a:r>
            <a:r>
              <a:rPr lang="en-US" altLang="zh-CN" dirty="0" err="1">
                <a:latin typeface="Courier New" pitchFamily="49" charset="0"/>
                <a:cs typeface="Courier New" pitchFamily="49" charset="0"/>
              </a:rPr>
              <a:t>fseek</a:t>
            </a:r>
            <a:r>
              <a:rPr lang="en-US" altLang="zh-CN" dirty="0">
                <a:latin typeface="Courier New" pitchFamily="49" charset="0"/>
                <a:cs typeface="Courier New" pitchFamily="49" charset="0"/>
              </a:rPr>
              <a:t>(stream, 0, SEEK_SET)</a:t>
            </a:r>
            <a:endParaRPr lang="zh-CN" altLang="zh-CN" dirty="0">
              <a:latin typeface="Courier New" pitchFamily="49" charset="0"/>
              <a:cs typeface="Courier New" pitchFamily="49" charset="0"/>
            </a:endParaRPr>
          </a:p>
          <a:p>
            <a:endParaRPr lang="zh-CN" altLang="en-US" dirty="0">
              <a:latin typeface="Courier New" pitchFamily="49" charset="0"/>
              <a:cs typeface="Courier New" pitchFamily="49" charset="0"/>
            </a:endParaRPr>
          </a:p>
          <a:p>
            <a:endParaRPr lang="zh-CN" altLang="en-US" dirty="0">
              <a:latin typeface="Courier New" pitchFamily="49" charset="0"/>
              <a:cs typeface="Courier New" pitchFamily="49" charset="0"/>
            </a:endParaRPr>
          </a:p>
        </p:txBody>
      </p:sp>
      <p:sp>
        <p:nvSpPr>
          <p:cNvPr id="4"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D5AC34AA-B84F-405F-AE50-7B384FF473A5}" type="slidenum">
              <a:rPr lang="en-US" altLang="zh-CN" sz="1200">
                <a:ea typeface="+mn-ea"/>
              </a:rPr>
              <a:pPr algn="r">
                <a:defRPr/>
              </a:pPr>
              <a:t>24</a:t>
            </a:fld>
            <a:endParaRPr lang="en-US" altLang="zh-CN" sz="1200">
              <a:ea typeface="+mn-ea"/>
            </a:endParaRPr>
          </a:p>
        </p:txBody>
      </p:sp>
    </p:spTree>
    <p:extLst>
      <p:ext uri="{BB962C8B-B14F-4D97-AF65-F5344CB8AC3E}">
        <p14:creationId xmlns:p14="http://schemas.microsoft.com/office/powerpoint/2010/main" val="1190619757"/>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zh-CN" altLang="zh-CN"/>
              <a:t>文件的关闭</a:t>
            </a:r>
            <a:endParaRPr lang="zh-CN" altLang="en-US"/>
          </a:p>
        </p:txBody>
      </p:sp>
      <p:sp>
        <p:nvSpPr>
          <p:cNvPr id="3" name="内容占位符 2"/>
          <p:cNvSpPr>
            <a:spLocks noGrp="1"/>
          </p:cNvSpPr>
          <p:nvPr>
            <p:ph idx="1"/>
          </p:nvPr>
        </p:nvSpPr>
        <p:spPr/>
        <p:txBody>
          <a:bodyPr/>
          <a:lstStyle/>
          <a:p>
            <a:r>
              <a:rPr lang="zh-CN" altLang="en-US" sz="2400" dirty="0">
                <a:latin typeface="Courier New" pitchFamily="49" charset="0"/>
                <a:cs typeface="Courier New" pitchFamily="49" charset="0"/>
              </a:rPr>
              <a:t>完成</a:t>
            </a:r>
            <a:r>
              <a:rPr lang="zh-CN" altLang="zh-CN" sz="2400" dirty="0">
                <a:latin typeface="Courier New" pitchFamily="49" charset="0"/>
                <a:cs typeface="Courier New" pitchFamily="49" charset="0"/>
              </a:rPr>
              <a:t>文件的相关操作之后，应及时关闭文件，以释放缓冲区的空间。</a:t>
            </a:r>
            <a:endParaRPr lang="en-US" altLang="zh-CN" sz="2400" dirty="0">
              <a:latin typeface="Courier New" pitchFamily="49" charset="0"/>
              <a:cs typeface="Courier New" pitchFamily="49" charset="0"/>
            </a:endParaRPr>
          </a:p>
          <a:p>
            <a:endParaRPr lang="en-US" altLang="zh-CN" sz="2400" dirty="0">
              <a:latin typeface="Courier New" pitchFamily="49" charset="0"/>
              <a:cs typeface="Courier New" pitchFamily="49" charset="0"/>
            </a:endParaRPr>
          </a:p>
          <a:p>
            <a:r>
              <a:rPr lang="zh-CN" altLang="zh-CN" sz="2400" dirty="0">
                <a:latin typeface="Courier New" pitchFamily="49" charset="0"/>
                <a:cs typeface="Courier New" pitchFamily="49" charset="0"/>
              </a:rPr>
              <a:t>关闭文件时，</a:t>
            </a:r>
            <a:r>
              <a:rPr lang="zh-CN" altLang="en-US" sz="2400" dirty="0">
                <a:latin typeface="Courier New" pitchFamily="49" charset="0"/>
                <a:cs typeface="Courier New" pitchFamily="49" charset="0"/>
              </a:rPr>
              <a:t>执行环境</a:t>
            </a:r>
            <a:r>
              <a:rPr lang="zh-CN" altLang="zh-CN" sz="2400" dirty="0">
                <a:latin typeface="Courier New" pitchFamily="49" charset="0"/>
                <a:cs typeface="Courier New" pitchFamily="49" charset="0"/>
              </a:rPr>
              <a:t>先将文件输出缓冲区的内容都写入文件（无论缓冲区是否为满），然后关闭文件，这样可防止丢失</a:t>
            </a:r>
            <a:r>
              <a:rPr lang="zh-CN" altLang="en-US" sz="2400" dirty="0">
                <a:latin typeface="Courier New" pitchFamily="49" charset="0"/>
                <a:cs typeface="Courier New" pitchFamily="49" charset="0"/>
              </a:rPr>
              <a:t>准备</a:t>
            </a:r>
            <a:r>
              <a:rPr lang="zh-CN" altLang="zh-CN" sz="2400" dirty="0">
                <a:latin typeface="Courier New" pitchFamily="49" charset="0"/>
                <a:cs typeface="Courier New" pitchFamily="49" charset="0"/>
              </a:rPr>
              <a:t>写入文件的数据。</a:t>
            </a:r>
            <a:endParaRPr lang="en-US" altLang="zh-CN" sz="2400" dirty="0">
              <a:latin typeface="Courier New" pitchFamily="49" charset="0"/>
              <a:cs typeface="Courier New" pitchFamily="49" charset="0"/>
            </a:endParaRPr>
          </a:p>
          <a:p>
            <a:endParaRPr lang="en-US" altLang="zh-CN" sz="2400" dirty="0">
              <a:latin typeface="Courier New" pitchFamily="49" charset="0"/>
              <a:cs typeface="Courier New" pitchFamily="49" charset="0"/>
            </a:endParaRPr>
          </a:p>
          <a:p>
            <a:r>
              <a:rPr lang="zh-CN" altLang="zh-CN" sz="2400" dirty="0">
                <a:latin typeface="Courier New" pitchFamily="49" charset="0"/>
                <a:cs typeface="Courier New" pitchFamily="49" charset="0"/>
              </a:rPr>
              <a:t>文件的关闭是通过库函数</a:t>
            </a:r>
            <a:r>
              <a:rPr lang="en-US" altLang="zh-CN" sz="2400" dirty="0" err="1">
                <a:latin typeface="Courier New" pitchFamily="49" charset="0"/>
                <a:cs typeface="Courier New" pitchFamily="49" charset="0"/>
              </a:rPr>
              <a:t>fclose</a:t>
            </a:r>
            <a:r>
              <a:rPr lang="zh-CN" altLang="zh-CN" sz="2400" dirty="0">
                <a:latin typeface="Courier New" pitchFamily="49" charset="0"/>
                <a:cs typeface="Courier New" pitchFamily="49" charset="0"/>
              </a:rPr>
              <a:t>实现的，</a:t>
            </a:r>
            <a:r>
              <a:rPr lang="en-US" altLang="zh-CN" sz="2400" dirty="0" err="1">
                <a:latin typeface="Courier New" pitchFamily="49" charset="0"/>
                <a:cs typeface="Courier New" pitchFamily="49" charset="0"/>
              </a:rPr>
              <a:t>fclose</a:t>
            </a:r>
            <a:r>
              <a:rPr lang="zh-CN" altLang="zh-CN" sz="2400" dirty="0">
                <a:latin typeface="Courier New" pitchFamily="49" charset="0"/>
                <a:cs typeface="Courier New" pitchFamily="49" charset="0"/>
              </a:rPr>
              <a:t>函数的原型为：</a:t>
            </a:r>
          </a:p>
          <a:p>
            <a:pPr>
              <a:buFontTx/>
              <a:buNone/>
            </a:pPr>
            <a:r>
              <a:rPr lang="pt-BR" altLang="zh-CN" sz="2400" dirty="0">
                <a:latin typeface="Courier New" pitchFamily="49" charset="0"/>
                <a:cs typeface="Courier New" pitchFamily="49" charset="0"/>
              </a:rPr>
              <a:t>	int fclose(FILE *pfile);</a:t>
            </a:r>
            <a:endParaRPr lang="zh-CN" altLang="zh-CN" sz="2400" dirty="0">
              <a:latin typeface="Courier New" pitchFamily="49" charset="0"/>
              <a:cs typeface="Courier New" pitchFamily="49" charset="0"/>
            </a:endParaRPr>
          </a:p>
          <a:p>
            <a:pPr lvl="1"/>
            <a:r>
              <a:rPr lang="zh-CN" altLang="zh-CN" dirty="0">
                <a:latin typeface="Courier New" pitchFamily="49" charset="0"/>
                <a:cs typeface="Courier New" pitchFamily="49" charset="0"/>
              </a:rPr>
              <a:t>参数</a:t>
            </a:r>
            <a:r>
              <a:rPr lang="pt-BR" altLang="zh-CN" dirty="0">
                <a:latin typeface="Courier New" pitchFamily="49" charset="0"/>
                <a:cs typeface="Courier New" pitchFamily="49" charset="0"/>
              </a:rPr>
              <a:t>pfile</a:t>
            </a:r>
            <a:r>
              <a:rPr lang="zh-CN" altLang="zh-CN" dirty="0">
                <a:latin typeface="Courier New" pitchFamily="49" charset="0"/>
                <a:cs typeface="Courier New" pitchFamily="49" charset="0"/>
              </a:rPr>
              <a:t>是要关闭的文件信息描述区指针。</a:t>
            </a:r>
          </a:p>
          <a:p>
            <a:pPr lvl="1"/>
            <a:r>
              <a:rPr lang="zh-CN" altLang="zh-CN" dirty="0">
                <a:latin typeface="Courier New" pitchFamily="49" charset="0"/>
                <a:cs typeface="Courier New" pitchFamily="49" charset="0"/>
              </a:rPr>
              <a:t>如果成功关闭文件，则函数</a:t>
            </a:r>
            <a:r>
              <a:rPr lang="pt-BR" altLang="zh-CN" dirty="0">
                <a:latin typeface="Courier New" pitchFamily="49" charset="0"/>
                <a:cs typeface="Courier New" pitchFamily="49" charset="0"/>
              </a:rPr>
              <a:t>fclose</a:t>
            </a:r>
            <a:r>
              <a:rPr lang="zh-CN" altLang="zh-CN" dirty="0">
                <a:latin typeface="Courier New" pitchFamily="49" charset="0"/>
                <a:cs typeface="Courier New" pitchFamily="49" charset="0"/>
              </a:rPr>
              <a:t>的返回值为</a:t>
            </a:r>
            <a:r>
              <a:rPr lang="pt-BR" altLang="zh-CN" dirty="0">
                <a:latin typeface="Courier New" pitchFamily="49" charset="0"/>
                <a:cs typeface="Courier New" pitchFamily="49" charset="0"/>
              </a:rPr>
              <a:t>0</a:t>
            </a:r>
            <a:r>
              <a:rPr lang="zh-CN" altLang="zh-CN" dirty="0">
                <a:latin typeface="Courier New" pitchFamily="49" charset="0"/>
                <a:cs typeface="Courier New" pitchFamily="49" charset="0"/>
              </a:rPr>
              <a:t>，否则返回</a:t>
            </a:r>
            <a:r>
              <a:rPr lang="pt-BR" altLang="zh-CN" dirty="0">
                <a:latin typeface="Courier New" pitchFamily="49" charset="0"/>
                <a:cs typeface="Courier New" pitchFamily="49" charset="0"/>
              </a:rPr>
              <a:t>EOF</a:t>
            </a:r>
            <a:r>
              <a:rPr lang="zh-CN" altLang="zh-CN" dirty="0">
                <a:latin typeface="Courier New" pitchFamily="49" charset="0"/>
                <a:cs typeface="Courier New" pitchFamily="49" charset="0"/>
              </a:rPr>
              <a:t>。</a:t>
            </a:r>
            <a:endParaRPr lang="en-US" altLang="zh-CN" dirty="0">
              <a:latin typeface="Courier New" pitchFamily="49" charset="0"/>
              <a:cs typeface="Courier New" pitchFamily="49" charset="0"/>
            </a:endParaRPr>
          </a:p>
          <a:p>
            <a:pPr lvl="1"/>
            <a:endParaRPr lang="pt-BR" altLang="zh-CN" dirty="0">
              <a:latin typeface="Courier New" pitchFamily="49" charset="0"/>
              <a:cs typeface="Courier New" pitchFamily="49" charset="0"/>
            </a:endParaRPr>
          </a:p>
        </p:txBody>
      </p:sp>
      <p:sp>
        <p:nvSpPr>
          <p:cNvPr id="4"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787CFF3D-EAFE-4CE5-99E2-104DFB95382D}" type="slidenum">
              <a:rPr lang="en-US" altLang="zh-CN" sz="1200">
                <a:ea typeface="+mn-ea"/>
              </a:rPr>
              <a:pPr algn="r">
                <a:defRPr/>
              </a:pPr>
              <a:t>25</a:t>
            </a:fld>
            <a:endParaRPr lang="en-US" altLang="zh-CN" sz="1200">
              <a:ea typeface="+mn-ea"/>
            </a:endParaRPr>
          </a:p>
        </p:txBody>
      </p:sp>
    </p:spTree>
    <p:extLst>
      <p:ext uri="{BB962C8B-B14F-4D97-AF65-F5344CB8AC3E}">
        <p14:creationId xmlns:p14="http://schemas.microsoft.com/office/powerpoint/2010/main" val="3151050166"/>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灯片编号占位符 5"/>
          <p:cNvSpPr txBox="1">
            <a:spLocks noGrp="1"/>
          </p:cNvSpPr>
          <p:nvPr/>
        </p:nvSpPr>
        <p:spPr bwMode="auto">
          <a:xfrm>
            <a:off x="10888833" y="6553200"/>
            <a:ext cx="119999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r" eaLnBrk="1" hangingPunct="1"/>
            <a:fld id="{E316B137-F0BF-4D60-8056-25062EF5C5EB}" type="slidenum">
              <a:rPr lang="en-US" altLang="zh-CN" sz="1200">
                <a:ea typeface="楷体_GB2312" pitchFamily="49" charset="-122"/>
              </a:rPr>
              <a:pPr algn="r" eaLnBrk="1" hangingPunct="1"/>
              <a:t>26</a:t>
            </a:fld>
            <a:endParaRPr lang="en-US" altLang="zh-CN" sz="1200">
              <a:ea typeface="楷体_GB2312" pitchFamily="49" charset="-122"/>
            </a:endParaRPr>
          </a:p>
        </p:txBody>
      </p:sp>
      <p:sp>
        <p:nvSpPr>
          <p:cNvPr id="4099" name="Rectangle 3"/>
          <p:cNvSpPr>
            <a:spLocks noGrp="1" noChangeArrowheads="1"/>
          </p:cNvSpPr>
          <p:nvPr>
            <p:ph idx="1"/>
          </p:nvPr>
        </p:nvSpPr>
        <p:spPr/>
        <p:txBody>
          <a:bodyPr/>
          <a:lstStyle/>
          <a:p>
            <a:pPr eaLnBrk="1" hangingPunct="1"/>
            <a:r>
              <a:rPr lang="zh-CN" altLang="en-US" dirty="0"/>
              <a:t>概述</a:t>
            </a:r>
            <a:endParaRPr lang="en-US" altLang="zh-CN" dirty="0"/>
          </a:p>
          <a:p>
            <a:r>
              <a:rPr lang="zh-CN" altLang="en-US" dirty="0"/>
              <a:t>文件类型指针</a:t>
            </a:r>
            <a:endParaRPr lang="en-US" altLang="zh-CN" dirty="0"/>
          </a:p>
          <a:p>
            <a:r>
              <a:rPr lang="zh-CN" altLang="en-US" dirty="0"/>
              <a:t>文件的打开</a:t>
            </a:r>
            <a:endParaRPr lang="en-US" altLang="zh-CN" dirty="0"/>
          </a:p>
          <a:p>
            <a:r>
              <a:rPr lang="zh-CN" altLang="en-US" dirty="0"/>
              <a:t>文件的读写</a:t>
            </a:r>
            <a:endParaRPr lang="en-US" altLang="zh-CN" dirty="0"/>
          </a:p>
          <a:p>
            <a:r>
              <a:rPr lang="zh-CN" altLang="en-US" dirty="0"/>
              <a:t>文件的定位</a:t>
            </a:r>
            <a:endParaRPr lang="en-US" altLang="zh-CN" dirty="0"/>
          </a:p>
          <a:p>
            <a:r>
              <a:rPr lang="zh-CN" altLang="en-US" dirty="0"/>
              <a:t>文件的关闭</a:t>
            </a:r>
            <a:endParaRPr lang="en-US" altLang="zh-CN" dirty="0"/>
          </a:p>
          <a:p>
            <a:r>
              <a:rPr lang="zh-CN" altLang="en-US" dirty="0">
                <a:solidFill>
                  <a:schemeClr val="accent2"/>
                </a:solidFill>
              </a:rPr>
              <a:t>注意事项</a:t>
            </a:r>
            <a:endParaRPr lang="en-US" altLang="zh-CN" dirty="0">
              <a:solidFill>
                <a:schemeClr val="accent2"/>
              </a:solidFill>
            </a:endParaRPr>
          </a:p>
          <a:p>
            <a:pPr eaLnBrk="1" hangingPunct="1"/>
            <a:endParaRPr lang="en-US" altLang="zh-CN" dirty="0"/>
          </a:p>
        </p:txBody>
      </p:sp>
      <p:sp>
        <p:nvSpPr>
          <p:cNvPr id="4100"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7310232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en-US" altLang="zh-CN"/>
              <a:t>EOF</a:t>
            </a:r>
            <a:endParaRPr lang="zh-CN" altLang="en-US"/>
          </a:p>
        </p:txBody>
      </p:sp>
      <p:sp>
        <p:nvSpPr>
          <p:cNvPr id="3" name="内容占位符 2"/>
          <p:cNvSpPr>
            <a:spLocks noGrp="1"/>
          </p:cNvSpPr>
          <p:nvPr>
            <p:ph idx="1"/>
          </p:nvPr>
        </p:nvSpPr>
        <p:spPr/>
        <p:txBody>
          <a:bodyPr/>
          <a:lstStyle/>
          <a:p>
            <a:pPr>
              <a:defRPr/>
            </a:pPr>
            <a:r>
              <a:rPr lang="pt-BR" altLang="zh-CN" dirty="0">
                <a:latin typeface="Courier New" pitchFamily="49" charset="0"/>
                <a:cs typeface="Courier New" pitchFamily="49" charset="0"/>
              </a:rPr>
              <a:t>EOF</a:t>
            </a:r>
            <a:r>
              <a:rPr lang="zh-CN" altLang="zh-CN" dirty="0">
                <a:latin typeface="Courier New" pitchFamily="49" charset="0"/>
                <a:cs typeface="Courier New" pitchFamily="49" charset="0"/>
              </a:rPr>
              <a:t>代表与任何字符的</a:t>
            </a:r>
            <a:r>
              <a:rPr lang="en-US" altLang="zh-CN" dirty="0">
                <a:latin typeface="Courier New" pitchFamily="49" charset="0"/>
                <a:cs typeface="Courier New" pitchFamily="49" charset="0"/>
              </a:rPr>
              <a:t>ASCII</a:t>
            </a:r>
            <a:r>
              <a:rPr lang="zh-CN" altLang="zh-CN" dirty="0">
                <a:latin typeface="Courier New" pitchFamily="49" charset="0"/>
                <a:cs typeface="Courier New" pitchFamily="49" charset="0"/>
              </a:rPr>
              <a:t>码都不相同的一个值，是程序中表示文本文件操作异常的宏名，能增强程序的可移植性。开发环境通常在头文件</a:t>
            </a:r>
            <a:r>
              <a:rPr lang="pt-BR" altLang="zh-CN" dirty="0">
                <a:latin typeface="Courier New" pitchFamily="49" charset="0"/>
                <a:cs typeface="Courier New" pitchFamily="49" charset="0"/>
              </a:rPr>
              <a:t>stdio.h</a:t>
            </a:r>
            <a:r>
              <a:rPr lang="zh-CN" altLang="zh-CN" dirty="0">
                <a:latin typeface="Courier New" pitchFamily="49" charset="0"/>
                <a:cs typeface="Courier New" pitchFamily="49" charset="0"/>
              </a:rPr>
              <a:t>中进行</a:t>
            </a:r>
            <a:r>
              <a:rPr lang="zh-CN" altLang="en-US" dirty="0">
                <a:latin typeface="Courier New" pitchFamily="49" charset="0"/>
                <a:cs typeface="Courier New" pitchFamily="49" charset="0"/>
              </a:rPr>
              <a:t>类似</a:t>
            </a:r>
            <a:r>
              <a:rPr lang="zh-CN" altLang="zh-CN" dirty="0">
                <a:latin typeface="Courier New" pitchFamily="49" charset="0"/>
                <a:cs typeface="Courier New" pitchFamily="49" charset="0"/>
              </a:rPr>
              <a:t>如下</a:t>
            </a:r>
            <a:r>
              <a:rPr lang="zh-CN" altLang="en-US" dirty="0">
                <a:latin typeface="Courier New" pitchFamily="49" charset="0"/>
                <a:cs typeface="Courier New" pitchFamily="49" charset="0"/>
              </a:rPr>
              <a:t>的</a:t>
            </a:r>
            <a:r>
              <a:rPr lang="zh-CN" altLang="zh-CN" dirty="0">
                <a:latin typeface="Courier New" pitchFamily="49" charset="0"/>
                <a:cs typeface="Courier New" pitchFamily="49" charset="0"/>
              </a:rPr>
              <a:t>定义：</a:t>
            </a:r>
            <a:endParaRPr lang="en-US" altLang="zh-CN" dirty="0">
              <a:latin typeface="Courier New" pitchFamily="49" charset="0"/>
              <a:cs typeface="Courier New" pitchFamily="49" charset="0"/>
            </a:endParaRPr>
          </a:p>
          <a:p>
            <a:pPr marL="0" indent="0">
              <a:buFontTx/>
              <a:buNone/>
              <a:defRPr/>
            </a:pPr>
            <a:r>
              <a:rPr lang="pt-BR" altLang="zh-CN" dirty="0">
                <a:latin typeface="Courier New" pitchFamily="49" charset="0"/>
                <a:cs typeface="Courier New" pitchFamily="49" charset="0"/>
              </a:rPr>
              <a:t>	#define EOF -1</a:t>
            </a:r>
          </a:p>
          <a:p>
            <a:pPr>
              <a:defRPr/>
            </a:pPr>
            <a:endParaRPr lang="pt-BR" altLang="zh-CN" dirty="0">
              <a:latin typeface="Courier New" pitchFamily="49" charset="0"/>
              <a:cs typeface="Courier New" pitchFamily="49" charset="0"/>
            </a:endParaRPr>
          </a:p>
          <a:p>
            <a:pPr>
              <a:defRPr/>
            </a:pPr>
            <a:r>
              <a:rPr lang="zh-CN" altLang="zh-CN" dirty="0">
                <a:latin typeface="Courier New" pitchFamily="49" charset="0"/>
                <a:cs typeface="Courier New" pitchFamily="49" charset="0"/>
              </a:rPr>
              <a:t>最典型的文本文件操作异常是从文本文件末尾（</a:t>
            </a:r>
            <a:r>
              <a:rPr lang="pt-BR" altLang="zh-CN" dirty="0">
                <a:latin typeface="Courier New" pitchFamily="49" charset="0"/>
                <a:cs typeface="Courier New" pitchFamily="49" charset="0"/>
              </a:rPr>
              <a:t>end of file</a:t>
            </a:r>
            <a:r>
              <a:rPr lang="zh-CN" altLang="zh-CN" dirty="0">
                <a:latin typeface="Courier New" pitchFamily="49" charset="0"/>
                <a:cs typeface="Courier New" pitchFamily="49" charset="0"/>
              </a:rPr>
              <a:t>）读数据，即读到文本文件结束标志时发生异常。</a:t>
            </a:r>
          </a:p>
          <a:p>
            <a:pPr>
              <a:defRPr/>
            </a:pPr>
            <a:endParaRPr lang="zh-CN" altLang="en-US" dirty="0">
              <a:latin typeface="Courier New" pitchFamily="49" charset="0"/>
              <a:cs typeface="Courier New" pitchFamily="49" charset="0"/>
            </a:endParaRPr>
          </a:p>
        </p:txBody>
      </p:sp>
      <p:sp>
        <p:nvSpPr>
          <p:cNvPr id="4"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A62EDF7E-8453-4CCA-A439-F9E3A02C9824}" type="slidenum">
              <a:rPr lang="en-US" altLang="zh-CN" sz="1200">
                <a:ea typeface="+mn-ea"/>
              </a:rPr>
              <a:pPr algn="r">
                <a:defRPr/>
              </a:pPr>
              <a:t>27</a:t>
            </a:fld>
            <a:endParaRPr lang="en-US" altLang="zh-CN" sz="1200">
              <a:ea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a:t>文件结束标志</a:t>
            </a:r>
          </a:p>
        </p:txBody>
      </p:sp>
      <p:sp>
        <p:nvSpPr>
          <p:cNvPr id="19459" name="内容占位符 2"/>
          <p:cNvSpPr>
            <a:spLocks noGrp="1"/>
          </p:cNvSpPr>
          <p:nvPr>
            <p:ph idx="1"/>
          </p:nvPr>
        </p:nvSpPr>
        <p:spPr/>
        <p:txBody>
          <a:bodyPr/>
          <a:lstStyle/>
          <a:p>
            <a:r>
              <a:rPr lang="zh-CN" altLang="zh-CN" sz="2400" dirty="0">
                <a:latin typeface="Courier New" pitchFamily="49" charset="0"/>
                <a:cs typeface="Courier New" pitchFamily="49" charset="0"/>
              </a:rPr>
              <a:t>文件结束标志跟操作系统有关</a:t>
            </a:r>
            <a:r>
              <a:rPr lang="zh-CN" altLang="en-US" sz="2400" dirty="0">
                <a:latin typeface="Courier New" pitchFamily="49" charset="0"/>
                <a:cs typeface="Courier New" pitchFamily="49" charset="0"/>
              </a:rPr>
              <a:t>，</a:t>
            </a:r>
            <a:r>
              <a:rPr lang="zh-CN" altLang="zh-CN" sz="2400" dirty="0">
                <a:latin typeface="Courier New" pitchFamily="49" charset="0"/>
                <a:cs typeface="Courier New" pitchFamily="49" charset="0"/>
              </a:rPr>
              <a:t>例如，</a:t>
            </a:r>
            <a:endParaRPr lang="en-US" altLang="zh-CN" sz="2400" dirty="0">
              <a:latin typeface="Courier New" pitchFamily="49" charset="0"/>
              <a:cs typeface="Courier New" pitchFamily="49" charset="0"/>
            </a:endParaRPr>
          </a:p>
          <a:p>
            <a:pPr lvl="1"/>
            <a:r>
              <a:rPr lang="zh-CN" altLang="zh-CN" sz="2000" dirty="0">
                <a:latin typeface="Courier New" pitchFamily="49" charset="0"/>
                <a:cs typeface="Courier New" pitchFamily="49" charset="0"/>
              </a:rPr>
              <a:t>在</a:t>
            </a:r>
            <a:r>
              <a:rPr lang="en-US" altLang="zh-CN" sz="2000" dirty="0">
                <a:latin typeface="Courier New" pitchFamily="49" charset="0"/>
                <a:cs typeface="Courier New" pitchFamily="49" charset="0"/>
              </a:rPr>
              <a:t>DOS</a:t>
            </a:r>
            <a:r>
              <a:rPr lang="zh-CN" altLang="zh-CN" sz="2000" dirty="0">
                <a:latin typeface="Courier New" pitchFamily="49" charset="0"/>
                <a:cs typeface="Courier New" pitchFamily="49" charset="0"/>
              </a:rPr>
              <a:t>和</a:t>
            </a:r>
            <a:r>
              <a:rPr lang="en-US" altLang="zh-CN" sz="2000" dirty="0">
                <a:latin typeface="Courier New" pitchFamily="49" charset="0"/>
                <a:cs typeface="Courier New" pitchFamily="49" charset="0"/>
              </a:rPr>
              <a:t>Windows</a:t>
            </a:r>
            <a:r>
              <a:rPr lang="zh-CN" altLang="zh-CN" sz="2000" dirty="0">
                <a:latin typeface="Courier New" pitchFamily="49" charset="0"/>
                <a:cs typeface="Courier New" pitchFamily="49" charset="0"/>
              </a:rPr>
              <a:t>环境下，键入</a:t>
            </a:r>
            <a:r>
              <a:rPr lang="en-US" altLang="zh-CN" sz="2000" dirty="0" err="1">
                <a:latin typeface="Courier New" pitchFamily="49" charset="0"/>
                <a:cs typeface="Courier New" pitchFamily="49" charset="0"/>
              </a:rPr>
              <a:t>Ctrl+Z</a:t>
            </a:r>
            <a:r>
              <a:rPr lang="zh-CN" altLang="zh-CN" sz="2000" dirty="0">
                <a:latin typeface="Courier New" pitchFamily="49" charset="0"/>
                <a:cs typeface="Courier New" pitchFamily="49" charset="0"/>
              </a:rPr>
              <a:t>（</a:t>
            </a:r>
            <a:r>
              <a:rPr lang="en-US" altLang="zh-CN" sz="2000" dirty="0">
                <a:latin typeface="Courier New" pitchFamily="49" charset="0"/>
                <a:cs typeface="Courier New" pitchFamily="49" charset="0"/>
              </a:rPr>
              <a:t>ASCII</a:t>
            </a:r>
            <a:r>
              <a:rPr lang="zh-CN" altLang="zh-CN" sz="2000" dirty="0">
                <a:latin typeface="Courier New" pitchFamily="49" charset="0"/>
                <a:cs typeface="Courier New" pitchFamily="49" charset="0"/>
              </a:rPr>
              <a:t>码为</a:t>
            </a:r>
            <a:r>
              <a:rPr lang="en-US" altLang="zh-CN" sz="2000" dirty="0">
                <a:latin typeface="Courier New" pitchFamily="49" charset="0"/>
                <a:cs typeface="Courier New" pitchFamily="49" charset="0"/>
              </a:rPr>
              <a:t>0x1A</a:t>
            </a:r>
            <a:r>
              <a:rPr lang="zh-CN" altLang="zh-CN" sz="2000" dirty="0">
                <a:latin typeface="Courier New" pitchFamily="49" charset="0"/>
                <a:cs typeface="Courier New" pitchFamily="49" charset="0"/>
              </a:rPr>
              <a:t>）作为文件的结束标志，</a:t>
            </a:r>
            <a:endParaRPr lang="en-US" altLang="zh-CN" sz="2000" dirty="0">
              <a:latin typeface="Courier New" pitchFamily="49" charset="0"/>
              <a:cs typeface="Courier New" pitchFamily="49" charset="0"/>
            </a:endParaRPr>
          </a:p>
          <a:p>
            <a:pPr lvl="1"/>
            <a:r>
              <a:rPr lang="zh-CN" altLang="zh-CN" sz="2000" dirty="0">
                <a:latin typeface="Courier New" pitchFamily="49" charset="0"/>
                <a:cs typeface="Courier New" pitchFamily="49" charset="0"/>
              </a:rPr>
              <a:t>在</a:t>
            </a:r>
            <a:r>
              <a:rPr lang="en-US" altLang="zh-CN" sz="2000" dirty="0">
                <a:latin typeface="Courier New" pitchFamily="49" charset="0"/>
                <a:cs typeface="Courier New" pitchFamily="49" charset="0"/>
              </a:rPr>
              <a:t>UNIX</a:t>
            </a:r>
            <a:r>
              <a:rPr lang="zh-CN" altLang="zh-CN" sz="2000" dirty="0">
                <a:latin typeface="Courier New" pitchFamily="49" charset="0"/>
                <a:cs typeface="Courier New" pitchFamily="49" charset="0"/>
              </a:rPr>
              <a:t>和</a:t>
            </a:r>
            <a:r>
              <a:rPr lang="en-US" altLang="zh-CN" sz="2000" dirty="0">
                <a:latin typeface="Courier New" pitchFamily="49" charset="0"/>
                <a:cs typeface="Courier New" pitchFamily="49" charset="0"/>
              </a:rPr>
              <a:t>Linux</a:t>
            </a:r>
            <a:r>
              <a:rPr lang="zh-CN" altLang="zh-CN" sz="2000" dirty="0">
                <a:latin typeface="Courier New" pitchFamily="49" charset="0"/>
                <a:cs typeface="Courier New" pitchFamily="49" charset="0"/>
              </a:rPr>
              <a:t>环境下，键入</a:t>
            </a:r>
            <a:r>
              <a:rPr lang="en-US" altLang="zh-CN" sz="2000" dirty="0" err="1">
                <a:latin typeface="Courier New" pitchFamily="49" charset="0"/>
                <a:cs typeface="Courier New" pitchFamily="49" charset="0"/>
              </a:rPr>
              <a:t>Ctrl+D</a:t>
            </a:r>
            <a:r>
              <a:rPr lang="zh-CN" altLang="zh-CN" sz="2000" dirty="0">
                <a:latin typeface="Courier New" pitchFamily="49" charset="0"/>
                <a:cs typeface="Courier New" pitchFamily="49" charset="0"/>
              </a:rPr>
              <a:t>（</a:t>
            </a:r>
            <a:r>
              <a:rPr lang="en-US" altLang="zh-CN" sz="2000" dirty="0">
                <a:latin typeface="Courier New" pitchFamily="49" charset="0"/>
                <a:cs typeface="Courier New" pitchFamily="49" charset="0"/>
              </a:rPr>
              <a:t>ASCII</a:t>
            </a:r>
            <a:r>
              <a:rPr lang="zh-CN" altLang="zh-CN" sz="2000" dirty="0">
                <a:latin typeface="Courier New" pitchFamily="49" charset="0"/>
                <a:cs typeface="Courier New" pitchFamily="49" charset="0"/>
              </a:rPr>
              <a:t>码为</a:t>
            </a:r>
            <a:r>
              <a:rPr lang="pt-BR" altLang="zh-CN" sz="2000" dirty="0">
                <a:latin typeface="Courier New" pitchFamily="49" charset="0"/>
                <a:cs typeface="Courier New" pitchFamily="49" charset="0"/>
              </a:rPr>
              <a:t>0x04</a:t>
            </a:r>
            <a:r>
              <a:rPr lang="zh-CN" altLang="zh-CN" sz="2000" dirty="0">
                <a:latin typeface="Courier New" pitchFamily="49" charset="0"/>
                <a:cs typeface="Courier New" pitchFamily="49" charset="0"/>
              </a:rPr>
              <a:t>）作为文件的结束标志</a:t>
            </a:r>
            <a:endParaRPr lang="zh-CN" altLang="en-US" sz="2000" dirty="0">
              <a:latin typeface="Courier New" pitchFamily="49" charset="0"/>
              <a:cs typeface="Courier New" pitchFamily="49" charset="0"/>
            </a:endParaRPr>
          </a:p>
          <a:p>
            <a:endParaRPr lang="en-US" altLang="zh-CN" sz="2400" dirty="0">
              <a:latin typeface="Courier New" pitchFamily="49" charset="0"/>
              <a:cs typeface="Courier New" pitchFamily="49" charset="0"/>
            </a:endParaRPr>
          </a:p>
          <a:p>
            <a:r>
              <a:rPr lang="zh-CN" altLang="en-US" sz="2400" dirty="0">
                <a:latin typeface="Courier New" pitchFamily="49" charset="0"/>
                <a:cs typeface="Courier New" pitchFamily="49" charset="0"/>
              </a:rPr>
              <a:t>举例</a:t>
            </a:r>
            <a:r>
              <a:rPr lang="zh-CN" altLang="zh-CN" sz="2400" dirty="0">
                <a:latin typeface="Courier New" pitchFamily="49" charset="0"/>
                <a:cs typeface="Courier New" pitchFamily="49" charset="0"/>
              </a:rPr>
              <a:t>，库函数</a:t>
            </a:r>
            <a:r>
              <a:rPr lang="pt-BR" altLang="zh-CN" sz="2400" dirty="0">
                <a:latin typeface="Courier New" pitchFamily="49" charset="0"/>
                <a:cs typeface="Courier New" pitchFamily="49" charset="0"/>
              </a:rPr>
              <a:t>getchar</a:t>
            </a:r>
            <a:r>
              <a:rPr lang="zh-CN" altLang="zh-CN" sz="2400" dirty="0">
                <a:latin typeface="Courier New" pitchFamily="49" charset="0"/>
                <a:cs typeface="Courier New" pitchFamily="49" charset="0"/>
              </a:rPr>
              <a:t>将键盘看作输入设备文本文件，当用户从键盘输入文件结束标志时，库函数读到后会返回</a:t>
            </a:r>
            <a:r>
              <a:rPr lang="pt-BR" altLang="zh-CN" sz="2400" dirty="0">
                <a:latin typeface="Courier New" pitchFamily="49" charset="0"/>
                <a:cs typeface="Courier New" pitchFamily="49" charset="0"/>
              </a:rPr>
              <a:t>EOF</a:t>
            </a:r>
            <a:r>
              <a:rPr lang="zh-CN" altLang="zh-CN" sz="2400" dirty="0">
                <a:latin typeface="Courier New" pitchFamily="49" charset="0"/>
                <a:cs typeface="Courier New" pitchFamily="49" charset="0"/>
              </a:rPr>
              <a:t>：</a:t>
            </a:r>
            <a:endParaRPr lang="en-US" altLang="zh-CN" sz="2400" dirty="0">
              <a:latin typeface="Courier New" pitchFamily="49" charset="0"/>
              <a:cs typeface="Courier New" pitchFamily="49" charset="0"/>
            </a:endParaRPr>
          </a:p>
          <a:p>
            <a:pPr marL="457200" lvl="1" indent="0">
              <a:buFontTx/>
              <a:buNone/>
            </a:pPr>
            <a:r>
              <a:rPr lang="pt-BR" altLang="zh-CN" dirty="0">
                <a:latin typeface="Courier New" pitchFamily="49" charset="0"/>
                <a:cs typeface="Courier New" pitchFamily="49" charset="0"/>
              </a:rPr>
              <a:t>char ch;	</a:t>
            </a:r>
            <a:endParaRPr lang="zh-CN" altLang="zh-CN" dirty="0">
              <a:latin typeface="Courier New" pitchFamily="49" charset="0"/>
              <a:cs typeface="Courier New" pitchFamily="49" charset="0"/>
            </a:endParaRPr>
          </a:p>
          <a:p>
            <a:pPr marL="457200" lvl="1" indent="0">
              <a:buFontTx/>
              <a:buNone/>
            </a:pPr>
            <a:r>
              <a:rPr lang="pt-BR" altLang="zh-CN" dirty="0">
                <a:latin typeface="Courier New" pitchFamily="49" charset="0"/>
                <a:cs typeface="Courier New" pitchFamily="49" charset="0"/>
              </a:rPr>
              <a:t>while((ch = getchar()) != EOF)</a:t>
            </a:r>
            <a:endParaRPr lang="zh-CN" altLang="zh-CN" dirty="0">
              <a:latin typeface="Courier New" pitchFamily="49" charset="0"/>
              <a:cs typeface="Courier New" pitchFamily="49" charset="0"/>
            </a:endParaRPr>
          </a:p>
          <a:p>
            <a:pPr marL="457200" lvl="1" indent="0">
              <a:buFontTx/>
              <a:buNone/>
            </a:pPr>
            <a:r>
              <a:rPr lang="pt-BR" altLang="zh-CN" dirty="0">
                <a:latin typeface="Courier New" pitchFamily="49" charset="0"/>
                <a:cs typeface="Courier New" pitchFamily="49" charset="0"/>
              </a:rPr>
              <a:t>	putchar(ch);</a:t>
            </a:r>
          </a:p>
          <a:p>
            <a:endParaRPr lang="en-US" altLang="zh-CN" sz="2400" dirty="0">
              <a:latin typeface="Courier New" pitchFamily="49" charset="0"/>
              <a:cs typeface="Courier New" pitchFamily="49" charset="0"/>
            </a:endParaRPr>
          </a:p>
          <a:p>
            <a:endParaRPr lang="en-US" altLang="zh-CN" sz="2400" dirty="0">
              <a:latin typeface="Courier New" pitchFamily="49" charset="0"/>
              <a:cs typeface="Courier New" pitchFamily="49" charset="0"/>
            </a:endParaRPr>
          </a:p>
          <a:p>
            <a:endParaRPr lang="en-US" altLang="zh-CN" sz="2400" dirty="0">
              <a:latin typeface="Courier New" pitchFamily="49" charset="0"/>
              <a:cs typeface="Courier New" pitchFamily="49" charset="0"/>
            </a:endParaRPr>
          </a:p>
          <a:p>
            <a:endParaRPr lang="en-US" altLang="zh-CN" sz="2400" dirty="0">
              <a:latin typeface="Courier New" pitchFamily="49" charset="0"/>
              <a:cs typeface="Courier New" pitchFamily="49" charset="0"/>
            </a:endParaRPr>
          </a:p>
          <a:p>
            <a:endParaRPr lang="en-US" altLang="zh-CN" sz="2400" dirty="0">
              <a:latin typeface="Courier New" pitchFamily="49" charset="0"/>
              <a:cs typeface="Courier New" pitchFamily="49" charset="0"/>
            </a:endParaRPr>
          </a:p>
        </p:txBody>
      </p:sp>
      <p:sp>
        <p:nvSpPr>
          <p:cNvPr id="19460" name="矩形 3"/>
          <p:cNvSpPr>
            <a:spLocks noChangeArrowheads="1"/>
          </p:cNvSpPr>
          <p:nvPr/>
        </p:nvSpPr>
        <p:spPr bwMode="auto">
          <a:xfrm>
            <a:off x="35979" y="4649650"/>
            <a:ext cx="12154434" cy="15696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zh-CN" altLang="zh-CN">
                <a:latin typeface="Courier New" pitchFamily="49" charset="0"/>
                <a:cs typeface="Courier New" pitchFamily="49" charset="0"/>
              </a:rPr>
              <a:t>若将</a:t>
            </a:r>
            <a:r>
              <a:rPr lang="pt-BR" altLang="zh-CN">
                <a:latin typeface="Courier New" pitchFamily="49" charset="0"/>
                <a:cs typeface="Courier New" pitchFamily="49" charset="0"/>
              </a:rPr>
              <a:t>"char"</a:t>
            </a:r>
            <a:r>
              <a:rPr lang="zh-CN" altLang="zh-CN">
                <a:latin typeface="Courier New" pitchFamily="49" charset="0"/>
                <a:cs typeface="Courier New" pitchFamily="49" charset="0"/>
              </a:rPr>
              <a:t>改成</a:t>
            </a:r>
            <a:r>
              <a:rPr lang="pt-BR" altLang="zh-CN">
                <a:latin typeface="Courier New" pitchFamily="49" charset="0"/>
                <a:cs typeface="Courier New" pitchFamily="49" charset="0"/>
              </a:rPr>
              <a:t>"unsigned char"</a:t>
            </a:r>
            <a:r>
              <a:rPr lang="zh-CN" altLang="zh-CN">
                <a:latin typeface="Courier New" pitchFamily="49" charset="0"/>
                <a:cs typeface="Courier New" pitchFamily="49" charset="0"/>
              </a:rPr>
              <a:t>，则当</a:t>
            </a:r>
            <a:r>
              <a:rPr lang="pt-BR" altLang="zh-CN">
                <a:latin typeface="Courier New" pitchFamily="49" charset="0"/>
                <a:cs typeface="Courier New" pitchFamily="49" charset="0"/>
              </a:rPr>
              <a:t>getchar</a:t>
            </a:r>
            <a:r>
              <a:rPr lang="zh-CN" altLang="zh-CN">
                <a:latin typeface="Courier New" pitchFamily="49" charset="0"/>
                <a:cs typeface="Courier New" pitchFamily="49" charset="0"/>
              </a:rPr>
              <a:t>函数返回</a:t>
            </a:r>
            <a:r>
              <a:rPr lang="pt-BR" altLang="zh-CN">
                <a:latin typeface="Courier New" pitchFamily="49" charset="0"/>
                <a:cs typeface="Courier New" pitchFamily="49" charset="0"/>
              </a:rPr>
              <a:t>EOF</a:t>
            </a:r>
            <a:r>
              <a:rPr lang="zh-CN" altLang="zh-CN">
                <a:latin typeface="Courier New" pitchFamily="49" charset="0"/>
                <a:cs typeface="Courier New" pitchFamily="49" charset="0"/>
              </a:rPr>
              <a:t>时，会被隐式转换成无符号数</a:t>
            </a:r>
            <a:r>
              <a:rPr lang="pt-BR" altLang="zh-CN">
                <a:latin typeface="Courier New" pitchFamily="49" charset="0"/>
                <a:cs typeface="Courier New" pitchFamily="49" charset="0"/>
              </a:rPr>
              <a:t>255</a:t>
            </a:r>
            <a:r>
              <a:rPr lang="zh-CN" altLang="zh-CN">
                <a:latin typeface="Courier New" pitchFamily="49" charset="0"/>
                <a:cs typeface="Courier New" pitchFamily="49" charset="0"/>
              </a:rPr>
              <a:t>，从而与此段代码中的</a:t>
            </a:r>
            <a:r>
              <a:rPr lang="pt-BR" altLang="zh-CN">
                <a:latin typeface="Courier New" pitchFamily="49" charset="0"/>
                <a:cs typeface="Courier New" pitchFamily="49" charset="0"/>
              </a:rPr>
              <a:t>EOF</a:t>
            </a:r>
            <a:r>
              <a:rPr lang="zh-CN" altLang="zh-CN">
                <a:latin typeface="Courier New" pitchFamily="49" charset="0"/>
                <a:cs typeface="Courier New" pitchFamily="49" charset="0"/>
              </a:rPr>
              <a:t>（</a:t>
            </a:r>
            <a:r>
              <a:rPr lang="pt-BR" altLang="zh-CN">
                <a:latin typeface="Courier New" pitchFamily="49" charset="0"/>
                <a:cs typeface="Courier New" pitchFamily="49" charset="0"/>
              </a:rPr>
              <a:t>-1</a:t>
            </a:r>
            <a:r>
              <a:rPr lang="zh-CN" altLang="zh-CN">
                <a:latin typeface="Courier New" pitchFamily="49" charset="0"/>
                <a:cs typeface="Courier New" pitchFamily="49" charset="0"/>
              </a:rPr>
              <a:t>）不等，以致即使输入文件结束符循环也无法正常结束。对于</a:t>
            </a:r>
            <a:r>
              <a:rPr lang="pt-BR" altLang="zh-CN">
                <a:latin typeface="Courier New" pitchFamily="49" charset="0"/>
                <a:cs typeface="Courier New" pitchFamily="49" charset="0"/>
              </a:rPr>
              <a:t>char</a:t>
            </a:r>
            <a:r>
              <a:rPr lang="zh-CN" altLang="zh-CN">
                <a:latin typeface="Courier New" pitchFamily="49" charset="0"/>
                <a:cs typeface="Courier New" pitchFamily="49" charset="0"/>
              </a:rPr>
              <a:t>默认为</a:t>
            </a:r>
            <a:r>
              <a:rPr lang="pt-BR" altLang="zh-CN">
                <a:latin typeface="Courier New" pitchFamily="49" charset="0"/>
                <a:cs typeface="Courier New" pitchFamily="49" charset="0"/>
              </a:rPr>
              <a:t>unsigned char</a:t>
            </a:r>
            <a:r>
              <a:rPr lang="zh-CN" altLang="zh-CN">
                <a:latin typeface="Courier New" pitchFamily="49" charset="0"/>
                <a:cs typeface="Courier New" pitchFamily="49" charset="0"/>
              </a:rPr>
              <a:t>的开发环境，应将变量</a:t>
            </a:r>
            <a:r>
              <a:rPr lang="pt-BR" altLang="zh-CN">
                <a:latin typeface="Courier New" pitchFamily="49" charset="0"/>
                <a:cs typeface="Courier New" pitchFamily="49" charset="0"/>
              </a:rPr>
              <a:t>ch</a:t>
            </a:r>
            <a:r>
              <a:rPr lang="zh-CN" altLang="zh-CN">
                <a:latin typeface="Courier New" pitchFamily="49" charset="0"/>
                <a:cs typeface="Courier New" pitchFamily="49" charset="0"/>
              </a:rPr>
              <a:t>定义为</a:t>
            </a:r>
            <a:r>
              <a:rPr lang="pt-BR" altLang="zh-CN">
                <a:latin typeface="Courier New" pitchFamily="49" charset="0"/>
                <a:cs typeface="Courier New" pitchFamily="49" charset="0"/>
              </a:rPr>
              <a:t>"int"</a:t>
            </a:r>
            <a:r>
              <a:rPr lang="zh-CN" altLang="zh-CN">
                <a:latin typeface="Courier New" pitchFamily="49" charset="0"/>
                <a:cs typeface="Courier New" pitchFamily="49" charset="0"/>
              </a:rPr>
              <a:t>，以便能涵盖正常值（</a:t>
            </a:r>
            <a:r>
              <a:rPr lang="pt-BR" altLang="zh-CN">
                <a:latin typeface="Courier New" pitchFamily="49" charset="0"/>
                <a:cs typeface="Courier New" pitchFamily="49" charset="0"/>
              </a:rPr>
              <a:t>ASCII</a:t>
            </a:r>
            <a:r>
              <a:rPr lang="zh-CN" altLang="zh-CN">
                <a:latin typeface="Courier New" pitchFamily="49" charset="0"/>
                <a:cs typeface="Courier New" pitchFamily="49" charset="0"/>
              </a:rPr>
              <a:t>码）与异常值（</a:t>
            </a:r>
            <a:r>
              <a:rPr lang="pt-BR" altLang="zh-CN">
                <a:latin typeface="Courier New" pitchFamily="49" charset="0"/>
                <a:cs typeface="Courier New" pitchFamily="49" charset="0"/>
              </a:rPr>
              <a:t>EOF</a:t>
            </a:r>
            <a:r>
              <a:rPr lang="zh-CN" altLang="zh-CN">
                <a:latin typeface="Courier New" pitchFamily="49" charset="0"/>
                <a:cs typeface="Courier New" pitchFamily="49" charset="0"/>
              </a:rPr>
              <a:t>对应的值）。</a:t>
            </a:r>
          </a:p>
        </p:txBody>
      </p:sp>
      <p:sp>
        <p:nvSpPr>
          <p:cNvPr id="5"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9810C0D9-D35C-4455-8EB6-DDBF7F8A1922}" type="slidenum">
              <a:rPr lang="en-US" altLang="zh-CN" sz="1200">
                <a:ea typeface="+mn-ea"/>
              </a:rPr>
              <a:pPr algn="r">
                <a:defRPr/>
              </a:pPr>
              <a:t>28</a:t>
            </a:fld>
            <a:endParaRPr lang="en-US" altLang="zh-CN" sz="1200">
              <a:ea typeface="+mn-ea"/>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59">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459">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459">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4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en-US" dirty="0"/>
              <a:t>写入行结束标记</a:t>
            </a:r>
            <a:r>
              <a:rPr lang="en-US" altLang="zh-CN" dirty="0"/>
              <a:t>\n</a:t>
            </a:r>
            <a:endParaRPr lang="zh-CN" altLang="en-US" dirty="0"/>
          </a:p>
        </p:txBody>
      </p:sp>
      <p:sp>
        <p:nvSpPr>
          <p:cNvPr id="3" name="内容占位符 2"/>
          <p:cNvSpPr>
            <a:spLocks noGrp="1"/>
          </p:cNvSpPr>
          <p:nvPr>
            <p:ph idx="1"/>
          </p:nvPr>
        </p:nvSpPr>
        <p:spPr/>
        <p:txBody>
          <a:bodyPr/>
          <a:lstStyle/>
          <a:p>
            <a:pPr>
              <a:defRPr/>
            </a:pPr>
            <a:r>
              <a:rPr lang="zh-CN" altLang="zh-CN" dirty="0">
                <a:latin typeface="Courier New" pitchFamily="49" charset="0"/>
                <a:cs typeface="Courier New" pitchFamily="49" charset="0"/>
              </a:rPr>
              <a:t>类似地，行结束标志也跟操作系统有关。例如，向文本文件</a:t>
            </a:r>
            <a:r>
              <a:rPr lang="zh-CN" altLang="zh-CN" dirty="0">
                <a:solidFill>
                  <a:srgbClr val="FF0000"/>
                </a:solidFill>
                <a:latin typeface="Courier New" pitchFamily="49" charset="0"/>
                <a:cs typeface="Courier New" pitchFamily="49" charset="0"/>
              </a:rPr>
              <a:t>写</a:t>
            </a:r>
            <a:r>
              <a:rPr lang="zh-CN" altLang="zh-CN" dirty="0">
                <a:latin typeface="Courier New" pitchFamily="49" charset="0"/>
                <a:cs typeface="Courier New" pitchFamily="49" charset="0"/>
              </a:rPr>
              <a:t>一个字符</a:t>
            </a:r>
            <a:r>
              <a:rPr lang="en-US" altLang="zh-CN" dirty="0">
                <a:latin typeface="Courier New" pitchFamily="49" charset="0"/>
                <a:cs typeface="Courier New" pitchFamily="49" charset="0"/>
              </a:rPr>
              <a:t>\n</a:t>
            </a:r>
            <a:r>
              <a:rPr lang="zh-CN" altLang="zh-CN" dirty="0">
                <a:latin typeface="Courier New" pitchFamily="49" charset="0"/>
                <a:cs typeface="Courier New" pitchFamily="49" charset="0"/>
              </a:rPr>
              <a:t>，作为某行的结束：</a:t>
            </a:r>
          </a:p>
          <a:p>
            <a:pPr marL="457200" lvl="1" indent="0">
              <a:buFontTx/>
              <a:buNone/>
              <a:defRPr/>
            </a:pPr>
            <a:r>
              <a:rPr lang="en-US" altLang="zh-CN" dirty="0" err="1">
                <a:latin typeface="Courier New" pitchFamily="49" charset="0"/>
                <a:cs typeface="Courier New" pitchFamily="49" charset="0"/>
              </a:rPr>
              <a:t>pfile</a:t>
            </a:r>
            <a:r>
              <a:rPr lang="en-US" altLang="zh-CN" dirty="0">
                <a:latin typeface="Courier New" pitchFamily="49" charset="0"/>
                <a:cs typeface="Courier New" pitchFamily="49" charset="0"/>
              </a:rPr>
              <a:t> = </a:t>
            </a:r>
            <a:r>
              <a:rPr lang="en-US" altLang="zh-CN" dirty="0" err="1">
                <a:latin typeface="Courier New" pitchFamily="49" charset="0"/>
                <a:cs typeface="Courier New" pitchFamily="49" charset="0"/>
              </a:rPr>
              <a:t>fopen</a:t>
            </a:r>
            <a:r>
              <a:rPr lang="en-US" altLang="zh-CN" dirty="0">
                <a:latin typeface="Courier New" pitchFamily="49" charset="0"/>
                <a:cs typeface="Courier New" pitchFamily="49" charset="0"/>
              </a:rPr>
              <a:t>("d:\\data\\tfile.txt", "w"</a:t>
            </a:r>
            <a:r>
              <a:rPr lang="pt-BR" altLang="zh-CN" dirty="0">
                <a:latin typeface="Courier New" pitchFamily="49" charset="0"/>
                <a:cs typeface="Courier New" pitchFamily="49" charset="0"/>
              </a:rPr>
              <a:t>);</a:t>
            </a:r>
            <a:endParaRPr lang="zh-CN" altLang="zh-CN" dirty="0">
              <a:latin typeface="Courier New" pitchFamily="49" charset="0"/>
              <a:cs typeface="Courier New" pitchFamily="49" charset="0"/>
            </a:endParaRPr>
          </a:p>
          <a:p>
            <a:pPr marL="457200" lvl="1" indent="0">
              <a:buFontTx/>
              <a:buNone/>
              <a:defRPr/>
            </a:pPr>
            <a:r>
              <a:rPr lang="en-US" altLang="zh-CN" dirty="0" err="1">
                <a:latin typeface="Courier New" pitchFamily="49" charset="0"/>
                <a:cs typeface="Courier New" pitchFamily="49" charset="0"/>
              </a:rPr>
              <a:t>fputc</a:t>
            </a:r>
            <a:r>
              <a:rPr lang="en-US" altLang="zh-CN" dirty="0">
                <a:latin typeface="Courier New" pitchFamily="49" charset="0"/>
                <a:cs typeface="Courier New" pitchFamily="49" charset="0"/>
              </a:rPr>
              <a:t>('\n', </a:t>
            </a:r>
            <a:r>
              <a:rPr lang="en-US" altLang="zh-CN" dirty="0" err="1">
                <a:latin typeface="Courier New" pitchFamily="49" charset="0"/>
                <a:cs typeface="Courier New" pitchFamily="49" charset="0"/>
              </a:rPr>
              <a:t>pfile</a:t>
            </a:r>
            <a:r>
              <a:rPr lang="en-US" altLang="zh-CN" dirty="0">
                <a:latin typeface="Courier New" pitchFamily="49" charset="0"/>
                <a:cs typeface="Courier New" pitchFamily="49" charset="0"/>
              </a:rPr>
              <a:t>);</a:t>
            </a:r>
          </a:p>
          <a:p>
            <a:pPr lvl="1">
              <a:defRPr/>
            </a:pPr>
            <a:r>
              <a:rPr lang="zh-CN" altLang="zh-CN" dirty="0">
                <a:latin typeface="Courier New" pitchFamily="49" charset="0"/>
                <a:cs typeface="Courier New" pitchFamily="49" charset="0"/>
              </a:rPr>
              <a:t>上述代码在不同环境下执行后效果不同，</a:t>
            </a:r>
            <a:endParaRPr lang="en-US" altLang="zh-CN" dirty="0">
              <a:latin typeface="Courier New" pitchFamily="49" charset="0"/>
              <a:cs typeface="Courier New" pitchFamily="49" charset="0"/>
            </a:endParaRPr>
          </a:p>
          <a:p>
            <a:pPr lvl="1">
              <a:defRPr/>
            </a:pPr>
            <a:r>
              <a:rPr lang="zh-CN" altLang="zh-CN" dirty="0">
                <a:latin typeface="Courier New" pitchFamily="49" charset="0"/>
                <a:cs typeface="Courier New" pitchFamily="49" charset="0"/>
              </a:rPr>
              <a:t>在</a:t>
            </a:r>
            <a:r>
              <a:rPr lang="en-US" altLang="zh-CN" dirty="0">
                <a:latin typeface="Courier New" pitchFamily="49" charset="0"/>
                <a:cs typeface="Courier New" pitchFamily="49" charset="0"/>
              </a:rPr>
              <a:t>Windows</a:t>
            </a:r>
            <a:r>
              <a:rPr lang="zh-CN" altLang="zh-CN" dirty="0">
                <a:latin typeface="Courier New" pitchFamily="49" charset="0"/>
                <a:cs typeface="Courier New" pitchFamily="49" charset="0"/>
              </a:rPr>
              <a:t>环境下查看文件</a:t>
            </a:r>
            <a:r>
              <a:rPr lang="en-US" altLang="zh-CN" dirty="0">
                <a:latin typeface="Courier New" pitchFamily="49" charset="0"/>
                <a:cs typeface="Courier New" pitchFamily="49" charset="0"/>
              </a:rPr>
              <a:t>tfile.txt</a:t>
            </a:r>
            <a:r>
              <a:rPr lang="zh-CN" altLang="zh-CN" dirty="0">
                <a:latin typeface="Courier New" pitchFamily="49" charset="0"/>
                <a:cs typeface="Courier New" pitchFamily="49" charset="0"/>
              </a:rPr>
              <a:t>的属性，大小为</a:t>
            </a:r>
            <a:r>
              <a:rPr lang="en-US" altLang="zh-CN" dirty="0">
                <a:latin typeface="Courier New" pitchFamily="49" charset="0"/>
                <a:cs typeface="Courier New" pitchFamily="49" charset="0"/>
              </a:rPr>
              <a:t>2</a:t>
            </a:r>
            <a:r>
              <a:rPr lang="zh-CN" altLang="zh-CN" dirty="0">
                <a:latin typeface="Courier New" pitchFamily="49" charset="0"/>
                <a:cs typeface="Courier New" pitchFamily="49" charset="0"/>
              </a:rPr>
              <a:t>字节，而不是</a:t>
            </a:r>
            <a:r>
              <a:rPr lang="en-US" altLang="zh-CN" dirty="0">
                <a:latin typeface="Courier New" pitchFamily="49" charset="0"/>
                <a:cs typeface="Courier New" pitchFamily="49" charset="0"/>
              </a:rPr>
              <a:t>1</a:t>
            </a:r>
            <a:r>
              <a:rPr lang="zh-CN" altLang="zh-CN" dirty="0">
                <a:latin typeface="Courier New" pitchFamily="49" charset="0"/>
                <a:cs typeface="Courier New" pitchFamily="49" charset="0"/>
              </a:rPr>
              <a:t>字节。</a:t>
            </a:r>
            <a:endParaRPr lang="en-US" altLang="zh-CN" dirty="0">
              <a:latin typeface="Courier New" pitchFamily="49" charset="0"/>
              <a:cs typeface="Courier New" pitchFamily="49" charset="0"/>
            </a:endParaRPr>
          </a:p>
          <a:p>
            <a:pPr lvl="1">
              <a:defRPr/>
            </a:pPr>
            <a:r>
              <a:rPr lang="zh-CN" altLang="zh-CN" dirty="0">
                <a:latin typeface="Courier New" pitchFamily="49" charset="0"/>
                <a:cs typeface="Courier New" pitchFamily="49" charset="0"/>
              </a:rPr>
              <a:t>在</a:t>
            </a:r>
            <a:r>
              <a:rPr lang="en-US" altLang="zh-CN" dirty="0">
                <a:latin typeface="Courier New" pitchFamily="49" charset="0"/>
                <a:cs typeface="Courier New" pitchFamily="49" charset="0"/>
              </a:rPr>
              <a:t>DOS</a:t>
            </a:r>
            <a:r>
              <a:rPr lang="zh-CN" altLang="zh-CN" dirty="0">
                <a:latin typeface="Courier New" pitchFamily="49" charset="0"/>
                <a:cs typeface="Courier New" pitchFamily="49" charset="0"/>
              </a:rPr>
              <a:t>和</a:t>
            </a:r>
            <a:r>
              <a:rPr lang="en-US" altLang="zh-CN" dirty="0">
                <a:latin typeface="Courier New" pitchFamily="49" charset="0"/>
                <a:cs typeface="Courier New" pitchFamily="49" charset="0"/>
              </a:rPr>
              <a:t>Windows</a:t>
            </a:r>
            <a:r>
              <a:rPr lang="zh-CN" altLang="zh-CN" dirty="0">
                <a:latin typeface="Courier New" pitchFamily="49" charset="0"/>
                <a:cs typeface="Courier New" pitchFamily="49" charset="0"/>
              </a:rPr>
              <a:t>环境下，</a:t>
            </a:r>
            <a:r>
              <a:rPr lang="en-US" altLang="zh-CN" dirty="0">
                <a:latin typeface="Courier New" pitchFamily="49" charset="0"/>
                <a:cs typeface="Courier New" pitchFamily="49" charset="0"/>
              </a:rPr>
              <a:t>ASCII</a:t>
            </a:r>
            <a:r>
              <a:rPr lang="zh-CN" altLang="zh-CN" dirty="0">
                <a:latin typeface="Courier New" pitchFamily="49" charset="0"/>
                <a:cs typeface="Courier New" pitchFamily="49" charset="0"/>
              </a:rPr>
              <a:t>码为</a:t>
            </a:r>
            <a:r>
              <a:rPr lang="en-US" altLang="zh-CN" dirty="0">
                <a:solidFill>
                  <a:srgbClr val="FF0000"/>
                </a:solidFill>
                <a:latin typeface="Courier New" pitchFamily="49" charset="0"/>
                <a:cs typeface="Courier New" pitchFamily="49" charset="0"/>
              </a:rPr>
              <a:t>0x0A</a:t>
            </a:r>
            <a:r>
              <a:rPr lang="zh-CN" altLang="zh-CN" dirty="0">
                <a:latin typeface="Courier New" pitchFamily="49" charset="0"/>
                <a:cs typeface="Courier New" pitchFamily="49" charset="0"/>
              </a:rPr>
              <a:t>的回车换行符</a:t>
            </a:r>
            <a:r>
              <a:rPr lang="en-US" altLang="zh-CN" dirty="0">
                <a:latin typeface="Courier New" pitchFamily="49" charset="0"/>
                <a:cs typeface="Courier New" pitchFamily="49" charset="0"/>
              </a:rPr>
              <a:t> \n </a:t>
            </a:r>
            <a:r>
              <a:rPr lang="zh-CN" altLang="zh-CN" dirty="0">
                <a:latin typeface="Courier New" pitchFamily="49" charset="0"/>
                <a:cs typeface="Courier New" pitchFamily="49" charset="0"/>
              </a:rPr>
              <a:t>写入文本文件时，会自动在前面添加一个</a:t>
            </a:r>
            <a:r>
              <a:rPr lang="en-US" altLang="zh-CN" dirty="0">
                <a:latin typeface="Courier New" pitchFamily="49" charset="0"/>
                <a:cs typeface="Courier New" pitchFamily="49" charset="0"/>
              </a:rPr>
              <a:t>ASCII</a:t>
            </a:r>
            <a:r>
              <a:rPr lang="zh-CN" altLang="zh-CN" dirty="0">
                <a:latin typeface="Courier New" pitchFamily="49" charset="0"/>
                <a:cs typeface="Courier New" pitchFamily="49" charset="0"/>
              </a:rPr>
              <a:t>码为</a:t>
            </a:r>
            <a:r>
              <a:rPr lang="en-US" altLang="zh-CN" dirty="0">
                <a:solidFill>
                  <a:srgbClr val="FF0000"/>
                </a:solidFill>
                <a:latin typeface="Courier New" pitchFamily="49" charset="0"/>
                <a:cs typeface="Courier New" pitchFamily="49" charset="0"/>
              </a:rPr>
              <a:t>0x0D</a:t>
            </a:r>
            <a:r>
              <a:rPr lang="zh-CN" altLang="zh-CN" dirty="0">
                <a:latin typeface="Courier New" pitchFamily="49" charset="0"/>
                <a:cs typeface="Courier New" pitchFamily="49" charset="0"/>
              </a:rPr>
              <a:t>的回车符</a:t>
            </a:r>
            <a:r>
              <a:rPr lang="en-US" altLang="zh-CN" dirty="0">
                <a:latin typeface="Courier New" pitchFamily="49" charset="0"/>
                <a:cs typeface="Courier New" pitchFamily="49" charset="0"/>
              </a:rPr>
              <a:t> \r</a:t>
            </a:r>
            <a:r>
              <a:rPr lang="zh-CN" altLang="zh-CN" dirty="0">
                <a:latin typeface="Courier New" pitchFamily="49" charset="0"/>
                <a:cs typeface="Courier New" pitchFamily="49" charset="0"/>
              </a:rPr>
              <a:t>。</a:t>
            </a:r>
            <a:endParaRPr lang="en-US" altLang="zh-CN" dirty="0">
              <a:latin typeface="Courier New" pitchFamily="49" charset="0"/>
              <a:cs typeface="Courier New" pitchFamily="49" charset="0"/>
            </a:endParaRPr>
          </a:p>
          <a:p>
            <a:pPr lvl="1">
              <a:defRPr/>
            </a:pPr>
            <a:r>
              <a:rPr lang="zh-CN" altLang="zh-CN" dirty="0">
                <a:latin typeface="Courier New" pitchFamily="49" charset="0"/>
                <a:cs typeface="Courier New" pitchFamily="49" charset="0"/>
              </a:rPr>
              <a:t>而在</a:t>
            </a:r>
            <a:r>
              <a:rPr lang="en-US" altLang="zh-CN" dirty="0">
                <a:latin typeface="Courier New" pitchFamily="49" charset="0"/>
                <a:cs typeface="Courier New" pitchFamily="49" charset="0"/>
              </a:rPr>
              <a:t>UNIX</a:t>
            </a:r>
            <a:r>
              <a:rPr lang="zh-CN" altLang="zh-CN" dirty="0">
                <a:latin typeface="Courier New" pitchFamily="49" charset="0"/>
                <a:cs typeface="Courier New" pitchFamily="49" charset="0"/>
              </a:rPr>
              <a:t>和</a:t>
            </a:r>
            <a:r>
              <a:rPr lang="en-US" altLang="zh-CN" dirty="0">
                <a:latin typeface="Courier New" pitchFamily="49" charset="0"/>
                <a:cs typeface="Courier New" pitchFamily="49" charset="0"/>
              </a:rPr>
              <a:t>Linux</a:t>
            </a:r>
            <a:r>
              <a:rPr lang="zh-CN" altLang="zh-CN" dirty="0">
                <a:latin typeface="Courier New" pitchFamily="49" charset="0"/>
                <a:cs typeface="Courier New" pitchFamily="49" charset="0"/>
              </a:rPr>
              <a:t>环境下，则不会有此现象。</a:t>
            </a:r>
            <a:endParaRPr lang="en-US" altLang="zh-CN" dirty="0">
              <a:latin typeface="Courier New" pitchFamily="49" charset="0"/>
              <a:cs typeface="Courier New" pitchFamily="49" charset="0"/>
            </a:endParaRPr>
          </a:p>
          <a:p>
            <a:pPr lvl="1">
              <a:defRPr/>
            </a:pPr>
            <a:r>
              <a:rPr lang="zh-CN" altLang="zh-CN" dirty="0">
                <a:latin typeface="Courier New" pitchFamily="49" charset="0"/>
                <a:cs typeface="Courier New" pitchFamily="49" charset="0"/>
              </a:rPr>
              <a:t>所以，也应注意代码的通用性，通常改为：</a:t>
            </a:r>
            <a:endParaRPr lang="en-US" altLang="zh-CN" dirty="0">
              <a:latin typeface="Courier New" pitchFamily="49" charset="0"/>
              <a:cs typeface="Courier New" pitchFamily="49" charset="0"/>
            </a:endParaRPr>
          </a:p>
          <a:p>
            <a:pPr marL="457200" lvl="1" indent="0">
              <a:buFontTx/>
              <a:buNone/>
              <a:defRPr/>
            </a:pPr>
            <a:r>
              <a:rPr lang="en-US" altLang="zh-CN" dirty="0" err="1">
                <a:latin typeface="Courier New" pitchFamily="49" charset="0"/>
                <a:cs typeface="Courier New" pitchFamily="49" charset="0"/>
              </a:rPr>
              <a:t>pfile</a:t>
            </a:r>
            <a:r>
              <a:rPr lang="en-US" altLang="zh-CN" dirty="0">
                <a:latin typeface="Courier New" pitchFamily="49" charset="0"/>
                <a:cs typeface="Courier New" pitchFamily="49" charset="0"/>
              </a:rPr>
              <a:t> = </a:t>
            </a:r>
            <a:r>
              <a:rPr lang="pt-BR" altLang="zh-CN" dirty="0">
                <a:latin typeface="Courier New" pitchFamily="49" charset="0"/>
                <a:cs typeface="Courier New" pitchFamily="49" charset="0"/>
              </a:rPr>
              <a:t>fopen("d:\\data\\tfile.txt", "w</a:t>
            </a:r>
            <a:r>
              <a:rPr lang="pt-BR" altLang="zh-CN" dirty="0">
                <a:solidFill>
                  <a:srgbClr val="FF0000"/>
                </a:solidFill>
                <a:latin typeface="Courier New" pitchFamily="49" charset="0"/>
                <a:cs typeface="Courier New" pitchFamily="49" charset="0"/>
              </a:rPr>
              <a:t>b</a:t>
            </a:r>
            <a:r>
              <a:rPr lang="pt-BR" altLang="zh-CN" dirty="0">
                <a:latin typeface="Courier New" pitchFamily="49" charset="0"/>
                <a:cs typeface="Courier New" pitchFamily="49" charset="0"/>
              </a:rPr>
              <a:t>");	</a:t>
            </a:r>
            <a:endParaRPr lang="zh-CN" altLang="zh-CN" dirty="0">
              <a:latin typeface="Courier New" pitchFamily="49" charset="0"/>
              <a:cs typeface="Courier New" pitchFamily="49" charset="0"/>
            </a:endParaRPr>
          </a:p>
          <a:p>
            <a:pPr marL="457200" lvl="1" indent="0">
              <a:buFontTx/>
              <a:buNone/>
              <a:defRPr/>
            </a:pPr>
            <a:r>
              <a:rPr lang="en-US" altLang="zh-CN" dirty="0" err="1">
                <a:latin typeface="Courier New" pitchFamily="49" charset="0"/>
                <a:cs typeface="Courier New" pitchFamily="49" charset="0"/>
              </a:rPr>
              <a:t>fputc</a:t>
            </a:r>
            <a:r>
              <a:rPr lang="en-US" altLang="zh-CN" dirty="0">
                <a:latin typeface="Courier New" pitchFamily="49" charset="0"/>
                <a:cs typeface="Courier New" pitchFamily="49" charset="0"/>
              </a:rPr>
              <a:t>('\n', </a:t>
            </a:r>
            <a:r>
              <a:rPr lang="en-US" altLang="zh-CN" dirty="0" err="1">
                <a:latin typeface="Courier New" pitchFamily="49" charset="0"/>
                <a:cs typeface="Courier New" pitchFamily="49" charset="0"/>
              </a:rPr>
              <a:t>pfile</a:t>
            </a:r>
            <a:r>
              <a:rPr lang="en-US" altLang="zh-CN" dirty="0">
                <a:latin typeface="Courier New" pitchFamily="49" charset="0"/>
                <a:cs typeface="Courier New" pitchFamily="49" charset="0"/>
              </a:rPr>
              <a:t>);</a:t>
            </a:r>
            <a:endParaRPr lang="zh-CN" altLang="zh-CN" dirty="0">
              <a:latin typeface="Courier New" pitchFamily="49" charset="0"/>
              <a:cs typeface="Courier New" pitchFamily="49" charset="0"/>
            </a:endParaRPr>
          </a:p>
          <a:p>
            <a:pPr lvl="1">
              <a:defRPr/>
            </a:pPr>
            <a:r>
              <a:rPr lang="zh-CN" altLang="zh-CN" dirty="0">
                <a:latin typeface="Courier New" pitchFamily="49" charset="0"/>
                <a:cs typeface="Courier New" pitchFamily="49" charset="0"/>
              </a:rPr>
              <a:t>在</a:t>
            </a:r>
            <a:r>
              <a:rPr lang="pt-BR" altLang="zh-CN" dirty="0">
                <a:latin typeface="Courier New" pitchFamily="49" charset="0"/>
                <a:cs typeface="Courier New" pitchFamily="49" charset="0"/>
              </a:rPr>
              <a:t>Windows</a:t>
            </a:r>
            <a:r>
              <a:rPr lang="zh-CN" altLang="zh-CN" dirty="0">
                <a:latin typeface="Courier New" pitchFamily="49" charset="0"/>
                <a:cs typeface="Courier New" pitchFamily="49" charset="0"/>
              </a:rPr>
              <a:t>环境下执行后，文件</a:t>
            </a:r>
            <a:r>
              <a:rPr lang="pt-BR" altLang="zh-CN" dirty="0">
                <a:latin typeface="Courier New" pitchFamily="49" charset="0"/>
                <a:cs typeface="Courier New" pitchFamily="49" charset="0"/>
              </a:rPr>
              <a:t>tfile.txt</a:t>
            </a:r>
            <a:r>
              <a:rPr lang="zh-CN" altLang="zh-CN" dirty="0">
                <a:latin typeface="Courier New" pitchFamily="49" charset="0"/>
                <a:cs typeface="Courier New" pitchFamily="49" charset="0"/>
              </a:rPr>
              <a:t>的大小也为</a:t>
            </a:r>
            <a:r>
              <a:rPr lang="pt-BR" altLang="zh-CN" dirty="0">
                <a:latin typeface="Courier New" pitchFamily="49" charset="0"/>
                <a:cs typeface="Courier New" pitchFamily="49" charset="0"/>
              </a:rPr>
              <a:t>1</a:t>
            </a:r>
            <a:r>
              <a:rPr lang="zh-CN" altLang="zh-CN" dirty="0">
                <a:latin typeface="Courier New" pitchFamily="49" charset="0"/>
                <a:cs typeface="Courier New" pitchFamily="49" charset="0"/>
              </a:rPr>
              <a:t>字节</a:t>
            </a:r>
          </a:p>
        </p:txBody>
      </p:sp>
      <p:sp>
        <p:nvSpPr>
          <p:cNvPr id="4" name="矩形 3"/>
          <p:cNvSpPr/>
          <p:nvPr/>
        </p:nvSpPr>
        <p:spPr>
          <a:xfrm>
            <a:off x="8885516" y="4948845"/>
            <a:ext cx="2952000" cy="460375"/>
          </a:xfrm>
          <a:prstGeom prst="rect">
            <a:avLst/>
          </a:prstGeom>
          <a:ln>
            <a:solidFill>
              <a:schemeClr val="tx1"/>
            </a:solidFill>
          </a:ln>
        </p:spPr>
        <p:txBody>
          <a:bodyPr>
            <a:spAutoFit/>
          </a:bodyPr>
          <a:lstStyle/>
          <a:p>
            <a:pPr>
              <a:defRPr/>
            </a:pPr>
            <a:r>
              <a:rPr lang="zh-CN" altLang="zh-CN" kern="0" dirty="0">
                <a:solidFill>
                  <a:srgbClr val="000000"/>
                </a:solidFill>
                <a:latin typeface="Comic Sans MS"/>
                <a:ea typeface="楷体_GB2312"/>
              </a:rPr>
              <a:t>按二进制方式打开</a:t>
            </a:r>
            <a:endParaRPr lang="zh-CN" altLang="en-US" dirty="0">
              <a:ea typeface="宋体" pitchFamily="2" charset="-122"/>
            </a:endParaRPr>
          </a:p>
        </p:txBody>
      </p:sp>
      <p:sp>
        <p:nvSpPr>
          <p:cNvPr id="5"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8319BA24-1EDC-45E5-B846-D71319E93E63}" type="slidenum">
              <a:rPr lang="en-US" altLang="zh-CN" sz="1200">
                <a:ea typeface="+mn-ea"/>
              </a:rPr>
              <a:pPr algn="r">
                <a:defRPr/>
              </a:pPr>
              <a:t>29</a:t>
            </a:fld>
            <a:endParaRPr lang="en-US" altLang="zh-CN" sz="1200">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zh-CN" altLang="en-US" dirty="0"/>
              <a:t>文件概述</a:t>
            </a:r>
            <a:endParaRPr lang="en-US" altLang="zh-CN" dirty="0"/>
          </a:p>
        </p:txBody>
      </p:sp>
      <p:sp>
        <p:nvSpPr>
          <p:cNvPr id="92163" name="Rectangle 3"/>
          <p:cNvSpPr>
            <a:spLocks noGrp="1" noChangeArrowheads="1"/>
          </p:cNvSpPr>
          <p:nvPr>
            <p:ph idx="1"/>
          </p:nvPr>
        </p:nvSpPr>
        <p:spPr/>
        <p:txBody>
          <a:bodyPr/>
          <a:lstStyle/>
          <a:p>
            <a:r>
              <a:rPr lang="zh-CN" altLang="en-US" sz="2400" b="0" dirty="0"/>
              <a:t>程序运行结果有时需要永久性地保存起来，以供其他程序或本程序下一次运行时使用。程序运行所需要的数据也常常要从其他程序或本程序上一次运行所保存的数据中获得。</a:t>
            </a:r>
          </a:p>
          <a:p>
            <a:endParaRPr lang="en-US" altLang="zh-CN" sz="2400" b="0" dirty="0"/>
          </a:p>
          <a:p>
            <a:r>
              <a:rPr lang="zh-CN" altLang="en-US" sz="2400" b="0" dirty="0"/>
              <a:t>用于永久性保存数据的设备称为外部存储器</a:t>
            </a:r>
            <a:r>
              <a:rPr lang="en-US" altLang="zh-CN" sz="2400" b="0" dirty="0"/>
              <a:t>(</a:t>
            </a:r>
            <a:r>
              <a:rPr lang="zh-CN" altLang="en-US" sz="2400" b="0" dirty="0"/>
              <a:t>简称</a:t>
            </a:r>
            <a:r>
              <a:rPr lang="en-US" altLang="zh-CN" sz="2400" b="0" dirty="0"/>
              <a:t>:</a:t>
            </a:r>
            <a:r>
              <a:rPr lang="zh-CN" altLang="en-US" sz="2400" b="0" dirty="0"/>
              <a:t>外存</a:t>
            </a:r>
            <a:r>
              <a:rPr lang="en-US" altLang="zh-CN" sz="2400" b="0" dirty="0"/>
              <a:t>), </a:t>
            </a:r>
            <a:r>
              <a:rPr lang="zh-CN" altLang="en-US" sz="2400" b="0" dirty="0"/>
              <a:t>如：磁盘、磁带、光盘等。</a:t>
            </a:r>
          </a:p>
          <a:p>
            <a:r>
              <a:rPr lang="zh-CN" altLang="en-US" sz="2400" b="0" dirty="0"/>
              <a:t>在外存中保存数据的方式通常有两种：文件和数据库。本课程只介绍文件方式。</a:t>
            </a:r>
            <a:endParaRPr lang="en-US" altLang="zh-CN" sz="2400" b="0" dirty="0"/>
          </a:p>
          <a:p>
            <a:endParaRPr lang="en-US" altLang="zh-CN" sz="2400" b="0" dirty="0"/>
          </a:p>
          <a:p>
            <a:r>
              <a:rPr lang="zh-CN" altLang="zh-CN" sz="2400" b="0" dirty="0"/>
              <a:t>计算机中的文件是一种数据集合，每个文件由若干个数据项序列组成，操作系统将其组织在特定的</a:t>
            </a:r>
            <a:r>
              <a:rPr lang="zh-CN" altLang="en-US" sz="2400" b="0" dirty="0"/>
              <a:t>目录（文件夹）</a:t>
            </a:r>
            <a:r>
              <a:rPr lang="zh-CN" altLang="zh-CN" sz="2400" b="0" dirty="0"/>
              <a:t>中</a:t>
            </a:r>
            <a:r>
              <a:rPr lang="zh-CN" altLang="en-US" sz="2400" b="0" dirty="0"/>
              <a:t>。</a:t>
            </a:r>
            <a:endParaRPr lang="en-US" altLang="zh-CN" sz="2400" b="0" dirty="0"/>
          </a:p>
          <a:p>
            <a:r>
              <a:rPr lang="zh-CN" altLang="en-US" sz="2400" b="0" dirty="0"/>
              <a:t>每个</a:t>
            </a:r>
            <a:r>
              <a:rPr lang="zh-CN" altLang="zh-CN" sz="2400" b="0" dirty="0"/>
              <a:t>文件由“文件名</a:t>
            </a:r>
            <a:r>
              <a:rPr lang="pt-BR" altLang="zh-CN" sz="2400" b="0" dirty="0"/>
              <a:t>.</a:t>
            </a:r>
            <a:r>
              <a:rPr lang="zh-CN" altLang="zh-CN" sz="2400" b="0" dirty="0"/>
              <a:t>扩展名”来标识，扩展名通常有</a:t>
            </a:r>
            <a:r>
              <a:rPr lang="pt-BR" altLang="zh-CN" sz="2400" b="0" dirty="0"/>
              <a:t>1~3</a:t>
            </a:r>
            <a:r>
              <a:rPr lang="zh-CN" altLang="zh-CN" sz="2400" b="0" dirty="0"/>
              <a:t>个字母，</a:t>
            </a:r>
            <a:r>
              <a:rPr lang="zh-CN" altLang="en-US" sz="2400" b="0" dirty="0"/>
              <a:t>例</a:t>
            </a:r>
            <a:r>
              <a:rPr lang="zh-CN" altLang="zh-CN" sz="2400" b="0" dirty="0"/>
              <a:t>如</a:t>
            </a:r>
            <a:endParaRPr lang="en-US" altLang="zh-CN" sz="2400" b="0" dirty="0"/>
          </a:p>
          <a:p>
            <a:pPr lvl="1">
              <a:buFontTx/>
              <a:buNone/>
            </a:pPr>
            <a:r>
              <a:rPr lang="en-US" altLang="zh-CN" sz="2000" b="0" dirty="0"/>
              <a:t>	</a:t>
            </a:r>
            <a:r>
              <a:rPr lang="zh-CN" altLang="zh-CN" sz="2000" b="0" dirty="0"/>
              <a:t>“文件名</a:t>
            </a:r>
            <a:r>
              <a:rPr lang="pt-BR" altLang="zh-CN" sz="2000" b="0" dirty="0"/>
              <a:t>.c</a:t>
            </a:r>
            <a:r>
              <a:rPr lang="zh-CN" altLang="zh-CN" sz="2000" b="0" dirty="0"/>
              <a:t>”表示</a:t>
            </a:r>
            <a:r>
              <a:rPr lang="pt-BR" altLang="zh-CN" sz="2000" b="0" dirty="0"/>
              <a:t>C</a:t>
            </a:r>
            <a:r>
              <a:rPr lang="zh-CN" altLang="zh-CN" sz="2000" b="0" dirty="0"/>
              <a:t>程序的源文件，</a:t>
            </a:r>
            <a:r>
              <a:rPr lang="en-US" altLang="zh-CN" sz="2000" b="0" dirty="0"/>
              <a:t>		</a:t>
            </a:r>
            <a:r>
              <a:rPr lang="zh-CN" altLang="zh-CN" sz="2000" b="0" dirty="0"/>
              <a:t>“文件名</a:t>
            </a:r>
            <a:r>
              <a:rPr lang="pt-BR" altLang="zh-CN" sz="2000" b="0" dirty="0"/>
              <a:t>.c</a:t>
            </a:r>
            <a:r>
              <a:rPr lang="en-US" altLang="zh-CN" sz="2000" b="0" dirty="0"/>
              <a:t>pp</a:t>
            </a:r>
            <a:r>
              <a:rPr lang="zh-CN" altLang="zh-CN" sz="2000" b="0" dirty="0"/>
              <a:t>”表示</a:t>
            </a:r>
            <a:r>
              <a:rPr lang="pt-BR" altLang="zh-CN" sz="2000" b="0" dirty="0"/>
              <a:t>C</a:t>
            </a:r>
            <a:r>
              <a:rPr lang="en-US" altLang="zh-CN" sz="2000" b="0" dirty="0"/>
              <a:t>++</a:t>
            </a:r>
            <a:r>
              <a:rPr lang="zh-CN" altLang="zh-CN" sz="2000" b="0" dirty="0"/>
              <a:t>程序的源文件，</a:t>
            </a:r>
            <a:endParaRPr lang="en-US" altLang="zh-CN" sz="2000" b="0" dirty="0"/>
          </a:p>
          <a:p>
            <a:pPr lvl="1">
              <a:buFontTx/>
              <a:buNone/>
            </a:pPr>
            <a:r>
              <a:rPr lang="en-US" altLang="zh-CN" sz="2000" b="0" dirty="0"/>
              <a:t>	</a:t>
            </a:r>
            <a:r>
              <a:rPr lang="zh-CN" altLang="zh-CN" sz="2000" b="0" dirty="0"/>
              <a:t>“文件名</a:t>
            </a:r>
            <a:r>
              <a:rPr lang="pt-BR" altLang="zh-CN" sz="2000" b="0" dirty="0"/>
              <a:t>.exe</a:t>
            </a:r>
            <a:r>
              <a:rPr lang="zh-CN" altLang="zh-CN" sz="2000" b="0" dirty="0"/>
              <a:t>”表示可执行文件，</a:t>
            </a:r>
            <a:r>
              <a:rPr lang="en-US" altLang="zh-CN" sz="2000" b="0" dirty="0"/>
              <a:t>			</a:t>
            </a:r>
            <a:r>
              <a:rPr lang="zh-CN" altLang="zh-CN" sz="2000" b="0" dirty="0"/>
              <a:t>“文件名</a:t>
            </a:r>
            <a:r>
              <a:rPr lang="pt-BR" altLang="zh-CN" sz="2000" b="0" dirty="0"/>
              <a:t>.txt</a:t>
            </a:r>
            <a:r>
              <a:rPr lang="zh-CN" altLang="zh-CN" sz="2000" b="0" dirty="0"/>
              <a:t>”表示文本文件，</a:t>
            </a:r>
            <a:endParaRPr lang="en-US" altLang="zh-CN" sz="2000" b="0" dirty="0"/>
          </a:p>
          <a:p>
            <a:pPr lvl="1">
              <a:buFontTx/>
              <a:buNone/>
            </a:pPr>
            <a:r>
              <a:rPr lang="en-US" altLang="zh-CN" sz="2000" b="0" dirty="0"/>
              <a:t>	</a:t>
            </a:r>
            <a:r>
              <a:rPr lang="zh-CN" altLang="zh-CN" sz="2000" b="0" dirty="0"/>
              <a:t>“文件名</a:t>
            </a:r>
            <a:r>
              <a:rPr lang="pt-BR" altLang="zh-CN" sz="2000" b="0" dirty="0"/>
              <a:t>.jpg</a:t>
            </a:r>
            <a:r>
              <a:rPr lang="zh-CN" altLang="zh-CN" sz="2000" b="0" dirty="0"/>
              <a:t>”表示一种图像的压缩数据文件，</a:t>
            </a:r>
            <a:r>
              <a:rPr lang="en-US" altLang="zh-CN" sz="2000" b="0" dirty="0"/>
              <a:t>	</a:t>
            </a:r>
            <a:r>
              <a:rPr lang="zh-CN" altLang="zh-CN" sz="2000" b="0" dirty="0"/>
              <a:t>“文件名</a:t>
            </a:r>
            <a:r>
              <a:rPr lang="pt-BR" altLang="zh-CN" sz="2000" b="0" dirty="0"/>
              <a:t>.dat</a:t>
            </a:r>
            <a:r>
              <a:rPr lang="zh-CN" altLang="zh-CN" sz="2000" b="0" dirty="0"/>
              <a:t>”</a:t>
            </a:r>
            <a:r>
              <a:rPr lang="zh-CN" altLang="en-US" sz="2000" b="0" dirty="0"/>
              <a:t>可以</a:t>
            </a:r>
            <a:r>
              <a:rPr lang="zh-CN" altLang="zh-CN" sz="2000" b="0" dirty="0"/>
              <a:t>表示</a:t>
            </a:r>
            <a:r>
              <a:rPr lang="zh-CN" altLang="en-US" sz="2000" b="0" dirty="0"/>
              <a:t>自定义</a:t>
            </a:r>
            <a:r>
              <a:rPr lang="zh-CN" altLang="zh-CN" sz="2000" b="0" dirty="0"/>
              <a:t>数据文件</a:t>
            </a:r>
            <a:endParaRPr lang="en-US" altLang="zh-CN" sz="2000" b="0" dirty="0"/>
          </a:p>
          <a:p>
            <a:pPr lvl="1">
              <a:buFontTx/>
              <a:buNone/>
            </a:pPr>
            <a:r>
              <a:rPr lang="en-US" altLang="zh-CN" sz="2000" dirty="0"/>
              <a:t>		</a:t>
            </a:r>
            <a:r>
              <a:rPr lang="en-US" altLang="zh-CN" sz="2000" b="0" dirty="0"/>
              <a:t>……</a:t>
            </a:r>
            <a:endParaRPr lang="zh-CN" altLang="en-US" dirty="0"/>
          </a:p>
        </p:txBody>
      </p:sp>
      <p:sp>
        <p:nvSpPr>
          <p:cNvPr id="4" name="灯片编号占位符 5">
            <a:extLst>
              <a:ext uri="{FF2B5EF4-FFF2-40B4-BE49-F238E27FC236}">
                <a16:creationId xmlns:a16="http://schemas.microsoft.com/office/drawing/2014/main" id="{A97484E7-B9F0-45BE-95F6-336B1F8C03EF}"/>
              </a:ext>
            </a:extLst>
          </p:cNvPr>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A5D5AEFA-D90F-4694-BBDB-52F833EDD4BD}" type="slidenum">
              <a:rPr lang="en-US" altLang="zh-CN" sz="1200">
                <a:ea typeface="+mn-ea"/>
              </a:rPr>
              <a:pPr algn="r">
                <a:defRPr/>
              </a:pPr>
              <a:t>3</a:t>
            </a:fld>
            <a:endParaRPr lang="en-US" altLang="zh-CN" sz="1200">
              <a:ea typeface="+mn-ea"/>
            </a:endParaRPr>
          </a:p>
        </p:txBody>
      </p:sp>
    </p:spTree>
    <p:extLst>
      <p:ext uri="{BB962C8B-B14F-4D97-AF65-F5344CB8AC3E}">
        <p14:creationId xmlns:p14="http://schemas.microsoft.com/office/powerpoint/2010/main" val="3120139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6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16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216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216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216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216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216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16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en-US" dirty="0"/>
              <a:t>读取行结束标记</a:t>
            </a:r>
            <a:r>
              <a:rPr lang="en-US" altLang="zh-CN" dirty="0"/>
              <a:t>\n</a:t>
            </a:r>
            <a:endParaRPr lang="zh-CN" altLang="en-US" dirty="0"/>
          </a:p>
        </p:txBody>
      </p:sp>
      <p:sp>
        <p:nvSpPr>
          <p:cNvPr id="3" name="内容占位符 2"/>
          <p:cNvSpPr>
            <a:spLocks noGrp="1"/>
          </p:cNvSpPr>
          <p:nvPr>
            <p:ph idx="1"/>
          </p:nvPr>
        </p:nvSpPr>
        <p:spPr/>
        <p:txBody>
          <a:bodyPr/>
          <a:lstStyle/>
          <a:p>
            <a:pPr>
              <a:defRPr/>
            </a:pPr>
            <a:r>
              <a:rPr lang="zh-CN" altLang="zh-CN" sz="2400" dirty="0">
                <a:latin typeface="Courier New" pitchFamily="49" charset="0"/>
                <a:cs typeface="Courier New" pitchFamily="49" charset="0"/>
              </a:rPr>
              <a:t>此外，从文本文件</a:t>
            </a:r>
            <a:r>
              <a:rPr lang="zh-CN" altLang="zh-CN" sz="2400" dirty="0">
                <a:solidFill>
                  <a:srgbClr val="FF0000"/>
                </a:solidFill>
                <a:latin typeface="Courier New" pitchFamily="49" charset="0"/>
                <a:cs typeface="Courier New" pitchFamily="49" charset="0"/>
              </a:rPr>
              <a:t>读取</a:t>
            </a:r>
            <a:r>
              <a:rPr lang="zh-CN" altLang="zh-CN" sz="2400" dirty="0">
                <a:latin typeface="Courier New" pitchFamily="49" charset="0"/>
                <a:cs typeface="Courier New" pitchFamily="49" charset="0"/>
              </a:rPr>
              <a:t>数据时，对于</a:t>
            </a:r>
            <a:r>
              <a:rPr lang="en-US" altLang="zh-CN" sz="2400" dirty="0">
                <a:latin typeface="Courier New" pitchFamily="49" charset="0"/>
                <a:cs typeface="Courier New" pitchFamily="49" charset="0"/>
              </a:rPr>
              <a:t>ASCII</a:t>
            </a:r>
            <a:r>
              <a:rPr lang="zh-CN" altLang="zh-CN" sz="2400" dirty="0">
                <a:latin typeface="Courier New" pitchFamily="49" charset="0"/>
                <a:cs typeface="Courier New" pitchFamily="49" charset="0"/>
              </a:rPr>
              <a:t>码为</a:t>
            </a:r>
            <a:r>
              <a:rPr lang="en-US" altLang="zh-CN" sz="2400" dirty="0">
                <a:latin typeface="Courier New" pitchFamily="49" charset="0"/>
                <a:cs typeface="Courier New" pitchFamily="49" charset="0"/>
              </a:rPr>
              <a:t>0x0D</a:t>
            </a:r>
            <a:r>
              <a:rPr lang="zh-CN" altLang="zh-CN" sz="2400" dirty="0">
                <a:latin typeface="Courier New" pitchFamily="49" charset="0"/>
                <a:cs typeface="Courier New" pitchFamily="49" charset="0"/>
              </a:rPr>
              <a:t>的回车符</a:t>
            </a:r>
            <a:r>
              <a:rPr lang="en-US" altLang="zh-CN" sz="2400" dirty="0">
                <a:latin typeface="Courier New" pitchFamily="49" charset="0"/>
                <a:cs typeface="Courier New" pitchFamily="49" charset="0"/>
              </a:rPr>
              <a:t>\r + ASCII</a:t>
            </a:r>
            <a:r>
              <a:rPr lang="zh-CN" altLang="zh-CN" sz="2400" dirty="0">
                <a:latin typeface="Courier New" pitchFamily="49" charset="0"/>
                <a:cs typeface="Courier New" pitchFamily="49" charset="0"/>
              </a:rPr>
              <a:t>码为</a:t>
            </a:r>
            <a:r>
              <a:rPr lang="en-US" altLang="zh-CN" sz="2400" dirty="0">
                <a:latin typeface="Courier New" pitchFamily="49" charset="0"/>
                <a:cs typeface="Courier New" pitchFamily="49" charset="0"/>
              </a:rPr>
              <a:t>0x0A</a:t>
            </a:r>
            <a:r>
              <a:rPr lang="zh-CN" altLang="zh-CN" sz="2400" dirty="0">
                <a:latin typeface="Courier New" pitchFamily="49" charset="0"/>
                <a:cs typeface="Courier New" pitchFamily="49" charset="0"/>
              </a:rPr>
              <a:t>的回车换行符</a:t>
            </a:r>
            <a:r>
              <a:rPr lang="en-US" altLang="zh-CN" sz="2400" dirty="0">
                <a:latin typeface="Courier New" pitchFamily="49" charset="0"/>
                <a:cs typeface="Courier New" pitchFamily="49" charset="0"/>
              </a:rPr>
              <a:t>\n</a:t>
            </a:r>
            <a:r>
              <a:rPr lang="zh-CN" altLang="zh-CN" sz="2400" dirty="0">
                <a:latin typeface="Courier New" pitchFamily="49" charset="0"/>
                <a:cs typeface="Courier New" pitchFamily="49" charset="0"/>
              </a:rPr>
              <a:t>，在</a:t>
            </a:r>
            <a:r>
              <a:rPr lang="en-US" altLang="zh-CN" sz="2400" dirty="0">
                <a:latin typeface="Courier New" pitchFamily="49" charset="0"/>
                <a:cs typeface="Courier New" pitchFamily="49" charset="0"/>
              </a:rPr>
              <a:t>DOS</a:t>
            </a:r>
            <a:r>
              <a:rPr lang="zh-CN" altLang="zh-CN" sz="2400" dirty="0">
                <a:latin typeface="Courier New" pitchFamily="49" charset="0"/>
                <a:cs typeface="Courier New" pitchFamily="49" charset="0"/>
              </a:rPr>
              <a:t>和</a:t>
            </a:r>
            <a:r>
              <a:rPr lang="en-US" altLang="zh-CN" sz="2400" dirty="0">
                <a:latin typeface="Courier New" pitchFamily="49" charset="0"/>
                <a:cs typeface="Courier New" pitchFamily="49" charset="0"/>
              </a:rPr>
              <a:t>Windows</a:t>
            </a:r>
            <a:r>
              <a:rPr lang="zh-CN" altLang="zh-CN" sz="2400" dirty="0">
                <a:latin typeface="Courier New" pitchFamily="49" charset="0"/>
                <a:cs typeface="Courier New" pitchFamily="49" charset="0"/>
              </a:rPr>
              <a:t>环境下，</a:t>
            </a:r>
            <a:r>
              <a:rPr lang="en-US" altLang="zh-CN" sz="2400" dirty="0">
                <a:latin typeface="Courier New" pitchFamily="49" charset="0"/>
                <a:cs typeface="Courier New" pitchFamily="49" charset="0"/>
              </a:rPr>
              <a:t>ASCII</a:t>
            </a:r>
            <a:r>
              <a:rPr lang="zh-CN" altLang="zh-CN" sz="2400" dirty="0">
                <a:latin typeface="Courier New" pitchFamily="49" charset="0"/>
                <a:cs typeface="Courier New" pitchFamily="49" charset="0"/>
              </a:rPr>
              <a:t>码为</a:t>
            </a:r>
            <a:r>
              <a:rPr lang="en-US" altLang="zh-CN" sz="2400" dirty="0">
                <a:latin typeface="Courier New" pitchFamily="49" charset="0"/>
                <a:cs typeface="Courier New" pitchFamily="49" charset="0"/>
              </a:rPr>
              <a:t>0x0D</a:t>
            </a:r>
            <a:r>
              <a:rPr lang="zh-CN" altLang="zh-CN" sz="2400" dirty="0">
                <a:latin typeface="Courier New" pitchFamily="49" charset="0"/>
                <a:cs typeface="Courier New" pitchFamily="49" charset="0"/>
              </a:rPr>
              <a:t>的回车符</a:t>
            </a:r>
            <a:r>
              <a:rPr lang="en-US" altLang="zh-CN" sz="2400" dirty="0">
                <a:latin typeface="Courier New" pitchFamily="49" charset="0"/>
                <a:cs typeface="Courier New" pitchFamily="49" charset="0"/>
              </a:rPr>
              <a:t>\r</a:t>
            </a:r>
            <a:r>
              <a:rPr lang="zh-CN" altLang="zh-CN" sz="2400" dirty="0">
                <a:latin typeface="Courier New" pitchFamily="49" charset="0"/>
                <a:cs typeface="Courier New" pitchFamily="49" charset="0"/>
              </a:rPr>
              <a:t>会丢弃（在</a:t>
            </a:r>
            <a:r>
              <a:rPr lang="en-US" altLang="zh-CN" sz="2400" dirty="0">
                <a:latin typeface="Courier New" pitchFamily="49" charset="0"/>
                <a:cs typeface="Courier New" pitchFamily="49" charset="0"/>
              </a:rPr>
              <a:t>UNIX</a:t>
            </a:r>
            <a:r>
              <a:rPr lang="zh-CN" altLang="zh-CN" sz="2400" dirty="0">
                <a:latin typeface="Courier New" pitchFamily="49" charset="0"/>
                <a:cs typeface="Courier New" pitchFamily="49" charset="0"/>
              </a:rPr>
              <a:t>和</a:t>
            </a:r>
            <a:r>
              <a:rPr lang="en-US" altLang="zh-CN" sz="2400" dirty="0">
                <a:latin typeface="Courier New" pitchFamily="49" charset="0"/>
                <a:cs typeface="Courier New" pitchFamily="49" charset="0"/>
              </a:rPr>
              <a:t>Linux</a:t>
            </a:r>
            <a:r>
              <a:rPr lang="zh-CN" altLang="zh-CN" sz="2400" dirty="0">
                <a:latin typeface="Courier New" pitchFamily="49" charset="0"/>
                <a:cs typeface="Courier New" pitchFamily="49" charset="0"/>
              </a:rPr>
              <a:t>环境下则不会丢弃）：</a:t>
            </a:r>
          </a:p>
          <a:p>
            <a:pPr marL="0" indent="0">
              <a:buFontTx/>
              <a:buNone/>
              <a:defRPr/>
            </a:pPr>
            <a:r>
              <a:rPr lang="pt-BR" altLang="zh-CN" sz="2400" b="0" dirty="0">
                <a:latin typeface="Courier New" pitchFamily="49" charset="0"/>
                <a:cs typeface="Courier New" pitchFamily="49" charset="0"/>
              </a:rPr>
              <a:t>    char ch;</a:t>
            </a:r>
            <a:endParaRPr lang="zh-CN" altLang="zh-CN" sz="2400" b="0" dirty="0">
              <a:latin typeface="Courier New" pitchFamily="49" charset="0"/>
              <a:cs typeface="Courier New" pitchFamily="49" charset="0"/>
            </a:endParaRPr>
          </a:p>
          <a:p>
            <a:pPr marL="0" indent="0">
              <a:buFontTx/>
              <a:buNone/>
              <a:defRPr/>
            </a:pPr>
            <a:r>
              <a:rPr lang="pt-BR" altLang="zh-CN" sz="2400" b="0" dirty="0">
                <a:latin typeface="Courier New" pitchFamily="49" charset="0"/>
                <a:cs typeface="Courier New" pitchFamily="49" charset="0"/>
              </a:rPr>
              <a:t>    pfile = fopen("d:\\data\\tfile.txt", "r"); </a:t>
            </a:r>
          </a:p>
          <a:p>
            <a:pPr marL="0" indent="0">
              <a:buFontTx/>
              <a:buNone/>
              <a:defRPr/>
            </a:pPr>
            <a:r>
              <a:rPr lang="pt-BR" altLang="zh-CN" sz="2400" b="0" dirty="0">
                <a:latin typeface="Courier New" pitchFamily="49" charset="0"/>
                <a:cs typeface="Courier New" pitchFamily="49" charset="0"/>
              </a:rPr>
              <a:t>    while(fscanf(pfile, "%c", &amp;ch) != EOF)		</a:t>
            </a:r>
            <a:endParaRPr lang="zh-CN" altLang="zh-CN" sz="2400" b="0" dirty="0">
              <a:latin typeface="Courier New" pitchFamily="49" charset="0"/>
              <a:cs typeface="Courier New" pitchFamily="49" charset="0"/>
            </a:endParaRPr>
          </a:p>
          <a:p>
            <a:pPr marL="0" indent="0">
              <a:buFontTx/>
              <a:buNone/>
              <a:defRPr/>
            </a:pPr>
            <a:r>
              <a:rPr lang="pt-BR" altLang="zh-CN" sz="2400" b="0" dirty="0">
                <a:latin typeface="Courier New" pitchFamily="49" charset="0"/>
                <a:cs typeface="Courier New" pitchFamily="49" charset="0"/>
              </a:rPr>
              <a:t>        printf("%d\n", ch);	</a:t>
            </a:r>
          </a:p>
          <a:p>
            <a:pPr marL="0" indent="0">
              <a:buFontTx/>
              <a:buNone/>
              <a:defRPr/>
            </a:pPr>
            <a:r>
              <a:rPr lang="pt-BR" altLang="zh-CN" sz="2400" dirty="0">
                <a:latin typeface="Courier New" pitchFamily="49" charset="0"/>
                <a:cs typeface="Courier New" pitchFamily="49" charset="0"/>
              </a:rPr>
              <a:t>	</a:t>
            </a:r>
          </a:p>
          <a:p>
            <a:pPr marL="0" indent="0">
              <a:buFontTx/>
              <a:buNone/>
              <a:defRPr/>
            </a:pPr>
            <a:r>
              <a:rPr lang="en-US" altLang="zh-CN" sz="2400" dirty="0">
                <a:latin typeface="Courier New" pitchFamily="49" charset="0"/>
                <a:cs typeface="Courier New" pitchFamily="49" charset="0"/>
              </a:rPr>
              <a:t>  </a:t>
            </a:r>
            <a:r>
              <a:rPr lang="zh-CN" altLang="zh-CN" sz="2400" dirty="0">
                <a:latin typeface="Courier New" pitchFamily="49" charset="0"/>
                <a:cs typeface="Courier New" pitchFamily="49" charset="0"/>
              </a:rPr>
              <a:t>在上述代码</a:t>
            </a:r>
            <a:r>
              <a:rPr lang="zh-CN" altLang="en-US" sz="2400" dirty="0">
                <a:latin typeface="Courier New" pitchFamily="49" charset="0"/>
                <a:cs typeface="Courier New" pitchFamily="49" charset="0"/>
              </a:rPr>
              <a:t>在</a:t>
            </a:r>
            <a:r>
              <a:rPr lang="pt-BR" altLang="zh-CN" sz="2400" dirty="0">
                <a:latin typeface="Courier New" pitchFamily="49" charset="0"/>
                <a:cs typeface="Courier New" pitchFamily="49" charset="0"/>
              </a:rPr>
              <a:t>Windows</a:t>
            </a:r>
            <a:r>
              <a:rPr lang="zh-CN" altLang="zh-CN" sz="2400" dirty="0">
                <a:latin typeface="Courier New" pitchFamily="49" charset="0"/>
                <a:cs typeface="Courier New" pitchFamily="49" charset="0"/>
              </a:rPr>
              <a:t>下只显示</a:t>
            </a:r>
            <a:r>
              <a:rPr lang="pt-BR" altLang="zh-CN" sz="2400" dirty="0">
                <a:latin typeface="Courier New" pitchFamily="49" charset="0"/>
                <a:cs typeface="Courier New" pitchFamily="49" charset="0"/>
              </a:rPr>
              <a:t>10</a:t>
            </a:r>
            <a:r>
              <a:rPr lang="zh-CN" altLang="zh-CN" sz="2400" dirty="0">
                <a:latin typeface="Courier New" pitchFamily="49" charset="0"/>
                <a:cs typeface="Courier New" pitchFamily="49" charset="0"/>
              </a:rPr>
              <a:t>（回车换行符</a:t>
            </a:r>
            <a:r>
              <a:rPr lang="pt-BR" altLang="zh-CN" sz="2400" dirty="0">
                <a:latin typeface="Courier New" pitchFamily="49" charset="0"/>
                <a:cs typeface="Courier New" pitchFamily="49" charset="0"/>
              </a:rPr>
              <a:t>\n</a:t>
            </a:r>
            <a:r>
              <a:rPr lang="zh-CN" altLang="zh-CN" sz="2400" dirty="0">
                <a:latin typeface="Courier New" pitchFamily="49" charset="0"/>
                <a:cs typeface="Courier New" pitchFamily="49" charset="0"/>
              </a:rPr>
              <a:t>的</a:t>
            </a:r>
            <a:r>
              <a:rPr lang="pt-BR" altLang="zh-CN" sz="2400" dirty="0">
                <a:latin typeface="Courier New" pitchFamily="49" charset="0"/>
                <a:cs typeface="Courier New" pitchFamily="49" charset="0"/>
              </a:rPr>
              <a:t>ASCII</a:t>
            </a:r>
            <a:r>
              <a:rPr lang="zh-CN" altLang="zh-CN" sz="2400" dirty="0">
                <a:latin typeface="Courier New" pitchFamily="49" charset="0"/>
                <a:cs typeface="Courier New" pitchFamily="49" charset="0"/>
              </a:rPr>
              <a:t>码）</a:t>
            </a:r>
            <a:r>
              <a:rPr lang="zh-CN" altLang="en-US" sz="2400" dirty="0">
                <a:latin typeface="Courier New" pitchFamily="49" charset="0"/>
                <a:cs typeface="Courier New" pitchFamily="49" charset="0"/>
              </a:rPr>
              <a:t>，</a:t>
            </a:r>
            <a:r>
              <a:rPr lang="zh-CN" altLang="zh-CN" sz="2400" dirty="0">
                <a:latin typeface="Courier New" pitchFamily="49" charset="0"/>
                <a:cs typeface="Courier New" pitchFamily="49" charset="0"/>
              </a:rPr>
              <a:t>添加模式字母</a:t>
            </a:r>
            <a:r>
              <a:rPr lang="pt-BR" altLang="zh-CN" sz="2400" dirty="0">
                <a:latin typeface="Courier New" pitchFamily="49" charset="0"/>
                <a:cs typeface="Courier New" pitchFamily="49" charset="0"/>
              </a:rPr>
              <a:t>b</a:t>
            </a:r>
            <a:r>
              <a:rPr lang="zh-CN" altLang="zh-CN" sz="2400" dirty="0">
                <a:latin typeface="Courier New" pitchFamily="49" charset="0"/>
                <a:cs typeface="Courier New" pitchFamily="49" charset="0"/>
              </a:rPr>
              <a:t>，改为按二进制方式打开文件，通常可提高代码的通用性。</a:t>
            </a:r>
          </a:p>
          <a:p>
            <a:pPr>
              <a:defRPr/>
            </a:pPr>
            <a:endParaRPr lang="zh-CN" altLang="en-US" sz="2400" dirty="0">
              <a:latin typeface="Courier New" pitchFamily="49" charset="0"/>
              <a:cs typeface="Courier New" pitchFamily="49" charset="0"/>
            </a:endParaRPr>
          </a:p>
        </p:txBody>
      </p:sp>
      <p:sp>
        <p:nvSpPr>
          <p:cNvPr id="4" name="矩形 3"/>
          <p:cNvSpPr/>
          <p:nvPr/>
        </p:nvSpPr>
        <p:spPr>
          <a:xfrm>
            <a:off x="6518761" y="1898830"/>
            <a:ext cx="4572000" cy="460375"/>
          </a:xfrm>
          <a:prstGeom prst="rect">
            <a:avLst/>
          </a:prstGeom>
          <a:ln>
            <a:solidFill>
              <a:schemeClr val="tx1"/>
            </a:solidFill>
          </a:ln>
        </p:spPr>
        <p:txBody>
          <a:bodyPr>
            <a:spAutoFit/>
          </a:bodyPr>
          <a:lstStyle/>
          <a:p>
            <a:pPr>
              <a:spcBef>
                <a:spcPct val="20000"/>
              </a:spcBef>
              <a:buSzPct val="80000"/>
              <a:defRPr/>
            </a:pPr>
            <a:r>
              <a:rPr lang="zh-CN" altLang="zh-CN" kern="0" dirty="0">
                <a:solidFill>
                  <a:srgbClr val="000000"/>
                </a:solidFill>
                <a:latin typeface="Courier New" pitchFamily="49" charset="0"/>
                <a:ea typeface="楷体_GB2312"/>
                <a:cs typeface="Courier New" pitchFamily="49" charset="0"/>
              </a:rPr>
              <a:t>假定文件中含一个</a:t>
            </a:r>
            <a:r>
              <a:rPr lang="pt-BR" altLang="zh-CN" kern="0" dirty="0">
                <a:solidFill>
                  <a:srgbClr val="000000"/>
                </a:solidFill>
                <a:latin typeface="Courier New" pitchFamily="49" charset="0"/>
                <a:ea typeface="楷体_GB2312"/>
                <a:cs typeface="Courier New" pitchFamily="49" charset="0"/>
              </a:rPr>
              <a:t>\r</a:t>
            </a:r>
            <a:r>
              <a:rPr lang="zh-CN" altLang="zh-CN" kern="0" dirty="0">
                <a:solidFill>
                  <a:srgbClr val="000000"/>
                </a:solidFill>
                <a:latin typeface="Courier New" pitchFamily="49" charset="0"/>
                <a:ea typeface="楷体_GB2312"/>
                <a:cs typeface="Courier New" pitchFamily="49" charset="0"/>
              </a:rPr>
              <a:t>和一个</a:t>
            </a:r>
            <a:r>
              <a:rPr lang="pt-BR" altLang="zh-CN" kern="0" dirty="0">
                <a:solidFill>
                  <a:srgbClr val="000000"/>
                </a:solidFill>
                <a:latin typeface="Courier New" pitchFamily="49" charset="0"/>
                <a:ea typeface="楷体_GB2312"/>
                <a:cs typeface="Courier New" pitchFamily="49" charset="0"/>
              </a:rPr>
              <a:t>\n</a:t>
            </a:r>
            <a:endParaRPr lang="zh-CN" altLang="zh-CN" kern="0" dirty="0">
              <a:solidFill>
                <a:srgbClr val="000000"/>
              </a:solidFill>
              <a:latin typeface="Courier New" pitchFamily="49" charset="0"/>
              <a:ea typeface="楷体_GB2312"/>
              <a:cs typeface="Courier New" pitchFamily="49" charset="0"/>
            </a:endParaRPr>
          </a:p>
        </p:txBody>
      </p:sp>
      <p:sp>
        <p:nvSpPr>
          <p:cNvPr id="5" name="矩形 4"/>
          <p:cNvSpPr/>
          <p:nvPr/>
        </p:nvSpPr>
        <p:spPr>
          <a:xfrm>
            <a:off x="4880072" y="3687415"/>
            <a:ext cx="7215106" cy="461665"/>
          </a:xfrm>
          <a:prstGeom prst="rect">
            <a:avLst/>
          </a:prstGeom>
          <a:ln>
            <a:solidFill>
              <a:schemeClr val="tx1"/>
            </a:solidFill>
          </a:ln>
        </p:spPr>
        <p:txBody>
          <a:bodyPr wrap="square">
            <a:spAutoFit/>
          </a:bodyPr>
          <a:lstStyle/>
          <a:p>
            <a:pPr>
              <a:defRPr/>
            </a:pPr>
            <a:r>
              <a:rPr lang="zh-CN" altLang="zh-CN" kern="0" dirty="0">
                <a:solidFill>
                  <a:srgbClr val="000000"/>
                </a:solidFill>
                <a:latin typeface="Courier New" pitchFamily="49" charset="0"/>
                <a:ea typeface="楷体_GB2312"/>
                <a:cs typeface="Courier New" pitchFamily="49" charset="0"/>
              </a:rPr>
              <a:t>或</a:t>
            </a:r>
            <a:r>
              <a:rPr lang="pt-BR" altLang="zh-CN" kern="0" dirty="0">
                <a:solidFill>
                  <a:srgbClr val="000000"/>
                </a:solidFill>
                <a:latin typeface="Courier New" pitchFamily="49" charset="0"/>
                <a:ea typeface="楷体_GB2312"/>
                <a:cs typeface="Courier New" pitchFamily="49" charset="0"/>
              </a:rPr>
              <a:t>while( fread(&amp;ch, 1, 1, pfile) != 0</a:t>
            </a:r>
            <a:endParaRPr lang="zh-CN" altLang="en-US" dirty="0">
              <a:latin typeface="Courier New" pitchFamily="49" charset="0"/>
              <a:ea typeface="宋体" pitchFamily="2" charset="-122"/>
              <a:cs typeface="Courier New" pitchFamily="49" charset="0"/>
            </a:endParaRPr>
          </a:p>
        </p:txBody>
      </p:sp>
      <p:sp>
        <p:nvSpPr>
          <p:cNvPr id="6"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C2116055-9136-4B8C-815B-F140EFF3978F}" type="slidenum">
              <a:rPr lang="en-US" altLang="zh-CN" sz="1200">
                <a:ea typeface="+mn-ea"/>
              </a:rPr>
              <a:pPr algn="r">
                <a:defRPr/>
              </a:pPr>
              <a:t>30</a:t>
            </a:fld>
            <a:endParaRPr lang="en-US" altLang="zh-CN" sz="1200">
              <a:ea typeface="+mn-ea"/>
            </a:endParaRPr>
          </a:p>
        </p:txBody>
      </p:sp>
    </p:spTree>
    <p:extLst>
      <p:ext uri="{BB962C8B-B14F-4D97-AF65-F5344CB8AC3E}">
        <p14:creationId xmlns:p14="http://schemas.microsoft.com/office/powerpoint/2010/main" val="85574147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ChangeArrowheads="1"/>
          </p:cNvSpPr>
          <p:nvPr/>
        </p:nvSpPr>
        <p:spPr bwMode="auto">
          <a:xfrm>
            <a:off x="91006" y="1808278"/>
            <a:ext cx="3798955" cy="2474913"/>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162000" tIns="154800" rIns="162000" bIns="154800"/>
          <a:lstStyle/>
          <a:p>
            <a:r>
              <a:rPr lang="en-US" altLang="zh-CN" b="1" dirty="0">
                <a:latin typeface="Courier New" pitchFamily="49" charset="0"/>
                <a:cs typeface="Courier New" pitchFamily="49" charset="0"/>
              </a:rPr>
              <a:t>const int N = 10;</a:t>
            </a:r>
          </a:p>
          <a:p>
            <a:r>
              <a:rPr lang="en-US" altLang="zh-CN" b="1" dirty="0" err="1">
                <a:latin typeface="Courier New" pitchFamily="49" charset="0"/>
                <a:cs typeface="Courier New" pitchFamily="49" charset="0"/>
              </a:rPr>
              <a:t>struct</a:t>
            </a:r>
            <a:endParaRPr lang="en-US" altLang="zh-CN" b="1" dirty="0">
              <a:latin typeface="Courier New" pitchFamily="49" charset="0"/>
              <a:cs typeface="Courier New" pitchFamily="49" charset="0"/>
            </a:endParaRPr>
          </a:p>
          <a:p>
            <a:r>
              <a:rPr lang="en-US" altLang="zh-CN" b="1" dirty="0">
                <a:latin typeface="Courier New" pitchFamily="49" charset="0"/>
                <a:cs typeface="Courier New" pitchFamily="49" charset="0"/>
              </a:rPr>
              <a:t>{</a:t>
            </a:r>
          </a:p>
          <a:p>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int</a:t>
            </a:r>
            <a:r>
              <a:rPr lang="en-US" altLang="zh-CN" b="1" dirty="0">
                <a:latin typeface="Courier New" pitchFamily="49" charset="0"/>
                <a:cs typeface="Courier New" pitchFamily="49" charset="0"/>
              </a:rPr>
              <a:t> no;</a:t>
            </a:r>
          </a:p>
          <a:p>
            <a:r>
              <a:rPr lang="en-US" altLang="zh-CN" b="1" dirty="0">
                <a:latin typeface="Courier New" pitchFamily="49" charset="0"/>
                <a:cs typeface="Courier New" pitchFamily="49" charset="0"/>
              </a:rPr>
              <a:t>	float score;</a:t>
            </a:r>
          </a:p>
          <a:p>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stu</a:t>
            </a:r>
            <a:r>
              <a:rPr lang="en-US" altLang="zh-CN" b="1" dirty="0">
                <a:latin typeface="Courier New" pitchFamily="49" charset="0"/>
                <a:cs typeface="Courier New" pitchFamily="49" charset="0"/>
              </a:rPr>
              <a:t>[N];</a:t>
            </a:r>
          </a:p>
        </p:txBody>
      </p:sp>
      <p:sp>
        <p:nvSpPr>
          <p:cNvPr id="6"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B79E7E4C-D791-4B5B-AC93-95C9C84E088D}" type="slidenum">
              <a:rPr lang="en-US" altLang="zh-CN" sz="1200">
                <a:ea typeface="+mn-ea"/>
              </a:rPr>
              <a:pPr algn="r">
                <a:defRPr/>
              </a:pPr>
              <a:t>31</a:t>
            </a:fld>
            <a:endParaRPr lang="en-US" altLang="zh-CN" sz="1200">
              <a:ea typeface="+mn-ea"/>
            </a:endParaRPr>
          </a:p>
        </p:txBody>
      </p:sp>
      <p:sp>
        <p:nvSpPr>
          <p:cNvPr id="33796" name="矩形 1"/>
          <p:cNvSpPr>
            <a:spLocks noChangeArrowheads="1"/>
          </p:cNvSpPr>
          <p:nvPr/>
        </p:nvSpPr>
        <p:spPr bwMode="auto">
          <a:xfrm>
            <a:off x="4204996" y="818710"/>
            <a:ext cx="7306164" cy="600164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r>
              <a:rPr lang="en-US" altLang="zh-CN" b="1" dirty="0">
                <a:solidFill>
                  <a:srgbClr val="000000"/>
                </a:solidFill>
                <a:latin typeface="Courier New" pitchFamily="49" charset="0"/>
                <a:cs typeface="Courier New" pitchFamily="49" charset="0"/>
              </a:rPr>
              <a:t>FILE *</a:t>
            </a:r>
            <a:r>
              <a:rPr lang="en-US" altLang="zh-CN" b="1" dirty="0" err="1">
                <a:solidFill>
                  <a:srgbClr val="FF0000"/>
                </a:solidFill>
                <a:latin typeface="Courier New" pitchFamily="49" charset="0"/>
                <a:cs typeface="Courier New" pitchFamily="49" charset="0"/>
              </a:rPr>
              <a:t>fp</a:t>
            </a:r>
            <a:r>
              <a:rPr lang="en-US" altLang="zh-CN" b="1" dirty="0">
                <a:solidFill>
                  <a:srgbClr val="000000"/>
                </a:solidFill>
                <a:latin typeface="Courier New" pitchFamily="49" charset="0"/>
                <a:cs typeface="Courier New" pitchFamily="49" charset="0"/>
              </a:rPr>
              <a:t>;</a:t>
            </a:r>
          </a:p>
          <a:p>
            <a:r>
              <a:rPr lang="en-US" altLang="zh-CN" b="1" dirty="0">
                <a:solidFill>
                  <a:srgbClr val="000000"/>
                </a:solidFill>
                <a:latin typeface="Courier New" pitchFamily="49" charset="0"/>
                <a:cs typeface="Courier New" pitchFamily="49" charset="0"/>
              </a:rPr>
              <a:t>char file[] = "c:</a:t>
            </a:r>
            <a:r>
              <a:rPr lang="en-US" altLang="zh-CN" b="1" dirty="0">
                <a:solidFill>
                  <a:srgbClr val="FF0000"/>
                </a:solidFill>
                <a:latin typeface="Courier New" pitchFamily="49" charset="0"/>
                <a:cs typeface="Courier New" pitchFamily="49" charset="0"/>
              </a:rPr>
              <a:t>\</a:t>
            </a:r>
            <a:r>
              <a:rPr lang="en-US" altLang="zh-CN" b="1" dirty="0">
                <a:solidFill>
                  <a:srgbClr val="000000"/>
                </a:solidFill>
                <a:latin typeface="Courier New" pitchFamily="49" charset="0"/>
                <a:cs typeface="Courier New" pitchFamily="49" charset="0"/>
              </a:rPr>
              <a:t>\user</a:t>
            </a:r>
            <a:r>
              <a:rPr lang="en-US" altLang="zh-CN" b="1" dirty="0">
                <a:solidFill>
                  <a:srgbClr val="FF0000"/>
                </a:solidFill>
                <a:latin typeface="Courier New" pitchFamily="49" charset="0"/>
                <a:cs typeface="Courier New" pitchFamily="49" charset="0"/>
              </a:rPr>
              <a:t>\</a:t>
            </a:r>
            <a:r>
              <a:rPr lang="en-US" altLang="zh-CN" b="1" dirty="0">
                <a:solidFill>
                  <a:srgbClr val="000000"/>
                </a:solidFill>
                <a:latin typeface="Courier New" pitchFamily="49" charset="0"/>
                <a:cs typeface="Courier New" pitchFamily="49" charset="0"/>
              </a:rPr>
              <a:t>\stuFile.txt";</a:t>
            </a:r>
          </a:p>
          <a:p>
            <a:r>
              <a:rPr lang="en-US" altLang="zh-CN" b="1" dirty="0" err="1">
                <a:solidFill>
                  <a:srgbClr val="000000"/>
                </a:solidFill>
                <a:latin typeface="Courier New" pitchFamily="49" charset="0"/>
                <a:cs typeface="Courier New" pitchFamily="49" charset="0"/>
              </a:rPr>
              <a:t>fopen</a:t>
            </a:r>
            <a:r>
              <a:rPr lang="en-US" altLang="zh-CN" b="1" dirty="0" err="1">
                <a:solidFill>
                  <a:srgbClr val="FF0000"/>
                </a:solidFill>
                <a:latin typeface="Courier New" pitchFamily="49" charset="0"/>
                <a:cs typeface="Courier New" pitchFamily="49" charset="0"/>
              </a:rPr>
              <a:t>_s</a:t>
            </a:r>
            <a:r>
              <a:rPr lang="en-US" altLang="zh-CN" b="1" dirty="0">
                <a:solidFill>
                  <a:srgbClr val="000000"/>
                </a:solidFill>
                <a:latin typeface="Courier New" pitchFamily="49" charset="0"/>
                <a:cs typeface="Courier New" pitchFamily="49" charset="0"/>
              </a:rPr>
              <a:t>(&amp;</a:t>
            </a:r>
            <a:r>
              <a:rPr lang="en-US" altLang="zh-CN" b="1" dirty="0" err="1">
                <a:solidFill>
                  <a:srgbClr val="FF0000"/>
                </a:solidFill>
                <a:latin typeface="Courier New" pitchFamily="49" charset="0"/>
                <a:cs typeface="Courier New" pitchFamily="49" charset="0"/>
              </a:rPr>
              <a:t>fp</a:t>
            </a:r>
            <a:r>
              <a:rPr lang="en-US" altLang="zh-CN" b="1" dirty="0">
                <a:solidFill>
                  <a:srgbClr val="FF0000"/>
                </a:solidFill>
                <a:latin typeface="Courier New" pitchFamily="49" charset="0"/>
                <a:cs typeface="Courier New" pitchFamily="49" charset="0"/>
              </a:rPr>
              <a:t>, </a:t>
            </a:r>
            <a:r>
              <a:rPr lang="en-US" altLang="zh-CN" b="1" dirty="0">
                <a:solidFill>
                  <a:srgbClr val="000000"/>
                </a:solidFill>
                <a:latin typeface="Courier New" pitchFamily="49" charset="0"/>
                <a:cs typeface="Courier New" pitchFamily="49" charset="0"/>
              </a:rPr>
              <a:t>file, "r+");</a:t>
            </a:r>
          </a:p>
          <a:p>
            <a:r>
              <a:rPr lang="en-US" altLang="zh-CN" b="1" dirty="0">
                <a:solidFill>
                  <a:srgbClr val="000000"/>
                </a:solidFill>
                <a:latin typeface="Courier New" pitchFamily="49" charset="0"/>
                <a:cs typeface="Courier New" pitchFamily="49" charset="0"/>
              </a:rPr>
              <a:t>if(!</a:t>
            </a:r>
            <a:r>
              <a:rPr lang="en-US" altLang="zh-CN" b="1" dirty="0" err="1">
                <a:solidFill>
                  <a:srgbClr val="000000"/>
                </a:solidFill>
                <a:latin typeface="Courier New" pitchFamily="49" charset="0"/>
                <a:cs typeface="Courier New" pitchFamily="49" charset="0"/>
              </a:rPr>
              <a:t>fp</a:t>
            </a:r>
            <a:r>
              <a:rPr lang="en-US" altLang="zh-CN" b="1" dirty="0">
                <a:solidFill>
                  <a:srgbClr val="000000"/>
                </a:solidFill>
                <a:latin typeface="Courier New" pitchFamily="49" charset="0"/>
                <a:cs typeface="Courier New" pitchFamily="49" charset="0"/>
              </a:rPr>
              <a:t>)</a:t>
            </a:r>
          </a:p>
          <a:p>
            <a:r>
              <a:rPr lang="en-US" altLang="zh-CN" b="1" dirty="0">
                <a:solidFill>
                  <a:srgbClr val="000000"/>
                </a:solidFill>
                <a:latin typeface="Courier New" pitchFamily="49" charset="0"/>
                <a:cs typeface="Courier New" pitchFamily="49" charset="0"/>
              </a:rPr>
              <a:t>{</a:t>
            </a:r>
          </a:p>
          <a:p>
            <a:r>
              <a:rPr lang="en-US" altLang="zh-CN" b="1" dirty="0">
                <a:solidFill>
                  <a:srgbClr val="000000"/>
                </a:solidFill>
                <a:latin typeface="Courier New" pitchFamily="49" charset="0"/>
                <a:cs typeface="Courier New" pitchFamily="49" charset="0"/>
              </a:rPr>
              <a:t>    </a:t>
            </a:r>
            <a:r>
              <a:rPr lang="en-US" altLang="zh-CN" b="1" dirty="0" err="1">
                <a:solidFill>
                  <a:srgbClr val="000000"/>
                </a:solidFill>
                <a:latin typeface="Courier New" pitchFamily="49" charset="0"/>
                <a:cs typeface="Courier New" pitchFamily="49" charset="0"/>
              </a:rPr>
              <a:t>printf</a:t>
            </a:r>
            <a:r>
              <a:rPr lang="en-US" altLang="zh-CN" b="1" dirty="0">
                <a:solidFill>
                  <a:srgbClr val="000000"/>
                </a:solidFill>
                <a:latin typeface="Courier New" pitchFamily="49" charset="0"/>
                <a:cs typeface="Courier New" pitchFamily="49" charset="0"/>
              </a:rPr>
              <a:t>("Open file error!\n");</a:t>
            </a:r>
          </a:p>
          <a:p>
            <a:r>
              <a:rPr lang="en-US" altLang="zh-CN" b="1" dirty="0">
                <a:solidFill>
                  <a:srgbClr val="000000"/>
                </a:solidFill>
                <a:latin typeface="Courier New" pitchFamily="49" charset="0"/>
                <a:cs typeface="Courier New" pitchFamily="49" charset="0"/>
              </a:rPr>
              <a:t>    exit(0);</a:t>
            </a:r>
          </a:p>
          <a:p>
            <a:r>
              <a:rPr lang="en-US" altLang="zh-CN" b="1" dirty="0">
                <a:solidFill>
                  <a:srgbClr val="000000"/>
                </a:solidFill>
                <a:latin typeface="Courier New" pitchFamily="49" charset="0"/>
                <a:cs typeface="Courier New" pitchFamily="49" charset="0"/>
              </a:rPr>
              <a:t>}</a:t>
            </a:r>
          </a:p>
          <a:p>
            <a:r>
              <a:rPr lang="en-US" altLang="zh-CN" b="1" dirty="0">
                <a:solidFill>
                  <a:srgbClr val="000000"/>
                </a:solidFill>
                <a:latin typeface="Courier New" pitchFamily="49" charset="0"/>
                <a:cs typeface="Courier New" pitchFamily="49" charset="0"/>
              </a:rPr>
              <a:t>float s=0;</a:t>
            </a:r>
          </a:p>
          <a:p>
            <a:r>
              <a:rPr lang="en-US" altLang="zh-CN" b="1" dirty="0">
                <a:solidFill>
                  <a:srgbClr val="000000"/>
                </a:solidFill>
                <a:latin typeface="Courier New" pitchFamily="49" charset="0"/>
                <a:cs typeface="Courier New" pitchFamily="49" charset="0"/>
              </a:rPr>
              <a:t>for(</a:t>
            </a:r>
            <a:r>
              <a:rPr lang="en-US" altLang="zh-CN" b="1" dirty="0" err="1">
                <a:solidFill>
                  <a:srgbClr val="000000"/>
                </a:solidFill>
                <a:latin typeface="Courier New" pitchFamily="49" charset="0"/>
                <a:cs typeface="Courier New" pitchFamily="49" charset="0"/>
              </a:rPr>
              <a:t>int</a:t>
            </a:r>
            <a:r>
              <a:rPr lang="en-US" altLang="zh-CN" b="1" dirty="0">
                <a:solidFill>
                  <a:srgbClr val="000000"/>
                </a:solidFill>
                <a:latin typeface="Courier New" pitchFamily="49" charset="0"/>
                <a:cs typeface="Courier New" pitchFamily="49" charset="0"/>
              </a:rPr>
              <a:t> </a:t>
            </a:r>
            <a:r>
              <a:rPr lang="en-US" altLang="zh-CN" b="1" dirty="0" err="1">
                <a:solidFill>
                  <a:srgbClr val="000000"/>
                </a:solidFill>
                <a:latin typeface="Courier New" pitchFamily="49" charset="0"/>
                <a:cs typeface="Courier New" pitchFamily="49" charset="0"/>
              </a:rPr>
              <a:t>i</a:t>
            </a:r>
            <a:r>
              <a:rPr lang="en-US" altLang="zh-CN" b="1" dirty="0">
                <a:solidFill>
                  <a:srgbClr val="000000"/>
                </a:solidFill>
                <a:latin typeface="Courier New" pitchFamily="49" charset="0"/>
                <a:cs typeface="Courier New" pitchFamily="49" charset="0"/>
              </a:rPr>
              <a:t> = 0; </a:t>
            </a:r>
            <a:r>
              <a:rPr lang="en-US" altLang="zh-CN" b="1" dirty="0" err="1">
                <a:solidFill>
                  <a:srgbClr val="000000"/>
                </a:solidFill>
                <a:latin typeface="Courier New" pitchFamily="49" charset="0"/>
                <a:cs typeface="Courier New" pitchFamily="49" charset="0"/>
              </a:rPr>
              <a:t>i</a:t>
            </a:r>
            <a:r>
              <a:rPr lang="en-US" altLang="zh-CN" b="1" dirty="0">
                <a:solidFill>
                  <a:srgbClr val="000000"/>
                </a:solidFill>
                <a:latin typeface="Courier New" pitchFamily="49" charset="0"/>
                <a:cs typeface="Courier New" pitchFamily="49" charset="0"/>
              </a:rPr>
              <a:t> &lt; N; ++</a:t>
            </a:r>
            <a:r>
              <a:rPr lang="en-US" altLang="zh-CN" b="1" dirty="0" err="1">
                <a:solidFill>
                  <a:srgbClr val="000000"/>
                </a:solidFill>
                <a:latin typeface="Courier New" pitchFamily="49" charset="0"/>
                <a:cs typeface="Courier New" pitchFamily="49" charset="0"/>
              </a:rPr>
              <a:t>i</a:t>
            </a:r>
            <a:r>
              <a:rPr lang="en-US" altLang="zh-CN" b="1" dirty="0">
                <a:solidFill>
                  <a:srgbClr val="000000"/>
                </a:solidFill>
                <a:latin typeface="Courier New" pitchFamily="49" charset="0"/>
                <a:cs typeface="Courier New" pitchFamily="49" charset="0"/>
              </a:rPr>
              <a:t>)</a:t>
            </a:r>
          </a:p>
          <a:p>
            <a:r>
              <a:rPr lang="en-US" altLang="zh-CN" b="1" dirty="0">
                <a:solidFill>
                  <a:srgbClr val="000000"/>
                </a:solidFill>
                <a:latin typeface="Courier New" pitchFamily="49" charset="0"/>
                <a:cs typeface="Courier New" pitchFamily="49" charset="0"/>
              </a:rPr>
              <a:t>{	</a:t>
            </a:r>
            <a:r>
              <a:rPr lang="en-US" altLang="zh-CN" b="1" dirty="0" err="1">
                <a:solidFill>
                  <a:srgbClr val="000000"/>
                </a:solidFill>
                <a:latin typeface="Courier New" pitchFamily="49" charset="0"/>
                <a:cs typeface="Courier New" pitchFamily="49" charset="0"/>
              </a:rPr>
              <a:t>fseek</a:t>
            </a:r>
            <a:r>
              <a:rPr lang="en-US" altLang="zh-CN" b="1" dirty="0">
                <a:solidFill>
                  <a:srgbClr val="000000"/>
                </a:solidFill>
                <a:latin typeface="Courier New" pitchFamily="49" charset="0"/>
                <a:cs typeface="Courier New" pitchFamily="49" charset="0"/>
              </a:rPr>
              <a:t>(</a:t>
            </a:r>
            <a:r>
              <a:rPr lang="en-US" altLang="zh-CN" b="1" dirty="0" err="1">
                <a:solidFill>
                  <a:srgbClr val="FF0000"/>
                </a:solidFill>
                <a:latin typeface="Courier New" pitchFamily="49" charset="0"/>
                <a:cs typeface="Courier New" pitchFamily="49" charset="0"/>
              </a:rPr>
              <a:t>fp</a:t>
            </a:r>
            <a:r>
              <a:rPr lang="en-US" altLang="zh-CN" b="1" dirty="0">
                <a:solidFill>
                  <a:srgbClr val="000000"/>
                </a:solidFill>
                <a:latin typeface="Courier New" pitchFamily="49" charset="0"/>
                <a:cs typeface="Courier New" pitchFamily="49" charset="0"/>
              </a:rPr>
              <a:t>, 3, SEEK_CUR);</a:t>
            </a:r>
          </a:p>
          <a:p>
            <a:r>
              <a:rPr lang="en-US" altLang="zh-CN" b="1" dirty="0">
                <a:solidFill>
                  <a:srgbClr val="000000"/>
                </a:solidFill>
                <a:latin typeface="Courier New" pitchFamily="49" charset="0"/>
                <a:cs typeface="Courier New" pitchFamily="49" charset="0"/>
              </a:rPr>
              <a:t>	</a:t>
            </a:r>
            <a:r>
              <a:rPr lang="en-US" altLang="zh-CN" b="1" dirty="0" err="1">
                <a:solidFill>
                  <a:srgbClr val="000000"/>
                </a:solidFill>
                <a:latin typeface="Courier New" pitchFamily="49" charset="0"/>
                <a:cs typeface="Courier New" pitchFamily="49" charset="0"/>
              </a:rPr>
              <a:t>fscanf</a:t>
            </a:r>
            <a:r>
              <a:rPr lang="en-US" altLang="zh-CN" b="1" dirty="0" err="1">
                <a:solidFill>
                  <a:srgbClr val="FF0000"/>
                </a:solidFill>
                <a:latin typeface="Courier New" pitchFamily="49" charset="0"/>
                <a:cs typeface="Courier New" pitchFamily="49" charset="0"/>
              </a:rPr>
              <a:t>_s</a:t>
            </a:r>
            <a:r>
              <a:rPr lang="en-US" altLang="zh-CN" b="1" dirty="0">
                <a:solidFill>
                  <a:srgbClr val="000000"/>
                </a:solidFill>
                <a:latin typeface="Courier New" pitchFamily="49" charset="0"/>
                <a:cs typeface="Courier New" pitchFamily="49" charset="0"/>
              </a:rPr>
              <a:t>(</a:t>
            </a:r>
            <a:r>
              <a:rPr lang="en-US" altLang="zh-CN" b="1" dirty="0" err="1">
                <a:solidFill>
                  <a:srgbClr val="FF0000"/>
                </a:solidFill>
                <a:latin typeface="Courier New" pitchFamily="49" charset="0"/>
                <a:cs typeface="Courier New" pitchFamily="49" charset="0"/>
              </a:rPr>
              <a:t>fp</a:t>
            </a:r>
            <a:r>
              <a:rPr lang="en-US" altLang="zh-CN" b="1" dirty="0">
                <a:solidFill>
                  <a:srgbClr val="000000"/>
                </a:solidFill>
                <a:latin typeface="Courier New" pitchFamily="49" charset="0"/>
                <a:cs typeface="Courier New" pitchFamily="49" charset="0"/>
              </a:rPr>
              <a:t>, "%f", &amp;</a:t>
            </a:r>
            <a:r>
              <a:rPr lang="en-US" altLang="zh-CN" b="1" dirty="0" err="1">
                <a:solidFill>
                  <a:srgbClr val="000000"/>
                </a:solidFill>
                <a:latin typeface="Courier New" pitchFamily="49" charset="0"/>
                <a:cs typeface="Courier New" pitchFamily="49" charset="0"/>
              </a:rPr>
              <a:t>stu</a:t>
            </a:r>
            <a:r>
              <a:rPr lang="en-US" altLang="zh-CN" b="1" dirty="0">
                <a:solidFill>
                  <a:srgbClr val="000000"/>
                </a:solidFill>
                <a:latin typeface="Courier New" pitchFamily="49" charset="0"/>
                <a:cs typeface="Courier New" pitchFamily="49" charset="0"/>
              </a:rPr>
              <a:t>[</a:t>
            </a:r>
            <a:r>
              <a:rPr lang="en-US" altLang="zh-CN" b="1" dirty="0" err="1">
                <a:solidFill>
                  <a:srgbClr val="000000"/>
                </a:solidFill>
                <a:latin typeface="Courier New" pitchFamily="49" charset="0"/>
                <a:cs typeface="Courier New" pitchFamily="49" charset="0"/>
              </a:rPr>
              <a:t>i</a:t>
            </a:r>
            <a:r>
              <a:rPr lang="en-US" altLang="zh-CN" b="1" dirty="0">
                <a:solidFill>
                  <a:srgbClr val="000000"/>
                </a:solidFill>
                <a:latin typeface="Courier New" pitchFamily="49" charset="0"/>
                <a:cs typeface="Courier New" pitchFamily="49" charset="0"/>
              </a:rPr>
              <a:t>].score);</a:t>
            </a:r>
          </a:p>
          <a:p>
            <a:r>
              <a:rPr lang="en-US" altLang="zh-CN" b="1" dirty="0">
                <a:solidFill>
                  <a:srgbClr val="000000"/>
                </a:solidFill>
                <a:latin typeface="Courier New" pitchFamily="49" charset="0"/>
                <a:cs typeface="Courier New" pitchFamily="49" charset="0"/>
              </a:rPr>
              <a:t>	s += </a:t>
            </a:r>
            <a:r>
              <a:rPr lang="en-US" altLang="zh-CN" b="1" dirty="0" err="1">
                <a:solidFill>
                  <a:srgbClr val="000000"/>
                </a:solidFill>
                <a:latin typeface="Courier New" pitchFamily="49" charset="0"/>
                <a:cs typeface="Courier New" pitchFamily="49" charset="0"/>
              </a:rPr>
              <a:t>stu</a:t>
            </a:r>
            <a:r>
              <a:rPr lang="en-US" altLang="zh-CN" b="1" dirty="0">
                <a:solidFill>
                  <a:srgbClr val="000000"/>
                </a:solidFill>
                <a:latin typeface="Courier New" pitchFamily="49" charset="0"/>
                <a:cs typeface="Courier New" pitchFamily="49" charset="0"/>
              </a:rPr>
              <a:t>[</a:t>
            </a:r>
            <a:r>
              <a:rPr lang="en-US" altLang="zh-CN" b="1" dirty="0" err="1">
                <a:solidFill>
                  <a:srgbClr val="000000"/>
                </a:solidFill>
                <a:latin typeface="Courier New" pitchFamily="49" charset="0"/>
                <a:cs typeface="Courier New" pitchFamily="49" charset="0"/>
              </a:rPr>
              <a:t>i</a:t>
            </a:r>
            <a:r>
              <a:rPr lang="en-US" altLang="zh-CN" b="1" dirty="0">
                <a:solidFill>
                  <a:srgbClr val="000000"/>
                </a:solidFill>
                <a:latin typeface="Courier New" pitchFamily="49" charset="0"/>
                <a:cs typeface="Courier New" pitchFamily="49" charset="0"/>
              </a:rPr>
              <a:t>].score;</a:t>
            </a:r>
          </a:p>
          <a:p>
            <a:r>
              <a:rPr lang="en-US" altLang="zh-CN" b="1" dirty="0">
                <a:solidFill>
                  <a:srgbClr val="000000"/>
                </a:solidFill>
                <a:latin typeface="Courier New" pitchFamily="49" charset="0"/>
                <a:cs typeface="Courier New" pitchFamily="49" charset="0"/>
              </a:rPr>
              <a:t>} </a:t>
            </a:r>
          </a:p>
          <a:p>
            <a:r>
              <a:rPr lang="en-US" altLang="zh-CN" b="1" dirty="0" err="1">
                <a:solidFill>
                  <a:srgbClr val="000000"/>
                </a:solidFill>
                <a:latin typeface="Courier New" pitchFamily="49" charset="0"/>
                <a:cs typeface="Courier New" pitchFamily="49" charset="0"/>
              </a:rPr>
              <a:t>printf</a:t>
            </a:r>
            <a:r>
              <a:rPr lang="en-US" altLang="zh-CN" b="1" dirty="0">
                <a:solidFill>
                  <a:srgbClr val="000000"/>
                </a:solidFill>
                <a:latin typeface="Courier New" pitchFamily="49" charset="0"/>
                <a:cs typeface="Courier New" pitchFamily="49" charset="0"/>
              </a:rPr>
              <a:t>("%f \n", s); </a:t>
            </a:r>
          </a:p>
          <a:p>
            <a:r>
              <a:rPr lang="en-US" altLang="zh-CN" b="1" dirty="0" err="1">
                <a:solidFill>
                  <a:srgbClr val="000000"/>
                </a:solidFill>
                <a:latin typeface="Courier New" pitchFamily="49" charset="0"/>
                <a:cs typeface="Courier New" pitchFamily="49" charset="0"/>
              </a:rPr>
              <a:t>fclose</a:t>
            </a:r>
            <a:r>
              <a:rPr lang="en-US" altLang="zh-CN" b="1" dirty="0">
                <a:solidFill>
                  <a:srgbClr val="000000"/>
                </a:solidFill>
                <a:latin typeface="Courier New" pitchFamily="49" charset="0"/>
                <a:cs typeface="Courier New" pitchFamily="49" charset="0"/>
              </a:rPr>
              <a:t>(</a:t>
            </a:r>
            <a:r>
              <a:rPr lang="en-US" altLang="zh-CN" b="1" dirty="0" err="1">
                <a:solidFill>
                  <a:srgbClr val="FF0000"/>
                </a:solidFill>
                <a:latin typeface="Courier New" pitchFamily="49" charset="0"/>
                <a:cs typeface="Courier New" pitchFamily="49" charset="0"/>
              </a:rPr>
              <a:t>fp</a:t>
            </a:r>
            <a:r>
              <a:rPr lang="en-US" altLang="zh-CN" b="1" dirty="0">
                <a:solidFill>
                  <a:srgbClr val="000000"/>
                </a:solidFill>
                <a:latin typeface="Courier New" pitchFamily="49" charset="0"/>
                <a:cs typeface="Courier New" pitchFamily="49" charset="0"/>
              </a:rPr>
              <a:t>);</a:t>
            </a:r>
          </a:p>
        </p:txBody>
      </p:sp>
      <p:sp>
        <p:nvSpPr>
          <p:cNvPr id="33798" name="标题 2"/>
          <p:cNvSpPr>
            <a:spLocks noGrp="1"/>
          </p:cNvSpPr>
          <p:nvPr>
            <p:ph type="title"/>
          </p:nvPr>
        </p:nvSpPr>
        <p:spPr/>
        <p:txBody>
          <a:bodyPr/>
          <a:lstStyle/>
          <a:p>
            <a:r>
              <a:rPr lang="zh-CN" altLang="en-US" dirty="0"/>
              <a:t>文件操作例程</a:t>
            </a:r>
          </a:p>
        </p:txBody>
      </p:sp>
      <p:sp>
        <p:nvSpPr>
          <p:cNvPr id="33799" name="内容占位符 3"/>
          <p:cNvSpPr>
            <a:spLocks noGrp="1"/>
          </p:cNvSpPr>
          <p:nvPr>
            <p:ph idx="1"/>
          </p:nvPr>
        </p:nvSpPr>
        <p:spPr>
          <a:xfrm>
            <a:off x="93121" y="863600"/>
            <a:ext cx="4291895" cy="855210"/>
          </a:xfrm>
        </p:spPr>
        <p:txBody>
          <a:bodyPr/>
          <a:lstStyle/>
          <a:p>
            <a:r>
              <a:rPr lang="zh-CN" altLang="en-US" dirty="0"/>
              <a:t>例</a:t>
            </a:r>
            <a:r>
              <a:rPr lang="en-US" altLang="zh-CN" dirty="0"/>
              <a:t>10.1</a:t>
            </a:r>
            <a:endParaRPr lang="zh-CN" alt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556" y="4374105"/>
            <a:ext cx="1935215" cy="2424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9538076"/>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pt-BR" altLang="zh-CN" dirty="0"/>
              <a:t>feof</a:t>
            </a:r>
            <a:r>
              <a:rPr lang="zh-CN" altLang="en-US" dirty="0"/>
              <a:t>函数</a:t>
            </a:r>
          </a:p>
        </p:txBody>
      </p:sp>
      <p:sp>
        <p:nvSpPr>
          <p:cNvPr id="3" name="内容占位符 2"/>
          <p:cNvSpPr>
            <a:spLocks noGrp="1"/>
          </p:cNvSpPr>
          <p:nvPr>
            <p:ph idx="1"/>
          </p:nvPr>
        </p:nvSpPr>
        <p:spPr/>
        <p:txBody>
          <a:bodyPr/>
          <a:lstStyle/>
          <a:p>
            <a:pPr>
              <a:defRPr/>
            </a:pPr>
            <a:r>
              <a:rPr lang="pt-BR" altLang="zh-CN" dirty="0">
                <a:latin typeface="Courier New" pitchFamily="49" charset="0"/>
                <a:cs typeface="Courier New" pitchFamily="49" charset="0"/>
              </a:rPr>
              <a:t>int feof(FILE *stream);</a:t>
            </a:r>
            <a:endParaRPr lang="zh-CN" altLang="zh-CN" dirty="0">
              <a:latin typeface="Courier New" pitchFamily="49" charset="0"/>
              <a:cs typeface="Courier New" pitchFamily="49" charset="0"/>
            </a:endParaRPr>
          </a:p>
          <a:p>
            <a:pPr lvl="1">
              <a:defRPr/>
            </a:pPr>
            <a:r>
              <a:rPr lang="zh-CN" altLang="zh-CN" dirty="0">
                <a:latin typeface="Courier New" pitchFamily="49" charset="0"/>
                <a:cs typeface="Courier New" pitchFamily="49" charset="0"/>
              </a:rPr>
              <a:t>该函数的功能是判断文件是否结束，</a:t>
            </a:r>
            <a:r>
              <a:rPr lang="zh-CN" altLang="zh-CN" dirty="0">
                <a:solidFill>
                  <a:srgbClr val="FF0000"/>
                </a:solidFill>
                <a:latin typeface="Courier New" pitchFamily="49" charset="0"/>
                <a:cs typeface="Courier New" pitchFamily="49" charset="0"/>
              </a:rPr>
              <a:t>如果文件结束（即文件位置指针在文件末尾）</a:t>
            </a:r>
            <a:r>
              <a:rPr lang="zh-CN" altLang="zh-CN" b="1" dirty="0">
                <a:solidFill>
                  <a:srgbClr val="FF0000"/>
                </a:solidFill>
                <a:latin typeface="Courier New" pitchFamily="49" charset="0"/>
                <a:cs typeface="Courier New" pitchFamily="49" charset="0"/>
              </a:rPr>
              <a:t>并继续进行读操作</a:t>
            </a:r>
            <a:r>
              <a:rPr lang="zh-CN" altLang="zh-CN" dirty="0">
                <a:latin typeface="Courier New" pitchFamily="49" charset="0"/>
                <a:cs typeface="Courier New" pitchFamily="49" charset="0"/>
              </a:rPr>
              <a:t>，则返回非</a:t>
            </a:r>
            <a:r>
              <a:rPr lang="en-US" altLang="zh-CN" dirty="0">
                <a:latin typeface="Courier New" pitchFamily="49" charset="0"/>
                <a:cs typeface="Courier New" pitchFamily="49" charset="0"/>
              </a:rPr>
              <a:t>0</a:t>
            </a:r>
            <a:r>
              <a:rPr lang="zh-CN" altLang="zh-CN" dirty="0">
                <a:latin typeface="Courier New" pitchFamily="49" charset="0"/>
                <a:cs typeface="Courier New" pitchFamily="49" charset="0"/>
              </a:rPr>
              <a:t>数，否则返回</a:t>
            </a:r>
            <a:r>
              <a:rPr lang="en-US" altLang="zh-CN" dirty="0">
                <a:latin typeface="Courier New" pitchFamily="49" charset="0"/>
                <a:cs typeface="Courier New" pitchFamily="49" charset="0"/>
              </a:rPr>
              <a:t>0</a:t>
            </a:r>
            <a:r>
              <a:rPr lang="zh-CN" altLang="zh-CN" dirty="0">
                <a:latin typeface="Courier New" pitchFamily="49" charset="0"/>
                <a:cs typeface="Courier New" pitchFamily="49" charset="0"/>
              </a:rPr>
              <a:t>。例如，</a:t>
            </a:r>
          </a:p>
          <a:p>
            <a:pPr marL="400050" lvl="1" indent="0">
              <a:buFontTx/>
              <a:buNone/>
              <a:defRPr/>
            </a:pPr>
            <a:r>
              <a:rPr lang="en-US" altLang="zh-CN" dirty="0" err="1">
                <a:latin typeface="Courier New" pitchFamily="49" charset="0"/>
                <a:cs typeface="Courier New" pitchFamily="49" charset="0"/>
              </a:rPr>
              <a:t>pfile</a:t>
            </a:r>
            <a:r>
              <a:rPr lang="en-US" altLang="zh-CN" dirty="0">
                <a:latin typeface="Courier New" pitchFamily="49" charset="0"/>
                <a:cs typeface="Courier New" pitchFamily="49" charset="0"/>
              </a:rPr>
              <a:t> = </a:t>
            </a:r>
            <a:r>
              <a:rPr lang="en-US" altLang="zh-CN" dirty="0" err="1">
                <a:latin typeface="Courier New" pitchFamily="49" charset="0"/>
                <a:cs typeface="Courier New" pitchFamily="49" charset="0"/>
              </a:rPr>
              <a:t>fopen</a:t>
            </a:r>
            <a:r>
              <a:rPr lang="en-US" altLang="zh-CN" dirty="0">
                <a:latin typeface="Courier New" pitchFamily="49" charset="0"/>
                <a:cs typeface="Courier New" pitchFamily="49" charset="0"/>
              </a:rPr>
              <a:t>("d:\\data\\tfile.txt", "r");</a:t>
            </a:r>
            <a:endParaRPr lang="zh-CN" altLang="zh-CN" dirty="0">
              <a:latin typeface="Courier New" pitchFamily="49" charset="0"/>
              <a:cs typeface="Courier New" pitchFamily="49" charset="0"/>
            </a:endParaRPr>
          </a:p>
          <a:p>
            <a:pPr marL="400050" lvl="1" indent="0">
              <a:buFontTx/>
              <a:buNone/>
              <a:defRPr/>
            </a:pPr>
            <a:r>
              <a:rPr lang="en-US" altLang="zh-CN" dirty="0" err="1">
                <a:latin typeface="Courier New" pitchFamily="49" charset="0"/>
                <a:cs typeface="Courier New" pitchFamily="49" charset="0"/>
              </a:rPr>
              <a:t>int</a:t>
            </a:r>
            <a:r>
              <a:rPr lang="en-US" altLang="zh-CN" dirty="0">
                <a:latin typeface="Courier New" pitchFamily="49" charset="0"/>
                <a:cs typeface="Courier New" pitchFamily="49" charset="0"/>
              </a:rPr>
              <a:t> </a:t>
            </a:r>
            <a:r>
              <a:rPr lang="en-US" altLang="zh-CN" dirty="0" err="1">
                <a:latin typeface="Courier New" pitchFamily="49" charset="0"/>
                <a:cs typeface="Courier New" pitchFamily="49" charset="0"/>
              </a:rPr>
              <a:t>i</a:t>
            </a:r>
            <a:r>
              <a:rPr lang="en-US" altLang="zh-CN" dirty="0">
                <a:latin typeface="Courier New" pitchFamily="49" charset="0"/>
                <a:cs typeface="Courier New" pitchFamily="49" charset="0"/>
              </a:rPr>
              <a:t> = 0;</a:t>
            </a:r>
            <a:endParaRPr lang="zh-CN" altLang="zh-CN" dirty="0">
              <a:latin typeface="Courier New" pitchFamily="49" charset="0"/>
              <a:cs typeface="Courier New" pitchFamily="49" charset="0"/>
            </a:endParaRPr>
          </a:p>
          <a:p>
            <a:pPr marL="400050" lvl="1" indent="0">
              <a:buFontTx/>
              <a:buNone/>
              <a:defRPr/>
            </a:pPr>
            <a:r>
              <a:rPr lang="en-US" altLang="zh-CN" dirty="0">
                <a:latin typeface="Courier New" pitchFamily="49" charset="0"/>
                <a:cs typeface="Courier New" pitchFamily="49" charset="0"/>
              </a:rPr>
              <a:t>while(!</a:t>
            </a:r>
            <a:r>
              <a:rPr lang="en-US" altLang="zh-CN" dirty="0" err="1">
                <a:latin typeface="Courier New" pitchFamily="49" charset="0"/>
                <a:cs typeface="Courier New" pitchFamily="49" charset="0"/>
              </a:rPr>
              <a:t>feof</a:t>
            </a:r>
            <a:r>
              <a:rPr lang="en-US" altLang="zh-CN" dirty="0">
                <a:latin typeface="Courier New" pitchFamily="49" charset="0"/>
                <a:cs typeface="Courier New" pitchFamily="49" charset="0"/>
              </a:rPr>
              <a:t>(</a:t>
            </a:r>
            <a:r>
              <a:rPr lang="en-US" altLang="zh-CN" dirty="0" err="1">
                <a:latin typeface="Courier New" pitchFamily="49" charset="0"/>
                <a:cs typeface="Courier New" pitchFamily="49" charset="0"/>
              </a:rPr>
              <a:t>pfile</a:t>
            </a:r>
            <a:r>
              <a:rPr lang="en-US" altLang="zh-CN" dirty="0">
                <a:latin typeface="Courier New" pitchFamily="49" charset="0"/>
                <a:cs typeface="Courier New" pitchFamily="49" charset="0"/>
              </a:rPr>
              <a:t>))</a:t>
            </a:r>
            <a:endParaRPr lang="zh-CN" altLang="zh-CN" dirty="0">
              <a:latin typeface="Courier New" pitchFamily="49" charset="0"/>
              <a:cs typeface="Courier New" pitchFamily="49" charset="0"/>
            </a:endParaRPr>
          </a:p>
          <a:p>
            <a:pPr marL="400050" lvl="1" indent="0">
              <a:buFontTx/>
              <a:buNone/>
              <a:defRPr/>
            </a:pPr>
            <a:r>
              <a:rPr lang="en-US" altLang="zh-CN" dirty="0">
                <a:latin typeface="Courier New" pitchFamily="49" charset="0"/>
                <a:cs typeface="Courier New" pitchFamily="49" charset="0"/>
              </a:rPr>
              <a:t>{</a:t>
            </a:r>
            <a:endParaRPr lang="zh-CN" altLang="zh-CN" dirty="0">
              <a:latin typeface="Courier New" pitchFamily="49" charset="0"/>
              <a:cs typeface="Courier New" pitchFamily="49" charset="0"/>
            </a:endParaRPr>
          </a:p>
          <a:p>
            <a:pPr marL="400050" lvl="1" indent="0">
              <a:buFontTx/>
              <a:buNone/>
              <a:defRPr/>
            </a:pPr>
            <a:r>
              <a:rPr lang="en-US" altLang="zh-CN" dirty="0">
                <a:latin typeface="Courier New" pitchFamily="49" charset="0"/>
                <a:cs typeface="Courier New" pitchFamily="49" charset="0"/>
              </a:rPr>
              <a:t>	</a:t>
            </a:r>
            <a:r>
              <a:rPr lang="en-US" altLang="zh-CN" dirty="0">
                <a:solidFill>
                  <a:srgbClr val="FF0000"/>
                </a:solidFill>
                <a:latin typeface="Courier New" pitchFamily="49" charset="0"/>
                <a:cs typeface="Courier New" pitchFamily="49" charset="0"/>
              </a:rPr>
              <a:t>if(</a:t>
            </a:r>
            <a:r>
              <a:rPr lang="en-US" altLang="zh-CN" dirty="0" err="1">
                <a:latin typeface="Courier New" pitchFamily="49" charset="0"/>
                <a:cs typeface="Courier New" pitchFamily="49" charset="0"/>
              </a:rPr>
              <a:t>fscanf</a:t>
            </a:r>
            <a:r>
              <a:rPr lang="en-US" altLang="zh-CN" dirty="0">
                <a:latin typeface="Courier New" pitchFamily="49" charset="0"/>
                <a:cs typeface="Courier New" pitchFamily="49" charset="0"/>
              </a:rPr>
              <a:t>(</a:t>
            </a:r>
            <a:r>
              <a:rPr lang="en-US" altLang="zh-CN" dirty="0" err="1">
                <a:latin typeface="Courier New" pitchFamily="49" charset="0"/>
                <a:cs typeface="Courier New" pitchFamily="49" charset="0"/>
              </a:rPr>
              <a:t>pfile</a:t>
            </a:r>
            <a:r>
              <a:rPr lang="en-US" altLang="zh-CN" dirty="0">
                <a:latin typeface="Courier New" pitchFamily="49" charset="0"/>
                <a:cs typeface="Courier New" pitchFamily="49" charset="0"/>
              </a:rPr>
              <a:t>, "%d", &amp;</a:t>
            </a:r>
            <a:r>
              <a:rPr lang="en-US" altLang="zh-CN" dirty="0" err="1">
                <a:latin typeface="Courier New" pitchFamily="49" charset="0"/>
                <a:cs typeface="Courier New" pitchFamily="49" charset="0"/>
              </a:rPr>
              <a:t>i</a:t>
            </a:r>
            <a:r>
              <a:rPr lang="en-US" altLang="zh-CN" dirty="0">
                <a:latin typeface="Courier New" pitchFamily="49" charset="0"/>
                <a:cs typeface="Courier New" pitchFamily="49" charset="0"/>
              </a:rPr>
              <a:t>) </a:t>
            </a:r>
            <a:r>
              <a:rPr lang="en-US" altLang="zh-CN" dirty="0">
                <a:solidFill>
                  <a:srgbClr val="FF0000"/>
                </a:solidFill>
                <a:latin typeface="Courier New" pitchFamily="49" charset="0"/>
                <a:cs typeface="Courier New" pitchFamily="49" charset="0"/>
              </a:rPr>
              <a:t>!= EOF)</a:t>
            </a:r>
            <a:endParaRPr lang="zh-CN" altLang="zh-CN" dirty="0">
              <a:solidFill>
                <a:srgbClr val="FF0000"/>
              </a:solidFill>
              <a:latin typeface="Courier New" pitchFamily="49" charset="0"/>
              <a:cs typeface="Courier New" pitchFamily="49" charset="0"/>
            </a:endParaRPr>
          </a:p>
          <a:p>
            <a:pPr marL="400050" lvl="1" indent="0">
              <a:buFontTx/>
              <a:buNone/>
              <a:defRPr/>
            </a:pPr>
            <a:r>
              <a:rPr lang="en-US" altLang="zh-CN" dirty="0">
                <a:latin typeface="Courier New" pitchFamily="49" charset="0"/>
                <a:cs typeface="Courier New" pitchFamily="49" charset="0"/>
              </a:rPr>
              <a:t>		</a:t>
            </a:r>
            <a:r>
              <a:rPr lang="en-US" altLang="zh-CN" dirty="0" err="1">
                <a:latin typeface="Courier New" pitchFamily="49" charset="0"/>
                <a:cs typeface="Courier New" pitchFamily="49" charset="0"/>
              </a:rPr>
              <a:t>printf</a:t>
            </a:r>
            <a:r>
              <a:rPr lang="en-US" altLang="zh-CN" dirty="0">
                <a:latin typeface="Courier New" pitchFamily="49" charset="0"/>
                <a:cs typeface="Courier New" pitchFamily="49" charset="0"/>
              </a:rPr>
              <a:t>("%d\n", </a:t>
            </a:r>
            <a:r>
              <a:rPr lang="en-US" altLang="zh-CN" dirty="0" err="1">
                <a:latin typeface="Courier New" pitchFamily="49" charset="0"/>
                <a:cs typeface="Courier New" pitchFamily="49" charset="0"/>
              </a:rPr>
              <a:t>i</a:t>
            </a:r>
            <a:r>
              <a:rPr lang="en-US" altLang="zh-CN" dirty="0">
                <a:latin typeface="Courier New" pitchFamily="49" charset="0"/>
                <a:cs typeface="Courier New" pitchFamily="49" charset="0"/>
              </a:rPr>
              <a:t>);</a:t>
            </a:r>
            <a:endParaRPr lang="zh-CN" altLang="zh-CN" dirty="0">
              <a:latin typeface="Courier New" pitchFamily="49" charset="0"/>
              <a:cs typeface="Courier New" pitchFamily="49" charset="0"/>
            </a:endParaRPr>
          </a:p>
          <a:p>
            <a:pPr marL="400050" lvl="1" indent="0">
              <a:buFontTx/>
              <a:buNone/>
              <a:defRPr/>
            </a:pPr>
            <a:r>
              <a:rPr lang="en-US" altLang="zh-CN" dirty="0">
                <a:latin typeface="Courier New" pitchFamily="49" charset="0"/>
                <a:cs typeface="Courier New" pitchFamily="49" charset="0"/>
              </a:rPr>
              <a:t>}</a:t>
            </a:r>
            <a:endParaRPr lang="zh-CN" altLang="zh-CN" dirty="0">
              <a:latin typeface="Courier New" pitchFamily="49" charset="0"/>
              <a:cs typeface="Courier New" pitchFamily="49" charset="0"/>
            </a:endParaRPr>
          </a:p>
          <a:p>
            <a:pPr lvl="1">
              <a:defRPr/>
            </a:pPr>
            <a:r>
              <a:rPr lang="zh-CN" altLang="zh-CN" dirty="0">
                <a:latin typeface="Courier New" pitchFamily="49" charset="0"/>
                <a:cs typeface="Courier New" pitchFamily="49" charset="0"/>
              </a:rPr>
              <a:t>文件结束和其他文件操作异常都有可能导致相关函数返回</a:t>
            </a:r>
            <a:r>
              <a:rPr lang="en-US" altLang="zh-CN" dirty="0">
                <a:latin typeface="Courier New" pitchFamily="49" charset="0"/>
                <a:cs typeface="Courier New" pitchFamily="49" charset="0"/>
              </a:rPr>
              <a:t>EOF</a:t>
            </a:r>
            <a:r>
              <a:rPr lang="zh-CN" altLang="zh-CN" dirty="0">
                <a:latin typeface="Courier New" pitchFamily="49" charset="0"/>
                <a:cs typeface="Courier New" pitchFamily="49" charset="0"/>
              </a:rPr>
              <a:t>，</a:t>
            </a:r>
            <a:r>
              <a:rPr lang="en-US" altLang="zh-CN" dirty="0" err="1">
                <a:latin typeface="Courier New" pitchFamily="49" charset="0"/>
                <a:cs typeface="Courier New" pitchFamily="49" charset="0"/>
              </a:rPr>
              <a:t>feof</a:t>
            </a:r>
            <a:r>
              <a:rPr lang="zh-CN" altLang="zh-CN" dirty="0">
                <a:latin typeface="Courier New" pitchFamily="49" charset="0"/>
                <a:cs typeface="Courier New" pitchFamily="49" charset="0"/>
              </a:rPr>
              <a:t>函数可以专门用来判断文件是否结束（其他错误可以用函数</a:t>
            </a:r>
            <a:r>
              <a:rPr lang="en-US" altLang="zh-CN" dirty="0" err="1">
                <a:latin typeface="Courier New" pitchFamily="49" charset="0"/>
                <a:cs typeface="Courier New" pitchFamily="49" charset="0"/>
              </a:rPr>
              <a:t>ferror</a:t>
            </a:r>
            <a:r>
              <a:rPr lang="en-US" altLang="zh-CN" dirty="0">
                <a:latin typeface="Courier New" pitchFamily="49" charset="0"/>
                <a:cs typeface="Courier New" pitchFamily="49" charset="0"/>
              </a:rPr>
              <a:t>()</a:t>
            </a:r>
            <a:r>
              <a:rPr lang="zh-CN" altLang="zh-CN" dirty="0">
                <a:latin typeface="Courier New" pitchFamily="49" charset="0"/>
                <a:cs typeface="Courier New" pitchFamily="49" charset="0"/>
              </a:rPr>
              <a:t>进行甄别）。</a:t>
            </a:r>
            <a:endParaRPr lang="zh-CN" altLang="en-US" dirty="0">
              <a:latin typeface="Courier New" pitchFamily="49" charset="0"/>
              <a:cs typeface="Courier New" pitchFamily="49" charset="0"/>
            </a:endParaRPr>
          </a:p>
        </p:txBody>
      </p:sp>
      <p:sp>
        <p:nvSpPr>
          <p:cNvPr id="4"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7EECA6BB-2081-4D9C-B23B-968585E057EE}" type="slidenum">
              <a:rPr lang="en-US" altLang="zh-CN" sz="1200">
                <a:ea typeface="+mn-ea"/>
              </a:rPr>
              <a:pPr algn="r">
                <a:defRPr/>
              </a:pPr>
              <a:t>32</a:t>
            </a:fld>
            <a:endParaRPr lang="en-US" altLang="zh-CN" sz="1200">
              <a:ea typeface="+mn-ea"/>
            </a:endParaRPr>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注意文件尾部的空白符带来的问题：</a:t>
            </a:r>
          </a:p>
        </p:txBody>
      </p:sp>
      <p:sp>
        <p:nvSpPr>
          <p:cNvPr id="5" name="矩形 4"/>
          <p:cNvSpPr/>
          <p:nvPr/>
        </p:nvSpPr>
        <p:spPr>
          <a:xfrm>
            <a:off x="154546" y="850142"/>
            <a:ext cx="9586064" cy="2677656"/>
          </a:xfrm>
          <a:prstGeom prst="rect">
            <a:avLst/>
          </a:prstGeom>
          <a:ln>
            <a:solidFill>
              <a:schemeClr val="tx1"/>
            </a:solidFill>
          </a:ln>
        </p:spPr>
        <p:txBody>
          <a:bodyPr wrap="square">
            <a:spAutoFit/>
          </a:bodyPr>
          <a:lstStyle/>
          <a:p>
            <a:pPr marL="400050" lvl="1" indent="0">
              <a:buFontTx/>
              <a:buNone/>
              <a:defRPr/>
            </a:pPr>
            <a:r>
              <a:rPr lang="en-US" altLang="zh-CN" dirty="0" err="1">
                <a:latin typeface="Courier New" pitchFamily="49" charset="0"/>
                <a:cs typeface="Courier New" pitchFamily="49" charset="0"/>
              </a:rPr>
              <a:t>pfile</a:t>
            </a:r>
            <a:r>
              <a:rPr lang="en-US" altLang="zh-CN" dirty="0">
                <a:latin typeface="Courier New" pitchFamily="49" charset="0"/>
                <a:cs typeface="Courier New" pitchFamily="49" charset="0"/>
              </a:rPr>
              <a:t> = </a:t>
            </a:r>
            <a:r>
              <a:rPr lang="en-US" altLang="zh-CN" dirty="0" err="1">
                <a:latin typeface="Courier New" pitchFamily="49" charset="0"/>
                <a:cs typeface="Courier New" pitchFamily="49" charset="0"/>
              </a:rPr>
              <a:t>fopen</a:t>
            </a:r>
            <a:r>
              <a:rPr lang="en-US" altLang="zh-CN" dirty="0">
                <a:latin typeface="Courier New" pitchFamily="49" charset="0"/>
                <a:cs typeface="Courier New" pitchFamily="49" charset="0"/>
              </a:rPr>
              <a:t>("d:\\data\\tfile.txt", "r");</a:t>
            </a:r>
            <a:endParaRPr lang="zh-CN" altLang="zh-CN" dirty="0">
              <a:latin typeface="Courier New" pitchFamily="49" charset="0"/>
              <a:cs typeface="Courier New" pitchFamily="49" charset="0"/>
            </a:endParaRPr>
          </a:p>
          <a:p>
            <a:pPr marL="400050" lvl="1" indent="0">
              <a:buFontTx/>
              <a:buNone/>
              <a:defRPr/>
            </a:pPr>
            <a:r>
              <a:rPr lang="en-US" altLang="zh-CN" dirty="0" err="1">
                <a:latin typeface="Courier New" pitchFamily="49" charset="0"/>
                <a:cs typeface="Courier New" pitchFamily="49" charset="0"/>
              </a:rPr>
              <a:t>int</a:t>
            </a:r>
            <a:r>
              <a:rPr lang="en-US" altLang="zh-CN" dirty="0">
                <a:latin typeface="Courier New" pitchFamily="49" charset="0"/>
                <a:cs typeface="Courier New" pitchFamily="49" charset="0"/>
              </a:rPr>
              <a:t> </a:t>
            </a:r>
            <a:r>
              <a:rPr lang="en-US" altLang="zh-CN" dirty="0" err="1">
                <a:latin typeface="Courier New" pitchFamily="49" charset="0"/>
                <a:cs typeface="Courier New" pitchFamily="49" charset="0"/>
              </a:rPr>
              <a:t>i</a:t>
            </a:r>
            <a:r>
              <a:rPr lang="en-US" altLang="zh-CN" dirty="0">
                <a:latin typeface="Courier New" pitchFamily="49" charset="0"/>
                <a:cs typeface="Courier New" pitchFamily="49" charset="0"/>
              </a:rPr>
              <a:t> = 0;</a:t>
            </a:r>
            <a:endParaRPr lang="zh-CN" altLang="zh-CN" dirty="0">
              <a:latin typeface="Courier New" pitchFamily="49" charset="0"/>
              <a:cs typeface="Courier New" pitchFamily="49" charset="0"/>
            </a:endParaRPr>
          </a:p>
          <a:p>
            <a:pPr marL="400050" lvl="1" indent="0">
              <a:buFontTx/>
              <a:buNone/>
              <a:defRPr/>
            </a:pPr>
            <a:r>
              <a:rPr lang="en-US" altLang="zh-CN" dirty="0">
                <a:latin typeface="Courier New" pitchFamily="49" charset="0"/>
                <a:cs typeface="Courier New" pitchFamily="49" charset="0"/>
              </a:rPr>
              <a:t>while(!</a:t>
            </a:r>
            <a:r>
              <a:rPr lang="en-US" altLang="zh-CN" dirty="0" err="1">
                <a:latin typeface="Courier New" pitchFamily="49" charset="0"/>
                <a:cs typeface="Courier New" pitchFamily="49" charset="0"/>
              </a:rPr>
              <a:t>feof</a:t>
            </a:r>
            <a:r>
              <a:rPr lang="en-US" altLang="zh-CN" dirty="0">
                <a:latin typeface="Courier New" pitchFamily="49" charset="0"/>
                <a:cs typeface="Courier New" pitchFamily="49" charset="0"/>
              </a:rPr>
              <a:t>(</a:t>
            </a:r>
            <a:r>
              <a:rPr lang="en-US" altLang="zh-CN" dirty="0" err="1">
                <a:latin typeface="Courier New" pitchFamily="49" charset="0"/>
                <a:cs typeface="Courier New" pitchFamily="49" charset="0"/>
              </a:rPr>
              <a:t>pfile</a:t>
            </a:r>
            <a:r>
              <a:rPr lang="en-US" altLang="zh-CN" dirty="0">
                <a:latin typeface="Courier New" pitchFamily="49" charset="0"/>
                <a:cs typeface="Courier New" pitchFamily="49" charset="0"/>
              </a:rPr>
              <a:t>))</a:t>
            </a:r>
            <a:endParaRPr lang="zh-CN" altLang="zh-CN" dirty="0">
              <a:latin typeface="Courier New" pitchFamily="49" charset="0"/>
              <a:cs typeface="Courier New" pitchFamily="49" charset="0"/>
            </a:endParaRPr>
          </a:p>
          <a:p>
            <a:pPr marL="400050" lvl="1" indent="0">
              <a:buFontTx/>
              <a:buNone/>
              <a:defRPr/>
            </a:pPr>
            <a:r>
              <a:rPr lang="en-US" altLang="zh-CN" dirty="0">
                <a:latin typeface="Courier New" pitchFamily="49" charset="0"/>
                <a:cs typeface="Courier New" pitchFamily="49" charset="0"/>
              </a:rPr>
              <a:t>{</a:t>
            </a:r>
            <a:endParaRPr lang="zh-CN" altLang="zh-CN" dirty="0">
              <a:latin typeface="Courier New" pitchFamily="49" charset="0"/>
              <a:cs typeface="Courier New" pitchFamily="49" charset="0"/>
            </a:endParaRPr>
          </a:p>
          <a:p>
            <a:pPr marL="400050" lvl="1" indent="0">
              <a:buFontTx/>
              <a:buNone/>
              <a:defRPr/>
            </a:pPr>
            <a:r>
              <a:rPr lang="en-US" altLang="zh-CN" dirty="0">
                <a:latin typeface="Courier New" pitchFamily="49" charset="0"/>
                <a:cs typeface="Courier New" pitchFamily="49" charset="0"/>
              </a:rPr>
              <a:t>	</a:t>
            </a:r>
            <a:r>
              <a:rPr lang="en-US" altLang="zh-CN" dirty="0" err="1">
                <a:latin typeface="Courier New" pitchFamily="49" charset="0"/>
                <a:cs typeface="Courier New" pitchFamily="49" charset="0"/>
              </a:rPr>
              <a:t>fscanf</a:t>
            </a:r>
            <a:r>
              <a:rPr lang="en-US" altLang="zh-CN" dirty="0">
                <a:latin typeface="Courier New" pitchFamily="49" charset="0"/>
                <a:cs typeface="Courier New" pitchFamily="49" charset="0"/>
              </a:rPr>
              <a:t>(</a:t>
            </a:r>
            <a:r>
              <a:rPr lang="en-US" altLang="zh-CN" dirty="0" err="1">
                <a:latin typeface="Courier New" pitchFamily="49" charset="0"/>
                <a:cs typeface="Courier New" pitchFamily="49" charset="0"/>
              </a:rPr>
              <a:t>pfile</a:t>
            </a:r>
            <a:r>
              <a:rPr lang="en-US" altLang="zh-CN" dirty="0">
                <a:latin typeface="Courier New" pitchFamily="49" charset="0"/>
                <a:cs typeface="Courier New" pitchFamily="49" charset="0"/>
              </a:rPr>
              <a:t>, "%d", &amp;</a:t>
            </a:r>
            <a:r>
              <a:rPr lang="en-US" altLang="zh-CN" dirty="0" err="1">
                <a:latin typeface="Courier New" pitchFamily="49" charset="0"/>
                <a:cs typeface="Courier New" pitchFamily="49" charset="0"/>
              </a:rPr>
              <a:t>i</a:t>
            </a:r>
            <a:r>
              <a:rPr lang="en-US" altLang="zh-CN" dirty="0">
                <a:latin typeface="Courier New" pitchFamily="49" charset="0"/>
                <a:cs typeface="Courier New" pitchFamily="49" charset="0"/>
              </a:rPr>
              <a:t>);//</a:t>
            </a:r>
            <a:r>
              <a:rPr lang="zh-CN" altLang="en-US" dirty="0">
                <a:latin typeface="Courier New" pitchFamily="49" charset="0"/>
                <a:cs typeface="Courier New" pitchFamily="49" charset="0"/>
              </a:rPr>
              <a:t>读之后文件指针移动</a:t>
            </a:r>
            <a:endParaRPr lang="en-US" altLang="zh-CN" dirty="0">
              <a:latin typeface="Courier New" pitchFamily="49" charset="0"/>
              <a:cs typeface="Courier New" pitchFamily="49" charset="0"/>
            </a:endParaRPr>
          </a:p>
          <a:p>
            <a:pPr marL="400050" lvl="1" indent="0">
              <a:buFontTx/>
              <a:buNone/>
              <a:defRPr/>
            </a:pPr>
            <a:r>
              <a:rPr lang="en-US" altLang="zh-CN" dirty="0">
                <a:latin typeface="Courier New" pitchFamily="49" charset="0"/>
                <a:cs typeface="Courier New" pitchFamily="49" charset="0"/>
              </a:rPr>
              <a:t>	</a:t>
            </a:r>
            <a:r>
              <a:rPr lang="en-US" altLang="zh-CN" dirty="0" err="1">
                <a:latin typeface="Courier New" pitchFamily="49" charset="0"/>
                <a:cs typeface="Courier New" pitchFamily="49" charset="0"/>
              </a:rPr>
              <a:t>printf</a:t>
            </a:r>
            <a:r>
              <a:rPr lang="en-US" altLang="zh-CN" dirty="0">
                <a:latin typeface="Courier New" pitchFamily="49" charset="0"/>
                <a:cs typeface="Courier New" pitchFamily="49" charset="0"/>
              </a:rPr>
              <a:t>("%d\n", </a:t>
            </a:r>
            <a:r>
              <a:rPr lang="en-US" altLang="zh-CN" dirty="0" err="1">
                <a:latin typeface="Courier New" pitchFamily="49" charset="0"/>
                <a:cs typeface="Courier New" pitchFamily="49" charset="0"/>
              </a:rPr>
              <a:t>i</a:t>
            </a:r>
            <a:r>
              <a:rPr lang="en-US" altLang="zh-CN" dirty="0">
                <a:latin typeface="Courier New" pitchFamily="49" charset="0"/>
                <a:cs typeface="Courier New" pitchFamily="49" charset="0"/>
              </a:rPr>
              <a:t>);</a:t>
            </a:r>
            <a:endParaRPr lang="zh-CN" altLang="zh-CN" dirty="0">
              <a:latin typeface="Courier New" pitchFamily="49" charset="0"/>
              <a:cs typeface="Courier New" pitchFamily="49" charset="0"/>
            </a:endParaRPr>
          </a:p>
          <a:p>
            <a:pPr marL="400050" lvl="1" indent="0">
              <a:buFontTx/>
              <a:buNone/>
              <a:defRPr/>
            </a:pPr>
            <a:r>
              <a:rPr lang="en-US" altLang="zh-CN" dirty="0">
                <a:latin typeface="Courier New" pitchFamily="49" charset="0"/>
                <a:cs typeface="Courier New" pitchFamily="49" charset="0"/>
              </a:rPr>
              <a:t>}</a:t>
            </a:r>
            <a:endParaRPr lang="zh-CN" altLang="zh-CN" dirty="0">
              <a:latin typeface="Courier New" pitchFamily="49" charset="0"/>
              <a:cs typeface="Courier New" pitchFamily="49" charset="0"/>
            </a:endParaRPr>
          </a:p>
        </p:txBody>
      </p:sp>
      <p:sp>
        <p:nvSpPr>
          <p:cNvPr id="6" name="TextBox 5"/>
          <p:cNvSpPr txBox="1"/>
          <p:nvPr/>
        </p:nvSpPr>
        <p:spPr>
          <a:xfrm>
            <a:off x="11180771" y="850142"/>
            <a:ext cx="810090" cy="830997"/>
          </a:xfrm>
          <a:prstGeom prst="rect">
            <a:avLst/>
          </a:prstGeom>
          <a:noFill/>
          <a:ln>
            <a:solidFill>
              <a:schemeClr val="tx1"/>
            </a:solidFill>
          </a:ln>
        </p:spPr>
        <p:txBody>
          <a:bodyPr wrap="square" rtlCol="0">
            <a:spAutoFit/>
          </a:bodyPr>
          <a:lstStyle/>
          <a:p>
            <a:r>
              <a:rPr lang="en-US" altLang="zh-CN" dirty="0"/>
              <a:t>1\n</a:t>
            </a:r>
          </a:p>
          <a:p>
            <a:r>
              <a:rPr lang="en-US" altLang="zh-CN" dirty="0"/>
              <a:t>5\n</a:t>
            </a:r>
          </a:p>
        </p:txBody>
      </p:sp>
      <p:sp>
        <p:nvSpPr>
          <p:cNvPr id="7" name="矩形 6"/>
          <p:cNvSpPr/>
          <p:nvPr/>
        </p:nvSpPr>
        <p:spPr>
          <a:xfrm>
            <a:off x="11176649" y="2174375"/>
            <a:ext cx="800219" cy="1569660"/>
          </a:xfrm>
          <a:prstGeom prst="rect">
            <a:avLst/>
          </a:prstGeom>
          <a:solidFill>
            <a:schemeClr val="tx1"/>
          </a:solidFill>
        </p:spPr>
        <p:txBody>
          <a:bodyPr wrap="none">
            <a:spAutoFit/>
          </a:bodyPr>
          <a:lstStyle/>
          <a:p>
            <a:pPr lvl="0"/>
            <a:r>
              <a:rPr lang="zh-CN" altLang="en-US" dirty="0">
                <a:solidFill>
                  <a:schemeClr val="bg1"/>
                </a:solidFill>
              </a:rPr>
              <a:t>输出</a:t>
            </a:r>
            <a:endParaRPr lang="en-US" altLang="zh-CN" dirty="0">
              <a:solidFill>
                <a:schemeClr val="bg1"/>
              </a:solidFill>
            </a:endParaRPr>
          </a:p>
          <a:p>
            <a:pPr lvl="0"/>
            <a:r>
              <a:rPr lang="en-US" altLang="zh-CN" dirty="0">
                <a:solidFill>
                  <a:schemeClr val="bg1"/>
                </a:solidFill>
              </a:rPr>
              <a:t>1</a:t>
            </a:r>
          </a:p>
          <a:p>
            <a:pPr lvl="0"/>
            <a:r>
              <a:rPr lang="en-US" altLang="zh-CN" dirty="0">
                <a:solidFill>
                  <a:schemeClr val="bg1"/>
                </a:solidFill>
              </a:rPr>
              <a:t>5</a:t>
            </a:r>
          </a:p>
          <a:p>
            <a:pPr lvl="0"/>
            <a:r>
              <a:rPr lang="en-US" altLang="zh-CN" dirty="0">
                <a:solidFill>
                  <a:schemeClr val="bg1"/>
                </a:solidFill>
              </a:rPr>
              <a:t>5</a:t>
            </a:r>
          </a:p>
        </p:txBody>
      </p:sp>
      <p:sp>
        <p:nvSpPr>
          <p:cNvPr id="8"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B4A6B426-D54B-480B-A7F4-4339CFF61B9E}" type="slidenum">
              <a:rPr lang="en-US" altLang="zh-CN" sz="1200">
                <a:ea typeface="+mn-ea"/>
              </a:rPr>
              <a:pPr algn="r">
                <a:defRPr/>
              </a:pPr>
              <a:t>33</a:t>
            </a:fld>
            <a:endParaRPr lang="en-US" altLang="zh-CN" sz="1200">
              <a:ea typeface="+mn-ea"/>
            </a:endParaRPr>
          </a:p>
        </p:txBody>
      </p:sp>
      <p:sp>
        <p:nvSpPr>
          <p:cNvPr id="3" name="TextBox 2"/>
          <p:cNvSpPr txBox="1"/>
          <p:nvPr/>
        </p:nvSpPr>
        <p:spPr>
          <a:xfrm>
            <a:off x="1174557" y="3527798"/>
            <a:ext cx="8566053" cy="461665"/>
          </a:xfrm>
          <a:prstGeom prst="rect">
            <a:avLst/>
          </a:prstGeom>
          <a:noFill/>
          <a:ln>
            <a:solidFill>
              <a:schemeClr val="tx1"/>
            </a:solidFill>
          </a:ln>
        </p:spPr>
        <p:txBody>
          <a:bodyPr wrap="square" rtlCol="0">
            <a:spAutoFit/>
          </a:bodyPr>
          <a:lstStyle/>
          <a:p>
            <a:r>
              <a:rPr lang="zh-CN" altLang="en-US" dirty="0"/>
              <a:t>第三次 </a:t>
            </a:r>
            <a:r>
              <a:rPr lang="en-US" altLang="zh-CN" dirty="0" err="1"/>
              <a:t>fscanf</a:t>
            </a:r>
            <a:r>
              <a:rPr lang="en-US" altLang="zh-CN" dirty="0"/>
              <a:t> </a:t>
            </a:r>
            <a:r>
              <a:rPr lang="zh-CN" altLang="en-US" dirty="0"/>
              <a:t>读不到一个整数后，</a:t>
            </a:r>
            <a:r>
              <a:rPr lang="en-US" altLang="zh-CN" dirty="0" err="1"/>
              <a:t>i</a:t>
            </a:r>
            <a:r>
              <a:rPr lang="en-US" altLang="zh-CN" dirty="0"/>
              <a:t> </a:t>
            </a:r>
            <a:r>
              <a:rPr lang="zh-CN" altLang="en-US" dirty="0"/>
              <a:t>维持不变，</a:t>
            </a:r>
            <a:r>
              <a:rPr lang="en-US" altLang="zh-CN" dirty="0" err="1"/>
              <a:t>feof</a:t>
            </a:r>
            <a:r>
              <a:rPr lang="en-US" altLang="zh-CN" dirty="0"/>
              <a:t> </a:t>
            </a:r>
            <a:r>
              <a:rPr lang="zh-CN" altLang="en-US" dirty="0"/>
              <a:t>返回 非</a:t>
            </a:r>
            <a:r>
              <a:rPr lang="en-US" altLang="zh-CN" dirty="0"/>
              <a:t>0</a:t>
            </a:r>
            <a:endParaRPr lang="zh-CN" altLang="en-US" dirty="0"/>
          </a:p>
        </p:txBody>
      </p:sp>
      <p:sp>
        <p:nvSpPr>
          <p:cNvPr id="9" name="TextBox 8"/>
          <p:cNvSpPr txBox="1"/>
          <p:nvPr/>
        </p:nvSpPr>
        <p:spPr>
          <a:xfrm>
            <a:off x="1174558" y="3066133"/>
            <a:ext cx="8566052" cy="461665"/>
          </a:xfrm>
          <a:prstGeom prst="rect">
            <a:avLst/>
          </a:prstGeom>
          <a:noFill/>
          <a:ln>
            <a:solidFill>
              <a:schemeClr val="tx1"/>
            </a:solidFill>
          </a:ln>
        </p:spPr>
        <p:txBody>
          <a:bodyPr wrap="square" rtlCol="0">
            <a:spAutoFit/>
          </a:bodyPr>
          <a:lstStyle/>
          <a:p>
            <a:r>
              <a:rPr lang="zh-CN" altLang="en-US" dirty="0"/>
              <a:t>第二次 </a:t>
            </a:r>
            <a:r>
              <a:rPr lang="en-US" altLang="zh-CN" dirty="0" err="1"/>
              <a:t>fscanf</a:t>
            </a:r>
            <a:r>
              <a:rPr lang="en-US" altLang="zh-CN" dirty="0"/>
              <a:t> </a:t>
            </a:r>
            <a:r>
              <a:rPr lang="zh-CN" altLang="en-US" dirty="0"/>
              <a:t>读一个整数后一切正常，</a:t>
            </a:r>
            <a:r>
              <a:rPr lang="en-US" altLang="zh-CN" dirty="0" err="1"/>
              <a:t>feof</a:t>
            </a:r>
            <a:r>
              <a:rPr lang="en-US" altLang="zh-CN" dirty="0"/>
              <a:t> </a:t>
            </a:r>
            <a:r>
              <a:rPr lang="zh-CN" altLang="en-US" dirty="0"/>
              <a:t>返回 </a:t>
            </a:r>
            <a:r>
              <a:rPr lang="en-US" altLang="zh-CN" dirty="0"/>
              <a:t>0</a:t>
            </a:r>
            <a:endParaRPr lang="zh-CN" altLang="en-US" dirty="0"/>
          </a:p>
        </p:txBody>
      </p:sp>
    </p:spTree>
    <p:extLst>
      <p:ext uri="{BB962C8B-B14F-4D97-AF65-F5344CB8AC3E}">
        <p14:creationId xmlns:p14="http://schemas.microsoft.com/office/powerpoint/2010/main" val="3273551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修改：</a:t>
            </a:r>
          </a:p>
        </p:txBody>
      </p:sp>
      <p:sp>
        <p:nvSpPr>
          <p:cNvPr id="3" name="内容占位符 2"/>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或</a:t>
            </a:r>
          </a:p>
        </p:txBody>
      </p:sp>
      <p:sp>
        <p:nvSpPr>
          <p:cNvPr id="5" name="矩形 4"/>
          <p:cNvSpPr/>
          <p:nvPr/>
        </p:nvSpPr>
        <p:spPr>
          <a:xfrm>
            <a:off x="1035260" y="3946699"/>
            <a:ext cx="10730576" cy="2677656"/>
          </a:xfrm>
          <a:prstGeom prst="rect">
            <a:avLst/>
          </a:prstGeom>
          <a:ln>
            <a:solidFill>
              <a:schemeClr val="tx1"/>
            </a:solidFill>
          </a:ln>
        </p:spPr>
        <p:txBody>
          <a:bodyPr wrap="square">
            <a:spAutoFit/>
          </a:bodyPr>
          <a:lstStyle/>
          <a:p>
            <a:pPr marL="400050" lvl="1" indent="0">
              <a:buFontTx/>
              <a:buNone/>
              <a:defRPr/>
            </a:pPr>
            <a:r>
              <a:rPr lang="en-US" altLang="zh-CN" b="1" dirty="0" err="1">
                <a:latin typeface="Courier New" pitchFamily="49" charset="0"/>
                <a:cs typeface="Courier New" pitchFamily="49" charset="0"/>
              </a:rPr>
              <a:t>pfile</a:t>
            </a:r>
            <a:r>
              <a:rPr lang="en-US" altLang="zh-CN" b="1" dirty="0">
                <a:latin typeface="Courier New" pitchFamily="49" charset="0"/>
                <a:cs typeface="Courier New" pitchFamily="49" charset="0"/>
              </a:rPr>
              <a:t> = </a:t>
            </a:r>
            <a:r>
              <a:rPr lang="en-US" altLang="zh-CN" b="1" dirty="0" err="1">
                <a:latin typeface="Courier New" pitchFamily="49" charset="0"/>
                <a:cs typeface="Courier New" pitchFamily="49" charset="0"/>
              </a:rPr>
              <a:t>fopen</a:t>
            </a:r>
            <a:r>
              <a:rPr lang="en-US" altLang="zh-CN" b="1" dirty="0">
                <a:latin typeface="Courier New" pitchFamily="49" charset="0"/>
                <a:cs typeface="Courier New" pitchFamily="49" charset="0"/>
              </a:rPr>
              <a:t>("d:\\data\\tfile.txt", "r");</a:t>
            </a:r>
            <a:endParaRPr lang="zh-CN" altLang="zh-CN" b="1" dirty="0">
              <a:latin typeface="Courier New" pitchFamily="49" charset="0"/>
              <a:cs typeface="Courier New" pitchFamily="49" charset="0"/>
            </a:endParaRPr>
          </a:p>
          <a:p>
            <a:pPr marL="400050" lvl="1" indent="0">
              <a:buFontTx/>
              <a:buNone/>
              <a:defRPr/>
            </a:pPr>
            <a:r>
              <a:rPr lang="en-US" altLang="zh-CN" b="1" dirty="0" err="1">
                <a:latin typeface="Courier New" pitchFamily="49" charset="0"/>
                <a:cs typeface="Courier New" pitchFamily="49" charset="0"/>
              </a:rPr>
              <a:t>int</a:t>
            </a: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 = 0;</a:t>
            </a:r>
            <a:endParaRPr lang="zh-CN" altLang="zh-CN" b="1" dirty="0">
              <a:latin typeface="Courier New" pitchFamily="49" charset="0"/>
              <a:cs typeface="Courier New" pitchFamily="49" charset="0"/>
            </a:endParaRPr>
          </a:p>
          <a:p>
            <a:pPr marL="400050" lvl="1" indent="0">
              <a:buFontTx/>
              <a:buNone/>
              <a:defRPr/>
            </a:pPr>
            <a:r>
              <a:rPr lang="en-US" altLang="zh-CN" b="1" dirty="0">
                <a:latin typeface="Courier New" pitchFamily="49" charset="0"/>
                <a:cs typeface="Courier New" pitchFamily="49" charset="0"/>
              </a:rPr>
              <a:t>while(!</a:t>
            </a:r>
            <a:r>
              <a:rPr lang="en-US" altLang="zh-CN" b="1" dirty="0" err="1">
                <a:latin typeface="Courier New" pitchFamily="49" charset="0"/>
                <a:cs typeface="Courier New" pitchFamily="49" charset="0"/>
              </a:rPr>
              <a:t>feof</a:t>
            </a:r>
            <a:r>
              <a:rPr lang="en-US" altLang="zh-CN" b="1" dirty="0">
                <a:latin typeface="Courier New" pitchFamily="49" charset="0"/>
                <a:cs typeface="Courier New" pitchFamily="49" charset="0"/>
              </a:rPr>
              <a:t>(</a:t>
            </a:r>
            <a:r>
              <a:rPr lang="en-US" altLang="zh-CN" b="1" dirty="0" err="1">
                <a:latin typeface="Courier New" pitchFamily="49" charset="0"/>
                <a:cs typeface="Courier New" pitchFamily="49" charset="0"/>
              </a:rPr>
              <a:t>pfile</a:t>
            </a:r>
            <a:r>
              <a:rPr lang="en-US" altLang="zh-CN" b="1" dirty="0">
                <a:latin typeface="Courier New" pitchFamily="49" charset="0"/>
                <a:cs typeface="Courier New" pitchFamily="49" charset="0"/>
              </a:rPr>
              <a:t>))</a:t>
            </a:r>
            <a:endParaRPr lang="zh-CN" altLang="zh-CN" b="1" dirty="0">
              <a:latin typeface="Courier New" pitchFamily="49" charset="0"/>
              <a:cs typeface="Courier New" pitchFamily="49" charset="0"/>
            </a:endParaRPr>
          </a:p>
          <a:p>
            <a:pPr marL="400050" lvl="1" indent="0">
              <a:buFontTx/>
              <a:buNone/>
              <a:defRPr/>
            </a:pPr>
            <a:r>
              <a:rPr lang="en-US" altLang="zh-CN" b="1" dirty="0">
                <a:latin typeface="Courier New" pitchFamily="49" charset="0"/>
                <a:cs typeface="Courier New" pitchFamily="49" charset="0"/>
              </a:rPr>
              <a:t>{</a:t>
            </a:r>
            <a:endParaRPr lang="zh-CN" altLang="zh-CN" b="1" dirty="0">
              <a:latin typeface="Courier New" pitchFamily="49" charset="0"/>
              <a:cs typeface="Courier New" pitchFamily="49" charset="0"/>
            </a:endParaRPr>
          </a:p>
          <a:p>
            <a:pPr marL="400050" lvl="1" indent="0">
              <a:buFontTx/>
              <a:buNone/>
              <a:defRPr/>
            </a:pPr>
            <a:r>
              <a:rPr lang="en-US" altLang="zh-CN" b="1" dirty="0">
                <a:latin typeface="Courier New" pitchFamily="49" charset="0"/>
                <a:cs typeface="Courier New" pitchFamily="49" charset="0"/>
              </a:rPr>
              <a:t>	</a:t>
            </a:r>
            <a:r>
              <a:rPr lang="en-US" altLang="zh-CN" b="1" dirty="0">
                <a:solidFill>
                  <a:srgbClr val="FF0000"/>
                </a:solidFill>
                <a:latin typeface="Courier New" pitchFamily="49" charset="0"/>
                <a:cs typeface="Courier New" pitchFamily="49" charset="0"/>
              </a:rPr>
              <a:t>if(</a:t>
            </a:r>
            <a:r>
              <a:rPr lang="en-US" altLang="zh-CN" b="1" dirty="0" err="1">
                <a:latin typeface="Courier New" pitchFamily="49" charset="0"/>
                <a:cs typeface="Courier New" pitchFamily="49" charset="0"/>
              </a:rPr>
              <a:t>fscanf</a:t>
            </a:r>
            <a:r>
              <a:rPr lang="en-US" altLang="zh-CN" b="1" dirty="0">
                <a:latin typeface="Courier New" pitchFamily="49" charset="0"/>
                <a:cs typeface="Courier New" pitchFamily="49" charset="0"/>
              </a:rPr>
              <a:t>(</a:t>
            </a:r>
            <a:r>
              <a:rPr lang="en-US" altLang="zh-CN" b="1" dirty="0" err="1">
                <a:latin typeface="Courier New" pitchFamily="49" charset="0"/>
                <a:cs typeface="Courier New" pitchFamily="49" charset="0"/>
              </a:rPr>
              <a:t>pfile</a:t>
            </a:r>
            <a:r>
              <a:rPr lang="en-US" altLang="zh-CN" b="1" dirty="0">
                <a:latin typeface="Courier New" pitchFamily="49" charset="0"/>
                <a:cs typeface="Courier New" pitchFamily="49" charset="0"/>
              </a:rPr>
              <a:t>, "%d", &amp;</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 </a:t>
            </a:r>
            <a:r>
              <a:rPr lang="en-US" altLang="zh-CN" b="1" dirty="0">
                <a:solidFill>
                  <a:srgbClr val="FF0000"/>
                </a:solidFill>
                <a:latin typeface="Courier New" pitchFamily="49" charset="0"/>
                <a:cs typeface="Courier New" pitchFamily="49" charset="0"/>
              </a:rPr>
              <a:t>!= EOF)</a:t>
            </a:r>
            <a:r>
              <a:rPr lang="en-US" altLang="zh-CN" b="1" dirty="0">
                <a:latin typeface="Courier New" pitchFamily="49" charset="0"/>
                <a:cs typeface="Courier New" pitchFamily="49" charset="0"/>
              </a:rPr>
              <a:t>//</a:t>
            </a:r>
            <a:r>
              <a:rPr lang="zh-CN" altLang="en-US" b="1" dirty="0">
                <a:latin typeface="Courier New" pitchFamily="49" charset="0"/>
                <a:cs typeface="Courier New" pitchFamily="49" charset="0"/>
              </a:rPr>
              <a:t>读之后文件指针移动</a:t>
            </a:r>
            <a:endParaRPr lang="en-US" altLang="zh-CN" b="1" dirty="0">
              <a:latin typeface="Courier New" pitchFamily="49" charset="0"/>
              <a:cs typeface="Courier New" pitchFamily="49" charset="0"/>
            </a:endParaRPr>
          </a:p>
          <a:p>
            <a:pPr marL="400050" lvl="1" indent="0">
              <a:buFontTx/>
              <a:buNone/>
              <a:defRPr/>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printf</a:t>
            </a:r>
            <a:r>
              <a:rPr lang="en-US" altLang="zh-CN" b="1" dirty="0">
                <a:latin typeface="Courier New" pitchFamily="49" charset="0"/>
                <a:cs typeface="Courier New" pitchFamily="49" charset="0"/>
              </a:rPr>
              <a:t>("%d\n", </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a:t>
            </a:r>
            <a:endParaRPr lang="zh-CN" altLang="zh-CN" b="1" dirty="0">
              <a:latin typeface="Courier New" pitchFamily="49" charset="0"/>
              <a:cs typeface="Courier New" pitchFamily="49" charset="0"/>
            </a:endParaRPr>
          </a:p>
          <a:p>
            <a:pPr marL="400050" lvl="1" indent="0">
              <a:buFontTx/>
              <a:buNone/>
              <a:defRPr/>
            </a:pPr>
            <a:r>
              <a:rPr lang="en-US" altLang="zh-CN" b="1" dirty="0">
                <a:latin typeface="Courier New" pitchFamily="49" charset="0"/>
                <a:cs typeface="Courier New" pitchFamily="49" charset="0"/>
              </a:rPr>
              <a:t>}</a:t>
            </a:r>
            <a:endParaRPr lang="zh-CN" altLang="zh-CN" b="1" dirty="0">
              <a:latin typeface="Courier New" pitchFamily="49" charset="0"/>
              <a:cs typeface="Courier New" pitchFamily="49" charset="0"/>
            </a:endParaRPr>
          </a:p>
        </p:txBody>
      </p:sp>
      <p:sp>
        <p:nvSpPr>
          <p:cNvPr id="6" name="TextBox 5"/>
          <p:cNvSpPr txBox="1"/>
          <p:nvPr/>
        </p:nvSpPr>
        <p:spPr>
          <a:xfrm>
            <a:off x="11180771" y="850142"/>
            <a:ext cx="810090" cy="830997"/>
          </a:xfrm>
          <a:prstGeom prst="rect">
            <a:avLst/>
          </a:prstGeom>
          <a:noFill/>
          <a:ln>
            <a:solidFill>
              <a:schemeClr val="tx1"/>
            </a:solidFill>
          </a:ln>
        </p:spPr>
        <p:txBody>
          <a:bodyPr wrap="square" rtlCol="0">
            <a:spAutoFit/>
          </a:bodyPr>
          <a:lstStyle/>
          <a:p>
            <a:r>
              <a:rPr lang="en-US" altLang="zh-CN" dirty="0"/>
              <a:t>1\n</a:t>
            </a:r>
          </a:p>
          <a:p>
            <a:r>
              <a:rPr lang="en-US" altLang="zh-CN" dirty="0"/>
              <a:t>5\n</a:t>
            </a:r>
          </a:p>
        </p:txBody>
      </p:sp>
      <p:sp>
        <p:nvSpPr>
          <p:cNvPr id="7" name="矩形 6"/>
          <p:cNvSpPr/>
          <p:nvPr/>
        </p:nvSpPr>
        <p:spPr>
          <a:xfrm>
            <a:off x="11176649" y="1769330"/>
            <a:ext cx="800219" cy="1200329"/>
          </a:xfrm>
          <a:prstGeom prst="rect">
            <a:avLst/>
          </a:prstGeom>
          <a:solidFill>
            <a:schemeClr val="tx1"/>
          </a:solidFill>
        </p:spPr>
        <p:txBody>
          <a:bodyPr wrap="none">
            <a:spAutoFit/>
          </a:bodyPr>
          <a:lstStyle/>
          <a:p>
            <a:pPr lvl="0"/>
            <a:r>
              <a:rPr lang="zh-CN" altLang="en-US" dirty="0">
                <a:solidFill>
                  <a:schemeClr val="bg1"/>
                </a:solidFill>
              </a:rPr>
              <a:t>输出</a:t>
            </a:r>
            <a:endParaRPr lang="en-US" altLang="zh-CN" dirty="0">
              <a:solidFill>
                <a:schemeClr val="bg1"/>
              </a:solidFill>
            </a:endParaRPr>
          </a:p>
          <a:p>
            <a:pPr lvl="0"/>
            <a:r>
              <a:rPr lang="en-US" altLang="zh-CN" dirty="0">
                <a:solidFill>
                  <a:schemeClr val="bg1"/>
                </a:solidFill>
              </a:rPr>
              <a:t>1</a:t>
            </a:r>
          </a:p>
          <a:p>
            <a:pPr lvl="0"/>
            <a:r>
              <a:rPr lang="en-US" altLang="zh-CN" dirty="0">
                <a:solidFill>
                  <a:schemeClr val="bg1"/>
                </a:solidFill>
              </a:rPr>
              <a:t>5</a:t>
            </a:r>
          </a:p>
        </p:txBody>
      </p:sp>
      <p:sp>
        <p:nvSpPr>
          <p:cNvPr id="8" name="矩形 7"/>
          <p:cNvSpPr/>
          <p:nvPr/>
        </p:nvSpPr>
        <p:spPr>
          <a:xfrm>
            <a:off x="154546" y="841354"/>
            <a:ext cx="9946105" cy="2677656"/>
          </a:xfrm>
          <a:prstGeom prst="rect">
            <a:avLst/>
          </a:prstGeom>
          <a:ln>
            <a:solidFill>
              <a:schemeClr val="tx1"/>
            </a:solidFill>
          </a:ln>
        </p:spPr>
        <p:txBody>
          <a:bodyPr wrap="square">
            <a:spAutoFit/>
          </a:bodyPr>
          <a:lstStyle/>
          <a:p>
            <a:pPr marL="400050" lvl="1" indent="0">
              <a:buFontTx/>
              <a:buNone/>
              <a:defRPr/>
            </a:pPr>
            <a:r>
              <a:rPr lang="en-US" altLang="zh-CN" dirty="0" err="1">
                <a:latin typeface="Courier New" pitchFamily="49" charset="0"/>
                <a:cs typeface="Courier New" pitchFamily="49" charset="0"/>
              </a:rPr>
              <a:t>pfile</a:t>
            </a:r>
            <a:r>
              <a:rPr lang="en-US" altLang="zh-CN" dirty="0">
                <a:latin typeface="Courier New" pitchFamily="49" charset="0"/>
                <a:cs typeface="Courier New" pitchFamily="49" charset="0"/>
              </a:rPr>
              <a:t> = </a:t>
            </a:r>
            <a:r>
              <a:rPr lang="en-US" altLang="zh-CN" dirty="0" err="1">
                <a:latin typeface="Courier New" pitchFamily="49" charset="0"/>
                <a:cs typeface="Courier New" pitchFamily="49" charset="0"/>
              </a:rPr>
              <a:t>fopen</a:t>
            </a:r>
            <a:r>
              <a:rPr lang="en-US" altLang="zh-CN" dirty="0">
                <a:latin typeface="Courier New" pitchFamily="49" charset="0"/>
                <a:cs typeface="Courier New" pitchFamily="49" charset="0"/>
              </a:rPr>
              <a:t>("d:\\data\\tfile.txt", "r");</a:t>
            </a:r>
            <a:endParaRPr lang="zh-CN" altLang="zh-CN" dirty="0">
              <a:latin typeface="Courier New" pitchFamily="49" charset="0"/>
              <a:cs typeface="Courier New" pitchFamily="49" charset="0"/>
            </a:endParaRPr>
          </a:p>
          <a:p>
            <a:pPr marL="400050" lvl="1" indent="0">
              <a:buFontTx/>
              <a:buNone/>
              <a:defRPr/>
            </a:pPr>
            <a:r>
              <a:rPr lang="en-US" altLang="zh-CN" dirty="0" err="1">
                <a:latin typeface="Courier New" pitchFamily="49" charset="0"/>
                <a:cs typeface="Courier New" pitchFamily="49" charset="0"/>
              </a:rPr>
              <a:t>int</a:t>
            </a:r>
            <a:r>
              <a:rPr lang="en-US" altLang="zh-CN" dirty="0">
                <a:latin typeface="Courier New" pitchFamily="49" charset="0"/>
                <a:cs typeface="Courier New" pitchFamily="49" charset="0"/>
              </a:rPr>
              <a:t> </a:t>
            </a:r>
            <a:r>
              <a:rPr lang="en-US" altLang="zh-CN" dirty="0" err="1">
                <a:latin typeface="Courier New" pitchFamily="49" charset="0"/>
                <a:cs typeface="Courier New" pitchFamily="49" charset="0"/>
              </a:rPr>
              <a:t>i</a:t>
            </a:r>
            <a:r>
              <a:rPr lang="en-US" altLang="zh-CN" dirty="0">
                <a:latin typeface="Courier New" pitchFamily="49" charset="0"/>
                <a:cs typeface="Courier New" pitchFamily="49" charset="0"/>
              </a:rPr>
              <a:t> = 0;</a:t>
            </a:r>
          </a:p>
          <a:p>
            <a:pPr marL="400050" lvl="1" indent="0">
              <a:buFontTx/>
              <a:buNone/>
              <a:defRPr/>
            </a:pPr>
            <a:r>
              <a:rPr lang="en-US" altLang="zh-CN" dirty="0" err="1">
                <a:solidFill>
                  <a:srgbClr val="FF0000"/>
                </a:solidFill>
                <a:latin typeface="Courier New" pitchFamily="49" charset="0"/>
                <a:cs typeface="Courier New" pitchFamily="49" charset="0"/>
              </a:rPr>
              <a:t>fscanf</a:t>
            </a:r>
            <a:r>
              <a:rPr lang="en-US" altLang="zh-CN" dirty="0">
                <a:solidFill>
                  <a:srgbClr val="FF0000"/>
                </a:solidFill>
                <a:latin typeface="Courier New" pitchFamily="49" charset="0"/>
                <a:cs typeface="Courier New" pitchFamily="49" charset="0"/>
              </a:rPr>
              <a:t>(</a:t>
            </a:r>
            <a:r>
              <a:rPr lang="en-US" altLang="zh-CN" dirty="0" err="1">
                <a:solidFill>
                  <a:srgbClr val="FF0000"/>
                </a:solidFill>
                <a:latin typeface="Courier New" pitchFamily="49" charset="0"/>
                <a:cs typeface="Courier New" pitchFamily="49" charset="0"/>
              </a:rPr>
              <a:t>pfile</a:t>
            </a:r>
            <a:r>
              <a:rPr lang="en-US" altLang="zh-CN" dirty="0">
                <a:solidFill>
                  <a:srgbClr val="FF0000"/>
                </a:solidFill>
                <a:latin typeface="Courier New" pitchFamily="49" charset="0"/>
                <a:cs typeface="Courier New" pitchFamily="49" charset="0"/>
              </a:rPr>
              <a:t>, "%d", &amp;</a:t>
            </a:r>
            <a:r>
              <a:rPr lang="en-US" altLang="zh-CN" dirty="0" err="1">
                <a:solidFill>
                  <a:srgbClr val="FF0000"/>
                </a:solidFill>
                <a:latin typeface="Courier New" pitchFamily="49" charset="0"/>
                <a:cs typeface="Courier New" pitchFamily="49" charset="0"/>
              </a:rPr>
              <a:t>i</a:t>
            </a:r>
            <a:r>
              <a:rPr lang="en-US" altLang="zh-CN" dirty="0">
                <a:solidFill>
                  <a:srgbClr val="FF0000"/>
                </a:solidFill>
                <a:latin typeface="Courier New" pitchFamily="49" charset="0"/>
                <a:cs typeface="Courier New" pitchFamily="49" charset="0"/>
              </a:rPr>
              <a:t>);</a:t>
            </a:r>
            <a:r>
              <a:rPr lang="en-US" altLang="zh-CN" dirty="0">
                <a:latin typeface="Courier New" pitchFamily="49" charset="0"/>
                <a:cs typeface="Courier New" pitchFamily="49" charset="0"/>
              </a:rPr>
              <a:t>//</a:t>
            </a:r>
            <a:r>
              <a:rPr lang="zh-CN" altLang="en-US" dirty="0">
                <a:latin typeface="Courier New" pitchFamily="49" charset="0"/>
                <a:cs typeface="Courier New" pitchFamily="49" charset="0"/>
              </a:rPr>
              <a:t>读之后文件指针移动</a:t>
            </a:r>
            <a:endParaRPr lang="zh-CN" altLang="zh-CN" dirty="0">
              <a:latin typeface="Courier New" pitchFamily="49" charset="0"/>
              <a:cs typeface="Courier New" pitchFamily="49" charset="0"/>
            </a:endParaRPr>
          </a:p>
          <a:p>
            <a:pPr marL="400050" lvl="1" indent="0">
              <a:buFontTx/>
              <a:buNone/>
              <a:defRPr/>
            </a:pPr>
            <a:r>
              <a:rPr lang="en-US" altLang="zh-CN" dirty="0">
                <a:latin typeface="Courier New" pitchFamily="49" charset="0"/>
                <a:cs typeface="Courier New" pitchFamily="49" charset="0"/>
              </a:rPr>
              <a:t>while(!</a:t>
            </a:r>
            <a:r>
              <a:rPr lang="en-US" altLang="zh-CN" dirty="0" err="1">
                <a:latin typeface="Courier New" pitchFamily="49" charset="0"/>
                <a:cs typeface="Courier New" pitchFamily="49" charset="0"/>
              </a:rPr>
              <a:t>feof</a:t>
            </a:r>
            <a:r>
              <a:rPr lang="en-US" altLang="zh-CN" dirty="0">
                <a:latin typeface="Courier New" pitchFamily="49" charset="0"/>
                <a:cs typeface="Courier New" pitchFamily="49" charset="0"/>
              </a:rPr>
              <a:t>(</a:t>
            </a:r>
            <a:r>
              <a:rPr lang="en-US" altLang="zh-CN" dirty="0" err="1">
                <a:latin typeface="Courier New" pitchFamily="49" charset="0"/>
                <a:cs typeface="Courier New" pitchFamily="49" charset="0"/>
              </a:rPr>
              <a:t>pfile</a:t>
            </a:r>
            <a:r>
              <a:rPr lang="en-US" altLang="zh-CN" dirty="0">
                <a:latin typeface="Courier New" pitchFamily="49" charset="0"/>
                <a:cs typeface="Courier New" pitchFamily="49" charset="0"/>
              </a:rPr>
              <a:t>))</a:t>
            </a:r>
            <a:endParaRPr lang="zh-CN" altLang="zh-CN" dirty="0">
              <a:latin typeface="Courier New" pitchFamily="49" charset="0"/>
              <a:cs typeface="Courier New" pitchFamily="49" charset="0"/>
            </a:endParaRPr>
          </a:p>
          <a:p>
            <a:pPr marL="400050" lvl="1" indent="0">
              <a:buFontTx/>
              <a:buNone/>
              <a:defRPr/>
            </a:pPr>
            <a:r>
              <a:rPr lang="en-US" altLang="zh-CN" dirty="0">
                <a:latin typeface="Courier New" pitchFamily="49" charset="0"/>
                <a:cs typeface="Courier New" pitchFamily="49" charset="0"/>
              </a:rPr>
              <a:t>{	</a:t>
            </a:r>
            <a:r>
              <a:rPr lang="en-US" altLang="zh-CN" dirty="0" err="1">
                <a:latin typeface="Courier New" pitchFamily="49" charset="0"/>
                <a:cs typeface="Courier New" pitchFamily="49" charset="0"/>
              </a:rPr>
              <a:t>printf</a:t>
            </a:r>
            <a:r>
              <a:rPr lang="en-US" altLang="zh-CN" dirty="0">
                <a:latin typeface="Courier New" pitchFamily="49" charset="0"/>
                <a:cs typeface="Courier New" pitchFamily="49" charset="0"/>
              </a:rPr>
              <a:t>("%d\n", </a:t>
            </a:r>
            <a:r>
              <a:rPr lang="en-US" altLang="zh-CN" dirty="0" err="1">
                <a:latin typeface="Courier New" pitchFamily="49" charset="0"/>
                <a:cs typeface="Courier New" pitchFamily="49" charset="0"/>
              </a:rPr>
              <a:t>i</a:t>
            </a:r>
            <a:r>
              <a:rPr lang="en-US" altLang="zh-CN" dirty="0">
                <a:latin typeface="Courier New" pitchFamily="49" charset="0"/>
                <a:cs typeface="Courier New" pitchFamily="49" charset="0"/>
              </a:rPr>
              <a:t>);//</a:t>
            </a:r>
            <a:r>
              <a:rPr lang="zh-CN" altLang="en-US" dirty="0">
                <a:latin typeface="Courier New" pitchFamily="49" charset="0"/>
                <a:cs typeface="Courier New" pitchFamily="49" charset="0"/>
              </a:rPr>
              <a:t>注意顺序</a:t>
            </a:r>
            <a:endParaRPr lang="zh-CN" altLang="zh-CN" dirty="0">
              <a:latin typeface="Courier New" pitchFamily="49" charset="0"/>
              <a:cs typeface="Courier New" pitchFamily="49" charset="0"/>
            </a:endParaRPr>
          </a:p>
          <a:p>
            <a:pPr marL="400050" lvl="1" indent="0">
              <a:buFontTx/>
              <a:buNone/>
              <a:defRPr/>
            </a:pPr>
            <a:r>
              <a:rPr lang="en-US" altLang="zh-CN" dirty="0">
                <a:latin typeface="Courier New" pitchFamily="49" charset="0"/>
                <a:cs typeface="Courier New" pitchFamily="49" charset="0"/>
              </a:rPr>
              <a:t>	</a:t>
            </a:r>
            <a:r>
              <a:rPr lang="en-US" altLang="zh-CN" dirty="0" err="1">
                <a:latin typeface="Courier New" pitchFamily="49" charset="0"/>
                <a:cs typeface="Courier New" pitchFamily="49" charset="0"/>
              </a:rPr>
              <a:t>fscanf</a:t>
            </a:r>
            <a:r>
              <a:rPr lang="en-US" altLang="zh-CN" dirty="0">
                <a:latin typeface="Courier New" pitchFamily="49" charset="0"/>
                <a:cs typeface="Courier New" pitchFamily="49" charset="0"/>
              </a:rPr>
              <a:t>(</a:t>
            </a:r>
            <a:r>
              <a:rPr lang="en-US" altLang="zh-CN" dirty="0" err="1">
                <a:latin typeface="Courier New" pitchFamily="49" charset="0"/>
                <a:cs typeface="Courier New" pitchFamily="49" charset="0"/>
              </a:rPr>
              <a:t>pfile</a:t>
            </a:r>
            <a:r>
              <a:rPr lang="en-US" altLang="zh-CN" dirty="0">
                <a:latin typeface="Courier New" pitchFamily="49" charset="0"/>
                <a:cs typeface="Courier New" pitchFamily="49" charset="0"/>
              </a:rPr>
              <a:t>, "%d", &amp;</a:t>
            </a:r>
            <a:r>
              <a:rPr lang="en-US" altLang="zh-CN" dirty="0" err="1">
                <a:latin typeface="Courier New" pitchFamily="49" charset="0"/>
                <a:cs typeface="Courier New" pitchFamily="49" charset="0"/>
              </a:rPr>
              <a:t>i</a:t>
            </a:r>
            <a:r>
              <a:rPr lang="en-US" altLang="zh-CN" dirty="0">
                <a:latin typeface="Courier New" pitchFamily="49" charset="0"/>
                <a:cs typeface="Courier New" pitchFamily="49" charset="0"/>
              </a:rPr>
              <a:t>);//</a:t>
            </a:r>
            <a:r>
              <a:rPr lang="zh-CN" altLang="en-US" dirty="0">
                <a:latin typeface="Courier New" pitchFamily="49" charset="0"/>
                <a:cs typeface="Courier New" pitchFamily="49" charset="0"/>
              </a:rPr>
              <a:t>读之后文件指针移动</a:t>
            </a:r>
            <a:r>
              <a:rPr lang="en-US" altLang="zh-CN" dirty="0">
                <a:latin typeface="Courier New" pitchFamily="49" charset="0"/>
                <a:cs typeface="Courier New" pitchFamily="49" charset="0"/>
              </a:rPr>
              <a:t>	</a:t>
            </a:r>
            <a:endParaRPr lang="zh-CN" altLang="zh-CN" dirty="0">
              <a:latin typeface="Courier New" pitchFamily="49" charset="0"/>
              <a:cs typeface="Courier New" pitchFamily="49" charset="0"/>
            </a:endParaRPr>
          </a:p>
          <a:p>
            <a:pPr marL="400050" lvl="1" indent="0">
              <a:buFontTx/>
              <a:buNone/>
              <a:defRPr/>
            </a:pPr>
            <a:r>
              <a:rPr lang="en-US" altLang="zh-CN" dirty="0">
                <a:latin typeface="Courier New" pitchFamily="49" charset="0"/>
                <a:cs typeface="Courier New" pitchFamily="49" charset="0"/>
              </a:rPr>
              <a:t>}</a:t>
            </a:r>
            <a:endParaRPr lang="zh-CN" altLang="zh-CN" dirty="0">
              <a:latin typeface="Courier New" pitchFamily="49" charset="0"/>
              <a:cs typeface="Courier New" pitchFamily="49" charset="0"/>
            </a:endParaRPr>
          </a:p>
        </p:txBody>
      </p:sp>
      <p:sp>
        <p:nvSpPr>
          <p:cNvPr id="10"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B4A6B426-D54B-480B-A7F4-4339CFF61B9E}" type="slidenum">
              <a:rPr lang="en-US" altLang="zh-CN" sz="1200">
                <a:ea typeface="+mn-ea"/>
              </a:rPr>
              <a:pPr algn="r">
                <a:defRPr/>
              </a:pPr>
              <a:t>34</a:t>
            </a:fld>
            <a:endParaRPr lang="en-US" altLang="zh-CN" sz="1200">
              <a:ea typeface="+mn-ea"/>
            </a:endParaRPr>
          </a:p>
        </p:txBody>
      </p:sp>
    </p:spTree>
    <p:extLst>
      <p:ext uri="{BB962C8B-B14F-4D97-AF65-F5344CB8AC3E}">
        <p14:creationId xmlns:p14="http://schemas.microsoft.com/office/powerpoint/2010/main" val="711843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文件尾部无空白符：</a:t>
            </a:r>
          </a:p>
        </p:txBody>
      </p:sp>
      <p:sp>
        <p:nvSpPr>
          <p:cNvPr id="5" name="矩形 4"/>
          <p:cNvSpPr/>
          <p:nvPr/>
        </p:nvSpPr>
        <p:spPr>
          <a:xfrm>
            <a:off x="154546" y="850142"/>
            <a:ext cx="9811089" cy="2677656"/>
          </a:xfrm>
          <a:prstGeom prst="rect">
            <a:avLst/>
          </a:prstGeom>
          <a:ln>
            <a:solidFill>
              <a:schemeClr val="tx1"/>
            </a:solidFill>
          </a:ln>
        </p:spPr>
        <p:txBody>
          <a:bodyPr wrap="square">
            <a:spAutoFit/>
          </a:bodyPr>
          <a:lstStyle/>
          <a:p>
            <a:pPr marL="400050" lvl="1" indent="0">
              <a:buFontTx/>
              <a:buNone/>
              <a:defRPr/>
            </a:pPr>
            <a:r>
              <a:rPr lang="en-US" altLang="zh-CN" dirty="0" err="1">
                <a:latin typeface="Courier New" pitchFamily="49" charset="0"/>
                <a:cs typeface="Courier New" pitchFamily="49" charset="0"/>
              </a:rPr>
              <a:t>pfile</a:t>
            </a:r>
            <a:r>
              <a:rPr lang="en-US" altLang="zh-CN" dirty="0">
                <a:latin typeface="Courier New" pitchFamily="49" charset="0"/>
                <a:cs typeface="Courier New" pitchFamily="49" charset="0"/>
              </a:rPr>
              <a:t> = </a:t>
            </a:r>
            <a:r>
              <a:rPr lang="en-US" altLang="zh-CN" dirty="0" err="1">
                <a:latin typeface="Courier New" pitchFamily="49" charset="0"/>
                <a:cs typeface="Courier New" pitchFamily="49" charset="0"/>
              </a:rPr>
              <a:t>fopen</a:t>
            </a:r>
            <a:r>
              <a:rPr lang="en-US" altLang="zh-CN" dirty="0">
                <a:latin typeface="Courier New" pitchFamily="49" charset="0"/>
                <a:cs typeface="Courier New" pitchFamily="49" charset="0"/>
              </a:rPr>
              <a:t>("d:\\data\\tfile.txt", "r");</a:t>
            </a:r>
            <a:endParaRPr lang="zh-CN" altLang="zh-CN" dirty="0">
              <a:latin typeface="Courier New" pitchFamily="49" charset="0"/>
              <a:cs typeface="Courier New" pitchFamily="49" charset="0"/>
            </a:endParaRPr>
          </a:p>
          <a:p>
            <a:pPr marL="400050" lvl="1" indent="0">
              <a:buFontTx/>
              <a:buNone/>
              <a:defRPr/>
            </a:pPr>
            <a:r>
              <a:rPr lang="en-US" altLang="zh-CN" dirty="0" err="1">
                <a:latin typeface="Courier New" pitchFamily="49" charset="0"/>
                <a:cs typeface="Courier New" pitchFamily="49" charset="0"/>
              </a:rPr>
              <a:t>int</a:t>
            </a:r>
            <a:r>
              <a:rPr lang="en-US" altLang="zh-CN" dirty="0">
                <a:latin typeface="Courier New" pitchFamily="49" charset="0"/>
                <a:cs typeface="Courier New" pitchFamily="49" charset="0"/>
              </a:rPr>
              <a:t> </a:t>
            </a:r>
            <a:r>
              <a:rPr lang="en-US" altLang="zh-CN" dirty="0" err="1">
                <a:latin typeface="Courier New" pitchFamily="49" charset="0"/>
                <a:cs typeface="Courier New" pitchFamily="49" charset="0"/>
              </a:rPr>
              <a:t>i</a:t>
            </a:r>
            <a:r>
              <a:rPr lang="en-US" altLang="zh-CN" dirty="0">
                <a:latin typeface="Courier New" pitchFamily="49" charset="0"/>
                <a:cs typeface="Courier New" pitchFamily="49" charset="0"/>
              </a:rPr>
              <a:t> = 0;</a:t>
            </a:r>
            <a:endParaRPr lang="zh-CN" altLang="zh-CN" dirty="0">
              <a:latin typeface="Courier New" pitchFamily="49" charset="0"/>
              <a:cs typeface="Courier New" pitchFamily="49" charset="0"/>
            </a:endParaRPr>
          </a:p>
          <a:p>
            <a:pPr marL="400050" lvl="1" indent="0">
              <a:buFontTx/>
              <a:buNone/>
              <a:defRPr/>
            </a:pPr>
            <a:r>
              <a:rPr lang="en-US" altLang="zh-CN" dirty="0">
                <a:latin typeface="Courier New" pitchFamily="49" charset="0"/>
                <a:cs typeface="Courier New" pitchFamily="49" charset="0"/>
              </a:rPr>
              <a:t>while(!</a:t>
            </a:r>
            <a:r>
              <a:rPr lang="en-US" altLang="zh-CN" dirty="0" err="1">
                <a:latin typeface="Courier New" pitchFamily="49" charset="0"/>
                <a:cs typeface="Courier New" pitchFamily="49" charset="0"/>
              </a:rPr>
              <a:t>feof</a:t>
            </a:r>
            <a:r>
              <a:rPr lang="en-US" altLang="zh-CN" dirty="0">
                <a:latin typeface="Courier New" pitchFamily="49" charset="0"/>
                <a:cs typeface="Courier New" pitchFamily="49" charset="0"/>
              </a:rPr>
              <a:t>(</a:t>
            </a:r>
            <a:r>
              <a:rPr lang="en-US" altLang="zh-CN" dirty="0" err="1">
                <a:latin typeface="Courier New" pitchFamily="49" charset="0"/>
                <a:cs typeface="Courier New" pitchFamily="49" charset="0"/>
              </a:rPr>
              <a:t>pfile</a:t>
            </a:r>
            <a:r>
              <a:rPr lang="en-US" altLang="zh-CN" dirty="0">
                <a:latin typeface="Courier New" pitchFamily="49" charset="0"/>
                <a:cs typeface="Courier New" pitchFamily="49" charset="0"/>
              </a:rPr>
              <a:t>))</a:t>
            </a:r>
            <a:endParaRPr lang="zh-CN" altLang="zh-CN" dirty="0">
              <a:latin typeface="Courier New" pitchFamily="49" charset="0"/>
              <a:cs typeface="Courier New" pitchFamily="49" charset="0"/>
            </a:endParaRPr>
          </a:p>
          <a:p>
            <a:pPr marL="400050" lvl="1" indent="0">
              <a:buFontTx/>
              <a:buNone/>
              <a:defRPr/>
            </a:pPr>
            <a:r>
              <a:rPr lang="en-US" altLang="zh-CN" dirty="0">
                <a:latin typeface="Courier New" pitchFamily="49" charset="0"/>
                <a:cs typeface="Courier New" pitchFamily="49" charset="0"/>
              </a:rPr>
              <a:t>{</a:t>
            </a:r>
            <a:endParaRPr lang="zh-CN" altLang="zh-CN" dirty="0">
              <a:latin typeface="Courier New" pitchFamily="49" charset="0"/>
              <a:cs typeface="Courier New" pitchFamily="49" charset="0"/>
            </a:endParaRPr>
          </a:p>
          <a:p>
            <a:pPr marL="400050" lvl="1" indent="0">
              <a:buFontTx/>
              <a:buNone/>
              <a:defRPr/>
            </a:pPr>
            <a:r>
              <a:rPr lang="en-US" altLang="zh-CN" dirty="0">
                <a:latin typeface="Courier New" pitchFamily="49" charset="0"/>
                <a:cs typeface="Courier New" pitchFamily="49" charset="0"/>
              </a:rPr>
              <a:t>	</a:t>
            </a:r>
            <a:r>
              <a:rPr lang="en-US" altLang="zh-CN" dirty="0" err="1">
                <a:latin typeface="Courier New" pitchFamily="49" charset="0"/>
                <a:cs typeface="Courier New" pitchFamily="49" charset="0"/>
              </a:rPr>
              <a:t>fscanf</a:t>
            </a:r>
            <a:r>
              <a:rPr lang="en-US" altLang="zh-CN" dirty="0">
                <a:latin typeface="Courier New" pitchFamily="49" charset="0"/>
                <a:cs typeface="Courier New" pitchFamily="49" charset="0"/>
              </a:rPr>
              <a:t>(</a:t>
            </a:r>
            <a:r>
              <a:rPr lang="en-US" altLang="zh-CN" dirty="0" err="1">
                <a:latin typeface="Courier New" pitchFamily="49" charset="0"/>
                <a:cs typeface="Courier New" pitchFamily="49" charset="0"/>
              </a:rPr>
              <a:t>pfile</a:t>
            </a:r>
            <a:r>
              <a:rPr lang="en-US" altLang="zh-CN" dirty="0">
                <a:latin typeface="Courier New" pitchFamily="49" charset="0"/>
                <a:cs typeface="Courier New" pitchFamily="49" charset="0"/>
              </a:rPr>
              <a:t>, "%d", &amp;</a:t>
            </a:r>
            <a:r>
              <a:rPr lang="en-US" altLang="zh-CN" dirty="0" err="1">
                <a:latin typeface="Courier New" pitchFamily="49" charset="0"/>
                <a:cs typeface="Courier New" pitchFamily="49" charset="0"/>
              </a:rPr>
              <a:t>i</a:t>
            </a:r>
            <a:r>
              <a:rPr lang="en-US" altLang="zh-CN" dirty="0">
                <a:latin typeface="Courier New" pitchFamily="49" charset="0"/>
                <a:cs typeface="Courier New" pitchFamily="49" charset="0"/>
              </a:rPr>
              <a:t>);//</a:t>
            </a:r>
            <a:r>
              <a:rPr lang="zh-CN" altLang="en-US" dirty="0">
                <a:latin typeface="Courier New" pitchFamily="49" charset="0"/>
                <a:cs typeface="Courier New" pitchFamily="49" charset="0"/>
              </a:rPr>
              <a:t>读之后文件指针移动</a:t>
            </a:r>
            <a:endParaRPr lang="en-US" altLang="zh-CN" dirty="0">
              <a:latin typeface="Courier New" pitchFamily="49" charset="0"/>
              <a:cs typeface="Courier New" pitchFamily="49" charset="0"/>
            </a:endParaRPr>
          </a:p>
          <a:p>
            <a:pPr marL="400050" lvl="1" indent="0">
              <a:buFontTx/>
              <a:buNone/>
              <a:defRPr/>
            </a:pPr>
            <a:r>
              <a:rPr lang="en-US" altLang="zh-CN" dirty="0">
                <a:latin typeface="Courier New" pitchFamily="49" charset="0"/>
                <a:cs typeface="Courier New" pitchFamily="49" charset="0"/>
              </a:rPr>
              <a:t>	</a:t>
            </a:r>
            <a:r>
              <a:rPr lang="en-US" altLang="zh-CN" dirty="0" err="1">
                <a:latin typeface="Courier New" pitchFamily="49" charset="0"/>
                <a:cs typeface="Courier New" pitchFamily="49" charset="0"/>
              </a:rPr>
              <a:t>printf</a:t>
            </a:r>
            <a:r>
              <a:rPr lang="en-US" altLang="zh-CN" dirty="0">
                <a:latin typeface="Courier New" pitchFamily="49" charset="0"/>
                <a:cs typeface="Courier New" pitchFamily="49" charset="0"/>
              </a:rPr>
              <a:t>("%d\n", </a:t>
            </a:r>
            <a:r>
              <a:rPr lang="en-US" altLang="zh-CN" dirty="0" err="1">
                <a:latin typeface="Courier New" pitchFamily="49" charset="0"/>
                <a:cs typeface="Courier New" pitchFamily="49" charset="0"/>
              </a:rPr>
              <a:t>i</a:t>
            </a:r>
            <a:r>
              <a:rPr lang="en-US" altLang="zh-CN" dirty="0">
                <a:latin typeface="Courier New" pitchFamily="49" charset="0"/>
                <a:cs typeface="Courier New" pitchFamily="49" charset="0"/>
              </a:rPr>
              <a:t>);</a:t>
            </a:r>
            <a:endParaRPr lang="zh-CN" altLang="zh-CN" dirty="0">
              <a:latin typeface="Courier New" pitchFamily="49" charset="0"/>
              <a:cs typeface="Courier New" pitchFamily="49" charset="0"/>
            </a:endParaRPr>
          </a:p>
          <a:p>
            <a:pPr marL="400050" lvl="1" indent="0">
              <a:buFontTx/>
              <a:buNone/>
              <a:defRPr/>
            </a:pPr>
            <a:r>
              <a:rPr lang="en-US" altLang="zh-CN" dirty="0">
                <a:latin typeface="Courier New" pitchFamily="49" charset="0"/>
                <a:cs typeface="Courier New" pitchFamily="49" charset="0"/>
              </a:rPr>
              <a:t>}</a:t>
            </a:r>
            <a:endParaRPr lang="zh-CN" altLang="zh-CN" dirty="0">
              <a:latin typeface="Courier New" pitchFamily="49" charset="0"/>
              <a:cs typeface="Courier New" pitchFamily="49" charset="0"/>
            </a:endParaRPr>
          </a:p>
        </p:txBody>
      </p:sp>
      <p:sp>
        <p:nvSpPr>
          <p:cNvPr id="6" name="TextBox 5"/>
          <p:cNvSpPr txBox="1"/>
          <p:nvPr/>
        </p:nvSpPr>
        <p:spPr>
          <a:xfrm>
            <a:off x="11180771" y="850142"/>
            <a:ext cx="810090" cy="830997"/>
          </a:xfrm>
          <a:prstGeom prst="rect">
            <a:avLst/>
          </a:prstGeom>
          <a:noFill/>
          <a:ln>
            <a:solidFill>
              <a:schemeClr val="tx1"/>
            </a:solidFill>
          </a:ln>
        </p:spPr>
        <p:txBody>
          <a:bodyPr wrap="square" rtlCol="0">
            <a:spAutoFit/>
          </a:bodyPr>
          <a:lstStyle/>
          <a:p>
            <a:r>
              <a:rPr lang="en-US" altLang="zh-CN" dirty="0"/>
              <a:t>1\n</a:t>
            </a:r>
          </a:p>
          <a:p>
            <a:r>
              <a:rPr lang="en-US" altLang="zh-CN" dirty="0"/>
              <a:t>5</a:t>
            </a:r>
          </a:p>
        </p:txBody>
      </p:sp>
      <p:sp>
        <p:nvSpPr>
          <p:cNvPr id="7" name="矩形 6"/>
          <p:cNvSpPr/>
          <p:nvPr/>
        </p:nvSpPr>
        <p:spPr>
          <a:xfrm>
            <a:off x="11176649" y="1769330"/>
            <a:ext cx="800219" cy="1200329"/>
          </a:xfrm>
          <a:prstGeom prst="rect">
            <a:avLst/>
          </a:prstGeom>
          <a:solidFill>
            <a:schemeClr val="tx1"/>
          </a:solidFill>
        </p:spPr>
        <p:txBody>
          <a:bodyPr wrap="none">
            <a:spAutoFit/>
          </a:bodyPr>
          <a:lstStyle/>
          <a:p>
            <a:pPr lvl="0"/>
            <a:r>
              <a:rPr lang="zh-CN" altLang="en-US" dirty="0">
                <a:solidFill>
                  <a:schemeClr val="bg1"/>
                </a:solidFill>
              </a:rPr>
              <a:t>输出</a:t>
            </a:r>
            <a:endParaRPr lang="en-US" altLang="zh-CN" dirty="0">
              <a:solidFill>
                <a:schemeClr val="bg1"/>
              </a:solidFill>
            </a:endParaRPr>
          </a:p>
          <a:p>
            <a:pPr lvl="0"/>
            <a:r>
              <a:rPr lang="en-US" altLang="zh-CN" dirty="0">
                <a:solidFill>
                  <a:schemeClr val="bg1"/>
                </a:solidFill>
              </a:rPr>
              <a:t>1</a:t>
            </a:r>
          </a:p>
          <a:p>
            <a:pPr lvl="0"/>
            <a:r>
              <a:rPr lang="en-US" altLang="zh-CN" dirty="0">
                <a:solidFill>
                  <a:schemeClr val="bg1"/>
                </a:solidFill>
              </a:rPr>
              <a:t>5</a:t>
            </a:r>
          </a:p>
        </p:txBody>
      </p:sp>
      <p:sp>
        <p:nvSpPr>
          <p:cNvPr id="9" name="矩形 8"/>
          <p:cNvSpPr/>
          <p:nvPr/>
        </p:nvSpPr>
        <p:spPr>
          <a:xfrm>
            <a:off x="1035260" y="3946699"/>
            <a:ext cx="10730576" cy="2677656"/>
          </a:xfrm>
          <a:prstGeom prst="rect">
            <a:avLst/>
          </a:prstGeom>
          <a:ln>
            <a:solidFill>
              <a:schemeClr val="tx1"/>
            </a:solidFill>
          </a:ln>
        </p:spPr>
        <p:txBody>
          <a:bodyPr wrap="square">
            <a:spAutoFit/>
          </a:bodyPr>
          <a:lstStyle/>
          <a:p>
            <a:pPr marL="400050" lvl="1" indent="0">
              <a:buFontTx/>
              <a:buNone/>
              <a:defRPr/>
            </a:pPr>
            <a:r>
              <a:rPr lang="en-US" altLang="zh-CN" b="1" dirty="0" err="1">
                <a:latin typeface="Courier New" pitchFamily="49" charset="0"/>
                <a:cs typeface="Courier New" pitchFamily="49" charset="0"/>
              </a:rPr>
              <a:t>pfile</a:t>
            </a:r>
            <a:r>
              <a:rPr lang="en-US" altLang="zh-CN" b="1" dirty="0">
                <a:latin typeface="Courier New" pitchFamily="49" charset="0"/>
                <a:cs typeface="Courier New" pitchFamily="49" charset="0"/>
              </a:rPr>
              <a:t> = </a:t>
            </a:r>
            <a:r>
              <a:rPr lang="en-US" altLang="zh-CN" b="1" dirty="0" err="1">
                <a:latin typeface="Courier New" pitchFamily="49" charset="0"/>
                <a:cs typeface="Courier New" pitchFamily="49" charset="0"/>
              </a:rPr>
              <a:t>fopen</a:t>
            </a:r>
            <a:r>
              <a:rPr lang="en-US" altLang="zh-CN" b="1" dirty="0">
                <a:latin typeface="Courier New" pitchFamily="49" charset="0"/>
                <a:cs typeface="Courier New" pitchFamily="49" charset="0"/>
              </a:rPr>
              <a:t>("d:\\data\\tfile.txt", "r");</a:t>
            </a:r>
            <a:endParaRPr lang="zh-CN" altLang="zh-CN" b="1" dirty="0">
              <a:latin typeface="Courier New" pitchFamily="49" charset="0"/>
              <a:cs typeface="Courier New" pitchFamily="49" charset="0"/>
            </a:endParaRPr>
          </a:p>
          <a:p>
            <a:pPr marL="400050" lvl="1" indent="0">
              <a:buFontTx/>
              <a:buNone/>
              <a:defRPr/>
            </a:pPr>
            <a:r>
              <a:rPr lang="en-US" altLang="zh-CN" b="1" dirty="0" err="1">
                <a:latin typeface="Courier New" pitchFamily="49" charset="0"/>
                <a:cs typeface="Courier New" pitchFamily="49" charset="0"/>
              </a:rPr>
              <a:t>int</a:t>
            </a: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 = 0;</a:t>
            </a:r>
            <a:endParaRPr lang="zh-CN" altLang="zh-CN" b="1" dirty="0">
              <a:latin typeface="Courier New" pitchFamily="49" charset="0"/>
              <a:cs typeface="Courier New" pitchFamily="49" charset="0"/>
            </a:endParaRPr>
          </a:p>
          <a:p>
            <a:pPr marL="400050" lvl="1" indent="0">
              <a:buFontTx/>
              <a:buNone/>
              <a:defRPr/>
            </a:pPr>
            <a:r>
              <a:rPr lang="en-US" altLang="zh-CN" b="1" dirty="0">
                <a:latin typeface="Courier New" pitchFamily="49" charset="0"/>
                <a:cs typeface="Courier New" pitchFamily="49" charset="0"/>
              </a:rPr>
              <a:t>while(!</a:t>
            </a:r>
            <a:r>
              <a:rPr lang="en-US" altLang="zh-CN" b="1" dirty="0" err="1">
                <a:latin typeface="Courier New" pitchFamily="49" charset="0"/>
                <a:cs typeface="Courier New" pitchFamily="49" charset="0"/>
              </a:rPr>
              <a:t>feof</a:t>
            </a:r>
            <a:r>
              <a:rPr lang="en-US" altLang="zh-CN" b="1" dirty="0">
                <a:latin typeface="Courier New" pitchFamily="49" charset="0"/>
                <a:cs typeface="Courier New" pitchFamily="49" charset="0"/>
              </a:rPr>
              <a:t>(</a:t>
            </a:r>
            <a:r>
              <a:rPr lang="en-US" altLang="zh-CN" b="1" dirty="0" err="1">
                <a:latin typeface="Courier New" pitchFamily="49" charset="0"/>
                <a:cs typeface="Courier New" pitchFamily="49" charset="0"/>
              </a:rPr>
              <a:t>pfile</a:t>
            </a:r>
            <a:r>
              <a:rPr lang="en-US" altLang="zh-CN" b="1" dirty="0">
                <a:latin typeface="Courier New" pitchFamily="49" charset="0"/>
                <a:cs typeface="Courier New" pitchFamily="49" charset="0"/>
              </a:rPr>
              <a:t>))</a:t>
            </a:r>
            <a:endParaRPr lang="zh-CN" altLang="zh-CN" b="1" dirty="0">
              <a:latin typeface="Courier New" pitchFamily="49" charset="0"/>
              <a:cs typeface="Courier New" pitchFamily="49" charset="0"/>
            </a:endParaRPr>
          </a:p>
          <a:p>
            <a:pPr marL="400050" lvl="1" indent="0">
              <a:buFontTx/>
              <a:buNone/>
              <a:defRPr/>
            </a:pPr>
            <a:r>
              <a:rPr lang="en-US" altLang="zh-CN" b="1" dirty="0">
                <a:latin typeface="Courier New" pitchFamily="49" charset="0"/>
                <a:cs typeface="Courier New" pitchFamily="49" charset="0"/>
              </a:rPr>
              <a:t>{</a:t>
            </a:r>
            <a:endParaRPr lang="zh-CN" altLang="zh-CN" b="1" dirty="0">
              <a:latin typeface="Courier New" pitchFamily="49" charset="0"/>
              <a:cs typeface="Courier New" pitchFamily="49" charset="0"/>
            </a:endParaRPr>
          </a:p>
          <a:p>
            <a:pPr marL="400050" lvl="1" indent="0">
              <a:buFontTx/>
              <a:buNone/>
              <a:defRPr/>
            </a:pPr>
            <a:r>
              <a:rPr lang="en-US" altLang="zh-CN" b="1" dirty="0">
                <a:latin typeface="Courier New" pitchFamily="49" charset="0"/>
                <a:cs typeface="Courier New" pitchFamily="49" charset="0"/>
              </a:rPr>
              <a:t>	</a:t>
            </a:r>
            <a:r>
              <a:rPr lang="en-US" altLang="zh-CN" b="1" dirty="0">
                <a:solidFill>
                  <a:srgbClr val="FF0000"/>
                </a:solidFill>
                <a:latin typeface="Courier New" pitchFamily="49" charset="0"/>
                <a:cs typeface="Courier New" pitchFamily="49" charset="0"/>
              </a:rPr>
              <a:t>if(</a:t>
            </a:r>
            <a:r>
              <a:rPr lang="en-US" altLang="zh-CN" b="1" dirty="0" err="1">
                <a:latin typeface="Courier New" pitchFamily="49" charset="0"/>
                <a:cs typeface="Courier New" pitchFamily="49" charset="0"/>
              </a:rPr>
              <a:t>fscanf</a:t>
            </a:r>
            <a:r>
              <a:rPr lang="en-US" altLang="zh-CN" b="1" dirty="0">
                <a:latin typeface="Courier New" pitchFamily="49" charset="0"/>
                <a:cs typeface="Courier New" pitchFamily="49" charset="0"/>
              </a:rPr>
              <a:t>(</a:t>
            </a:r>
            <a:r>
              <a:rPr lang="en-US" altLang="zh-CN" b="1" dirty="0" err="1">
                <a:latin typeface="Courier New" pitchFamily="49" charset="0"/>
                <a:cs typeface="Courier New" pitchFamily="49" charset="0"/>
              </a:rPr>
              <a:t>pfile</a:t>
            </a:r>
            <a:r>
              <a:rPr lang="en-US" altLang="zh-CN" b="1" dirty="0">
                <a:latin typeface="Courier New" pitchFamily="49" charset="0"/>
                <a:cs typeface="Courier New" pitchFamily="49" charset="0"/>
              </a:rPr>
              <a:t>, "%d", &amp;</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a:t>
            </a:r>
            <a:r>
              <a:rPr lang="en-US" altLang="zh-CN" b="1" dirty="0">
                <a:solidFill>
                  <a:srgbClr val="FF0000"/>
                </a:solidFill>
                <a:latin typeface="Courier New" pitchFamily="49" charset="0"/>
                <a:cs typeface="Courier New" pitchFamily="49" charset="0"/>
              </a:rPr>
              <a:t> != EOF)</a:t>
            </a:r>
            <a:r>
              <a:rPr lang="en-US" altLang="zh-CN" b="1" dirty="0">
                <a:latin typeface="Courier New" pitchFamily="49" charset="0"/>
                <a:cs typeface="Courier New" pitchFamily="49" charset="0"/>
              </a:rPr>
              <a:t>//</a:t>
            </a:r>
            <a:r>
              <a:rPr lang="zh-CN" altLang="en-US" b="1" dirty="0">
                <a:latin typeface="Courier New" pitchFamily="49" charset="0"/>
                <a:cs typeface="Courier New" pitchFamily="49" charset="0"/>
              </a:rPr>
              <a:t>读之后文件指针移动</a:t>
            </a:r>
            <a:endParaRPr lang="en-US" altLang="zh-CN" b="1" dirty="0">
              <a:latin typeface="Courier New" pitchFamily="49" charset="0"/>
              <a:cs typeface="Courier New" pitchFamily="49" charset="0"/>
            </a:endParaRPr>
          </a:p>
          <a:p>
            <a:pPr marL="400050" lvl="1" indent="0">
              <a:buFontTx/>
              <a:buNone/>
              <a:defRPr/>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printf</a:t>
            </a:r>
            <a:r>
              <a:rPr lang="en-US" altLang="zh-CN" b="1" dirty="0">
                <a:latin typeface="Courier New" pitchFamily="49" charset="0"/>
                <a:cs typeface="Courier New" pitchFamily="49" charset="0"/>
              </a:rPr>
              <a:t>("%d\n", </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a:t>
            </a:r>
            <a:endParaRPr lang="zh-CN" altLang="zh-CN" b="1" dirty="0">
              <a:latin typeface="Courier New" pitchFamily="49" charset="0"/>
              <a:cs typeface="Courier New" pitchFamily="49" charset="0"/>
            </a:endParaRPr>
          </a:p>
          <a:p>
            <a:pPr marL="400050" lvl="1" indent="0">
              <a:buFontTx/>
              <a:buNone/>
              <a:defRPr/>
            </a:pPr>
            <a:r>
              <a:rPr lang="en-US" altLang="zh-CN" b="1" dirty="0">
                <a:latin typeface="Courier New" pitchFamily="49" charset="0"/>
                <a:cs typeface="Courier New" pitchFamily="49" charset="0"/>
              </a:rPr>
              <a:t>}</a:t>
            </a:r>
            <a:endParaRPr lang="zh-CN" altLang="zh-CN" b="1" dirty="0">
              <a:latin typeface="Courier New" pitchFamily="49" charset="0"/>
              <a:cs typeface="Courier New" pitchFamily="49" charset="0"/>
            </a:endParaRPr>
          </a:p>
        </p:txBody>
      </p:sp>
      <p:sp>
        <p:nvSpPr>
          <p:cNvPr id="10" name="内容占位符 2"/>
          <p:cNvSpPr>
            <a:spLocks noGrp="1"/>
          </p:cNvSpPr>
          <p:nvPr>
            <p:ph idx="1"/>
          </p:nvPr>
        </p:nvSpPr>
        <p:spPr>
          <a:xfrm>
            <a:off x="93121" y="863600"/>
            <a:ext cx="11995705" cy="5949950"/>
          </a:xfrm>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或</a:t>
            </a:r>
          </a:p>
        </p:txBody>
      </p:sp>
      <p:sp>
        <p:nvSpPr>
          <p:cNvPr id="11"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B4A6B426-D54B-480B-A7F4-4339CFF61B9E}" type="slidenum">
              <a:rPr lang="en-US" altLang="zh-CN" sz="1200">
                <a:ea typeface="+mn-ea"/>
              </a:rPr>
              <a:pPr algn="r">
                <a:defRPr/>
              </a:pPr>
              <a:t>35</a:t>
            </a:fld>
            <a:endParaRPr lang="en-US" altLang="zh-CN" sz="1200">
              <a:ea typeface="+mn-ea"/>
            </a:endParaRPr>
          </a:p>
        </p:txBody>
      </p:sp>
      <p:sp>
        <p:nvSpPr>
          <p:cNvPr id="12" name="TextBox 11"/>
          <p:cNvSpPr txBox="1"/>
          <p:nvPr/>
        </p:nvSpPr>
        <p:spPr>
          <a:xfrm>
            <a:off x="1189660" y="3066133"/>
            <a:ext cx="8775975" cy="461665"/>
          </a:xfrm>
          <a:prstGeom prst="rect">
            <a:avLst/>
          </a:prstGeom>
          <a:noFill/>
          <a:ln>
            <a:solidFill>
              <a:schemeClr val="tx1"/>
            </a:solidFill>
          </a:ln>
        </p:spPr>
        <p:txBody>
          <a:bodyPr wrap="square" rtlCol="0">
            <a:spAutoFit/>
          </a:bodyPr>
          <a:lstStyle/>
          <a:p>
            <a:r>
              <a:rPr lang="zh-CN" altLang="en-US" dirty="0"/>
              <a:t>第二次 </a:t>
            </a:r>
            <a:r>
              <a:rPr lang="en-US" altLang="zh-CN" dirty="0" err="1"/>
              <a:t>fscanf</a:t>
            </a:r>
            <a:r>
              <a:rPr lang="en-US" altLang="zh-CN" dirty="0"/>
              <a:t> </a:t>
            </a:r>
            <a:r>
              <a:rPr lang="zh-CN" altLang="en-US" dirty="0"/>
              <a:t>读一个整数时读不到数据分隔符，</a:t>
            </a:r>
            <a:r>
              <a:rPr lang="en-US" altLang="zh-CN" dirty="0" err="1"/>
              <a:t>feof</a:t>
            </a:r>
            <a:r>
              <a:rPr lang="en-US" altLang="zh-CN" dirty="0"/>
              <a:t> </a:t>
            </a:r>
            <a:r>
              <a:rPr lang="zh-CN" altLang="en-US" dirty="0"/>
              <a:t>返回 非</a:t>
            </a:r>
            <a:r>
              <a:rPr lang="en-US" altLang="zh-CN" dirty="0"/>
              <a:t>0</a:t>
            </a:r>
            <a:endParaRPr lang="zh-CN" altLang="en-US" dirty="0"/>
          </a:p>
        </p:txBody>
      </p:sp>
    </p:spTree>
    <p:extLst>
      <p:ext uri="{BB962C8B-B14F-4D97-AF65-F5344CB8AC3E}">
        <p14:creationId xmlns:p14="http://schemas.microsoft.com/office/powerpoint/2010/main" val="1619665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6" end="6"/>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endParaRPr lang="zh-CN" altLang="en-US"/>
          </a:p>
        </p:txBody>
      </p:sp>
      <p:sp>
        <p:nvSpPr>
          <p:cNvPr id="34819" name="内容占位符 2"/>
          <p:cNvSpPr>
            <a:spLocks noGrp="1"/>
          </p:cNvSpPr>
          <p:nvPr>
            <p:ph idx="1"/>
          </p:nvPr>
        </p:nvSpPr>
        <p:spPr/>
        <p:txBody>
          <a:bodyPr/>
          <a:lstStyle/>
          <a:p>
            <a:r>
              <a:rPr lang="zh-CN" altLang="en-US" sz="2400" dirty="0">
                <a:latin typeface="Courier New" pitchFamily="49" charset="0"/>
                <a:cs typeface="Courier New" pitchFamily="49" charset="0"/>
              </a:rPr>
              <a:t>例</a:t>
            </a:r>
            <a:r>
              <a:rPr lang="en-US" altLang="zh-CN" sz="2400" dirty="0">
                <a:latin typeface="Courier New" pitchFamily="49" charset="0"/>
                <a:cs typeface="Courier New" pitchFamily="49" charset="0"/>
              </a:rPr>
              <a:t>10.2</a:t>
            </a:r>
            <a:r>
              <a:rPr lang="zh-CN" altLang="en-US" sz="2400" dirty="0">
                <a:latin typeface="Courier New" pitchFamily="49" charset="0"/>
                <a:cs typeface="Courier New" pitchFamily="49" charset="0"/>
              </a:rPr>
              <a:t>：带形参的 </a:t>
            </a:r>
            <a:r>
              <a:rPr lang="en-US" altLang="zh-CN" sz="2400" dirty="0">
                <a:latin typeface="Courier New" pitchFamily="49" charset="0"/>
                <a:cs typeface="Courier New" pitchFamily="49" charset="0"/>
              </a:rPr>
              <a:t>main </a:t>
            </a:r>
            <a:r>
              <a:rPr lang="zh-CN" altLang="en-US" sz="2400" dirty="0">
                <a:latin typeface="Courier New" pitchFamily="49" charset="0"/>
                <a:cs typeface="Courier New" pitchFamily="49" charset="0"/>
              </a:rPr>
              <a:t>函数</a:t>
            </a:r>
            <a:endParaRPr lang="en-US" altLang="zh-CN" sz="2400" dirty="0">
              <a:latin typeface="Courier New" pitchFamily="49" charset="0"/>
              <a:cs typeface="Courier New" pitchFamily="49" charset="0"/>
            </a:endParaRPr>
          </a:p>
          <a:p>
            <a:endParaRPr lang="en-US" altLang="zh-CN" sz="2400" dirty="0">
              <a:latin typeface="Courier New" pitchFamily="49" charset="0"/>
              <a:cs typeface="Courier New" pitchFamily="49" charset="0"/>
            </a:endParaRPr>
          </a:p>
          <a:p>
            <a:r>
              <a:rPr lang="zh-CN" altLang="zh-CN" sz="2400" dirty="0">
                <a:latin typeface="Courier New" pitchFamily="49" charset="0"/>
                <a:cs typeface="Courier New" pitchFamily="49" charset="0"/>
              </a:rPr>
              <a:t>一般情况下，程序不需要调用者</a:t>
            </a:r>
            <a:r>
              <a:rPr lang="zh-CN" altLang="en-US" sz="2400" dirty="0">
                <a:latin typeface="Courier New" pitchFamily="49" charset="0"/>
                <a:cs typeface="Courier New" pitchFamily="49" charset="0"/>
              </a:rPr>
              <a:t>（比如操作系统）</a:t>
            </a:r>
            <a:r>
              <a:rPr lang="zh-CN" altLang="zh-CN" sz="2400" dirty="0">
                <a:latin typeface="Courier New" pitchFamily="49" charset="0"/>
                <a:cs typeface="Courier New" pitchFamily="49" charset="0"/>
              </a:rPr>
              <a:t>提供参数，定义</a:t>
            </a:r>
            <a:r>
              <a:rPr lang="en-US" altLang="zh-CN" sz="2400" dirty="0">
                <a:latin typeface="Courier New" pitchFamily="49" charset="0"/>
                <a:cs typeface="Courier New" pitchFamily="49" charset="0"/>
              </a:rPr>
              <a:t>main</a:t>
            </a:r>
            <a:r>
              <a:rPr lang="zh-CN" altLang="zh-CN" sz="2400" dirty="0">
                <a:latin typeface="Courier New" pitchFamily="49" charset="0"/>
                <a:cs typeface="Courier New" pitchFamily="49" charset="0"/>
              </a:rPr>
              <a:t>函数时不用定义形参，如果程序需要用到调用者提供的参数，则可以在定义</a:t>
            </a:r>
            <a:r>
              <a:rPr lang="en-US" altLang="zh-CN" sz="2400" dirty="0">
                <a:latin typeface="Courier New" pitchFamily="49" charset="0"/>
                <a:cs typeface="Courier New" pitchFamily="49" charset="0"/>
              </a:rPr>
              <a:t>main</a:t>
            </a:r>
            <a:r>
              <a:rPr lang="zh-CN" altLang="zh-CN" sz="2400" dirty="0">
                <a:latin typeface="Courier New" pitchFamily="49" charset="0"/>
                <a:cs typeface="Courier New" pitchFamily="49" charset="0"/>
              </a:rPr>
              <a:t>函数时给出形参的定义。</a:t>
            </a:r>
          </a:p>
          <a:p>
            <a:endParaRPr lang="en-US" altLang="zh-CN" sz="2400" dirty="0">
              <a:latin typeface="Courier New" pitchFamily="49" charset="0"/>
              <a:cs typeface="Courier New" pitchFamily="49" charset="0"/>
            </a:endParaRPr>
          </a:p>
          <a:p>
            <a:r>
              <a:rPr lang="zh-CN" altLang="zh-CN" sz="2400" dirty="0">
                <a:latin typeface="Courier New" pitchFamily="49" charset="0"/>
                <a:cs typeface="Courier New" pitchFamily="49" charset="0"/>
              </a:rPr>
              <a:t>一个文件拷贝程序</a:t>
            </a:r>
            <a:r>
              <a:rPr lang="en-US" altLang="zh-CN" sz="2400" dirty="0" err="1">
                <a:latin typeface="Courier New" pitchFamily="49" charset="0"/>
                <a:cs typeface="Courier New" pitchFamily="49" charset="0"/>
              </a:rPr>
              <a:t>copy.c</a:t>
            </a:r>
            <a:r>
              <a:rPr lang="zh-CN" altLang="zh-CN" sz="2400" dirty="0">
                <a:latin typeface="Courier New" pitchFamily="49" charset="0"/>
                <a:cs typeface="Courier New" pitchFamily="49" charset="0"/>
              </a:rPr>
              <a:t>，可以按“</a:t>
            </a:r>
            <a:r>
              <a:rPr lang="en-US" altLang="zh-CN" sz="2400" dirty="0">
                <a:latin typeface="Courier New" pitchFamily="49" charset="0"/>
                <a:cs typeface="Courier New" pitchFamily="49" charset="0"/>
              </a:rPr>
              <a:t>copy file1 file2</a:t>
            </a:r>
            <a:r>
              <a:rPr lang="zh-CN" altLang="en-US" sz="2400" dirty="0">
                <a:latin typeface="Courier New" pitchFamily="49" charset="0"/>
                <a:cs typeface="Courier New" pitchFamily="49" charset="0"/>
              </a:rPr>
              <a:t>”</a:t>
            </a:r>
            <a:r>
              <a:rPr lang="en-US" altLang="zh-CN" sz="2400" dirty="0">
                <a:latin typeface="Courier New" pitchFamily="49" charset="0"/>
                <a:cs typeface="Courier New" pitchFamily="49" charset="0"/>
              </a:rPr>
              <a:t>的命令形式来执行文件file2</a:t>
            </a:r>
            <a:r>
              <a:rPr lang="zh-CN" altLang="zh-CN" sz="2400" dirty="0">
                <a:latin typeface="Courier New" pitchFamily="49" charset="0"/>
                <a:cs typeface="Courier New" pitchFamily="49" charset="0"/>
              </a:rPr>
              <a:t>至文件</a:t>
            </a:r>
            <a:r>
              <a:rPr lang="en-US" altLang="zh-CN" sz="2400" dirty="0">
                <a:latin typeface="Courier New" pitchFamily="49" charset="0"/>
                <a:cs typeface="Courier New" pitchFamily="49" charset="0"/>
              </a:rPr>
              <a:t>file1</a:t>
            </a:r>
            <a:r>
              <a:rPr lang="zh-CN" altLang="zh-CN" sz="2400" dirty="0">
                <a:latin typeface="Courier New" pitchFamily="49" charset="0"/>
                <a:cs typeface="Courier New" pitchFamily="49" charset="0"/>
              </a:rPr>
              <a:t>的拷贝。</a:t>
            </a:r>
          </a:p>
          <a:p>
            <a:endParaRPr lang="en-US" altLang="zh-CN" sz="2400" dirty="0">
              <a:latin typeface="Courier New" pitchFamily="49" charset="0"/>
              <a:cs typeface="Courier New" pitchFamily="49" charset="0"/>
            </a:endParaRPr>
          </a:p>
          <a:p>
            <a:endParaRPr lang="zh-CN" altLang="en-US" sz="2400" dirty="0">
              <a:latin typeface="Courier New" pitchFamily="49" charset="0"/>
              <a:cs typeface="Courier New" pitchFamily="49" charset="0"/>
            </a:endParaRPr>
          </a:p>
        </p:txBody>
      </p:sp>
      <p:sp>
        <p:nvSpPr>
          <p:cNvPr id="4"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3FC7674B-F6D1-4E87-AF3F-9D0D0FB1D0D9}" type="slidenum">
              <a:rPr lang="en-US" altLang="zh-CN" sz="1200">
                <a:ea typeface="+mn-ea"/>
              </a:rPr>
              <a:pPr algn="r">
                <a:defRPr/>
              </a:pPr>
              <a:t>36</a:t>
            </a:fld>
            <a:endParaRPr lang="en-US" altLang="zh-CN" sz="1200">
              <a:ea typeface="+mn-ea"/>
            </a:endParaRPr>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矩形 3"/>
          <p:cNvSpPr>
            <a:spLocks noChangeArrowheads="1"/>
          </p:cNvSpPr>
          <p:nvPr/>
        </p:nvSpPr>
        <p:spPr bwMode="auto">
          <a:xfrm>
            <a:off x="35979" y="757239"/>
            <a:ext cx="11578775" cy="63709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en-US" altLang="zh-CN" b="1" dirty="0" err="1">
                <a:latin typeface="Courier New" pitchFamily="49" charset="0"/>
                <a:cs typeface="Courier New" pitchFamily="49" charset="0"/>
              </a:rPr>
              <a:t>int</a:t>
            </a:r>
            <a:r>
              <a:rPr lang="en-US" altLang="zh-CN" b="1" dirty="0">
                <a:latin typeface="Courier New" pitchFamily="49" charset="0"/>
                <a:cs typeface="Courier New" pitchFamily="49" charset="0"/>
              </a:rPr>
              <a:t> main(</a:t>
            </a:r>
            <a:r>
              <a:rPr lang="en-US" altLang="zh-CN" b="1" dirty="0" err="1">
                <a:latin typeface="Courier New" pitchFamily="49" charset="0"/>
                <a:cs typeface="Courier New" pitchFamily="49" charset="0"/>
              </a:rPr>
              <a:t>int</a:t>
            </a: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argc</a:t>
            </a:r>
            <a:r>
              <a:rPr lang="en-US" altLang="zh-CN" b="1" dirty="0">
                <a:latin typeface="Courier New" pitchFamily="49" charset="0"/>
                <a:cs typeface="Courier New" pitchFamily="49" charset="0"/>
              </a:rPr>
              <a:t>, char *</a:t>
            </a:r>
            <a:r>
              <a:rPr lang="en-US" altLang="zh-CN" b="1" dirty="0" err="1">
                <a:latin typeface="Courier New" pitchFamily="49" charset="0"/>
                <a:cs typeface="Courier New" pitchFamily="49" charset="0"/>
              </a:rPr>
              <a:t>argv</a:t>
            </a:r>
            <a:r>
              <a:rPr lang="en-US" altLang="zh-CN" b="1" dirty="0">
                <a:latin typeface="Courier New" pitchFamily="49" charset="0"/>
                <a:cs typeface="Courier New" pitchFamily="49" charset="0"/>
              </a:rPr>
              <a:t>[ ])</a:t>
            </a:r>
          </a:p>
          <a:p>
            <a:r>
              <a:rPr lang="en-US" altLang="zh-CN" b="1" dirty="0">
                <a:latin typeface="Courier New" pitchFamily="49" charset="0"/>
                <a:cs typeface="Courier New" pitchFamily="49" charset="0"/>
              </a:rPr>
              <a:t>{	FILE *fp1, *fp2;	</a:t>
            </a:r>
          </a:p>
          <a:p>
            <a:r>
              <a:rPr lang="en-US" altLang="zh-CN" b="1" dirty="0">
                <a:latin typeface="Courier New" pitchFamily="49" charset="0"/>
                <a:cs typeface="Courier New" pitchFamily="49" charset="0"/>
              </a:rPr>
              <a:t>	if( !(fp2 = </a:t>
            </a:r>
            <a:r>
              <a:rPr lang="en-US" altLang="zh-CN" b="1" dirty="0" err="1">
                <a:latin typeface="Courier New" pitchFamily="49" charset="0"/>
                <a:cs typeface="Courier New" pitchFamily="49" charset="0"/>
              </a:rPr>
              <a:t>fopen</a:t>
            </a:r>
            <a:r>
              <a:rPr lang="en-US" altLang="zh-CN" b="1" dirty="0">
                <a:latin typeface="Courier New" pitchFamily="49" charset="0"/>
                <a:cs typeface="Courier New" pitchFamily="49" charset="0"/>
              </a:rPr>
              <a:t>(</a:t>
            </a:r>
            <a:r>
              <a:rPr lang="en-US" altLang="zh-CN" b="1" dirty="0" err="1">
                <a:latin typeface="Courier New" pitchFamily="49" charset="0"/>
                <a:cs typeface="Courier New" pitchFamily="49" charset="0"/>
              </a:rPr>
              <a:t>argv</a:t>
            </a:r>
            <a:r>
              <a:rPr lang="en-US" altLang="zh-CN" b="1" dirty="0">
                <a:latin typeface="Courier New" pitchFamily="49" charset="0"/>
                <a:cs typeface="Courier New" pitchFamily="49" charset="0"/>
              </a:rPr>
              <a:t>[2], "r+")) </a:t>
            </a:r>
          </a:p>
          <a:p>
            <a:r>
              <a:rPr lang="en-US" altLang="zh-CN" b="1" dirty="0">
                <a:latin typeface="Courier New" pitchFamily="49" charset="0"/>
                <a:cs typeface="Courier New" pitchFamily="49" charset="0"/>
              </a:rPr>
              <a:t>		|| !(fp1 = </a:t>
            </a:r>
            <a:r>
              <a:rPr lang="en-US" altLang="zh-CN" b="1" dirty="0" err="1">
                <a:latin typeface="Courier New" pitchFamily="49" charset="0"/>
                <a:cs typeface="Courier New" pitchFamily="49" charset="0"/>
              </a:rPr>
              <a:t>fopen</a:t>
            </a:r>
            <a:r>
              <a:rPr lang="en-US" altLang="zh-CN" b="1" dirty="0">
                <a:latin typeface="Courier New" pitchFamily="49" charset="0"/>
                <a:cs typeface="Courier New" pitchFamily="49" charset="0"/>
              </a:rPr>
              <a:t>(</a:t>
            </a:r>
            <a:r>
              <a:rPr lang="en-US" altLang="zh-CN" b="1" dirty="0" err="1">
                <a:latin typeface="Courier New" pitchFamily="49" charset="0"/>
                <a:cs typeface="Courier New" pitchFamily="49" charset="0"/>
              </a:rPr>
              <a:t>argv</a:t>
            </a:r>
            <a:r>
              <a:rPr lang="en-US" altLang="zh-CN" b="1" dirty="0">
                <a:latin typeface="Courier New" pitchFamily="49" charset="0"/>
                <a:cs typeface="Courier New" pitchFamily="49" charset="0"/>
              </a:rPr>
              <a:t>[1], "w+")) )	  									//"c:\\user\\file2.txt"</a:t>
            </a:r>
          </a:p>
          <a:p>
            <a:r>
              <a:rPr lang="en-US" altLang="zh-CN" b="1" dirty="0">
                <a:latin typeface="Courier New" pitchFamily="49" charset="0"/>
                <a:cs typeface="Courier New" pitchFamily="49" charset="0"/>
              </a:rPr>
              <a:t>	{	</a:t>
            </a:r>
            <a:r>
              <a:rPr lang="en-US" altLang="zh-CN" b="1" dirty="0" err="1">
                <a:latin typeface="Courier New" pitchFamily="49" charset="0"/>
                <a:cs typeface="Courier New" pitchFamily="49" charset="0"/>
              </a:rPr>
              <a:t>printf</a:t>
            </a:r>
            <a:r>
              <a:rPr lang="en-US" altLang="zh-CN" b="1" dirty="0">
                <a:latin typeface="Courier New" pitchFamily="49" charset="0"/>
                <a:cs typeface="Courier New" pitchFamily="49" charset="0"/>
              </a:rPr>
              <a:t>("Open file error!\n");</a:t>
            </a:r>
          </a:p>
          <a:p>
            <a:r>
              <a:rPr lang="en-US" altLang="zh-CN" b="1" dirty="0">
                <a:latin typeface="Courier New" pitchFamily="49" charset="0"/>
                <a:cs typeface="Courier New" pitchFamily="49" charset="0"/>
              </a:rPr>
              <a:t>    		exit(0);</a:t>
            </a:r>
          </a:p>
          <a:p>
            <a:r>
              <a:rPr lang="en-US" altLang="zh-CN" b="1" dirty="0">
                <a:latin typeface="Courier New" pitchFamily="49" charset="0"/>
                <a:cs typeface="Courier New" pitchFamily="49" charset="0"/>
              </a:rPr>
              <a:t>	}</a:t>
            </a:r>
          </a:p>
          <a:p>
            <a:r>
              <a:rPr lang="en-US" altLang="zh-CN" b="1" dirty="0">
                <a:latin typeface="Courier New" pitchFamily="49" charset="0"/>
                <a:cs typeface="Courier New" pitchFamily="49" charset="0"/>
              </a:rPr>
              <a:t>			</a:t>
            </a:r>
          </a:p>
          <a:p>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int</a:t>
            </a:r>
            <a:r>
              <a:rPr lang="en-US" altLang="zh-CN" b="1" dirty="0">
                <a:latin typeface="Courier New" pitchFamily="49" charset="0"/>
                <a:cs typeface="Courier New" pitchFamily="49" charset="0"/>
              </a:rPr>
              <a:t> s = 0;</a:t>
            </a:r>
          </a:p>
          <a:p>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fscanf</a:t>
            </a:r>
            <a:r>
              <a:rPr lang="en-US" altLang="zh-CN" b="1" dirty="0">
                <a:latin typeface="Courier New" pitchFamily="49" charset="0"/>
                <a:cs typeface="Courier New" pitchFamily="49" charset="0"/>
              </a:rPr>
              <a:t>(fp2, "%d", &amp;s);</a:t>
            </a:r>
          </a:p>
          <a:p>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fprintf</a:t>
            </a:r>
            <a:r>
              <a:rPr lang="en-US" altLang="zh-CN" b="1" dirty="0">
                <a:latin typeface="Courier New" pitchFamily="49" charset="0"/>
                <a:cs typeface="Courier New" pitchFamily="49" charset="0"/>
              </a:rPr>
              <a:t>(fp1, "%d", s);</a:t>
            </a:r>
          </a:p>
          <a:p>
            <a:r>
              <a:rPr lang="en-US" altLang="zh-CN" b="1" dirty="0">
                <a:latin typeface="Courier New" pitchFamily="49" charset="0"/>
                <a:cs typeface="Courier New" pitchFamily="49" charset="0"/>
              </a:rPr>
              <a:t>		</a:t>
            </a:r>
          </a:p>
          <a:p>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fclose</a:t>
            </a:r>
            <a:r>
              <a:rPr lang="en-US" altLang="zh-CN" b="1" dirty="0">
                <a:latin typeface="Courier New" pitchFamily="49" charset="0"/>
                <a:cs typeface="Courier New" pitchFamily="49" charset="0"/>
              </a:rPr>
              <a:t>(fp1);</a:t>
            </a:r>
          </a:p>
          <a:p>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fclose</a:t>
            </a:r>
            <a:r>
              <a:rPr lang="en-US" altLang="zh-CN" b="1" dirty="0">
                <a:latin typeface="Courier New" pitchFamily="49" charset="0"/>
                <a:cs typeface="Courier New" pitchFamily="49" charset="0"/>
              </a:rPr>
              <a:t>(fp2);</a:t>
            </a:r>
          </a:p>
          <a:p>
            <a:r>
              <a:rPr lang="en-US" altLang="zh-CN" b="1" dirty="0">
                <a:latin typeface="Courier New" pitchFamily="49" charset="0"/>
                <a:cs typeface="Courier New" pitchFamily="49" charset="0"/>
              </a:rPr>
              <a:t>    	return 0;</a:t>
            </a:r>
          </a:p>
          <a:p>
            <a:r>
              <a:rPr lang="en-US" altLang="zh-CN" b="1" dirty="0">
                <a:latin typeface="Courier New" pitchFamily="49" charset="0"/>
                <a:cs typeface="Courier New" pitchFamily="49" charset="0"/>
              </a:rPr>
              <a:t>}</a:t>
            </a:r>
            <a:endParaRPr lang="zh-CN" altLang="en-US" b="1" dirty="0">
              <a:latin typeface="Courier New" pitchFamily="49" charset="0"/>
              <a:cs typeface="Courier New" pitchFamily="49" charset="0"/>
            </a:endParaRPr>
          </a:p>
        </p:txBody>
      </p:sp>
      <p:sp>
        <p:nvSpPr>
          <p:cNvPr id="35843" name="灯片编号占位符 5"/>
          <p:cNvSpPr txBox="1">
            <a:spLocks noGrp="1"/>
          </p:cNvSpPr>
          <p:nvPr/>
        </p:nvSpPr>
        <p:spPr bwMode="auto">
          <a:xfrm>
            <a:off x="10888833" y="6553200"/>
            <a:ext cx="119999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r" eaLnBrk="1" hangingPunct="1"/>
            <a:fld id="{8EE2DC42-91D4-41C2-9CF2-75D68E797E06}" type="slidenum">
              <a:rPr lang="en-US" altLang="zh-CN" sz="1200">
                <a:ea typeface="楷体_GB2312" pitchFamily="49" charset="-122"/>
              </a:rPr>
              <a:pPr algn="r" eaLnBrk="1" hangingPunct="1"/>
              <a:t>37</a:t>
            </a:fld>
            <a:endParaRPr lang="en-US" altLang="zh-CN" sz="1200">
              <a:ea typeface="楷体_GB2312" pitchFamily="49" charset="-122"/>
            </a:endParaRPr>
          </a:p>
        </p:txBody>
      </p:sp>
      <p:sp>
        <p:nvSpPr>
          <p:cNvPr id="35844" name="标题 1"/>
          <p:cNvSpPr>
            <a:spLocks noGrp="1"/>
          </p:cNvSpPr>
          <p:nvPr>
            <p:ph type="title"/>
          </p:nvPr>
        </p:nvSpPr>
        <p:spPr/>
        <p:txBody>
          <a:bodyPr/>
          <a:lstStyle/>
          <a:p>
            <a:endParaRPr lang="zh-CN" altLang="en-US"/>
          </a:p>
        </p:txBody>
      </p: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endParaRPr lang="zh-CN" altLang="en-US" dirty="0"/>
          </a:p>
        </p:txBody>
      </p:sp>
      <p:sp>
        <p:nvSpPr>
          <p:cNvPr id="36867" name="内容占位符 2"/>
          <p:cNvSpPr>
            <a:spLocks noGrp="1"/>
          </p:cNvSpPr>
          <p:nvPr>
            <p:ph idx="1"/>
          </p:nvPr>
        </p:nvSpPr>
        <p:spPr/>
        <p:txBody>
          <a:bodyPr/>
          <a:lstStyle/>
          <a:p>
            <a:r>
              <a:rPr lang="zh-CN" altLang="zh-CN" dirty="0">
                <a:latin typeface="Courier New" pitchFamily="49" charset="0"/>
                <a:cs typeface="Courier New" pitchFamily="49" charset="0"/>
              </a:rPr>
              <a:t>例</a:t>
            </a:r>
            <a:r>
              <a:rPr lang="en-US" altLang="zh-CN" dirty="0">
                <a:latin typeface="Courier New" pitchFamily="49" charset="0"/>
                <a:cs typeface="Courier New" pitchFamily="49" charset="0"/>
              </a:rPr>
              <a:t>10.3</a:t>
            </a:r>
            <a:r>
              <a:rPr lang="pt-BR" altLang="zh-CN" dirty="0">
                <a:latin typeface="Courier New" pitchFamily="49" charset="0"/>
                <a:cs typeface="Courier New" pitchFamily="49" charset="0"/>
              </a:rPr>
              <a:t> </a:t>
            </a:r>
            <a:r>
              <a:rPr lang="zh-CN" altLang="zh-CN" dirty="0">
                <a:latin typeface="Courier New" pitchFamily="49" charset="0"/>
                <a:cs typeface="Courier New" pitchFamily="49" charset="0"/>
              </a:rPr>
              <a:t>假定无线传感器网络采集的火山口温度值存于数据文件</a:t>
            </a:r>
            <a:r>
              <a:rPr lang="pt-BR" altLang="zh-CN" dirty="0">
                <a:latin typeface="Courier New" pitchFamily="49" charset="0"/>
                <a:cs typeface="Courier New" pitchFamily="49" charset="0"/>
              </a:rPr>
              <a:t>vol.dat</a:t>
            </a:r>
            <a:r>
              <a:rPr lang="zh-CN" altLang="zh-CN" dirty="0">
                <a:latin typeface="Courier New" pitchFamily="49" charset="0"/>
                <a:cs typeface="Courier New" pitchFamily="49" charset="0"/>
              </a:rPr>
              <a:t>中，编程对异常采集数据进行预处理（比如将温度值为</a:t>
            </a:r>
            <a:r>
              <a:rPr lang="pt-BR" altLang="zh-CN" dirty="0">
                <a:latin typeface="Courier New" pitchFamily="49" charset="0"/>
                <a:cs typeface="Courier New" pitchFamily="49" charset="0"/>
              </a:rPr>
              <a:t>0</a:t>
            </a:r>
            <a:r>
              <a:rPr lang="zh-CN" altLang="zh-CN" dirty="0">
                <a:latin typeface="Courier New" pitchFamily="49" charset="0"/>
                <a:cs typeface="Courier New" pitchFamily="49" charset="0"/>
              </a:rPr>
              <a:t>的采集数据用前后相邻两个采集数据的平均值代替，最后一个温度值若为</a:t>
            </a:r>
            <a:r>
              <a:rPr lang="pt-BR" altLang="zh-CN" dirty="0">
                <a:latin typeface="Courier New" pitchFamily="49" charset="0"/>
                <a:cs typeface="Courier New" pitchFamily="49" charset="0"/>
              </a:rPr>
              <a:t>0</a:t>
            </a:r>
            <a:r>
              <a:rPr lang="zh-CN" altLang="zh-CN" dirty="0">
                <a:latin typeface="Courier New" pitchFamily="49" charset="0"/>
                <a:cs typeface="Courier New" pitchFamily="49" charset="0"/>
              </a:rPr>
              <a:t>用前一个数代替）。</a:t>
            </a:r>
          </a:p>
          <a:p>
            <a:r>
              <a:rPr lang="pt-BR" altLang="zh-CN" dirty="0">
                <a:latin typeface="Courier New" pitchFamily="49" charset="0"/>
                <a:cs typeface="Courier New" pitchFamily="49" charset="0"/>
              </a:rPr>
              <a:t>[</a:t>
            </a:r>
            <a:r>
              <a:rPr lang="zh-CN" altLang="zh-CN" dirty="0">
                <a:latin typeface="Courier New" pitchFamily="49" charset="0"/>
                <a:cs typeface="Courier New" pitchFamily="49" charset="0"/>
              </a:rPr>
              <a:t>分析</a:t>
            </a:r>
            <a:r>
              <a:rPr lang="pt-BR" altLang="zh-CN" dirty="0">
                <a:latin typeface="Courier New" pitchFamily="49" charset="0"/>
                <a:cs typeface="Courier New" pitchFamily="49" charset="0"/>
              </a:rPr>
              <a:t>] </a:t>
            </a:r>
            <a:r>
              <a:rPr lang="zh-CN" altLang="zh-CN" dirty="0">
                <a:latin typeface="Courier New" pitchFamily="49" charset="0"/>
                <a:cs typeface="Courier New" pitchFamily="49" charset="0"/>
              </a:rPr>
              <a:t>可以采用随机数生成的方式模拟数据采集，以便向所创建的文件中写入原始数据。</a:t>
            </a:r>
          </a:p>
          <a:p>
            <a:pPr marL="400050" lvl="1" indent="0">
              <a:buFontTx/>
              <a:buNone/>
            </a:pPr>
            <a:r>
              <a:rPr lang="pt-BR" altLang="zh-CN" dirty="0">
                <a:latin typeface="Courier New" pitchFamily="49" charset="0"/>
                <a:cs typeface="Courier New" pitchFamily="49" charset="0"/>
              </a:rPr>
              <a:t>#include &lt;stdio.h&gt;</a:t>
            </a:r>
            <a:endParaRPr lang="zh-CN" altLang="zh-CN" dirty="0">
              <a:latin typeface="Courier New" pitchFamily="49" charset="0"/>
              <a:cs typeface="Courier New" pitchFamily="49" charset="0"/>
            </a:endParaRPr>
          </a:p>
          <a:p>
            <a:pPr marL="400050" lvl="1" indent="0">
              <a:buFontTx/>
              <a:buNone/>
            </a:pPr>
            <a:r>
              <a:rPr lang="pt-BR" altLang="zh-CN" dirty="0">
                <a:latin typeface="Courier New" pitchFamily="49" charset="0"/>
                <a:cs typeface="Courier New" pitchFamily="49" charset="0"/>
              </a:rPr>
              <a:t>#include &lt;stdlib.h&gt;	</a:t>
            </a:r>
            <a:endParaRPr lang="zh-CN" altLang="zh-CN" dirty="0">
              <a:latin typeface="Courier New" pitchFamily="49" charset="0"/>
              <a:cs typeface="Courier New" pitchFamily="49" charset="0"/>
            </a:endParaRPr>
          </a:p>
          <a:p>
            <a:pPr marL="400050" lvl="1" indent="0">
              <a:buFontTx/>
              <a:buNone/>
            </a:pPr>
            <a:r>
              <a:rPr lang="pt-BR" altLang="zh-CN" dirty="0">
                <a:latin typeface="Courier New" pitchFamily="49" charset="0"/>
                <a:cs typeface="Courier New" pitchFamily="49" charset="0"/>
              </a:rPr>
              <a:t>#include &lt;time.h&gt;</a:t>
            </a:r>
            <a:endParaRPr lang="zh-CN" altLang="zh-CN" dirty="0">
              <a:latin typeface="Courier New" pitchFamily="49" charset="0"/>
              <a:cs typeface="Courier New" pitchFamily="49" charset="0"/>
            </a:endParaRPr>
          </a:p>
          <a:p>
            <a:pPr marL="400050" lvl="1" indent="0">
              <a:buFontTx/>
              <a:buNone/>
            </a:pPr>
            <a:r>
              <a:rPr lang="en-US" altLang="zh-CN" dirty="0">
                <a:latin typeface="Courier New" pitchFamily="49" charset="0"/>
                <a:cs typeface="Courier New" pitchFamily="49" charset="0"/>
              </a:rPr>
              <a:t>const int N = </a:t>
            </a:r>
            <a:r>
              <a:rPr lang="pt-BR" altLang="zh-CN" dirty="0">
                <a:latin typeface="Courier New" pitchFamily="49" charset="0"/>
                <a:cs typeface="Courier New" pitchFamily="49" charset="0"/>
              </a:rPr>
              <a:t>100;</a:t>
            </a:r>
            <a:endParaRPr lang="zh-CN" altLang="zh-CN" dirty="0">
              <a:latin typeface="Courier New" pitchFamily="49" charset="0"/>
              <a:cs typeface="Courier New" pitchFamily="49" charset="0"/>
            </a:endParaRPr>
          </a:p>
          <a:p>
            <a:pPr marL="400050" lvl="1" indent="0">
              <a:buFontTx/>
              <a:buNone/>
            </a:pPr>
            <a:r>
              <a:rPr lang="pt-BR" altLang="zh-CN" dirty="0">
                <a:latin typeface="Courier New" pitchFamily="49" charset="0"/>
                <a:cs typeface="Courier New" pitchFamily="49" charset="0"/>
              </a:rPr>
              <a:t>void DatGenerator(FILE **fpp); </a:t>
            </a:r>
            <a:endParaRPr lang="zh-CN" altLang="zh-CN" dirty="0">
              <a:latin typeface="Courier New" pitchFamily="49" charset="0"/>
              <a:cs typeface="Courier New" pitchFamily="49" charset="0"/>
            </a:endParaRPr>
          </a:p>
          <a:p>
            <a:pPr marL="400050" lvl="1" indent="0">
              <a:buFontTx/>
              <a:buNone/>
            </a:pPr>
            <a:r>
              <a:rPr lang="pt-BR" altLang="zh-CN" dirty="0">
                <a:latin typeface="Courier New" pitchFamily="49" charset="0"/>
                <a:cs typeface="Courier New" pitchFamily="49" charset="0"/>
              </a:rPr>
              <a:t>void PreTreat();</a:t>
            </a:r>
            <a:endParaRPr lang="zh-CN" altLang="zh-CN" dirty="0">
              <a:latin typeface="Courier New" pitchFamily="49" charset="0"/>
              <a:cs typeface="Courier New" pitchFamily="49" charset="0"/>
            </a:endParaRPr>
          </a:p>
          <a:p>
            <a:endParaRPr lang="zh-CN" altLang="en-US" dirty="0">
              <a:latin typeface="Courier New" pitchFamily="49" charset="0"/>
              <a:cs typeface="Courier New" pitchFamily="49" charset="0"/>
            </a:endParaRPr>
          </a:p>
        </p:txBody>
      </p:sp>
      <p:sp>
        <p:nvSpPr>
          <p:cNvPr id="4"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3BC0DC5B-BBB8-40AE-89C1-6CEE41CE137D}" type="slidenum">
              <a:rPr lang="en-US" altLang="zh-CN" sz="1200">
                <a:ea typeface="+mn-ea"/>
              </a:rPr>
              <a:pPr algn="r">
                <a:defRPr/>
              </a:pPr>
              <a:t>38</a:t>
            </a:fld>
            <a:endParaRPr lang="en-US" altLang="zh-CN" sz="1200">
              <a:ea typeface="+mn-ea"/>
            </a:endParaRPr>
          </a:p>
        </p:txBody>
      </p:sp>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endParaRPr lang="zh-CN" altLang="en-US"/>
          </a:p>
        </p:txBody>
      </p:sp>
      <p:sp>
        <p:nvSpPr>
          <p:cNvPr id="37891" name="内容占位符 2"/>
          <p:cNvSpPr>
            <a:spLocks noGrp="1"/>
          </p:cNvSpPr>
          <p:nvPr>
            <p:ph idx="1"/>
          </p:nvPr>
        </p:nvSpPr>
        <p:spPr>
          <a:xfrm>
            <a:off x="93122" y="863600"/>
            <a:ext cx="10457580" cy="5949950"/>
          </a:xfrm>
        </p:spPr>
        <p:txBody>
          <a:bodyPr/>
          <a:lstStyle/>
          <a:p>
            <a:pPr marL="400050" lvl="1" indent="0">
              <a:buFontTx/>
              <a:buNone/>
            </a:pPr>
            <a:r>
              <a:rPr lang="pt-BR" altLang="zh-CN" dirty="0">
                <a:latin typeface="Courier New" pitchFamily="49" charset="0"/>
                <a:cs typeface="Courier New" pitchFamily="49" charset="0"/>
              </a:rPr>
              <a:t>int main( )</a:t>
            </a:r>
            <a:endParaRPr lang="zh-CN" altLang="zh-CN" dirty="0">
              <a:latin typeface="Courier New" pitchFamily="49" charset="0"/>
              <a:cs typeface="Courier New" pitchFamily="49" charset="0"/>
            </a:endParaRPr>
          </a:p>
          <a:p>
            <a:pPr marL="400050" lvl="1" indent="0">
              <a:buFontTx/>
              <a:buNone/>
            </a:pPr>
            <a:r>
              <a:rPr lang="pt-BR" altLang="zh-CN" dirty="0">
                <a:latin typeface="Courier New" pitchFamily="49" charset="0"/>
                <a:cs typeface="Courier New" pitchFamily="49" charset="0"/>
              </a:rPr>
              <a:t>{</a:t>
            </a:r>
            <a:endParaRPr lang="zh-CN" altLang="zh-CN" dirty="0">
              <a:latin typeface="Courier New" pitchFamily="49" charset="0"/>
              <a:cs typeface="Courier New" pitchFamily="49" charset="0"/>
            </a:endParaRPr>
          </a:p>
          <a:p>
            <a:pPr marL="400050" lvl="1" indent="0">
              <a:buFontTx/>
              <a:buNone/>
            </a:pPr>
            <a:r>
              <a:rPr lang="pt-BR" altLang="zh-CN" dirty="0">
                <a:latin typeface="Courier New" pitchFamily="49" charset="0"/>
                <a:cs typeface="Courier New" pitchFamily="49" charset="0"/>
              </a:rPr>
              <a:t>	FILE *fp;</a:t>
            </a:r>
            <a:endParaRPr lang="zh-CN" altLang="zh-CN" dirty="0">
              <a:latin typeface="Courier New" pitchFamily="49" charset="0"/>
              <a:cs typeface="Courier New" pitchFamily="49" charset="0"/>
            </a:endParaRPr>
          </a:p>
          <a:p>
            <a:pPr marL="400050" lvl="1" indent="0">
              <a:buFontTx/>
              <a:buNone/>
            </a:pPr>
            <a:r>
              <a:rPr lang="pt-BR" altLang="zh-CN" dirty="0">
                <a:latin typeface="Courier New" pitchFamily="49" charset="0"/>
                <a:cs typeface="Courier New" pitchFamily="49" charset="0"/>
              </a:rPr>
              <a:t>	char *fname = "d:\\data\\vol.dat";</a:t>
            </a:r>
            <a:endParaRPr lang="zh-CN" altLang="zh-CN" dirty="0">
              <a:latin typeface="Courier New" pitchFamily="49" charset="0"/>
              <a:cs typeface="Courier New" pitchFamily="49" charset="0"/>
            </a:endParaRPr>
          </a:p>
          <a:p>
            <a:pPr marL="400050" lvl="1" indent="0">
              <a:buFontTx/>
              <a:buNone/>
            </a:pPr>
            <a:r>
              <a:rPr lang="pt-BR" altLang="zh-CN" dirty="0">
                <a:latin typeface="Courier New" pitchFamily="49" charset="0"/>
                <a:cs typeface="Courier New" pitchFamily="49" charset="0"/>
              </a:rPr>
              <a:t>	if( (fp = fopen(fname,"wb")) == NULL )	</a:t>
            </a:r>
          </a:p>
          <a:p>
            <a:pPr marL="400050" lvl="1" indent="0">
              <a:buFontTx/>
              <a:buNone/>
            </a:pPr>
            <a:r>
              <a:rPr lang="pt-BR" altLang="zh-CN" dirty="0">
                <a:latin typeface="Courier New" pitchFamily="49" charset="0"/>
                <a:cs typeface="Courier New" pitchFamily="49" charset="0"/>
              </a:rPr>
              <a:t>					//</a:t>
            </a:r>
            <a:r>
              <a:rPr lang="zh-CN" altLang="zh-CN" dirty="0">
                <a:latin typeface="Courier New" pitchFamily="49" charset="0"/>
                <a:cs typeface="Courier New" pitchFamily="49" charset="0"/>
              </a:rPr>
              <a:t>打开、建立数据文件</a:t>
            </a:r>
          </a:p>
          <a:p>
            <a:pPr marL="400050" lvl="1" indent="0">
              <a:buFontTx/>
              <a:buNone/>
            </a:pPr>
            <a:r>
              <a:rPr lang="pt-BR" altLang="zh-CN" dirty="0">
                <a:latin typeface="Courier New" pitchFamily="49" charset="0"/>
                <a:cs typeface="Courier New" pitchFamily="49" charset="0"/>
              </a:rPr>
              <a:t>	{	printf("Can't open this file ! \n");</a:t>
            </a:r>
            <a:endParaRPr lang="zh-CN" altLang="zh-CN" dirty="0">
              <a:latin typeface="Courier New" pitchFamily="49" charset="0"/>
              <a:cs typeface="Courier New" pitchFamily="49" charset="0"/>
            </a:endParaRPr>
          </a:p>
          <a:p>
            <a:pPr marL="400050" lvl="1" indent="0">
              <a:buFontTx/>
              <a:buNone/>
            </a:pPr>
            <a:r>
              <a:rPr lang="pt-BR" altLang="zh-CN" dirty="0">
                <a:latin typeface="Courier New" pitchFamily="49" charset="0"/>
                <a:cs typeface="Courier New" pitchFamily="49" charset="0"/>
              </a:rPr>
              <a:t>		exit(0);	</a:t>
            </a:r>
          </a:p>
          <a:p>
            <a:pPr marL="400050" lvl="1" indent="0">
              <a:buFontTx/>
              <a:buNone/>
            </a:pPr>
            <a:r>
              <a:rPr lang="pt-BR" altLang="zh-CN" dirty="0">
                <a:latin typeface="Courier New" pitchFamily="49" charset="0"/>
                <a:cs typeface="Courier New" pitchFamily="49" charset="0"/>
              </a:rPr>
              <a:t>					//exit(0)</a:t>
            </a:r>
            <a:r>
              <a:rPr lang="zh-CN" altLang="zh-CN" dirty="0">
                <a:latin typeface="Courier New" pitchFamily="49" charset="0"/>
                <a:cs typeface="Courier New" pitchFamily="49" charset="0"/>
              </a:rPr>
              <a:t>为结束程序运行的库函数</a:t>
            </a:r>
            <a:endParaRPr lang="en-US" altLang="zh-CN" dirty="0">
              <a:latin typeface="Courier New" pitchFamily="49" charset="0"/>
              <a:cs typeface="Courier New" pitchFamily="49" charset="0"/>
            </a:endParaRPr>
          </a:p>
          <a:p>
            <a:pPr marL="400050" lvl="1" indent="0">
              <a:buFontTx/>
              <a:buNone/>
            </a:pPr>
            <a:r>
              <a:rPr lang="en-US" altLang="zh-CN" dirty="0">
                <a:latin typeface="Courier New" pitchFamily="49" charset="0"/>
                <a:cs typeface="Courier New" pitchFamily="49" charset="0"/>
              </a:rPr>
              <a:t>					//</a:t>
            </a:r>
            <a:r>
              <a:rPr lang="zh-CN" altLang="zh-CN" dirty="0">
                <a:latin typeface="Courier New" pitchFamily="49" charset="0"/>
                <a:cs typeface="Courier New" pitchFamily="49" charset="0"/>
              </a:rPr>
              <a:t>其相关信息在头文件</a:t>
            </a:r>
            <a:r>
              <a:rPr lang="pt-BR" altLang="zh-CN" dirty="0">
                <a:latin typeface="Courier New" pitchFamily="49" charset="0"/>
                <a:cs typeface="Courier New" pitchFamily="49" charset="0"/>
              </a:rPr>
              <a:t>stdlib.h</a:t>
            </a:r>
            <a:r>
              <a:rPr lang="zh-CN" altLang="zh-CN" dirty="0">
                <a:latin typeface="Courier New" pitchFamily="49" charset="0"/>
                <a:cs typeface="Courier New" pitchFamily="49" charset="0"/>
              </a:rPr>
              <a:t>中</a:t>
            </a:r>
          </a:p>
          <a:p>
            <a:pPr marL="400050" lvl="1" indent="0">
              <a:buFontTx/>
              <a:buNone/>
            </a:pPr>
            <a:r>
              <a:rPr lang="pt-BR" altLang="zh-CN" dirty="0">
                <a:latin typeface="Courier New" pitchFamily="49" charset="0"/>
                <a:cs typeface="Courier New" pitchFamily="49" charset="0"/>
              </a:rPr>
              <a:t>	}</a:t>
            </a:r>
            <a:endParaRPr lang="zh-CN" altLang="zh-CN" dirty="0">
              <a:latin typeface="Courier New" pitchFamily="49" charset="0"/>
              <a:cs typeface="Courier New" pitchFamily="49" charset="0"/>
            </a:endParaRPr>
          </a:p>
          <a:p>
            <a:pPr marL="400050" lvl="1" indent="0">
              <a:buFontTx/>
              <a:buNone/>
            </a:pPr>
            <a:r>
              <a:rPr lang="pt-BR" altLang="zh-CN" dirty="0">
                <a:latin typeface="Courier New" pitchFamily="49" charset="0"/>
                <a:cs typeface="Courier New" pitchFamily="49" charset="0"/>
              </a:rPr>
              <a:t>	DatGenerator(&amp;fp);	//</a:t>
            </a:r>
            <a:r>
              <a:rPr lang="zh-CN" altLang="zh-CN" dirty="0">
                <a:latin typeface="Courier New" pitchFamily="49" charset="0"/>
                <a:cs typeface="Courier New" pitchFamily="49" charset="0"/>
              </a:rPr>
              <a:t>调用函数，产生原始数据</a:t>
            </a:r>
          </a:p>
          <a:p>
            <a:pPr marL="400050" lvl="1" indent="0">
              <a:buFontTx/>
              <a:buNone/>
            </a:pPr>
            <a:r>
              <a:rPr lang="pt-BR" altLang="zh-CN" dirty="0">
                <a:latin typeface="Courier New" pitchFamily="49" charset="0"/>
                <a:cs typeface="Courier New" pitchFamily="49" charset="0"/>
              </a:rPr>
              <a:t>	fclose(fp);		//</a:t>
            </a:r>
            <a:r>
              <a:rPr lang="zh-CN" altLang="zh-CN" dirty="0">
                <a:latin typeface="Courier New" pitchFamily="49" charset="0"/>
                <a:cs typeface="Courier New" pitchFamily="49" charset="0"/>
              </a:rPr>
              <a:t>关闭文件，保存数据</a:t>
            </a:r>
          </a:p>
          <a:p>
            <a:pPr marL="400050" lvl="1" indent="0">
              <a:buFontTx/>
              <a:buNone/>
            </a:pPr>
            <a:r>
              <a:rPr lang="pt-BR" altLang="zh-CN" dirty="0">
                <a:latin typeface="Courier New" pitchFamily="49" charset="0"/>
                <a:cs typeface="Courier New" pitchFamily="49" charset="0"/>
              </a:rPr>
              <a:t> </a:t>
            </a:r>
            <a:endParaRPr lang="zh-CN" altLang="zh-CN" dirty="0">
              <a:latin typeface="Courier New" pitchFamily="49" charset="0"/>
              <a:cs typeface="Courier New" pitchFamily="49" charset="0"/>
            </a:endParaRPr>
          </a:p>
        </p:txBody>
      </p:sp>
      <p:sp>
        <p:nvSpPr>
          <p:cNvPr id="4"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6854027C-814F-4521-ADCA-3D8E1EE7918F}" type="slidenum">
              <a:rPr lang="en-US" altLang="zh-CN" sz="1200">
                <a:ea typeface="+mn-ea"/>
              </a:rPr>
              <a:pPr algn="r">
                <a:defRPr/>
              </a:pPr>
              <a:t>39</a:t>
            </a:fld>
            <a:endParaRPr lang="en-US" altLang="zh-CN" sz="1200">
              <a:ea typeface="+mn-ea"/>
            </a:endParaRP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sz="2400" dirty="0"/>
              <a:t>在</a:t>
            </a:r>
            <a:r>
              <a:rPr lang="pt-BR" altLang="zh-CN" sz="2400" dirty="0"/>
              <a:t>C/C++</a:t>
            </a:r>
            <a:r>
              <a:rPr lang="zh-CN" altLang="zh-CN" sz="2400" dirty="0"/>
              <a:t>中，文件被看作外存设备中的一段字节串</a:t>
            </a:r>
            <a:r>
              <a:rPr lang="zh-CN" altLang="en-US" sz="2400" dirty="0"/>
              <a:t>（</a:t>
            </a:r>
            <a:r>
              <a:rPr lang="zh-CN" altLang="zh-CN" sz="2400" dirty="0"/>
              <a:t>一般用十六进制数表示</a:t>
            </a:r>
            <a:r>
              <a:rPr lang="zh-CN" altLang="en-US" sz="2400" dirty="0"/>
              <a:t>），</a:t>
            </a:r>
            <a:r>
              <a:rPr lang="zh-CN" altLang="zh-CN" sz="2400" dirty="0"/>
              <a:t>这是一种流式文件处理方式。</a:t>
            </a:r>
            <a:endParaRPr lang="en-US" altLang="zh-CN" sz="2400" dirty="0"/>
          </a:p>
          <a:p>
            <a:endParaRPr lang="en-US" altLang="zh-CN" sz="2400" dirty="0"/>
          </a:p>
          <a:p>
            <a:r>
              <a:rPr lang="zh-CN" altLang="zh-CN" sz="2400" dirty="0"/>
              <a:t>根据文件</a:t>
            </a:r>
            <a:r>
              <a:rPr lang="zh-CN" altLang="en-US" sz="2400" dirty="0"/>
              <a:t>中数据</a:t>
            </a:r>
            <a:r>
              <a:rPr lang="zh-CN" altLang="zh-CN" sz="2400" dirty="0"/>
              <a:t>存储</a:t>
            </a:r>
            <a:r>
              <a:rPr lang="zh-CN" altLang="en-US" sz="2400" dirty="0"/>
              <a:t>时的编码</a:t>
            </a:r>
            <a:r>
              <a:rPr lang="zh-CN" altLang="zh-CN" sz="2400" dirty="0"/>
              <a:t>可以将</a:t>
            </a:r>
            <a:r>
              <a:rPr lang="en-US" altLang="zh-CN" sz="2400" dirty="0"/>
              <a:t>C</a:t>
            </a:r>
            <a:r>
              <a:rPr lang="zh-CN" altLang="zh-CN" sz="2400" dirty="0"/>
              <a:t>文件分为：</a:t>
            </a:r>
            <a:endParaRPr lang="en-US" altLang="zh-CN" sz="2400" dirty="0"/>
          </a:p>
          <a:p>
            <a:pPr>
              <a:buFontTx/>
              <a:buNone/>
            </a:pPr>
            <a:r>
              <a:rPr lang="zh-CN" altLang="zh-CN" sz="2400" dirty="0"/>
              <a:t>（</a:t>
            </a:r>
            <a:r>
              <a:rPr lang="pt-BR" altLang="zh-CN" sz="2400" dirty="0"/>
              <a:t>1</a:t>
            </a:r>
            <a:r>
              <a:rPr lang="zh-CN" altLang="zh-CN" sz="2400" dirty="0"/>
              <a:t>）二进制文件</a:t>
            </a:r>
            <a:r>
              <a:rPr lang="zh-CN" altLang="en-US" sz="2400" dirty="0"/>
              <a:t>（</a:t>
            </a:r>
            <a:r>
              <a:rPr lang="en-US" altLang="zh-CN" sz="2400" dirty="0"/>
              <a:t>binary</a:t>
            </a:r>
            <a:r>
              <a:rPr lang="zh-CN" altLang="en-US" sz="2400" dirty="0"/>
              <a:t>）</a:t>
            </a:r>
            <a:endParaRPr lang="zh-CN" altLang="zh-CN" sz="2400" dirty="0"/>
          </a:p>
          <a:p>
            <a:pPr lvl="1"/>
            <a:r>
              <a:rPr lang="zh-CN" altLang="zh-CN" sz="2000" dirty="0"/>
              <a:t>按数据对应的二进制数所组成的字节串存储。</a:t>
            </a:r>
            <a:r>
              <a:rPr lang="zh-CN" altLang="en-US" sz="2000" dirty="0"/>
              <a:t>例</a:t>
            </a:r>
            <a:r>
              <a:rPr lang="zh-CN" altLang="zh-CN" sz="2000" dirty="0"/>
              <a:t>如，</a:t>
            </a:r>
            <a:r>
              <a:rPr lang="zh-CN" altLang="zh-CN" sz="2000" dirty="0">
                <a:solidFill>
                  <a:srgbClr val="FF0000"/>
                </a:solidFill>
              </a:rPr>
              <a:t>对于</a:t>
            </a:r>
            <a:r>
              <a:rPr lang="pt-BR" altLang="zh-CN" sz="2000" dirty="0">
                <a:solidFill>
                  <a:srgbClr val="FF0000"/>
                </a:solidFill>
              </a:rPr>
              <a:t>32</a:t>
            </a:r>
            <a:r>
              <a:rPr lang="zh-CN" altLang="zh-CN" sz="2000" dirty="0">
                <a:solidFill>
                  <a:srgbClr val="FF0000"/>
                </a:solidFill>
              </a:rPr>
              <a:t>位机，</a:t>
            </a:r>
            <a:r>
              <a:rPr lang="zh-CN" altLang="zh-CN" sz="2000" dirty="0"/>
              <a:t>整数</a:t>
            </a:r>
            <a:r>
              <a:rPr lang="pt-BR" altLang="zh-CN" sz="2000" dirty="0"/>
              <a:t>365</a:t>
            </a:r>
            <a:r>
              <a:rPr lang="zh-CN" altLang="en-US" sz="2000" dirty="0"/>
              <a:t>可</a:t>
            </a:r>
            <a:r>
              <a:rPr lang="zh-CN" altLang="zh-CN" sz="2000" dirty="0"/>
              <a:t>存为</a:t>
            </a:r>
            <a:r>
              <a:rPr lang="pt-BR" altLang="zh-CN" sz="2000" dirty="0"/>
              <a:t>00 00 01 6d</a:t>
            </a:r>
            <a:r>
              <a:rPr lang="zh-CN" altLang="zh-CN" sz="2000" dirty="0"/>
              <a:t>四个字节串，整数</a:t>
            </a:r>
            <a:r>
              <a:rPr lang="en-US" altLang="zh-CN" sz="2000" dirty="0"/>
              <a:t>2147483647</a:t>
            </a:r>
            <a:r>
              <a:rPr lang="zh-CN" altLang="zh-CN" sz="2000" dirty="0"/>
              <a:t>存为</a:t>
            </a:r>
            <a:r>
              <a:rPr lang="pt-BR" altLang="zh-CN" sz="2000" dirty="0"/>
              <a:t>7f ff ff ff</a:t>
            </a:r>
            <a:r>
              <a:rPr lang="zh-CN" altLang="zh-CN" sz="2000" dirty="0"/>
              <a:t>四个字节串，字符</a:t>
            </a:r>
            <a:r>
              <a:rPr lang="pt-BR" altLang="zh-CN" sz="2000" dirty="0"/>
              <a:t>'A'</a:t>
            </a:r>
            <a:r>
              <a:rPr lang="zh-CN" altLang="zh-CN" sz="2000" dirty="0"/>
              <a:t>可存为</a:t>
            </a:r>
            <a:r>
              <a:rPr lang="pt-BR" altLang="zh-CN" sz="2000" dirty="0"/>
              <a:t>41</a:t>
            </a:r>
            <a:r>
              <a:rPr lang="zh-CN" altLang="zh-CN" sz="2000" dirty="0"/>
              <a:t>一个字节串，字符串</a:t>
            </a:r>
            <a:r>
              <a:rPr lang="pt-BR" altLang="zh-CN" sz="2000" dirty="0"/>
              <a:t>"365"</a:t>
            </a:r>
            <a:r>
              <a:rPr lang="zh-CN" altLang="zh-CN" sz="2000" dirty="0"/>
              <a:t>可存为</a:t>
            </a:r>
            <a:r>
              <a:rPr lang="pt-BR" altLang="zh-CN" sz="2000" dirty="0"/>
              <a:t>33 36 35</a:t>
            </a:r>
            <a:r>
              <a:rPr lang="zh-CN" altLang="zh-CN" sz="2000" dirty="0"/>
              <a:t>三个字节串。</a:t>
            </a:r>
            <a:endParaRPr lang="en-US" altLang="zh-CN" sz="2000" dirty="0"/>
          </a:p>
          <a:p>
            <a:pPr lvl="1">
              <a:lnSpc>
                <a:spcPct val="90000"/>
              </a:lnSpc>
            </a:pPr>
            <a:r>
              <a:rPr lang="zh-CN" altLang="en-US" sz="2000" dirty="0">
                <a:latin typeface="Times New Roman" pitchFamily="18" charset="0"/>
              </a:rPr>
              <a:t>可以包含任意的二进制字节。</a:t>
            </a:r>
            <a:endParaRPr lang="zh-CN" altLang="en-US" sz="2000" dirty="0"/>
          </a:p>
          <a:p>
            <a:pPr lvl="1">
              <a:lnSpc>
                <a:spcPct val="90000"/>
              </a:lnSpc>
            </a:pPr>
            <a:r>
              <a:rPr lang="zh-CN" altLang="en-US" sz="2000" dirty="0">
                <a:latin typeface="Times New Roman" pitchFamily="18" charset="0"/>
              </a:rPr>
              <a:t>一般用于存储无显式结构的数据。</a:t>
            </a:r>
            <a:endParaRPr lang="zh-CN" altLang="zh-CN" sz="2000" dirty="0"/>
          </a:p>
          <a:p>
            <a:pPr>
              <a:buFontTx/>
              <a:buNone/>
            </a:pPr>
            <a:r>
              <a:rPr lang="zh-CN" altLang="zh-CN" sz="2400" dirty="0"/>
              <a:t>（</a:t>
            </a:r>
            <a:r>
              <a:rPr lang="pt-BR" altLang="zh-CN" sz="2400" dirty="0"/>
              <a:t>2</a:t>
            </a:r>
            <a:r>
              <a:rPr lang="zh-CN" altLang="zh-CN" sz="2400" dirty="0"/>
              <a:t>）文本文件</a:t>
            </a:r>
            <a:r>
              <a:rPr lang="zh-CN" altLang="en-US" sz="2400" dirty="0"/>
              <a:t>（</a:t>
            </a:r>
            <a:r>
              <a:rPr lang="en-US" altLang="zh-CN" sz="2400" dirty="0"/>
              <a:t>text</a:t>
            </a:r>
            <a:r>
              <a:rPr lang="zh-CN" altLang="en-US" sz="2400" dirty="0"/>
              <a:t>）</a:t>
            </a:r>
            <a:endParaRPr lang="en-US" altLang="zh-CN" sz="2400" dirty="0"/>
          </a:p>
          <a:p>
            <a:pPr lvl="1">
              <a:lnSpc>
                <a:spcPct val="90000"/>
              </a:lnSpc>
            </a:pPr>
            <a:r>
              <a:rPr lang="zh-CN" altLang="zh-CN" sz="2000" dirty="0"/>
              <a:t>按数据中每个字符的</a:t>
            </a:r>
            <a:r>
              <a:rPr lang="pt-BR" altLang="zh-CN" sz="2000" dirty="0"/>
              <a:t>ASCII</a:t>
            </a:r>
            <a:r>
              <a:rPr lang="zh-CN" altLang="zh-CN" sz="2000" dirty="0"/>
              <a:t>码组成的字节串存储。</a:t>
            </a:r>
            <a:r>
              <a:rPr lang="zh-CN" altLang="en-US" sz="2000" dirty="0"/>
              <a:t>例</a:t>
            </a:r>
            <a:r>
              <a:rPr lang="zh-CN" altLang="zh-CN" sz="2000" dirty="0"/>
              <a:t>如，整数</a:t>
            </a:r>
            <a:r>
              <a:rPr lang="pt-BR" altLang="zh-CN" sz="2000" dirty="0"/>
              <a:t>365</a:t>
            </a:r>
            <a:r>
              <a:rPr lang="zh-CN" altLang="zh-CN" sz="2000" dirty="0"/>
              <a:t>存为</a:t>
            </a:r>
            <a:r>
              <a:rPr lang="pt-BR" altLang="zh-CN" sz="2000" dirty="0"/>
              <a:t>33 36 35</a:t>
            </a:r>
            <a:r>
              <a:rPr lang="zh-CN" altLang="zh-CN" sz="2000" dirty="0"/>
              <a:t>三个字节串，整数</a:t>
            </a:r>
            <a:r>
              <a:rPr lang="en-US" altLang="zh-CN" sz="2000" dirty="0"/>
              <a:t>2147483647</a:t>
            </a:r>
            <a:r>
              <a:rPr lang="zh-CN" altLang="zh-CN" sz="2000" dirty="0"/>
              <a:t>存为</a:t>
            </a:r>
            <a:r>
              <a:rPr lang="pt-BR" altLang="zh-CN" sz="2000" dirty="0"/>
              <a:t>32 31 34 37 34 38 33 36 34 37</a:t>
            </a:r>
            <a:r>
              <a:rPr lang="zh-CN" altLang="zh-CN" sz="2000" dirty="0"/>
              <a:t>十个字节串，字符</a:t>
            </a:r>
            <a:r>
              <a:rPr lang="pt-BR" altLang="zh-CN" sz="2000" dirty="0"/>
              <a:t>'A'</a:t>
            </a:r>
            <a:r>
              <a:rPr lang="zh-CN" altLang="zh-CN" sz="2000" dirty="0"/>
              <a:t>存为</a:t>
            </a:r>
            <a:r>
              <a:rPr lang="pt-BR" altLang="zh-CN" sz="2000" dirty="0"/>
              <a:t>41</a:t>
            </a:r>
            <a:r>
              <a:rPr lang="zh-CN" altLang="zh-CN" sz="2000" dirty="0"/>
              <a:t>一个字节串，字符串</a:t>
            </a:r>
            <a:r>
              <a:rPr lang="pt-BR" altLang="zh-CN" sz="2000" dirty="0"/>
              <a:t>"365"</a:t>
            </a:r>
            <a:r>
              <a:rPr lang="zh-CN" altLang="zh-CN" sz="2000" dirty="0"/>
              <a:t>存为</a:t>
            </a:r>
            <a:r>
              <a:rPr lang="pt-BR" altLang="zh-CN" sz="2000" dirty="0"/>
              <a:t>33 36 35</a:t>
            </a:r>
            <a:r>
              <a:rPr lang="zh-CN" altLang="zh-CN" sz="2000" dirty="0"/>
              <a:t>三个字节串。</a:t>
            </a:r>
            <a:endParaRPr lang="en-US" altLang="zh-CN" sz="2000" dirty="0"/>
          </a:p>
          <a:p>
            <a:pPr lvl="1">
              <a:lnSpc>
                <a:spcPct val="90000"/>
              </a:lnSpc>
            </a:pPr>
            <a:r>
              <a:rPr lang="zh-CN" altLang="en-GB" sz="2000" dirty="0">
                <a:latin typeface="Times New Roman" pitchFamily="18" charset="0"/>
              </a:rPr>
              <a:t>只包含可显示字符</a:t>
            </a:r>
            <a:r>
              <a:rPr lang="zh-CN" altLang="en-US" sz="2000" dirty="0">
                <a:latin typeface="Times New Roman" pitchFamily="18" charset="0"/>
              </a:rPr>
              <a:t>和有限的几个控制字符（如：‘</a:t>
            </a:r>
            <a:r>
              <a:rPr lang="en-US" altLang="zh-CN" sz="2000" dirty="0">
                <a:latin typeface="Times New Roman" pitchFamily="18" charset="0"/>
              </a:rPr>
              <a:t>\r’</a:t>
            </a:r>
            <a:r>
              <a:rPr lang="zh-CN" altLang="en-US" sz="2000" dirty="0">
                <a:latin typeface="Times New Roman" pitchFamily="18" charset="0"/>
              </a:rPr>
              <a:t>、‘</a:t>
            </a:r>
            <a:r>
              <a:rPr lang="en-US" altLang="zh-CN" sz="2000" dirty="0">
                <a:latin typeface="Times New Roman" pitchFamily="18" charset="0"/>
              </a:rPr>
              <a:t>\n’</a:t>
            </a:r>
            <a:r>
              <a:rPr lang="zh-CN" altLang="en-US" sz="2000" dirty="0">
                <a:latin typeface="Times New Roman" pitchFamily="18" charset="0"/>
              </a:rPr>
              <a:t>、‘</a:t>
            </a:r>
            <a:r>
              <a:rPr lang="en-US" altLang="zh-CN" sz="2000" dirty="0">
                <a:latin typeface="Times New Roman" pitchFamily="18" charset="0"/>
              </a:rPr>
              <a:t>\t’</a:t>
            </a:r>
            <a:r>
              <a:rPr lang="zh-CN" altLang="en-US" sz="2000" dirty="0">
                <a:latin typeface="Times New Roman" pitchFamily="18" charset="0"/>
              </a:rPr>
              <a:t>等）。 </a:t>
            </a:r>
          </a:p>
          <a:p>
            <a:pPr lvl="1">
              <a:lnSpc>
                <a:spcPct val="90000"/>
              </a:lnSpc>
            </a:pPr>
            <a:r>
              <a:rPr lang="zh-CN" altLang="en-US" sz="2000" dirty="0">
                <a:latin typeface="Times New Roman" pitchFamily="18" charset="0"/>
              </a:rPr>
              <a:t>一般用于存储具有“行”结构的文本数据。</a:t>
            </a:r>
            <a:endParaRPr lang="zh-CN" altLang="en-US" dirty="0"/>
          </a:p>
        </p:txBody>
      </p:sp>
      <p:sp>
        <p:nvSpPr>
          <p:cNvPr id="4"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EB06E309-D6E3-4D39-9F05-935E332FA338}" type="slidenum">
              <a:rPr lang="en-US" altLang="zh-CN" sz="1200">
                <a:ea typeface="+mn-ea"/>
              </a:rPr>
              <a:pPr algn="r">
                <a:defRPr/>
              </a:pPr>
              <a:t>4</a:t>
            </a:fld>
            <a:endParaRPr lang="en-US" altLang="zh-CN" sz="1200">
              <a:ea typeface="+mn-ea"/>
            </a:endParaRPr>
          </a:p>
        </p:txBody>
      </p:sp>
      <p:sp>
        <p:nvSpPr>
          <p:cNvPr id="5124" name="标题 1"/>
          <p:cNvSpPr>
            <a:spLocks noGrp="1"/>
          </p:cNvSpPr>
          <p:nvPr>
            <p:ph type="title"/>
          </p:nvPr>
        </p:nvSpPr>
        <p:spPr/>
        <p:txBody>
          <a:bodyPr/>
          <a:lstStyle/>
          <a:p>
            <a:r>
              <a:rPr lang="zh-CN" altLang="en-US" dirty="0"/>
              <a:t>流式文件</a:t>
            </a:r>
          </a:p>
        </p:txBody>
      </p:sp>
      <p:sp>
        <p:nvSpPr>
          <p:cNvPr id="5" name="矩形 4"/>
          <p:cNvSpPr/>
          <p:nvPr/>
        </p:nvSpPr>
        <p:spPr>
          <a:xfrm>
            <a:off x="4069981" y="1313765"/>
            <a:ext cx="7920880" cy="830997"/>
          </a:xfrm>
          <a:prstGeom prst="rect">
            <a:avLst/>
          </a:prstGeom>
          <a:ln>
            <a:solidFill>
              <a:schemeClr val="tx1"/>
            </a:solidFill>
          </a:ln>
        </p:spPr>
        <p:txBody>
          <a:bodyPr wrap="square">
            <a:spAutoFit/>
          </a:bodyPr>
          <a:lstStyle/>
          <a:p>
            <a:r>
              <a:rPr lang="en-US" altLang="zh-CN" dirty="0">
                <a:solidFill>
                  <a:srgbClr val="000000"/>
                </a:solidFill>
              </a:rPr>
              <a:t>C</a:t>
            </a:r>
            <a:r>
              <a:rPr lang="zh-CN" altLang="zh-CN" dirty="0">
                <a:solidFill>
                  <a:srgbClr val="000000"/>
                </a:solidFill>
              </a:rPr>
              <a:t>家族语言基本延续了这种无结构的流式文件处理方式，与之相对的是有结构的记录式文件处理方式。</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endParaRPr lang="zh-CN" altLang="en-US"/>
          </a:p>
        </p:txBody>
      </p:sp>
      <p:sp>
        <p:nvSpPr>
          <p:cNvPr id="38915" name="内容占位符 2"/>
          <p:cNvSpPr>
            <a:spLocks noGrp="1"/>
          </p:cNvSpPr>
          <p:nvPr>
            <p:ph idx="1"/>
          </p:nvPr>
        </p:nvSpPr>
        <p:spPr>
          <a:xfrm>
            <a:off x="93121" y="863600"/>
            <a:ext cx="10592595" cy="5949950"/>
          </a:xfrm>
        </p:spPr>
        <p:txBody>
          <a:bodyPr/>
          <a:lstStyle/>
          <a:p>
            <a:pPr marL="400050" lvl="1" indent="0">
              <a:buFontTx/>
              <a:buNone/>
            </a:pPr>
            <a:r>
              <a:rPr lang="pt-BR" altLang="zh-CN" dirty="0">
                <a:latin typeface="Courier New" pitchFamily="49" charset="0"/>
                <a:cs typeface="Courier New" pitchFamily="49" charset="0"/>
              </a:rPr>
              <a:t>	printf("</a:t>
            </a:r>
            <a:r>
              <a:rPr lang="zh-CN" altLang="zh-CN" dirty="0">
                <a:latin typeface="Courier New" pitchFamily="49" charset="0"/>
                <a:cs typeface="Courier New" pitchFamily="49" charset="0"/>
              </a:rPr>
              <a:t>原始数据为：</a:t>
            </a:r>
            <a:r>
              <a:rPr lang="pt-BR" altLang="zh-CN" dirty="0">
                <a:latin typeface="Courier New" pitchFamily="49" charset="0"/>
                <a:cs typeface="Courier New" pitchFamily="49" charset="0"/>
              </a:rPr>
              <a:t>\n");</a:t>
            </a:r>
            <a:endParaRPr lang="zh-CN" altLang="zh-CN" dirty="0">
              <a:latin typeface="Courier New" pitchFamily="49" charset="0"/>
              <a:cs typeface="Courier New" pitchFamily="49" charset="0"/>
            </a:endParaRPr>
          </a:p>
          <a:p>
            <a:pPr marL="400050" lvl="1" indent="0">
              <a:buFontTx/>
              <a:buNone/>
            </a:pPr>
            <a:r>
              <a:rPr lang="pt-BR" altLang="zh-CN" dirty="0">
                <a:latin typeface="Courier New" pitchFamily="49" charset="0"/>
                <a:cs typeface="Courier New" pitchFamily="49" charset="0"/>
              </a:rPr>
              <a:t>	FILE *pfile = fopen("d:\\data\\vol.dat", "rb");</a:t>
            </a:r>
            <a:endParaRPr lang="zh-CN" altLang="zh-CN" dirty="0">
              <a:latin typeface="Courier New" pitchFamily="49" charset="0"/>
              <a:cs typeface="Courier New" pitchFamily="49" charset="0"/>
            </a:endParaRPr>
          </a:p>
          <a:p>
            <a:pPr marL="400050" lvl="1" indent="0">
              <a:buFontTx/>
              <a:buNone/>
            </a:pPr>
            <a:r>
              <a:rPr lang="pt-BR" altLang="zh-CN" dirty="0">
                <a:latin typeface="Courier New" pitchFamily="49" charset="0"/>
                <a:cs typeface="Courier New" pitchFamily="49" charset="0"/>
              </a:rPr>
              <a:t>	float t;</a:t>
            </a:r>
            <a:endParaRPr lang="zh-CN" altLang="zh-CN" dirty="0">
              <a:latin typeface="Courier New" pitchFamily="49" charset="0"/>
              <a:cs typeface="Courier New" pitchFamily="49" charset="0"/>
            </a:endParaRPr>
          </a:p>
          <a:p>
            <a:pPr marL="400050" lvl="1" indent="0">
              <a:buFontTx/>
              <a:buNone/>
            </a:pPr>
            <a:r>
              <a:rPr lang="pt-BR" altLang="zh-CN" dirty="0">
                <a:latin typeface="Courier New" pitchFamily="49" charset="0"/>
                <a:cs typeface="Courier New" pitchFamily="49" charset="0"/>
              </a:rPr>
              <a:t>	while(!feof(pfile))</a:t>
            </a:r>
            <a:endParaRPr lang="zh-CN" altLang="zh-CN" dirty="0">
              <a:latin typeface="Courier New" pitchFamily="49" charset="0"/>
              <a:cs typeface="Courier New" pitchFamily="49" charset="0"/>
            </a:endParaRPr>
          </a:p>
          <a:p>
            <a:pPr marL="400050" lvl="1" indent="0">
              <a:buFontTx/>
              <a:buNone/>
            </a:pPr>
            <a:r>
              <a:rPr lang="pt-BR" altLang="zh-CN" dirty="0">
                <a:latin typeface="Courier New" pitchFamily="49" charset="0"/>
                <a:cs typeface="Courier New" pitchFamily="49" charset="0"/>
              </a:rPr>
              <a:t>	{</a:t>
            </a:r>
            <a:endParaRPr lang="zh-CN" altLang="zh-CN" dirty="0">
              <a:latin typeface="Courier New" pitchFamily="49" charset="0"/>
              <a:cs typeface="Courier New" pitchFamily="49" charset="0"/>
            </a:endParaRPr>
          </a:p>
          <a:p>
            <a:pPr marL="400050" lvl="1" indent="0">
              <a:buFontTx/>
              <a:buNone/>
            </a:pPr>
            <a:r>
              <a:rPr lang="pt-BR" altLang="zh-CN" dirty="0">
                <a:latin typeface="Courier New" pitchFamily="49" charset="0"/>
                <a:cs typeface="Courier New" pitchFamily="49" charset="0"/>
              </a:rPr>
              <a:t>		if(fread(&amp;t, sizeof(t), 1, pfile) != 0)</a:t>
            </a:r>
            <a:endParaRPr lang="zh-CN" altLang="zh-CN" dirty="0">
              <a:latin typeface="Courier New" pitchFamily="49" charset="0"/>
              <a:cs typeface="Courier New" pitchFamily="49" charset="0"/>
            </a:endParaRPr>
          </a:p>
          <a:p>
            <a:pPr marL="400050" lvl="1" indent="0">
              <a:buFontTx/>
              <a:buNone/>
            </a:pPr>
            <a:r>
              <a:rPr lang="pt-BR" altLang="zh-CN" dirty="0">
                <a:latin typeface="Courier New" pitchFamily="49" charset="0"/>
                <a:cs typeface="Courier New" pitchFamily="49" charset="0"/>
              </a:rPr>
              <a:t>		printf("%f\n", t);</a:t>
            </a:r>
            <a:endParaRPr lang="zh-CN" altLang="zh-CN" dirty="0">
              <a:latin typeface="Courier New" pitchFamily="49" charset="0"/>
              <a:cs typeface="Courier New" pitchFamily="49" charset="0"/>
            </a:endParaRPr>
          </a:p>
          <a:p>
            <a:pPr marL="400050" lvl="1" indent="0">
              <a:buFontTx/>
              <a:buNone/>
            </a:pPr>
            <a:r>
              <a:rPr lang="pt-BR" altLang="zh-CN" dirty="0">
                <a:latin typeface="Courier New" pitchFamily="49" charset="0"/>
                <a:cs typeface="Courier New" pitchFamily="49" charset="0"/>
              </a:rPr>
              <a:t>	}			//</a:t>
            </a:r>
            <a:r>
              <a:rPr lang="zh-CN" altLang="zh-CN" dirty="0">
                <a:latin typeface="Courier New" pitchFamily="49" charset="0"/>
                <a:cs typeface="Courier New" pitchFamily="49" charset="0"/>
              </a:rPr>
              <a:t>观察产生的原始数据</a:t>
            </a:r>
          </a:p>
          <a:p>
            <a:pPr marL="400050" lvl="1" indent="0">
              <a:buFontTx/>
              <a:buNone/>
            </a:pPr>
            <a:r>
              <a:rPr lang="pt-BR" altLang="zh-CN" dirty="0">
                <a:latin typeface="Courier New" pitchFamily="49" charset="0"/>
                <a:cs typeface="Courier New" pitchFamily="49" charset="0"/>
              </a:rPr>
              <a:t>	fclose(pfile); </a:t>
            </a:r>
            <a:endParaRPr lang="zh-CN" altLang="zh-CN" dirty="0">
              <a:latin typeface="Courier New" pitchFamily="49" charset="0"/>
              <a:cs typeface="Courier New" pitchFamily="49" charset="0"/>
            </a:endParaRPr>
          </a:p>
          <a:p>
            <a:pPr marL="400050" lvl="1" indent="0">
              <a:buFontTx/>
              <a:buNone/>
            </a:pPr>
            <a:r>
              <a:rPr lang="pt-BR" altLang="zh-CN" dirty="0">
                <a:latin typeface="Courier New" pitchFamily="49" charset="0"/>
                <a:cs typeface="Courier New" pitchFamily="49" charset="0"/>
              </a:rPr>
              <a:t> </a:t>
            </a:r>
            <a:endParaRPr lang="zh-CN" altLang="zh-CN" dirty="0">
              <a:latin typeface="Courier New" pitchFamily="49" charset="0"/>
              <a:cs typeface="Courier New" pitchFamily="49" charset="0"/>
            </a:endParaRPr>
          </a:p>
          <a:p>
            <a:pPr marL="400050" lvl="1" indent="0">
              <a:buFontTx/>
              <a:buNone/>
            </a:pPr>
            <a:r>
              <a:rPr lang="pt-BR" altLang="zh-CN" dirty="0">
                <a:latin typeface="Courier New" pitchFamily="49" charset="0"/>
                <a:cs typeface="Courier New" pitchFamily="49" charset="0"/>
              </a:rPr>
              <a:t>	PreTreat();	//</a:t>
            </a:r>
            <a:r>
              <a:rPr lang="zh-CN" altLang="zh-CN" dirty="0">
                <a:latin typeface="Courier New" pitchFamily="49" charset="0"/>
                <a:cs typeface="Courier New" pitchFamily="49" charset="0"/>
              </a:rPr>
              <a:t>调用函数，预处理数据</a:t>
            </a:r>
          </a:p>
          <a:p>
            <a:pPr marL="400050" lvl="1" indent="0">
              <a:buFontTx/>
              <a:buNone/>
            </a:pPr>
            <a:r>
              <a:rPr lang="pt-BR" altLang="zh-CN" dirty="0">
                <a:latin typeface="Courier New" pitchFamily="49" charset="0"/>
                <a:cs typeface="Courier New" pitchFamily="49" charset="0"/>
              </a:rPr>
              <a:t> </a:t>
            </a:r>
            <a:endParaRPr lang="zh-CN" altLang="zh-CN" dirty="0">
              <a:latin typeface="Courier New" pitchFamily="49" charset="0"/>
              <a:cs typeface="Courier New" pitchFamily="49" charset="0"/>
            </a:endParaRPr>
          </a:p>
          <a:p>
            <a:pPr marL="400050" lvl="1" indent="0">
              <a:buFontTx/>
              <a:buNone/>
            </a:pPr>
            <a:r>
              <a:rPr lang="pt-BR" altLang="zh-CN" dirty="0">
                <a:latin typeface="Courier New" pitchFamily="49" charset="0"/>
                <a:cs typeface="Courier New" pitchFamily="49" charset="0"/>
              </a:rPr>
              <a:t>	return 0;</a:t>
            </a:r>
            <a:endParaRPr lang="zh-CN" altLang="zh-CN" dirty="0">
              <a:latin typeface="Courier New" pitchFamily="49" charset="0"/>
              <a:cs typeface="Courier New" pitchFamily="49" charset="0"/>
            </a:endParaRPr>
          </a:p>
          <a:p>
            <a:pPr marL="400050" lvl="1" indent="0">
              <a:buFontTx/>
              <a:buNone/>
            </a:pPr>
            <a:r>
              <a:rPr lang="pt-BR" altLang="zh-CN" dirty="0">
                <a:latin typeface="Courier New" pitchFamily="49" charset="0"/>
                <a:cs typeface="Courier New" pitchFamily="49" charset="0"/>
              </a:rPr>
              <a:t>}</a:t>
            </a:r>
            <a:endParaRPr lang="zh-CN" altLang="zh-CN" dirty="0">
              <a:latin typeface="Courier New" pitchFamily="49" charset="0"/>
              <a:cs typeface="Courier New" pitchFamily="49" charset="0"/>
            </a:endParaRPr>
          </a:p>
          <a:p>
            <a:pPr marL="400050" lvl="1" indent="0">
              <a:buFontTx/>
              <a:buNone/>
            </a:pPr>
            <a:endParaRPr lang="zh-CN" altLang="en-US" dirty="0">
              <a:latin typeface="Courier New" pitchFamily="49" charset="0"/>
              <a:cs typeface="Courier New" pitchFamily="49" charset="0"/>
            </a:endParaRPr>
          </a:p>
        </p:txBody>
      </p:sp>
      <p:sp>
        <p:nvSpPr>
          <p:cNvPr id="4"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E051793A-8DCF-4D3B-AB65-0D5DA8B949D7}" type="slidenum">
              <a:rPr lang="en-US" altLang="zh-CN" sz="1200">
                <a:ea typeface="+mn-ea"/>
              </a:rPr>
              <a:pPr algn="r">
                <a:defRPr/>
              </a:pPr>
              <a:t>40</a:t>
            </a:fld>
            <a:endParaRPr lang="en-US" altLang="zh-CN" sz="1200">
              <a:ea typeface="+mn-ea"/>
            </a:endParaRPr>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endParaRPr lang="zh-CN" altLang="en-US"/>
          </a:p>
        </p:txBody>
      </p:sp>
      <p:sp>
        <p:nvSpPr>
          <p:cNvPr id="39939" name="内容占位符 2"/>
          <p:cNvSpPr>
            <a:spLocks noGrp="1"/>
          </p:cNvSpPr>
          <p:nvPr>
            <p:ph idx="1"/>
          </p:nvPr>
        </p:nvSpPr>
        <p:spPr>
          <a:xfrm>
            <a:off x="93122" y="863600"/>
            <a:ext cx="10547590" cy="5949950"/>
          </a:xfrm>
        </p:spPr>
        <p:txBody>
          <a:bodyPr/>
          <a:lstStyle/>
          <a:p>
            <a:pPr marL="400050" lvl="1" indent="0">
              <a:buFontTx/>
              <a:buNone/>
            </a:pPr>
            <a:r>
              <a:rPr lang="pt-BR" altLang="zh-CN" dirty="0">
                <a:latin typeface="Courier New" pitchFamily="49" charset="0"/>
                <a:cs typeface="Courier New" pitchFamily="49" charset="0"/>
              </a:rPr>
              <a:t>void DatGenerator(FILE **fpp)	</a:t>
            </a:r>
          </a:p>
          <a:p>
            <a:pPr marL="400050" lvl="1" indent="0">
              <a:buFontTx/>
              <a:buNone/>
            </a:pPr>
            <a:r>
              <a:rPr lang="pt-BR" altLang="zh-CN" dirty="0">
                <a:latin typeface="Courier New" pitchFamily="49" charset="0"/>
                <a:cs typeface="Courier New" pitchFamily="49" charset="0"/>
              </a:rPr>
              <a:t>				//</a:t>
            </a:r>
            <a:r>
              <a:rPr lang="zh-CN" altLang="zh-CN" dirty="0">
                <a:latin typeface="Courier New" pitchFamily="49" charset="0"/>
                <a:cs typeface="Courier New" pitchFamily="49" charset="0"/>
              </a:rPr>
              <a:t>注意实参是指针变量的地址</a:t>
            </a:r>
          </a:p>
          <a:p>
            <a:pPr marL="400050" lvl="1" indent="0">
              <a:buFontTx/>
              <a:buNone/>
            </a:pPr>
            <a:r>
              <a:rPr lang="pt-BR" altLang="zh-CN" dirty="0">
                <a:latin typeface="Courier New" pitchFamily="49" charset="0"/>
                <a:cs typeface="Courier New" pitchFamily="49" charset="0"/>
              </a:rPr>
              <a:t>{</a:t>
            </a:r>
            <a:r>
              <a:rPr lang="en-US" altLang="zh-CN" dirty="0">
                <a:latin typeface="Courier New" pitchFamily="49" charset="0"/>
                <a:cs typeface="Courier New" pitchFamily="49" charset="0"/>
              </a:rPr>
              <a:t>	</a:t>
            </a:r>
            <a:r>
              <a:rPr lang="pt-BR" altLang="zh-CN" dirty="0">
                <a:latin typeface="Courier New" pitchFamily="49" charset="0"/>
                <a:cs typeface="Courier New" pitchFamily="49" charset="0"/>
              </a:rPr>
              <a:t>srand(time(0));	</a:t>
            </a:r>
            <a:endParaRPr lang="zh-CN" altLang="zh-CN" dirty="0">
              <a:latin typeface="Courier New" pitchFamily="49" charset="0"/>
              <a:cs typeface="Courier New" pitchFamily="49" charset="0"/>
            </a:endParaRPr>
          </a:p>
          <a:p>
            <a:pPr marL="400050" lvl="1" indent="0">
              <a:buFontTx/>
              <a:buNone/>
            </a:pPr>
            <a:r>
              <a:rPr lang="pt-BR" altLang="zh-CN" dirty="0">
                <a:latin typeface="Courier New" pitchFamily="49" charset="0"/>
                <a:cs typeface="Courier New" pitchFamily="49" charset="0"/>
              </a:rPr>
              <a:t>	for(int i = 0; i &lt; N; ++i)	</a:t>
            </a:r>
          </a:p>
          <a:p>
            <a:pPr marL="400050" lvl="1" indent="0">
              <a:buFontTx/>
              <a:buNone/>
            </a:pPr>
            <a:r>
              <a:rPr lang="pt-BR" altLang="zh-CN" dirty="0">
                <a:latin typeface="Courier New" pitchFamily="49" charset="0"/>
                <a:cs typeface="Courier New" pitchFamily="49" charset="0"/>
              </a:rPr>
              <a:t>	{</a:t>
            </a:r>
            <a:endParaRPr lang="zh-CN" altLang="zh-CN" dirty="0">
              <a:latin typeface="Courier New" pitchFamily="49" charset="0"/>
              <a:cs typeface="Courier New" pitchFamily="49" charset="0"/>
            </a:endParaRPr>
          </a:p>
          <a:p>
            <a:pPr marL="400050" lvl="1" indent="0">
              <a:buFontTx/>
              <a:buNone/>
            </a:pPr>
            <a:r>
              <a:rPr lang="pt-BR" altLang="zh-CN" dirty="0">
                <a:latin typeface="Courier New" pitchFamily="49" charset="0"/>
                <a:cs typeface="Courier New" pitchFamily="49" charset="0"/>
              </a:rPr>
              <a:t>		float j = 100.0*rand()/RAND_MAX;	</a:t>
            </a:r>
          </a:p>
          <a:p>
            <a:pPr marL="400050" lvl="1" indent="0">
              <a:buFontTx/>
              <a:buNone/>
            </a:pPr>
            <a:r>
              <a:rPr lang="pt-BR" altLang="zh-CN" dirty="0">
                <a:latin typeface="Courier New" pitchFamily="49" charset="0"/>
                <a:cs typeface="Courier New" pitchFamily="49" charset="0"/>
              </a:rPr>
              <a:t>				//</a:t>
            </a:r>
            <a:r>
              <a:rPr lang="zh-CN" altLang="zh-CN" dirty="0">
                <a:latin typeface="Courier New" pitchFamily="49" charset="0"/>
                <a:cs typeface="Courier New" pitchFamily="49" charset="0"/>
              </a:rPr>
              <a:t>生成随机数，模拟数据采集</a:t>
            </a:r>
          </a:p>
          <a:p>
            <a:pPr marL="400050" lvl="1" indent="0">
              <a:buFontTx/>
              <a:buNone/>
            </a:pPr>
            <a:r>
              <a:rPr lang="pt-BR" altLang="zh-CN" dirty="0">
                <a:latin typeface="Courier New" pitchFamily="49" charset="0"/>
                <a:cs typeface="Courier New" pitchFamily="49" charset="0"/>
              </a:rPr>
              <a:t>		fwrite(&amp;j, sizeof(j), 1, *fpp);	//</a:t>
            </a:r>
            <a:r>
              <a:rPr lang="zh-CN" altLang="zh-CN" dirty="0">
                <a:latin typeface="Courier New" pitchFamily="49" charset="0"/>
                <a:cs typeface="Courier New" pitchFamily="49" charset="0"/>
              </a:rPr>
              <a:t>写入文件</a:t>
            </a:r>
          </a:p>
          <a:p>
            <a:pPr marL="400050" lvl="1" indent="0">
              <a:buFontTx/>
              <a:buNone/>
            </a:pPr>
            <a:r>
              <a:rPr lang="pt-BR" altLang="zh-CN" dirty="0">
                <a:latin typeface="Courier New" pitchFamily="49" charset="0"/>
                <a:cs typeface="Courier New" pitchFamily="49" charset="0"/>
              </a:rPr>
              <a:t> </a:t>
            </a:r>
            <a:endParaRPr lang="zh-CN" altLang="zh-CN" dirty="0">
              <a:latin typeface="Courier New" pitchFamily="49" charset="0"/>
              <a:cs typeface="Courier New" pitchFamily="49" charset="0"/>
            </a:endParaRPr>
          </a:p>
          <a:p>
            <a:pPr marL="400050" lvl="1" indent="0">
              <a:buFontTx/>
              <a:buNone/>
            </a:pPr>
            <a:r>
              <a:rPr lang="pt-BR" altLang="zh-CN" dirty="0">
                <a:latin typeface="Courier New" pitchFamily="49" charset="0"/>
                <a:cs typeface="Courier New" pitchFamily="49" charset="0"/>
              </a:rPr>
              <a:t>		float k = 0;</a:t>
            </a:r>
            <a:endParaRPr lang="zh-CN" altLang="zh-CN" dirty="0">
              <a:latin typeface="Courier New" pitchFamily="49" charset="0"/>
              <a:cs typeface="Courier New" pitchFamily="49" charset="0"/>
            </a:endParaRPr>
          </a:p>
          <a:p>
            <a:pPr marL="400050" lvl="1" indent="0">
              <a:buFontTx/>
              <a:buNone/>
            </a:pPr>
            <a:r>
              <a:rPr lang="pt-BR" altLang="zh-CN" dirty="0">
                <a:latin typeface="Courier New" pitchFamily="49" charset="0"/>
                <a:cs typeface="Courier New" pitchFamily="49" charset="0"/>
              </a:rPr>
              <a:t>		fwrite(&amp;k, sizeof(k), 1, *fpp);		</a:t>
            </a:r>
          </a:p>
          <a:p>
            <a:pPr marL="400050" lvl="1" indent="0">
              <a:buFontTx/>
              <a:buNone/>
            </a:pPr>
            <a:r>
              <a:rPr lang="pt-BR" altLang="zh-CN" dirty="0">
                <a:latin typeface="Courier New" pitchFamily="49" charset="0"/>
                <a:cs typeface="Courier New" pitchFamily="49" charset="0"/>
              </a:rPr>
              <a:t>				//</a:t>
            </a:r>
            <a:r>
              <a:rPr lang="zh-CN" altLang="zh-CN" dirty="0">
                <a:latin typeface="Courier New" pitchFamily="49" charset="0"/>
                <a:cs typeface="Courier New" pitchFamily="49" charset="0"/>
              </a:rPr>
              <a:t>为便于调试，故意间隔写入异常数据</a:t>
            </a:r>
            <a:r>
              <a:rPr lang="pt-BR" altLang="zh-CN" dirty="0">
                <a:latin typeface="Courier New" pitchFamily="49" charset="0"/>
                <a:cs typeface="Courier New" pitchFamily="49" charset="0"/>
              </a:rPr>
              <a:t>0</a:t>
            </a:r>
            <a:endParaRPr lang="zh-CN" altLang="zh-CN" dirty="0">
              <a:latin typeface="Courier New" pitchFamily="49" charset="0"/>
              <a:cs typeface="Courier New" pitchFamily="49" charset="0"/>
            </a:endParaRPr>
          </a:p>
          <a:p>
            <a:pPr marL="400050" lvl="1" indent="0">
              <a:buFontTx/>
              <a:buNone/>
            </a:pPr>
            <a:r>
              <a:rPr lang="pt-BR" altLang="zh-CN" dirty="0">
                <a:latin typeface="Courier New" pitchFamily="49" charset="0"/>
                <a:cs typeface="Courier New" pitchFamily="49" charset="0"/>
              </a:rPr>
              <a:t>	}</a:t>
            </a:r>
            <a:endParaRPr lang="zh-CN" altLang="zh-CN" dirty="0">
              <a:latin typeface="Courier New" pitchFamily="49" charset="0"/>
              <a:cs typeface="Courier New" pitchFamily="49" charset="0"/>
            </a:endParaRPr>
          </a:p>
          <a:p>
            <a:pPr marL="400050" lvl="1" indent="0">
              <a:buFontTx/>
              <a:buNone/>
            </a:pPr>
            <a:r>
              <a:rPr lang="pt-BR" altLang="zh-CN" dirty="0">
                <a:latin typeface="Courier New" pitchFamily="49" charset="0"/>
                <a:cs typeface="Courier New" pitchFamily="49" charset="0"/>
              </a:rPr>
              <a:t>}</a:t>
            </a:r>
            <a:endParaRPr lang="zh-CN" altLang="en-US" dirty="0">
              <a:latin typeface="Courier New" pitchFamily="49" charset="0"/>
              <a:cs typeface="Courier New" pitchFamily="49" charset="0"/>
            </a:endParaRPr>
          </a:p>
        </p:txBody>
      </p:sp>
      <p:sp>
        <p:nvSpPr>
          <p:cNvPr id="4"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10ADDAAA-90CE-4A70-87A2-E87FD142265F}" type="slidenum">
              <a:rPr lang="en-US" altLang="zh-CN" sz="1200">
                <a:ea typeface="+mn-ea"/>
              </a:rPr>
              <a:pPr algn="r">
                <a:defRPr/>
              </a:pPr>
              <a:t>41</a:t>
            </a:fld>
            <a:endParaRPr lang="en-US" altLang="zh-CN" sz="1200">
              <a:ea typeface="+mn-ea"/>
            </a:endParaRPr>
          </a:p>
        </p:txBody>
      </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endParaRPr lang="zh-CN" altLang="en-US"/>
          </a:p>
        </p:txBody>
      </p:sp>
      <p:sp>
        <p:nvSpPr>
          <p:cNvPr id="40963" name="内容占位符 2"/>
          <p:cNvSpPr>
            <a:spLocks noGrp="1"/>
          </p:cNvSpPr>
          <p:nvPr>
            <p:ph idx="1"/>
          </p:nvPr>
        </p:nvSpPr>
        <p:spPr>
          <a:xfrm>
            <a:off x="93122" y="863600"/>
            <a:ext cx="10997640" cy="5949950"/>
          </a:xfrm>
        </p:spPr>
        <p:txBody>
          <a:bodyPr/>
          <a:lstStyle/>
          <a:p>
            <a:pPr marL="400050" lvl="1" indent="0">
              <a:buFontTx/>
              <a:buNone/>
            </a:pPr>
            <a:r>
              <a:rPr lang="pt-BR" altLang="zh-CN" dirty="0">
                <a:latin typeface="Courier New" pitchFamily="49" charset="0"/>
                <a:cs typeface="Courier New" pitchFamily="49" charset="0"/>
              </a:rPr>
              <a:t>void PreTreat()</a:t>
            </a:r>
            <a:endParaRPr lang="zh-CN" altLang="zh-CN" dirty="0">
              <a:latin typeface="Courier New" pitchFamily="49" charset="0"/>
              <a:cs typeface="Courier New" pitchFamily="49" charset="0"/>
            </a:endParaRPr>
          </a:p>
          <a:p>
            <a:pPr marL="400050" lvl="1" indent="0">
              <a:buFontTx/>
              <a:buNone/>
            </a:pPr>
            <a:r>
              <a:rPr lang="pt-BR" altLang="zh-CN" dirty="0">
                <a:latin typeface="Courier New" pitchFamily="49" charset="0"/>
                <a:cs typeface="Courier New" pitchFamily="49" charset="0"/>
              </a:rPr>
              <a:t>{	FILE *pfile = fopen("d:\\data\\vol.dat", "r+b");</a:t>
            </a:r>
            <a:endParaRPr lang="zh-CN" altLang="zh-CN" dirty="0">
              <a:latin typeface="Courier New" pitchFamily="49" charset="0"/>
              <a:cs typeface="Courier New" pitchFamily="49" charset="0"/>
            </a:endParaRPr>
          </a:p>
          <a:p>
            <a:pPr marL="400050" lvl="1" indent="0">
              <a:buFontTx/>
              <a:buNone/>
            </a:pPr>
            <a:r>
              <a:rPr lang="pt-BR" altLang="zh-CN" dirty="0">
                <a:latin typeface="Courier New" pitchFamily="49" charset="0"/>
                <a:cs typeface="Courier New" pitchFamily="49" charset="0"/>
              </a:rPr>
              <a:t>	float t, tNext, tPre;</a:t>
            </a:r>
            <a:endParaRPr lang="zh-CN" altLang="zh-CN" dirty="0">
              <a:latin typeface="Courier New" pitchFamily="49" charset="0"/>
              <a:cs typeface="Courier New" pitchFamily="49" charset="0"/>
            </a:endParaRPr>
          </a:p>
          <a:p>
            <a:pPr marL="400050" lvl="1" indent="0">
              <a:buFontTx/>
              <a:buNone/>
            </a:pPr>
            <a:r>
              <a:rPr lang="pt-BR" altLang="zh-CN" dirty="0">
                <a:latin typeface="Courier New" pitchFamily="49" charset="0"/>
                <a:cs typeface="Courier New" pitchFamily="49" charset="0"/>
              </a:rPr>
              <a:t>	fread(&amp;tPre, sizeof(t), 1, pfile);	</a:t>
            </a:r>
          </a:p>
          <a:p>
            <a:pPr marL="400050" lvl="1" indent="0">
              <a:buFontTx/>
              <a:buNone/>
            </a:pPr>
            <a:r>
              <a:rPr lang="pt-BR" altLang="zh-CN" dirty="0">
                <a:latin typeface="Courier New" pitchFamily="49" charset="0"/>
                <a:cs typeface="Courier New" pitchFamily="49" charset="0"/>
              </a:rPr>
              <a:t>			//</a:t>
            </a:r>
            <a:r>
              <a:rPr lang="zh-CN" altLang="zh-CN" dirty="0">
                <a:latin typeface="Courier New" pitchFamily="49" charset="0"/>
                <a:cs typeface="Courier New" pitchFamily="49" charset="0"/>
              </a:rPr>
              <a:t>读取第一个数据作为前一个数据</a:t>
            </a:r>
          </a:p>
          <a:p>
            <a:pPr marL="400050" lvl="1" indent="0">
              <a:buFontTx/>
              <a:buNone/>
            </a:pPr>
            <a:r>
              <a:rPr lang="pt-BR" altLang="zh-CN" dirty="0">
                <a:latin typeface="Courier New" pitchFamily="49" charset="0"/>
                <a:cs typeface="Courier New" pitchFamily="49" charset="0"/>
              </a:rPr>
              <a:t>	fread(&amp;t, sizeof(t), 1, pfile);			</a:t>
            </a:r>
          </a:p>
          <a:p>
            <a:pPr marL="400050" lvl="1" indent="0">
              <a:buFontTx/>
              <a:buNone/>
            </a:pPr>
            <a:r>
              <a:rPr lang="pt-BR" altLang="zh-CN" dirty="0">
                <a:latin typeface="Courier New" pitchFamily="49" charset="0"/>
                <a:cs typeface="Courier New" pitchFamily="49" charset="0"/>
              </a:rPr>
              <a:t>			//</a:t>
            </a:r>
            <a:r>
              <a:rPr lang="zh-CN" altLang="zh-CN" dirty="0">
                <a:latin typeface="Courier New" pitchFamily="49" charset="0"/>
                <a:cs typeface="Courier New" pitchFamily="49" charset="0"/>
              </a:rPr>
              <a:t>读取第二个数据作为当前待处理数据</a:t>
            </a:r>
          </a:p>
          <a:p>
            <a:pPr marL="400050" lvl="1" indent="0">
              <a:buFontTx/>
              <a:buNone/>
            </a:pPr>
            <a:r>
              <a:rPr lang="pt-BR" altLang="zh-CN" dirty="0">
                <a:latin typeface="Courier New" pitchFamily="49" charset="0"/>
                <a:cs typeface="Courier New" pitchFamily="49" charset="0"/>
              </a:rPr>
              <a:t>	while(!feof(pfile))</a:t>
            </a:r>
            <a:endParaRPr lang="zh-CN" altLang="zh-CN" dirty="0">
              <a:latin typeface="Courier New" pitchFamily="49" charset="0"/>
              <a:cs typeface="Courier New" pitchFamily="49" charset="0"/>
            </a:endParaRPr>
          </a:p>
          <a:p>
            <a:pPr marL="400050" lvl="1" indent="0">
              <a:buFontTx/>
              <a:buNone/>
            </a:pPr>
            <a:r>
              <a:rPr lang="pt-BR" altLang="zh-CN" dirty="0">
                <a:latin typeface="Courier New" pitchFamily="49" charset="0"/>
                <a:cs typeface="Courier New" pitchFamily="49" charset="0"/>
              </a:rPr>
              <a:t>	{</a:t>
            </a:r>
            <a:r>
              <a:rPr lang="en-US" altLang="zh-CN" dirty="0">
                <a:latin typeface="Courier New" pitchFamily="49" charset="0"/>
                <a:cs typeface="Courier New" pitchFamily="49" charset="0"/>
              </a:rPr>
              <a:t>	</a:t>
            </a:r>
            <a:r>
              <a:rPr lang="pt-BR" altLang="zh-CN" dirty="0">
                <a:latin typeface="Courier New" pitchFamily="49" charset="0"/>
                <a:cs typeface="Courier New" pitchFamily="49" charset="0"/>
              </a:rPr>
              <a:t>if(fread(&amp;tNext, sizeof(t), 1, pfile) != 0)	</a:t>
            </a:r>
          </a:p>
          <a:p>
            <a:pPr marL="400050" lvl="1" indent="0">
              <a:buFontTx/>
              <a:buNone/>
            </a:pPr>
            <a:r>
              <a:rPr lang="pt-BR" altLang="zh-CN" dirty="0">
                <a:latin typeface="Courier New" pitchFamily="49" charset="0"/>
                <a:cs typeface="Courier New" pitchFamily="49" charset="0"/>
              </a:rPr>
              <a:t>			//</a:t>
            </a:r>
            <a:r>
              <a:rPr lang="zh-CN" altLang="zh-CN" dirty="0">
                <a:latin typeface="Courier New" pitchFamily="49" charset="0"/>
                <a:cs typeface="Courier New" pitchFamily="49" charset="0"/>
              </a:rPr>
              <a:t>读取下一个数据</a:t>
            </a:r>
          </a:p>
          <a:p>
            <a:pPr marL="400050" lvl="1" indent="0">
              <a:buFontTx/>
              <a:buNone/>
            </a:pPr>
            <a:r>
              <a:rPr lang="pt-BR" altLang="zh-CN" dirty="0">
                <a:latin typeface="Courier New" pitchFamily="49" charset="0"/>
                <a:cs typeface="Courier New" pitchFamily="49" charset="0"/>
              </a:rPr>
              <a:t>		{	if(t &lt;= 0.1)</a:t>
            </a:r>
            <a:endParaRPr lang="zh-CN" altLang="zh-CN" dirty="0">
              <a:latin typeface="Courier New" pitchFamily="49" charset="0"/>
              <a:cs typeface="Courier New" pitchFamily="49" charset="0"/>
            </a:endParaRPr>
          </a:p>
          <a:p>
            <a:pPr marL="400050" lvl="1" indent="0">
              <a:buFontTx/>
              <a:buNone/>
            </a:pPr>
            <a:r>
              <a:rPr lang="pt-BR" altLang="zh-CN" dirty="0">
                <a:latin typeface="Courier New" pitchFamily="49" charset="0"/>
                <a:cs typeface="Courier New" pitchFamily="49" charset="0"/>
              </a:rPr>
              <a:t>			{	t = (tPre + tNext)/2;</a:t>
            </a:r>
            <a:endParaRPr lang="zh-CN" altLang="zh-CN" dirty="0">
              <a:latin typeface="Courier New" pitchFamily="49" charset="0"/>
              <a:cs typeface="Courier New" pitchFamily="49" charset="0"/>
            </a:endParaRPr>
          </a:p>
          <a:p>
            <a:pPr marL="400050" lvl="1" indent="0">
              <a:buFontTx/>
              <a:buNone/>
            </a:pPr>
            <a:r>
              <a:rPr lang="pt-BR" altLang="zh-CN" dirty="0">
                <a:latin typeface="Courier New" pitchFamily="49" charset="0"/>
                <a:cs typeface="Courier New" pitchFamily="49" charset="0"/>
              </a:rPr>
              <a:t>				fseek(pfile, -2*sizeof(t), SEEK_CUR); </a:t>
            </a:r>
          </a:p>
          <a:p>
            <a:pPr marL="400050" lvl="1" indent="0">
              <a:buFontTx/>
              <a:buNone/>
            </a:pPr>
            <a:r>
              <a:rPr lang="pt-BR" altLang="zh-CN" dirty="0">
                <a:latin typeface="Courier New" pitchFamily="49" charset="0"/>
                <a:cs typeface="Courier New" pitchFamily="49" charset="0"/>
              </a:rPr>
              <a:t>				//</a:t>
            </a:r>
            <a:r>
              <a:rPr lang="zh-CN" altLang="zh-CN" dirty="0">
                <a:latin typeface="Courier New" pitchFamily="49" charset="0"/>
                <a:cs typeface="Courier New" pitchFamily="49" charset="0"/>
              </a:rPr>
              <a:t>位置指针往回移至待处理数据前端</a:t>
            </a:r>
          </a:p>
        </p:txBody>
      </p:sp>
      <p:sp>
        <p:nvSpPr>
          <p:cNvPr id="4"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323DE6CC-2F99-48AD-90EA-6077C07C5CD2}" type="slidenum">
              <a:rPr lang="en-US" altLang="zh-CN" sz="1200">
                <a:ea typeface="+mn-ea"/>
              </a:rPr>
              <a:pPr algn="r">
                <a:defRPr/>
              </a:pPr>
              <a:t>42</a:t>
            </a:fld>
            <a:endParaRPr lang="en-US" altLang="zh-CN" sz="1200">
              <a:ea typeface="+mn-ea"/>
            </a:endParaRPr>
          </a:p>
        </p:txBody>
      </p: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endParaRPr lang="zh-CN" altLang="en-US"/>
          </a:p>
        </p:txBody>
      </p:sp>
      <p:sp>
        <p:nvSpPr>
          <p:cNvPr id="41987" name="内容占位符 2"/>
          <p:cNvSpPr>
            <a:spLocks noGrp="1"/>
          </p:cNvSpPr>
          <p:nvPr>
            <p:ph idx="1"/>
          </p:nvPr>
        </p:nvSpPr>
        <p:spPr>
          <a:xfrm>
            <a:off x="93121" y="863600"/>
            <a:ext cx="11222665" cy="5949950"/>
          </a:xfrm>
        </p:spPr>
        <p:txBody>
          <a:bodyPr/>
          <a:lstStyle/>
          <a:p>
            <a:pPr marL="400050" lvl="1" indent="0">
              <a:buFontTx/>
              <a:buNone/>
            </a:pPr>
            <a:r>
              <a:rPr lang="pt-BR" altLang="zh-CN" dirty="0">
                <a:latin typeface="Courier New" pitchFamily="49" charset="0"/>
                <a:cs typeface="Courier New" pitchFamily="49" charset="0"/>
              </a:rPr>
              <a:t>				fwrite(&amp;t, sizeof(t), 1, pfile); //</a:t>
            </a:r>
            <a:r>
              <a:rPr lang="zh-CN" altLang="zh-CN" dirty="0">
                <a:latin typeface="Courier New" pitchFamily="49" charset="0"/>
                <a:cs typeface="Courier New" pitchFamily="49" charset="0"/>
              </a:rPr>
              <a:t>改</a:t>
            </a:r>
            <a:r>
              <a:rPr lang="zh-CN" altLang="en-US" dirty="0">
                <a:latin typeface="Courier New" pitchFamily="49" charset="0"/>
                <a:cs typeface="Courier New" pitchFamily="49" charset="0"/>
              </a:rPr>
              <a:t>数</a:t>
            </a:r>
            <a:endParaRPr lang="zh-CN" altLang="zh-CN" dirty="0">
              <a:latin typeface="Courier New" pitchFamily="49" charset="0"/>
              <a:cs typeface="Courier New" pitchFamily="49" charset="0"/>
            </a:endParaRPr>
          </a:p>
          <a:p>
            <a:pPr marL="400050" lvl="1" indent="0">
              <a:buFontTx/>
              <a:buNone/>
            </a:pPr>
            <a:r>
              <a:rPr lang="pt-BR" altLang="zh-CN" dirty="0">
                <a:latin typeface="Courier New" pitchFamily="49" charset="0"/>
                <a:cs typeface="Courier New" pitchFamily="49" charset="0"/>
              </a:rPr>
              <a:t>				fseek(pfile, sizeof(t), SEEK_CUR); 							//</a:t>
            </a:r>
            <a:r>
              <a:rPr lang="zh-CN" altLang="zh-CN" dirty="0">
                <a:latin typeface="Courier New" pitchFamily="49" charset="0"/>
                <a:cs typeface="Courier New" pitchFamily="49" charset="0"/>
              </a:rPr>
              <a:t>恢复位置指针至下一个数据前端</a:t>
            </a:r>
          </a:p>
          <a:p>
            <a:pPr marL="400050" lvl="1" indent="0">
              <a:buFontTx/>
              <a:buNone/>
            </a:pPr>
            <a:r>
              <a:rPr lang="pt-BR" altLang="zh-CN" dirty="0">
                <a:latin typeface="Courier New" pitchFamily="49" charset="0"/>
                <a:cs typeface="Courier New" pitchFamily="49" charset="0"/>
              </a:rPr>
              <a:t>			}</a:t>
            </a:r>
            <a:endParaRPr lang="zh-CN" altLang="zh-CN" dirty="0">
              <a:latin typeface="Courier New" pitchFamily="49" charset="0"/>
              <a:cs typeface="Courier New" pitchFamily="49" charset="0"/>
            </a:endParaRPr>
          </a:p>
          <a:p>
            <a:pPr marL="400050" lvl="1" indent="0">
              <a:buFontTx/>
              <a:buNone/>
            </a:pPr>
            <a:r>
              <a:rPr lang="pt-BR" altLang="zh-CN" dirty="0">
                <a:latin typeface="Courier New" pitchFamily="49" charset="0"/>
                <a:cs typeface="Courier New" pitchFamily="49" charset="0"/>
              </a:rPr>
              <a:t>			tPre = t; //</a:t>
            </a:r>
            <a:r>
              <a:rPr lang="zh-CN" altLang="zh-CN" dirty="0">
                <a:latin typeface="Courier New" pitchFamily="49" charset="0"/>
                <a:cs typeface="Courier New" pitchFamily="49" charset="0"/>
              </a:rPr>
              <a:t>当前数据处理完作为下一次处理的前一数</a:t>
            </a:r>
          </a:p>
          <a:p>
            <a:pPr marL="400050" lvl="1" indent="0">
              <a:buFontTx/>
              <a:buNone/>
            </a:pPr>
            <a:r>
              <a:rPr lang="pt-BR" altLang="zh-CN" dirty="0">
                <a:latin typeface="Courier New" pitchFamily="49" charset="0"/>
                <a:cs typeface="Courier New" pitchFamily="49" charset="0"/>
              </a:rPr>
              <a:t>			t = tNext;	//</a:t>
            </a:r>
            <a:r>
              <a:rPr lang="zh-CN" altLang="zh-CN" dirty="0">
                <a:latin typeface="Courier New" pitchFamily="49" charset="0"/>
                <a:cs typeface="Courier New" pitchFamily="49" charset="0"/>
              </a:rPr>
              <a:t>下一个数据作为待处理数据</a:t>
            </a:r>
          </a:p>
          <a:p>
            <a:pPr marL="400050" lvl="1" indent="0">
              <a:buFontTx/>
              <a:buNone/>
            </a:pPr>
            <a:r>
              <a:rPr lang="pt-BR" altLang="zh-CN" dirty="0">
                <a:latin typeface="Courier New" pitchFamily="49" charset="0"/>
                <a:cs typeface="Courier New" pitchFamily="49" charset="0"/>
              </a:rPr>
              <a:t>		}</a:t>
            </a:r>
            <a:endParaRPr lang="zh-CN" altLang="zh-CN" dirty="0">
              <a:latin typeface="Courier New" pitchFamily="49" charset="0"/>
              <a:cs typeface="Courier New" pitchFamily="49" charset="0"/>
            </a:endParaRPr>
          </a:p>
          <a:p>
            <a:pPr marL="400050" lvl="1" indent="0">
              <a:buFontTx/>
              <a:buNone/>
            </a:pPr>
            <a:r>
              <a:rPr lang="pt-BR" altLang="zh-CN" dirty="0">
                <a:latin typeface="Courier New" pitchFamily="49" charset="0"/>
                <a:cs typeface="Courier New" pitchFamily="49" charset="0"/>
              </a:rPr>
              <a:t>	}	//</a:t>
            </a:r>
            <a:r>
              <a:rPr lang="zh-CN" altLang="zh-CN" dirty="0">
                <a:latin typeface="Courier New" pitchFamily="49" charset="0"/>
                <a:cs typeface="Courier New" pitchFamily="49" charset="0"/>
              </a:rPr>
              <a:t>调试阶段可将此循环改为</a:t>
            </a:r>
            <a:r>
              <a:rPr lang="pt-BR" altLang="zh-CN" dirty="0">
                <a:latin typeface="Courier New" pitchFamily="49" charset="0"/>
                <a:cs typeface="Courier New" pitchFamily="49" charset="0"/>
              </a:rPr>
              <a:t>for(int i=0; i &lt; 9; ++i)</a:t>
            </a:r>
            <a:endParaRPr lang="zh-CN" altLang="zh-CN" dirty="0">
              <a:latin typeface="Courier New" pitchFamily="49" charset="0"/>
              <a:cs typeface="Courier New" pitchFamily="49" charset="0"/>
            </a:endParaRPr>
          </a:p>
          <a:p>
            <a:pPr marL="400050" lvl="1" indent="0">
              <a:buFontTx/>
              <a:buNone/>
            </a:pPr>
            <a:r>
              <a:rPr lang="pt-BR" altLang="zh-CN" dirty="0">
                <a:latin typeface="Courier New" pitchFamily="49" charset="0"/>
                <a:cs typeface="Courier New" pitchFamily="49" charset="0"/>
              </a:rPr>
              <a:t>	fseek(pfile, -sizeof(t), SEEK_CUR); </a:t>
            </a:r>
          </a:p>
          <a:p>
            <a:pPr marL="400050" lvl="1" indent="0">
              <a:buFontTx/>
              <a:buNone/>
            </a:pPr>
            <a:r>
              <a:rPr lang="pt-BR" altLang="zh-CN" dirty="0">
                <a:latin typeface="Courier New" pitchFamily="49" charset="0"/>
                <a:cs typeface="Courier New" pitchFamily="49" charset="0"/>
              </a:rPr>
              <a:t>		//</a:t>
            </a:r>
            <a:r>
              <a:rPr lang="zh-CN" altLang="zh-CN" dirty="0">
                <a:latin typeface="Courier New" pitchFamily="49" charset="0"/>
                <a:cs typeface="Courier New" pitchFamily="49" charset="0"/>
              </a:rPr>
              <a:t>恢复位置指针至最后一个数据前端</a:t>
            </a:r>
          </a:p>
          <a:p>
            <a:pPr marL="400050" lvl="1" indent="0">
              <a:buFontTx/>
              <a:buNone/>
            </a:pPr>
            <a:r>
              <a:rPr lang="pt-BR" altLang="zh-CN" dirty="0">
                <a:latin typeface="Courier New" pitchFamily="49" charset="0"/>
                <a:cs typeface="Courier New" pitchFamily="49" charset="0"/>
              </a:rPr>
              <a:t>	fwrite(&amp;tPre, sizeof(t), 1, pfile); //</a:t>
            </a:r>
            <a:r>
              <a:rPr lang="zh-CN" altLang="zh-CN" dirty="0">
                <a:latin typeface="Courier New" pitchFamily="49" charset="0"/>
                <a:cs typeface="Courier New" pitchFamily="49" charset="0"/>
              </a:rPr>
              <a:t>修改最后一个数据</a:t>
            </a:r>
          </a:p>
          <a:p>
            <a:pPr marL="400050" lvl="1" indent="0">
              <a:buFontTx/>
              <a:buNone/>
            </a:pPr>
            <a:r>
              <a:rPr lang="pt-BR" altLang="zh-CN" dirty="0">
                <a:latin typeface="Courier New" pitchFamily="49" charset="0"/>
                <a:cs typeface="Courier New" pitchFamily="49" charset="0"/>
              </a:rPr>
              <a:t>	rewind(pfile);</a:t>
            </a:r>
            <a:endParaRPr lang="zh-CN" altLang="zh-CN" dirty="0">
              <a:latin typeface="Courier New" pitchFamily="49" charset="0"/>
              <a:cs typeface="Courier New" pitchFamily="49" charset="0"/>
            </a:endParaRPr>
          </a:p>
          <a:p>
            <a:pPr marL="400050" lvl="1" indent="0">
              <a:buNone/>
            </a:pPr>
            <a:r>
              <a:rPr lang="pt-BR" altLang="zh-CN" dirty="0">
                <a:latin typeface="Courier New" pitchFamily="49" charset="0"/>
                <a:cs typeface="Courier New" pitchFamily="49" charset="0"/>
              </a:rPr>
              <a:t>	</a:t>
            </a:r>
            <a:endParaRPr lang="zh-CN" altLang="zh-CN" dirty="0">
              <a:latin typeface="Courier New" pitchFamily="49" charset="0"/>
              <a:cs typeface="Courier New" pitchFamily="49" charset="0"/>
            </a:endParaRPr>
          </a:p>
          <a:p>
            <a:pPr marL="400050" lvl="1" indent="0">
              <a:buFontTx/>
              <a:buNone/>
            </a:pPr>
            <a:endParaRPr lang="zh-CN" altLang="en-US" dirty="0">
              <a:latin typeface="Courier New" pitchFamily="49" charset="0"/>
              <a:cs typeface="Courier New" pitchFamily="49" charset="0"/>
            </a:endParaRPr>
          </a:p>
        </p:txBody>
      </p:sp>
      <p:sp>
        <p:nvSpPr>
          <p:cNvPr id="4"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AB84127C-8526-4C0F-871C-54029B3F8192}" type="slidenum">
              <a:rPr lang="en-US" altLang="zh-CN" sz="1200">
                <a:ea typeface="+mn-ea"/>
              </a:rPr>
              <a:pPr algn="r">
                <a:defRPr/>
              </a:pPr>
              <a:t>43</a:t>
            </a:fld>
            <a:endParaRPr lang="en-US" altLang="zh-CN" sz="1200">
              <a:ea typeface="+mn-ea"/>
            </a:endParaRPr>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endParaRPr lang="zh-CN" altLang="en-US"/>
          </a:p>
        </p:txBody>
      </p:sp>
      <p:sp>
        <p:nvSpPr>
          <p:cNvPr id="43011" name="内容占位符 2"/>
          <p:cNvSpPr>
            <a:spLocks noGrp="1"/>
          </p:cNvSpPr>
          <p:nvPr>
            <p:ph idx="1"/>
          </p:nvPr>
        </p:nvSpPr>
        <p:spPr>
          <a:xfrm>
            <a:off x="93121" y="863600"/>
            <a:ext cx="9782505" cy="5949950"/>
          </a:xfrm>
        </p:spPr>
        <p:txBody>
          <a:bodyPr/>
          <a:lstStyle/>
          <a:p>
            <a:pPr marL="400050" lvl="1" indent="0">
              <a:buFontTx/>
              <a:buNone/>
            </a:pPr>
            <a:r>
              <a:rPr lang="pt-BR" altLang="zh-CN" dirty="0">
                <a:latin typeface="Courier New" pitchFamily="49" charset="0"/>
                <a:cs typeface="Courier New" pitchFamily="49" charset="0"/>
              </a:rPr>
              <a:t>	printf("\n</a:t>
            </a:r>
            <a:r>
              <a:rPr lang="zh-CN" altLang="zh-CN" dirty="0">
                <a:latin typeface="Courier New" pitchFamily="49" charset="0"/>
                <a:cs typeface="Courier New" pitchFamily="49" charset="0"/>
              </a:rPr>
              <a:t>预处理后的数据为：</a:t>
            </a:r>
            <a:r>
              <a:rPr lang="pt-BR" altLang="zh-CN" dirty="0">
                <a:latin typeface="Courier New" pitchFamily="49" charset="0"/>
                <a:cs typeface="Courier New" pitchFamily="49" charset="0"/>
              </a:rPr>
              <a:t>\n"); 	while(!feof(pfile))	</a:t>
            </a:r>
            <a:endParaRPr lang="zh-CN" altLang="zh-CN" dirty="0">
              <a:latin typeface="Courier New" pitchFamily="49" charset="0"/>
              <a:cs typeface="Courier New" pitchFamily="49" charset="0"/>
            </a:endParaRPr>
          </a:p>
          <a:p>
            <a:pPr marL="400050" lvl="1" indent="0">
              <a:buFontTx/>
              <a:buNone/>
            </a:pPr>
            <a:r>
              <a:rPr lang="pt-BR" altLang="zh-CN" dirty="0">
                <a:latin typeface="Courier New" pitchFamily="49" charset="0"/>
                <a:cs typeface="Courier New" pitchFamily="49" charset="0"/>
              </a:rPr>
              <a:t>	{</a:t>
            </a:r>
            <a:endParaRPr lang="zh-CN" altLang="zh-CN" dirty="0">
              <a:latin typeface="Courier New" pitchFamily="49" charset="0"/>
              <a:cs typeface="Courier New" pitchFamily="49" charset="0"/>
            </a:endParaRPr>
          </a:p>
          <a:p>
            <a:pPr marL="400050" lvl="1" indent="0">
              <a:buFontTx/>
              <a:buNone/>
            </a:pPr>
            <a:r>
              <a:rPr lang="pt-BR" altLang="zh-CN" dirty="0">
                <a:latin typeface="Courier New" pitchFamily="49" charset="0"/>
                <a:cs typeface="Courier New" pitchFamily="49" charset="0"/>
              </a:rPr>
              <a:t>		if(fread(&amp;t, sizeof(t), 1, pfile) != 0)</a:t>
            </a:r>
            <a:endParaRPr lang="zh-CN" altLang="zh-CN" dirty="0">
              <a:latin typeface="Courier New" pitchFamily="49" charset="0"/>
              <a:cs typeface="Courier New" pitchFamily="49" charset="0"/>
            </a:endParaRPr>
          </a:p>
          <a:p>
            <a:pPr marL="400050" lvl="1" indent="0">
              <a:buFontTx/>
              <a:buNone/>
            </a:pPr>
            <a:r>
              <a:rPr lang="pt-BR" altLang="zh-CN" dirty="0">
                <a:latin typeface="Courier New" pitchFamily="49" charset="0"/>
                <a:cs typeface="Courier New" pitchFamily="49" charset="0"/>
              </a:rPr>
              <a:t>			printf("%f\n", t);</a:t>
            </a:r>
            <a:endParaRPr lang="zh-CN" altLang="zh-CN" dirty="0">
              <a:latin typeface="Courier New" pitchFamily="49" charset="0"/>
              <a:cs typeface="Courier New" pitchFamily="49" charset="0"/>
            </a:endParaRPr>
          </a:p>
          <a:p>
            <a:pPr marL="400050" lvl="1" indent="0">
              <a:buFontTx/>
              <a:buNone/>
            </a:pPr>
            <a:r>
              <a:rPr lang="pt-BR" altLang="zh-CN" dirty="0">
                <a:latin typeface="Courier New" pitchFamily="49" charset="0"/>
                <a:cs typeface="Courier New" pitchFamily="49" charset="0"/>
              </a:rPr>
              <a:t>	}	//</a:t>
            </a:r>
            <a:r>
              <a:rPr lang="zh-CN" altLang="zh-CN" dirty="0">
                <a:latin typeface="Courier New" pitchFamily="49" charset="0"/>
                <a:cs typeface="Courier New" pitchFamily="49" charset="0"/>
              </a:rPr>
              <a:t>观察预处理结果数据</a:t>
            </a:r>
          </a:p>
          <a:p>
            <a:pPr marL="400050" lvl="1" indent="0">
              <a:buFontTx/>
              <a:buNone/>
            </a:pPr>
            <a:r>
              <a:rPr lang="pt-BR" altLang="zh-CN" dirty="0">
                <a:latin typeface="Courier New" pitchFamily="49" charset="0"/>
                <a:cs typeface="Courier New" pitchFamily="49" charset="0"/>
              </a:rPr>
              <a:t> </a:t>
            </a:r>
            <a:endParaRPr lang="zh-CN" altLang="zh-CN" dirty="0">
              <a:latin typeface="Courier New" pitchFamily="49" charset="0"/>
              <a:cs typeface="Courier New" pitchFamily="49" charset="0"/>
            </a:endParaRPr>
          </a:p>
          <a:p>
            <a:pPr marL="400050" lvl="1" indent="0">
              <a:buFontTx/>
              <a:buNone/>
            </a:pPr>
            <a:r>
              <a:rPr lang="pt-BR" altLang="zh-CN" dirty="0">
                <a:latin typeface="Courier New" pitchFamily="49" charset="0"/>
                <a:cs typeface="Courier New" pitchFamily="49" charset="0"/>
              </a:rPr>
              <a:t>	fclose(pfile);</a:t>
            </a:r>
            <a:endParaRPr lang="zh-CN" altLang="zh-CN" dirty="0">
              <a:latin typeface="Courier New" pitchFamily="49" charset="0"/>
              <a:cs typeface="Courier New" pitchFamily="49" charset="0"/>
            </a:endParaRPr>
          </a:p>
          <a:p>
            <a:pPr marL="400050" lvl="1" indent="0">
              <a:buFontTx/>
              <a:buNone/>
            </a:pPr>
            <a:r>
              <a:rPr lang="en-US" altLang="zh-CN" dirty="0">
                <a:latin typeface="Courier New" pitchFamily="49" charset="0"/>
                <a:cs typeface="Courier New" pitchFamily="49" charset="0"/>
              </a:rPr>
              <a:t>}</a:t>
            </a:r>
            <a:endParaRPr lang="zh-CN" altLang="zh-CN" dirty="0">
              <a:latin typeface="Courier New" pitchFamily="49" charset="0"/>
              <a:cs typeface="Courier New" pitchFamily="49" charset="0"/>
            </a:endParaRPr>
          </a:p>
          <a:p>
            <a:pPr marL="400050" lvl="1" indent="0">
              <a:buFontTx/>
              <a:buNone/>
            </a:pPr>
            <a:endParaRPr lang="zh-CN" altLang="en-US" dirty="0">
              <a:latin typeface="Courier New" pitchFamily="49" charset="0"/>
              <a:cs typeface="Courier New" pitchFamily="49" charset="0"/>
            </a:endParaRPr>
          </a:p>
        </p:txBody>
      </p:sp>
      <p:sp>
        <p:nvSpPr>
          <p:cNvPr id="4"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B28D0D9E-DD07-4E0A-A12B-FF6EF00891E4}" type="slidenum">
              <a:rPr lang="en-US" altLang="zh-CN" sz="1200">
                <a:ea typeface="+mn-ea"/>
              </a:rPr>
              <a:pPr algn="r">
                <a:defRPr/>
              </a:pPr>
              <a:t>44</a:t>
            </a:fld>
            <a:endParaRPr lang="en-US" altLang="zh-CN" sz="1200">
              <a:ea typeface="+mn-ea"/>
            </a:endParaRPr>
          </a:p>
        </p:txBody>
      </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标题 1"/>
          <p:cNvSpPr>
            <a:spLocks noGrp="1"/>
          </p:cNvSpPr>
          <p:nvPr>
            <p:ph type="title"/>
          </p:nvPr>
        </p:nvSpPr>
        <p:spPr/>
        <p:txBody>
          <a:bodyPr/>
          <a:lstStyle/>
          <a:p>
            <a:r>
              <a:rPr lang="zh-CN" altLang="en-US"/>
              <a:t>小结</a:t>
            </a:r>
          </a:p>
        </p:txBody>
      </p:sp>
      <p:sp>
        <p:nvSpPr>
          <p:cNvPr id="50179" name="内容占位符 2"/>
          <p:cNvSpPr>
            <a:spLocks noGrp="1"/>
          </p:cNvSpPr>
          <p:nvPr>
            <p:ph idx="1"/>
          </p:nvPr>
        </p:nvSpPr>
        <p:spPr/>
        <p:txBody>
          <a:bodyPr/>
          <a:lstStyle/>
          <a:p>
            <a:r>
              <a:rPr lang="zh-CN" altLang="zh-CN" sz="2400" b="0" dirty="0">
                <a:latin typeface="黑体" panose="02010609060101010101" pitchFamily="49" charset="-122"/>
                <a:ea typeface="黑体" panose="02010609060101010101" pitchFamily="49" charset="-122"/>
              </a:rPr>
              <a:t>程序执行过程中，数据一般以变量、字符串等形式存在，</a:t>
            </a:r>
            <a:r>
              <a:rPr lang="zh-CN" altLang="en-US" sz="2400" b="0" dirty="0">
                <a:latin typeface="黑体" panose="02010609060101010101" pitchFamily="49" charset="-122"/>
                <a:ea typeface="黑体" panose="02010609060101010101" pitchFamily="49" charset="-122"/>
              </a:rPr>
              <a:t>存储在栈中；</a:t>
            </a:r>
            <a:r>
              <a:rPr lang="zh-CN" altLang="zh-CN" sz="2400" b="0" dirty="0">
                <a:latin typeface="黑体" panose="02010609060101010101" pitchFamily="49" charset="-122"/>
                <a:ea typeface="黑体" panose="02010609060101010101" pitchFamily="49" charset="-122"/>
              </a:rPr>
              <a:t>当数据量比较大或需要长期保存时，则往往存储在</a:t>
            </a:r>
            <a:r>
              <a:rPr lang="zh-CN" altLang="zh-CN" sz="2400" dirty="0">
                <a:latin typeface="黑体" panose="02010609060101010101" pitchFamily="49" charset="-122"/>
                <a:ea typeface="黑体" panose="02010609060101010101" pitchFamily="49" charset="-122"/>
              </a:rPr>
              <a:t>文件</a:t>
            </a:r>
            <a:r>
              <a:rPr lang="zh-CN" altLang="zh-CN" sz="2400" b="0" dirty="0">
                <a:latin typeface="黑体" panose="02010609060101010101" pitchFamily="49" charset="-122"/>
                <a:ea typeface="黑体" panose="02010609060101010101" pitchFamily="49" charset="-122"/>
              </a:rPr>
              <a:t>中。</a:t>
            </a:r>
            <a:r>
              <a:rPr lang="zh-CN" altLang="en-US" sz="2400" b="0" dirty="0">
                <a:latin typeface="黑体" panose="02010609060101010101" pitchFamily="49" charset="-122"/>
                <a:ea typeface="黑体" panose="02010609060101010101" pitchFamily="49" charset="-122"/>
              </a:rPr>
              <a:t>（</a:t>
            </a:r>
            <a:r>
              <a:rPr lang="zh-CN" altLang="zh-CN" sz="2400" b="0" dirty="0">
                <a:latin typeface="黑体" panose="02010609060101010101" pitchFamily="49" charset="-122"/>
                <a:ea typeface="黑体" panose="02010609060101010101" pitchFamily="49" charset="-122"/>
              </a:rPr>
              <a:t>程序的代码也是以文件的形式保存的。另外，</a:t>
            </a:r>
            <a:r>
              <a:rPr lang="en-US" altLang="zh-CN" sz="2400" b="0" dirty="0">
                <a:latin typeface="黑体" panose="02010609060101010101" pitchFamily="49" charset="-122"/>
                <a:ea typeface="黑体" panose="02010609060101010101" pitchFamily="49" charset="-122"/>
              </a:rPr>
              <a:t>C/C++</a:t>
            </a:r>
            <a:r>
              <a:rPr lang="zh-CN" altLang="zh-CN" sz="2400" b="0" dirty="0">
                <a:latin typeface="黑体" panose="02010609060101010101" pitchFamily="49" charset="-122"/>
                <a:ea typeface="黑体" panose="02010609060101010101" pitchFamily="49" charset="-122"/>
              </a:rPr>
              <a:t>语言把标准输入</a:t>
            </a:r>
            <a:r>
              <a:rPr lang="en-US" altLang="zh-CN" sz="2400" b="0" dirty="0">
                <a:latin typeface="黑体" panose="02010609060101010101" pitchFamily="49" charset="-122"/>
                <a:ea typeface="黑体" panose="02010609060101010101" pitchFamily="49" charset="-122"/>
              </a:rPr>
              <a:t>/</a:t>
            </a:r>
            <a:r>
              <a:rPr lang="zh-CN" altLang="zh-CN" sz="2400" b="0" dirty="0">
                <a:latin typeface="黑体" panose="02010609060101010101" pitchFamily="49" charset="-122"/>
                <a:ea typeface="黑体" panose="02010609060101010101" pitchFamily="49" charset="-122"/>
              </a:rPr>
              <a:t>输出设备</a:t>
            </a:r>
            <a:r>
              <a:rPr lang="zh-CN" altLang="en-US" sz="2400" b="0" dirty="0">
                <a:latin typeface="黑体" panose="02010609060101010101" pitchFamily="49" charset="-122"/>
                <a:ea typeface="黑体" panose="02010609060101010101" pitchFamily="49" charset="-122"/>
              </a:rPr>
              <a:t>，比如</a:t>
            </a:r>
            <a:r>
              <a:rPr lang="zh-CN" altLang="zh-CN" sz="2400" b="0" dirty="0">
                <a:latin typeface="黑体" panose="02010609060101010101" pitchFamily="49" charset="-122"/>
                <a:ea typeface="黑体" panose="02010609060101010101" pitchFamily="49" charset="-122"/>
              </a:rPr>
              <a:t>键盘、显示器和打印机</a:t>
            </a:r>
            <a:r>
              <a:rPr lang="zh-CN" altLang="en-US" sz="2400" b="0" dirty="0">
                <a:latin typeface="黑体" panose="02010609060101010101" pitchFamily="49" charset="-122"/>
                <a:ea typeface="黑体" panose="02010609060101010101" pitchFamily="49" charset="-122"/>
              </a:rPr>
              <a:t>，</a:t>
            </a:r>
            <a:r>
              <a:rPr lang="zh-CN" altLang="zh-CN" sz="2400" b="0" dirty="0">
                <a:latin typeface="黑体" panose="02010609060101010101" pitchFamily="49" charset="-122"/>
                <a:ea typeface="黑体" panose="02010609060101010101" pitchFamily="49" charset="-122"/>
              </a:rPr>
              <a:t>也看成一种文件。</a:t>
            </a:r>
            <a:r>
              <a:rPr lang="zh-CN" altLang="en-US" sz="2400" b="0" dirty="0">
                <a:latin typeface="黑体" panose="02010609060101010101" pitchFamily="49" charset="-122"/>
                <a:ea typeface="黑体" panose="02010609060101010101" pitchFamily="49" charset="-122"/>
              </a:rPr>
              <a:t>）</a:t>
            </a:r>
            <a:endParaRPr lang="zh-CN" altLang="zh-CN" sz="2400" b="0" dirty="0">
              <a:latin typeface="黑体" panose="02010609060101010101" pitchFamily="49" charset="-122"/>
              <a:ea typeface="黑体" panose="02010609060101010101" pitchFamily="49" charset="-122"/>
            </a:endParaRPr>
          </a:p>
          <a:p>
            <a:r>
              <a:rPr lang="zh-CN" altLang="en-US" sz="2400" b="0" dirty="0">
                <a:latin typeface="黑体" panose="02010609060101010101" pitchFamily="49" charset="-122"/>
                <a:ea typeface="黑体" panose="02010609060101010101" pitchFamily="49" charset="-122"/>
              </a:rPr>
              <a:t>文件类型指针（结构、指针）</a:t>
            </a:r>
            <a:endParaRPr lang="en-US" altLang="zh-CN" sz="2400" b="0" dirty="0">
              <a:latin typeface="黑体" panose="02010609060101010101" pitchFamily="49" charset="-122"/>
              <a:ea typeface="黑体" panose="02010609060101010101" pitchFamily="49" charset="-122"/>
            </a:endParaRPr>
          </a:p>
          <a:p>
            <a:endParaRPr lang="en-US" altLang="zh-CN" sz="2400" b="0" dirty="0"/>
          </a:p>
          <a:p>
            <a:r>
              <a:rPr lang="zh-CN" altLang="th-TH" sz="2400" b="0" dirty="0">
                <a:latin typeface="黑体" pitchFamily="49" charset="-122"/>
                <a:ea typeface="黑体" pitchFamily="49" charset="-122"/>
              </a:rPr>
              <a:t>要求</a:t>
            </a:r>
            <a:r>
              <a:rPr lang="zh-CN" altLang="en-US" sz="2400" b="0" dirty="0">
                <a:latin typeface="黑体" pitchFamily="49" charset="-122"/>
                <a:ea typeface="黑体" pitchFamily="49" charset="-122"/>
              </a:rPr>
              <a:t>：</a:t>
            </a:r>
          </a:p>
          <a:p>
            <a:pPr lvl="1"/>
            <a:r>
              <a:rPr lang="zh-CN" altLang="en-US" dirty="0">
                <a:latin typeface="黑体" pitchFamily="49" charset="-122"/>
                <a:ea typeface="黑体" pitchFamily="49" charset="-122"/>
              </a:rPr>
              <a:t>了解文件有关的概念和用法</a:t>
            </a:r>
          </a:p>
          <a:p>
            <a:pPr lvl="1"/>
            <a:r>
              <a:rPr lang="zh-CN" altLang="en-US" dirty="0">
                <a:latin typeface="黑体" pitchFamily="49" charset="-122"/>
                <a:ea typeface="黑体" pitchFamily="49" charset="-122"/>
              </a:rPr>
              <a:t>掌握</a:t>
            </a:r>
            <a:endParaRPr lang="en-US" altLang="zh-CN" dirty="0">
              <a:latin typeface="黑体" pitchFamily="49" charset="-122"/>
              <a:ea typeface="黑体" pitchFamily="49" charset="-122"/>
            </a:endParaRPr>
          </a:p>
          <a:p>
            <a:pPr lvl="2"/>
            <a:r>
              <a:rPr lang="zh-CN" altLang="zh-CN" dirty="0">
                <a:latin typeface="黑体" panose="02010609060101010101" pitchFamily="49" charset="-122"/>
                <a:ea typeface="黑体" panose="02010609060101010101" pitchFamily="49" charset="-122"/>
              </a:rPr>
              <a:t>文件的打开、关闭、读</a:t>
            </a:r>
            <a:r>
              <a:rPr lang="en-US" altLang="zh-CN"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写等操作方法与注意事项</a:t>
            </a:r>
            <a:endParaRPr lang="en-US" altLang="zh-CN" dirty="0">
              <a:latin typeface="黑体" panose="02010609060101010101" pitchFamily="49" charset="-122"/>
              <a:ea typeface="黑体" panose="02010609060101010101" pitchFamily="49" charset="-122"/>
            </a:endParaRPr>
          </a:p>
          <a:p>
            <a:pPr lvl="2"/>
            <a:r>
              <a:rPr lang="zh-CN" altLang="en-US" dirty="0">
                <a:latin typeface="黑体" pitchFamily="49" charset="-122"/>
                <a:ea typeface="黑体" pitchFamily="49" charset="-122"/>
              </a:rPr>
              <a:t>一个程序代码量</a:t>
            </a:r>
            <a:r>
              <a:rPr lang="en-US" altLang="zh-CN" dirty="0">
                <a:latin typeface="黑体" pitchFamily="49" charset="-122"/>
                <a:ea typeface="黑体" pitchFamily="49" charset="-122"/>
              </a:rPr>
              <a:t>≈200</a:t>
            </a:r>
            <a:r>
              <a:rPr lang="zh-CN" altLang="en-US" dirty="0">
                <a:latin typeface="黑体" pitchFamily="49" charset="-122"/>
                <a:ea typeface="黑体" pitchFamily="49" charset="-122"/>
              </a:rPr>
              <a:t>行</a:t>
            </a:r>
            <a:endParaRPr lang="en-US" altLang="zh-CN" dirty="0">
              <a:latin typeface="黑体" pitchFamily="49" charset="-122"/>
              <a:ea typeface="黑体" pitchFamily="49" charset="-122"/>
            </a:endParaRPr>
          </a:p>
          <a:p>
            <a:pPr lvl="1"/>
            <a:r>
              <a:rPr lang="zh-CN" altLang="en-US" dirty="0">
                <a:latin typeface="黑体" pitchFamily="49" charset="-122"/>
                <a:ea typeface="黑体" pitchFamily="49" charset="-122"/>
              </a:rPr>
              <a:t>继续保持良好的编程习惯</a:t>
            </a:r>
            <a:endParaRPr lang="en-US" altLang="zh-CN" dirty="0">
              <a:latin typeface="黑体" pitchFamily="49" charset="-122"/>
              <a:ea typeface="黑体" pitchFamily="49" charset="-122"/>
            </a:endParaRPr>
          </a:p>
          <a:p>
            <a:pPr lvl="2"/>
            <a:r>
              <a:rPr lang="zh-CN" altLang="en-US" dirty="0">
                <a:latin typeface="黑体" pitchFamily="49" charset="-122"/>
                <a:ea typeface="黑体" pitchFamily="49" charset="-122"/>
              </a:rPr>
              <a:t>文件结束的判断</a:t>
            </a:r>
            <a:r>
              <a:rPr lang="en-US" altLang="zh-CN" dirty="0">
                <a:latin typeface="黑体" pitchFamily="49" charset="-122"/>
                <a:ea typeface="黑体" pitchFamily="49" charset="-122"/>
              </a:rPr>
              <a:t>…</a:t>
            </a:r>
            <a:endParaRPr lang="zh-CN" altLang="en-US" dirty="0"/>
          </a:p>
        </p:txBody>
      </p:sp>
      <p:sp>
        <p:nvSpPr>
          <p:cNvPr id="95236" name="灯片编号占位符 5"/>
          <p:cNvSpPr txBox="1">
            <a:spLocks noGrp="1"/>
          </p:cNvSpPr>
          <p:nvPr/>
        </p:nvSpPr>
        <p:spPr bwMode="auto">
          <a:xfrm>
            <a:off x="10888833" y="6553200"/>
            <a:ext cx="119999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r" eaLnBrk="1" hangingPunct="1"/>
            <a:fld id="{57436893-5463-49FD-B54C-FAE3B4D6B81E}" type="slidenum">
              <a:rPr lang="en-US" altLang="zh-CN" sz="1200">
                <a:ea typeface="楷体_GB2312" pitchFamily="49" charset="-122"/>
              </a:rPr>
              <a:pPr algn="r" eaLnBrk="1" hangingPunct="1"/>
              <a:t>45</a:t>
            </a:fld>
            <a:endParaRPr lang="en-US" altLang="zh-CN" sz="1200">
              <a:ea typeface="楷体_GB2312" pitchFamily="49" charset="-122"/>
            </a:endParaRPr>
          </a:p>
        </p:txBody>
      </p:sp>
    </p:spTree>
    <p:extLst>
      <p:ext uri="{BB962C8B-B14F-4D97-AF65-F5344CB8AC3E}">
        <p14:creationId xmlns:p14="http://schemas.microsoft.com/office/powerpoint/2010/main" val="15043383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17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179">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0179">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017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017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0179">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017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idx="1"/>
          </p:nvPr>
        </p:nvSpPr>
        <p:spPr/>
        <p:txBody>
          <a:bodyPr/>
          <a:lstStyle/>
          <a:p>
            <a:r>
              <a:rPr lang="zh-CN" altLang="en-GB" dirty="0"/>
              <a:t>输入</a:t>
            </a:r>
            <a:r>
              <a:rPr lang="en-GB" altLang="zh-CN" dirty="0"/>
              <a:t>/</a:t>
            </a:r>
            <a:r>
              <a:rPr lang="zh-CN" altLang="en-GB" dirty="0"/>
              <a:t>输出（简称</a:t>
            </a:r>
            <a:r>
              <a:rPr lang="en-GB" altLang="zh-CN" dirty="0"/>
              <a:t>I/O</a:t>
            </a:r>
            <a:r>
              <a:rPr lang="zh-CN" altLang="en-GB" dirty="0"/>
              <a:t>）是程序的一个重要组成部分</a:t>
            </a:r>
          </a:p>
          <a:p>
            <a:pPr lvl="1"/>
            <a:r>
              <a:rPr lang="zh-CN" altLang="en-GB" dirty="0"/>
              <a:t>程序运行所需要的数据往往要从</a:t>
            </a:r>
            <a:r>
              <a:rPr lang="zh-CN" altLang="en-US" dirty="0"/>
              <a:t>内存或</a:t>
            </a:r>
            <a:r>
              <a:rPr lang="zh-CN" altLang="en-GB" dirty="0"/>
              <a:t>外设得到</a:t>
            </a:r>
            <a:r>
              <a:rPr lang="zh-CN" altLang="en-US" dirty="0"/>
              <a:t>；</a:t>
            </a:r>
            <a:r>
              <a:rPr lang="zh-CN" altLang="en-GB" dirty="0"/>
              <a:t>程序的运行结果通常也要</a:t>
            </a:r>
            <a:r>
              <a:rPr lang="zh-CN" altLang="en-US" dirty="0"/>
              <a:t>存入内存或</a:t>
            </a:r>
            <a:r>
              <a:rPr lang="zh-CN" altLang="en-GB" dirty="0"/>
              <a:t>外设中去</a:t>
            </a:r>
            <a:r>
              <a:rPr lang="zh-CN" altLang="en-US" dirty="0"/>
              <a:t> 。</a:t>
            </a:r>
            <a:endParaRPr lang="zh-CN" altLang="en-GB" dirty="0">
              <a:latin typeface="Times New Roman" pitchFamily="18" charset="0"/>
            </a:endParaRPr>
          </a:p>
          <a:p>
            <a:r>
              <a:rPr lang="zh-CN" altLang="en-US" dirty="0"/>
              <a:t>分类：</a:t>
            </a:r>
            <a:endParaRPr lang="en-US" altLang="zh-CN" dirty="0"/>
          </a:p>
          <a:p>
            <a:pPr lvl="1"/>
            <a:r>
              <a:rPr lang="zh-CN" altLang="en-GB" dirty="0"/>
              <a:t>基于控制台的</a:t>
            </a:r>
            <a:r>
              <a:rPr lang="en-GB" altLang="zh-CN" dirty="0"/>
              <a:t>I/O</a:t>
            </a:r>
            <a:endParaRPr lang="en-US" altLang="zh-CN" dirty="0"/>
          </a:p>
          <a:p>
            <a:pPr lvl="2"/>
            <a:r>
              <a:rPr lang="zh-CN" altLang="en-GB" dirty="0"/>
              <a:t>从标准输入设备</a:t>
            </a:r>
            <a:r>
              <a:rPr lang="zh-CN" altLang="en-US" dirty="0"/>
              <a:t>（</a:t>
            </a:r>
            <a:r>
              <a:rPr lang="en-US" altLang="zh-CN" dirty="0" err="1"/>
              <a:t>eg.</a:t>
            </a:r>
            <a:r>
              <a:rPr lang="en-US" altLang="zh-CN" dirty="0"/>
              <a:t> </a:t>
            </a:r>
            <a:r>
              <a:rPr lang="zh-CN" altLang="en-GB" dirty="0"/>
              <a:t>键盘</a:t>
            </a:r>
            <a:r>
              <a:rPr lang="zh-CN" altLang="en-US" dirty="0"/>
              <a:t>）</a:t>
            </a:r>
            <a:r>
              <a:rPr lang="zh-CN" altLang="en-GB" dirty="0"/>
              <a:t>获得数据</a:t>
            </a:r>
            <a:r>
              <a:rPr lang="zh-CN" altLang="en-US" dirty="0"/>
              <a:t>；</a:t>
            </a:r>
            <a:r>
              <a:rPr lang="zh-CN" altLang="en-GB" dirty="0"/>
              <a:t>把程序结果从标准输出设备</a:t>
            </a:r>
            <a:r>
              <a:rPr lang="zh-CN" altLang="en-US" dirty="0"/>
              <a:t>（</a:t>
            </a:r>
            <a:r>
              <a:rPr lang="en-US" altLang="zh-CN" dirty="0" err="1"/>
              <a:t>eg.</a:t>
            </a:r>
            <a:r>
              <a:rPr lang="en-US" altLang="zh-CN" dirty="0"/>
              <a:t> </a:t>
            </a:r>
            <a:r>
              <a:rPr lang="zh-CN" altLang="en-GB" dirty="0"/>
              <a:t>显示器</a:t>
            </a:r>
            <a:r>
              <a:rPr lang="zh-CN" altLang="en-US" dirty="0"/>
              <a:t>）</a:t>
            </a:r>
            <a:r>
              <a:rPr lang="zh-CN" altLang="en-GB" dirty="0"/>
              <a:t>输出</a:t>
            </a:r>
          </a:p>
          <a:p>
            <a:pPr lvl="1"/>
            <a:r>
              <a:rPr lang="zh-CN" altLang="en-GB" dirty="0"/>
              <a:t>基于字符</a:t>
            </a:r>
            <a:r>
              <a:rPr lang="zh-CN" altLang="en-US" dirty="0"/>
              <a:t>数组</a:t>
            </a:r>
            <a:r>
              <a:rPr lang="zh-CN" altLang="en-GB" dirty="0"/>
              <a:t>的</a:t>
            </a:r>
            <a:r>
              <a:rPr lang="en-GB" altLang="zh-CN" dirty="0"/>
              <a:t>I/O</a:t>
            </a:r>
            <a:endParaRPr lang="en-US" altLang="zh-CN" dirty="0"/>
          </a:p>
          <a:p>
            <a:pPr lvl="2"/>
            <a:r>
              <a:rPr lang="zh-CN" altLang="en-GB" dirty="0"/>
              <a:t>从程序中的字符</a:t>
            </a:r>
            <a:r>
              <a:rPr lang="zh-CN" altLang="en-US" dirty="0"/>
              <a:t>数组</a:t>
            </a:r>
            <a:r>
              <a:rPr lang="zh-CN" altLang="en-GB" dirty="0"/>
              <a:t>中获得数据</a:t>
            </a:r>
            <a:r>
              <a:rPr lang="zh-CN" altLang="en-US" dirty="0"/>
              <a:t>；</a:t>
            </a:r>
            <a:r>
              <a:rPr lang="zh-CN" altLang="en-GB" dirty="0"/>
              <a:t>把程序结果保存到字符</a:t>
            </a:r>
            <a:r>
              <a:rPr lang="zh-CN" altLang="en-US" dirty="0"/>
              <a:t>数组</a:t>
            </a:r>
            <a:r>
              <a:rPr lang="zh-CN" altLang="en-GB" dirty="0"/>
              <a:t>中</a:t>
            </a:r>
            <a:endParaRPr lang="en-US" altLang="zh-CN" dirty="0"/>
          </a:p>
          <a:p>
            <a:pPr lvl="1"/>
            <a:r>
              <a:rPr lang="zh-CN" altLang="en-GB" dirty="0"/>
              <a:t>基于文件的</a:t>
            </a:r>
            <a:r>
              <a:rPr lang="en-GB" altLang="zh-CN" dirty="0"/>
              <a:t>I/O</a:t>
            </a:r>
            <a:endParaRPr lang="en-US" altLang="zh-CN" dirty="0"/>
          </a:p>
          <a:p>
            <a:pPr lvl="2"/>
            <a:r>
              <a:rPr lang="zh-CN" altLang="en-GB" dirty="0"/>
              <a:t>从外存文件获得数据</a:t>
            </a:r>
            <a:r>
              <a:rPr lang="zh-CN" altLang="en-US" dirty="0"/>
              <a:t>；</a:t>
            </a:r>
            <a:r>
              <a:rPr lang="zh-CN" altLang="en-GB" dirty="0"/>
              <a:t>把程序结果保存到外存文件中</a:t>
            </a:r>
          </a:p>
          <a:p>
            <a:r>
              <a:rPr lang="zh-CN" altLang="en-GB" dirty="0">
                <a:latin typeface="Times New Roman" pitchFamily="18" charset="0"/>
              </a:rPr>
              <a:t>在</a:t>
            </a:r>
            <a:r>
              <a:rPr lang="en-US" altLang="zh-CN" dirty="0">
                <a:latin typeface="Times New Roman" pitchFamily="18" charset="0"/>
              </a:rPr>
              <a:t>C/</a:t>
            </a:r>
            <a:r>
              <a:rPr lang="en-GB" altLang="zh-CN" dirty="0">
                <a:latin typeface="Times New Roman" pitchFamily="18" charset="0"/>
              </a:rPr>
              <a:t>C++</a:t>
            </a:r>
            <a:r>
              <a:rPr lang="zh-CN" altLang="en-GB" dirty="0">
                <a:latin typeface="Times New Roman" pitchFamily="18" charset="0"/>
              </a:rPr>
              <a:t>中，</a:t>
            </a:r>
            <a:r>
              <a:rPr lang="en-US" altLang="zh-CN" dirty="0">
                <a:latin typeface="Times New Roman" pitchFamily="18" charset="0"/>
              </a:rPr>
              <a:t>I/O</a:t>
            </a:r>
            <a:r>
              <a:rPr lang="zh-CN" altLang="en-GB" dirty="0">
                <a:latin typeface="Times New Roman" pitchFamily="18" charset="0"/>
              </a:rPr>
              <a:t>不是语言定义的成分，而是作为标准库的功能由具体的实现（编译</a:t>
            </a:r>
            <a:r>
              <a:rPr lang="zh-CN" altLang="en-US" dirty="0">
                <a:latin typeface="Times New Roman" pitchFamily="18" charset="0"/>
              </a:rPr>
              <a:t>器</a:t>
            </a:r>
            <a:r>
              <a:rPr lang="zh-CN" altLang="en-GB" dirty="0">
                <a:latin typeface="Times New Roman" pitchFamily="18" charset="0"/>
              </a:rPr>
              <a:t>）来提供</a:t>
            </a:r>
            <a:r>
              <a:rPr lang="zh-CN" altLang="en-US" dirty="0">
                <a:latin typeface="Times New Roman" pitchFamily="18" charset="0"/>
              </a:rPr>
              <a:t>，有两种</a:t>
            </a:r>
            <a:r>
              <a:rPr lang="zh-CN" altLang="en-US" dirty="0"/>
              <a:t>途径：</a:t>
            </a:r>
            <a:endParaRPr lang="en-US" altLang="zh-CN" dirty="0">
              <a:latin typeface="Times New Roman" pitchFamily="18" charset="0"/>
            </a:endParaRPr>
          </a:p>
          <a:p>
            <a:pPr lvl="1"/>
            <a:r>
              <a:rPr lang="zh-CN" altLang="en-GB" dirty="0">
                <a:latin typeface="Times New Roman" pitchFamily="18" charset="0"/>
              </a:rPr>
              <a:t>过程式——</a:t>
            </a:r>
            <a:r>
              <a:rPr lang="en-US" altLang="zh-CN" dirty="0">
                <a:latin typeface="Times New Roman" pitchFamily="18" charset="0"/>
              </a:rPr>
              <a:t>I/O</a:t>
            </a:r>
            <a:r>
              <a:rPr lang="zh-CN" altLang="en-US" dirty="0">
                <a:latin typeface="Times New Roman" pitchFamily="18" charset="0"/>
              </a:rPr>
              <a:t>库</a:t>
            </a:r>
            <a:r>
              <a:rPr lang="zh-CN" altLang="en-GB" dirty="0">
                <a:latin typeface="Times New Roman" pitchFamily="18" charset="0"/>
              </a:rPr>
              <a:t>函数</a:t>
            </a:r>
            <a:r>
              <a:rPr lang="zh-CN" altLang="en-US" dirty="0">
                <a:latin typeface="Times New Roman" pitchFamily="18" charset="0"/>
              </a:rPr>
              <a:t>（</a:t>
            </a:r>
            <a:r>
              <a:rPr lang="en-US" altLang="zh-CN" dirty="0">
                <a:latin typeface="Times New Roman" pitchFamily="18" charset="0"/>
              </a:rPr>
              <a:t>C/C++</a:t>
            </a:r>
            <a:r>
              <a:rPr lang="zh-CN" altLang="en-US" dirty="0">
                <a:latin typeface="Times New Roman" pitchFamily="18" charset="0"/>
              </a:rPr>
              <a:t>）</a:t>
            </a:r>
            <a:endParaRPr lang="en-US" altLang="zh-CN" dirty="0">
              <a:latin typeface="Times New Roman" pitchFamily="18" charset="0"/>
            </a:endParaRPr>
          </a:p>
          <a:p>
            <a:pPr lvl="1"/>
            <a:r>
              <a:rPr lang="zh-CN" altLang="en-GB" dirty="0">
                <a:latin typeface="Times New Roman" pitchFamily="18" charset="0"/>
              </a:rPr>
              <a:t>对象</a:t>
            </a:r>
            <a:r>
              <a:rPr lang="zh-CN" altLang="en-US" dirty="0">
                <a:latin typeface="Times New Roman" pitchFamily="18" charset="0"/>
              </a:rPr>
              <a:t>式</a:t>
            </a:r>
            <a:r>
              <a:rPr lang="zh-CN" altLang="en-GB" dirty="0">
                <a:latin typeface="Times New Roman" pitchFamily="18" charset="0"/>
              </a:rPr>
              <a:t>——</a:t>
            </a:r>
            <a:r>
              <a:rPr lang="en-GB" altLang="zh-CN" dirty="0">
                <a:latin typeface="Times New Roman" pitchFamily="18" charset="0"/>
                <a:cs typeface="Times New Roman" pitchFamily="18" charset="0"/>
              </a:rPr>
              <a:t>I/O</a:t>
            </a:r>
            <a:r>
              <a:rPr lang="zh-CN" altLang="en-GB" dirty="0">
                <a:latin typeface="Times New Roman" pitchFamily="18" charset="0"/>
              </a:rPr>
              <a:t>类库</a:t>
            </a:r>
            <a:r>
              <a:rPr lang="en-US" altLang="zh-CN" dirty="0">
                <a:latin typeface="Times New Roman" pitchFamily="18" charset="0"/>
              </a:rPr>
              <a:t>(C++)</a:t>
            </a:r>
            <a:endParaRPr lang="zh-CN" altLang="en-US" dirty="0"/>
          </a:p>
        </p:txBody>
      </p:sp>
      <p:sp>
        <p:nvSpPr>
          <p:cNvPr id="3" name="标题 2">
            <a:extLst>
              <a:ext uri="{FF2B5EF4-FFF2-40B4-BE49-F238E27FC236}">
                <a16:creationId xmlns:a16="http://schemas.microsoft.com/office/drawing/2014/main" id="{CEC05977-C5AE-4A29-A550-AEC65F8AFD4D}"/>
              </a:ext>
            </a:extLst>
          </p:cNvPr>
          <p:cNvSpPr>
            <a:spLocks noGrp="1"/>
          </p:cNvSpPr>
          <p:nvPr>
            <p:ph type="title"/>
          </p:nvPr>
        </p:nvSpPr>
        <p:spPr/>
        <p:txBody>
          <a:bodyPr/>
          <a:lstStyle/>
          <a:p>
            <a:endParaRPr lang="zh-CN" altLang="en-US" dirty="0"/>
          </a:p>
        </p:txBody>
      </p:sp>
      <p:sp>
        <p:nvSpPr>
          <p:cNvPr id="6" name="灯片编号占位符 5">
            <a:extLst>
              <a:ext uri="{FF2B5EF4-FFF2-40B4-BE49-F238E27FC236}">
                <a16:creationId xmlns:a16="http://schemas.microsoft.com/office/drawing/2014/main" id="{0BA43332-232E-4C2D-B220-459AFA83C730}"/>
              </a:ext>
            </a:extLst>
          </p:cNvPr>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A5D5AEFA-D90F-4694-BBDB-52F833EDD4BD}" type="slidenum">
              <a:rPr lang="en-US" altLang="zh-CN" sz="1200">
                <a:ea typeface="+mn-ea"/>
              </a:rPr>
              <a:pPr algn="r">
                <a:defRPr/>
              </a:pPr>
              <a:t>46</a:t>
            </a:fld>
            <a:endParaRPr lang="en-US" altLang="zh-CN" sz="1200">
              <a:ea typeface="+mn-ea"/>
            </a:endParaRPr>
          </a:p>
        </p:txBody>
      </p:sp>
    </p:spTree>
    <p:extLst>
      <p:ext uri="{BB962C8B-B14F-4D97-AF65-F5344CB8AC3E}">
        <p14:creationId xmlns:p14="http://schemas.microsoft.com/office/powerpoint/2010/main" val="1020778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7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7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71">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171">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171">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171">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71">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171">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17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zh-CN" dirty="0"/>
              <a:t>I/O</a:t>
            </a:r>
            <a:r>
              <a:rPr lang="zh-CN" altLang="en-US" dirty="0"/>
              <a:t>流</a:t>
            </a:r>
          </a:p>
        </p:txBody>
      </p:sp>
      <p:sp>
        <p:nvSpPr>
          <p:cNvPr id="51203" name="Rectangle 3"/>
          <p:cNvSpPr>
            <a:spLocks noGrp="1" noChangeArrowheads="1"/>
          </p:cNvSpPr>
          <p:nvPr>
            <p:ph idx="1"/>
          </p:nvPr>
        </p:nvSpPr>
        <p:spPr/>
        <p:txBody>
          <a:bodyPr/>
          <a:lstStyle/>
          <a:p>
            <a:r>
              <a:rPr lang="zh-CN" altLang="en-GB" sz="2800" dirty="0">
                <a:latin typeface="Times New Roman" pitchFamily="18" charset="0"/>
              </a:rPr>
              <a:t>在</a:t>
            </a:r>
            <a:r>
              <a:rPr lang="en-US" altLang="zh-CN" sz="2800" dirty="0">
                <a:latin typeface="Times New Roman" pitchFamily="18" charset="0"/>
              </a:rPr>
              <a:t>C/C++</a:t>
            </a:r>
            <a:r>
              <a:rPr lang="zh-CN" altLang="en-GB" sz="2800" dirty="0">
                <a:latin typeface="Times New Roman" pitchFamily="18" charset="0"/>
              </a:rPr>
              <a:t>中，</a:t>
            </a:r>
            <a:r>
              <a:rPr lang="en-US" altLang="zh-CN" sz="2800" dirty="0">
                <a:latin typeface="Times New Roman" pitchFamily="18" charset="0"/>
              </a:rPr>
              <a:t>I/O</a:t>
            </a:r>
            <a:r>
              <a:rPr lang="zh-CN" altLang="en-GB" sz="2800" dirty="0">
                <a:latin typeface="Times New Roman" pitchFamily="18" charset="0"/>
              </a:rPr>
              <a:t>操作是一种基于</a:t>
            </a:r>
            <a:r>
              <a:rPr lang="zh-CN" altLang="en-GB" sz="2800" dirty="0">
                <a:solidFill>
                  <a:srgbClr val="FF0000"/>
                </a:solidFill>
                <a:latin typeface="Times New Roman" pitchFamily="18" charset="0"/>
              </a:rPr>
              <a:t>字节流</a:t>
            </a:r>
            <a:r>
              <a:rPr lang="zh-CN" altLang="en-GB" sz="2800" dirty="0">
                <a:latin typeface="Times New Roman" pitchFamily="18" charset="0"/>
              </a:rPr>
              <a:t>的操作：</a:t>
            </a:r>
          </a:p>
          <a:p>
            <a:pPr lvl="1"/>
            <a:r>
              <a:rPr lang="zh-CN" altLang="en-GB" sz="2400" dirty="0"/>
              <a:t>在进行输入操作时，可把输入的数据看成逐个字节地</a:t>
            </a:r>
            <a:r>
              <a:rPr lang="zh-CN" altLang="en-GB" sz="2400" dirty="0">
                <a:solidFill>
                  <a:srgbClr val="FF0000"/>
                </a:solidFill>
              </a:rPr>
              <a:t>流入</a:t>
            </a:r>
            <a:r>
              <a:rPr lang="zh-CN" altLang="en-GB" sz="2400" dirty="0"/>
              <a:t>到计算机内部（内存）；</a:t>
            </a:r>
          </a:p>
          <a:p>
            <a:pPr lvl="1"/>
            <a:r>
              <a:rPr lang="zh-CN" altLang="en-GB" sz="2400" dirty="0"/>
              <a:t>在进行输出操作时，则把输出的数据看成逐个字节地从内存</a:t>
            </a:r>
            <a:r>
              <a:rPr lang="zh-CN" altLang="en-GB" sz="2400" dirty="0">
                <a:solidFill>
                  <a:srgbClr val="FF0000"/>
                </a:solidFill>
              </a:rPr>
              <a:t>流出</a:t>
            </a:r>
            <a:r>
              <a:rPr lang="zh-CN" altLang="en-GB" sz="2400" dirty="0"/>
              <a:t>。</a:t>
            </a:r>
          </a:p>
          <a:p>
            <a:endParaRPr lang="en-US" altLang="zh-CN" sz="2800" dirty="0"/>
          </a:p>
          <a:p>
            <a:r>
              <a:rPr lang="zh-CN" altLang="en-GB" sz="2800" dirty="0"/>
              <a:t>在</a:t>
            </a:r>
            <a:r>
              <a:rPr lang="en-US" altLang="zh-CN" sz="2800" dirty="0"/>
              <a:t>C/C++</a:t>
            </a:r>
            <a:r>
              <a:rPr lang="zh-CN" altLang="en-US" sz="2800" dirty="0"/>
              <a:t>的标准库中，</a:t>
            </a:r>
            <a:r>
              <a:rPr lang="zh-CN" altLang="en-GB" sz="2800" dirty="0"/>
              <a:t>除了提供基于字节的</a:t>
            </a:r>
            <a:r>
              <a:rPr lang="en-US" altLang="zh-CN" sz="2800" dirty="0"/>
              <a:t>I/O</a:t>
            </a:r>
            <a:r>
              <a:rPr lang="zh-CN" altLang="en-GB" sz="2800" dirty="0"/>
              <a:t>操作外，为了方便使用，还提供了基于</a:t>
            </a:r>
            <a:r>
              <a:rPr lang="en-US" altLang="zh-CN" sz="2800" dirty="0"/>
              <a:t>C/</a:t>
            </a:r>
            <a:r>
              <a:rPr lang="en-GB" altLang="zh-CN" sz="2800" dirty="0"/>
              <a:t>C++</a:t>
            </a:r>
            <a:r>
              <a:rPr lang="zh-CN" altLang="en-GB" sz="2800" dirty="0"/>
              <a:t>基本数据类型数据的</a:t>
            </a:r>
            <a:r>
              <a:rPr lang="en-US" altLang="zh-CN" sz="2800" dirty="0"/>
              <a:t>I/O</a:t>
            </a:r>
            <a:r>
              <a:rPr lang="zh-CN" altLang="en-GB" sz="2800" dirty="0"/>
              <a:t>操作。</a:t>
            </a:r>
          </a:p>
          <a:p>
            <a:endParaRPr lang="en-US" altLang="zh-CN" sz="2800" dirty="0"/>
          </a:p>
          <a:p>
            <a:r>
              <a:rPr lang="zh-CN" altLang="en-GB" sz="2800" dirty="0"/>
              <a:t>在</a:t>
            </a:r>
            <a:r>
              <a:rPr lang="en-GB" altLang="zh-CN" sz="2800" dirty="0"/>
              <a:t>C++</a:t>
            </a:r>
            <a:r>
              <a:rPr lang="zh-CN" altLang="en-GB" sz="2800" dirty="0"/>
              <a:t>程序中也可以对类库中</a:t>
            </a:r>
            <a:r>
              <a:rPr lang="en-US" altLang="zh-CN" sz="2800" dirty="0"/>
              <a:t>I/O</a:t>
            </a:r>
            <a:r>
              <a:rPr lang="zh-CN" altLang="en-GB" sz="2800" dirty="0"/>
              <a:t>类的一些操作进行重载，使其能对自定义类的对象进行</a:t>
            </a:r>
            <a:r>
              <a:rPr lang="en-US" altLang="zh-CN" sz="2800" dirty="0"/>
              <a:t>I/O</a:t>
            </a:r>
            <a:r>
              <a:rPr lang="zh-CN" altLang="en-GB" sz="2800" dirty="0"/>
              <a:t>操作。</a:t>
            </a:r>
            <a:r>
              <a:rPr lang="zh-CN" altLang="en-US" sz="2800" dirty="0"/>
              <a:t>  </a:t>
            </a:r>
          </a:p>
        </p:txBody>
      </p:sp>
      <p:sp>
        <p:nvSpPr>
          <p:cNvPr id="4" name="灯片编号占位符 5">
            <a:extLst>
              <a:ext uri="{FF2B5EF4-FFF2-40B4-BE49-F238E27FC236}">
                <a16:creationId xmlns:a16="http://schemas.microsoft.com/office/drawing/2014/main" id="{5918E33A-2EFB-4441-81B9-3046315AE39A}"/>
              </a:ext>
            </a:extLst>
          </p:cNvPr>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A5D5AEFA-D90F-4694-BBDB-52F833EDD4BD}" type="slidenum">
              <a:rPr lang="en-US" altLang="zh-CN" sz="1200">
                <a:ea typeface="+mn-ea"/>
              </a:rPr>
              <a:pPr algn="r">
                <a:defRPr/>
              </a:pPr>
              <a:t>47</a:t>
            </a:fld>
            <a:endParaRPr lang="en-US" altLang="zh-CN" sz="1200">
              <a:ea typeface="+mn-ea"/>
            </a:endParaRPr>
          </a:p>
        </p:txBody>
      </p:sp>
    </p:spTree>
    <p:extLst>
      <p:ext uri="{BB962C8B-B14F-4D97-AF65-F5344CB8AC3E}">
        <p14:creationId xmlns:p14="http://schemas.microsoft.com/office/powerpoint/2010/main" val="35154383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9330" name="Picture 4" descr="006_3[1]"/>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151287" y="5013325"/>
            <a:ext cx="4126963"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31" name="Rectangle 5"/>
          <p:cNvSpPr>
            <a:spLocks noChangeArrowheads="1"/>
          </p:cNvSpPr>
          <p:nvPr/>
        </p:nvSpPr>
        <p:spPr bwMode="auto">
          <a:xfrm>
            <a:off x="304760" y="1981201"/>
            <a:ext cx="10361851"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kumimoji="1" lang="en-US" altLang="zh-CN" sz="7200" b="1">
                <a:solidFill>
                  <a:srgbClr val="33CC33"/>
                </a:solidFill>
                <a:latin typeface="Comic Sans MS" pitchFamily="66" charset="0"/>
                <a:ea typeface="楷体_GB2312" pitchFamily="49" charset="-122"/>
              </a:rPr>
              <a:t>Thanks</a:t>
            </a:r>
            <a:r>
              <a:rPr kumimoji="1" lang="zh-CN" altLang="en-US" sz="7200" b="1">
                <a:solidFill>
                  <a:srgbClr val="33CC33"/>
                </a:solidFill>
                <a:latin typeface="Comic Sans MS" pitchFamily="66" charset="0"/>
                <a:ea typeface="楷体_GB2312" pitchFamily="49" charset="-122"/>
              </a:rPr>
              <a:t>！</a:t>
            </a:r>
          </a:p>
        </p:txBody>
      </p:sp>
      <p:sp>
        <p:nvSpPr>
          <p:cNvPr id="99332" name="Line 7"/>
          <p:cNvSpPr>
            <a:spLocks noChangeShapeType="1"/>
          </p:cNvSpPr>
          <p:nvPr/>
        </p:nvSpPr>
        <p:spPr bwMode="auto">
          <a:xfrm>
            <a:off x="95239" y="3141663"/>
            <a:ext cx="8975614" cy="0"/>
          </a:xfrm>
          <a:prstGeom prst="line">
            <a:avLst/>
          </a:prstGeom>
          <a:noFill/>
          <a:ln w="57150">
            <a:solidFill>
              <a:srgbClr val="8D97E5"/>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33" name="标题 4"/>
          <p:cNvSpPr>
            <a:spLocks noGrp="1"/>
          </p:cNvSpPr>
          <p:nvPr>
            <p:ph type="title"/>
          </p:nvPr>
        </p:nvSpPr>
        <p:spPr/>
        <p:txBody>
          <a:bodyPr/>
          <a:lstStyle/>
          <a:p>
            <a:endParaRPr lang="zh-CN" altLang="en-US"/>
          </a:p>
        </p:txBody>
      </p:sp>
      <p:sp>
        <p:nvSpPr>
          <p:cNvPr id="99334" name="内容占位符 5"/>
          <p:cNvSpPr>
            <a:spLocks noGrp="1"/>
          </p:cNvSpPr>
          <p:nvPr>
            <p:ph idx="1"/>
          </p:nvPr>
        </p:nvSpPr>
        <p:spPr/>
        <p:txBody>
          <a:bodyPr/>
          <a:lstStyle/>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文本文件与二进制文件</a:t>
            </a:r>
          </a:p>
        </p:txBody>
      </p:sp>
      <p:sp>
        <p:nvSpPr>
          <p:cNvPr id="3" name="内容占位符 2"/>
          <p:cNvSpPr>
            <a:spLocks noGrp="1"/>
          </p:cNvSpPr>
          <p:nvPr>
            <p:ph idx="1"/>
          </p:nvPr>
        </p:nvSpPr>
        <p:spPr/>
        <p:txBody>
          <a:bodyPr/>
          <a:lstStyle/>
          <a:p>
            <a:r>
              <a:rPr lang="zh-CN" altLang="zh-CN" dirty="0"/>
              <a:t>可见，文本文件的平台无关性更好，但文本文件中的数据只能按文本含义来理解，而二进制文件中的数据可以由读</a:t>
            </a:r>
            <a:r>
              <a:rPr lang="pt-BR" altLang="zh-CN" dirty="0"/>
              <a:t>/</a:t>
            </a:r>
            <a:r>
              <a:rPr lang="zh-CN" altLang="zh-CN" dirty="0"/>
              <a:t>写程序自行约定为各种含义。</a:t>
            </a:r>
            <a:endParaRPr lang="en-US" altLang="zh-CN" dirty="0"/>
          </a:p>
          <a:p>
            <a:r>
              <a:rPr lang="zh-CN" altLang="zh-CN" dirty="0"/>
              <a:t>另外，文本（字符与字符串）在二进制文件和文本文件中一般没有什么不同，但一些特殊字符，例如，表示回车换行的转义字符等，因不同操作系统的处理方式不同会有差别，编程时需注意这个问题</a:t>
            </a:r>
            <a:r>
              <a:rPr lang="zh-CN" altLang="en-US" dirty="0"/>
              <a:t>（参见后面的</a:t>
            </a:r>
            <a:r>
              <a:rPr lang="zh-CN" altLang="en-US" dirty="0">
                <a:solidFill>
                  <a:srgbClr val="FF0000"/>
                </a:solidFill>
              </a:rPr>
              <a:t>注意事项</a:t>
            </a:r>
            <a:r>
              <a:rPr lang="zh-CN" altLang="en-US" dirty="0"/>
              <a:t>）</a:t>
            </a:r>
            <a:r>
              <a:rPr lang="zh-CN" altLang="zh-CN" dirty="0"/>
              <a:t>。</a:t>
            </a:r>
          </a:p>
          <a:p>
            <a:endParaRPr lang="zh-CN" altLang="en-US" dirty="0"/>
          </a:p>
        </p:txBody>
      </p:sp>
      <p:sp>
        <p:nvSpPr>
          <p:cNvPr id="4" name="灯片编号占位符 5">
            <a:extLst>
              <a:ext uri="{FF2B5EF4-FFF2-40B4-BE49-F238E27FC236}">
                <a16:creationId xmlns:a16="http://schemas.microsoft.com/office/drawing/2014/main" id="{0A1684FF-2330-4DA7-9C3A-D2A2BF511662}"/>
              </a:ext>
            </a:extLst>
          </p:cNvPr>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A5D5AEFA-D90F-4694-BBDB-52F833EDD4BD}" type="slidenum">
              <a:rPr lang="en-US" altLang="zh-CN" sz="1200">
                <a:ea typeface="+mn-ea"/>
              </a:rPr>
              <a:pPr algn="r">
                <a:defRPr/>
              </a:pPr>
              <a:t>5</a:t>
            </a:fld>
            <a:endParaRPr lang="en-US" altLang="zh-CN" sz="1200">
              <a:ea typeface="+mn-ea"/>
            </a:endParaRPr>
          </a:p>
        </p:txBody>
      </p:sp>
    </p:spTree>
    <p:extLst>
      <p:ext uri="{BB962C8B-B14F-4D97-AF65-F5344CB8AC3E}">
        <p14:creationId xmlns:p14="http://schemas.microsoft.com/office/powerpoint/2010/main" val="1215710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内容占位符 2"/>
          <p:cNvSpPr>
            <a:spLocks noGrp="1"/>
          </p:cNvSpPr>
          <p:nvPr>
            <p:ph idx="1"/>
          </p:nvPr>
        </p:nvSpPr>
        <p:spPr/>
        <p:txBody>
          <a:bodyPr/>
          <a:lstStyle/>
          <a:p>
            <a:r>
              <a:rPr lang="zh-CN" altLang="zh-CN" dirty="0"/>
              <a:t>对文件的操作（即对文件的访问）通常是按</a:t>
            </a:r>
            <a:r>
              <a:rPr lang="zh-CN" altLang="zh-CN" dirty="0">
                <a:solidFill>
                  <a:srgbClr val="FF0000"/>
                </a:solidFill>
              </a:rPr>
              <a:t>字节</a:t>
            </a:r>
            <a:r>
              <a:rPr lang="zh-CN" altLang="zh-CN" dirty="0"/>
              <a:t>为单位</a:t>
            </a:r>
            <a:r>
              <a:rPr lang="zh-CN" altLang="zh-CN" dirty="0">
                <a:solidFill>
                  <a:srgbClr val="FF0000"/>
                </a:solidFill>
              </a:rPr>
              <a:t>顺序</a:t>
            </a:r>
            <a:r>
              <a:rPr lang="zh-CN" altLang="zh-CN" dirty="0"/>
              <a:t>进行的</a:t>
            </a:r>
            <a:r>
              <a:rPr lang="en-US" altLang="zh-CN" dirty="0"/>
              <a:t>,</a:t>
            </a:r>
            <a:r>
              <a:rPr lang="zh-CN" altLang="en-US" dirty="0"/>
              <a:t>包括：</a:t>
            </a:r>
            <a:endParaRPr lang="en-US" altLang="zh-CN" dirty="0"/>
          </a:p>
          <a:p>
            <a:pPr lvl="1"/>
            <a:r>
              <a:rPr lang="zh-CN" altLang="zh-CN" dirty="0"/>
              <a:t>读操作</a:t>
            </a:r>
            <a:r>
              <a:rPr lang="zh-CN" altLang="en-US" dirty="0"/>
              <a:t>：</a:t>
            </a:r>
            <a:r>
              <a:rPr lang="zh-CN" altLang="zh-CN" dirty="0"/>
              <a:t>一般指从外存设备将数据逐个字节读</a:t>
            </a:r>
            <a:r>
              <a:rPr lang="zh-CN" altLang="en-US" dirty="0"/>
              <a:t>至</a:t>
            </a:r>
            <a:r>
              <a:rPr lang="zh-CN" altLang="zh-CN" dirty="0"/>
              <a:t>内存</a:t>
            </a:r>
            <a:r>
              <a:rPr lang="en-US" altLang="zh-CN" dirty="0"/>
              <a:t>(</a:t>
            </a:r>
            <a:r>
              <a:rPr lang="zh-CN" altLang="zh-CN" dirty="0"/>
              <a:t>对于内存而言，是输入数据）</a:t>
            </a:r>
            <a:endParaRPr lang="en-US" altLang="zh-CN" dirty="0"/>
          </a:p>
          <a:p>
            <a:pPr lvl="1"/>
            <a:r>
              <a:rPr lang="zh-CN" altLang="zh-CN" dirty="0"/>
              <a:t>写操作</a:t>
            </a:r>
            <a:r>
              <a:rPr lang="zh-CN" altLang="en-US" dirty="0"/>
              <a:t>：</a:t>
            </a:r>
            <a:r>
              <a:rPr lang="zh-CN" altLang="zh-CN" dirty="0"/>
              <a:t>一般指将内存的数据逐个字节写至外</a:t>
            </a:r>
            <a:r>
              <a:rPr lang="zh-CN" altLang="en-US" dirty="0"/>
              <a:t>部</a:t>
            </a:r>
            <a:r>
              <a:rPr lang="zh-CN" altLang="zh-CN" dirty="0"/>
              <a:t>设备</a:t>
            </a:r>
            <a:r>
              <a:rPr lang="en-US" altLang="zh-CN" dirty="0"/>
              <a:t>(</a:t>
            </a:r>
            <a:r>
              <a:rPr lang="zh-CN" altLang="zh-CN" dirty="0"/>
              <a:t>对于内存而言，是输出数据）</a:t>
            </a:r>
            <a:endParaRPr lang="en-US" altLang="zh-CN" dirty="0"/>
          </a:p>
          <a:p>
            <a:endParaRPr lang="zh-CN" altLang="en-US" dirty="0"/>
          </a:p>
        </p:txBody>
      </p:sp>
      <p:sp>
        <p:nvSpPr>
          <p:cNvPr id="4"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DAEF498B-53E2-49D7-80E5-4F3031B17F66}" type="slidenum">
              <a:rPr lang="en-US" altLang="zh-CN" sz="1200">
                <a:ea typeface="+mn-ea"/>
              </a:rPr>
              <a:pPr algn="r">
                <a:defRPr/>
              </a:pPr>
              <a:t>6</a:t>
            </a:fld>
            <a:endParaRPr lang="en-US" altLang="zh-CN" sz="1200">
              <a:ea typeface="+mn-ea"/>
            </a:endParaRPr>
          </a:p>
        </p:txBody>
      </p:sp>
      <p:sp>
        <p:nvSpPr>
          <p:cNvPr id="9220" name="标题 1"/>
          <p:cNvSpPr>
            <a:spLocks noGrp="1"/>
          </p:cNvSpPr>
          <p:nvPr>
            <p:ph type="title"/>
          </p:nvPr>
        </p:nvSpPr>
        <p:spPr/>
        <p:txBody>
          <a:bodyPr/>
          <a:lstStyle/>
          <a:p>
            <a:r>
              <a:rPr lang="zh-CN" altLang="en-US" dirty="0"/>
              <a:t>文件的读写</a:t>
            </a: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内容占位符 2"/>
          <p:cNvSpPr>
            <a:spLocks noGrp="1"/>
          </p:cNvSpPr>
          <p:nvPr>
            <p:ph idx="1"/>
          </p:nvPr>
        </p:nvSpPr>
        <p:spPr/>
        <p:txBody>
          <a:bodyPr/>
          <a:lstStyle/>
          <a:p>
            <a:r>
              <a:rPr lang="zh-CN" altLang="en-US" sz="2400" b="0" dirty="0"/>
              <a:t>对</a:t>
            </a:r>
            <a:r>
              <a:rPr lang="zh-CN" altLang="zh-CN" sz="2400" b="0" dirty="0"/>
              <a:t>外</a:t>
            </a:r>
            <a:r>
              <a:rPr lang="zh-CN" altLang="en-US" sz="2400" b="0" dirty="0"/>
              <a:t>部设备的</a:t>
            </a:r>
            <a:r>
              <a:rPr lang="zh-CN" altLang="zh-CN" sz="2400" b="0" dirty="0"/>
              <a:t>访问</a:t>
            </a:r>
            <a:r>
              <a:rPr lang="zh-CN" altLang="en-US" sz="2400" b="0" dirty="0"/>
              <a:t>，</a:t>
            </a:r>
            <a:r>
              <a:rPr lang="zh-CN" altLang="zh-CN" sz="2400" b="0" dirty="0"/>
              <a:t>速度比内存访问速度低得多，为了</a:t>
            </a:r>
            <a:r>
              <a:rPr lang="zh-CN" altLang="en-US" sz="2400" b="0" dirty="0"/>
              <a:t>减少访问时间</a:t>
            </a:r>
            <a:r>
              <a:rPr lang="zh-CN" altLang="en-US" sz="2400" b="0" dirty="0">
                <a:cs typeface="Times New Roman" pitchFamily="18" charset="0"/>
              </a:rPr>
              <a:t>，提高程序执行效率</a:t>
            </a:r>
            <a:r>
              <a:rPr lang="zh-CN" altLang="zh-CN" sz="2400" b="0" dirty="0"/>
              <a:t>，</a:t>
            </a:r>
            <a:r>
              <a:rPr lang="en-US" altLang="zh-CN" sz="2400" b="0" dirty="0"/>
              <a:t>C</a:t>
            </a:r>
            <a:r>
              <a:rPr lang="zh-CN" altLang="zh-CN" sz="2400" b="0" dirty="0"/>
              <a:t>语言采用缓冲机制</a:t>
            </a:r>
            <a:r>
              <a:rPr lang="zh-CN" altLang="en-US" sz="2400" b="0" dirty="0"/>
              <a:t>，一次读</a:t>
            </a:r>
            <a:r>
              <a:rPr lang="en-US" altLang="zh-CN" sz="2400" b="0" dirty="0"/>
              <a:t>/</a:t>
            </a:r>
            <a:r>
              <a:rPr lang="zh-CN" altLang="en-US" sz="2400" b="0" dirty="0"/>
              <a:t>写一批数据，存于缓冲区，</a:t>
            </a:r>
            <a:r>
              <a:rPr lang="zh-CN" altLang="zh-CN" sz="2400" b="0" dirty="0"/>
              <a:t>以减少读</a:t>
            </a:r>
            <a:r>
              <a:rPr lang="en-US" altLang="zh-CN" sz="2400" b="0" dirty="0"/>
              <a:t>/</a:t>
            </a:r>
            <a:r>
              <a:rPr lang="zh-CN" altLang="zh-CN" sz="2400" b="0" dirty="0"/>
              <a:t>写次数。缓冲区的大小由具体的</a:t>
            </a:r>
            <a:r>
              <a:rPr lang="zh-CN" altLang="en-US" sz="2400" b="0" dirty="0"/>
              <a:t>执行环境</a:t>
            </a:r>
            <a:r>
              <a:rPr lang="zh-CN" altLang="zh-CN" sz="2400" b="0" dirty="0"/>
              <a:t>确定。</a:t>
            </a:r>
            <a:endParaRPr lang="zh-CN" altLang="en-US" sz="2400" b="0" dirty="0"/>
          </a:p>
        </p:txBody>
      </p:sp>
      <p:grpSp>
        <p:nvGrpSpPr>
          <p:cNvPr id="10243" name="Group 54"/>
          <p:cNvGrpSpPr>
            <a:grpSpLocks/>
          </p:cNvGrpSpPr>
          <p:nvPr/>
        </p:nvGrpSpPr>
        <p:grpSpPr bwMode="auto">
          <a:xfrm>
            <a:off x="1583061" y="2795589"/>
            <a:ext cx="8893076" cy="2973387"/>
            <a:chOff x="748" y="547"/>
            <a:chExt cx="4202" cy="1873"/>
          </a:xfrm>
        </p:grpSpPr>
        <p:sp>
          <p:nvSpPr>
            <p:cNvPr id="10246" name="Rectangle 13"/>
            <p:cNvSpPr>
              <a:spLocks noChangeArrowheads="1"/>
            </p:cNvSpPr>
            <p:nvPr/>
          </p:nvSpPr>
          <p:spPr bwMode="auto">
            <a:xfrm>
              <a:off x="748" y="547"/>
              <a:ext cx="2998" cy="1873"/>
            </a:xfrm>
            <a:prstGeom prst="rect">
              <a:avLst/>
            </a:prstGeom>
            <a:solidFill>
              <a:schemeClr val="bg1"/>
            </a:solidFill>
            <a:ln w="9525">
              <a:solidFill>
                <a:srgbClr val="000000"/>
              </a:solidFill>
              <a:miter lim="800000"/>
              <a:headEnd/>
              <a:tailEnd/>
            </a:ln>
          </p:spPr>
          <p:txBody>
            <a:bodyPr/>
            <a:lstStyle/>
            <a:p>
              <a:endParaRPr lang="zh-CN" altLang="en-US"/>
            </a:p>
          </p:txBody>
        </p:sp>
        <p:sp>
          <p:nvSpPr>
            <p:cNvPr id="10247" name="Rectangle 14"/>
            <p:cNvSpPr>
              <a:spLocks noChangeArrowheads="1"/>
            </p:cNvSpPr>
            <p:nvPr/>
          </p:nvSpPr>
          <p:spPr bwMode="auto">
            <a:xfrm>
              <a:off x="935" y="821"/>
              <a:ext cx="985" cy="1310"/>
            </a:xfrm>
            <a:prstGeom prst="rect">
              <a:avLst/>
            </a:prstGeom>
            <a:solidFill>
              <a:schemeClr val="bg1"/>
            </a:solidFill>
            <a:ln w="9525">
              <a:solidFill>
                <a:srgbClr val="000000"/>
              </a:solidFill>
              <a:miter lim="800000"/>
              <a:headEnd/>
              <a:tailEnd/>
            </a:ln>
          </p:spPr>
          <p:txBody>
            <a:bodyPr/>
            <a:lstStyle/>
            <a:p>
              <a:endParaRPr lang="zh-CN" altLang="en-US"/>
            </a:p>
          </p:txBody>
        </p:sp>
        <p:sp>
          <p:nvSpPr>
            <p:cNvPr id="10248" name="Rectangle 16"/>
            <p:cNvSpPr>
              <a:spLocks noChangeArrowheads="1"/>
            </p:cNvSpPr>
            <p:nvPr/>
          </p:nvSpPr>
          <p:spPr bwMode="auto">
            <a:xfrm>
              <a:off x="2340" y="1024"/>
              <a:ext cx="85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000" b="1" dirty="0">
                  <a:latin typeface="宋体" charset="-122"/>
                </a:rPr>
                <a:t>文件输入缓冲区</a:t>
              </a:r>
              <a:endParaRPr lang="zh-CN" altLang="en-US" dirty="0"/>
            </a:p>
          </p:txBody>
        </p:sp>
        <p:sp>
          <p:nvSpPr>
            <p:cNvPr id="10249" name="Rectangle 19"/>
            <p:cNvSpPr>
              <a:spLocks noChangeArrowheads="1"/>
            </p:cNvSpPr>
            <p:nvPr/>
          </p:nvSpPr>
          <p:spPr bwMode="auto">
            <a:xfrm>
              <a:off x="2340" y="709"/>
              <a:ext cx="1281" cy="272"/>
            </a:xfrm>
            <a:prstGeom prst="rect">
              <a:avLst/>
            </a:prstGeom>
            <a:solidFill>
              <a:schemeClr val="bg1"/>
            </a:solidFill>
            <a:ln w="9525">
              <a:solidFill>
                <a:srgbClr val="000000"/>
              </a:solidFill>
              <a:miter lim="800000"/>
              <a:headEnd/>
              <a:tailEnd/>
            </a:ln>
          </p:spPr>
          <p:txBody>
            <a:bodyPr/>
            <a:lstStyle/>
            <a:p>
              <a:endParaRPr lang="zh-CN" altLang="en-US"/>
            </a:p>
          </p:txBody>
        </p:sp>
        <p:sp>
          <p:nvSpPr>
            <p:cNvPr id="10250" name="Rectangle 21"/>
            <p:cNvSpPr>
              <a:spLocks noChangeArrowheads="1"/>
            </p:cNvSpPr>
            <p:nvPr/>
          </p:nvSpPr>
          <p:spPr bwMode="auto">
            <a:xfrm>
              <a:off x="2318" y="2032"/>
              <a:ext cx="85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000" b="1" dirty="0">
                  <a:latin typeface="宋体" charset="-122"/>
                </a:rPr>
                <a:t>文件输出缓冲区</a:t>
              </a:r>
              <a:endParaRPr lang="zh-CN" altLang="en-US" dirty="0"/>
            </a:p>
          </p:txBody>
        </p:sp>
        <p:sp>
          <p:nvSpPr>
            <p:cNvPr id="10251" name="Rectangle 24"/>
            <p:cNvSpPr>
              <a:spLocks noChangeArrowheads="1"/>
            </p:cNvSpPr>
            <p:nvPr/>
          </p:nvSpPr>
          <p:spPr bwMode="auto">
            <a:xfrm>
              <a:off x="2309" y="1726"/>
              <a:ext cx="1281" cy="273"/>
            </a:xfrm>
            <a:prstGeom prst="rect">
              <a:avLst/>
            </a:prstGeom>
            <a:solidFill>
              <a:schemeClr val="bg1"/>
            </a:solidFill>
            <a:ln w="9525">
              <a:solidFill>
                <a:srgbClr val="000000"/>
              </a:solidFill>
              <a:miter lim="800000"/>
              <a:headEnd/>
              <a:tailEnd/>
            </a:ln>
          </p:spPr>
          <p:txBody>
            <a:bodyPr/>
            <a:lstStyle/>
            <a:p>
              <a:endParaRPr lang="zh-CN" altLang="en-US"/>
            </a:p>
          </p:txBody>
        </p:sp>
        <p:sp>
          <p:nvSpPr>
            <p:cNvPr id="10252" name="Rectangle 25"/>
            <p:cNvSpPr>
              <a:spLocks noChangeArrowheads="1"/>
            </p:cNvSpPr>
            <p:nvPr/>
          </p:nvSpPr>
          <p:spPr bwMode="auto">
            <a:xfrm>
              <a:off x="1114" y="948"/>
              <a:ext cx="697" cy="278"/>
            </a:xfrm>
            <a:prstGeom prst="rect">
              <a:avLst/>
            </a:prstGeom>
            <a:solidFill>
              <a:schemeClr val="bg1"/>
            </a:solidFill>
            <a:ln w="9525">
              <a:solidFill>
                <a:srgbClr val="000000"/>
              </a:solidFill>
              <a:miter lim="800000"/>
              <a:headEnd/>
              <a:tailEnd/>
            </a:ln>
          </p:spPr>
          <p:txBody>
            <a:bodyPr/>
            <a:lstStyle/>
            <a:p>
              <a:endParaRPr lang="zh-CN" altLang="en-US"/>
            </a:p>
          </p:txBody>
        </p:sp>
        <p:sp>
          <p:nvSpPr>
            <p:cNvPr id="10253" name="Rectangle 29"/>
            <p:cNvSpPr>
              <a:spLocks noChangeArrowheads="1"/>
            </p:cNvSpPr>
            <p:nvPr/>
          </p:nvSpPr>
          <p:spPr bwMode="auto">
            <a:xfrm>
              <a:off x="1025" y="1872"/>
              <a:ext cx="61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000" b="1">
                  <a:latin typeface="宋体" charset="-122"/>
                </a:rPr>
                <a:t>程序数据区</a:t>
              </a:r>
              <a:endParaRPr lang="zh-CN" altLang="en-US"/>
            </a:p>
          </p:txBody>
        </p:sp>
        <p:sp>
          <p:nvSpPr>
            <p:cNvPr id="10254" name="Oval 30"/>
            <p:cNvSpPr>
              <a:spLocks noChangeArrowheads="1"/>
            </p:cNvSpPr>
            <p:nvPr/>
          </p:nvSpPr>
          <p:spPr bwMode="auto">
            <a:xfrm>
              <a:off x="4223" y="691"/>
              <a:ext cx="727" cy="720"/>
            </a:xfrm>
            <a:prstGeom prst="ellipse">
              <a:avLst/>
            </a:prstGeom>
            <a:solidFill>
              <a:srgbClr val="6699FF"/>
            </a:solidFill>
            <a:ln w="9525">
              <a:solidFill>
                <a:srgbClr val="000000"/>
              </a:solidFill>
              <a:round/>
              <a:headEnd/>
              <a:tailEnd/>
            </a:ln>
          </p:spPr>
          <p:txBody>
            <a:bodyPr/>
            <a:lstStyle/>
            <a:p>
              <a:endParaRPr lang="zh-CN" altLang="en-US"/>
            </a:p>
          </p:txBody>
        </p:sp>
        <p:sp>
          <p:nvSpPr>
            <p:cNvPr id="10255" name="Rectangle 31"/>
            <p:cNvSpPr>
              <a:spLocks noChangeArrowheads="1"/>
            </p:cNvSpPr>
            <p:nvPr/>
          </p:nvSpPr>
          <p:spPr bwMode="auto">
            <a:xfrm>
              <a:off x="4400" y="864"/>
              <a:ext cx="24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000" b="1">
                  <a:latin typeface="宋体" charset="-122"/>
                </a:rPr>
                <a:t>磁盘</a:t>
              </a:r>
              <a:endParaRPr lang="zh-CN" altLang="en-US"/>
            </a:p>
          </p:txBody>
        </p:sp>
        <p:sp>
          <p:nvSpPr>
            <p:cNvPr id="10256" name="Rectangle 32"/>
            <p:cNvSpPr>
              <a:spLocks noChangeArrowheads="1"/>
            </p:cNvSpPr>
            <p:nvPr/>
          </p:nvSpPr>
          <p:spPr bwMode="auto">
            <a:xfrm>
              <a:off x="4400" y="1056"/>
              <a:ext cx="24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000" b="1">
                  <a:latin typeface="宋体" charset="-122"/>
                </a:rPr>
                <a:t>文件</a:t>
              </a:r>
              <a:endParaRPr lang="zh-CN" altLang="en-US"/>
            </a:p>
          </p:txBody>
        </p:sp>
        <p:grpSp>
          <p:nvGrpSpPr>
            <p:cNvPr id="10257" name="Group 35"/>
            <p:cNvGrpSpPr>
              <a:grpSpLocks/>
            </p:cNvGrpSpPr>
            <p:nvPr/>
          </p:nvGrpSpPr>
          <p:grpSpPr bwMode="auto">
            <a:xfrm>
              <a:off x="1660" y="790"/>
              <a:ext cx="784" cy="253"/>
              <a:chOff x="1660" y="790"/>
              <a:chExt cx="784" cy="253"/>
            </a:xfrm>
          </p:grpSpPr>
          <p:sp>
            <p:nvSpPr>
              <p:cNvPr id="10270" name="Freeform 33"/>
              <p:cNvSpPr>
                <a:spLocks/>
              </p:cNvSpPr>
              <p:nvPr/>
            </p:nvSpPr>
            <p:spPr bwMode="auto">
              <a:xfrm>
                <a:off x="1731" y="790"/>
                <a:ext cx="713" cy="221"/>
              </a:xfrm>
              <a:custGeom>
                <a:avLst/>
                <a:gdLst>
                  <a:gd name="T0" fmla="*/ 713 w 713"/>
                  <a:gd name="T1" fmla="*/ 11 h 221"/>
                  <a:gd name="T2" fmla="*/ 710 w 713"/>
                  <a:gd name="T3" fmla="*/ 0 h 221"/>
                  <a:gd name="T4" fmla="*/ 0 w 713"/>
                  <a:gd name="T5" fmla="*/ 210 h 221"/>
                  <a:gd name="T6" fmla="*/ 3 w 713"/>
                  <a:gd name="T7" fmla="*/ 221 h 221"/>
                  <a:gd name="T8" fmla="*/ 713 w 713"/>
                  <a:gd name="T9" fmla="*/ 11 h 221"/>
                  <a:gd name="T10" fmla="*/ 0 60000 65536"/>
                  <a:gd name="T11" fmla="*/ 0 60000 65536"/>
                  <a:gd name="T12" fmla="*/ 0 60000 65536"/>
                  <a:gd name="T13" fmla="*/ 0 60000 65536"/>
                  <a:gd name="T14" fmla="*/ 0 60000 65536"/>
                  <a:gd name="T15" fmla="*/ 0 w 713"/>
                  <a:gd name="T16" fmla="*/ 0 h 221"/>
                  <a:gd name="T17" fmla="*/ 713 w 713"/>
                  <a:gd name="T18" fmla="*/ 221 h 221"/>
                </a:gdLst>
                <a:ahLst/>
                <a:cxnLst>
                  <a:cxn ang="T10">
                    <a:pos x="T0" y="T1"/>
                  </a:cxn>
                  <a:cxn ang="T11">
                    <a:pos x="T2" y="T3"/>
                  </a:cxn>
                  <a:cxn ang="T12">
                    <a:pos x="T4" y="T5"/>
                  </a:cxn>
                  <a:cxn ang="T13">
                    <a:pos x="T6" y="T7"/>
                  </a:cxn>
                  <a:cxn ang="T14">
                    <a:pos x="T8" y="T9"/>
                  </a:cxn>
                </a:cxnLst>
                <a:rect l="T15" t="T16" r="T17" b="T18"/>
                <a:pathLst>
                  <a:path w="713" h="221">
                    <a:moveTo>
                      <a:pt x="713" y="11"/>
                    </a:moveTo>
                    <a:lnTo>
                      <a:pt x="710" y="0"/>
                    </a:lnTo>
                    <a:lnTo>
                      <a:pt x="0" y="210"/>
                    </a:lnTo>
                    <a:lnTo>
                      <a:pt x="3" y="221"/>
                    </a:lnTo>
                    <a:lnTo>
                      <a:pt x="713" y="11"/>
                    </a:lnTo>
                    <a:close/>
                  </a:path>
                </a:pathLst>
              </a:cu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71" name="Freeform 34"/>
              <p:cNvSpPr>
                <a:spLocks/>
              </p:cNvSpPr>
              <p:nvPr/>
            </p:nvSpPr>
            <p:spPr bwMode="auto">
              <a:xfrm>
                <a:off x="1660" y="968"/>
                <a:ext cx="86" cy="75"/>
              </a:xfrm>
              <a:custGeom>
                <a:avLst/>
                <a:gdLst>
                  <a:gd name="T0" fmla="*/ 64 w 86"/>
                  <a:gd name="T1" fmla="*/ 0 h 75"/>
                  <a:gd name="T2" fmla="*/ 0 w 86"/>
                  <a:gd name="T3" fmla="*/ 59 h 75"/>
                  <a:gd name="T4" fmla="*/ 86 w 86"/>
                  <a:gd name="T5" fmla="*/ 75 h 75"/>
                  <a:gd name="T6" fmla="*/ 64 w 86"/>
                  <a:gd name="T7" fmla="*/ 0 h 75"/>
                  <a:gd name="T8" fmla="*/ 0 60000 65536"/>
                  <a:gd name="T9" fmla="*/ 0 60000 65536"/>
                  <a:gd name="T10" fmla="*/ 0 60000 65536"/>
                  <a:gd name="T11" fmla="*/ 0 60000 65536"/>
                  <a:gd name="T12" fmla="*/ 0 w 86"/>
                  <a:gd name="T13" fmla="*/ 0 h 75"/>
                  <a:gd name="T14" fmla="*/ 86 w 86"/>
                  <a:gd name="T15" fmla="*/ 75 h 75"/>
                </a:gdLst>
                <a:ahLst/>
                <a:cxnLst>
                  <a:cxn ang="T8">
                    <a:pos x="T0" y="T1"/>
                  </a:cxn>
                  <a:cxn ang="T9">
                    <a:pos x="T2" y="T3"/>
                  </a:cxn>
                  <a:cxn ang="T10">
                    <a:pos x="T4" y="T5"/>
                  </a:cxn>
                  <a:cxn ang="T11">
                    <a:pos x="T6" y="T7"/>
                  </a:cxn>
                </a:cxnLst>
                <a:rect l="T12" t="T13" r="T14" b="T15"/>
                <a:pathLst>
                  <a:path w="86" h="75">
                    <a:moveTo>
                      <a:pt x="64" y="0"/>
                    </a:moveTo>
                    <a:lnTo>
                      <a:pt x="0" y="59"/>
                    </a:lnTo>
                    <a:lnTo>
                      <a:pt x="86" y="75"/>
                    </a:lnTo>
                    <a:lnTo>
                      <a:pt x="64" y="0"/>
                    </a:lnTo>
                    <a:close/>
                  </a:path>
                </a:pathLst>
              </a:cu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0258" name="Group 38"/>
            <p:cNvGrpSpPr>
              <a:grpSpLocks/>
            </p:cNvGrpSpPr>
            <p:nvPr/>
          </p:nvGrpSpPr>
          <p:grpSpPr bwMode="auto">
            <a:xfrm>
              <a:off x="1666" y="1099"/>
              <a:ext cx="810" cy="744"/>
              <a:chOff x="1666" y="1099"/>
              <a:chExt cx="810" cy="744"/>
            </a:xfrm>
          </p:grpSpPr>
          <p:sp>
            <p:nvSpPr>
              <p:cNvPr id="10268" name="Freeform 36"/>
              <p:cNvSpPr>
                <a:spLocks/>
              </p:cNvSpPr>
              <p:nvPr/>
            </p:nvSpPr>
            <p:spPr bwMode="auto">
              <a:xfrm>
                <a:off x="1666" y="1099"/>
                <a:ext cx="759" cy="699"/>
              </a:xfrm>
              <a:custGeom>
                <a:avLst/>
                <a:gdLst>
                  <a:gd name="T0" fmla="*/ 7 w 759"/>
                  <a:gd name="T1" fmla="*/ 0 h 699"/>
                  <a:gd name="T2" fmla="*/ 0 w 759"/>
                  <a:gd name="T3" fmla="*/ 9 h 699"/>
                  <a:gd name="T4" fmla="*/ 752 w 759"/>
                  <a:gd name="T5" fmla="*/ 699 h 699"/>
                  <a:gd name="T6" fmla="*/ 759 w 759"/>
                  <a:gd name="T7" fmla="*/ 690 h 699"/>
                  <a:gd name="T8" fmla="*/ 7 w 759"/>
                  <a:gd name="T9" fmla="*/ 0 h 699"/>
                  <a:gd name="T10" fmla="*/ 0 60000 65536"/>
                  <a:gd name="T11" fmla="*/ 0 60000 65536"/>
                  <a:gd name="T12" fmla="*/ 0 60000 65536"/>
                  <a:gd name="T13" fmla="*/ 0 60000 65536"/>
                  <a:gd name="T14" fmla="*/ 0 60000 65536"/>
                  <a:gd name="T15" fmla="*/ 0 w 759"/>
                  <a:gd name="T16" fmla="*/ 0 h 699"/>
                  <a:gd name="T17" fmla="*/ 759 w 759"/>
                  <a:gd name="T18" fmla="*/ 699 h 699"/>
                </a:gdLst>
                <a:ahLst/>
                <a:cxnLst>
                  <a:cxn ang="T10">
                    <a:pos x="T0" y="T1"/>
                  </a:cxn>
                  <a:cxn ang="T11">
                    <a:pos x="T2" y="T3"/>
                  </a:cxn>
                  <a:cxn ang="T12">
                    <a:pos x="T4" y="T5"/>
                  </a:cxn>
                  <a:cxn ang="T13">
                    <a:pos x="T6" y="T7"/>
                  </a:cxn>
                  <a:cxn ang="T14">
                    <a:pos x="T8" y="T9"/>
                  </a:cxn>
                </a:cxnLst>
                <a:rect l="T15" t="T16" r="T17" b="T18"/>
                <a:pathLst>
                  <a:path w="759" h="699">
                    <a:moveTo>
                      <a:pt x="7" y="0"/>
                    </a:moveTo>
                    <a:lnTo>
                      <a:pt x="0" y="9"/>
                    </a:lnTo>
                    <a:lnTo>
                      <a:pt x="752" y="699"/>
                    </a:lnTo>
                    <a:lnTo>
                      <a:pt x="759" y="690"/>
                    </a:lnTo>
                    <a:lnTo>
                      <a:pt x="7"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69" name="Freeform 37"/>
              <p:cNvSpPr>
                <a:spLocks/>
              </p:cNvSpPr>
              <p:nvPr/>
            </p:nvSpPr>
            <p:spPr bwMode="auto">
              <a:xfrm>
                <a:off x="2393" y="1762"/>
                <a:ext cx="83" cy="81"/>
              </a:xfrm>
              <a:custGeom>
                <a:avLst/>
                <a:gdLst>
                  <a:gd name="T0" fmla="*/ 0 w 83"/>
                  <a:gd name="T1" fmla="*/ 58 h 81"/>
                  <a:gd name="T2" fmla="*/ 83 w 83"/>
                  <a:gd name="T3" fmla="*/ 81 h 81"/>
                  <a:gd name="T4" fmla="*/ 52 w 83"/>
                  <a:gd name="T5" fmla="*/ 0 h 81"/>
                  <a:gd name="T6" fmla="*/ 0 w 83"/>
                  <a:gd name="T7" fmla="*/ 58 h 81"/>
                  <a:gd name="T8" fmla="*/ 0 60000 65536"/>
                  <a:gd name="T9" fmla="*/ 0 60000 65536"/>
                  <a:gd name="T10" fmla="*/ 0 60000 65536"/>
                  <a:gd name="T11" fmla="*/ 0 60000 65536"/>
                  <a:gd name="T12" fmla="*/ 0 w 83"/>
                  <a:gd name="T13" fmla="*/ 0 h 81"/>
                  <a:gd name="T14" fmla="*/ 83 w 83"/>
                  <a:gd name="T15" fmla="*/ 81 h 81"/>
                </a:gdLst>
                <a:ahLst/>
                <a:cxnLst>
                  <a:cxn ang="T8">
                    <a:pos x="T0" y="T1"/>
                  </a:cxn>
                  <a:cxn ang="T9">
                    <a:pos x="T2" y="T3"/>
                  </a:cxn>
                  <a:cxn ang="T10">
                    <a:pos x="T4" y="T5"/>
                  </a:cxn>
                  <a:cxn ang="T11">
                    <a:pos x="T6" y="T7"/>
                  </a:cxn>
                </a:cxnLst>
                <a:rect l="T12" t="T13" r="T14" b="T15"/>
                <a:pathLst>
                  <a:path w="83" h="81">
                    <a:moveTo>
                      <a:pt x="0" y="58"/>
                    </a:moveTo>
                    <a:lnTo>
                      <a:pt x="83" y="81"/>
                    </a:lnTo>
                    <a:lnTo>
                      <a:pt x="52" y="0"/>
                    </a:lnTo>
                    <a:lnTo>
                      <a:pt x="0" y="58"/>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0259" name="Rectangle 40"/>
            <p:cNvSpPr>
              <a:spLocks noChangeArrowheads="1"/>
            </p:cNvSpPr>
            <p:nvPr/>
          </p:nvSpPr>
          <p:spPr bwMode="auto">
            <a:xfrm>
              <a:off x="3874" y="633"/>
              <a:ext cx="14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latin typeface="宋体" charset="-122"/>
                </a:rPr>
                <a:t>读</a:t>
              </a:r>
              <a:endParaRPr lang="zh-CN" altLang="en-US"/>
            </a:p>
          </p:txBody>
        </p:sp>
        <p:grpSp>
          <p:nvGrpSpPr>
            <p:cNvPr id="10260" name="Group 43"/>
            <p:cNvGrpSpPr>
              <a:grpSpLocks/>
            </p:cNvGrpSpPr>
            <p:nvPr/>
          </p:nvGrpSpPr>
          <p:grpSpPr bwMode="auto">
            <a:xfrm>
              <a:off x="3512" y="776"/>
              <a:ext cx="797" cy="216"/>
              <a:chOff x="3512" y="776"/>
              <a:chExt cx="797" cy="216"/>
            </a:xfrm>
          </p:grpSpPr>
          <p:sp>
            <p:nvSpPr>
              <p:cNvPr id="10266" name="Freeform 41"/>
              <p:cNvSpPr>
                <a:spLocks/>
              </p:cNvSpPr>
              <p:nvPr/>
            </p:nvSpPr>
            <p:spPr bwMode="auto">
              <a:xfrm>
                <a:off x="3583" y="808"/>
                <a:ext cx="726" cy="184"/>
              </a:xfrm>
              <a:custGeom>
                <a:avLst/>
                <a:gdLst>
                  <a:gd name="T0" fmla="*/ 723 w 726"/>
                  <a:gd name="T1" fmla="*/ 184 h 184"/>
                  <a:gd name="T2" fmla="*/ 726 w 726"/>
                  <a:gd name="T3" fmla="*/ 173 h 184"/>
                  <a:gd name="T4" fmla="*/ 3 w 726"/>
                  <a:gd name="T5" fmla="*/ 0 h 184"/>
                  <a:gd name="T6" fmla="*/ 0 w 726"/>
                  <a:gd name="T7" fmla="*/ 11 h 184"/>
                  <a:gd name="T8" fmla="*/ 723 w 726"/>
                  <a:gd name="T9" fmla="*/ 184 h 184"/>
                  <a:gd name="T10" fmla="*/ 0 60000 65536"/>
                  <a:gd name="T11" fmla="*/ 0 60000 65536"/>
                  <a:gd name="T12" fmla="*/ 0 60000 65536"/>
                  <a:gd name="T13" fmla="*/ 0 60000 65536"/>
                  <a:gd name="T14" fmla="*/ 0 60000 65536"/>
                  <a:gd name="T15" fmla="*/ 0 w 726"/>
                  <a:gd name="T16" fmla="*/ 0 h 184"/>
                  <a:gd name="T17" fmla="*/ 726 w 726"/>
                  <a:gd name="T18" fmla="*/ 184 h 184"/>
                </a:gdLst>
                <a:ahLst/>
                <a:cxnLst>
                  <a:cxn ang="T10">
                    <a:pos x="T0" y="T1"/>
                  </a:cxn>
                  <a:cxn ang="T11">
                    <a:pos x="T2" y="T3"/>
                  </a:cxn>
                  <a:cxn ang="T12">
                    <a:pos x="T4" y="T5"/>
                  </a:cxn>
                  <a:cxn ang="T13">
                    <a:pos x="T6" y="T7"/>
                  </a:cxn>
                  <a:cxn ang="T14">
                    <a:pos x="T8" y="T9"/>
                  </a:cxn>
                </a:cxnLst>
                <a:rect l="T15" t="T16" r="T17" b="T18"/>
                <a:pathLst>
                  <a:path w="726" h="184">
                    <a:moveTo>
                      <a:pt x="723" y="184"/>
                    </a:moveTo>
                    <a:lnTo>
                      <a:pt x="726" y="173"/>
                    </a:lnTo>
                    <a:lnTo>
                      <a:pt x="3" y="0"/>
                    </a:lnTo>
                    <a:lnTo>
                      <a:pt x="0" y="11"/>
                    </a:lnTo>
                    <a:lnTo>
                      <a:pt x="723" y="184"/>
                    </a:lnTo>
                    <a:close/>
                  </a:path>
                </a:pathLst>
              </a:cu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67" name="Freeform 42"/>
              <p:cNvSpPr>
                <a:spLocks/>
              </p:cNvSpPr>
              <p:nvPr/>
            </p:nvSpPr>
            <p:spPr bwMode="auto">
              <a:xfrm>
                <a:off x="3512" y="776"/>
                <a:ext cx="84" cy="76"/>
              </a:xfrm>
              <a:custGeom>
                <a:avLst/>
                <a:gdLst>
                  <a:gd name="T0" fmla="*/ 84 w 84"/>
                  <a:gd name="T1" fmla="*/ 0 h 76"/>
                  <a:gd name="T2" fmla="*/ 0 w 84"/>
                  <a:gd name="T3" fmla="*/ 19 h 76"/>
                  <a:gd name="T4" fmla="*/ 66 w 84"/>
                  <a:gd name="T5" fmla="*/ 76 h 76"/>
                  <a:gd name="T6" fmla="*/ 84 w 84"/>
                  <a:gd name="T7" fmla="*/ 0 h 76"/>
                  <a:gd name="T8" fmla="*/ 0 60000 65536"/>
                  <a:gd name="T9" fmla="*/ 0 60000 65536"/>
                  <a:gd name="T10" fmla="*/ 0 60000 65536"/>
                  <a:gd name="T11" fmla="*/ 0 60000 65536"/>
                  <a:gd name="T12" fmla="*/ 0 w 84"/>
                  <a:gd name="T13" fmla="*/ 0 h 76"/>
                  <a:gd name="T14" fmla="*/ 84 w 84"/>
                  <a:gd name="T15" fmla="*/ 76 h 76"/>
                </a:gdLst>
                <a:ahLst/>
                <a:cxnLst>
                  <a:cxn ang="T8">
                    <a:pos x="T0" y="T1"/>
                  </a:cxn>
                  <a:cxn ang="T9">
                    <a:pos x="T2" y="T3"/>
                  </a:cxn>
                  <a:cxn ang="T10">
                    <a:pos x="T4" y="T5"/>
                  </a:cxn>
                  <a:cxn ang="T11">
                    <a:pos x="T6" y="T7"/>
                  </a:cxn>
                </a:cxnLst>
                <a:rect l="T12" t="T13" r="T14" b="T15"/>
                <a:pathLst>
                  <a:path w="84" h="76">
                    <a:moveTo>
                      <a:pt x="84" y="0"/>
                    </a:moveTo>
                    <a:lnTo>
                      <a:pt x="0" y="19"/>
                    </a:lnTo>
                    <a:lnTo>
                      <a:pt x="66" y="76"/>
                    </a:lnTo>
                    <a:lnTo>
                      <a:pt x="84" y="0"/>
                    </a:lnTo>
                    <a:close/>
                  </a:path>
                </a:pathLst>
              </a:cu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0261" name="Rectangle 45"/>
            <p:cNvSpPr>
              <a:spLocks noChangeArrowheads="1"/>
            </p:cNvSpPr>
            <p:nvPr/>
          </p:nvSpPr>
          <p:spPr bwMode="auto">
            <a:xfrm>
              <a:off x="3830" y="1281"/>
              <a:ext cx="14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a:latin typeface="宋体" charset="-122"/>
                </a:rPr>
                <a:t>写</a:t>
              </a:r>
              <a:endParaRPr lang="zh-CN" altLang="en-US"/>
            </a:p>
          </p:txBody>
        </p:sp>
        <p:grpSp>
          <p:nvGrpSpPr>
            <p:cNvPr id="10262" name="Group 48"/>
            <p:cNvGrpSpPr>
              <a:grpSpLocks/>
            </p:cNvGrpSpPr>
            <p:nvPr/>
          </p:nvGrpSpPr>
          <p:grpSpPr bwMode="auto">
            <a:xfrm>
              <a:off x="3383" y="1243"/>
              <a:ext cx="1041" cy="629"/>
              <a:chOff x="3383" y="1243"/>
              <a:chExt cx="1041" cy="629"/>
            </a:xfrm>
          </p:grpSpPr>
          <p:sp>
            <p:nvSpPr>
              <p:cNvPr id="10264" name="Freeform 46"/>
              <p:cNvSpPr>
                <a:spLocks/>
              </p:cNvSpPr>
              <p:nvPr/>
            </p:nvSpPr>
            <p:spPr bwMode="auto">
              <a:xfrm>
                <a:off x="3383" y="1276"/>
                <a:ext cx="979" cy="596"/>
              </a:xfrm>
              <a:custGeom>
                <a:avLst/>
                <a:gdLst>
                  <a:gd name="T0" fmla="*/ 0 w 979"/>
                  <a:gd name="T1" fmla="*/ 586 h 596"/>
                  <a:gd name="T2" fmla="*/ 6 w 979"/>
                  <a:gd name="T3" fmla="*/ 596 h 596"/>
                  <a:gd name="T4" fmla="*/ 979 w 979"/>
                  <a:gd name="T5" fmla="*/ 10 h 596"/>
                  <a:gd name="T6" fmla="*/ 973 w 979"/>
                  <a:gd name="T7" fmla="*/ 0 h 596"/>
                  <a:gd name="T8" fmla="*/ 0 w 979"/>
                  <a:gd name="T9" fmla="*/ 586 h 596"/>
                  <a:gd name="T10" fmla="*/ 0 60000 65536"/>
                  <a:gd name="T11" fmla="*/ 0 60000 65536"/>
                  <a:gd name="T12" fmla="*/ 0 60000 65536"/>
                  <a:gd name="T13" fmla="*/ 0 60000 65536"/>
                  <a:gd name="T14" fmla="*/ 0 60000 65536"/>
                  <a:gd name="T15" fmla="*/ 0 w 979"/>
                  <a:gd name="T16" fmla="*/ 0 h 596"/>
                  <a:gd name="T17" fmla="*/ 979 w 979"/>
                  <a:gd name="T18" fmla="*/ 596 h 596"/>
                </a:gdLst>
                <a:ahLst/>
                <a:cxnLst>
                  <a:cxn ang="T10">
                    <a:pos x="T0" y="T1"/>
                  </a:cxn>
                  <a:cxn ang="T11">
                    <a:pos x="T2" y="T3"/>
                  </a:cxn>
                  <a:cxn ang="T12">
                    <a:pos x="T4" y="T5"/>
                  </a:cxn>
                  <a:cxn ang="T13">
                    <a:pos x="T6" y="T7"/>
                  </a:cxn>
                  <a:cxn ang="T14">
                    <a:pos x="T8" y="T9"/>
                  </a:cxn>
                </a:cxnLst>
                <a:rect l="T15" t="T16" r="T17" b="T18"/>
                <a:pathLst>
                  <a:path w="979" h="596">
                    <a:moveTo>
                      <a:pt x="0" y="586"/>
                    </a:moveTo>
                    <a:lnTo>
                      <a:pt x="6" y="596"/>
                    </a:lnTo>
                    <a:lnTo>
                      <a:pt x="979" y="10"/>
                    </a:lnTo>
                    <a:lnTo>
                      <a:pt x="973" y="0"/>
                    </a:lnTo>
                    <a:lnTo>
                      <a:pt x="0" y="586"/>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65" name="Freeform 47"/>
              <p:cNvSpPr>
                <a:spLocks/>
              </p:cNvSpPr>
              <p:nvPr/>
            </p:nvSpPr>
            <p:spPr bwMode="auto">
              <a:xfrm>
                <a:off x="4337" y="1243"/>
                <a:ext cx="87" cy="74"/>
              </a:xfrm>
              <a:custGeom>
                <a:avLst/>
                <a:gdLst>
                  <a:gd name="T0" fmla="*/ 40 w 87"/>
                  <a:gd name="T1" fmla="*/ 74 h 74"/>
                  <a:gd name="T2" fmla="*/ 87 w 87"/>
                  <a:gd name="T3" fmla="*/ 0 h 74"/>
                  <a:gd name="T4" fmla="*/ 0 w 87"/>
                  <a:gd name="T5" fmla="*/ 8 h 74"/>
                  <a:gd name="T6" fmla="*/ 40 w 87"/>
                  <a:gd name="T7" fmla="*/ 74 h 74"/>
                  <a:gd name="T8" fmla="*/ 0 60000 65536"/>
                  <a:gd name="T9" fmla="*/ 0 60000 65536"/>
                  <a:gd name="T10" fmla="*/ 0 60000 65536"/>
                  <a:gd name="T11" fmla="*/ 0 60000 65536"/>
                  <a:gd name="T12" fmla="*/ 0 w 87"/>
                  <a:gd name="T13" fmla="*/ 0 h 74"/>
                  <a:gd name="T14" fmla="*/ 87 w 87"/>
                  <a:gd name="T15" fmla="*/ 74 h 74"/>
                </a:gdLst>
                <a:ahLst/>
                <a:cxnLst>
                  <a:cxn ang="T8">
                    <a:pos x="T0" y="T1"/>
                  </a:cxn>
                  <a:cxn ang="T9">
                    <a:pos x="T2" y="T3"/>
                  </a:cxn>
                  <a:cxn ang="T10">
                    <a:pos x="T4" y="T5"/>
                  </a:cxn>
                  <a:cxn ang="T11">
                    <a:pos x="T6" y="T7"/>
                  </a:cxn>
                </a:cxnLst>
                <a:rect l="T12" t="T13" r="T14" b="T15"/>
                <a:pathLst>
                  <a:path w="87" h="74">
                    <a:moveTo>
                      <a:pt x="40" y="74"/>
                    </a:moveTo>
                    <a:lnTo>
                      <a:pt x="87" y="0"/>
                    </a:lnTo>
                    <a:lnTo>
                      <a:pt x="0" y="8"/>
                    </a:lnTo>
                    <a:lnTo>
                      <a:pt x="40" y="74"/>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0263" name="Rectangle 50"/>
            <p:cNvSpPr>
              <a:spLocks noChangeArrowheads="1"/>
            </p:cNvSpPr>
            <p:nvPr/>
          </p:nvSpPr>
          <p:spPr bwMode="auto">
            <a:xfrm>
              <a:off x="1007" y="624"/>
              <a:ext cx="24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000" b="1">
                  <a:latin typeface="宋体" charset="-122"/>
                </a:rPr>
                <a:t>内存</a:t>
              </a:r>
              <a:endParaRPr lang="zh-CN" altLang="en-US"/>
            </a:p>
          </p:txBody>
        </p:sp>
      </p:grpSp>
      <p:sp>
        <p:nvSpPr>
          <p:cNvPr id="37"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2C0A157F-B5A4-4C56-AC08-FB32A3E729DD}" type="slidenum">
              <a:rPr lang="en-US" altLang="zh-CN" sz="1200">
                <a:ea typeface="+mn-ea"/>
              </a:rPr>
              <a:pPr algn="r">
                <a:defRPr/>
              </a:pPr>
              <a:t>7</a:t>
            </a:fld>
            <a:endParaRPr lang="en-US" altLang="zh-CN" sz="1200">
              <a:ea typeface="+mn-ea"/>
            </a:endParaRPr>
          </a:p>
        </p:txBody>
      </p:sp>
      <p:sp>
        <p:nvSpPr>
          <p:cNvPr id="10245" name="标题 1"/>
          <p:cNvSpPr>
            <a:spLocks noGrp="1"/>
          </p:cNvSpPr>
          <p:nvPr>
            <p:ph type="title"/>
          </p:nvPr>
        </p:nvSpPr>
        <p:spPr/>
        <p:txBody>
          <a:bodyPr/>
          <a:lstStyle/>
          <a:p>
            <a:r>
              <a:rPr lang="zh-CN" altLang="en-US" dirty="0"/>
              <a:t>文件缓冲</a:t>
            </a: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a:t>文件类型指针</a:t>
            </a:r>
          </a:p>
        </p:txBody>
      </p:sp>
      <p:sp>
        <p:nvSpPr>
          <p:cNvPr id="11267" name="内容占位符 2"/>
          <p:cNvSpPr>
            <a:spLocks noGrp="1"/>
          </p:cNvSpPr>
          <p:nvPr>
            <p:ph idx="1"/>
          </p:nvPr>
        </p:nvSpPr>
        <p:spPr>
          <a:xfrm>
            <a:off x="93121" y="863600"/>
            <a:ext cx="11995705" cy="1530285"/>
          </a:xfrm>
        </p:spPr>
        <p:txBody>
          <a:bodyPr/>
          <a:lstStyle/>
          <a:p>
            <a:r>
              <a:rPr lang="zh-CN" altLang="zh-CN" sz="2400" dirty="0"/>
              <a:t>为了对文件进行有效管理，头文件</a:t>
            </a:r>
            <a:r>
              <a:rPr lang="en-US" altLang="zh-CN" sz="2400" dirty="0"/>
              <a:t> </a:t>
            </a:r>
            <a:r>
              <a:rPr lang="en-US" altLang="zh-CN" sz="2400" dirty="0" err="1"/>
              <a:t>stdio.h</a:t>
            </a:r>
            <a:r>
              <a:rPr lang="en-US" altLang="zh-CN" sz="2400" dirty="0"/>
              <a:t> </a:t>
            </a:r>
            <a:r>
              <a:rPr lang="zh-CN" altLang="zh-CN" sz="2400" dirty="0"/>
              <a:t>中</a:t>
            </a:r>
            <a:r>
              <a:rPr lang="zh-CN" altLang="en-US" sz="2400" dirty="0"/>
              <a:t>一般</a:t>
            </a:r>
            <a:r>
              <a:rPr lang="zh-CN" altLang="zh-CN" sz="2400" dirty="0"/>
              <a:t>定义了一个名为</a:t>
            </a:r>
            <a:r>
              <a:rPr lang="en-US" altLang="zh-CN" sz="2400" dirty="0"/>
              <a:t> </a:t>
            </a:r>
            <a:r>
              <a:rPr lang="pt-BR" altLang="zh-CN" sz="2400" dirty="0"/>
              <a:t>FILE </a:t>
            </a:r>
            <a:r>
              <a:rPr lang="zh-CN" altLang="zh-CN" sz="2400" dirty="0"/>
              <a:t>的结构类型</a:t>
            </a:r>
            <a:r>
              <a:rPr lang="zh-CN" altLang="en-US" sz="2400" dirty="0"/>
              <a:t>，例如：</a:t>
            </a:r>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p:txBody>
      </p:sp>
      <p:sp>
        <p:nvSpPr>
          <p:cNvPr id="56321" name="Rectangle 1"/>
          <p:cNvSpPr>
            <a:spLocks noChangeArrowheads="1"/>
          </p:cNvSpPr>
          <p:nvPr/>
        </p:nvSpPr>
        <p:spPr bwMode="auto">
          <a:xfrm>
            <a:off x="575659" y="1740000"/>
            <a:ext cx="10859204" cy="452431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indent="266700"/>
            <a:r>
              <a:rPr lang="pt-BR" altLang="zh-CN" b="1" dirty="0">
                <a:latin typeface="Courier New" pitchFamily="49" charset="0"/>
                <a:cs typeface="Courier New" pitchFamily="49" charset="0"/>
              </a:rPr>
              <a:t>typedef struct</a:t>
            </a:r>
          </a:p>
          <a:p>
            <a:pPr indent="266700"/>
            <a:r>
              <a:rPr lang="pt-BR" altLang="zh-CN" b="1" dirty="0">
                <a:latin typeface="Courier New" pitchFamily="49" charset="0"/>
                <a:cs typeface="Courier New" pitchFamily="49" charset="0"/>
              </a:rPr>
              <a:t>{</a:t>
            </a:r>
          </a:p>
          <a:p>
            <a:pPr indent="266700"/>
            <a:r>
              <a:rPr lang="pt-BR" altLang="zh-CN" b="1" dirty="0">
                <a:latin typeface="Courier New" pitchFamily="49" charset="0"/>
                <a:cs typeface="Courier New" pitchFamily="49" charset="0"/>
              </a:rPr>
              <a:t>	short level;			//</a:t>
            </a:r>
            <a:r>
              <a:rPr lang="zh-CN" altLang="pt-BR" b="1" dirty="0">
                <a:latin typeface="Courier New" pitchFamily="49" charset="0"/>
                <a:cs typeface="Courier New" pitchFamily="49" charset="0"/>
              </a:rPr>
              <a:t>缓冲区满空程度</a:t>
            </a:r>
          </a:p>
          <a:p>
            <a:pPr indent="266700"/>
            <a:r>
              <a:rPr lang="zh-CN" altLang="pt-BR" b="1" dirty="0">
                <a:latin typeface="Courier New" pitchFamily="49" charset="0"/>
                <a:cs typeface="Courier New" pitchFamily="49" charset="0"/>
              </a:rPr>
              <a:t>	</a:t>
            </a:r>
            <a:r>
              <a:rPr lang="pt-BR" altLang="zh-CN" b="1" dirty="0">
                <a:latin typeface="Courier New" pitchFamily="49" charset="0"/>
                <a:cs typeface="Courier New" pitchFamily="49" charset="0"/>
              </a:rPr>
              <a:t>unsigned flags;			//</a:t>
            </a:r>
            <a:r>
              <a:rPr lang="zh-CN" altLang="pt-BR" b="1" dirty="0">
                <a:latin typeface="Courier New" pitchFamily="49" charset="0"/>
                <a:cs typeface="Courier New" pitchFamily="49" charset="0"/>
              </a:rPr>
              <a:t>文件状态标志</a:t>
            </a:r>
          </a:p>
          <a:p>
            <a:pPr indent="266700"/>
            <a:r>
              <a:rPr lang="zh-CN" altLang="pt-BR" b="1" dirty="0">
                <a:latin typeface="Courier New" pitchFamily="49" charset="0"/>
                <a:cs typeface="Courier New" pitchFamily="49" charset="0"/>
              </a:rPr>
              <a:t>	</a:t>
            </a:r>
            <a:r>
              <a:rPr lang="pt-BR" altLang="zh-CN" b="1" dirty="0">
                <a:latin typeface="Courier New" pitchFamily="49" charset="0"/>
                <a:cs typeface="Courier New" pitchFamily="49" charset="0"/>
              </a:rPr>
              <a:t>char fd;				//</a:t>
            </a:r>
            <a:r>
              <a:rPr lang="zh-CN" altLang="pt-BR" b="1" dirty="0">
                <a:latin typeface="Courier New" pitchFamily="49" charset="0"/>
                <a:cs typeface="Courier New" pitchFamily="49" charset="0"/>
              </a:rPr>
              <a:t>文件描述符</a:t>
            </a:r>
          </a:p>
          <a:p>
            <a:pPr indent="266700"/>
            <a:r>
              <a:rPr lang="zh-CN" altLang="pt-BR" b="1" dirty="0">
                <a:latin typeface="Courier New" pitchFamily="49" charset="0"/>
                <a:cs typeface="Courier New" pitchFamily="49" charset="0"/>
              </a:rPr>
              <a:t>	</a:t>
            </a:r>
            <a:r>
              <a:rPr lang="pt-BR" altLang="zh-CN" b="1" dirty="0">
                <a:latin typeface="Courier New" pitchFamily="49" charset="0"/>
                <a:cs typeface="Courier New" pitchFamily="49" charset="0"/>
              </a:rPr>
              <a:t>unsigned char hold;		//</a:t>
            </a:r>
            <a:r>
              <a:rPr lang="zh-CN" altLang="pt-BR" b="1" dirty="0">
                <a:latin typeface="Courier New" pitchFamily="49" charset="0"/>
                <a:cs typeface="Courier New" pitchFamily="49" charset="0"/>
              </a:rPr>
              <a:t>无缓冲则不读取字符</a:t>
            </a:r>
          </a:p>
          <a:p>
            <a:pPr indent="266700"/>
            <a:r>
              <a:rPr lang="zh-CN" altLang="pt-BR" b="1" dirty="0">
                <a:latin typeface="Courier New" pitchFamily="49" charset="0"/>
                <a:cs typeface="Courier New" pitchFamily="49" charset="0"/>
              </a:rPr>
              <a:t>	</a:t>
            </a:r>
            <a:r>
              <a:rPr lang="pt-BR" altLang="zh-CN" b="1" dirty="0">
                <a:latin typeface="Courier New" pitchFamily="49" charset="0"/>
                <a:cs typeface="Courier New" pitchFamily="49" charset="0"/>
              </a:rPr>
              <a:t>short bsize;			//</a:t>
            </a:r>
            <a:r>
              <a:rPr lang="zh-CN" altLang="pt-BR" b="1" dirty="0">
                <a:latin typeface="Courier New" pitchFamily="49" charset="0"/>
                <a:cs typeface="Courier New" pitchFamily="49" charset="0"/>
              </a:rPr>
              <a:t>缓冲区大小</a:t>
            </a:r>
          </a:p>
          <a:p>
            <a:pPr indent="266700"/>
            <a:r>
              <a:rPr lang="zh-CN" altLang="pt-BR" b="1" dirty="0">
                <a:latin typeface="Courier New" pitchFamily="49" charset="0"/>
                <a:cs typeface="Courier New" pitchFamily="49" charset="0"/>
              </a:rPr>
              <a:t>	</a:t>
            </a:r>
            <a:r>
              <a:rPr lang="pt-BR" altLang="zh-CN" b="1" dirty="0">
                <a:latin typeface="Courier New" pitchFamily="49" charset="0"/>
                <a:cs typeface="Courier New" pitchFamily="49" charset="0"/>
              </a:rPr>
              <a:t>unsigned char *buffer;	//</a:t>
            </a:r>
            <a:r>
              <a:rPr lang="zh-CN" altLang="pt-BR" b="1" dirty="0">
                <a:latin typeface="Courier New" pitchFamily="49" charset="0"/>
                <a:cs typeface="Courier New" pitchFamily="49" charset="0"/>
              </a:rPr>
              <a:t>数据缓冲区</a:t>
            </a:r>
          </a:p>
          <a:p>
            <a:pPr indent="266700"/>
            <a:r>
              <a:rPr lang="zh-CN" altLang="pt-BR" b="1" dirty="0">
                <a:latin typeface="Courier New" pitchFamily="49" charset="0"/>
                <a:cs typeface="Courier New" pitchFamily="49" charset="0"/>
              </a:rPr>
              <a:t>	</a:t>
            </a:r>
            <a:r>
              <a:rPr lang="pt-BR" altLang="zh-CN" b="1" dirty="0">
                <a:latin typeface="Courier New" pitchFamily="49" charset="0"/>
                <a:cs typeface="Courier New" pitchFamily="49" charset="0"/>
              </a:rPr>
              <a:t>unsigned char *curp;		//</a:t>
            </a:r>
            <a:r>
              <a:rPr lang="zh-CN" altLang="pt-BR" b="1" dirty="0">
                <a:latin typeface="Courier New" pitchFamily="49" charset="0"/>
                <a:cs typeface="Courier New" pitchFamily="49" charset="0"/>
              </a:rPr>
              <a:t>当前位置指针</a:t>
            </a:r>
            <a:endParaRPr lang="en-US" altLang="zh-CN" b="1" dirty="0">
              <a:latin typeface="Courier New" pitchFamily="49" charset="0"/>
              <a:cs typeface="Courier New" pitchFamily="49" charset="0"/>
            </a:endParaRPr>
          </a:p>
          <a:p>
            <a:pPr indent="266700"/>
            <a:r>
              <a:rPr lang="en-US" altLang="zh-CN" b="1" dirty="0">
                <a:latin typeface="Courier New" pitchFamily="49" charset="0"/>
                <a:cs typeface="Courier New" pitchFamily="49" charset="0"/>
              </a:rPr>
              <a:t>						//</a:t>
            </a:r>
            <a:r>
              <a:rPr lang="zh-CN" altLang="en-US" b="1" dirty="0">
                <a:latin typeface="Courier New" pitchFamily="49" charset="0"/>
                <a:cs typeface="Courier New" pitchFamily="49" charset="0"/>
              </a:rPr>
              <a:t>每读</a:t>
            </a:r>
            <a:r>
              <a:rPr lang="en-US" altLang="zh-CN" b="1" dirty="0">
                <a:latin typeface="Courier New" pitchFamily="49" charset="0"/>
                <a:cs typeface="Courier New" pitchFamily="49" charset="0"/>
              </a:rPr>
              <a:t>/</a:t>
            </a:r>
            <a:r>
              <a:rPr lang="zh-CN" altLang="en-US" b="1" dirty="0">
                <a:latin typeface="Courier New" pitchFamily="49" charset="0"/>
                <a:cs typeface="Courier New" pitchFamily="49" charset="0"/>
              </a:rPr>
              <a:t>写一个字节，自动自增</a:t>
            </a:r>
            <a:r>
              <a:rPr lang="en-US" altLang="zh-CN" b="1" dirty="0">
                <a:latin typeface="Courier New" pitchFamily="49" charset="0"/>
                <a:cs typeface="Courier New" pitchFamily="49" charset="0"/>
              </a:rPr>
              <a:t>1</a:t>
            </a:r>
            <a:r>
              <a:rPr lang="zh-CN" altLang="en-US" b="1" dirty="0">
                <a:latin typeface="Courier New" pitchFamily="49" charset="0"/>
                <a:cs typeface="Courier New" pitchFamily="49" charset="0"/>
              </a:rPr>
              <a:t> </a:t>
            </a:r>
            <a:endParaRPr lang="zh-CN" altLang="pt-BR" b="1" dirty="0">
              <a:latin typeface="Courier New" pitchFamily="49" charset="0"/>
              <a:cs typeface="Courier New" pitchFamily="49" charset="0"/>
            </a:endParaRPr>
          </a:p>
          <a:p>
            <a:pPr indent="266700"/>
            <a:r>
              <a:rPr lang="zh-CN" altLang="pt-BR" b="1" dirty="0">
                <a:latin typeface="Courier New" pitchFamily="49" charset="0"/>
                <a:cs typeface="Courier New" pitchFamily="49" charset="0"/>
              </a:rPr>
              <a:t>	</a:t>
            </a:r>
            <a:r>
              <a:rPr lang="pt-BR" altLang="zh-CN" b="1" dirty="0">
                <a:latin typeface="Courier New" pitchFamily="49" charset="0"/>
                <a:cs typeface="Courier New" pitchFamily="49" charset="0"/>
              </a:rPr>
              <a:t>short token;			//</a:t>
            </a:r>
            <a:r>
              <a:rPr lang="zh-CN" altLang="pt-BR" b="1" dirty="0">
                <a:latin typeface="Courier New" pitchFamily="49" charset="0"/>
                <a:cs typeface="Courier New" pitchFamily="49" charset="0"/>
              </a:rPr>
              <a:t>用于有效性检查</a:t>
            </a:r>
          </a:p>
          <a:p>
            <a:pPr indent="266700"/>
            <a:r>
              <a:rPr lang="pt-BR" altLang="zh-CN" b="1" dirty="0">
                <a:latin typeface="Courier New" pitchFamily="49" charset="0"/>
                <a:cs typeface="Courier New" pitchFamily="49" charset="0"/>
              </a:rPr>
              <a:t>} </a:t>
            </a:r>
            <a:r>
              <a:rPr lang="en-US" altLang="zh-CN" b="1" dirty="0">
                <a:latin typeface="Courier New" pitchFamily="49" charset="0"/>
                <a:cs typeface="Courier New" pitchFamily="49" charset="0"/>
              </a:rPr>
              <a:t>FILE ;</a:t>
            </a:r>
          </a:p>
        </p:txBody>
      </p:sp>
      <p:sp>
        <p:nvSpPr>
          <p:cNvPr id="5"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5ABABAEB-A3F6-403C-9663-2E86F4669744}" type="slidenum">
              <a:rPr lang="en-US" altLang="zh-CN" sz="1200">
                <a:ea typeface="+mn-ea"/>
              </a:rPr>
              <a:pPr algn="r">
                <a:defRPr/>
              </a:pPr>
              <a:t>8</a:t>
            </a:fld>
            <a:endParaRPr lang="en-US" altLang="zh-CN" sz="1200">
              <a:ea typeface="+mn-ea"/>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内容占位符 2"/>
          <p:cNvSpPr>
            <a:spLocks noGrp="1"/>
          </p:cNvSpPr>
          <p:nvPr>
            <p:ph idx="1"/>
          </p:nvPr>
        </p:nvSpPr>
        <p:spPr/>
        <p:txBody>
          <a:bodyPr/>
          <a:lstStyle/>
          <a:p>
            <a:r>
              <a:rPr lang="zh-CN" altLang="zh-CN" dirty="0"/>
              <a:t>对于每一个要操作的文件，都必须定义一个</a:t>
            </a:r>
            <a:r>
              <a:rPr lang="pt-BR" altLang="zh-CN" dirty="0"/>
              <a:t>FILE</a:t>
            </a:r>
            <a:r>
              <a:rPr lang="zh-CN" altLang="zh-CN" dirty="0"/>
              <a:t>类型的</a:t>
            </a:r>
            <a:r>
              <a:rPr lang="zh-CN" altLang="zh-CN" dirty="0">
                <a:solidFill>
                  <a:srgbClr val="0000CC"/>
                </a:solidFill>
              </a:rPr>
              <a:t>指针变量</a:t>
            </a:r>
            <a:r>
              <a:rPr lang="zh-CN" altLang="zh-CN" dirty="0"/>
              <a:t>，并使它指向“文件信息描述区”，以便对文件进行读</a:t>
            </a:r>
            <a:r>
              <a:rPr lang="pt-BR" altLang="zh-CN" dirty="0"/>
              <a:t>/</a:t>
            </a:r>
            <a:r>
              <a:rPr lang="zh-CN" altLang="zh-CN" dirty="0"/>
              <a:t>写操作。</a:t>
            </a:r>
            <a:endParaRPr lang="en-US" altLang="zh-CN" dirty="0"/>
          </a:p>
          <a:p>
            <a:pPr marL="0" indent="0">
              <a:buNone/>
            </a:pPr>
            <a:endParaRPr lang="en-US" altLang="zh-CN" dirty="0"/>
          </a:p>
          <a:p>
            <a:r>
              <a:rPr lang="zh-CN" altLang="zh-CN" dirty="0"/>
              <a:t>“文件信息描述区”由执行环境在程序打开文件时自动创建。</a:t>
            </a:r>
            <a:endParaRPr lang="en-US" altLang="zh-CN" dirty="0"/>
          </a:p>
          <a:p>
            <a:endParaRPr lang="en-US" altLang="zh-CN" dirty="0"/>
          </a:p>
          <a:p>
            <a:r>
              <a:rPr lang="zh-CN" altLang="zh-CN" dirty="0"/>
              <a:t>文件的</a:t>
            </a:r>
            <a:r>
              <a:rPr lang="zh-CN" altLang="zh-CN" dirty="0">
                <a:solidFill>
                  <a:srgbClr val="FF0000"/>
                </a:solidFill>
              </a:rPr>
              <a:t>打开、读</a:t>
            </a:r>
            <a:r>
              <a:rPr lang="pt-BR" altLang="zh-CN" dirty="0">
                <a:solidFill>
                  <a:srgbClr val="FF0000"/>
                </a:solidFill>
              </a:rPr>
              <a:t>/</a:t>
            </a:r>
            <a:r>
              <a:rPr lang="zh-CN" altLang="zh-CN" dirty="0">
                <a:solidFill>
                  <a:srgbClr val="FF0000"/>
                </a:solidFill>
              </a:rPr>
              <a:t>写操作、关闭</a:t>
            </a:r>
            <a:r>
              <a:rPr lang="zh-CN" altLang="zh-CN" dirty="0"/>
              <a:t>等环节需要调用相应的库函数。</a:t>
            </a:r>
          </a:p>
          <a:p>
            <a:endParaRPr lang="en-US" altLang="zh-CN" dirty="0"/>
          </a:p>
          <a:p>
            <a:endParaRPr lang="zh-CN" altLang="zh-CN" dirty="0"/>
          </a:p>
          <a:p>
            <a:endParaRPr lang="zh-CN" altLang="en-US" dirty="0"/>
          </a:p>
        </p:txBody>
      </p:sp>
      <p:sp>
        <p:nvSpPr>
          <p:cNvPr id="5"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2883C2BD-4A06-4CC1-9DB9-A278D6F9BD62}" type="slidenum">
              <a:rPr lang="en-US" altLang="zh-CN" sz="1200">
                <a:ea typeface="+mn-ea"/>
              </a:rPr>
              <a:pPr algn="r">
                <a:defRPr/>
              </a:pPr>
              <a:t>9</a:t>
            </a:fld>
            <a:endParaRPr lang="en-US" altLang="zh-CN" sz="1200">
              <a:ea typeface="+mn-ea"/>
            </a:endParaRPr>
          </a:p>
        </p:txBody>
      </p:sp>
      <p:sp>
        <p:nvSpPr>
          <p:cNvPr id="12292" name="标题 1"/>
          <p:cNvSpPr>
            <a:spLocks noGrp="1"/>
          </p:cNvSpPr>
          <p:nvPr>
            <p:ph type="title"/>
          </p:nvPr>
        </p:nvSpPr>
        <p:spPr/>
        <p:txBody>
          <a:bodyPr/>
          <a:lstStyle/>
          <a:p>
            <a:r>
              <a:rPr lang="en-US" altLang="zh-CN" dirty="0"/>
              <a:t>FILE* </a:t>
            </a:r>
            <a:r>
              <a:rPr lang="zh-CN" altLang="en-US" dirty="0"/>
              <a:t>变量</a:t>
            </a:r>
          </a:p>
        </p:txBody>
      </p:sp>
    </p:spTree>
  </p:cSld>
  <p:clrMapOvr>
    <a:masterClrMapping/>
  </p:clrMapOvr>
  <p:transition spd="slow"/>
</p:sld>
</file>

<file path=ppt/theme/theme1.xml><?xml version="1.0" encoding="utf-8"?>
<a:theme xmlns:a="http://schemas.openxmlformats.org/drawingml/2006/main" name="我的PPT母板">
  <a:themeElements>
    <a:clrScheme name="我的PPT母板 13">
      <a:dk1>
        <a:srgbClr val="000000"/>
      </a:dk1>
      <a:lt1>
        <a:srgbClr val="FFFFFF"/>
      </a:lt1>
      <a:dk2>
        <a:srgbClr val="000000"/>
      </a:dk2>
      <a:lt2>
        <a:srgbClr val="808080"/>
      </a:lt2>
      <a:accent1>
        <a:srgbClr val="BBE0E3"/>
      </a:accent1>
      <a:accent2>
        <a:srgbClr val="FF0000"/>
      </a:accent2>
      <a:accent3>
        <a:srgbClr val="FFFFFF"/>
      </a:accent3>
      <a:accent4>
        <a:srgbClr val="000000"/>
      </a:accent4>
      <a:accent5>
        <a:srgbClr val="DAEDEF"/>
      </a:accent5>
      <a:accent6>
        <a:srgbClr val="E70000"/>
      </a:accent6>
      <a:hlink>
        <a:srgbClr val="009999"/>
      </a:hlink>
      <a:folHlink>
        <a:srgbClr val="99CC00"/>
      </a:folHlink>
    </a:clrScheme>
    <a:fontScheme name="我的PPT母板">
      <a:majorFont>
        <a:latin typeface="Comic Sans MS"/>
        <a:ea typeface="楷体_GB2312"/>
        <a:cs typeface=""/>
      </a:majorFont>
      <a:minorFont>
        <a:latin typeface="Comic Sans MS"/>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我的PPT母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我的PPT母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我的PPT母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我的PPT母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我的PPT母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我的PPT母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我的PPT母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我的PPT母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我的PPT母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我的PPT母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我的PPT母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我的PPT母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我的PPT母板 13">
        <a:dk1>
          <a:srgbClr val="000000"/>
        </a:dk1>
        <a:lt1>
          <a:srgbClr val="FFFFFF"/>
        </a:lt1>
        <a:dk2>
          <a:srgbClr val="000000"/>
        </a:dk2>
        <a:lt2>
          <a:srgbClr val="808080"/>
        </a:lt2>
        <a:accent1>
          <a:srgbClr val="BBE0E3"/>
        </a:accent1>
        <a:accent2>
          <a:srgbClr val="FF0000"/>
        </a:accent2>
        <a:accent3>
          <a:srgbClr val="FFFFFF"/>
        </a:accent3>
        <a:accent4>
          <a:srgbClr val="000000"/>
        </a:accent4>
        <a:accent5>
          <a:srgbClr val="DAEDEF"/>
        </a:accent5>
        <a:accent6>
          <a:srgbClr val="E70000"/>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13473</TotalTime>
  <Words>5873</Words>
  <Application>Microsoft Office PowerPoint</Application>
  <PresentationFormat>自定义</PresentationFormat>
  <Paragraphs>581</Paragraphs>
  <Slides>48</Slides>
  <Notes>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48</vt:i4>
      </vt:variant>
    </vt:vector>
  </HeadingPairs>
  <TitlesOfParts>
    <vt:vector size="58" baseType="lpstr">
      <vt:lpstr>黑体</vt:lpstr>
      <vt:lpstr>华文中宋</vt:lpstr>
      <vt:lpstr>宋体</vt:lpstr>
      <vt:lpstr>新宋体</vt:lpstr>
      <vt:lpstr>Arial</vt:lpstr>
      <vt:lpstr>Comic Sans MS</vt:lpstr>
      <vt:lpstr>Courier New</vt:lpstr>
      <vt:lpstr>Times New Roman</vt:lpstr>
      <vt:lpstr>Wingdings</vt:lpstr>
      <vt:lpstr>我的PPT母板</vt:lpstr>
      <vt:lpstr>step further</vt:lpstr>
      <vt:lpstr>文件操作</vt:lpstr>
      <vt:lpstr>文件概述</vt:lpstr>
      <vt:lpstr>流式文件</vt:lpstr>
      <vt:lpstr>文本文件与二进制文件</vt:lpstr>
      <vt:lpstr>文件的读写</vt:lpstr>
      <vt:lpstr>文件缓冲</vt:lpstr>
      <vt:lpstr>文件类型指针</vt:lpstr>
      <vt:lpstr>FILE* 变量</vt:lpstr>
      <vt:lpstr>文件的打开</vt:lpstr>
      <vt:lpstr>文件打开模式</vt:lpstr>
      <vt:lpstr>fopen函数</vt:lpstr>
      <vt:lpstr>fopen函数</vt:lpstr>
      <vt:lpstr>文件的读/写操作</vt:lpstr>
      <vt:lpstr>fputc函数</vt:lpstr>
      <vt:lpstr>fprintf函数</vt:lpstr>
      <vt:lpstr>fwrite函数</vt:lpstr>
      <vt:lpstr>fgetc函数</vt:lpstr>
      <vt:lpstr>fscanf函数 //fscanf_s</vt:lpstr>
      <vt:lpstr>fread函数</vt:lpstr>
      <vt:lpstr>PowerPoint 演示文稿</vt:lpstr>
      <vt:lpstr>文件的定位</vt:lpstr>
      <vt:lpstr>fseek</vt:lpstr>
      <vt:lpstr>ftell</vt:lpstr>
      <vt:lpstr>文件的关闭</vt:lpstr>
      <vt:lpstr>PowerPoint 演示文稿</vt:lpstr>
      <vt:lpstr>EOF</vt:lpstr>
      <vt:lpstr>文件结束标志</vt:lpstr>
      <vt:lpstr>写入行结束标记\n</vt:lpstr>
      <vt:lpstr>读取行结束标记\n</vt:lpstr>
      <vt:lpstr>文件操作例程</vt:lpstr>
      <vt:lpstr>feof函数</vt:lpstr>
      <vt:lpstr>注意文件尾部的空白符带来的问题：</vt:lpstr>
      <vt:lpstr>修改：</vt:lpstr>
      <vt:lpstr>文件尾部无空白符：</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小结</vt:lpstr>
      <vt:lpstr>PowerPoint 演示文稿</vt:lpstr>
      <vt:lpstr>I/O流</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专题</dc:title>
  <dc:creator>liu</dc:creator>
  <cp:lastModifiedBy>chenxin</cp:lastModifiedBy>
  <cp:revision>898</cp:revision>
  <cp:lastPrinted>1601-01-01T00:00:00Z</cp:lastPrinted>
  <dcterms:created xsi:type="dcterms:W3CDTF">2011-09-02T01:59:06Z</dcterms:created>
  <dcterms:modified xsi:type="dcterms:W3CDTF">2024-12-12T08:00:57Z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