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8"/>
  </p:notesMasterIdLst>
  <p:handoutMasterIdLst>
    <p:handoutMasterId r:id="rId69"/>
  </p:handoutMasterIdLst>
  <p:sldIdLst>
    <p:sldId id="1951" r:id="rId2"/>
    <p:sldId id="2025" r:id="rId3"/>
    <p:sldId id="2026" r:id="rId4"/>
    <p:sldId id="2027" r:id="rId5"/>
    <p:sldId id="2028" r:id="rId6"/>
    <p:sldId id="2029" r:id="rId7"/>
    <p:sldId id="2030" r:id="rId8"/>
    <p:sldId id="2031" r:id="rId9"/>
    <p:sldId id="2032" r:id="rId10"/>
    <p:sldId id="2033" r:id="rId11"/>
    <p:sldId id="2034" r:id="rId12"/>
    <p:sldId id="2035" r:id="rId13"/>
    <p:sldId id="2036" r:id="rId14"/>
    <p:sldId id="2037" r:id="rId15"/>
    <p:sldId id="2038" r:id="rId16"/>
    <p:sldId id="2039" r:id="rId17"/>
    <p:sldId id="2040" r:id="rId18"/>
    <p:sldId id="2041" r:id="rId19"/>
    <p:sldId id="2042" r:id="rId20"/>
    <p:sldId id="2043" r:id="rId21"/>
    <p:sldId id="2044" r:id="rId22"/>
    <p:sldId id="2047" r:id="rId23"/>
    <p:sldId id="2009" r:id="rId24"/>
    <p:sldId id="2010" r:id="rId25"/>
    <p:sldId id="2011" r:id="rId26"/>
    <p:sldId id="2012" r:id="rId27"/>
    <p:sldId id="2013" r:id="rId28"/>
    <p:sldId id="2014" r:id="rId29"/>
    <p:sldId id="2015" r:id="rId30"/>
    <p:sldId id="2045" r:id="rId31"/>
    <p:sldId id="1215" r:id="rId32"/>
    <p:sldId id="1216" r:id="rId33"/>
    <p:sldId id="1217" r:id="rId34"/>
    <p:sldId id="1218" r:id="rId35"/>
    <p:sldId id="1219" r:id="rId36"/>
    <p:sldId id="1220" r:id="rId37"/>
    <p:sldId id="1221" r:id="rId38"/>
    <p:sldId id="1222" r:id="rId39"/>
    <p:sldId id="1223" r:id="rId40"/>
    <p:sldId id="1224" r:id="rId41"/>
    <p:sldId id="1261" r:id="rId42"/>
    <p:sldId id="1262" r:id="rId43"/>
    <p:sldId id="1263" r:id="rId44"/>
    <p:sldId id="1227" r:id="rId45"/>
    <p:sldId id="1228" r:id="rId46"/>
    <p:sldId id="1229" r:id="rId47"/>
    <p:sldId id="1231" r:id="rId48"/>
    <p:sldId id="1232" r:id="rId49"/>
    <p:sldId id="2022" r:id="rId50"/>
    <p:sldId id="2023" r:id="rId51"/>
    <p:sldId id="2024" r:id="rId52"/>
    <p:sldId id="1235" r:id="rId53"/>
    <p:sldId id="1236" r:id="rId54"/>
    <p:sldId id="1237" r:id="rId55"/>
    <p:sldId id="2021" r:id="rId56"/>
    <p:sldId id="1255" r:id="rId57"/>
    <p:sldId id="2049" r:id="rId58"/>
    <p:sldId id="2048" r:id="rId59"/>
    <p:sldId id="2051" r:id="rId60"/>
    <p:sldId id="2052" r:id="rId61"/>
    <p:sldId id="2053" r:id="rId62"/>
    <p:sldId id="2054" r:id="rId63"/>
    <p:sldId id="2055" r:id="rId64"/>
    <p:sldId id="2056" r:id="rId65"/>
    <p:sldId id="2050" r:id="rId66"/>
    <p:sldId id="1160" r:id="rId67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0066"/>
    <a:srgbClr val="FF00FF"/>
    <a:srgbClr val="CC00CC"/>
    <a:srgbClr val="CC6600"/>
    <a:srgbClr val="3366CC"/>
    <a:srgbClr val="FFCCFF"/>
    <a:srgbClr val="F9F9A5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1" autoAdjust="0"/>
    <p:restoredTop sz="84725" autoAdjust="0"/>
  </p:normalViewPr>
  <p:slideViewPr>
    <p:cSldViewPr>
      <p:cViewPr varScale="1">
        <p:scale>
          <a:sx n="73" d="100"/>
          <a:sy n="73" d="100"/>
        </p:scale>
        <p:origin x="-62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E31EBC-C969-4CD9-8ECB-BD251394028B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004FCF2-195C-4283-8C0E-5221D69802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82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A6281F-3DA9-40DD-887C-35F2F222A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223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34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charset="-122"/>
              </a:rPr>
              <a:t>(travel)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04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41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349620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3496200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349620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349620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349620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zh-CN" dirty="0">
                <a:ea typeface="宋体" charset="-122"/>
              </a:rPr>
              <a:t>C</a:t>
            </a:r>
            <a:r>
              <a:rPr lang="zh-CN" altLang="zh-CN" dirty="0">
                <a:ea typeface="宋体" charset="-122"/>
              </a:rPr>
              <a:t>语言中多个同类型的数据群体可以用数组表示。</a:t>
            </a:r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果聚餐人数事先确定，则提前预定一个大小适合的包间即可；如果事先人数不能确定，且须提前预定，那么只好等人数确定后临时在大厅找一张大小适合的桌子；如果餐馆条件许可，可以在人数确定之后找一个大小适合的包间；假定聚餐人数甚多，人数事先不能确定，且要求在同一张桌子就坐，问题就变得复杂起来，直观的想法是，预定一张大桌子，随着就餐同学的陆续到达，大桌子的座位渐渐被坐满，之后若仍有同学到达，则需要转到另一张更大的桌子上聚餐，假定要求同学们按学号就坐，那么一位同学就坐或离席可能需要多位同学挪动座位，可见，这个办法相当麻烦。另一个可选的办法是，餐馆为每一位到达的同学在大厅随便找一个空位就坐，并将其座位号牌放在前一位同学的座位上，这样，不仅便于餐馆统计这群就餐同学的人数、为他们服务，还便于离席（将自己座位上的号牌放到前一位同学的座位上，并拿走前一位同学座位上的号牌即可）等情况的处理，这种用号牌（地址）将坐在不同座位上的个体（节点）链接起来的做法类似于链表。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253670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253670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253670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253670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</p:spTree>
    <p:extLst>
      <p:ext uri="{BB962C8B-B14F-4D97-AF65-F5344CB8AC3E}">
        <p14:creationId xmlns:p14="http://schemas.microsoft.com/office/powerpoint/2010/main" val="253670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09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95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50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6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01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38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6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7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508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7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further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专题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/>
              <a:t>进阶：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抽象与封装（模块设计方法、函数）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表达与转换（基本操作、数据类型）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提高：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构造与访问</a:t>
            </a:r>
            <a:r>
              <a:rPr lang="zh-CN" altLang="en-US" sz="2000" kern="0" dirty="0"/>
              <a:t>（数组、</a:t>
            </a:r>
            <a:r>
              <a:rPr lang="zh-CN" altLang="en-US" sz="2000" kern="0" dirty="0">
                <a:solidFill>
                  <a:srgbClr val="FF0000"/>
                </a:solidFill>
              </a:rPr>
              <a:t>指针、</a:t>
            </a:r>
            <a:r>
              <a:rPr lang="zh-CN" altLang="en-US" sz="2000" b="1" kern="0" dirty="0">
                <a:solidFill>
                  <a:srgbClr val="FF0000"/>
                </a:solidFill>
              </a:rPr>
              <a:t>结构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</p:spTree>
    <p:extLst>
      <p:ext uri="{BB962C8B-B14F-4D97-AF65-F5344CB8AC3E}">
        <p14:creationId xmlns:p14="http://schemas.microsoft.com/office/powerpoint/2010/main" val="226262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949DE1B-61E2-408E-B096-E493583C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949950"/>
          </a:xfrm>
        </p:spPr>
        <p:txBody>
          <a:bodyPr/>
          <a:lstStyle/>
          <a:p>
            <a:r>
              <a:rPr lang="zh-CN" altLang="en-US" dirty="0"/>
              <a:t>头部插入节点的方式创建链表</a:t>
            </a:r>
          </a:p>
        </p:txBody>
      </p:sp>
      <p:sp>
        <p:nvSpPr>
          <p:cNvPr id="1277960" name="Text Box 8"/>
          <p:cNvSpPr txBox="1">
            <a:spLocks noChangeArrowheads="1"/>
          </p:cNvSpPr>
          <p:nvPr/>
        </p:nvSpPr>
        <p:spPr bwMode="auto">
          <a:xfrm>
            <a:off x="624337" y="3357563"/>
            <a:ext cx="2337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④ head = p;</a:t>
            </a:r>
          </a:p>
        </p:txBody>
      </p:sp>
      <p:sp>
        <p:nvSpPr>
          <p:cNvPr id="1277961" name="Text Box 9"/>
          <p:cNvSpPr txBox="1">
            <a:spLocks noChangeArrowheads="1"/>
          </p:cNvSpPr>
          <p:nvPr/>
        </p:nvSpPr>
        <p:spPr bwMode="auto">
          <a:xfrm>
            <a:off x="1066662" y="4554539"/>
            <a:ext cx="104474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② p = (Node *)malloc(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//p = new Node;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p-&gt;data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1277962" name="Text Box 10"/>
          <p:cNvSpPr txBox="1">
            <a:spLocks noChangeArrowheads="1"/>
          </p:cNvSpPr>
          <p:nvPr/>
        </p:nvSpPr>
        <p:spPr bwMode="auto">
          <a:xfrm>
            <a:off x="1066662" y="1527175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① 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423269" y="2052637"/>
            <a:ext cx="7896463" cy="577851"/>
            <a:chOff x="1817688" y="2052637"/>
            <a:chExt cx="5923118" cy="577851"/>
          </a:xfrm>
        </p:grpSpPr>
        <p:sp>
          <p:nvSpPr>
            <p:cNvPr id="44053" name="Text Box 3"/>
            <p:cNvSpPr txBox="1">
              <a:spLocks noChangeArrowheads="1"/>
            </p:cNvSpPr>
            <p:nvPr/>
          </p:nvSpPr>
          <p:spPr bwMode="auto">
            <a:xfrm>
              <a:off x="1817688" y="2052638"/>
              <a:ext cx="6916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Courier New" pitchFamily="49" charset="0"/>
                  <a:cs typeface="Courier New" pitchFamily="49" charset="0"/>
                </a:rPr>
                <a:t>head</a:t>
              </a:r>
            </a:p>
          </p:txBody>
        </p:sp>
        <p:grpSp>
          <p:nvGrpSpPr>
            <p:cNvPr id="44054" name="Group 4"/>
            <p:cNvGrpSpPr>
              <a:grpSpLocks/>
            </p:cNvGrpSpPr>
            <p:nvPr/>
          </p:nvGrpSpPr>
          <p:grpSpPr bwMode="auto">
            <a:xfrm>
              <a:off x="5156204" y="2054225"/>
              <a:ext cx="1697040" cy="576263"/>
              <a:chOff x="1837" y="1706"/>
              <a:chExt cx="1069" cy="363"/>
            </a:xfrm>
          </p:grpSpPr>
          <p:sp>
            <p:nvSpPr>
              <p:cNvPr id="48154" name="Rectangle 5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544" cy="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latin typeface="Courier New" pitchFamily="49" charset="0"/>
                    <a:cs typeface="Courier New" pitchFamily="49" charset="0"/>
                  </a:rPr>
                  <a:t>i-1</a:t>
                </a:r>
                <a:endParaRPr lang="en-US" altLang="zh-CN" b="1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155" name="Rectangle 6"/>
              <p:cNvSpPr>
                <a:spLocks noChangeArrowheads="1"/>
              </p:cNvSpPr>
              <p:nvPr/>
            </p:nvSpPr>
            <p:spPr bwMode="auto">
              <a:xfrm>
                <a:off x="2362" y="1706"/>
                <a:ext cx="544" cy="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 baseline="-250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4055" name="Text Box 7"/>
            <p:cNvSpPr txBox="1">
              <a:spLocks noChangeArrowheads="1"/>
            </p:cNvSpPr>
            <p:nvPr/>
          </p:nvSpPr>
          <p:spPr bwMode="auto">
            <a:xfrm>
              <a:off x="7187457" y="2052637"/>
              <a:ext cx="5533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44056" name="Line 11"/>
            <p:cNvSpPr>
              <a:spLocks noChangeShapeType="1"/>
            </p:cNvSpPr>
            <p:nvPr/>
          </p:nvSpPr>
          <p:spPr bwMode="auto">
            <a:xfrm>
              <a:off x="6485997" y="2341563"/>
              <a:ext cx="7191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057" name="Line 12"/>
            <p:cNvSpPr>
              <a:spLocks noChangeShapeType="1"/>
            </p:cNvSpPr>
            <p:nvPr/>
          </p:nvSpPr>
          <p:spPr bwMode="auto">
            <a:xfrm>
              <a:off x="2852738" y="2341563"/>
              <a:ext cx="230346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249707" y="3090863"/>
            <a:ext cx="2277236" cy="1196975"/>
            <a:chOff x="2008" y="2757"/>
            <a:chExt cx="1076" cy="754"/>
          </a:xfrm>
          <a:solidFill>
            <a:schemeClr val="bg1">
              <a:lumMod val="75000"/>
            </a:schemeClr>
          </a:solidFill>
        </p:grpSpPr>
        <p:sp>
          <p:nvSpPr>
            <p:cNvPr id="44048" name="Text Box 14"/>
            <p:cNvSpPr txBox="1">
              <a:spLocks noChangeArrowheads="1"/>
            </p:cNvSpPr>
            <p:nvPr/>
          </p:nvSpPr>
          <p:spPr bwMode="auto">
            <a:xfrm>
              <a:off x="2126" y="3181"/>
              <a:ext cx="191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grpSp>
          <p:nvGrpSpPr>
            <p:cNvPr id="44049" name="Group 15"/>
            <p:cNvGrpSpPr>
              <a:grpSpLocks/>
            </p:cNvGrpSpPr>
            <p:nvPr/>
          </p:nvGrpSpPr>
          <p:grpSpPr bwMode="auto">
            <a:xfrm>
              <a:off x="2008" y="2757"/>
              <a:ext cx="1076" cy="363"/>
              <a:chOff x="1550" y="1706"/>
              <a:chExt cx="1076" cy="363"/>
            </a:xfrm>
            <a:grpFill/>
          </p:grpSpPr>
          <p:sp>
            <p:nvSpPr>
              <p:cNvPr id="48152" name="Rectangle 16"/>
              <p:cNvSpPr>
                <a:spLocks noChangeArrowheads="1"/>
              </p:cNvSpPr>
              <p:nvPr/>
            </p:nvSpPr>
            <p:spPr bwMode="auto">
              <a:xfrm>
                <a:off x="1550" y="1706"/>
                <a:ext cx="544" cy="36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altLang="zh-CN" sz="2800" b="1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153" name="Rectangle 17"/>
              <p:cNvSpPr>
                <a:spLocks noChangeArrowheads="1"/>
              </p:cNvSpPr>
              <p:nvPr/>
            </p:nvSpPr>
            <p:spPr bwMode="auto">
              <a:xfrm>
                <a:off x="2082" y="1706"/>
                <a:ext cx="544" cy="363"/>
              </a:xfrm>
              <a:prstGeom prst="rect">
                <a:avLst/>
              </a:prstGeom>
              <a:grpFill/>
              <a:ln w="3810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 b="1" baseline="-250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2296" y="3125"/>
              <a:ext cx="0" cy="34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/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77971" name="Text Box 19"/>
          <p:cNvSpPr txBox="1">
            <a:spLocks noChangeArrowheads="1"/>
          </p:cNvSpPr>
          <p:nvPr/>
        </p:nvSpPr>
        <p:spPr bwMode="auto">
          <a:xfrm>
            <a:off x="7287150" y="3430588"/>
            <a:ext cx="3443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③ p-&gt;next = head;</a:t>
            </a:r>
          </a:p>
        </p:txBody>
      </p:sp>
      <p:sp>
        <p:nvSpPr>
          <p:cNvPr id="1277972" name="Freeform 20"/>
          <p:cNvSpPr>
            <a:spLocks/>
          </p:cNvSpPr>
          <p:nvPr/>
        </p:nvSpPr>
        <p:spPr bwMode="auto">
          <a:xfrm>
            <a:off x="6169272" y="2565401"/>
            <a:ext cx="645507" cy="855663"/>
          </a:xfrm>
          <a:custGeom>
            <a:avLst/>
            <a:gdLst>
              <a:gd name="T0" fmla="*/ 0 w 680"/>
              <a:gd name="T1" fmla="*/ 2147483647 h 499"/>
              <a:gd name="T2" fmla="*/ 2147483647 w 680"/>
              <a:gd name="T3" fmla="*/ 2147483647 h 499"/>
              <a:gd name="T4" fmla="*/ 2147483647 w 680"/>
              <a:gd name="T5" fmla="*/ 0 h 499"/>
              <a:gd name="T6" fmla="*/ 0 60000 65536"/>
              <a:gd name="T7" fmla="*/ 0 60000 65536"/>
              <a:gd name="T8" fmla="*/ 0 60000 65536"/>
              <a:gd name="T9" fmla="*/ 0 w 680"/>
              <a:gd name="T10" fmla="*/ 0 h 499"/>
              <a:gd name="T11" fmla="*/ 680 w 680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7973" name="Freeform 21"/>
          <p:cNvSpPr>
            <a:spLocks/>
          </p:cNvSpPr>
          <p:nvPr/>
        </p:nvSpPr>
        <p:spPr bwMode="auto">
          <a:xfrm>
            <a:off x="3417973" y="2486025"/>
            <a:ext cx="1045489" cy="935038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  <a:gd name="T9" fmla="*/ 0 w 454"/>
              <a:gd name="T10" fmla="*/ 0 h 680"/>
              <a:gd name="T11" fmla="*/ 454 w 454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7977" name="Text Box 25"/>
          <p:cNvSpPr txBox="1">
            <a:spLocks noChangeArrowheads="1"/>
          </p:cNvSpPr>
          <p:nvPr/>
        </p:nvSpPr>
        <p:spPr bwMode="auto">
          <a:xfrm>
            <a:off x="4751299" y="1990725"/>
            <a:ext cx="91216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/>
              <a:t>×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551545" y="5467433"/>
            <a:ext cx="3546919" cy="766776"/>
            <a:chOff x="3484" y="3157"/>
            <a:chExt cx="2132" cy="622"/>
          </a:xfrm>
        </p:grpSpPr>
        <p:sp>
          <p:nvSpPr>
            <p:cNvPr id="44046" name="Text Box 25"/>
            <p:cNvSpPr txBox="1">
              <a:spLocks noChangeArrowheads="1"/>
            </p:cNvSpPr>
            <p:nvPr/>
          </p:nvSpPr>
          <p:spPr bwMode="auto">
            <a:xfrm>
              <a:off x="3484" y="3157"/>
              <a:ext cx="2132" cy="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/>
                <a:t>指针变量    赋值    地址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zh-CN" altLang="en-US" b="1" dirty="0"/>
            </a:p>
          </p:txBody>
        </p:sp>
        <p:sp>
          <p:nvSpPr>
            <p:cNvPr id="44047" name="Line 26"/>
            <p:cNvSpPr>
              <a:spLocks noChangeShapeType="1"/>
            </p:cNvSpPr>
            <p:nvPr/>
          </p:nvSpPr>
          <p:spPr bwMode="auto">
            <a:xfrm flipH="1">
              <a:off x="4334" y="3584"/>
              <a:ext cx="613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4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A2EA756-D076-4BDF-BAFD-E59E77E02206}" type="slidenum">
              <a:rPr lang="en-US" altLang="zh-CN" sz="1200">
                <a:ea typeface="楷体_GB2312" pitchFamily="49" charset="-122"/>
              </a:rPr>
              <a:pPr algn="r" eaLnBrk="1" hangingPunct="1"/>
              <a:t>10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xmlns="" id="{B8298FC1-25CE-4F55-881E-B7CEE72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0" grpId="0" autoUpdateAnimBg="0"/>
      <p:bldP spid="1277961" grpId="0" autoUpdateAnimBg="0"/>
      <p:bldP spid="1277971" grpId="0" autoUpdateAnimBg="0"/>
      <p:bldP spid="1277972" grpId="0" animBg="1"/>
      <p:bldP spid="1277973" grpId="0" animBg="1"/>
      <p:bldP spid="12779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10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30321" y="32365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23627" y="128037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80514" y="2674750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0514" y="22130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54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5405" y="125143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405" y="164037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362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4514" y="261813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528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10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23627" y="128037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80514" y="2674750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0514" y="22130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54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5405" y="125143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405" y="164037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362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4514" y="261813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67419" y="130044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1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29197" y="1271497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418" y="838777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125" y="163963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528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528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8228572" y="1499572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88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8" grpId="0"/>
      <p:bldP spid="22" grpId="0"/>
      <p:bldP spid="24" grpId="0"/>
      <p:bldP spid="2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10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23627" y="128037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80514" y="2674750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0514" y="22130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54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5405" y="125143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405" y="164037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362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67419" y="130044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1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29197" y="1271497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418" y="838777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125" y="163963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36413" y="133621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7" name="TextBox 2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98191" y="130727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6412" y="87455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1307" y="1639634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9406" y="312019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8228572" y="1499572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V="1">
            <a:off x="6716950" y="1508048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8841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8442" y="2623917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9" grpId="0"/>
      <p:bldP spid="31" grpId="0"/>
      <p:bldP spid="32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10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23627" y="128037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54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5405" y="125143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405" y="164037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362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67419" y="130044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1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29197" y="1271497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418" y="838777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125" y="163963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36413" y="133621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7" name="TextBox 2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98191" y="130727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6412" y="87455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1688" y="1639634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8228572" y="1499572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6716950" y="1508048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77028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	//	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倒序</a:t>
            </a:r>
          </a:p>
        </p:txBody>
      </p:sp>
      <p:sp>
        <p:nvSpPr>
          <p:cNvPr id="4506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10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23627" y="128037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54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5405" y="125143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405" y="164037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362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67419" y="130044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1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29197" y="1271497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418" y="838777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125" y="163963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8228572" y="1499572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77028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0x7000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4" idx="1"/>
          </p:cNvCxnSpPr>
          <p:nvPr/>
        </p:nvCxnSpPr>
        <p:spPr bwMode="auto">
          <a:xfrm flipH="1">
            <a:off x="4962207" y="542873"/>
            <a:ext cx="1808074" cy="346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195106" y="1448000"/>
            <a:ext cx="4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636413" y="133621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43" name="TextBox 42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98191" y="130727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36412" y="87455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21688" y="1639634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V="1">
            <a:off x="6716950" y="1508048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组合 48"/>
          <p:cNvGrpSpPr/>
          <p:nvPr/>
        </p:nvGrpSpPr>
        <p:grpSpPr>
          <a:xfrm>
            <a:off x="4174716" y="133621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50" name="TextBox 4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536494" y="1307270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4715" y="87455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0x7000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9991" y="1639634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0x6000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head;	//head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的值赋给新节点的指针成员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head = p;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这个指针变量的值赋给指针变量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4476168" y="998538"/>
            <a:ext cx="761900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这样，第十个节点成为链表的头节点，只要知道头节点的地址（存于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中），就可以访问链表中的所有节点。</a:t>
            </a:r>
            <a:endParaRPr lang="zh-CN" altLang="en-US" dirty="0"/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77AD94-1817-46C2-BE6B-3CD970EAD710}" type="slidenum">
              <a:rPr lang="en-US" altLang="zh-CN" sz="1200">
                <a:ea typeface="楷体_GB2312" pitchFamily="49" charset="-122"/>
              </a:rPr>
              <a:pPr algn="r" eaLnBrk="1" hangingPunct="1"/>
              <a:t>16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8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特殊头节点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无特殊头节点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有特殊头节点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82126" y="2483405"/>
            <a:ext cx="114267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68647" y="248340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91426" y="248340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20381" y="248340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36731" y="248340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511576" y="2483650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662852" y="248340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3979971" y="272311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6763200" y="272311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V="1">
            <a:off x="8795506" y="272311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45536" y="2045512"/>
            <a:ext cx="1152000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1241827" y="2293161"/>
            <a:ext cx="712839" cy="468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89286" y="5104901"/>
            <a:ext cx="114267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5807" y="5104901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098586" y="5104901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727541" y="5104901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843891" y="5104901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518736" y="5105146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670013" y="5104901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3987131" y="5344613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V="1">
            <a:off x="6770361" y="5344613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flipV="1">
            <a:off x="8802666" y="5344613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52696" y="4646913"/>
            <a:ext cx="1152000" cy="47562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1241827" y="4868506"/>
            <a:ext cx="720000" cy="468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29"/>
          <p:cNvCxnSpPr>
            <a:cxnSpLocks/>
          </p:cNvCxnSpPr>
          <p:nvPr/>
        </p:nvCxnSpPr>
        <p:spPr bwMode="auto">
          <a:xfrm>
            <a:off x="2451444" y="5375767"/>
            <a:ext cx="639982" cy="573513"/>
          </a:xfrm>
          <a:prstGeom prst="straightConnector1">
            <a:avLst/>
          </a:prstGeom>
          <a:solidFill>
            <a:schemeClr val="accent1"/>
          </a:solidFill>
          <a:ln w="73025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999751" y="5949280"/>
            <a:ext cx="91810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不存数据，一般可以用来存链表的长度</a:t>
            </a:r>
            <a:endParaRPr lang="en-US" altLang="zh-CN" dirty="0"/>
          </a:p>
          <a:p>
            <a:r>
              <a:rPr lang="zh-CN" altLang="en-US" dirty="0"/>
              <a:t>这样，对头节点的删除或之前的插入操作 不用做特殊化处理</a:t>
            </a:r>
            <a:endParaRPr lang="en-US" altLang="zh-CN" dirty="0"/>
          </a:p>
        </p:txBody>
      </p:sp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xmlns="" id="{65510088-AD3D-42AB-9859-3E1C8136C3FA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4A5C46A-0DBE-42E6-9B0B-5D0F54033E22}" type="slidenum">
              <a:rPr lang="en-US" altLang="zh-CN" sz="1200">
                <a:ea typeface="楷体_GB2312" pitchFamily="49" charset="-122"/>
              </a:rPr>
              <a:pPr algn="r" eaLnBrk="1" hangingPunct="1"/>
              <a:t>17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E9E37DC-7A2C-460D-A2E6-72F1E360EC83}"/>
              </a:ext>
            </a:extLst>
          </p:cNvPr>
          <p:cNvSpPr txBox="1"/>
          <p:nvPr/>
        </p:nvSpPr>
        <p:spPr>
          <a:xfrm>
            <a:off x="345537" y="15837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FDC1BE54-A9B0-49D1-A085-BE1B21B99959}"/>
              </a:ext>
            </a:extLst>
          </p:cNvPr>
          <p:cNvSpPr txBox="1"/>
          <p:nvPr/>
        </p:nvSpPr>
        <p:spPr>
          <a:xfrm>
            <a:off x="334566" y="419343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D05B4B7-25B6-496C-AD09-E467A5697CBE}"/>
              </a:ext>
            </a:extLst>
          </p:cNvPr>
          <p:cNvSpPr txBox="1"/>
          <p:nvPr/>
        </p:nvSpPr>
        <p:spPr>
          <a:xfrm>
            <a:off x="1999751" y="2033845"/>
            <a:ext cx="22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第一个节点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906B992C-9488-4FC9-843A-03CB7C283EA3}"/>
              </a:ext>
            </a:extLst>
          </p:cNvPr>
          <p:cNvSpPr txBox="1"/>
          <p:nvPr/>
        </p:nvSpPr>
        <p:spPr>
          <a:xfrm>
            <a:off x="4741765" y="4643481"/>
            <a:ext cx="22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第一个节点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201A3B6-DE49-4F91-877B-2770E027A907}"/>
              </a:ext>
            </a:extLst>
          </p:cNvPr>
          <p:cNvSpPr txBox="1"/>
          <p:nvPr/>
        </p:nvSpPr>
        <p:spPr>
          <a:xfrm>
            <a:off x="1954666" y="4599820"/>
            <a:ext cx="22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特殊头节点</a:t>
            </a:r>
          </a:p>
        </p:txBody>
      </p:sp>
    </p:spTree>
    <p:extLst>
      <p:ext uri="{BB962C8B-B14F-4D97-AF65-F5344CB8AC3E}">
        <p14:creationId xmlns:p14="http://schemas.microsoft.com/office/powerpoint/2010/main" val="147061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1" grpId="0" animBg="1"/>
      <p:bldP spid="33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指针类型返回值：一般用来返回一组数据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BFBBF0E-8C45-4B00-84CD-169FE9AF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返回链表（头节点的地址）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60074" y="1829434"/>
            <a:ext cx="609361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(h);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66D3891-99DD-46C1-BC4F-E6E11A97B5F3}" type="slidenum">
              <a:rPr lang="en-US" altLang="zh-CN" sz="1200">
                <a:ea typeface="楷体_GB2312" pitchFamily="49" charset="-122"/>
              </a:rPr>
              <a:pPr algn="r" eaLnBrk="1" hangingPunct="1"/>
              <a:t>18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50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AA1F0D-1697-425C-B23F-A0451990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324676" y="4148138"/>
            <a:ext cx="7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29621" y="3716338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...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2062722" y="3860801"/>
            <a:ext cx="2277236" cy="576263"/>
            <a:chOff x="1757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66588" name="Rectangle 6"/>
            <p:cNvSpPr>
              <a:spLocks noChangeArrowheads="1"/>
            </p:cNvSpPr>
            <p:nvPr/>
          </p:nvSpPr>
          <p:spPr bwMode="auto">
            <a:xfrm>
              <a:off x="1757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</a:rPr>
                <a:t>i-1</a:t>
              </a:r>
              <a:endParaRPr lang="en-US" altLang="zh-CN" sz="2000" b="1" baseline="-25000" dirty="0">
                <a:latin typeface="Courier New" pitchFamily="49" charset="0"/>
              </a:endParaRPr>
            </a:p>
          </p:txBody>
        </p:sp>
        <p:sp>
          <p:nvSpPr>
            <p:cNvPr id="66589" name="Rectangle 7"/>
            <p:cNvSpPr>
              <a:spLocks noChangeArrowheads="1"/>
            </p:cNvSpPr>
            <p:nvPr/>
          </p:nvSpPr>
          <p:spPr bwMode="auto">
            <a:xfrm>
              <a:off x="2289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3980071" y="4148138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68" name="Group 10"/>
          <p:cNvGrpSpPr>
            <a:grpSpLocks/>
          </p:cNvGrpSpPr>
          <p:nvPr/>
        </p:nvGrpSpPr>
        <p:grpSpPr bwMode="auto">
          <a:xfrm>
            <a:off x="4879026" y="3860801"/>
            <a:ext cx="2277237" cy="576263"/>
            <a:chOff x="1837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66586" name="Rectangle 11"/>
            <p:cNvSpPr>
              <a:spLocks noChangeArrowheads="1"/>
            </p:cNvSpPr>
            <p:nvPr/>
          </p:nvSpPr>
          <p:spPr bwMode="auto">
            <a:xfrm>
              <a:off x="1837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latin typeface="Courier New" pitchFamily="49" charset="0"/>
                </a:rPr>
                <a:t>i</a:t>
              </a:r>
              <a:endParaRPr lang="en-US" altLang="zh-CN" sz="2800" b="1" baseline="-25000">
                <a:latin typeface="Courier New" pitchFamily="49" charset="0"/>
              </a:endParaRPr>
            </a:p>
          </p:txBody>
        </p:sp>
        <p:sp>
          <p:nvSpPr>
            <p:cNvPr id="66587" name="Rectangle 12"/>
            <p:cNvSpPr>
              <a:spLocks noChangeArrowheads="1"/>
            </p:cNvSpPr>
            <p:nvPr/>
          </p:nvSpPr>
          <p:spPr bwMode="auto">
            <a:xfrm>
              <a:off x="2369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67592" name="Line 13"/>
          <p:cNvSpPr>
            <a:spLocks noChangeShapeType="1"/>
          </p:cNvSpPr>
          <p:nvPr/>
        </p:nvSpPr>
        <p:spPr bwMode="auto">
          <a:xfrm>
            <a:off x="6725376" y="4148138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70" name="Group 14"/>
          <p:cNvGrpSpPr>
            <a:grpSpLocks/>
          </p:cNvGrpSpPr>
          <p:nvPr/>
        </p:nvGrpSpPr>
        <p:grpSpPr bwMode="auto">
          <a:xfrm>
            <a:off x="7670154" y="3860801"/>
            <a:ext cx="2277237" cy="576263"/>
            <a:chOff x="1646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66584" name="Rectangle 15"/>
            <p:cNvSpPr>
              <a:spLocks noChangeArrowheads="1"/>
            </p:cNvSpPr>
            <p:nvPr/>
          </p:nvSpPr>
          <p:spPr bwMode="auto">
            <a:xfrm>
              <a:off x="1646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</a:rPr>
                <a:t>i+1</a:t>
              </a:r>
              <a:endParaRPr lang="en-US" altLang="zh-CN" sz="2000" b="1" baseline="-25000" dirty="0">
                <a:latin typeface="Courier New" pitchFamily="49" charset="0"/>
              </a:endParaRPr>
            </a:p>
          </p:txBody>
        </p:sp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2178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67594" name="Text Box 17"/>
          <p:cNvSpPr txBox="1">
            <a:spLocks noChangeArrowheads="1"/>
          </p:cNvSpPr>
          <p:nvPr/>
        </p:nvSpPr>
        <p:spPr bwMode="auto">
          <a:xfrm>
            <a:off x="10514841" y="3716338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04732" y="2205038"/>
            <a:ext cx="3304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charset="-122"/>
              </a:rPr>
              <a:t>③ </a:t>
            </a:r>
            <a:r>
              <a:rPr lang="en-US" altLang="zh-CN" sz="2800" b="1">
                <a:latin typeface="Courier New" pitchFamily="49" charset="0"/>
              </a:rPr>
              <a:t>p = p-&gt;next;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269781" y="3065465"/>
            <a:ext cx="402115" cy="758825"/>
            <a:chOff x="1692" y="1931"/>
            <a:chExt cx="190" cy="478"/>
          </a:xfrm>
        </p:grpSpPr>
        <p:sp>
          <p:nvSpPr>
            <p:cNvPr id="67605" name="Line 20"/>
            <p:cNvSpPr>
              <a:spLocks noChangeShapeType="1"/>
            </p:cNvSpPr>
            <p:nvPr/>
          </p:nvSpPr>
          <p:spPr bwMode="auto">
            <a:xfrm>
              <a:off x="1882" y="2069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1692" y="1931"/>
              <a:ext cx="1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87824" y="1916113"/>
            <a:ext cx="244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charset="-122"/>
              </a:rPr>
              <a:t>① </a:t>
            </a:r>
            <a:r>
              <a:rPr lang="en-US" altLang="zh-CN" sz="2800" b="1" dirty="0">
                <a:latin typeface="Courier New" pitchFamily="49" charset="0"/>
              </a:rPr>
              <a:t>while(p)</a:t>
            </a:r>
          </a:p>
        </p:txBody>
      </p:sp>
      <p:sp>
        <p:nvSpPr>
          <p:cNvPr id="67598" name="Line 23"/>
          <p:cNvSpPr>
            <a:spLocks noChangeShapeType="1"/>
          </p:cNvSpPr>
          <p:nvPr/>
        </p:nvSpPr>
        <p:spPr bwMode="auto">
          <a:xfrm>
            <a:off x="9605696" y="4148138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543902" y="5084764"/>
            <a:ext cx="57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ourier New" pitchFamily="49" charset="0"/>
              </a:rPr>
              <a:t>② </a:t>
            </a:r>
            <a:r>
              <a:rPr lang="en-US" altLang="zh-CN" sz="2800" b="1" dirty="0" err="1">
                <a:latin typeface="Courier New" pitchFamily="49" charset="0"/>
              </a:rPr>
              <a:t>printf</a:t>
            </a:r>
            <a:r>
              <a:rPr lang="en-US" altLang="zh-CN" sz="2800" b="1" dirty="0">
                <a:latin typeface="Courier New" pitchFamily="49" charset="0"/>
              </a:rPr>
              <a:t>("%d ", p-&gt;data);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097011" y="3048000"/>
            <a:ext cx="476188" cy="739775"/>
            <a:chOff x="2735" y="1535"/>
            <a:chExt cx="225" cy="466"/>
          </a:xfrm>
        </p:grpSpPr>
        <p:sp>
          <p:nvSpPr>
            <p:cNvPr id="67603" name="Text Box 28"/>
            <p:cNvSpPr txBox="1">
              <a:spLocks noChangeArrowheads="1"/>
            </p:cNvSpPr>
            <p:nvPr/>
          </p:nvSpPr>
          <p:spPr bwMode="auto">
            <a:xfrm>
              <a:off x="2735" y="1535"/>
              <a:ext cx="2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67604" name="Line 29"/>
            <p:cNvSpPr>
              <a:spLocks noChangeShapeType="1"/>
            </p:cNvSpPr>
            <p:nvPr/>
          </p:nvSpPr>
          <p:spPr bwMode="auto">
            <a:xfrm>
              <a:off x="2925" y="1661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177517" y="2867025"/>
            <a:ext cx="719573" cy="971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6760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8602AE2-50CA-4C9C-A314-531D0E7860E4}" type="slidenum">
              <a:rPr lang="en-US" altLang="zh-CN" sz="1200">
                <a:ea typeface="楷体_GB2312" pitchFamily="49" charset="-122"/>
              </a:rPr>
              <a:pPr algn="r" eaLnBrk="1" hangingPunct="1"/>
              <a:t>19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255804"/>
            <a:ext cx="517557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latin typeface="Courier New" pitchFamily="49" charset="0"/>
                <a:cs typeface="Courier New" pitchFamily="49" charset="0"/>
              </a:rPr>
              <a:t>等价于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while(p != NULL)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0BF75F7-AC71-4994-A417-BF786949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整个链表的输出（链表的遍历）</a:t>
            </a:r>
          </a:p>
        </p:txBody>
      </p:sp>
    </p:spTree>
    <p:extLst>
      <p:ext uri="{BB962C8B-B14F-4D97-AF65-F5344CB8AC3E}">
        <p14:creationId xmlns:p14="http://schemas.microsoft.com/office/powerpoint/2010/main" val="3427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4" grpId="0" autoUpdateAnimBg="0"/>
      <p:bldP spid="2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问题的提出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(1)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对输入的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整数进行排序，可以用数组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存储这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个整数；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12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对输入的</a:t>
            </a:r>
            <a:r>
              <a:rPr lang="zh-CN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若干个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整数进行排序（先</a:t>
            </a:r>
            <a:r>
              <a:rPr lang="zh-CN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输入整数的个数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，后输入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个整数）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1)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定义长度为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数组来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存储这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个整数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支持新版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语言标准的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IDE)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；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2)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创建长度为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动态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数组来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存储这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个整数；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(3)</a:t>
            </a:r>
            <a:r>
              <a:rPr lang="zh-CN" altLang="zh-CN" sz="2400" b="0" dirty="0"/>
              <a:t>对输入的</a:t>
            </a:r>
            <a:r>
              <a:rPr lang="zh-CN" altLang="zh-CN" sz="2400" b="0" dirty="0">
                <a:solidFill>
                  <a:srgbClr val="FF0000"/>
                </a:solidFill>
              </a:rPr>
              <a:t>若干个</a:t>
            </a:r>
            <a:r>
              <a:rPr lang="zh-CN" altLang="en-US" sz="2400" b="0" dirty="0"/>
              <a:t>正</a:t>
            </a:r>
            <a:r>
              <a:rPr lang="zh-CN" altLang="zh-CN" sz="2400" b="0" dirty="0"/>
              <a:t>整数进行排序（</a:t>
            </a:r>
            <a:r>
              <a:rPr lang="zh-CN" altLang="en-US" sz="2400" b="0" dirty="0"/>
              <a:t>先</a:t>
            </a:r>
            <a:r>
              <a:rPr lang="zh-CN" altLang="zh-CN" sz="2400" b="0" dirty="0"/>
              <a:t>输入</a:t>
            </a:r>
            <a:r>
              <a:rPr lang="zh-CN" altLang="en-US" sz="2400" b="0" dirty="0"/>
              <a:t>各个正</a:t>
            </a:r>
            <a:r>
              <a:rPr lang="zh-CN" altLang="zh-CN" sz="2400" b="0" dirty="0"/>
              <a:t>整数，</a:t>
            </a:r>
            <a:r>
              <a:rPr lang="zh-CN" altLang="en-US" sz="2400" b="0" dirty="0">
                <a:solidFill>
                  <a:srgbClr val="FF0000"/>
                </a:solidFill>
              </a:rPr>
              <a:t>后</a:t>
            </a:r>
            <a:r>
              <a:rPr lang="zh-CN" altLang="zh-CN" sz="2400" b="0" dirty="0">
                <a:solidFill>
                  <a:srgbClr val="FF0000"/>
                </a:solidFill>
              </a:rPr>
              <a:t>输入</a:t>
            </a:r>
            <a:r>
              <a:rPr lang="zh-CN" altLang="en-US" sz="2400" b="0" dirty="0">
                <a:solidFill>
                  <a:srgbClr val="FF0000"/>
                </a:solidFill>
              </a:rPr>
              <a:t>一个结束标志 </a:t>
            </a:r>
            <a:r>
              <a:rPr lang="en-US" altLang="zh-CN" sz="2400" b="0" dirty="0">
                <a:solidFill>
                  <a:srgbClr val="FF0000"/>
                </a:solidFill>
              </a:rPr>
              <a:t>-1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>
              <a:buFontTx/>
              <a:buNone/>
            </a:pPr>
            <a:r>
              <a:rPr lang="en-US" altLang="zh-CN" sz="2400" b="0" dirty="0"/>
              <a:t>		1</a:t>
            </a:r>
            <a:r>
              <a:rPr lang="zh-CN" altLang="en-US" sz="2400" b="0" dirty="0"/>
              <a:t>）可以</a:t>
            </a:r>
            <a:r>
              <a:rPr lang="zh-CN" altLang="en-US" sz="2400" dirty="0"/>
              <a:t>不断</a:t>
            </a:r>
            <a:r>
              <a:rPr lang="zh-CN" altLang="en-US" sz="2400" b="0" dirty="0"/>
              <a:t>创建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动态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数组来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存储这些整数；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2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？？？？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/>
              <a:t>						</a:t>
            </a:r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9A54115-E83F-479B-8677-8BCE4C38B425}" type="slidenum">
              <a:rPr lang="en-US" altLang="zh-CN" sz="1200">
                <a:ea typeface="+mn-ea"/>
              </a:rPr>
              <a:pPr algn="r">
                <a:defRPr/>
              </a:pPr>
              <a:t>2</a:t>
            </a:fld>
            <a:endParaRPr lang="en-US" altLang="zh-CN" sz="1200"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59F999-0B9F-46F7-A63F-A3CA3719DBB1}"/>
              </a:ext>
            </a:extLst>
          </p:cNvPr>
          <p:cNvSpPr/>
          <p:nvPr/>
        </p:nvSpPr>
        <p:spPr>
          <a:xfrm>
            <a:off x="2964870" y="5748353"/>
            <a:ext cx="859595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输入一个数，插入到已经排好序的若干个数当中，保持原序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删除一个数，保持原序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0C09721-509F-4006-8B98-E43D6DEAD536}"/>
              </a:ext>
            </a:extLst>
          </p:cNvPr>
          <p:cNvSpPr/>
          <p:nvPr/>
        </p:nvSpPr>
        <p:spPr>
          <a:xfrm>
            <a:off x="6880305" y="4779150"/>
            <a:ext cx="468052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创建时需要大量数据搬迁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创建时找不到足够的连续空间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B82245A-5D17-42D4-8849-2F8E69BED2DF}"/>
              </a:ext>
            </a:extLst>
          </p:cNvPr>
          <p:cNvSpPr/>
          <p:nvPr/>
        </p:nvSpPr>
        <p:spPr>
          <a:xfrm>
            <a:off x="1639711" y="2787315"/>
            <a:ext cx="992111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pda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(int *)malloc(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(int)*n);// 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new int[n]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A1F69A0-86A4-441D-92E9-8EFCB0C02FCC}"/>
              </a:ext>
            </a:extLst>
          </p:cNvPr>
          <p:cNvSpPr/>
          <p:nvPr/>
        </p:nvSpPr>
        <p:spPr>
          <a:xfrm>
            <a:off x="7850401" y="4194085"/>
            <a:ext cx="371042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itchFamily="49" charset="0"/>
              </a:rPr>
              <a:t>扩容：</a:t>
            </a: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max_len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 += ……</a:t>
            </a:r>
          </a:p>
        </p:txBody>
      </p:sp>
    </p:spTree>
    <p:extLst>
      <p:ext uri="{BB962C8B-B14F-4D97-AF65-F5344CB8AC3E}">
        <p14:creationId xmlns:p14="http://schemas.microsoft.com/office/powerpoint/2010/main" val="27025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*head)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!head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等价于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== NULL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("List is empty. \n");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等价于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head != NULL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("%d, ", head -&gt; data);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head -&gt; 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b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549701" y="2978950"/>
            <a:ext cx="895599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76225"/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如果写成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while(head -&gt; next) 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则不能输出尾节点！！</a:t>
            </a:r>
          </a:p>
        </p:txBody>
      </p:sp>
      <p:sp>
        <p:nvSpPr>
          <p:cNvPr id="6861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4A5C46A-0DBE-42E6-9B0B-5D0F54033E22}" type="slidenum">
              <a:rPr lang="en-US" altLang="zh-CN" sz="1200">
                <a:ea typeface="楷体_GB2312" pitchFamily="49" charset="-122"/>
              </a:rPr>
              <a:pPr algn="r" eaLnBrk="1" hangingPunct="1"/>
              <a:t>20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165846-F675-4568-ADD3-76014BD0DBB8}"/>
              </a:ext>
            </a:extLst>
          </p:cNvPr>
          <p:cNvSpPr/>
          <p:nvPr/>
        </p:nvSpPr>
        <p:spPr>
          <a:xfrm>
            <a:off x="5949531" y="4460338"/>
            <a:ext cx="57713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(h);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6D10DF2-65F3-4EBB-9E91-4BE1311B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B9D846A-C891-48FE-9989-7CE21164BA9E}"/>
              </a:ext>
            </a:extLst>
          </p:cNvPr>
          <p:cNvSpPr/>
          <p:nvPr/>
        </p:nvSpPr>
        <p:spPr bwMode="auto">
          <a:xfrm>
            <a:off x="6950301" y="2787017"/>
            <a:ext cx="3780420" cy="6869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2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*head)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!head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等价于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 == NULL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("List is empty. \n");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等价于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head != NULL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("%d, ", head -&gt; data);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head -&gt; 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b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549701" y="2978950"/>
            <a:ext cx="895599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76225"/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如果写成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while(head -&gt; next) 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则不能输出尾节点！！</a:t>
            </a:r>
          </a:p>
        </p:txBody>
      </p:sp>
      <p:sp>
        <p:nvSpPr>
          <p:cNvPr id="6861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4A5C46A-0DBE-42E6-9B0B-5D0F54033E22}" type="slidenum">
              <a:rPr lang="en-US" altLang="zh-CN" sz="1200">
                <a:ea typeface="楷体_GB2312" pitchFamily="49" charset="-122"/>
              </a:rPr>
              <a:pPr algn="r" eaLnBrk="1" hangingPunct="1"/>
              <a:t>21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165846-F675-4568-ADD3-76014BD0DBB8}"/>
              </a:ext>
            </a:extLst>
          </p:cNvPr>
          <p:cNvSpPr/>
          <p:nvPr/>
        </p:nvSpPr>
        <p:spPr>
          <a:xfrm>
            <a:off x="5949531" y="4460338"/>
            <a:ext cx="57713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InsCreate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(h);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6D10DF2-65F3-4EBB-9E91-4BE1311B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3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7AE9B8-0ECE-4566-A44C-42E9B003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DBE0FB-7363-449E-83B4-7B31AB5B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AFB7F48-BFAE-4911-8167-93B63BD7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36" y="1242335"/>
            <a:ext cx="3060340" cy="19543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Node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data;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next;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s, *t;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23FA9FD-EE61-45B8-8D96-DE835D5B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1" y="826837"/>
            <a:ext cx="4995555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Node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017FCB2-3471-4F5B-AC31-0AA523562756}"/>
              </a:ext>
            </a:extLst>
          </p:cNvPr>
          <p:cNvSpPr/>
          <p:nvPr/>
        </p:nvSpPr>
        <p:spPr>
          <a:xfrm>
            <a:off x="7265336" y="3293985"/>
            <a:ext cx="4876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//C++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都可以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之后就都可以愉快地用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Node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定义结构体、定义指针变量了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7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74A8E4C-7CA9-4F69-BD79-F07784A6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尾部追加节点的方式创建链表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630673" y="3203576"/>
            <a:ext cx="2281470" cy="576263"/>
            <a:chOff x="1983" y="2190"/>
            <a:chExt cx="1078" cy="363"/>
          </a:xfrm>
          <a:solidFill>
            <a:schemeClr val="bg1">
              <a:lumMod val="75000"/>
            </a:schemeClr>
          </a:solidFill>
        </p:grpSpPr>
        <p:sp>
          <p:nvSpPr>
            <p:cNvPr id="49182" name="Rectangle 4"/>
            <p:cNvSpPr>
              <a:spLocks noChangeArrowheads="1"/>
            </p:cNvSpPr>
            <p:nvPr/>
          </p:nvSpPr>
          <p:spPr bwMode="auto">
            <a:xfrm>
              <a:off x="1983" y="2190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  <a:cs typeface="Courier New" pitchFamily="49" charset="0"/>
                </a:rPr>
                <a:t>i-1</a:t>
              </a:r>
              <a:endParaRPr lang="en-US" altLang="zh-CN" sz="2000" b="1" baseline="-25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83" name="Rectangle 5"/>
            <p:cNvSpPr>
              <a:spLocks noChangeArrowheads="1"/>
            </p:cNvSpPr>
            <p:nvPr/>
          </p:nvSpPr>
          <p:spPr bwMode="auto">
            <a:xfrm>
              <a:off x="2517" y="2190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  <a:cs typeface="Courier New" pitchFamily="49" charset="0"/>
                </a:rPr>
                <a:t>^</a:t>
              </a:r>
            </a:p>
          </p:txBody>
        </p:sp>
      </p:grp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331211" y="3076575"/>
            <a:ext cx="569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...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31211" y="4078289"/>
            <a:ext cx="3982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④ tail-&gt;next = p;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514586" y="5013326"/>
            <a:ext cx="116947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② Node *p = (Node *)malloc(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(Node));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p-&gt;data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1007403" y="1628776"/>
            <a:ext cx="4626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① for(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909821" y="3519010"/>
            <a:ext cx="7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35415" y="4419601"/>
            <a:ext cx="4196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③  p-&gt;next = NULL;</a:t>
            </a:r>
          </a:p>
        </p:txBody>
      </p:sp>
      <p:grpSp>
        <p:nvGrpSpPr>
          <p:cNvPr id="46090" name="Group 34"/>
          <p:cNvGrpSpPr>
            <a:grpSpLocks/>
          </p:cNvGrpSpPr>
          <p:nvPr/>
        </p:nvGrpSpPr>
        <p:grpSpPr bwMode="auto">
          <a:xfrm>
            <a:off x="2719833" y="2097089"/>
            <a:ext cx="922748" cy="1062038"/>
            <a:chOff x="1542" y="1366"/>
            <a:chExt cx="436" cy="669"/>
          </a:xfrm>
        </p:grpSpPr>
        <p:sp>
          <p:nvSpPr>
            <p:cNvPr id="46107" name="Text Box 13"/>
            <p:cNvSpPr txBox="1">
              <a:spLocks noChangeArrowheads="1"/>
            </p:cNvSpPr>
            <p:nvPr/>
          </p:nvSpPr>
          <p:spPr bwMode="auto">
            <a:xfrm>
              <a:off x="1542" y="1366"/>
              <a:ext cx="4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tail</a:t>
              </a:r>
            </a:p>
          </p:txBody>
        </p:sp>
        <p:sp>
          <p:nvSpPr>
            <p:cNvPr id="46108" name="Line 14"/>
            <p:cNvSpPr>
              <a:spLocks noChangeShapeType="1"/>
            </p:cNvSpPr>
            <p:nvPr/>
          </p:nvSpPr>
          <p:spPr bwMode="auto">
            <a:xfrm>
              <a:off x="1678" y="1695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856048" y="3357563"/>
            <a:ext cx="1788342" cy="360362"/>
            <a:chOff x="1850" y="2160"/>
            <a:chExt cx="845" cy="227"/>
          </a:xfrm>
        </p:grpSpPr>
        <p:sp>
          <p:nvSpPr>
            <p:cNvPr id="49178" name="Rectangle 16"/>
            <p:cNvSpPr>
              <a:spLocks noChangeArrowheads="1"/>
            </p:cNvSpPr>
            <p:nvPr/>
          </p:nvSpPr>
          <p:spPr bwMode="auto">
            <a:xfrm>
              <a:off x="1850" y="2160"/>
              <a:ext cx="182" cy="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46106" name="Line 17"/>
            <p:cNvSpPr>
              <a:spLocks noChangeShapeType="1"/>
            </p:cNvSpPr>
            <p:nvPr/>
          </p:nvSpPr>
          <p:spPr bwMode="auto">
            <a:xfrm>
              <a:off x="2270" y="2250"/>
              <a:ext cx="42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67C2B54-8BD5-4E3B-ADBD-F5EC6C930574}"/>
              </a:ext>
            </a:extLst>
          </p:cNvPr>
          <p:cNvGrpSpPr/>
          <p:nvPr/>
        </p:nvGrpSpPr>
        <p:grpSpPr>
          <a:xfrm>
            <a:off x="5680386" y="3162301"/>
            <a:ext cx="2285702" cy="1191915"/>
            <a:chOff x="5680386" y="3162301"/>
            <a:chExt cx="2285702" cy="1191915"/>
          </a:xfrm>
        </p:grpSpPr>
        <p:sp>
          <p:nvSpPr>
            <p:cNvPr id="49173" name="Rectangle 20"/>
            <p:cNvSpPr>
              <a:spLocks noChangeArrowheads="1"/>
            </p:cNvSpPr>
            <p:nvPr/>
          </p:nvSpPr>
          <p:spPr bwMode="auto">
            <a:xfrm>
              <a:off x="5680386" y="3162301"/>
              <a:ext cx="1151317" cy="576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altLang="zh-CN" sz="2800" b="1" baseline="-25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6814771" y="3162301"/>
              <a:ext cx="1151317" cy="576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2" name="Text Box 23"/>
            <p:cNvSpPr txBox="1">
              <a:spLocks noChangeArrowheads="1"/>
            </p:cNvSpPr>
            <p:nvPr/>
          </p:nvSpPr>
          <p:spPr bwMode="auto">
            <a:xfrm>
              <a:off x="5957633" y="3892551"/>
              <a:ext cx="369012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46103" name="Line 24"/>
            <p:cNvSpPr>
              <a:spLocks noChangeShapeType="1"/>
            </p:cNvSpPr>
            <p:nvPr/>
          </p:nvSpPr>
          <p:spPr bwMode="auto">
            <a:xfrm>
              <a:off x="6353398" y="3738564"/>
              <a:ext cx="0" cy="5397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/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6104" name="Rectangle 25"/>
          <p:cNvSpPr>
            <a:spLocks noChangeArrowheads="1"/>
          </p:cNvSpPr>
          <p:nvPr/>
        </p:nvSpPr>
        <p:spPr bwMode="auto">
          <a:xfrm>
            <a:off x="4141770" y="3267076"/>
            <a:ext cx="287829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44408" y="2278063"/>
            <a:ext cx="3746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⑤ tail = p;</a:t>
            </a:r>
            <a:endParaRPr lang="zh-CN" altLang="en-US" sz="28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152300" y="3286126"/>
            <a:ext cx="648000" cy="360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^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843354" y="2062163"/>
            <a:ext cx="922746" cy="1050925"/>
            <a:chOff x="2789" y="1344"/>
            <a:chExt cx="436" cy="662"/>
          </a:xfrm>
        </p:grpSpPr>
        <p:sp>
          <p:nvSpPr>
            <p:cNvPr id="46098" name="Text Box 30"/>
            <p:cNvSpPr txBox="1">
              <a:spLocks noChangeArrowheads="1"/>
            </p:cNvSpPr>
            <p:nvPr/>
          </p:nvSpPr>
          <p:spPr bwMode="auto">
            <a:xfrm>
              <a:off x="2789" y="1344"/>
              <a:ext cx="4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Courier New" pitchFamily="49" charset="0"/>
                  <a:cs typeface="Courier New" pitchFamily="49" charset="0"/>
                </a:rPr>
                <a:t>tail</a:t>
              </a:r>
            </a:p>
          </p:txBody>
        </p:sp>
        <p:sp>
          <p:nvSpPr>
            <p:cNvPr id="46099" name="Line 31"/>
            <p:cNvSpPr>
              <a:spLocks noChangeShapeType="1"/>
            </p:cNvSpPr>
            <p:nvPr/>
          </p:nvSpPr>
          <p:spPr bwMode="auto">
            <a:xfrm>
              <a:off x="2925" y="1666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661206" y="2187420"/>
            <a:ext cx="958725" cy="971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CN" altLang="en-US"/>
          </a:p>
        </p:txBody>
      </p:sp>
      <p:sp>
        <p:nvSpPr>
          <p:cNvPr id="4609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8D4BAF3-EA9F-4632-A312-089785DF0CC1}" type="slidenum">
              <a:rPr lang="en-US" altLang="zh-CN" sz="1200">
                <a:ea typeface="楷体_GB2312" pitchFamily="49" charset="-122"/>
              </a:rPr>
              <a:pPr algn="r" eaLnBrk="1" hangingPunct="1"/>
              <a:t>23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164626AE-963D-462F-B5E0-79884B4C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创建链表</a:t>
            </a:r>
          </a:p>
        </p:txBody>
      </p:sp>
    </p:spTree>
    <p:extLst>
      <p:ext uri="{BB962C8B-B14F-4D97-AF65-F5344CB8AC3E}">
        <p14:creationId xmlns:p14="http://schemas.microsoft.com/office/powerpoint/2010/main" val="1647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46086" grpId="0"/>
      <p:bldP spid="12" grpId="0" autoUpdateAnimBg="0"/>
      <p:bldP spid="46104" grpId="0" animBg="1"/>
      <p:bldP spid="25" grpId="0" autoUpdateAnimBg="0"/>
      <p:bldP spid="26" grpId="0" animBg="1" autoUpdateAnimBg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链表起初没有节点时，处理创建的第一个节点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处理后续创建的节点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tail -&gt; next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67B4BD0-A3D1-484C-AEE5-29413F2AE045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52D3FDC-A98B-4E57-9289-C09B3F14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9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NULL,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链表起初没有节点时，处理创建的第一个节点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tail -&gt; next = p;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507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0911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4943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083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0834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9115" y="8070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11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88391" y="32365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347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897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28251" y="32365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333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343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10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224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0A9A8EB7-6D17-49F6-BAE8-6B9C216CC526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NULL,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处理后续创建的节点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tail -&gt; next = p;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507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0911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4943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083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0834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9115" y="8070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11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7347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897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333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343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10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224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2923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69095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954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2361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431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2181" y="1541752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5861115" y="1398482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22224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9943D75-EF59-475D-AAA3-A5B561B83755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4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NULL,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处理后续创建的节点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tail -&gt; next = p;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420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18241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5856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959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8240" y="8070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824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8260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810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2246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256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22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136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38361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00079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079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1148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1306" y="1541752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5870240" y="1398482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798541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34713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7134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8541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31566" y="33289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8361" y="152717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1366" y="312019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7472290" y="1358770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BE1D422-0B65-4183-AE7A-D065F2AC46CA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NULL,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处理后续创建的节点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tail -&gt; next = p;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420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18241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5856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959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8240" y="8070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824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8260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8101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22461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256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22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136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38361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00079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1148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1306" y="1541752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5870240" y="1398482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798541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34713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7134" y="155563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8541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8361" y="152717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7472290" y="1358770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8C8A8D0-F6CC-4D39-B702-27AEC40E5564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28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(int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NULL, *tail = NULL,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(Node *)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p -&gt; 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也可给新节点的数据成员输入值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NULL;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给新节点的指针成员赋值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if(head == NULL)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head = 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处理后续创建的节点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tail -&gt; next = p;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tail = p;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 </a:t>
            </a:r>
          </a:p>
          <a:p>
            <a:pPr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BA73D9-0A95-4FC4-A1EF-D363E9B1C053}" type="slidenum">
              <a:rPr lang="en-US" altLang="zh-CN" sz="1200">
                <a:ea typeface="楷体_GB2312" pitchFamily="49" charset="-122"/>
              </a:rPr>
              <a:pPr algn="r" eaLnBrk="1" hangingPunct="1"/>
              <a:t>29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29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2698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673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870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985" y="80709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698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134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6846" y="36285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1206" y="-813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1306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0x7000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97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111" y="31204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0x7000</a:t>
            </a:r>
            <a:endParaRPr lang="zh-CN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47106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08824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231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00051" y="1541752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5878985" y="1398482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7994161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355879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55879" y="14937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67286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47106" y="1527175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7481035" y="1358770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9119286" y="1337316"/>
            <a:ext cx="4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grpSp>
        <p:nvGrpSpPr>
          <p:cNvPr id="47" name="组合 46"/>
          <p:cNvGrpSpPr/>
          <p:nvPr/>
        </p:nvGrpSpPr>
        <p:grpSpPr>
          <a:xfrm>
            <a:off x="9617867" y="1218482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979585" y="116668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79585" y="1600635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90992" y="81871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0x7000</a:t>
            </a:r>
            <a:endParaRPr lang="zh-CN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>
            <a:endCxn id="15" idx="1"/>
          </p:cNvCxnSpPr>
          <p:nvPr/>
        </p:nvCxnSpPr>
        <p:spPr bwMode="auto">
          <a:xfrm>
            <a:off x="4303751" y="722852"/>
            <a:ext cx="423234" cy="315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endCxn id="52" idx="1"/>
          </p:cNvCxnSpPr>
          <p:nvPr/>
        </p:nvCxnSpPr>
        <p:spPr bwMode="auto">
          <a:xfrm>
            <a:off x="6392111" y="722852"/>
            <a:ext cx="3198881" cy="326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CAC9185-3B7C-4D81-8153-81BF9F76F4BB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61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用</a:t>
            </a:r>
            <a:r>
              <a:rPr lang="zh-CN" altLang="en-US" dirty="0"/>
              <a:t>指针变量</a:t>
            </a:r>
            <a:r>
              <a:rPr lang="zh-CN" altLang="en-US" b="0" dirty="0"/>
              <a:t>把若干个分散的</a:t>
            </a:r>
            <a:r>
              <a:rPr lang="zh-CN" altLang="en-US" dirty="0"/>
              <a:t>动态变量</a:t>
            </a:r>
            <a:r>
              <a:rPr lang="zh-CN" altLang="en-US" b="0" dirty="0"/>
              <a:t>的地址存储起来</a:t>
            </a:r>
            <a:endParaRPr lang="en-US" altLang="zh-CN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354859" y="4305870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5254" y="3585790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194" y="404745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6456" y="427828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7599" y="407503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81529" y="381662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02443" y="361337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0x…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7380" y="3844205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392" y="5387464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55639" y="5387463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6600"/>
                </a:solidFill>
              </a:rPr>
              <a:t>0x…</a:t>
            </a:r>
            <a:endParaRPr lang="zh-CN" altLang="en-US" dirty="0">
              <a:solidFill>
                <a:srgbClr val="CC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7716" y="5413849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E2EC19-EEF4-44A9-8D54-D3A4050A5C95}" type="slidenum">
              <a:rPr lang="en-US" altLang="zh-CN" sz="1200">
                <a:ea typeface="楷体_GB2312" pitchFamily="49" charset="-122"/>
              </a:rPr>
              <a:pPr algn="r" eaLnBrk="1" hangingPunct="1"/>
              <a:t>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xmlns="" id="{94ED92C4-6FFF-4B50-9C8D-0157BA1383CD}"/>
              </a:ext>
            </a:extLst>
          </p:cNvPr>
          <p:cNvSpPr txBox="1"/>
          <p:nvPr/>
        </p:nvSpPr>
        <p:spPr>
          <a:xfrm>
            <a:off x="169666" y="4035840"/>
            <a:ext cx="144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8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5D1BFF-87DF-4662-BB15-7A0A42336E1D}"/>
              </a:ext>
            </a:extLst>
          </p:cNvPr>
          <p:cNvSpPr/>
          <p:nvPr/>
        </p:nvSpPr>
        <p:spPr>
          <a:xfrm>
            <a:off x="64535" y="143635"/>
            <a:ext cx="12016335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*AppCreate_1()					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不带参数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Node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*head = </a:t>
            </a:r>
            <a:r>
              <a:rPr lang="en-US" altLang="zh-CN" dirty="0">
                <a:solidFill>
                  <a:srgbClr val="6F008A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*tail = </a:t>
            </a:r>
            <a:r>
              <a:rPr lang="en-US" altLang="zh-CN" dirty="0">
                <a:solidFill>
                  <a:srgbClr val="6F008A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*p;</a:t>
            </a:r>
          </a:p>
          <a:p>
            <a:pPr>
              <a:lnSpc>
                <a:spcPts val="2400"/>
              </a:lnSpc>
            </a:pP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0;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"%d"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&amp;temp);</a:t>
            </a:r>
          </a:p>
          <a:p>
            <a:pPr>
              <a:lnSpc>
                <a:spcPts val="2400"/>
              </a:lnSpc>
            </a:pP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while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(temp != -1)					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节点个数不定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 = (</a:t>
            </a:r>
            <a:r>
              <a:rPr lang="en-US" altLang="zh-CN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*)malloc(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	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创建新节点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p-&gt;data = temp;				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p-&gt;next = </a:t>
            </a:r>
            <a:r>
              <a:rPr lang="en-US" altLang="zh-CN" dirty="0">
                <a:solidFill>
                  <a:srgbClr val="6F008A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				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每一个新节点都可能是尾节点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(!head)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head = p;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else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tail-&gt;next = p;				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追加新节点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tail = p;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"%d"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&amp;temp);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head;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链表中插入节点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93121" y="863601"/>
            <a:ext cx="11995705" cy="1844675"/>
          </a:xfrm>
        </p:spPr>
        <p:txBody>
          <a:bodyPr/>
          <a:lstStyle/>
          <a:p>
            <a:r>
              <a:rPr lang="zh-CN" altLang="en-US" sz="2400" dirty="0"/>
              <a:t>链表中的各个节点在物理上并非存储于连续的内存空间，所以在链表中插入一个节点不会引起其它节点的移动。下面假设原链表（非空）首节点的地址存于</a:t>
            </a:r>
            <a:r>
              <a:rPr lang="en-US" altLang="zh-CN" sz="2400" dirty="0"/>
              <a:t>head</a:t>
            </a:r>
            <a:r>
              <a:rPr lang="zh-CN" altLang="en-US" sz="2400" dirty="0"/>
              <a:t>中，在第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&gt;0</a:t>
            </a:r>
            <a:r>
              <a:rPr lang="zh-CN" altLang="en-US" sz="2400" dirty="0"/>
              <a:t>）个节点</a:t>
            </a:r>
            <a:r>
              <a:rPr lang="zh-CN" altLang="en-US" sz="2400" dirty="0">
                <a:solidFill>
                  <a:srgbClr val="FF0000"/>
                </a:solidFill>
              </a:rPr>
              <a:t>后</a:t>
            </a:r>
            <a:r>
              <a:rPr lang="zh-CN" altLang="en-US" sz="2400" dirty="0"/>
              <a:t>插入一个节点。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881608" y="3458182"/>
            <a:ext cx="7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279671" y="3034319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...</a:t>
            </a:r>
          </a:p>
        </p:txBody>
      </p:sp>
      <p:grpSp>
        <p:nvGrpSpPr>
          <p:cNvPr id="48134" name="Group 5"/>
          <p:cNvGrpSpPr>
            <a:grpSpLocks/>
          </p:cNvGrpSpPr>
          <p:nvPr/>
        </p:nvGrpSpPr>
        <p:grpSpPr bwMode="auto">
          <a:xfrm>
            <a:off x="2603159" y="3170845"/>
            <a:ext cx="2243373" cy="576263"/>
            <a:chOff x="1684" y="1706"/>
            <a:chExt cx="1060" cy="363"/>
          </a:xfrm>
          <a:solidFill>
            <a:schemeClr val="bg1">
              <a:lumMod val="75000"/>
            </a:schemeClr>
          </a:solidFill>
        </p:grpSpPr>
        <p:sp>
          <p:nvSpPr>
            <p:cNvPr id="51230" name="Rectangle 6"/>
            <p:cNvSpPr>
              <a:spLocks noChangeArrowheads="1"/>
            </p:cNvSpPr>
            <p:nvPr/>
          </p:nvSpPr>
          <p:spPr bwMode="auto">
            <a:xfrm>
              <a:off x="1684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 err="1">
                  <a:latin typeface="Courier New" pitchFamily="49" charset="0"/>
                </a:rPr>
                <a:t>i</a:t>
              </a:r>
              <a:endParaRPr lang="en-US" altLang="zh-CN" sz="2800" b="1" baseline="-25000" dirty="0">
                <a:latin typeface="Courier New" pitchFamily="49" charset="0"/>
              </a:endParaRPr>
            </a:p>
          </p:txBody>
        </p:sp>
        <p:sp>
          <p:nvSpPr>
            <p:cNvPr id="51231" name="Rectangle 7"/>
            <p:cNvSpPr>
              <a:spLocks noChangeArrowheads="1"/>
            </p:cNvSpPr>
            <p:nvPr/>
          </p:nvSpPr>
          <p:spPr bwMode="auto">
            <a:xfrm>
              <a:off x="2200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6950301" y="3170845"/>
            <a:ext cx="2277237" cy="576263"/>
            <a:chOff x="1837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51228" name="Rectangle 9"/>
            <p:cNvSpPr>
              <a:spLocks noChangeArrowheads="1"/>
            </p:cNvSpPr>
            <p:nvPr/>
          </p:nvSpPr>
          <p:spPr bwMode="auto">
            <a:xfrm>
              <a:off x="1837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</a:rPr>
                <a:t>i+1</a:t>
              </a:r>
              <a:endParaRPr lang="en-US" altLang="zh-CN" sz="2000" b="1" baseline="-25000" dirty="0">
                <a:latin typeface="Courier New" pitchFamily="49" charset="0"/>
              </a:endParaRP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2369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48136" name="Text Box 11"/>
          <p:cNvSpPr txBox="1">
            <a:spLocks noChangeArrowheads="1"/>
          </p:cNvSpPr>
          <p:nvPr/>
        </p:nvSpPr>
        <p:spPr bwMode="auto">
          <a:xfrm>
            <a:off x="9659746" y="3034319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...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3915" y="4661507"/>
            <a:ext cx="3967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④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current-&gt;next = p;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5131" y="5408614"/>
            <a:ext cx="118136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② Node *p = (Node *)malloc(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p-&gt;data = x; 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674826" y="2018318"/>
            <a:ext cx="1688880" cy="1044575"/>
            <a:chOff x="1564" y="981"/>
            <a:chExt cx="798" cy="658"/>
          </a:xfrm>
        </p:grpSpPr>
        <p:sp>
          <p:nvSpPr>
            <p:cNvPr id="48154" name="Line 15"/>
            <p:cNvSpPr>
              <a:spLocks noChangeShapeType="1"/>
            </p:cNvSpPr>
            <p:nvPr/>
          </p:nvSpPr>
          <p:spPr bwMode="auto">
            <a:xfrm>
              <a:off x="1777" y="1299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16"/>
            <p:cNvSpPr txBox="1">
              <a:spLocks noChangeArrowheads="1"/>
            </p:cNvSpPr>
            <p:nvPr/>
          </p:nvSpPr>
          <p:spPr bwMode="auto">
            <a:xfrm>
              <a:off x="1564" y="981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Courier New" pitchFamily="49" charset="0"/>
                </a:rPr>
                <a:t>current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19348" y="2042819"/>
            <a:ext cx="5253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charset="-122"/>
              </a:rPr>
              <a:t>① </a:t>
            </a:r>
            <a:r>
              <a:rPr lang="en-US" altLang="zh-CN" sz="2800" b="1" dirty="0">
                <a:latin typeface="Courier New" pitchFamily="49" charset="0"/>
              </a:rPr>
              <a:t>if(current</a:t>
            </a:r>
            <a:r>
              <a:rPr lang="zh-CN" altLang="en-US" sz="2800" b="1" dirty="0">
                <a:latin typeface="Courier New" pitchFamily="49" charset="0"/>
                <a:ea typeface="楷体_GB2312" pitchFamily="49" charset="-122"/>
              </a:rPr>
              <a:t>满足插入条件</a:t>
            </a:r>
            <a:r>
              <a:rPr lang="en-US" altLang="zh-CN" sz="2800" b="1" dirty="0">
                <a:latin typeface="Courier New" pitchFamily="49" charset="0"/>
              </a:rPr>
              <a:t>)</a:t>
            </a: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8795606" y="3458182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9"/>
          <p:cNvSpPr>
            <a:spLocks noChangeShapeType="1"/>
          </p:cNvSpPr>
          <p:nvPr/>
        </p:nvSpPr>
        <p:spPr bwMode="auto">
          <a:xfrm>
            <a:off x="4538301" y="3458182"/>
            <a:ext cx="241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941774" y="4136045"/>
            <a:ext cx="2304748" cy="1273175"/>
            <a:chOff x="2335" y="2530"/>
            <a:chExt cx="1089" cy="802"/>
          </a:xfrm>
        </p:grpSpPr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2480" y="3002"/>
              <a:ext cx="1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  <p:grpSp>
          <p:nvGrpSpPr>
            <p:cNvPr id="48150" name="Group 22"/>
            <p:cNvGrpSpPr>
              <a:grpSpLocks/>
            </p:cNvGrpSpPr>
            <p:nvPr/>
          </p:nvGrpSpPr>
          <p:grpSpPr bwMode="auto">
            <a:xfrm>
              <a:off x="2335" y="2530"/>
              <a:ext cx="1089" cy="363"/>
              <a:chOff x="1837" y="1706"/>
              <a:chExt cx="1089" cy="363"/>
            </a:xfrm>
          </p:grpSpPr>
          <p:sp>
            <p:nvSpPr>
              <p:cNvPr id="51224" name="Rectangle 23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544" cy="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 dirty="0">
                    <a:latin typeface="Courier New" pitchFamily="49" charset="0"/>
                  </a:rPr>
                  <a:t>x</a:t>
                </a:r>
              </a:p>
            </p:txBody>
          </p:sp>
          <p:sp>
            <p:nvSpPr>
              <p:cNvPr id="51225" name="Rectangle 24"/>
              <p:cNvSpPr>
                <a:spLocks noChangeArrowheads="1"/>
              </p:cNvSpPr>
              <p:nvPr/>
            </p:nvSpPr>
            <p:spPr bwMode="auto">
              <a:xfrm>
                <a:off x="2382" y="1706"/>
                <a:ext cx="544" cy="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 b="1" baseline="-25000">
                  <a:latin typeface="Courier New" pitchFamily="49" charset="0"/>
                </a:endParaRPr>
              </a:p>
            </p:txBody>
          </p:sp>
        </p:grpSp>
        <p:sp>
          <p:nvSpPr>
            <p:cNvPr id="48151" name="Line 25"/>
            <p:cNvSpPr>
              <a:spLocks noChangeShapeType="1"/>
            </p:cNvSpPr>
            <p:nvPr/>
          </p:nvSpPr>
          <p:spPr bwMode="auto">
            <a:xfrm>
              <a:off x="2653" y="2893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375634" y="5848351"/>
            <a:ext cx="507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③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</a:rPr>
              <a:t>p-&gt;next = current-&gt;next;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852942" y="3745520"/>
            <a:ext cx="586174" cy="792163"/>
          </a:xfrm>
          <a:custGeom>
            <a:avLst/>
            <a:gdLst>
              <a:gd name="T0" fmla="*/ 0 w 680"/>
              <a:gd name="T1" fmla="*/ 2147483647 h 499"/>
              <a:gd name="T2" fmla="*/ 2147483647 w 680"/>
              <a:gd name="T3" fmla="*/ 2147483647 h 499"/>
              <a:gd name="T4" fmla="*/ 2147483647 w 680"/>
              <a:gd name="T5" fmla="*/ 0 h 499"/>
              <a:gd name="T6" fmla="*/ 0 60000 65536"/>
              <a:gd name="T7" fmla="*/ 0 60000 65536"/>
              <a:gd name="T8" fmla="*/ 0 60000 65536"/>
              <a:gd name="T9" fmla="*/ 0 w 680"/>
              <a:gd name="T10" fmla="*/ 0 h 499"/>
              <a:gd name="T11" fmla="*/ 680 w 680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983049" y="3458182"/>
            <a:ext cx="960842" cy="1079500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  <a:gd name="T9" fmla="*/ 0 w 454"/>
              <a:gd name="T10" fmla="*/ 0 h 680"/>
              <a:gd name="T11" fmla="*/ 454 w 454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183043" y="3097819"/>
            <a:ext cx="91216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×</a:t>
            </a:r>
          </a:p>
        </p:txBody>
      </p:sp>
      <p:sp>
        <p:nvSpPr>
          <p:cNvPr id="481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2E06574-0F63-4320-9909-4D6337C97E6A}" type="slidenum">
              <a:rPr lang="en-US" altLang="zh-CN" sz="1200">
                <a:ea typeface="楷体_GB2312" pitchFamily="49" charset="-122"/>
              </a:rPr>
              <a:pPr algn="r" eaLnBrk="1" hangingPunct="1"/>
              <a:t>31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32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8" grpId="0" autoUpdateAnimBg="0"/>
      <p:bldP spid="27" grpId="0" autoUpdateAnimBg="0"/>
      <p:bldP spid="28" grpId="0" animBg="1"/>
      <p:bldP spid="29" grpId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InsertNode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*current = head;	// 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指向第一个节点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while(j &lt;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&amp;&amp; current -&gt; next != NULL)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查找第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++j;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current = current -&gt; next;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循环结束时，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个节点或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最后一个节点（节点数不够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时）</a:t>
            </a:r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5EDCC69-5A4E-4768-9400-6180B2A067A5}" type="slidenum">
              <a:rPr lang="en-US" altLang="zh-CN" sz="1200">
                <a:ea typeface="楷体_GB2312" pitchFamily="49" charset="-122"/>
              </a:rPr>
              <a:pPr algn="r" eaLnBrk="1" hangingPunct="1"/>
              <a:t>32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18193F2-A8E6-4AA1-BCFC-3BD01A646875}"/>
              </a:ext>
            </a:extLst>
          </p:cNvPr>
          <p:cNvCxnSpPr>
            <a:cxnSpLocks/>
          </p:cNvCxnSpPr>
          <p:nvPr/>
        </p:nvCxnSpPr>
        <p:spPr bwMode="auto">
          <a:xfrm>
            <a:off x="1369681" y="2978950"/>
            <a:ext cx="175519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InsertNode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if(j ==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	// 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Node *p = (Node *)malloc(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(Node));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创建新节点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("%d", &amp;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-&gt; data);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-&gt; next = current -&gt;next;	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让第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个节点链接在新节点之后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current -&gt; next = p; 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让新节点链接在第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个节点之后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链表中没有第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没有节点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: %d \n",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0E210FD-15F2-421B-8382-669C4ED97A38}" type="slidenum">
              <a:rPr lang="en-US" altLang="zh-CN" sz="1200">
                <a:ea typeface="楷体_GB2312" pitchFamily="49" charset="-122"/>
              </a:rPr>
              <a:pPr algn="r" eaLnBrk="1" hangingPunct="1"/>
              <a:t>33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94848A1-DE85-4BBC-BE6A-597C7DE02201}"/>
              </a:ext>
            </a:extLst>
          </p:cNvPr>
          <p:cNvSpPr/>
          <p:nvPr/>
        </p:nvSpPr>
        <p:spPr>
          <a:xfrm>
            <a:off x="7940411" y="2618910"/>
            <a:ext cx="41272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//Node *p = new Node;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D5E800F-16F1-4772-A6F5-32B603E94009}"/>
              </a:ext>
            </a:extLst>
          </p:cNvPr>
          <p:cNvCxnSpPr>
            <a:cxnSpLocks/>
          </p:cNvCxnSpPr>
          <p:nvPr/>
        </p:nvCxnSpPr>
        <p:spPr bwMode="auto">
          <a:xfrm>
            <a:off x="784616" y="3023955"/>
            <a:ext cx="157517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链表中删除节点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9BF72C5-53C1-4B84-B59F-232A2F38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链表中的各个节点在物理上并非存储于连续的内存空间，所以在链表中删除一个节点不会引起其它节点的移动。下面假设原链表首节点的地址存于</a:t>
            </a:r>
            <a:r>
              <a:rPr lang="en-US" altLang="zh-CN" dirty="0"/>
              <a:t>head</a:t>
            </a:r>
            <a:r>
              <a:rPr lang="zh-CN" altLang="en-US" dirty="0"/>
              <a:t>中，删除第</a:t>
            </a:r>
            <a:r>
              <a:rPr lang="en-US" altLang="zh-CN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&gt;0</a:t>
            </a:r>
            <a:r>
              <a:rPr lang="zh-CN" altLang="en-US" dirty="0"/>
              <a:t>）个节点。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2226444" y="4735927"/>
            <a:ext cx="7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189661" y="4304127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itchFamily="18" charset="0"/>
              </a:rPr>
              <a:t>...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1729721" y="4448590"/>
            <a:ext cx="2279352" cy="576262"/>
            <a:chOff x="1335" y="1706"/>
            <a:chExt cx="1077" cy="363"/>
          </a:xfrm>
          <a:solidFill>
            <a:schemeClr val="bg1">
              <a:lumMod val="75000"/>
            </a:schemeClr>
          </a:solidFill>
        </p:grpSpPr>
        <p:sp>
          <p:nvSpPr>
            <p:cNvPr id="54303" name="Rectangle 6"/>
            <p:cNvSpPr>
              <a:spLocks noChangeArrowheads="1"/>
            </p:cNvSpPr>
            <p:nvPr/>
          </p:nvSpPr>
          <p:spPr bwMode="auto">
            <a:xfrm>
              <a:off x="1335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</a:rPr>
                <a:t>i-1</a:t>
              </a:r>
              <a:endParaRPr lang="en-US" altLang="zh-CN" sz="2000" b="1" baseline="-25000" dirty="0">
                <a:latin typeface="Courier New" pitchFamily="49" charset="0"/>
              </a:endParaRPr>
            </a:p>
          </p:txBody>
        </p:sp>
        <p:sp>
          <p:nvSpPr>
            <p:cNvPr id="54304" name="Rectangle 7"/>
            <p:cNvSpPr>
              <a:spLocks noChangeArrowheads="1"/>
            </p:cNvSpPr>
            <p:nvPr/>
          </p:nvSpPr>
          <p:spPr bwMode="auto">
            <a:xfrm>
              <a:off x="1868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51206" name="Line 8"/>
          <p:cNvSpPr>
            <a:spLocks noChangeShapeType="1"/>
          </p:cNvSpPr>
          <p:nvPr/>
        </p:nvSpPr>
        <p:spPr bwMode="auto">
          <a:xfrm>
            <a:off x="3935066" y="4735927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07" name="Group 10"/>
          <p:cNvGrpSpPr>
            <a:grpSpLocks/>
          </p:cNvGrpSpPr>
          <p:nvPr/>
        </p:nvGrpSpPr>
        <p:grpSpPr bwMode="auto">
          <a:xfrm>
            <a:off x="4800127" y="4448590"/>
            <a:ext cx="2277238" cy="576262"/>
            <a:chOff x="1837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54301" name="Rectangle 11"/>
            <p:cNvSpPr>
              <a:spLocks noChangeArrowheads="1"/>
            </p:cNvSpPr>
            <p:nvPr/>
          </p:nvSpPr>
          <p:spPr bwMode="auto">
            <a:xfrm>
              <a:off x="1837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 err="1">
                  <a:latin typeface="Courier New" pitchFamily="49" charset="0"/>
                </a:rPr>
                <a:t>i</a:t>
              </a:r>
              <a:endParaRPr lang="en-US" altLang="zh-CN" sz="2800" b="1" baseline="-25000" dirty="0">
                <a:latin typeface="Courier New" pitchFamily="49" charset="0"/>
              </a:endParaRPr>
            </a:p>
          </p:txBody>
        </p:sp>
        <p:sp>
          <p:nvSpPr>
            <p:cNvPr id="54302" name="Rectangle 12"/>
            <p:cNvSpPr>
              <a:spLocks noChangeArrowheads="1"/>
            </p:cNvSpPr>
            <p:nvPr/>
          </p:nvSpPr>
          <p:spPr bwMode="auto">
            <a:xfrm>
              <a:off x="2369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51208" name="Line 13"/>
          <p:cNvSpPr>
            <a:spLocks noChangeShapeType="1"/>
          </p:cNvSpPr>
          <p:nvPr/>
        </p:nvSpPr>
        <p:spPr bwMode="auto">
          <a:xfrm>
            <a:off x="6995386" y="4735927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09" name="Group 14"/>
          <p:cNvGrpSpPr>
            <a:grpSpLocks/>
          </p:cNvGrpSpPr>
          <p:nvPr/>
        </p:nvGrpSpPr>
        <p:grpSpPr bwMode="auto">
          <a:xfrm>
            <a:off x="7868419" y="4448590"/>
            <a:ext cx="2277237" cy="576262"/>
            <a:chOff x="1837" y="1706"/>
            <a:chExt cx="1076" cy="363"/>
          </a:xfrm>
          <a:solidFill>
            <a:schemeClr val="bg1">
              <a:lumMod val="75000"/>
            </a:schemeClr>
          </a:solidFill>
        </p:grpSpPr>
        <p:sp>
          <p:nvSpPr>
            <p:cNvPr id="54299" name="Rectangle 15"/>
            <p:cNvSpPr>
              <a:spLocks noChangeArrowheads="1"/>
            </p:cNvSpPr>
            <p:nvPr/>
          </p:nvSpPr>
          <p:spPr bwMode="auto">
            <a:xfrm>
              <a:off x="1837" y="1706"/>
              <a:ext cx="544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dirty="0">
                  <a:latin typeface="Courier New" pitchFamily="49" charset="0"/>
                </a:rPr>
                <a:t>i+1</a:t>
              </a:r>
              <a:endParaRPr lang="en-US" altLang="zh-CN" sz="2000" b="1" baseline="-25000" dirty="0">
                <a:latin typeface="Courier New" pitchFamily="49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2369" y="1706"/>
              <a:ext cx="544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51210" name="Text Box 17"/>
          <p:cNvSpPr txBox="1">
            <a:spLocks noChangeArrowheads="1"/>
          </p:cNvSpPr>
          <p:nvPr/>
        </p:nvSpPr>
        <p:spPr bwMode="auto">
          <a:xfrm>
            <a:off x="10604851" y="4304127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...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rot="21292205">
            <a:off x="3982551" y="4700915"/>
            <a:ext cx="3913895" cy="1346694"/>
          </a:xfrm>
          <a:custGeom>
            <a:avLst/>
            <a:gdLst>
              <a:gd name="T0" fmla="*/ 0 w 1542"/>
              <a:gd name="T1" fmla="*/ 0 h 847"/>
              <a:gd name="T2" fmla="*/ 2147483647 w 1542"/>
              <a:gd name="T3" fmla="*/ 2147483647 h 847"/>
              <a:gd name="T4" fmla="*/ 2147483647 w 1542"/>
              <a:gd name="T5" fmla="*/ 2147483647 h 847"/>
              <a:gd name="T6" fmla="*/ 0 60000 65536"/>
              <a:gd name="T7" fmla="*/ 0 60000 65536"/>
              <a:gd name="T8" fmla="*/ 0 60000 65536"/>
              <a:gd name="T9" fmla="*/ 0 w 1542"/>
              <a:gd name="T10" fmla="*/ 0 h 847"/>
              <a:gd name="T11" fmla="*/ 1542 w 1542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47">
                <a:moveTo>
                  <a:pt x="0" y="0"/>
                </a:moveTo>
                <a:cubicBezTo>
                  <a:pt x="279" y="393"/>
                  <a:pt x="559" y="787"/>
                  <a:pt x="816" y="817"/>
                </a:cubicBezTo>
                <a:cubicBezTo>
                  <a:pt x="1073" y="847"/>
                  <a:pt x="1307" y="514"/>
                  <a:pt x="1542" y="18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74586" y="5937665"/>
            <a:ext cx="6364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③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</a:rPr>
              <a:t>previous-&gt;next = current-&gt;next;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463458" y="3732627"/>
            <a:ext cx="56253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④ free(current); 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//delete current;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46536" y="2792828"/>
            <a:ext cx="5258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②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</a:rPr>
              <a:t>current = previous-&gt;next;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735656" y="3345276"/>
            <a:ext cx="1659250" cy="1050925"/>
            <a:chOff x="1406" y="1797"/>
            <a:chExt cx="784" cy="662"/>
          </a:xfrm>
        </p:grpSpPr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1638" y="2119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Text Box 24"/>
            <p:cNvSpPr txBox="1">
              <a:spLocks noChangeArrowheads="1"/>
            </p:cNvSpPr>
            <p:nvPr/>
          </p:nvSpPr>
          <p:spPr bwMode="auto">
            <a:xfrm>
              <a:off x="1406" y="1797"/>
              <a:ext cx="7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Courier New" pitchFamily="49" charset="0"/>
                </a:rPr>
                <a:t>previous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969287" y="3345276"/>
            <a:ext cx="1475124" cy="1044575"/>
            <a:chOff x="2575" y="1797"/>
            <a:chExt cx="697" cy="658"/>
          </a:xfrm>
        </p:grpSpPr>
        <p:sp>
          <p:nvSpPr>
            <p:cNvPr id="51222" name="Line 26"/>
            <p:cNvSpPr>
              <a:spLocks noChangeShapeType="1"/>
            </p:cNvSpPr>
            <p:nvPr/>
          </p:nvSpPr>
          <p:spPr bwMode="auto">
            <a:xfrm>
              <a:off x="2767" y="2115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Text Box 27"/>
            <p:cNvSpPr txBox="1">
              <a:spLocks noChangeArrowheads="1"/>
            </p:cNvSpPr>
            <p:nvPr/>
          </p:nvSpPr>
          <p:spPr bwMode="auto">
            <a:xfrm>
              <a:off x="2575" y="1797"/>
              <a:ext cx="6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Courier New" pitchFamily="49" charset="0"/>
                </a:rPr>
                <a:t>current</a:t>
              </a:r>
            </a:p>
          </p:txBody>
        </p:sp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14812" y="2259428"/>
            <a:ext cx="6756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charset="-122"/>
              </a:rPr>
              <a:t>① </a:t>
            </a:r>
            <a:r>
              <a:rPr lang="en-US" altLang="zh-CN" sz="2800" b="1">
                <a:latin typeface="Courier New" pitchFamily="49" charset="0"/>
              </a:rPr>
              <a:t>if(previous-&gt;next</a:t>
            </a:r>
            <a:r>
              <a:rPr lang="zh-CN" altLang="en-US" sz="2800" b="1">
                <a:latin typeface="Courier New" pitchFamily="49" charset="0"/>
                <a:ea typeface="楷体_GB2312" pitchFamily="49" charset="-122"/>
              </a:rPr>
              <a:t>满足删除条件</a:t>
            </a:r>
            <a:r>
              <a:rPr lang="en-US" altLang="zh-CN" sz="2800" b="1">
                <a:latin typeface="Courier New" pitchFamily="49" charset="0"/>
              </a:rPr>
              <a:t>)</a:t>
            </a:r>
          </a:p>
        </p:txBody>
      </p:sp>
      <p:sp>
        <p:nvSpPr>
          <p:cNvPr id="51218" name="Line 29"/>
          <p:cNvSpPr>
            <a:spLocks noChangeShapeType="1"/>
          </p:cNvSpPr>
          <p:nvPr/>
        </p:nvSpPr>
        <p:spPr bwMode="auto">
          <a:xfrm>
            <a:off x="9785716" y="4735927"/>
            <a:ext cx="90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147926" y="4353340"/>
            <a:ext cx="91216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×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118256" y="4359690"/>
            <a:ext cx="91216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latin typeface="Times New Roman" pitchFamily="18" charset="0"/>
              </a:rPr>
              <a:t>×</a:t>
            </a:r>
          </a:p>
        </p:txBody>
      </p:sp>
      <p:sp>
        <p:nvSpPr>
          <p:cNvPr id="5122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E6944DA-CECA-4D23-969A-6F87FD143B55}" type="slidenum">
              <a:rPr lang="en-US" altLang="zh-CN" sz="1200">
                <a:ea typeface="楷体_GB2312" pitchFamily="49" charset="-122"/>
              </a:rPr>
              <a:pPr algn="r" eaLnBrk="1" hangingPunct="1"/>
              <a:t>34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utoUpdateAnimBg="0"/>
      <p:bldP spid="20" grpId="0" autoUpdateAnimBg="0"/>
      <p:bldP spid="21" grpId="0" autoUpdateAnimBg="0"/>
      <p:bldP spid="28" grpId="0" autoUpdateAnimBg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== 1)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删除头节点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Node *current = head;	// 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head = head-&gt;next;	// head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指向新的头节点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free(current);	// 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delete current;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释放删除节点的空间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……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F7349DC-9171-4DD0-BD9F-3DBFCF23BB9A}" type="slidenum">
              <a:rPr lang="en-US" altLang="zh-CN" sz="1200">
                <a:ea typeface="楷体_GB2312" pitchFamily="49" charset="-122"/>
              </a:rPr>
              <a:pPr algn="r" eaLnBrk="1" hangingPunct="1"/>
              <a:t>35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17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93121" y="8620"/>
            <a:ext cx="11995705" cy="5949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Node *previous = head;	// previous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while(j &lt; i-1 &amp;&amp; previous -&gt; next != NULL)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	++j;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previous = previous -&gt; 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	//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查找第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if(previous -&gt; next != NULL)	//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链表中存在第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	Node 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 = previous -&gt; next;	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// current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指向第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previous -&gt; next = current -&gt; next;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让待删除节点的前后两个节点相链接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free(current);	//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delete current;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释放第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个节点的空间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else	//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链表中没有第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没有节点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: %d \n",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 	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E2EC19-EEF4-44A9-8D54-D3A4050A5C95}" type="slidenum">
              <a:rPr lang="en-US" altLang="zh-CN" sz="1200">
                <a:ea typeface="楷体_GB2312" pitchFamily="49" charset="-122"/>
              </a:rPr>
              <a:pPr algn="r" eaLnBrk="1" hangingPunct="1"/>
              <a:t>36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如果只考虑删除链表中的最后一个节点，则：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53432" y="3381375"/>
            <a:ext cx="673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4811" y="2949575"/>
            <a:ext cx="5309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...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53957" y="3094038"/>
            <a:ext cx="1343908" cy="576262"/>
            <a:chOff x="1837" y="1706"/>
            <a:chExt cx="635" cy="363"/>
          </a:xfrm>
          <a:solidFill>
            <a:schemeClr val="bg1">
              <a:lumMod val="75000"/>
            </a:schemeClr>
          </a:solidFill>
        </p:grpSpPr>
        <p:sp>
          <p:nvSpPr>
            <p:cNvPr id="57372" name="Rectangle 6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2000" b="1" baseline="-25000">
                <a:latin typeface="Courier New" pitchFamily="49" charset="0"/>
              </a:endParaRPr>
            </a:p>
          </p:txBody>
        </p:sp>
        <p:sp>
          <p:nvSpPr>
            <p:cNvPr id="57373" name="Rectangle 7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10036" y="3381375"/>
            <a:ext cx="9587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4270878" y="3094038"/>
            <a:ext cx="1343909" cy="576262"/>
            <a:chOff x="1837" y="1706"/>
            <a:chExt cx="635" cy="363"/>
          </a:xfrm>
          <a:solidFill>
            <a:schemeClr val="bg1">
              <a:lumMod val="75000"/>
            </a:schemeClr>
          </a:solidFill>
        </p:grpSpPr>
        <p:sp>
          <p:nvSpPr>
            <p:cNvPr id="57370" name="Rectangle 11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2800" b="1" baseline="-25000">
                <a:latin typeface="Courier New" pitchFamily="49" charset="0"/>
              </a:endParaRPr>
            </a:p>
          </p:txBody>
        </p:sp>
        <p:sp>
          <p:nvSpPr>
            <p:cNvPr id="57371" name="Rectangle 12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3453951" y="2998788"/>
            <a:ext cx="91216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×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714276" y="1943100"/>
            <a:ext cx="1902636" cy="1081088"/>
            <a:chOff x="1513" y="1797"/>
            <a:chExt cx="899" cy="681"/>
          </a:xfrm>
        </p:grpSpPr>
        <p:sp>
          <p:nvSpPr>
            <p:cNvPr id="54294" name="Line 23"/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Text Box 24"/>
            <p:cNvSpPr txBox="1">
              <a:spLocks noChangeArrowheads="1"/>
            </p:cNvSpPr>
            <p:nvPr/>
          </p:nvSpPr>
          <p:spPr bwMode="auto">
            <a:xfrm>
              <a:off x="1513" y="1797"/>
              <a:ext cx="8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Courier New" pitchFamily="49" charset="0"/>
                </a:rPr>
                <a:t>previous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319557" y="1943100"/>
            <a:ext cx="1688880" cy="1081088"/>
            <a:chOff x="2744" y="1797"/>
            <a:chExt cx="798" cy="681"/>
          </a:xfrm>
        </p:grpSpPr>
        <p:sp>
          <p:nvSpPr>
            <p:cNvPr id="54292" name="Line 26"/>
            <p:cNvSpPr>
              <a:spLocks noChangeShapeType="1"/>
            </p:cNvSpPr>
            <p:nvPr/>
          </p:nvSpPr>
          <p:spPr bwMode="auto">
            <a:xfrm>
              <a:off x="2880" y="2115"/>
              <a:ext cx="0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Text Box 27"/>
            <p:cNvSpPr txBox="1">
              <a:spLocks noChangeArrowheads="1"/>
            </p:cNvSpPr>
            <p:nvPr/>
          </p:nvSpPr>
          <p:spPr bwMode="auto">
            <a:xfrm>
              <a:off x="2744" y="179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Courier New" pitchFamily="49" charset="0"/>
                </a:rPr>
                <a:t>current</a:t>
              </a:r>
            </a:p>
          </p:txBody>
        </p:sp>
      </p:grp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136483" y="3238501"/>
            <a:ext cx="383066" cy="360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/>
              <a:t> ^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121678" y="3238501"/>
            <a:ext cx="380950" cy="360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/>
              <a:t> ^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8433819" y="3732213"/>
            <a:ext cx="1343908" cy="576262"/>
            <a:chOff x="1837" y="1706"/>
            <a:chExt cx="635" cy="363"/>
          </a:xfrm>
          <a:solidFill>
            <a:schemeClr val="bg1">
              <a:lumMod val="75000"/>
            </a:schemeClr>
          </a:solidFill>
        </p:grpSpPr>
        <p:sp>
          <p:nvSpPr>
            <p:cNvPr id="57364" name="Rectangle 11"/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2800" b="1" baseline="-25000">
                <a:latin typeface="Courier New" pitchFamily="49" charset="0"/>
              </a:endParaRPr>
            </a:p>
          </p:txBody>
        </p:sp>
        <p:sp>
          <p:nvSpPr>
            <p:cNvPr id="57365" name="Rectangle 12"/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grpFill/>
            <a:ln w="38100">
              <a:solidFill>
                <a:srgbClr val="FF33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baseline="-25000">
                <a:latin typeface="Courier New" pitchFamily="49" charset="0"/>
              </a:endParaRP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7585145" y="2579689"/>
            <a:ext cx="2977762" cy="1081087"/>
            <a:chOff x="2321" y="1797"/>
            <a:chExt cx="1407" cy="681"/>
          </a:xfrm>
        </p:grpSpPr>
        <p:sp>
          <p:nvSpPr>
            <p:cNvPr id="54290" name="Line 26"/>
            <p:cNvSpPr>
              <a:spLocks noChangeShapeType="1"/>
            </p:cNvSpPr>
            <p:nvPr/>
          </p:nvSpPr>
          <p:spPr bwMode="auto">
            <a:xfrm>
              <a:off x="2880" y="2115"/>
              <a:ext cx="0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Text Box 27"/>
            <p:cNvSpPr txBox="1">
              <a:spLocks noChangeArrowheads="1"/>
            </p:cNvSpPr>
            <p:nvPr/>
          </p:nvSpPr>
          <p:spPr bwMode="auto">
            <a:xfrm>
              <a:off x="2321" y="1797"/>
              <a:ext cx="14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  <a:cs typeface="Courier New" pitchFamily="49" charset="0"/>
                </a:rPr>
                <a:t>free(current)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297308" y="3876675"/>
            <a:ext cx="383066" cy="360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/>
              <a:t> ^</a:t>
            </a:r>
          </a:p>
        </p:txBody>
      </p:sp>
      <p:sp>
        <p:nvSpPr>
          <p:cNvPr id="5428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431455A-72B4-4121-ACCC-4D4A2109D507}" type="slidenum">
              <a:rPr lang="en-US" altLang="zh-CN" sz="1200">
                <a:ea typeface="楷体_GB2312" pitchFamily="49" charset="-122"/>
              </a:rPr>
              <a:pPr algn="r" eaLnBrk="1" hangingPunct="1"/>
              <a:t>37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E103681-D0DC-4033-8FF6-36988DE1F486}"/>
              </a:ext>
            </a:extLst>
          </p:cNvPr>
          <p:cNvSpPr/>
          <p:nvPr/>
        </p:nvSpPr>
        <p:spPr>
          <a:xfrm>
            <a:off x="8816868" y="205957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//delete current;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62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20" grpId="0" animBg="1" autoUpdateAnimBg="0"/>
      <p:bldP spid="21" grpId="0" animBg="1" autoUpdateAnimBg="0"/>
      <p:bldP spid="2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DeleteLastNode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*previous = NULL, *current =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while(current -&gt; next != NULL)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previous = current;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current = current -&gt; 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查找最后一个节点，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指向它，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previous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指向倒数第二个节点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if(previous != NULL)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存在倒数第二个节点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previous -&gt; next = NULL; 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让最后一个节点与倒数第二个节点断开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链表中只有一个节点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head = NULL;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让唯一的节点与头指针断开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free(current);	//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delete current;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释放删除节点的空间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CC31133-B843-44A3-B5F0-BF34EA81F744}" type="slidenum">
              <a:rPr lang="en-US" altLang="zh-CN" sz="1200">
                <a:ea typeface="楷体_GB2312" pitchFamily="49" charset="-122"/>
              </a:rPr>
              <a:pPr algn="r" eaLnBrk="1" hangingPunct="1"/>
              <a:t>38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50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整个链表的删除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链表中的每个节点都是动态变量，所以在链表处理完后，最好用程序释放整个链表所占空间，即删除链表。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假设原链表首节点的地址存于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中，则删除整个链表的程序为：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while(head)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遍历链表，如果写成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while(head -&gt; next)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则不能删除尾节点！！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Node *current =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head = head -&gt; 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free(current);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// delete current;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6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279EABF-0C7D-404F-9050-87274CCB3656}" type="slidenum">
              <a:rPr lang="en-US" altLang="zh-CN" sz="1200">
                <a:ea typeface="楷体_GB2312" pitchFamily="49" charset="-122"/>
              </a:rPr>
              <a:pPr algn="r" eaLnBrk="1" hangingPunct="1"/>
              <a:t>39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6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用</a:t>
            </a:r>
            <a:r>
              <a:rPr lang="zh-CN" altLang="en-US" dirty="0"/>
              <a:t>指针变量</a:t>
            </a:r>
            <a:r>
              <a:rPr lang="zh-CN" altLang="en-US" b="0" dirty="0"/>
              <a:t>把若干个分散的</a:t>
            </a:r>
            <a:r>
              <a:rPr lang="zh-CN" altLang="en-US" dirty="0"/>
              <a:t>动态变量</a:t>
            </a:r>
            <a:r>
              <a:rPr lang="zh-CN" altLang="en-US" b="0" dirty="0"/>
              <a:t>的地址存储起来</a:t>
            </a:r>
            <a:endParaRPr lang="en-US" altLang="zh-CN" b="0" dirty="0"/>
          </a:p>
          <a:p>
            <a:r>
              <a:rPr lang="zh-CN" altLang="en-US" b="0" dirty="0"/>
              <a:t>把</a:t>
            </a:r>
            <a:r>
              <a:rPr lang="zh-CN" altLang="en-US" dirty="0"/>
              <a:t>下一个指针变量</a:t>
            </a:r>
            <a:r>
              <a:rPr lang="zh-CN" altLang="en-US" b="0" dirty="0"/>
              <a:t>和</a:t>
            </a:r>
            <a:r>
              <a:rPr lang="zh-CN" altLang="en-US" dirty="0"/>
              <a:t>上一个动态变量</a:t>
            </a:r>
            <a:r>
              <a:rPr lang="zh-CN" altLang="en-US" b="0" dirty="0"/>
              <a:t>“捆绑”</a:t>
            </a:r>
            <a:r>
              <a:rPr lang="zh-CN" altLang="en-US" dirty="0"/>
              <a:t> </a:t>
            </a:r>
            <a:r>
              <a:rPr lang="zh-CN" altLang="en-US" b="0" dirty="0"/>
              <a:t>起来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动态的（</a:t>
            </a:r>
            <a:r>
              <a:rPr lang="zh-CN" altLang="en-US" dirty="0"/>
              <a:t>整型变量 </a:t>
            </a:r>
            <a:r>
              <a:rPr lang="en-US" altLang="zh-CN" dirty="0"/>
              <a:t>+ </a:t>
            </a:r>
            <a:r>
              <a:rPr lang="zh-CN" altLang="en-US" dirty="0"/>
              <a:t>指针变量</a:t>
            </a:r>
            <a:r>
              <a:rPr lang="zh-CN" altLang="en-US" b="0" dirty="0"/>
              <a:t>） </a:t>
            </a:r>
            <a:r>
              <a:rPr lang="en-US" altLang="zh-CN" b="0" dirty="0">
                <a:latin typeface="华文中宋"/>
                <a:ea typeface="华文中宋"/>
              </a:rPr>
              <a:t>→ </a:t>
            </a:r>
            <a:r>
              <a:rPr lang="zh-CN" altLang="en-US" b="0" dirty="0"/>
              <a:t>动态的（</a:t>
            </a:r>
            <a:r>
              <a:rPr lang="zh-CN" altLang="en-US" dirty="0"/>
              <a:t>结构体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354859" y="4305870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5254" y="3585790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194" y="404745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6456" y="427828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7599" y="407503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81529" y="381662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02443" y="361337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0x…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7380" y="3844205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194" y="449750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6456" y="4722530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6600"/>
                </a:solidFill>
              </a:rPr>
              <a:t>0x…</a:t>
            </a:r>
            <a:endParaRPr lang="zh-CN" altLang="en-US" dirty="0">
              <a:solidFill>
                <a:srgbClr val="CC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4859" y="4776448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E2EC19-EEF4-44A9-8D54-D3A4050A5C95}" type="slidenum">
              <a:rPr lang="en-US" altLang="zh-CN" sz="1200">
                <a:ea typeface="楷体_GB2312" pitchFamily="49" charset="-122"/>
              </a:rPr>
              <a:pPr algn="r" eaLnBrk="1" hangingPunct="1"/>
              <a:t>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DAB9CC0-F21A-4E9B-B551-4BB22C7B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36" y="728700"/>
            <a:ext cx="3060340" cy="16466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Node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data;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next;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5BBBB45-7F43-49FA-BB41-C5384D76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1" y="313202"/>
            <a:ext cx="4995555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Node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xmlns="" id="{839BDD7C-FF2D-41D8-9402-2737180E8336}"/>
              </a:ext>
            </a:extLst>
          </p:cNvPr>
          <p:cNvSpPr txBox="1"/>
          <p:nvPr/>
        </p:nvSpPr>
        <p:spPr>
          <a:xfrm>
            <a:off x="169666" y="4035840"/>
            <a:ext cx="144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上述程序中的形参</a:t>
            </a:r>
            <a:r>
              <a:rPr lang="en-US" altLang="zh-CN"/>
              <a:t>head</a:t>
            </a:r>
            <a:r>
              <a:rPr lang="zh-CN" altLang="en-US"/>
              <a:t>与实参（即使变量名也是</a:t>
            </a:r>
            <a:r>
              <a:rPr lang="en-US" altLang="zh-CN"/>
              <a:t>head</a:t>
            </a:r>
            <a:r>
              <a:rPr lang="zh-CN" altLang="en-US"/>
              <a:t>）是不同的指针变量，形参的值有可能发生改变，所以要通过</a:t>
            </a:r>
            <a:r>
              <a:rPr lang="en-US" altLang="zh-CN"/>
              <a:t>return</a:t>
            </a:r>
            <a:r>
              <a:rPr lang="zh-CN" altLang="en-US"/>
              <a:t>语句返回给调用者。如果利用函数的副作用返回其值，则形参需定义成二级指针！！</a:t>
            </a:r>
            <a:endParaRPr lang="en-US" altLang="zh-CN"/>
          </a:p>
          <a:p>
            <a:endParaRPr lang="en-US" altLang="zh-CN"/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5632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5EA90CA-4A1A-4895-BBB8-9D43AD3553E1}" type="slidenum">
              <a:rPr lang="en-US" altLang="zh-CN" sz="1200">
                <a:ea typeface="楷体_GB2312" pitchFamily="49" charset="-122"/>
              </a:rPr>
              <a:pPr algn="r" eaLnBrk="1" hangingPunct="1"/>
              <a:t>40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6325" name="矩形 1"/>
          <p:cNvSpPr>
            <a:spLocks noChangeArrowheads="1"/>
          </p:cNvSpPr>
          <p:nvPr/>
        </p:nvSpPr>
        <p:spPr bwMode="auto">
          <a:xfrm>
            <a:off x="10355502" y="188913"/>
            <a:ext cx="1039067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难点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endParaRPr lang="zh-CN" altLang="en-US" sz="2800" b="1" baseline="30000" dirty="0"/>
          </a:p>
        </p:txBody>
      </p:sp>
    </p:spTree>
    <p:extLst>
      <p:ext uri="{BB962C8B-B14F-4D97-AF65-F5344CB8AC3E}">
        <p14:creationId xmlns:p14="http://schemas.microsoft.com/office/powerpoint/2010/main" val="3795331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21" y="863600"/>
            <a:ext cx="12096592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 = (Node *)malloc(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(Node)); //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h = new Node;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data = 1;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next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(h);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5218" y="2348880"/>
            <a:ext cx="60936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head)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*p = new Node;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data = 3;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next = head;//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并未取值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head = p;//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并未取值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207" y="1043736"/>
            <a:ext cx="400499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已有链表头部插入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835218" y="2573905"/>
            <a:ext cx="12066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95207" y="1988841"/>
            <a:ext cx="94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void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762549" y="5139190"/>
            <a:ext cx="2217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参数为指针的传值调用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8600" y="5751614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8600" y="6201664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3298" y="4744785"/>
            <a:ext cx="115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2485" y="4744785"/>
            <a:ext cx="45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1017" y="4767311"/>
            <a:ext cx="115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391" y="4767311"/>
            <a:ext cx="10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5993" y="5847656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993" y="6297706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79671" y="4722530"/>
            <a:ext cx="44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>
            <a:stCxn id="19" idx="3"/>
            <a:endCxn id="12" idx="1"/>
          </p:cNvCxnSpPr>
          <p:nvPr/>
        </p:nvCxnSpPr>
        <p:spPr bwMode="auto">
          <a:xfrm flipV="1">
            <a:off x="2017993" y="5982447"/>
            <a:ext cx="1800607" cy="546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-89815" y="5442611"/>
            <a:ext cx="12260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0x3000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74" y="5397606"/>
            <a:ext cx="19873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dirty="0">
                <a:solidFill>
                  <a:srgbClr val="FF0000"/>
                </a:solidFill>
              </a:rPr>
              <a:t>0000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2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9A0C9EC-B3DB-4AA0-AE3C-3E94507D6B86}" type="slidenum">
              <a:rPr lang="en-US" altLang="zh-CN" sz="1200">
                <a:ea typeface="楷体_GB2312" pitchFamily="49" charset="-122"/>
              </a:rPr>
              <a:pPr algn="r" eaLnBrk="1" hangingPunct="1"/>
              <a:t>41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E1DE335-2DBA-493C-9A43-CD2BE11F5336}"/>
              </a:ext>
            </a:extLst>
          </p:cNvPr>
          <p:cNvSpPr/>
          <p:nvPr/>
        </p:nvSpPr>
        <p:spPr>
          <a:xfrm>
            <a:off x="3265560" y="2668850"/>
            <a:ext cx="35028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(h);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4" grpId="0"/>
      <p:bldP spid="25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5218" y="2348880"/>
            <a:ext cx="60936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head)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*p = new Node;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data = 3;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next = 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head;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head = p;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22" y="863600"/>
            <a:ext cx="11536999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 = (Node *)malloc(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//Node *h = new Node;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data = 1;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next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h);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207" y="1043736"/>
            <a:ext cx="400499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已有链表头部插入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835218" y="2573905"/>
            <a:ext cx="12066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95207" y="1988841"/>
            <a:ext cx="94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void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762549" y="5139190"/>
            <a:ext cx="2217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改为传址调用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8600" y="5712641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8600" y="6162691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298" y="4744785"/>
            <a:ext cx="115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22485" y="4744785"/>
            <a:ext cx="45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7" y="4767311"/>
            <a:ext cx="115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91" y="4767311"/>
            <a:ext cx="10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5993" y="5667636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5993" y="6117686"/>
            <a:ext cx="115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79671" y="4677525"/>
            <a:ext cx="44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>
            <a:stCxn id="18" idx="3"/>
            <a:endCxn id="10" idx="1"/>
          </p:cNvCxnSpPr>
          <p:nvPr/>
        </p:nvCxnSpPr>
        <p:spPr bwMode="auto">
          <a:xfrm flipV="1">
            <a:off x="2017993" y="5943474"/>
            <a:ext cx="1800607" cy="40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066547" y="4632520"/>
            <a:ext cx="44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0490" y="4182471"/>
            <a:ext cx="19873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0x7000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89815" y="5262591"/>
            <a:ext cx="12260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0x3000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74" y="5307596"/>
            <a:ext cx="19873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2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9A0C9EC-B3DB-4AA0-AE3C-3E94507D6B86}" type="slidenum">
              <a:rPr lang="en-US" altLang="zh-CN" sz="1200">
                <a:ea typeface="楷体_GB2312" pitchFamily="49" charset="-122"/>
              </a:rPr>
              <a:pPr algn="r" eaLnBrk="1" hangingPunct="1"/>
              <a:t>42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3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/>
      <p:bldP spid="21" grpId="0"/>
      <p:bldP spid="23" grpId="0"/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5218" y="2348880"/>
            <a:ext cx="60936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head)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*p = new Node;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data = 3;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p -&gt; next = head;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head = p;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22" y="863600"/>
            <a:ext cx="4603863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 = new Node;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data = 1;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h-&gt; next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InsOneNode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(h);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207" y="1043736"/>
            <a:ext cx="400499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已有链表头部插入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835218" y="2573905"/>
            <a:ext cx="12066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95207" y="1988841"/>
            <a:ext cx="94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void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762549" y="5139190"/>
            <a:ext cx="2217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改为引用（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9A0C9EC-B3DB-4AA0-AE3C-3E94507D6B86}" type="slidenum">
              <a:rPr lang="en-US" altLang="zh-CN" sz="1200">
                <a:ea typeface="楷体_GB2312" pitchFamily="49" charset="-122"/>
              </a:rPr>
              <a:pPr algn="r" eaLnBrk="1" hangingPunct="1"/>
              <a:t>43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944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/>
          <p:cNvSpPr>
            <a:spLocks noChangeArrowheads="1"/>
          </p:cNvSpPr>
          <p:nvPr/>
        </p:nvSpPr>
        <p:spPr bwMode="auto">
          <a:xfrm>
            <a:off x="154498" y="8620"/>
            <a:ext cx="11856023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InsertBeforeKeyNode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*h,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Node *p = (Node *)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Node *p = new Node;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("%d", &amp;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 -&gt; data);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if(h !=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Node *current = h;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Node *previous = NULL;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 != NULL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 -&gt; data != key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previous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current = current -&gt; next;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if(current != NULL &amp;&amp; previous !=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 -&gt; next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previous -&gt; next = p;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else if(current != NULL &amp;&amp; previous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 -&gt; next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h = p;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头部插入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	return h; 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7955515" y="998538"/>
            <a:ext cx="365924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又比如，在某节点</a:t>
            </a: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zh-CN" altLang="en-US" b="1" dirty="0"/>
              <a:t>插入新节点</a:t>
            </a:r>
          </a:p>
        </p:txBody>
      </p:sp>
      <p:sp>
        <p:nvSpPr>
          <p:cNvPr id="6042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4DEF529-99CF-4F8E-BD08-82E6077A8FD1}" type="slidenum">
              <a:rPr lang="en-US" altLang="zh-CN" sz="1200">
                <a:ea typeface="楷体_GB2312" pitchFamily="49" charset="-122"/>
              </a:rPr>
              <a:pPr algn="r" eaLnBrk="1" hangingPunct="1"/>
              <a:t>44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06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/>
          <p:cNvSpPr>
            <a:spLocks noChangeArrowheads="1"/>
          </p:cNvSpPr>
          <p:nvPr/>
        </p:nvSpPr>
        <p:spPr bwMode="auto">
          <a:xfrm>
            <a:off x="154498" y="8620"/>
            <a:ext cx="11856023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InsertBeforeKeyNode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 h,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Node *p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Node *p = new Node;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("%d", &amp;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 -&gt; data);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 h !=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Node *current =  h;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Node *previous = NULL;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 != NULL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 -&gt; data != key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previous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current = current -&gt; next;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if(current != NULL &amp;&amp; previous !=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 -&gt; next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previous -&gt; next = p;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else if(current != NULL &amp;&amp; previous == NULL)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p -&gt; next = current;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h = p;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头部插入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22010" y="1470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kumimoji="1" lang="en-US" altLang="zh-CN" b="1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7955515" y="998538"/>
            <a:ext cx="365924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又比如，在某节点</a:t>
            </a:r>
            <a:r>
              <a:rPr lang="zh-CN" altLang="en-US" b="1">
                <a:solidFill>
                  <a:srgbClr val="FF0000"/>
                </a:solidFill>
              </a:rPr>
              <a:t>前</a:t>
            </a:r>
            <a:r>
              <a:rPr lang="zh-CN" altLang="en-US" b="1"/>
              <a:t>插入新节点</a:t>
            </a:r>
          </a:p>
        </p:txBody>
      </p:sp>
      <p:sp>
        <p:nvSpPr>
          <p:cNvPr id="6144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0B8F43D-A8B4-4ED9-9E7C-B673E54E213D}" type="slidenum">
              <a:rPr lang="en-US" altLang="zh-CN" sz="1200">
                <a:ea typeface="楷体_GB2312" pitchFamily="49" charset="-122"/>
              </a:rPr>
              <a:pPr algn="r" eaLnBrk="1" hangingPunct="1"/>
              <a:t>45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76905" y="1531640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19831" y="5897125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D0B9139D-16AB-4AB8-AEF3-1C991737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06" y="1171600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cxnSp>
        <p:nvCxnSpPr>
          <p:cNvPr id="10" name="直接箭头连接符 2">
            <a:extLst>
              <a:ext uri="{FF2B5EF4-FFF2-40B4-BE49-F238E27FC236}">
                <a16:creationId xmlns:a16="http://schemas.microsoft.com/office/drawing/2014/main" xmlns="" id="{1CEA2B45-E005-469A-9334-9AD21AD019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65236" y="2618910"/>
            <a:ext cx="3419899" cy="944529"/>
          </a:xfrm>
          <a:prstGeom prst="straightConnector1">
            <a:avLst/>
          </a:prstGeom>
          <a:noFill/>
          <a:ln w="63500" cmpd="dbl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54C0D97D-28D9-46BA-A9D1-389178C9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077" y="3294063"/>
            <a:ext cx="2071946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顺序！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短路规则</a:t>
            </a:r>
          </a:p>
        </p:txBody>
      </p:sp>
    </p:spTree>
    <p:extLst>
      <p:ext uri="{BB962C8B-B14F-4D97-AF65-F5344CB8AC3E}">
        <p14:creationId xmlns:p14="http://schemas.microsoft.com/office/powerpoint/2010/main" val="188692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8" grpId="0"/>
      <p:bldP spid="9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再比如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*head) 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删除头节点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	Node *current = head;	// 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head = head-&gt;next;		// head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指向新的头节点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delete current;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释放删除节点的空间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return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 * head) 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删除头节点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	Node *current =  head;	// current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head =  head-&gt;next;		// 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指向新的头节点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delete current;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释放删除节点的空间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head;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66815" y="3916905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kumimoji="1" lang="en-US" altLang="zh-CN" b="1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9993A74-ABB0-4934-8AA8-773B3540C12A}" type="slidenum">
              <a:rPr lang="en-US" altLang="zh-CN" sz="1200">
                <a:ea typeface="楷体_GB2312" pitchFamily="49" charset="-122"/>
              </a:rPr>
              <a:pPr algn="r" eaLnBrk="1" hangingPunct="1"/>
              <a:t>46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41790" y="4374105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79771" y="4832557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9611" y="4824155"/>
            <a:ext cx="7682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27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基于链表的排序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基于链表的排序一般会涉及两个节点数据成员的比较和交换操作，以及节点的插入等操作。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9.1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用链表实现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个数的插入法排序。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const int N = 10;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typedef struct Node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struct Node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data;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*next;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215872" y="4914900"/>
            <a:ext cx="7544519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SortList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*head);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void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*head);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void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*head);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68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92C828B-3190-46C3-95B8-3500610B9869}" type="slidenum">
              <a:rPr lang="en-US" altLang="zh-CN" sz="1200">
                <a:ea typeface="楷体_GB2312" pitchFamily="49" charset="-122"/>
              </a:rPr>
              <a:pPr algn="r" eaLnBrk="1" hangingPunct="1"/>
              <a:t>47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Node *head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 );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建立链表，程序略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(head);		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输出链表，程序略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SortList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(head);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		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输出排序之后的链表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删除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链表，程序略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002E0F9-801D-4924-9827-B0A4CB398BEF}" type="slidenum">
              <a:rPr lang="en-US" altLang="zh-CN" sz="1200">
                <a:ea typeface="楷体_GB2312" pitchFamily="49" charset="-122"/>
              </a:rPr>
              <a:pPr algn="r" eaLnBrk="1" hangingPunct="1"/>
              <a:t>48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27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61E4DD-E99D-4963-BE1B-F324B8F2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InsertIn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(Node *head, 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// </a:t>
            </a:r>
            <a:r>
              <a:rPr lang="zh-CN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插入一个节点</a:t>
            </a:r>
            <a:endParaRPr lang="en-US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endParaRPr lang="zh-CN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SortList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(Node *head)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插入法排序函数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if(head == NULL)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return head;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if(head -&gt; next == NULL)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return head;</a:t>
            </a: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*cur = head -&gt; next;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head -&gt; next = NULL;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将头节点脱离下来，作为已排序队列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while(cur)	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将后面的节点依次插入已排序队列</a:t>
            </a: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Node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cur;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cur = cur -&gt; next;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InsertIn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(head,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head;</a:t>
            </a: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FontTx/>
              <a:buNone/>
            </a:pP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7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8601E91-B727-494B-91A8-89376AC11835}" type="slidenum">
              <a:rPr lang="en-US" altLang="zh-CN" sz="1200">
                <a:ea typeface="楷体_GB2312" pitchFamily="49" charset="-122"/>
              </a:rPr>
              <a:pPr algn="r" eaLnBrk="1" hangingPunct="1"/>
              <a:t>49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1658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24519" y="176381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cur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6461" y="176381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556" y="179720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63670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19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>
            <a:off x="6348933" y="2215965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9283764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7" name="TextBox 2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33" name="直接箭头连接符 32"/>
          <p:cNvCxnSpPr/>
          <p:nvPr/>
        </p:nvCxnSpPr>
        <p:spPr bwMode="auto">
          <a:xfrm flipV="1">
            <a:off x="8770638" y="2624183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0408889" y="2602729"/>
            <a:ext cx="4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907470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55390" y="281577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985416" y="2208177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9560591" y="2192601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21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用</a:t>
            </a:r>
            <a:r>
              <a:rPr lang="zh-CN" altLang="en-US" dirty="0"/>
              <a:t>指针变量</a:t>
            </a:r>
            <a:r>
              <a:rPr lang="zh-CN" altLang="en-US" b="0" dirty="0"/>
              <a:t>把若干个分散的</a:t>
            </a:r>
            <a:r>
              <a:rPr lang="zh-CN" altLang="en-US" dirty="0"/>
              <a:t>动态变量</a:t>
            </a:r>
            <a:r>
              <a:rPr lang="zh-CN" altLang="en-US" b="0" dirty="0"/>
              <a:t>的地址存储起来</a:t>
            </a:r>
            <a:endParaRPr lang="en-US" altLang="zh-CN" b="0" dirty="0"/>
          </a:p>
          <a:p>
            <a:r>
              <a:rPr lang="zh-CN" altLang="en-US" b="0" dirty="0"/>
              <a:t>把</a:t>
            </a:r>
            <a:r>
              <a:rPr lang="zh-CN" altLang="en-US" dirty="0"/>
              <a:t>下一个指针变量</a:t>
            </a:r>
            <a:r>
              <a:rPr lang="zh-CN" altLang="en-US" b="0" dirty="0"/>
              <a:t>和</a:t>
            </a:r>
            <a:r>
              <a:rPr lang="zh-CN" altLang="en-US" dirty="0"/>
              <a:t>上一个动态变量</a:t>
            </a:r>
            <a:r>
              <a:rPr lang="zh-CN" altLang="en-US" b="0" dirty="0"/>
              <a:t>“捆绑” 起来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动态的（</a:t>
            </a:r>
            <a:r>
              <a:rPr lang="zh-CN" altLang="en-US" dirty="0"/>
              <a:t>整型变量 </a:t>
            </a:r>
            <a:r>
              <a:rPr lang="en-US" altLang="zh-CN" dirty="0"/>
              <a:t>+ </a:t>
            </a:r>
            <a:r>
              <a:rPr lang="zh-CN" altLang="en-US" dirty="0"/>
              <a:t>指针变量</a:t>
            </a:r>
            <a:r>
              <a:rPr lang="zh-CN" altLang="en-US" b="0" dirty="0"/>
              <a:t>） </a:t>
            </a:r>
            <a:r>
              <a:rPr lang="en-US" altLang="zh-CN" b="0" dirty="0">
                <a:latin typeface="华文中宋"/>
                <a:ea typeface="华文中宋"/>
              </a:rPr>
              <a:t>→</a:t>
            </a:r>
            <a:r>
              <a:rPr lang="en-US" altLang="zh-CN" b="0" dirty="0"/>
              <a:t> </a:t>
            </a:r>
            <a:r>
              <a:rPr lang="zh-CN" altLang="en-US" b="0" dirty="0"/>
              <a:t>动态的（</a:t>
            </a:r>
            <a:r>
              <a:rPr lang="zh-CN" altLang="en-US" dirty="0"/>
              <a:t>结构体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r>
              <a:rPr lang="zh-CN" altLang="en-US" dirty="0"/>
              <a:t>形成链表</a:t>
            </a:r>
            <a:endParaRPr lang="en-US" altLang="zh-CN" dirty="0"/>
          </a:p>
          <a:p>
            <a:pPr lvl="1"/>
            <a:r>
              <a:rPr lang="zh-CN" altLang="en-US" dirty="0"/>
              <a:t>第一个指针变量 通过 定义 放栈区</a:t>
            </a:r>
            <a:endParaRPr lang="en-US" altLang="zh-CN" dirty="0"/>
          </a:p>
          <a:p>
            <a:pPr lvl="1"/>
            <a:r>
              <a:rPr lang="zh-CN" altLang="en-US" dirty="0"/>
              <a:t>最后一个指针变量存储 </a:t>
            </a:r>
            <a:r>
              <a:rPr lang="en-US" altLang="zh-CN" dirty="0"/>
              <a:t>NULL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5"/>
            <a:endParaRPr lang="en-US" altLang="zh-CN" sz="1400" b="0" dirty="0"/>
          </a:p>
          <a:p>
            <a:r>
              <a:rPr lang="zh-CN" altLang="en-US" sz="2000" b="0" dirty="0"/>
              <a:t>内存的栈区：存放</a:t>
            </a:r>
            <a:r>
              <a:rPr lang="zh-CN" altLang="en-US" sz="2000" dirty="0"/>
              <a:t>定义的</a:t>
            </a:r>
            <a:r>
              <a:rPr lang="zh-CN" altLang="en-US" sz="2000" b="0" dirty="0"/>
              <a:t> 基本类型变量、数组，指针变量、数组，结构体、形参</a:t>
            </a:r>
            <a:r>
              <a:rPr lang="en-US" altLang="zh-CN" sz="2000" b="0" dirty="0"/>
              <a:t>…</a:t>
            </a:r>
          </a:p>
          <a:p>
            <a:r>
              <a:rPr lang="zh-CN" altLang="en-US" sz="2000" b="0" dirty="0"/>
              <a:t>内存的堆区（零星的空间）：存放</a:t>
            </a:r>
            <a:r>
              <a:rPr lang="zh-CN" altLang="en-US" sz="2000" dirty="0"/>
              <a:t>创建的</a:t>
            </a:r>
            <a:r>
              <a:rPr lang="zh-CN" altLang="en-US" sz="2000" b="0" dirty="0"/>
              <a:t>动态变量、动态数组</a:t>
            </a:r>
            <a:endParaRPr lang="en-US" altLang="zh-CN" sz="2000" b="0" dirty="0"/>
          </a:p>
          <a:p>
            <a:pPr lvl="1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354859" y="4305870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5254" y="3585790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194" y="404745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6456" y="427828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7599" y="4075037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81529" y="381662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02443" y="3613372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0x…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7380" y="3844205"/>
            <a:ext cx="1803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194" y="449750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0x…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666" y="4035840"/>
            <a:ext cx="144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0x…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6456" y="4722530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6600"/>
                </a:solidFill>
              </a:rPr>
              <a:t>0x…</a:t>
            </a:r>
            <a:endParaRPr lang="zh-CN" altLang="en-US" dirty="0">
              <a:solidFill>
                <a:srgbClr val="CC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4859" y="4776448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0x…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E2EC19-EEF4-44A9-8D54-D3A4050A5C95}" type="slidenum">
              <a:rPr lang="en-US" altLang="zh-CN" sz="1200">
                <a:ea typeface="楷体_GB2312" pitchFamily="49" charset="-122"/>
              </a:rPr>
              <a:pPr algn="r" eaLnBrk="1" hangingPunct="1"/>
              <a:t>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xmlns="" id="{46427E0F-26F2-460F-899A-6B60F7C56F30}"/>
              </a:ext>
            </a:extLst>
          </p:cNvPr>
          <p:cNvSpPr txBox="1"/>
          <p:nvPr/>
        </p:nvSpPr>
        <p:spPr>
          <a:xfrm>
            <a:off x="9757599" y="4497505"/>
            <a:ext cx="144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4BDB9A3B-AD32-4288-A30D-02D725D7E6A0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1414686" y="4305870"/>
            <a:ext cx="940173" cy="230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647BF9D-9EEF-4489-BF02-845569345AB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3574926" y="4278288"/>
            <a:ext cx="1339268" cy="728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8A3E0DA9-83DE-4467-845D-CC0EA87854E2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6230221" y="4509120"/>
            <a:ext cx="1306235" cy="26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620BF7ED-2145-4F52-A863-8734D058340D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8840511" y="4305870"/>
            <a:ext cx="917088" cy="701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TextBox 24">
            <a:extLst>
              <a:ext uri="{FF2B5EF4-FFF2-40B4-BE49-F238E27FC236}">
                <a16:creationId xmlns:a16="http://schemas.microsoft.com/office/drawing/2014/main" xmlns="" id="{AE6F0BD1-5106-4EB4-A141-29862FDC146C}"/>
              </a:ext>
            </a:extLst>
          </p:cNvPr>
          <p:cNvSpPr txBox="1"/>
          <p:nvPr/>
        </p:nvSpPr>
        <p:spPr>
          <a:xfrm>
            <a:off x="9757599" y="4480955"/>
            <a:ext cx="1440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 ^</a:t>
            </a:r>
            <a:endParaRPr lang="zh-CN" altLang="en-US" sz="28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0AA7BA3-8FDE-44E2-8B3D-7996370B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36" y="728700"/>
            <a:ext cx="3060340" cy="16466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Node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data;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next;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C399768B-8638-4571-9409-3CBC11BB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1" y="313202"/>
            <a:ext cx="4995555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Node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45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E8201E-E09A-4734-B0EA-4EBF0379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InsertIn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(Node *head, 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插入一个节点</a:t>
            </a:r>
            <a:endParaRPr lang="zh-CN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-&gt; data &lt; head -&gt; data)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-&gt; next =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插入头部</a:t>
            </a: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55D2729-32A1-4F21-B59B-74953091D67F}" type="slidenum">
              <a:rPr lang="en-US" altLang="zh-CN" sz="1200">
                <a:ea typeface="楷体_GB2312" pitchFamily="49" charset="-122"/>
              </a:rPr>
              <a:pPr algn="r" eaLnBrk="1" hangingPunct="1"/>
              <a:t>50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1658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16461" y="176381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556" y="179720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3670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>
            <a:off x="6348933" y="2215965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9283764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17" name="TextBox 1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8770638" y="2624183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408889" y="2602729"/>
            <a:ext cx="4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907470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55390" y="2815770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7985416" y="2208177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10717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DA4165-9827-4F2B-BEE6-6C7408B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InsertIn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(Node *head, Node *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插入一个节点</a:t>
            </a:r>
            <a:endParaRPr lang="zh-CN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-&gt; data &lt; head -&gt; data)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-&gt; next =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插入头部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endParaRPr lang="zh-CN" altLang="zh-CN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*q = head;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Node *p = head;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用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zh-CN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操纵已排序队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while(q)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-&gt; data &lt; q -&gt; data)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break;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p = q;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q = q -&gt; next;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	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查找合适的位置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，在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后插入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114300" lvl="1" indent="0">
              <a:lnSpc>
                <a:spcPts val="23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-&gt; next = p -&gt; next;</a:t>
            </a:r>
            <a:endParaRPr lang="zh-CN" altLang="zh-CN" b="1" dirty="0">
              <a:solidFill>
                <a:schemeClr val="accent2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114300" lvl="1" indent="0">
              <a:lnSpc>
                <a:spcPts val="23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p -&gt; next =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prev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</a:t>
            </a:r>
            <a:endParaRPr lang="zh-CN" altLang="zh-CN" b="1" dirty="0">
              <a:solidFill>
                <a:schemeClr val="accent2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114300" lvl="1" indent="0">
              <a:lnSpc>
                <a:spcPts val="23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return head;</a:t>
            </a:r>
          </a:p>
          <a:p>
            <a:pPr marL="114300" lvl="1" indent="0">
              <a:lnSpc>
                <a:spcPts val="23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 }</a:t>
            </a:r>
          </a:p>
        </p:txBody>
      </p:sp>
      <p:sp>
        <p:nvSpPr>
          <p:cNvPr id="7475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55D2729-32A1-4F21-B59B-74953091D67F}" type="slidenum">
              <a:rPr lang="en-US" altLang="zh-CN" sz="1200">
                <a:ea typeface="楷体_GB2312" pitchFamily="49" charset="-122"/>
              </a:rPr>
              <a:pPr algn="r" eaLnBrk="1" hangingPunct="1"/>
              <a:t>51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1658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75605" y="1730816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556" y="179720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36709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>
            <a:off x="6348933" y="2215965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9283764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17" name="TextBox 16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8770638" y="2624183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10907470" y="2483895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607334" y="2833562"/>
            <a:ext cx="62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1044560" y="2175178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7109556" y="2663895"/>
            <a:ext cx="441246" cy="41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580491" y="179720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83764" y="1797205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D4FCDE95-0348-46E8-94F8-6A9077AB4B6B}"/>
              </a:ext>
            </a:extLst>
          </p:cNvPr>
          <p:cNvCxnSpPr/>
          <p:nvPr/>
        </p:nvCxnSpPr>
        <p:spPr bwMode="auto">
          <a:xfrm>
            <a:off x="7760391" y="2213865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E2E1E73-C755-4289-B397-F65376ED34B6}"/>
              </a:ext>
            </a:extLst>
          </p:cNvPr>
          <p:cNvCxnSpPr/>
          <p:nvPr/>
        </p:nvCxnSpPr>
        <p:spPr bwMode="auto">
          <a:xfrm>
            <a:off x="9470581" y="2213865"/>
            <a:ext cx="0" cy="26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764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基于链表的信息检索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一般不适合用折半查找法。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9.2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基于链表的顺序查找程序。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NodeStu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id;	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学号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float score;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成绩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*next;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780" name="矩形 3"/>
          <p:cNvSpPr>
            <a:spLocks noChangeArrowheads="1"/>
          </p:cNvSpPr>
          <p:nvPr/>
        </p:nvSpPr>
        <p:spPr bwMode="auto">
          <a:xfrm>
            <a:off x="2256074" y="4419600"/>
            <a:ext cx="783699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AppCreate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float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ListSearch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*head);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extern void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*head);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78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59EFE8F-93F4-401D-84B0-CAE74BBFFFB5}" type="slidenum">
              <a:rPr lang="en-US" altLang="zh-CN" sz="1200">
                <a:ea typeface="楷体_GB2312" pitchFamily="49" charset="-122"/>
              </a:rPr>
              <a:pPr algn="r" eaLnBrk="1" hangingPunct="1"/>
              <a:t>52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879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*head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AppCreateStu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 );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建立链表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int x = 201220999;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float y 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ListSearch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(head, x);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在链表中查找指定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对应的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if(y &lt; 0)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没有找到！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("%s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同学的成绩为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%f \n",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x, y);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7EC032C-5188-44AE-9F4A-3597677BEEEC}" type="slidenum">
              <a:rPr lang="en-US" altLang="zh-CN" sz="1200">
                <a:ea typeface="楷体_GB2312" pitchFamily="49" charset="-122"/>
              </a:rPr>
              <a:pPr algn="r" eaLnBrk="1" hangingPunct="1"/>
              <a:t>53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68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42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ListSearch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*head,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NodeStu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*p;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for(p = head;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!= NULL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p = p-&gt;next)		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if(p -&gt; id == x)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遍历链表，查找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的节点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break;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if(p != NULL)		// if(p)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找到了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return p -&gt; score;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return -1.0;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//p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没有在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语句里定义，因为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593AA06-9BD7-45A5-8ED8-6C8EEB781E02}" type="slidenum">
              <a:rPr lang="en-US" altLang="zh-CN" sz="1200">
                <a:ea typeface="楷体_GB2312" pitchFamily="49" charset="-122"/>
              </a:rPr>
              <a:pPr algn="r" eaLnBrk="1" hangingPunct="1"/>
              <a:t>54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822193" y="1392238"/>
            <a:ext cx="69205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095207" y="1392238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&amp;&amp; p -&gt; id != x</a:t>
            </a:r>
            <a:endParaRPr lang="zh-CN" alt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76174" y="1392238"/>
            <a:ext cx="2765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for(p = head; 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14240" y="1392238"/>
            <a:ext cx="3134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; p = p-&gt;next)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395767" y="2033588"/>
            <a:ext cx="10493067" cy="1439862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214799" y="1854200"/>
            <a:ext cx="870894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">
            <a:extLst>
              <a:ext uri="{FF2B5EF4-FFF2-40B4-BE49-F238E27FC236}">
                <a16:creationId xmlns:a16="http://schemas.microsoft.com/office/drawing/2014/main" xmlns="" id="{86874649-052A-4645-8C1D-F001349D9E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40211" y="460438"/>
            <a:ext cx="3646463" cy="1078352"/>
          </a:xfrm>
          <a:prstGeom prst="straightConnector1">
            <a:avLst/>
          </a:prstGeom>
          <a:noFill/>
          <a:ln w="63500" cmpd="dbl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129BF781-C4EE-4D0B-B8BD-24774B2E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5616" y="191062"/>
            <a:ext cx="2071946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顺序！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短路规则</a:t>
            </a:r>
          </a:p>
        </p:txBody>
      </p:sp>
    </p:spTree>
    <p:extLst>
      <p:ext uri="{BB962C8B-B14F-4D97-AF65-F5344CB8AC3E}">
        <p14:creationId xmlns:p14="http://schemas.microsoft.com/office/powerpoint/2010/main" val="41314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587" y="173038"/>
            <a:ext cx="11987239" cy="519112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链表操作的注意事项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21" y="863600"/>
            <a:ext cx="11100472" cy="5949950"/>
          </a:xfrm>
        </p:spPr>
        <p:txBody>
          <a:bodyPr/>
          <a:lstStyle/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最后一个节点的 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成员一般要置为 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访问链表的指针变量已经指向最后一个节点的 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空链表（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head == NULL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）的处理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对最后一个节点（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p -&gt; next == NULL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）的访问</a:t>
            </a:r>
          </a:p>
          <a:p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对只有一个节点的链表（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head -&gt; next == NULL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）的访问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6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7B7986E-34AA-467D-BF72-5E309696D12B}" type="slidenum">
              <a:rPr lang="en-US" altLang="zh-CN" sz="1200">
                <a:ea typeface="楷体_GB2312" pitchFamily="49" charset="-122"/>
              </a:rPr>
              <a:pPr algn="r" eaLnBrk="1" hangingPunct="1"/>
              <a:t>55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21322AB-9823-4232-9191-0D87D4771A05}"/>
              </a:ext>
            </a:extLst>
          </p:cNvPr>
          <p:cNvSpPr txBox="1"/>
          <p:nvPr/>
        </p:nvSpPr>
        <p:spPr>
          <a:xfrm>
            <a:off x="8030422" y="1583795"/>
            <a:ext cx="3420380" cy="1101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while(p)</a:t>
            </a:r>
          </a:p>
          <a:p>
            <a:pPr>
              <a:lnSpc>
                <a:spcPts val="26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while(p != NULL)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140829B-0367-4F05-8EE6-7AF6F1262BDF}"/>
              </a:ext>
            </a:extLst>
          </p:cNvPr>
          <p:cNvSpPr txBox="1"/>
          <p:nvPr/>
        </p:nvSpPr>
        <p:spPr>
          <a:xfrm>
            <a:off x="9793571" y="2888940"/>
            <a:ext cx="1657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CN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B176C551-3086-4F0C-AA10-4F62BF52846D}"/>
              </a:ext>
            </a:extLst>
          </p:cNvPr>
          <p:cNvGrpSpPr/>
          <p:nvPr/>
        </p:nvGrpSpPr>
        <p:grpSpPr>
          <a:xfrm>
            <a:off x="10368892" y="813437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32E09AF-DFD5-4C03-9D52-407BBD24E732}"/>
                </a:ext>
              </a:extLst>
            </p:cNvPr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6D4A524-D9C3-496F-B2B1-9B825CB277AC}"/>
                </a:ext>
              </a:extLst>
            </p:cNvPr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035BA660-CE79-44AF-A916-0470B0CC5641}"/>
              </a:ext>
            </a:extLst>
          </p:cNvPr>
          <p:cNvSpPr txBox="1"/>
          <p:nvPr/>
        </p:nvSpPr>
        <p:spPr>
          <a:xfrm>
            <a:off x="10730670" y="73392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xmlns="" id="{26277BDB-86E3-4CD8-8CEE-E42CBA440ED7}"/>
              </a:ext>
            </a:extLst>
          </p:cNvPr>
          <p:cNvSpPr txBox="1"/>
          <p:nvPr/>
        </p:nvSpPr>
        <p:spPr>
          <a:xfrm>
            <a:off x="10481932" y="1143905"/>
            <a:ext cx="106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116C990A-338E-4174-81FE-24FE949615BE}"/>
              </a:ext>
            </a:extLst>
          </p:cNvPr>
          <p:cNvGrpSpPr/>
          <p:nvPr/>
        </p:nvGrpSpPr>
        <p:grpSpPr>
          <a:xfrm>
            <a:off x="8812684" y="813437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xmlns="" id="{4745D693-F24C-4F23-AAAD-DA5C5E10C9FE}"/>
                </a:ext>
              </a:extLst>
            </p:cNvPr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xmlns="" id="{813AED4F-4622-4890-82B1-13043F59AB82}"/>
                </a:ext>
              </a:extLst>
            </p:cNvPr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AD908C56-AA65-46B8-A5DA-E9A0A8EC7C82}"/>
              </a:ext>
            </a:extLst>
          </p:cNvPr>
          <p:cNvSpPr txBox="1"/>
          <p:nvPr/>
        </p:nvSpPr>
        <p:spPr>
          <a:xfrm>
            <a:off x="9174462" y="753992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xmlns="" id="{C99879D3-4BEA-46EB-8A6E-A19C8861F6F3}"/>
              </a:ext>
            </a:extLst>
          </p:cNvPr>
          <p:cNvSpPr txBox="1"/>
          <p:nvPr/>
        </p:nvSpPr>
        <p:spPr>
          <a:xfrm>
            <a:off x="8785390" y="112213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0x2000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047E1A09-9757-46F6-B4A9-679D0AD63FA9}"/>
              </a:ext>
            </a:extLst>
          </p:cNvPr>
          <p:cNvCxnSpPr/>
          <p:nvPr/>
        </p:nvCxnSpPr>
        <p:spPr bwMode="auto">
          <a:xfrm flipV="1">
            <a:off x="9873837" y="982067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2CDCF53-8FEC-4AED-BE8D-B32929311C29}"/>
              </a:ext>
            </a:extLst>
          </p:cNvPr>
          <p:cNvGrpSpPr/>
          <p:nvPr/>
        </p:nvGrpSpPr>
        <p:grpSpPr>
          <a:xfrm>
            <a:off x="7281678" y="813437"/>
            <a:ext cx="1080000" cy="725353"/>
            <a:chOff x="7625376" y="1494565"/>
            <a:chExt cx="1080000" cy="725353"/>
          </a:xfrm>
          <a:solidFill>
            <a:schemeClr val="bg1">
              <a:lumMod val="75000"/>
            </a:schemeClr>
          </a:solidFill>
        </p:grpSpPr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xmlns="" id="{05ADB484-55E8-4639-ADEB-13B6A5C464BE}"/>
                </a:ext>
              </a:extLst>
            </p:cNvPr>
            <p:cNvSpPr txBox="1"/>
            <p:nvPr/>
          </p:nvSpPr>
          <p:spPr>
            <a:xfrm>
              <a:off x="7625376" y="1494565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DB1CFABB-F1BD-4B9C-B08C-46A94862027C}"/>
                </a:ext>
              </a:extLst>
            </p:cNvPr>
            <p:cNvSpPr txBox="1"/>
            <p:nvPr/>
          </p:nvSpPr>
          <p:spPr>
            <a:xfrm>
              <a:off x="7625376" y="1859918"/>
              <a:ext cx="108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2" name="TextBox 44">
            <a:extLst>
              <a:ext uri="{FF2B5EF4-FFF2-40B4-BE49-F238E27FC236}">
                <a16:creationId xmlns:a16="http://schemas.microsoft.com/office/drawing/2014/main" xmlns="" id="{09644EF6-1AC1-4A52-887E-BC7FEFE94980}"/>
              </a:ext>
            </a:extLst>
          </p:cNvPr>
          <p:cNvSpPr txBox="1"/>
          <p:nvPr/>
        </p:nvSpPr>
        <p:spPr>
          <a:xfrm>
            <a:off x="7643456" y="789765"/>
            <a:ext cx="6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46">
            <a:extLst>
              <a:ext uri="{FF2B5EF4-FFF2-40B4-BE49-F238E27FC236}">
                <a16:creationId xmlns:a16="http://schemas.microsoft.com/office/drawing/2014/main" xmlns="" id="{F659202B-E180-4E92-B160-DD9088595643}"/>
              </a:ext>
            </a:extLst>
          </p:cNvPr>
          <p:cNvSpPr txBox="1"/>
          <p:nvPr/>
        </p:nvSpPr>
        <p:spPr>
          <a:xfrm>
            <a:off x="7266953" y="1122129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0x3000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E0CAADFA-71D1-41FE-B5F5-A4B89E003C9C}"/>
              </a:ext>
            </a:extLst>
          </p:cNvPr>
          <p:cNvCxnSpPr/>
          <p:nvPr/>
        </p:nvCxnSpPr>
        <p:spPr bwMode="auto">
          <a:xfrm flipV="1">
            <a:off x="8362215" y="990543"/>
            <a:ext cx="431502" cy="41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5B49E08-9711-4A7D-8824-86928C64F9E5}"/>
              </a:ext>
            </a:extLst>
          </p:cNvPr>
          <p:cNvGrpSpPr/>
          <p:nvPr/>
        </p:nvGrpSpPr>
        <p:grpSpPr>
          <a:xfrm>
            <a:off x="10190670" y="5769260"/>
            <a:ext cx="1177728" cy="810090"/>
            <a:chOff x="10190670" y="4684076"/>
            <a:chExt cx="1177728" cy="81009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B482E63A-12EC-4F17-9581-B0D8F6ADA705}"/>
                </a:ext>
              </a:extLst>
            </p:cNvPr>
            <p:cNvGrpSpPr/>
            <p:nvPr/>
          </p:nvGrpSpPr>
          <p:grpSpPr>
            <a:xfrm>
              <a:off x="10190670" y="4750132"/>
              <a:ext cx="1080000" cy="725353"/>
              <a:chOff x="7625376" y="1494565"/>
              <a:chExt cx="1080000" cy="725353"/>
            </a:xfrm>
            <a:solidFill>
              <a:schemeClr val="bg1">
                <a:lumMod val="75000"/>
              </a:schemeClr>
            </a:solidFill>
          </p:grpSpPr>
          <p:sp>
            <p:nvSpPr>
              <p:cNvPr id="34" name="TextBox 7">
                <a:extLst>
                  <a:ext uri="{FF2B5EF4-FFF2-40B4-BE49-F238E27FC236}">
                    <a16:creationId xmlns:a16="http://schemas.microsoft.com/office/drawing/2014/main" xmlns="" id="{860E96EB-5CFB-4FCE-B48D-9DAADD3096E8}"/>
                  </a:ext>
                </a:extLst>
              </p:cNvPr>
              <p:cNvSpPr txBox="1"/>
              <p:nvPr/>
            </p:nvSpPr>
            <p:spPr>
              <a:xfrm>
                <a:off x="7625376" y="1494565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xmlns="" id="{AE50B464-6CB8-42E5-B8AC-4EE79CC4125C}"/>
                  </a:ext>
                </a:extLst>
              </p:cNvPr>
              <p:cNvSpPr txBox="1"/>
              <p:nvPr/>
            </p:nvSpPr>
            <p:spPr>
              <a:xfrm>
                <a:off x="7625376" y="1859918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xmlns="" id="{9AC9BAE7-1E6F-4DB6-925D-188E8D9879F5}"/>
                </a:ext>
              </a:extLst>
            </p:cNvPr>
            <p:cNvSpPr txBox="1"/>
            <p:nvPr/>
          </p:nvSpPr>
          <p:spPr>
            <a:xfrm>
              <a:off x="10556640" y="4684076"/>
              <a:ext cx="628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xmlns="" id="{75D22FF0-A62E-47EC-81CA-0151A4A5E57B}"/>
                </a:ext>
              </a:extLst>
            </p:cNvPr>
            <p:cNvSpPr txBox="1"/>
            <p:nvPr/>
          </p:nvSpPr>
          <p:spPr>
            <a:xfrm>
              <a:off x="10307902" y="5094056"/>
              <a:ext cx="1060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   0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4FC7A8B-F602-4E6A-ABFD-E23B370161BD}"/>
              </a:ext>
            </a:extLst>
          </p:cNvPr>
          <p:cNvGrpSpPr/>
          <p:nvPr/>
        </p:nvGrpSpPr>
        <p:grpSpPr>
          <a:xfrm>
            <a:off x="8603753" y="4529766"/>
            <a:ext cx="2757038" cy="1014469"/>
            <a:chOff x="8611360" y="5519876"/>
            <a:chExt cx="2757038" cy="101446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42C3D8F8-0F67-49CA-924D-CD8E8E3B0A5B}"/>
                </a:ext>
              </a:extLst>
            </p:cNvPr>
            <p:cNvGrpSpPr/>
            <p:nvPr/>
          </p:nvGrpSpPr>
          <p:grpSpPr>
            <a:xfrm>
              <a:off x="10194862" y="5767523"/>
              <a:ext cx="1080000" cy="725353"/>
              <a:chOff x="7625376" y="1494565"/>
              <a:chExt cx="1080000" cy="725353"/>
            </a:xfrm>
            <a:solidFill>
              <a:schemeClr val="bg1">
                <a:lumMod val="75000"/>
              </a:schemeClr>
            </a:solidFill>
          </p:grpSpPr>
          <p:sp>
            <p:nvSpPr>
              <p:cNvPr id="50" name="TextBox 7">
                <a:extLst>
                  <a:ext uri="{FF2B5EF4-FFF2-40B4-BE49-F238E27FC236}">
                    <a16:creationId xmlns:a16="http://schemas.microsoft.com/office/drawing/2014/main" xmlns="" id="{849CF023-584C-4275-8680-824FD31BF203}"/>
                  </a:ext>
                </a:extLst>
              </p:cNvPr>
              <p:cNvSpPr txBox="1"/>
              <p:nvPr/>
            </p:nvSpPr>
            <p:spPr>
              <a:xfrm>
                <a:off x="7625376" y="1494565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1" name="TextBox 8">
                <a:extLst>
                  <a:ext uri="{FF2B5EF4-FFF2-40B4-BE49-F238E27FC236}">
                    <a16:creationId xmlns:a16="http://schemas.microsoft.com/office/drawing/2014/main" xmlns="" id="{6BD20A08-568F-4D35-A93E-D0F5664A14E5}"/>
                  </a:ext>
                </a:extLst>
              </p:cNvPr>
              <p:cNvSpPr txBox="1"/>
              <p:nvPr/>
            </p:nvSpPr>
            <p:spPr>
              <a:xfrm>
                <a:off x="7625376" y="1859918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52" name="TextBox 14">
              <a:extLst>
                <a:ext uri="{FF2B5EF4-FFF2-40B4-BE49-F238E27FC236}">
                  <a16:creationId xmlns:a16="http://schemas.microsoft.com/office/drawing/2014/main" xmlns="" id="{26E15B66-082C-42CA-9558-4484EC26F9FF}"/>
                </a:ext>
              </a:extLst>
            </p:cNvPr>
            <p:cNvSpPr txBox="1"/>
            <p:nvPr/>
          </p:nvSpPr>
          <p:spPr>
            <a:xfrm>
              <a:off x="10556640" y="5688011"/>
              <a:ext cx="628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xmlns="" id="{2AFC84D0-EA9B-442C-A114-EA0AB4A7D562}"/>
                </a:ext>
              </a:extLst>
            </p:cNvPr>
            <p:cNvSpPr txBox="1"/>
            <p:nvPr/>
          </p:nvSpPr>
          <p:spPr>
            <a:xfrm>
              <a:off x="10307902" y="6097991"/>
              <a:ext cx="1060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   0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xmlns="" id="{7D5212A8-1ACC-4A2B-B9ED-92489F74AE3B}"/>
                </a:ext>
              </a:extLst>
            </p:cNvPr>
            <p:cNvGrpSpPr/>
            <p:nvPr/>
          </p:nvGrpSpPr>
          <p:grpSpPr>
            <a:xfrm>
              <a:off x="8638654" y="5767523"/>
              <a:ext cx="1080000" cy="725353"/>
              <a:chOff x="7625376" y="1494565"/>
              <a:chExt cx="1080000" cy="725353"/>
            </a:xfrm>
            <a:solidFill>
              <a:schemeClr val="bg1">
                <a:lumMod val="75000"/>
              </a:schemeClr>
            </a:solidFill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xmlns="" id="{8C83E848-89BB-4E0A-A24F-9C89088FA158}"/>
                  </a:ext>
                </a:extLst>
              </p:cNvPr>
              <p:cNvSpPr txBox="1"/>
              <p:nvPr/>
            </p:nvSpPr>
            <p:spPr>
              <a:xfrm>
                <a:off x="7625376" y="1494565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6" name="TextBox 20">
                <a:extLst>
                  <a:ext uri="{FF2B5EF4-FFF2-40B4-BE49-F238E27FC236}">
                    <a16:creationId xmlns:a16="http://schemas.microsoft.com/office/drawing/2014/main" xmlns="" id="{8CEA2149-BEE9-4E15-A0C9-65134C06A5A7}"/>
                  </a:ext>
                </a:extLst>
              </p:cNvPr>
              <p:cNvSpPr txBox="1"/>
              <p:nvPr/>
            </p:nvSpPr>
            <p:spPr>
              <a:xfrm>
                <a:off x="7625376" y="1859918"/>
                <a:ext cx="108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57" name="TextBox 21">
              <a:extLst>
                <a:ext uri="{FF2B5EF4-FFF2-40B4-BE49-F238E27FC236}">
                  <a16:creationId xmlns:a16="http://schemas.microsoft.com/office/drawing/2014/main" xmlns="" id="{1BEDA9D6-D653-4AD3-8D37-023E92DAFDD9}"/>
                </a:ext>
              </a:extLst>
            </p:cNvPr>
            <p:cNvSpPr txBox="1"/>
            <p:nvPr/>
          </p:nvSpPr>
          <p:spPr>
            <a:xfrm>
              <a:off x="8932259" y="5519876"/>
              <a:ext cx="628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24">
              <a:extLst>
                <a:ext uri="{FF2B5EF4-FFF2-40B4-BE49-F238E27FC236}">
                  <a16:creationId xmlns:a16="http://schemas.microsoft.com/office/drawing/2014/main" xmlns="" id="{CEB8187E-E6FA-47C3-8C4F-837A0903C0D9}"/>
                </a:ext>
              </a:extLst>
            </p:cNvPr>
            <p:cNvSpPr txBox="1"/>
            <p:nvPr/>
          </p:nvSpPr>
          <p:spPr>
            <a:xfrm>
              <a:off x="8611360" y="5888014"/>
              <a:ext cx="115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B56C0523-1E79-41B6-B9DA-95186C5B29D4}"/>
                </a:ext>
              </a:extLst>
            </p:cNvPr>
            <p:cNvCxnSpPr/>
            <p:nvPr/>
          </p:nvCxnSpPr>
          <p:spPr bwMode="auto">
            <a:xfrm flipV="1">
              <a:off x="9699807" y="5936153"/>
              <a:ext cx="431502" cy="4100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03CB47D3-FED1-4E86-8D2C-72EEB91EBAA5}"/>
              </a:ext>
            </a:extLst>
          </p:cNvPr>
          <p:cNvGrpSpPr/>
          <p:nvPr/>
        </p:nvGrpSpPr>
        <p:grpSpPr>
          <a:xfrm>
            <a:off x="11410843" y="119853"/>
            <a:ext cx="399998" cy="675075"/>
            <a:chOff x="10510743" y="98630"/>
            <a:chExt cx="399998" cy="675075"/>
          </a:xfrm>
        </p:grpSpPr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xmlns="" id="{FFCF7DCB-33CE-48D3-B41C-369B62D4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0743" y="98630"/>
              <a:ext cx="39999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63" name="Line 25">
              <a:extLst>
                <a:ext uri="{FF2B5EF4-FFF2-40B4-BE49-F238E27FC236}">
                  <a16:creationId xmlns:a16="http://schemas.microsoft.com/office/drawing/2014/main" xmlns="" id="{259EC96D-CE43-4C5F-8BF0-19652A7F1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1347" y="312040"/>
              <a:ext cx="0" cy="4616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65B8DAE3-1F92-4478-B907-3212C8E993AD}"/>
              </a:ext>
            </a:extLst>
          </p:cNvPr>
          <p:cNvGrpSpPr/>
          <p:nvPr/>
        </p:nvGrpSpPr>
        <p:grpSpPr>
          <a:xfrm>
            <a:off x="7450403" y="119853"/>
            <a:ext cx="399998" cy="675075"/>
            <a:chOff x="10510743" y="98630"/>
            <a:chExt cx="399998" cy="675075"/>
          </a:xfrm>
        </p:grpSpPr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xmlns="" id="{4A70877F-C6F8-4D4E-A2F6-AFA4657C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0743" y="98630"/>
              <a:ext cx="39999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67" name="Line 25">
              <a:extLst>
                <a:ext uri="{FF2B5EF4-FFF2-40B4-BE49-F238E27FC236}">
                  <a16:creationId xmlns:a16="http://schemas.microsoft.com/office/drawing/2014/main" xmlns="" id="{D8072DEC-E1EA-45E5-A032-051140EC2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1347" y="312040"/>
              <a:ext cx="0" cy="4616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0C7B0E36-F9CB-4A0C-B253-32593A5A33BC}"/>
              </a:ext>
            </a:extLst>
          </p:cNvPr>
          <p:cNvGrpSpPr/>
          <p:nvPr/>
        </p:nvGrpSpPr>
        <p:grpSpPr>
          <a:xfrm>
            <a:off x="10325676" y="4104075"/>
            <a:ext cx="399998" cy="675075"/>
            <a:chOff x="10510743" y="98630"/>
            <a:chExt cx="399998" cy="675075"/>
          </a:xfrm>
        </p:grpSpPr>
        <p:sp>
          <p:nvSpPr>
            <p:cNvPr id="69" name="Text Box 21">
              <a:extLst>
                <a:ext uri="{FF2B5EF4-FFF2-40B4-BE49-F238E27FC236}">
                  <a16:creationId xmlns:a16="http://schemas.microsoft.com/office/drawing/2014/main" xmlns="" id="{6813EFE5-8084-42A5-B975-36038576C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0743" y="98630"/>
              <a:ext cx="39999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70" name="Line 25">
              <a:extLst>
                <a:ext uri="{FF2B5EF4-FFF2-40B4-BE49-F238E27FC236}">
                  <a16:creationId xmlns:a16="http://schemas.microsoft.com/office/drawing/2014/main" xmlns="" id="{B8CC4407-CDE3-4DD2-B17A-02F9B78AD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1347" y="312040"/>
              <a:ext cx="0" cy="4616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429E8022-115B-4EFC-8AC6-E1BB5C8B2610}"/>
              </a:ext>
            </a:extLst>
          </p:cNvPr>
          <p:cNvSpPr/>
          <p:nvPr/>
        </p:nvSpPr>
        <p:spPr bwMode="auto">
          <a:xfrm>
            <a:off x="7281678" y="119853"/>
            <a:ext cx="964906" cy="648580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3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反转链表，又可以称为翻转或逆</a:t>
            </a:r>
            <a:r>
              <a:rPr lang="zh-CN" altLang="en-US" sz="2400" b="0" dirty="0" smtClean="0"/>
              <a:t>置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原始链表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反转后的链表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56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16" y="2033845"/>
            <a:ext cx="7425825" cy="1440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11" y="4509120"/>
            <a:ext cx="6930770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迭代反转</a:t>
            </a:r>
            <a:r>
              <a:rPr lang="zh-CN" altLang="en-US" sz="2400" dirty="0" smtClean="0"/>
              <a:t>链表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     从</a:t>
            </a:r>
            <a:r>
              <a:rPr lang="zh-CN" altLang="en-US" sz="2000" dirty="0"/>
              <a:t>当前链表的首元节点开始，一直遍历至链表的最后一个节点</a:t>
            </a:r>
            <a:r>
              <a:rPr lang="zh-CN" altLang="en-US" sz="2000" dirty="0" smtClean="0"/>
              <a:t>，过程中逐个</a:t>
            </a:r>
            <a:r>
              <a:rPr lang="zh-CN" altLang="en-US" sz="2000" dirty="0"/>
              <a:t>改变所遍历到的节点的指针域，另其指向前一个节点。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57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1" y="1988840"/>
            <a:ext cx="4953000" cy="1310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12" y="2002940"/>
            <a:ext cx="4953000" cy="1386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1" y="3789040"/>
            <a:ext cx="4953000" cy="1341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12" y="3806482"/>
            <a:ext cx="4953000" cy="1379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" y="5402580"/>
            <a:ext cx="4953000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</a:t>
            </a:r>
            <a:r>
              <a:rPr lang="zh-CN" altLang="en-US" dirty="0" smtClean="0"/>
              <a:t>反转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迭代反转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 </a:t>
            </a:r>
            <a:r>
              <a:rPr lang="en-US" altLang="zh-CN" sz="1600" dirty="0" err="1" smtClean="0"/>
              <a:t>iteration_reverse</a:t>
            </a:r>
            <a:r>
              <a:rPr lang="en-US" altLang="zh-CN" sz="1600" dirty="0" smtClean="0"/>
              <a:t>(node* </a:t>
            </a:r>
            <a:r>
              <a:rPr lang="en-US" altLang="zh-CN" sz="1600" dirty="0"/>
              <a:t>head) {</a:t>
            </a:r>
          </a:p>
          <a:p>
            <a:pPr marL="0" indent="0">
              <a:buNone/>
            </a:pPr>
            <a:r>
              <a:rPr lang="en-US" altLang="zh-CN" sz="1600" dirty="0"/>
              <a:t>    if (head == NULL || head-&gt;next == NULL) {</a:t>
            </a:r>
          </a:p>
          <a:p>
            <a:pPr marL="0" indent="0">
              <a:buNone/>
            </a:pPr>
            <a:r>
              <a:rPr lang="en-US" altLang="zh-CN" sz="1600" dirty="0"/>
              <a:t>        return head;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else {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node </a:t>
            </a:r>
            <a:r>
              <a:rPr lang="en-US" altLang="zh-CN" sz="1600" dirty="0"/>
              <a:t>* beg = NULL;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node* </a:t>
            </a:r>
            <a:r>
              <a:rPr lang="en-US" altLang="zh-CN" sz="1600" dirty="0"/>
              <a:t>mid = head;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node* </a:t>
            </a:r>
            <a:r>
              <a:rPr lang="en-US" altLang="zh-CN" sz="1600" dirty="0"/>
              <a:t>end = head-&gt;next;</a:t>
            </a:r>
          </a:p>
          <a:p>
            <a:pPr marL="0" indent="0">
              <a:buNone/>
            </a:pPr>
            <a:r>
              <a:rPr lang="en-US" altLang="zh-CN" sz="1600" dirty="0" smtClean="0"/>
              <a:t>        while </a:t>
            </a:r>
            <a:r>
              <a:rPr lang="en-US" altLang="zh-CN" sz="1600" dirty="0"/>
              <a:t>(1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mid-&gt;next = beg;</a:t>
            </a:r>
          </a:p>
          <a:p>
            <a:pPr marL="0" indent="0">
              <a:buNone/>
            </a:pPr>
            <a:r>
              <a:rPr lang="en-US" altLang="zh-CN" sz="1600" dirty="0"/>
              <a:t>	if </a:t>
            </a:r>
            <a:r>
              <a:rPr lang="en-US" altLang="zh-CN" sz="1600" dirty="0"/>
              <a:t>(end == NULL) </a:t>
            </a:r>
            <a:r>
              <a:rPr lang="en-US" altLang="zh-CN" sz="1600" dirty="0" smtClean="0"/>
              <a:t> break;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beg </a:t>
            </a:r>
            <a:r>
              <a:rPr lang="en-US" altLang="zh-CN" sz="1600" dirty="0"/>
              <a:t>= mid;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mid </a:t>
            </a:r>
            <a:r>
              <a:rPr lang="en-US" altLang="zh-CN" sz="1600" dirty="0"/>
              <a:t>= end;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end </a:t>
            </a:r>
            <a:r>
              <a:rPr lang="en-US" altLang="zh-CN" sz="1600" dirty="0"/>
              <a:t>= end-&gt;next;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head </a:t>
            </a:r>
            <a:r>
              <a:rPr lang="en-US" altLang="zh-CN" sz="1600" dirty="0"/>
              <a:t>= mid;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  return </a:t>
            </a:r>
            <a:r>
              <a:rPr lang="en-US" altLang="zh-CN" sz="1600" dirty="0"/>
              <a:t>head;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58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5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递归反转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从</a:t>
            </a:r>
            <a:r>
              <a:rPr lang="zh-CN" altLang="en-US" sz="2400" dirty="0"/>
              <a:t>链表的尾节点开始，依次向前遍历，遍历过程依次改变各节点的指向，即另其指向前一个节点。</a:t>
            </a:r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59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2168860"/>
            <a:ext cx="4572000" cy="1402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31" y="2618910"/>
            <a:ext cx="4572000" cy="134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" y="4509120"/>
            <a:ext cx="4191000" cy="1440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31" y="4599130"/>
            <a:ext cx="41910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数组的缺陷：</a:t>
            </a:r>
            <a:endParaRPr lang="en-US" altLang="zh-CN" dirty="0"/>
          </a:p>
          <a:p>
            <a:pPr lvl="1"/>
            <a:r>
              <a:rPr lang="zh-CN" altLang="zh-CN" dirty="0"/>
              <a:t>数组的长度一般在写代码</a:t>
            </a:r>
            <a:r>
              <a:rPr lang="zh-CN" altLang="zh-CN" u="sng" dirty="0"/>
              <a:t>定义</a:t>
            </a:r>
            <a:r>
              <a:rPr lang="zh-CN" altLang="zh-CN" dirty="0"/>
              <a:t>之前或程序执行</a:t>
            </a:r>
            <a:r>
              <a:rPr lang="zh-CN" altLang="zh-CN" u="sng" dirty="0"/>
              <a:t>创建</a:t>
            </a:r>
            <a:r>
              <a:rPr lang="zh-CN" altLang="zh-CN" dirty="0"/>
              <a:t>之前就得确定，所占内存空间在其</a:t>
            </a:r>
            <a:r>
              <a:rPr lang="zh-CN" altLang="en-US" dirty="0"/>
              <a:t>存储</a:t>
            </a:r>
            <a:r>
              <a:rPr lang="zh-CN" altLang="zh-CN" dirty="0"/>
              <a:t>期</a:t>
            </a:r>
            <a:r>
              <a:rPr lang="zh-CN" altLang="en-US" dirty="0"/>
              <a:t>内</a:t>
            </a:r>
            <a:r>
              <a:rPr lang="zh-CN" altLang="zh-CN" dirty="0"/>
              <a:t>一般保持不变，数组元素有序</a:t>
            </a:r>
            <a:r>
              <a:rPr lang="zh-CN" altLang="en-US" dirty="0"/>
              <a:t>且连续排列，定位和查询比较方便</a:t>
            </a:r>
            <a:r>
              <a:rPr lang="zh-CN" altLang="zh-CN" dirty="0"/>
              <a:t>，</a:t>
            </a:r>
            <a:r>
              <a:rPr lang="zh-CN" altLang="en-US" dirty="0"/>
              <a:t>但</a:t>
            </a:r>
            <a:r>
              <a:rPr lang="zh-CN" altLang="zh-CN" dirty="0"/>
              <a:t>删除一个元素可能会引起大量数据的移动而降低效率，插入一个元素不仅可能会引起大量数据的移动，还可能会受到数组长度的制约。</a:t>
            </a:r>
          </a:p>
          <a:p>
            <a:endParaRPr lang="en-US" altLang="zh-CN" dirty="0"/>
          </a:p>
          <a:p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zh-CN" dirty="0"/>
              <a:t>在程序运行期间</a:t>
            </a:r>
            <a:r>
              <a:rPr lang="zh-CN" altLang="en-US" dirty="0"/>
              <a:t>，动态结构体（</a:t>
            </a:r>
            <a:r>
              <a:rPr lang="zh-CN" altLang="zh-CN" dirty="0"/>
              <a:t>节点</a:t>
            </a:r>
            <a:r>
              <a:rPr lang="zh-CN" altLang="en-US" dirty="0"/>
              <a:t>）的</a:t>
            </a:r>
            <a:r>
              <a:rPr lang="zh-CN" altLang="zh-CN" dirty="0"/>
              <a:t>个数可以随机增加或减少、所占内存空间大小可</a:t>
            </a:r>
            <a:r>
              <a:rPr lang="zh-CN" altLang="en-US" dirty="0"/>
              <a:t>以</a:t>
            </a:r>
            <a:r>
              <a:rPr lang="zh-CN" altLang="zh-CN" dirty="0"/>
              <a:t>动态变化、数据在逻辑上有序</a:t>
            </a:r>
            <a:r>
              <a:rPr lang="zh-CN" altLang="en-US" dirty="0"/>
              <a:t>地</a:t>
            </a:r>
            <a:r>
              <a:rPr lang="zh-CN" altLang="zh-CN" dirty="0"/>
              <a:t>连续排列</a:t>
            </a:r>
            <a:r>
              <a:rPr lang="zh-CN" altLang="en-US" dirty="0"/>
              <a:t>，</a:t>
            </a:r>
            <a:r>
              <a:rPr lang="zh-CN" altLang="zh-CN" dirty="0"/>
              <a:t>而物理上并不需要占用连续的存储空间。</a:t>
            </a:r>
            <a:endParaRPr lang="en-US" altLang="zh-CN" dirty="0"/>
          </a:p>
          <a:p>
            <a:pPr lvl="1"/>
            <a:r>
              <a:rPr lang="zh-CN" altLang="zh-CN" dirty="0"/>
              <a:t>不过，链表不是一种数据类型，不是定义一下或创建一次就能形成，其创建、撤销代码比数组要复杂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E7B918E-0359-4B7B-81E9-693760DD3FDC}" type="slidenum">
              <a:rPr lang="en-US" altLang="zh-CN" sz="1200">
                <a:ea typeface="+mn-ea"/>
              </a:rPr>
              <a:pPr algn="r">
                <a:defRPr/>
              </a:pPr>
              <a:t>6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877060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</a:t>
            </a:r>
            <a:r>
              <a:rPr lang="zh-CN" altLang="en-US" dirty="0" smtClean="0"/>
              <a:t>反转</a:t>
            </a:r>
            <a:r>
              <a:rPr lang="en-US" altLang="zh-CN" dirty="0" smtClean="0"/>
              <a:t>—</a:t>
            </a:r>
            <a:r>
              <a:rPr lang="zh-CN" altLang="en-US" dirty="0"/>
              <a:t>递归</a:t>
            </a:r>
            <a:r>
              <a:rPr lang="zh-CN" altLang="en-US" dirty="0" smtClean="0"/>
              <a:t>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node</a:t>
            </a:r>
            <a:r>
              <a:rPr lang="en-US" altLang="zh-CN" sz="1600" dirty="0" smtClean="0"/>
              <a:t>* </a:t>
            </a:r>
            <a:r>
              <a:rPr lang="en-US" altLang="zh-CN" sz="1600" dirty="0" err="1" smtClean="0"/>
              <a:t>recursive_reverse</a:t>
            </a:r>
            <a:r>
              <a:rPr lang="en-US" altLang="zh-CN" sz="1600" dirty="0" smtClean="0"/>
              <a:t>(node* </a:t>
            </a:r>
            <a:r>
              <a:rPr lang="en-US" altLang="zh-CN" sz="1600" dirty="0"/>
              <a:t>head) {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if </a:t>
            </a:r>
            <a:r>
              <a:rPr lang="en-US" altLang="zh-CN" sz="1600" dirty="0"/>
              <a:t>(head == NULL || head-&gt;next == NULL)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	return </a:t>
            </a:r>
            <a:r>
              <a:rPr lang="en-US" altLang="zh-CN" sz="1600" dirty="0"/>
              <a:t>head;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else</a:t>
            </a:r>
          </a:p>
          <a:p>
            <a:pPr marL="0" indent="0">
              <a:buNone/>
            </a:pPr>
            <a:r>
              <a:rPr lang="en-US" altLang="zh-CN" sz="1600" dirty="0"/>
              <a:t>    {</a:t>
            </a:r>
          </a:p>
          <a:p>
            <a:pPr marL="0" indent="0">
              <a:buNone/>
            </a:pPr>
            <a:r>
              <a:rPr lang="en-US" altLang="zh-CN" sz="1600" dirty="0" smtClean="0"/>
              <a:t>	node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recursive_reverse</a:t>
            </a:r>
            <a:r>
              <a:rPr lang="en-US" altLang="zh-CN" sz="1600" dirty="0"/>
              <a:t>(head-&gt;next);</a:t>
            </a:r>
          </a:p>
          <a:p>
            <a:pPr marL="0" indent="0">
              <a:buNone/>
            </a:pPr>
            <a:r>
              <a:rPr lang="en-US" altLang="zh-CN" sz="1600" dirty="0" smtClean="0"/>
              <a:t>	head-</a:t>
            </a:r>
            <a:r>
              <a:rPr lang="en-US" altLang="zh-CN" sz="1600" dirty="0"/>
              <a:t>&gt;next-&gt;next = head;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	head-</a:t>
            </a:r>
            <a:r>
              <a:rPr lang="en-US" altLang="zh-CN" sz="1600" dirty="0"/>
              <a:t>&gt;next = NULL;</a:t>
            </a:r>
          </a:p>
          <a:p>
            <a:pPr marL="0" indent="0">
              <a:buNone/>
            </a:pPr>
            <a:r>
              <a:rPr lang="en-US" altLang="zh-CN" sz="1600" dirty="0" smtClean="0"/>
              <a:t>	return 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头插法反转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在</a:t>
            </a:r>
            <a:r>
              <a:rPr lang="zh-CN" altLang="en-US" sz="2400" dirty="0"/>
              <a:t>原有链表的基础上，依次将位于链表头部的节点摘下，然后采用从头部插入的方式生成一个新链表，则此链表即为原链表的反转</a:t>
            </a:r>
            <a:r>
              <a:rPr lang="zh-CN" altLang="en-US" sz="2400" dirty="0" smtClean="0"/>
              <a:t>版。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61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6" y="2348400"/>
            <a:ext cx="533400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29" y="2218860"/>
            <a:ext cx="5334000" cy="1059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6" y="4321349"/>
            <a:ext cx="3810000" cy="944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96" y="3853958"/>
            <a:ext cx="539496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</a:t>
            </a:r>
            <a:r>
              <a:rPr lang="zh-CN" altLang="en-US" dirty="0" smtClean="0"/>
              <a:t>反转</a:t>
            </a:r>
            <a:r>
              <a:rPr lang="en-US" altLang="zh-CN" dirty="0" smtClean="0"/>
              <a:t>—</a:t>
            </a:r>
            <a:r>
              <a:rPr lang="zh-CN" altLang="en-US" dirty="0"/>
              <a:t>头插法</a:t>
            </a:r>
            <a:r>
              <a:rPr lang="zh-CN" altLang="en-US" dirty="0" smtClean="0"/>
              <a:t>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 </a:t>
            </a:r>
            <a:r>
              <a:rPr lang="en-US" altLang="zh-CN" sz="1600" dirty="0" err="1" smtClean="0"/>
              <a:t>head_reverse</a:t>
            </a:r>
            <a:r>
              <a:rPr lang="en-US" altLang="zh-CN" sz="1600" dirty="0" smtClean="0"/>
              <a:t>(node </a:t>
            </a:r>
            <a:r>
              <a:rPr lang="en-US" altLang="zh-CN" sz="1600" dirty="0"/>
              <a:t>* head)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node* 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 = NULL;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node* </a:t>
            </a:r>
            <a:r>
              <a:rPr lang="en-US" altLang="zh-CN" sz="1600" dirty="0"/>
              <a:t>temp = NULL;</a:t>
            </a:r>
          </a:p>
          <a:p>
            <a:pPr marL="0" indent="0">
              <a:buNone/>
            </a:pPr>
            <a:r>
              <a:rPr lang="en-US" altLang="zh-CN" sz="1600" dirty="0"/>
              <a:t>    if (head == NULL || head-&gt;next == NULL) {</a:t>
            </a:r>
          </a:p>
          <a:p>
            <a:pPr marL="0" indent="0">
              <a:buNone/>
            </a:pPr>
            <a:r>
              <a:rPr lang="en-US" altLang="zh-CN" sz="1600" dirty="0"/>
              <a:t>        return </a:t>
            </a:r>
            <a:r>
              <a:rPr lang="en-US" altLang="zh-CN" sz="1600" dirty="0" smtClean="0"/>
              <a:t>  head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while (head != NULL)</a:t>
            </a:r>
          </a:p>
          <a:p>
            <a:pPr marL="0" indent="0">
              <a:buNone/>
            </a:pPr>
            <a:r>
              <a:rPr lang="en-US" altLang="zh-CN" sz="1600" dirty="0"/>
              <a:t>    {</a:t>
            </a:r>
          </a:p>
          <a:p>
            <a:pPr marL="0" indent="0">
              <a:buNone/>
            </a:pPr>
            <a:r>
              <a:rPr lang="en-US" altLang="zh-CN" sz="1600" dirty="0"/>
              <a:t>        temp = head;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head </a:t>
            </a:r>
            <a:r>
              <a:rPr lang="en-US" altLang="zh-CN" sz="1600" dirty="0"/>
              <a:t>= head-&gt;next;</a:t>
            </a:r>
          </a:p>
          <a:p>
            <a:pPr marL="0" indent="0">
              <a:buNone/>
            </a:pPr>
            <a:r>
              <a:rPr lang="en-US" altLang="zh-CN" sz="1600" dirty="0" smtClean="0"/>
              <a:t>        temp-</a:t>
            </a:r>
            <a:r>
              <a:rPr lang="en-US" altLang="zh-CN" sz="1600" dirty="0"/>
              <a:t>&gt;next = 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 = temp;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new_head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1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/>
              <a:t>就地逆置法反转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头</a:t>
            </a:r>
            <a:r>
              <a:rPr lang="zh-CN" altLang="en-US" sz="2400" dirty="0"/>
              <a:t>插法的实现思想类似，唯一的区别在于，头插法是通过建立一个新链表实现的，而就地逆置法则是直接对原链表做修改，从而实现将原链表反转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63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" y="2670997"/>
            <a:ext cx="5175575" cy="1305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11" y="2203966"/>
            <a:ext cx="5334000" cy="2225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6" y="4309884"/>
            <a:ext cx="5334000" cy="2225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41" y="4561545"/>
            <a:ext cx="5334000" cy="2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</a:t>
            </a:r>
            <a:r>
              <a:rPr lang="zh-CN" altLang="en-US" dirty="0" smtClean="0"/>
              <a:t>反转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就地逆置反转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 </a:t>
            </a:r>
            <a:r>
              <a:rPr lang="en-US" altLang="zh-CN" sz="1600" dirty="0" err="1" smtClean="0"/>
              <a:t>local_reverse</a:t>
            </a:r>
            <a:r>
              <a:rPr lang="en-US" altLang="zh-CN" sz="1600" dirty="0" smtClean="0"/>
              <a:t>(node </a:t>
            </a:r>
            <a:r>
              <a:rPr lang="en-US" altLang="zh-CN" sz="1600" dirty="0"/>
              <a:t>* head)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node* </a:t>
            </a:r>
            <a:r>
              <a:rPr lang="en-US" altLang="zh-CN" sz="1600" dirty="0"/>
              <a:t>beg = NULL;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node* </a:t>
            </a:r>
            <a:r>
              <a:rPr lang="en-US" altLang="zh-CN" sz="1600" dirty="0"/>
              <a:t>end = NULL;</a:t>
            </a:r>
          </a:p>
          <a:p>
            <a:pPr marL="0" indent="0">
              <a:buNone/>
            </a:pPr>
            <a:r>
              <a:rPr lang="en-US" altLang="zh-CN" sz="1600" dirty="0"/>
              <a:t>    if (head == NULL || head-&gt;next == NULL) {</a:t>
            </a:r>
          </a:p>
          <a:p>
            <a:pPr marL="0" indent="0">
              <a:buNone/>
            </a:pPr>
            <a:r>
              <a:rPr lang="en-US" altLang="zh-CN" sz="1600" dirty="0"/>
              <a:t>        return head;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beg = head;</a:t>
            </a:r>
          </a:p>
          <a:p>
            <a:pPr marL="0" indent="0">
              <a:buNone/>
            </a:pPr>
            <a:r>
              <a:rPr lang="en-US" altLang="zh-CN" sz="1600" dirty="0"/>
              <a:t>    end = head-&gt;next;</a:t>
            </a:r>
          </a:p>
          <a:p>
            <a:pPr marL="0" indent="0">
              <a:buNone/>
            </a:pPr>
            <a:r>
              <a:rPr lang="en-US" altLang="zh-CN" sz="1600" dirty="0"/>
              <a:t>    while (end != NULL) {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beg-</a:t>
            </a:r>
            <a:r>
              <a:rPr lang="en-US" altLang="zh-CN" sz="1600" dirty="0"/>
              <a:t>&gt;next = end-&gt;next;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end-</a:t>
            </a:r>
            <a:r>
              <a:rPr lang="en-US" altLang="zh-CN" sz="1600" dirty="0"/>
              <a:t>&gt;next = head;</a:t>
            </a:r>
          </a:p>
          <a:p>
            <a:pPr marL="0" indent="0">
              <a:buNone/>
            </a:pPr>
            <a:r>
              <a:rPr lang="en-US" altLang="zh-CN" sz="1600" dirty="0"/>
              <a:t>        head = end;</a:t>
            </a:r>
          </a:p>
          <a:p>
            <a:pPr marL="0" indent="0">
              <a:buNone/>
            </a:pPr>
            <a:r>
              <a:rPr lang="en-US" altLang="zh-CN" sz="1600" dirty="0" smtClean="0"/>
              <a:t>        end </a:t>
            </a:r>
            <a:r>
              <a:rPr lang="en-US" altLang="zh-CN" sz="1600" dirty="0"/>
              <a:t>= beg-&gt;next;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return head;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基于结构类型和指针类型的数据结构</a:t>
            </a:r>
            <a:r>
              <a:rPr lang="zh-CN" altLang="zh-CN" sz="2400" b="0" dirty="0"/>
              <a:t>——</a:t>
            </a:r>
            <a:r>
              <a:rPr lang="zh-CN" altLang="en-US" sz="2400" b="0" dirty="0"/>
              <a:t>链表</a:t>
            </a:r>
            <a:endParaRPr lang="en-US" altLang="zh-CN" sz="2400" b="0" dirty="0"/>
          </a:p>
          <a:p>
            <a:r>
              <a:rPr lang="zh-CN" altLang="en-US" sz="2400" b="0" dirty="0"/>
              <a:t>基于链表的排序和检索算法的程序实现方法</a:t>
            </a:r>
            <a:endParaRPr lang="en-US" altLang="zh-CN" sz="2400" b="0" dirty="0"/>
          </a:p>
          <a:p>
            <a:endParaRPr lang="en-US" altLang="zh-CN" sz="2400" b="0" dirty="0"/>
          </a:p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掌握链表的特征及其</a:t>
            </a:r>
            <a:r>
              <a:rPr lang="zh-CN" altLang="en-US" dirty="0"/>
              <a:t>创建、删除、插入节点、删除节点等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方法</a:t>
            </a:r>
            <a:endParaRPr lang="en-US" altLang="zh-CN" dirty="0"/>
          </a:p>
          <a:p>
            <a:pPr lvl="2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≈200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  <a:ea typeface="黑体" pitchFamily="49" charset="-122"/>
              </a:rPr>
              <a:t>删除动态空间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…</a:t>
            </a:r>
            <a:endParaRPr lang="zh-CN" altLang="en-US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65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2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4" descr="006_3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87" y="5013325"/>
            <a:ext cx="412696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304760" y="1981201"/>
            <a:ext cx="10361851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Thanks</a:t>
            </a:r>
            <a:r>
              <a:rPr kumimoji="1" lang="zh-CN" altLang="en-US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！</a:t>
            </a:r>
          </a:p>
        </p:txBody>
      </p:sp>
      <p:sp>
        <p:nvSpPr>
          <p:cNvPr id="99332" name="Line 7"/>
          <p:cNvSpPr>
            <a:spLocks noChangeShapeType="1"/>
          </p:cNvSpPr>
          <p:nvPr/>
        </p:nvSpPr>
        <p:spPr bwMode="auto">
          <a:xfrm>
            <a:off x="95239" y="3141663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933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数组（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a[10];</a:t>
            </a:r>
          </a:p>
          <a:p>
            <a:pPr lvl="5"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(int *)malloc(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(int)*10); 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//new int[10];</a:t>
            </a:r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链表（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992437" y="4238845"/>
            <a:ext cx="114073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91679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737961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338755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483266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9425576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0563955" y="4238845"/>
            <a:ext cx="115200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V="1">
            <a:off x="3620011" y="447855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 flipV="1">
            <a:off x="6230301" y="447855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V="1">
            <a:off x="9065616" y="447855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000" name="组合 16"/>
          <p:cNvGrpSpPr>
            <a:grpSpLocks/>
          </p:cNvGrpSpPr>
          <p:nvPr/>
        </p:nvGrpSpPr>
        <p:grpSpPr bwMode="auto">
          <a:xfrm>
            <a:off x="2224776" y="1358525"/>
            <a:ext cx="9117885" cy="495300"/>
            <a:chOff x="1669234" y="1628800"/>
            <a:chExt cx="6838675" cy="495055"/>
          </a:xfrm>
        </p:grpSpPr>
        <p:sp>
          <p:nvSpPr>
            <p:cNvPr id="42004" name="矩形 5"/>
            <p:cNvSpPr>
              <a:spLocks noChangeArrowheads="1"/>
            </p:cNvSpPr>
            <p:nvPr/>
          </p:nvSpPr>
          <p:spPr bwMode="auto">
            <a:xfrm>
              <a:off x="1669234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5" name="矩形 6"/>
            <p:cNvSpPr>
              <a:spLocks noChangeArrowheads="1"/>
            </p:cNvSpPr>
            <p:nvPr/>
          </p:nvSpPr>
          <p:spPr bwMode="auto">
            <a:xfrm>
              <a:off x="2526708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6" name="矩形 7"/>
            <p:cNvSpPr>
              <a:spLocks noChangeArrowheads="1"/>
            </p:cNvSpPr>
            <p:nvPr/>
          </p:nvSpPr>
          <p:spPr bwMode="auto">
            <a:xfrm>
              <a:off x="3390742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7" name="矩形 8"/>
            <p:cNvSpPr>
              <a:spLocks noChangeArrowheads="1"/>
            </p:cNvSpPr>
            <p:nvPr/>
          </p:nvSpPr>
          <p:spPr bwMode="auto">
            <a:xfrm>
              <a:off x="4248215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8" name="矩形 9"/>
            <p:cNvSpPr>
              <a:spLocks noChangeArrowheads="1"/>
            </p:cNvSpPr>
            <p:nvPr/>
          </p:nvSpPr>
          <p:spPr bwMode="auto">
            <a:xfrm>
              <a:off x="5112248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9" name="矩形 10"/>
            <p:cNvSpPr>
              <a:spLocks noChangeArrowheads="1"/>
            </p:cNvSpPr>
            <p:nvPr/>
          </p:nvSpPr>
          <p:spPr bwMode="auto">
            <a:xfrm>
              <a:off x="5956124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0" name="矩形 11"/>
            <p:cNvSpPr>
              <a:spLocks noChangeArrowheads="1"/>
            </p:cNvSpPr>
            <p:nvPr/>
          </p:nvSpPr>
          <p:spPr bwMode="auto">
            <a:xfrm>
              <a:off x="6800000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1" name="矩形 13"/>
            <p:cNvSpPr>
              <a:spLocks noChangeArrowheads="1"/>
            </p:cNvSpPr>
            <p:nvPr/>
          </p:nvSpPr>
          <p:spPr bwMode="auto">
            <a:xfrm>
              <a:off x="7643876" y="1628800"/>
              <a:ext cx="864033" cy="4950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0203" y="4230907"/>
            <a:ext cx="1152000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50" name="直接箭头连接符 49"/>
          <p:cNvCxnSpPr>
            <a:cxnSpLocks noChangeShapeType="1"/>
          </p:cNvCxnSpPr>
          <p:nvPr/>
        </p:nvCxnSpPr>
        <p:spPr bwMode="auto">
          <a:xfrm flipV="1">
            <a:off x="874706" y="4478557"/>
            <a:ext cx="720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F7AFC86-0D2A-4A0B-8408-FE9570F1F74E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39" name="组合 16">
            <a:extLst>
              <a:ext uri="{FF2B5EF4-FFF2-40B4-BE49-F238E27FC236}">
                <a16:creationId xmlns:a16="http://schemas.microsoft.com/office/drawing/2014/main" xmlns="" id="{4ECCE981-8C65-47AE-ACC5-CBA008CA2B7B}"/>
              </a:ext>
            </a:extLst>
          </p:cNvPr>
          <p:cNvGrpSpPr>
            <a:grpSpLocks/>
          </p:cNvGrpSpPr>
          <p:nvPr/>
        </p:nvGrpSpPr>
        <p:grpSpPr bwMode="auto">
          <a:xfrm>
            <a:off x="2224776" y="2528655"/>
            <a:ext cx="9117885" cy="495300"/>
            <a:chOff x="1669234" y="1628800"/>
            <a:chExt cx="6838675" cy="495055"/>
          </a:xfrm>
          <a:solidFill>
            <a:schemeClr val="bg1">
              <a:lumMod val="75000"/>
            </a:schemeClr>
          </a:solidFill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xmlns="" id="{75532422-2662-4EB7-B4B8-D3D61297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234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矩形 6">
              <a:extLst>
                <a:ext uri="{FF2B5EF4-FFF2-40B4-BE49-F238E27FC236}">
                  <a16:creationId xmlns:a16="http://schemas.microsoft.com/office/drawing/2014/main" xmlns="" id="{7ACCC0D4-581B-443E-80A9-625F5E91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708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矩形 7">
              <a:extLst>
                <a:ext uri="{FF2B5EF4-FFF2-40B4-BE49-F238E27FC236}">
                  <a16:creationId xmlns:a16="http://schemas.microsoft.com/office/drawing/2014/main" xmlns="" id="{7D54DA53-28FA-40B1-AA55-007EC20B9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742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矩形 8">
              <a:extLst>
                <a:ext uri="{FF2B5EF4-FFF2-40B4-BE49-F238E27FC236}">
                  <a16:creationId xmlns:a16="http://schemas.microsoft.com/office/drawing/2014/main" xmlns="" id="{64AE0145-1635-41DC-8F07-00230C8F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215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矩形 9">
              <a:extLst>
                <a:ext uri="{FF2B5EF4-FFF2-40B4-BE49-F238E27FC236}">
                  <a16:creationId xmlns:a16="http://schemas.microsoft.com/office/drawing/2014/main" xmlns="" id="{FF38D406-BABB-4484-A055-E259524A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248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xmlns="" id="{D862A78D-CE67-41CF-B278-40074B19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124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矩形 11">
              <a:extLst>
                <a:ext uri="{FF2B5EF4-FFF2-40B4-BE49-F238E27FC236}">
                  <a16:creationId xmlns:a16="http://schemas.microsoft.com/office/drawing/2014/main" xmlns="" id="{9ED331B1-7E7A-4683-A7DF-FBAA5808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000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FCBC64D8-28E8-4432-88A8-85BDC8D42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76" y="1628800"/>
              <a:ext cx="864033" cy="49505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419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 animBg="1"/>
      <p:bldP spid="30" grpId="0" animBg="1"/>
      <p:bldP spid="33" grpId="0" animBg="1"/>
      <p:bldP spid="34" grpId="0" animBg="1"/>
      <p:bldP spid="36" grpId="0" animBg="1"/>
      <p:bldP spid="37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创建链表（单向链表）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链表</a:t>
            </a:r>
            <a:r>
              <a:rPr lang="zh-CN" altLang="en-US" sz="2400" dirty="0"/>
              <a:t>这种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数据结构，</a:t>
            </a:r>
            <a:r>
              <a:rPr lang="zh-CN" altLang="zh-CN" sz="2400" dirty="0"/>
              <a:t>不是一种数据类型，不是定义一下或创建一次就能形成</a:t>
            </a:r>
            <a:r>
              <a:rPr lang="zh-CN" altLang="en-US" sz="2400" dirty="0"/>
              <a:t>；需要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通过基于循环流程编写代码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将若干个同类型的数据（节点）链接起来。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链表中的每个节点通常是一个动态结构体，结构体中至少有一个指针类型成员。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单向链表只有一个指针类型成员，例如：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struct Node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int data;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存储数据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Node *next;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存储下一个节点的地址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409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7CBC8F5-BBDB-408C-90DF-12FB16044A35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1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创建链表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7C20300-4A9C-486C-89FB-18BD37D3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创建一个节点</a:t>
            </a:r>
          </a:p>
          <a:p>
            <a:pPr marL="0" indent="0">
              <a:buFontTx/>
              <a:buNone/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Node *p = (Node *)malloc(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(Node));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 Node *p = new Node;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("%d", &amp;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p-&gt;data); // p-&gt;data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p-&gt;next = NULL;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8471965" y="4689140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8228571" y="4023721"/>
            <a:ext cx="1152000" cy="5762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394" name="Rectangle 17"/>
          <p:cNvSpPr>
            <a:spLocks noChangeArrowheads="1"/>
          </p:cNvSpPr>
          <p:nvPr/>
        </p:nvSpPr>
        <p:spPr bwMode="auto">
          <a:xfrm>
            <a:off x="9380571" y="4023721"/>
            <a:ext cx="1152000" cy="5762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 dirty="0">
              <a:latin typeface="Courier New" pitchFamily="49" charset="0"/>
            </a:endParaRPr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8876492" y="4644135"/>
            <a:ext cx="0" cy="720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0DA03E0-9E26-491F-B738-69C9760D5AD1}" type="slidenum">
              <a:rPr lang="en-US" altLang="zh-CN" sz="1200">
                <a:ea typeface="楷体_GB2312" pitchFamily="49" charset="-122"/>
              </a:rPr>
              <a:pPr algn="r" eaLnBrk="1" hangingPunct="1"/>
              <a:t>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8300451" y="5184195"/>
            <a:ext cx="1152000" cy="5762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000" b="1" baseline="-25000">
              <a:latin typeface="Courier New" pitchFamily="49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191285" y="5139190"/>
            <a:ext cx="1369306" cy="80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38998" y="4112956"/>
            <a:ext cx="40665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613FD59C-6F07-42F5-AE81-E45E342E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276" y="4112956"/>
            <a:ext cx="40665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1FA579B-F79E-41E9-8D18-9CF853D1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36" y="728700"/>
            <a:ext cx="3060340" cy="16466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Node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data;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next;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1AF71E5-6015-4E40-B6CC-6681741A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321" y="313202"/>
            <a:ext cx="4995555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Node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95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3" grpId="0" animBg="1"/>
      <p:bldP spid="16394" grpId="0" animBg="1"/>
      <p:bldP spid="16392" grpId="0" animBg="1"/>
      <p:bldP spid="11" grpId="0" animBg="1"/>
      <p:bldP spid="3" grpId="0" animBg="1"/>
      <p:bldP spid="4" grpId="0" animBg="1"/>
      <p:bldP spid="15" grpId="0" animBg="1"/>
    </p:bldLst>
  </p:timing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15319</TotalTime>
  <Words>3180</Words>
  <Application>Microsoft Office PowerPoint</Application>
  <PresentationFormat>自定义</PresentationFormat>
  <Paragraphs>1256</Paragraphs>
  <Slides>66</Slides>
  <Notes>27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我的PPT母板</vt:lpstr>
      <vt:lpstr>step further</vt:lpstr>
      <vt:lpstr>问题的提出</vt:lpstr>
      <vt:lpstr>解决办法</vt:lpstr>
      <vt:lpstr>解决办法</vt:lpstr>
      <vt:lpstr>解决办法</vt:lpstr>
      <vt:lpstr>PowerPoint 演示文稿</vt:lpstr>
      <vt:lpstr>PowerPoint 演示文稿</vt:lpstr>
      <vt:lpstr>创建链表（单向链表）</vt:lpstr>
      <vt:lpstr>创建链表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特殊头节点</vt:lpstr>
      <vt:lpstr>指针类型返回值：一般用来返回一组数据</vt:lpstr>
      <vt:lpstr>整个链表的输出（链表的遍历）</vt:lpstr>
      <vt:lpstr>PowerPoint 演示文稿</vt:lpstr>
      <vt:lpstr>PowerPoint 演示文稿</vt:lpstr>
      <vt:lpstr>PowerPoint 演示文稿</vt:lpstr>
      <vt:lpstr>创建链表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链表中插入节点</vt:lpstr>
      <vt:lpstr>PowerPoint 演示文稿</vt:lpstr>
      <vt:lpstr>PowerPoint 演示文稿</vt:lpstr>
      <vt:lpstr>链表中删除节点</vt:lpstr>
      <vt:lpstr>PowerPoint 演示文稿</vt:lpstr>
      <vt:lpstr>PowerPoint 演示文稿</vt:lpstr>
      <vt:lpstr>PowerPoint 演示文稿</vt:lpstr>
      <vt:lpstr>PowerPoint 演示文稿</vt:lpstr>
      <vt:lpstr>整个链表的删除</vt:lpstr>
      <vt:lpstr>PowerPoint 演示文稿</vt:lpstr>
      <vt:lpstr>参数为指针的传值调用</vt:lpstr>
      <vt:lpstr>改为传址调用</vt:lpstr>
      <vt:lpstr>改为引用（C++）</vt:lpstr>
      <vt:lpstr>PowerPoint 演示文稿</vt:lpstr>
      <vt:lpstr>PowerPoint 演示文稿</vt:lpstr>
      <vt:lpstr>再比如</vt:lpstr>
      <vt:lpstr>基于链表的排序</vt:lpstr>
      <vt:lpstr>PowerPoint 演示文稿</vt:lpstr>
      <vt:lpstr>PowerPoint 演示文稿</vt:lpstr>
      <vt:lpstr>PowerPoint 演示文稿</vt:lpstr>
      <vt:lpstr>PowerPoint 演示文稿</vt:lpstr>
      <vt:lpstr>基于链表的信息检索</vt:lpstr>
      <vt:lpstr>PowerPoint 演示文稿</vt:lpstr>
      <vt:lpstr>PowerPoint 演示文稿</vt:lpstr>
      <vt:lpstr>链表操作的注意事项</vt:lpstr>
      <vt:lpstr>单链表的反转</vt:lpstr>
      <vt:lpstr>单链表的反转</vt:lpstr>
      <vt:lpstr>单链表的反转—迭代反转</vt:lpstr>
      <vt:lpstr>单链表的反转</vt:lpstr>
      <vt:lpstr>单链表的反转—递归反转</vt:lpstr>
      <vt:lpstr>单链表的反转</vt:lpstr>
      <vt:lpstr>单链表的反转—头插法反转</vt:lpstr>
      <vt:lpstr>单链表的反转</vt:lpstr>
      <vt:lpstr>单链表的反转—就地逆置反转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</dc:title>
  <dc:creator>liu</dc:creator>
  <cp:lastModifiedBy>Xin Chen</cp:lastModifiedBy>
  <cp:revision>984</cp:revision>
  <cp:lastPrinted>1601-01-01T00:00:00Z</cp:lastPrinted>
  <dcterms:created xsi:type="dcterms:W3CDTF">2011-09-02T01:59:06Z</dcterms:created>
  <dcterms:modified xsi:type="dcterms:W3CDTF">2022-12-07T23:15:04Z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