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77"/>
  </p:notesMasterIdLst>
  <p:handoutMasterIdLst>
    <p:handoutMasterId r:id="rId78"/>
  </p:handoutMasterIdLst>
  <p:sldIdLst>
    <p:sldId id="775" r:id="rId2"/>
    <p:sldId id="1869" r:id="rId3"/>
    <p:sldId id="776" r:id="rId4"/>
    <p:sldId id="1872" r:id="rId5"/>
    <p:sldId id="1871" r:id="rId6"/>
    <p:sldId id="777" r:id="rId7"/>
    <p:sldId id="1868" r:id="rId8"/>
    <p:sldId id="792" r:id="rId9"/>
    <p:sldId id="778" r:id="rId10"/>
    <p:sldId id="779" r:id="rId11"/>
    <p:sldId id="292" r:id="rId12"/>
    <p:sldId id="718" r:id="rId13"/>
    <p:sldId id="442" r:id="rId14"/>
    <p:sldId id="1867" r:id="rId15"/>
    <p:sldId id="836" r:id="rId16"/>
    <p:sldId id="1870" r:id="rId17"/>
    <p:sldId id="1866" r:id="rId18"/>
    <p:sldId id="611" r:id="rId19"/>
    <p:sldId id="616" r:id="rId20"/>
    <p:sldId id="761" r:id="rId21"/>
    <p:sldId id="618" r:id="rId22"/>
    <p:sldId id="688" r:id="rId23"/>
    <p:sldId id="621" r:id="rId24"/>
    <p:sldId id="1824" r:id="rId25"/>
    <p:sldId id="1825" r:id="rId26"/>
    <p:sldId id="624" r:id="rId27"/>
    <p:sldId id="628" r:id="rId28"/>
    <p:sldId id="633" r:id="rId29"/>
    <p:sldId id="1827" r:id="rId30"/>
    <p:sldId id="637" r:id="rId31"/>
    <p:sldId id="689" r:id="rId32"/>
    <p:sldId id="808" r:id="rId33"/>
    <p:sldId id="810" r:id="rId34"/>
    <p:sldId id="811" r:id="rId35"/>
    <p:sldId id="812" r:id="rId36"/>
    <p:sldId id="695" r:id="rId37"/>
    <p:sldId id="813" r:id="rId38"/>
    <p:sldId id="815" r:id="rId39"/>
    <p:sldId id="814" r:id="rId40"/>
    <p:sldId id="832" r:id="rId41"/>
    <p:sldId id="672" r:id="rId42"/>
    <p:sldId id="816" r:id="rId43"/>
    <p:sldId id="819" r:id="rId44"/>
    <p:sldId id="820" r:id="rId45"/>
    <p:sldId id="823" r:id="rId46"/>
    <p:sldId id="824" r:id="rId47"/>
    <p:sldId id="825" r:id="rId48"/>
    <p:sldId id="1864" r:id="rId49"/>
    <p:sldId id="826" r:id="rId50"/>
    <p:sldId id="663" r:id="rId51"/>
    <p:sldId id="1831" r:id="rId52"/>
    <p:sldId id="1821" r:id="rId53"/>
    <p:sldId id="1823" r:id="rId54"/>
    <p:sldId id="828" r:id="rId55"/>
    <p:sldId id="661" r:id="rId56"/>
    <p:sldId id="789" r:id="rId57"/>
    <p:sldId id="662" r:id="rId58"/>
    <p:sldId id="1833" r:id="rId59"/>
    <p:sldId id="666" r:id="rId60"/>
    <p:sldId id="770" r:id="rId61"/>
    <p:sldId id="771" r:id="rId62"/>
    <p:sldId id="769" r:id="rId63"/>
    <p:sldId id="766" r:id="rId64"/>
    <p:sldId id="767" r:id="rId65"/>
    <p:sldId id="768" r:id="rId66"/>
    <p:sldId id="834" r:id="rId67"/>
    <p:sldId id="1865" r:id="rId68"/>
    <p:sldId id="667" r:id="rId69"/>
    <p:sldId id="772" r:id="rId70"/>
    <p:sldId id="668" r:id="rId71"/>
    <p:sldId id="669" r:id="rId72"/>
    <p:sldId id="670" r:id="rId73"/>
    <p:sldId id="671" r:id="rId74"/>
    <p:sldId id="829" r:id="rId75"/>
    <p:sldId id="673" r:id="rId76"/>
  </p:sldIdLst>
  <p:sldSz cx="12190413" cy="6858000"/>
  <p:notesSz cx="6794500" cy="9918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FF"/>
    <a:srgbClr val="BBE0E3"/>
    <a:srgbClr val="0000FF"/>
    <a:srgbClr val="FF0066"/>
    <a:srgbClr val="CC00CC"/>
    <a:srgbClr val="339933"/>
    <a:srgbClr val="00FF00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87013" autoAdjust="0"/>
  </p:normalViewPr>
  <p:slideViewPr>
    <p:cSldViewPr>
      <p:cViewPr varScale="1">
        <p:scale>
          <a:sx n="69" d="100"/>
          <a:sy n="69" d="100"/>
        </p:scale>
        <p:origin x="452" y="44"/>
      </p:cViewPr>
      <p:guideLst>
        <p:guide orient="horz" pos="2160"/>
        <p:guide pos="2880"/>
        <p:guide pos="3840"/>
      </p:guideLst>
    </p:cSldViewPr>
  </p:slideViewPr>
  <p:outlineViewPr>
    <p:cViewPr>
      <p:scale>
        <a:sx n="33" d="100"/>
        <a:sy n="33" d="100"/>
      </p:scale>
      <p:origin x="0" y="1061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87"/>
    </p:cViewPr>
  </p:sorterViewPr>
  <p:notesViewPr>
    <p:cSldViewPr>
      <p:cViewPr varScale="1">
        <p:scale>
          <a:sx n="49" d="100"/>
          <a:sy n="49" d="100"/>
        </p:scale>
        <p:origin x="-2772" y="-90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A227F-7837-445D-91B1-0AD0E8DD3D6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1D83A9A-017F-4340-9ACC-4AD04BDFD89D}">
      <dgm:prSet phldrT="[文本]" custT="1"/>
      <dgm:spPr/>
      <dgm:t>
        <a:bodyPr/>
        <a:lstStyle/>
        <a:p>
          <a:r>
            <a:rPr lang="zh-CN" altLang="en-US" sz="2800" dirty="0">
              <a:solidFill>
                <a:schemeClr val="tx1"/>
              </a:solidFill>
            </a:rPr>
            <a:t>设计</a:t>
          </a:r>
        </a:p>
      </dgm:t>
    </dgm:pt>
    <dgm:pt modelId="{BC47ED82-662F-44D1-91D7-7DEB0328AA5C}" type="parTrans" cxnId="{2DABE2FB-8F16-4128-B5B2-C4651C128FDD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E4CFBEE5-DD4D-4228-9632-4A9310D31D0D}" type="sibTrans" cxnId="{2DABE2FB-8F16-4128-B5B2-C4651C128FDD}">
      <dgm:prSet custT="1"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93844E45-A735-44D8-AE9A-C8B29A9CACDF}">
      <dgm:prSet phldrT="[文本]" custT="1"/>
      <dgm:spPr/>
      <dgm:t>
        <a:bodyPr/>
        <a:lstStyle/>
        <a:p>
          <a:r>
            <a:rPr lang="zh-CN" altLang="en-US" sz="2800" b="1" dirty="0">
              <a:solidFill>
                <a:schemeClr val="tx1"/>
              </a:solidFill>
            </a:rPr>
            <a:t>实现</a:t>
          </a:r>
        </a:p>
      </dgm:t>
    </dgm:pt>
    <dgm:pt modelId="{F66E60B2-9A92-4AA8-8F59-CB98DFC27CE5}" type="parTrans" cxnId="{5897CDF3-22F4-4066-AF05-AE2BC4898558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2DE4750A-9048-49EC-8422-730BB62FAFF2}" type="sibTrans" cxnId="{5897CDF3-22F4-4066-AF05-AE2BC4898558}">
      <dgm:prSet custT="1"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D0335C1C-F6D5-4614-BE46-FA647731D943}">
      <dgm:prSet phldrT="[文本]" custT="1"/>
      <dgm:spPr/>
      <dgm:t>
        <a:bodyPr/>
        <a:lstStyle/>
        <a:p>
          <a:r>
            <a:rPr lang="zh-CN" altLang="en-US" sz="2800" dirty="0">
              <a:solidFill>
                <a:schemeClr val="tx1"/>
              </a:solidFill>
            </a:rPr>
            <a:t>使用</a:t>
          </a:r>
        </a:p>
      </dgm:t>
    </dgm:pt>
    <dgm:pt modelId="{5FCECBD0-8DD1-4C27-97EC-CBDD307D42D3}" type="parTrans" cxnId="{44BC8715-23B1-4BED-A3ED-EEBECDAA2BD5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A4867DAD-C399-47B4-824D-9EAD8F4F4AB1}" type="sibTrans" cxnId="{44BC8715-23B1-4BED-A3ED-EEBECDAA2BD5}">
      <dgm:prSet/>
      <dgm:spPr/>
      <dgm:t>
        <a:bodyPr/>
        <a:lstStyle/>
        <a:p>
          <a:endParaRPr lang="zh-CN" altLang="en-US" sz="2800">
            <a:solidFill>
              <a:schemeClr val="tx1"/>
            </a:solidFill>
          </a:endParaRPr>
        </a:p>
      </dgm:t>
    </dgm:pt>
    <dgm:pt modelId="{374B5619-1EA0-4DAB-856E-A00EA6567680}" type="pres">
      <dgm:prSet presAssocID="{FABA227F-7837-445D-91B1-0AD0E8DD3D62}" presName="Name0" presStyleCnt="0">
        <dgm:presLayoutVars>
          <dgm:dir/>
          <dgm:resizeHandles val="exact"/>
        </dgm:presLayoutVars>
      </dgm:prSet>
      <dgm:spPr/>
    </dgm:pt>
    <dgm:pt modelId="{27FF6FBB-44F7-45CE-B3B0-FA24E43E34C7}" type="pres">
      <dgm:prSet presAssocID="{01D83A9A-017F-4340-9ACC-4AD04BDFD89D}" presName="node" presStyleLbl="node1" presStyleIdx="0" presStyleCnt="3" custScaleX="53496" custScaleY="35996">
        <dgm:presLayoutVars>
          <dgm:bulletEnabled val="1"/>
        </dgm:presLayoutVars>
      </dgm:prSet>
      <dgm:spPr/>
    </dgm:pt>
    <dgm:pt modelId="{9C7766B3-AEFB-44C9-A9EB-B4700BD515A8}" type="pres">
      <dgm:prSet presAssocID="{E4CFBEE5-DD4D-4228-9632-4A9310D31D0D}" presName="sibTrans" presStyleLbl="sibTrans2D1" presStyleIdx="0" presStyleCnt="2" custScaleX="100956" custScaleY="51781"/>
      <dgm:spPr/>
    </dgm:pt>
    <dgm:pt modelId="{2BCC80EB-FAD5-4EB8-8E36-755843B252CE}" type="pres">
      <dgm:prSet presAssocID="{E4CFBEE5-DD4D-4228-9632-4A9310D31D0D}" presName="connectorText" presStyleLbl="sibTrans2D1" presStyleIdx="0" presStyleCnt="2"/>
      <dgm:spPr/>
    </dgm:pt>
    <dgm:pt modelId="{8271BE74-47CC-42DF-9F1D-FCE031001AEA}" type="pres">
      <dgm:prSet presAssocID="{93844E45-A735-44D8-AE9A-C8B29A9CACDF}" presName="node" presStyleLbl="node1" presStyleIdx="1" presStyleCnt="3" custScaleX="53496" custScaleY="35996">
        <dgm:presLayoutVars>
          <dgm:bulletEnabled val="1"/>
        </dgm:presLayoutVars>
      </dgm:prSet>
      <dgm:spPr/>
    </dgm:pt>
    <dgm:pt modelId="{6C18766D-CE15-49E9-8BB3-12B4449A187B}" type="pres">
      <dgm:prSet presAssocID="{2DE4750A-9048-49EC-8422-730BB62FAFF2}" presName="sibTrans" presStyleLbl="sibTrans2D1" presStyleIdx="1" presStyleCnt="2" custScaleX="100956" custScaleY="51781"/>
      <dgm:spPr/>
    </dgm:pt>
    <dgm:pt modelId="{306841BB-27EC-4C0D-97B3-3002A170DCE6}" type="pres">
      <dgm:prSet presAssocID="{2DE4750A-9048-49EC-8422-730BB62FAFF2}" presName="connectorText" presStyleLbl="sibTrans2D1" presStyleIdx="1" presStyleCnt="2"/>
      <dgm:spPr/>
    </dgm:pt>
    <dgm:pt modelId="{7891C796-F520-4EAC-96C7-560B36B634DA}" type="pres">
      <dgm:prSet presAssocID="{D0335C1C-F6D5-4614-BE46-FA647731D943}" presName="node" presStyleLbl="node1" presStyleIdx="2" presStyleCnt="3" custScaleX="53496" custScaleY="35996">
        <dgm:presLayoutVars>
          <dgm:bulletEnabled val="1"/>
        </dgm:presLayoutVars>
      </dgm:prSet>
      <dgm:spPr/>
    </dgm:pt>
  </dgm:ptLst>
  <dgm:cxnLst>
    <dgm:cxn modelId="{8C292B00-76D6-4CB9-AA66-6B2765EDBC28}" type="presOf" srcId="{2DE4750A-9048-49EC-8422-730BB62FAFF2}" destId="{6C18766D-CE15-49E9-8BB3-12B4449A187B}" srcOrd="0" destOrd="0" presId="urn:microsoft.com/office/officeart/2005/8/layout/process1"/>
    <dgm:cxn modelId="{44BC8715-23B1-4BED-A3ED-EEBECDAA2BD5}" srcId="{FABA227F-7837-445D-91B1-0AD0E8DD3D62}" destId="{D0335C1C-F6D5-4614-BE46-FA647731D943}" srcOrd="2" destOrd="0" parTransId="{5FCECBD0-8DD1-4C27-97EC-CBDD307D42D3}" sibTransId="{A4867DAD-C399-47B4-824D-9EAD8F4F4AB1}"/>
    <dgm:cxn modelId="{12A25D1D-AC13-4170-B23E-2C8F0ADC052B}" type="presOf" srcId="{D0335C1C-F6D5-4614-BE46-FA647731D943}" destId="{7891C796-F520-4EAC-96C7-560B36B634DA}" srcOrd="0" destOrd="0" presId="urn:microsoft.com/office/officeart/2005/8/layout/process1"/>
    <dgm:cxn modelId="{D66C8049-DB2D-4E2A-B326-A191FA1E5231}" type="presOf" srcId="{01D83A9A-017F-4340-9ACC-4AD04BDFD89D}" destId="{27FF6FBB-44F7-45CE-B3B0-FA24E43E34C7}" srcOrd="0" destOrd="0" presId="urn:microsoft.com/office/officeart/2005/8/layout/process1"/>
    <dgm:cxn modelId="{A7654850-41B6-425F-8BAC-5C3856F0CD6D}" type="presOf" srcId="{2DE4750A-9048-49EC-8422-730BB62FAFF2}" destId="{306841BB-27EC-4C0D-97B3-3002A170DCE6}" srcOrd="1" destOrd="0" presId="urn:microsoft.com/office/officeart/2005/8/layout/process1"/>
    <dgm:cxn modelId="{1B45DDCA-8E2E-4CA7-915C-15CC0085CFC3}" type="presOf" srcId="{93844E45-A735-44D8-AE9A-C8B29A9CACDF}" destId="{8271BE74-47CC-42DF-9F1D-FCE031001AEA}" srcOrd="0" destOrd="0" presId="urn:microsoft.com/office/officeart/2005/8/layout/process1"/>
    <dgm:cxn modelId="{5A6952D8-D658-42D8-93FA-0A4BA768A678}" type="presOf" srcId="{E4CFBEE5-DD4D-4228-9632-4A9310D31D0D}" destId="{2BCC80EB-FAD5-4EB8-8E36-755843B252CE}" srcOrd="1" destOrd="0" presId="urn:microsoft.com/office/officeart/2005/8/layout/process1"/>
    <dgm:cxn modelId="{5B5DAFDD-395F-47D6-B28B-C79CFDECEC6E}" type="presOf" srcId="{FABA227F-7837-445D-91B1-0AD0E8DD3D62}" destId="{374B5619-1EA0-4DAB-856E-A00EA6567680}" srcOrd="0" destOrd="0" presId="urn:microsoft.com/office/officeart/2005/8/layout/process1"/>
    <dgm:cxn modelId="{5897CDF3-22F4-4066-AF05-AE2BC4898558}" srcId="{FABA227F-7837-445D-91B1-0AD0E8DD3D62}" destId="{93844E45-A735-44D8-AE9A-C8B29A9CACDF}" srcOrd="1" destOrd="0" parTransId="{F66E60B2-9A92-4AA8-8F59-CB98DFC27CE5}" sibTransId="{2DE4750A-9048-49EC-8422-730BB62FAFF2}"/>
    <dgm:cxn modelId="{9024AFFB-090D-4547-9D9A-3BDEA65DD1EA}" type="presOf" srcId="{E4CFBEE5-DD4D-4228-9632-4A9310D31D0D}" destId="{9C7766B3-AEFB-44C9-A9EB-B4700BD515A8}" srcOrd="0" destOrd="0" presId="urn:microsoft.com/office/officeart/2005/8/layout/process1"/>
    <dgm:cxn modelId="{2DABE2FB-8F16-4128-B5B2-C4651C128FDD}" srcId="{FABA227F-7837-445D-91B1-0AD0E8DD3D62}" destId="{01D83A9A-017F-4340-9ACC-4AD04BDFD89D}" srcOrd="0" destOrd="0" parTransId="{BC47ED82-662F-44D1-91D7-7DEB0328AA5C}" sibTransId="{E4CFBEE5-DD4D-4228-9632-4A9310D31D0D}"/>
    <dgm:cxn modelId="{123BEDD6-952C-4558-A363-41A7406AEDA4}" type="presParOf" srcId="{374B5619-1EA0-4DAB-856E-A00EA6567680}" destId="{27FF6FBB-44F7-45CE-B3B0-FA24E43E34C7}" srcOrd="0" destOrd="0" presId="urn:microsoft.com/office/officeart/2005/8/layout/process1"/>
    <dgm:cxn modelId="{F61AF495-5AE1-4D66-81F1-058ABB91D7D9}" type="presParOf" srcId="{374B5619-1EA0-4DAB-856E-A00EA6567680}" destId="{9C7766B3-AEFB-44C9-A9EB-B4700BD515A8}" srcOrd="1" destOrd="0" presId="urn:microsoft.com/office/officeart/2005/8/layout/process1"/>
    <dgm:cxn modelId="{7A3E687A-688A-43F3-8CBE-BA3C4E30EB23}" type="presParOf" srcId="{9C7766B3-AEFB-44C9-A9EB-B4700BD515A8}" destId="{2BCC80EB-FAD5-4EB8-8E36-755843B252CE}" srcOrd="0" destOrd="0" presId="urn:microsoft.com/office/officeart/2005/8/layout/process1"/>
    <dgm:cxn modelId="{17DC4DAD-7BF4-4A2B-8F93-59FB8D6B6945}" type="presParOf" srcId="{374B5619-1EA0-4DAB-856E-A00EA6567680}" destId="{8271BE74-47CC-42DF-9F1D-FCE031001AEA}" srcOrd="2" destOrd="0" presId="urn:microsoft.com/office/officeart/2005/8/layout/process1"/>
    <dgm:cxn modelId="{0699B57D-0EB0-4DA3-A471-BE57DC00C204}" type="presParOf" srcId="{374B5619-1EA0-4DAB-856E-A00EA6567680}" destId="{6C18766D-CE15-49E9-8BB3-12B4449A187B}" srcOrd="3" destOrd="0" presId="urn:microsoft.com/office/officeart/2005/8/layout/process1"/>
    <dgm:cxn modelId="{C0F47F15-8603-4EE7-8412-8A12644C4411}" type="presParOf" srcId="{6C18766D-CE15-49E9-8BB3-12B4449A187B}" destId="{306841BB-27EC-4C0D-97B3-3002A170DCE6}" srcOrd="0" destOrd="0" presId="urn:microsoft.com/office/officeart/2005/8/layout/process1"/>
    <dgm:cxn modelId="{E3FDE663-2F43-447F-9576-00848A18738E}" type="presParOf" srcId="{374B5619-1EA0-4DAB-856E-A00EA6567680}" destId="{7891C796-F520-4EAC-96C7-560B36B634D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A3A150-D888-4D2D-A6D4-8C45F9AE4DA0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C9E6BAE-263A-452D-94E3-3CD2252D3AEE}">
      <dgm:prSet phldrT="[文本]" custT="1"/>
      <dgm:spPr/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字符集</a:t>
          </a:r>
        </a:p>
      </dgm:t>
    </dgm:pt>
    <dgm:pt modelId="{65AAB04B-307E-4DCD-8441-196CEB8F7971}" type="parTrans" cxnId="{DDB07D52-FC91-44D5-899D-33262EF3E3A8}">
      <dgm:prSet/>
      <dgm:spPr/>
      <dgm:t>
        <a:bodyPr/>
        <a:lstStyle/>
        <a:p>
          <a:endParaRPr lang="zh-CN" altLang="en-US" sz="2400"/>
        </a:p>
      </dgm:t>
    </dgm:pt>
    <dgm:pt modelId="{F6A10003-8E24-4A73-A14F-48D77148D5BF}" type="sibTrans" cxnId="{DDB07D52-FC91-44D5-899D-33262EF3E3A8}">
      <dgm:prSet/>
      <dgm:spPr/>
      <dgm:t>
        <a:bodyPr/>
        <a:lstStyle/>
        <a:p>
          <a:endParaRPr lang="zh-CN" altLang="en-US" sz="2400"/>
        </a:p>
      </dgm:t>
    </dgm:pt>
    <dgm:pt modelId="{8DE39185-8B8A-4AAA-ACB1-86E58AEEC32B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2000" dirty="0"/>
            <a:t>    大小写英文字母</a:t>
          </a:r>
        </a:p>
      </dgm:t>
    </dgm:pt>
    <dgm:pt modelId="{8E1DF529-8120-48AE-A1F0-0798C4A9A998}" type="parTrans" cxnId="{A5018FBA-016C-44F5-8BC1-3FFD7D4BF965}">
      <dgm:prSet/>
      <dgm:spPr/>
      <dgm:t>
        <a:bodyPr/>
        <a:lstStyle/>
        <a:p>
          <a:endParaRPr lang="zh-CN" altLang="en-US" sz="2400"/>
        </a:p>
      </dgm:t>
    </dgm:pt>
    <dgm:pt modelId="{9D5D0B4F-9D70-46D6-9502-F51678A67193}" type="sibTrans" cxnId="{A5018FBA-016C-44F5-8BC1-3FFD7D4BF965}">
      <dgm:prSet/>
      <dgm:spPr/>
      <dgm:t>
        <a:bodyPr/>
        <a:lstStyle/>
        <a:p>
          <a:endParaRPr lang="zh-CN" altLang="en-US" sz="2400"/>
        </a:p>
      </dgm:t>
    </dgm:pt>
    <dgm:pt modelId="{F3DD5322-61F0-4838-9F28-A305A338629C}">
      <dgm:prSet phldrT="[文本]" custT="1"/>
      <dgm:spPr/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单词</a:t>
          </a:r>
          <a:r>
            <a:rPr lang="zh-CN" altLang="en-US" sz="2000" dirty="0">
              <a:solidFill>
                <a:schemeClr val="tx1"/>
              </a:solidFill>
            </a:rPr>
            <a:t>                  操作符                标点符号</a:t>
          </a:r>
        </a:p>
      </dgm:t>
    </dgm:pt>
    <dgm:pt modelId="{B7D5DEE7-0FB6-4B68-B47A-A89365458A3F}" type="parTrans" cxnId="{722F5197-E479-456A-BA03-7B68281F8F1A}">
      <dgm:prSet/>
      <dgm:spPr/>
      <dgm:t>
        <a:bodyPr/>
        <a:lstStyle/>
        <a:p>
          <a:endParaRPr lang="zh-CN" altLang="en-US" sz="2400"/>
        </a:p>
      </dgm:t>
    </dgm:pt>
    <dgm:pt modelId="{2DA3B9AE-129D-4B61-AB80-E28D05F14961}" type="sibTrans" cxnId="{722F5197-E479-456A-BA03-7B68281F8F1A}">
      <dgm:prSet/>
      <dgm:spPr/>
      <dgm:t>
        <a:bodyPr/>
        <a:lstStyle/>
        <a:p>
          <a:endParaRPr lang="zh-CN" altLang="en-US" sz="2400"/>
        </a:p>
      </dgm:t>
    </dgm:pt>
    <dgm:pt modelId="{1DEF2CDD-E518-44D6-BA1D-2F5567DEC583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2000" dirty="0"/>
            <a:t>    </a:t>
          </a:r>
          <a:r>
            <a:rPr lang="zh-CN" altLang="en-US" sz="2000" b="1" dirty="0"/>
            <a:t>关键词</a:t>
          </a:r>
        </a:p>
      </dgm:t>
    </dgm:pt>
    <dgm:pt modelId="{41A5B1DC-6874-4190-8708-D65FD09DE639}" type="parTrans" cxnId="{D3B8E153-332B-4654-A016-B83AA5C03EE2}">
      <dgm:prSet/>
      <dgm:spPr/>
      <dgm:t>
        <a:bodyPr/>
        <a:lstStyle/>
        <a:p>
          <a:endParaRPr lang="zh-CN" altLang="en-US" sz="2400"/>
        </a:p>
      </dgm:t>
    </dgm:pt>
    <dgm:pt modelId="{182E0168-109F-4FEA-8AE9-6F036AA63CF9}" type="sibTrans" cxnId="{D3B8E153-332B-4654-A016-B83AA5C03EE2}">
      <dgm:prSet/>
      <dgm:spPr/>
      <dgm:t>
        <a:bodyPr/>
        <a:lstStyle/>
        <a:p>
          <a:endParaRPr lang="zh-CN" altLang="en-US" sz="2400"/>
        </a:p>
      </dgm:t>
    </dgm:pt>
    <dgm:pt modelId="{4F8FB0C3-C778-4F79-AA66-C13C58C193DB}">
      <dgm:prSet phldrT="[文本]" custT="1"/>
      <dgm:spPr/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语句</a:t>
          </a:r>
        </a:p>
      </dgm:t>
    </dgm:pt>
    <dgm:pt modelId="{01AB18C8-C40A-41D6-A046-0887D75C39B7}" type="parTrans" cxnId="{440A83F5-2A07-4CE5-9B6A-9B50288AE3AF}">
      <dgm:prSet/>
      <dgm:spPr/>
      <dgm:t>
        <a:bodyPr/>
        <a:lstStyle/>
        <a:p>
          <a:endParaRPr lang="zh-CN" altLang="en-US" sz="2400"/>
        </a:p>
      </dgm:t>
    </dgm:pt>
    <dgm:pt modelId="{C28C0719-4362-45CB-AC36-202CAFCCF051}" type="sibTrans" cxnId="{440A83F5-2A07-4CE5-9B6A-9B50288AE3AF}">
      <dgm:prSet/>
      <dgm:spPr/>
      <dgm:t>
        <a:bodyPr/>
        <a:lstStyle/>
        <a:p>
          <a:endParaRPr lang="zh-CN" altLang="en-US" sz="2400"/>
        </a:p>
      </dgm:t>
    </dgm:pt>
    <dgm:pt modelId="{DFB02147-BB1F-4938-B618-A045B2E4A322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2000" b="1" dirty="0"/>
            <a:t>    标识符</a:t>
          </a:r>
        </a:p>
      </dgm:t>
    </dgm:pt>
    <dgm:pt modelId="{97130FF8-BFDD-451F-A8CC-385E92279F56}" type="parTrans" cxnId="{D3F86096-BB9B-4B19-8D4B-89655F9FD11C}">
      <dgm:prSet/>
      <dgm:spPr/>
      <dgm:t>
        <a:bodyPr/>
        <a:lstStyle/>
        <a:p>
          <a:endParaRPr lang="zh-CN" altLang="en-US" sz="2400"/>
        </a:p>
      </dgm:t>
    </dgm:pt>
    <dgm:pt modelId="{65FA2596-0069-47DF-BCF1-EE5036EADEE7}" type="sibTrans" cxnId="{D3F86096-BB9B-4B19-8D4B-89655F9FD11C}">
      <dgm:prSet/>
      <dgm:spPr/>
      <dgm:t>
        <a:bodyPr/>
        <a:lstStyle/>
        <a:p>
          <a:endParaRPr lang="zh-CN" altLang="en-US" sz="2400"/>
        </a:p>
      </dgm:t>
    </dgm:pt>
    <dgm:pt modelId="{CF9DC675-D9B6-417D-9552-E38C95B8A30D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2000" dirty="0"/>
            <a:t>    </a:t>
          </a:r>
          <a:r>
            <a:rPr lang="zh-CN" altLang="en-US" sz="2000" b="1" dirty="0"/>
            <a:t>字面常量</a:t>
          </a:r>
        </a:p>
      </dgm:t>
    </dgm:pt>
    <dgm:pt modelId="{732A4B91-604D-4E87-AC77-C3B65DDACF8E}" type="parTrans" cxnId="{372F1038-F12D-43D5-80CB-A07FCAB2B000}">
      <dgm:prSet/>
      <dgm:spPr/>
      <dgm:t>
        <a:bodyPr/>
        <a:lstStyle/>
        <a:p>
          <a:endParaRPr lang="zh-CN" altLang="en-US" sz="2400"/>
        </a:p>
      </dgm:t>
    </dgm:pt>
    <dgm:pt modelId="{F774A085-0D69-479E-8C8E-2FA1E1842F92}" type="sibTrans" cxnId="{372F1038-F12D-43D5-80CB-A07FCAB2B000}">
      <dgm:prSet/>
      <dgm:spPr/>
      <dgm:t>
        <a:bodyPr/>
        <a:lstStyle/>
        <a:p>
          <a:endParaRPr lang="zh-CN" altLang="en-US" sz="2400"/>
        </a:p>
      </dgm:t>
    </dgm:pt>
    <dgm:pt modelId="{E820E784-BC26-4CC9-A38B-8E66FCA2BCF8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1800" dirty="0"/>
            <a:t>        预定义标识符</a:t>
          </a:r>
        </a:p>
      </dgm:t>
    </dgm:pt>
    <dgm:pt modelId="{3B6410A2-4DA6-454C-AE39-3CF75350E27B}" type="parTrans" cxnId="{31530947-B45D-415E-A682-930D825399AC}">
      <dgm:prSet/>
      <dgm:spPr/>
      <dgm:t>
        <a:bodyPr/>
        <a:lstStyle/>
        <a:p>
          <a:endParaRPr lang="zh-CN" altLang="en-US" sz="2400"/>
        </a:p>
      </dgm:t>
    </dgm:pt>
    <dgm:pt modelId="{532F9591-3761-4E3F-B594-C7C3E1908F9A}" type="sibTrans" cxnId="{31530947-B45D-415E-A682-930D825399AC}">
      <dgm:prSet/>
      <dgm:spPr/>
      <dgm:t>
        <a:bodyPr/>
        <a:lstStyle/>
        <a:p>
          <a:endParaRPr lang="zh-CN" altLang="en-US" sz="2400"/>
        </a:p>
      </dgm:t>
    </dgm:pt>
    <dgm:pt modelId="{72126A6D-FBB3-4D42-8259-91884F53B00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1800" dirty="0"/>
            <a:t>        自定义标识符</a:t>
          </a:r>
        </a:p>
      </dgm:t>
    </dgm:pt>
    <dgm:pt modelId="{CC39806F-4CF6-4466-9387-46AEA65B6392}" type="parTrans" cxnId="{960E6BAF-7F9D-4B72-B567-BF1AAA01AEC7}">
      <dgm:prSet/>
      <dgm:spPr/>
      <dgm:t>
        <a:bodyPr/>
        <a:lstStyle/>
        <a:p>
          <a:endParaRPr lang="zh-CN" altLang="en-US" sz="2400"/>
        </a:p>
      </dgm:t>
    </dgm:pt>
    <dgm:pt modelId="{E8C0755E-D927-4EA9-B6D5-97E50A40F1A6}" type="sibTrans" cxnId="{960E6BAF-7F9D-4B72-B567-BF1AAA01AEC7}">
      <dgm:prSet/>
      <dgm:spPr/>
      <dgm:t>
        <a:bodyPr/>
        <a:lstStyle/>
        <a:p>
          <a:endParaRPr lang="zh-CN" altLang="en-US" sz="2400"/>
        </a:p>
      </dgm:t>
    </dgm:pt>
    <dgm:pt modelId="{107B14FE-27C7-4DCA-A38C-F5F3CCEF33C4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1800" dirty="0"/>
            <a:t>        整数</a:t>
          </a:r>
        </a:p>
      </dgm:t>
    </dgm:pt>
    <dgm:pt modelId="{EE9E8EE2-16A2-44B4-84B3-9B50F117FD1E}" type="parTrans" cxnId="{A6592960-20C4-41D6-ADBB-16FAFADFB262}">
      <dgm:prSet/>
      <dgm:spPr/>
      <dgm:t>
        <a:bodyPr/>
        <a:lstStyle/>
        <a:p>
          <a:endParaRPr lang="zh-CN" altLang="en-US" sz="2400"/>
        </a:p>
      </dgm:t>
    </dgm:pt>
    <dgm:pt modelId="{E1B3C574-9A13-447A-9190-0B02B0EE0182}" type="sibTrans" cxnId="{A6592960-20C4-41D6-ADBB-16FAFADFB262}">
      <dgm:prSet/>
      <dgm:spPr/>
      <dgm:t>
        <a:bodyPr/>
        <a:lstStyle/>
        <a:p>
          <a:endParaRPr lang="zh-CN" altLang="en-US" sz="2400"/>
        </a:p>
      </dgm:t>
    </dgm:pt>
    <dgm:pt modelId="{E604C3FF-72DF-4F78-B120-D409E130637B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1800" dirty="0"/>
            <a:t>        小数</a:t>
          </a:r>
        </a:p>
      </dgm:t>
    </dgm:pt>
    <dgm:pt modelId="{B5D9AA6D-7B6E-4C22-8AF1-72ACCD302380}" type="parTrans" cxnId="{565D8FC8-2D85-4C02-80D1-765E344122BA}">
      <dgm:prSet/>
      <dgm:spPr/>
      <dgm:t>
        <a:bodyPr/>
        <a:lstStyle/>
        <a:p>
          <a:endParaRPr lang="zh-CN" altLang="en-US" sz="2400"/>
        </a:p>
      </dgm:t>
    </dgm:pt>
    <dgm:pt modelId="{E97A97D1-18D3-4F59-9B6C-75D4F4080C91}" type="sibTrans" cxnId="{565D8FC8-2D85-4C02-80D1-765E344122BA}">
      <dgm:prSet/>
      <dgm:spPr/>
      <dgm:t>
        <a:bodyPr/>
        <a:lstStyle/>
        <a:p>
          <a:endParaRPr lang="zh-CN" altLang="en-US" sz="2400"/>
        </a:p>
      </dgm:t>
    </dgm:pt>
    <dgm:pt modelId="{C392BF51-F32F-45DA-A7D4-D70EC285A994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1800" dirty="0"/>
            <a:t>        字符</a:t>
          </a:r>
        </a:p>
      </dgm:t>
    </dgm:pt>
    <dgm:pt modelId="{D7CBFF04-E865-4C21-BBCD-2A0B5E497470}" type="parTrans" cxnId="{ABD49BE6-794B-45F0-BBF0-66DBAA5F6B79}">
      <dgm:prSet/>
      <dgm:spPr/>
      <dgm:t>
        <a:bodyPr/>
        <a:lstStyle/>
        <a:p>
          <a:endParaRPr lang="zh-CN" altLang="en-US" sz="2400"/>
        </a:p>
      </dgm:t>
    </dgm:pt>
    <dgm:pt modelId="{A3DDDC0F-C45E-49C1-9B21-526AB86E1DD9}" type="sibTrans" cxnId="{ABD49BE6-794B-45F0-BBF0-66DBAA5F6B79}">
      <dgm:prSet/>
      <dgm:spPr/>
      <dgm:t>
        <a:bodyPr/>
        <a:lstStyle/>
        <a:p>
          <a:endParaRPr lang="zh-CN" altLang="en-US" sz="2400"/>
        </a:p>
      </dgm:t>
    </dgm:pt>
    <dgm:pt modelId="{71BE1E4C-DE65-4406-A2C3-6B4BD5325318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1800" dirty="0"/>
            <a:t>        字符串</a:t>
          </a:r>
        </a:p>
      </dgm:t>
    </dgm:pt>
    <dgm:pt modelId="{4B7A3F49-7849-4259-A7AF-2EF8B8EA660D}" type="parTrans" cxnId="{793AD438-7B57-4EA3-9526-F703A550BC47}">
      <dgm:prSet/>
      <dgm:spPr/>
      <dgm:t>
        <a:bodyPr/>
        <a:lstStyle/>
        <a:p>
          <a:endParaRPr lang="zh-CN" altLang="en-US" sz="2400"/>
        </a:p>
      </dgm:t>
    </dgm:pt>
    <dgm:pt modelId="{D5903C4F-C64A-454B-B374-7BA6507016B9}" type="sibTrans" cxnId="{793AD438-7B57-4EA3-9526-F703A550BC47}">
      <dgm:prSet/>
      <dgm:spPr/>
      <dgm:t>
        <a:bodyPr/>
        <a:lstStyle/>
        <a:p>
          <a:endParaRPr lang="zh-CN" altLang="en-US" sz="2400"/>
        </a:p>
      </dgm:t>
    </dgm:pt>
    <dgm:pt modelId="{D81BBC02-DBEA-4ABD-AB17-CB72F02476CA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2000" dirty="0"/>
            <a:t>    特殊符号</a:t>
          </a:r>
        </a:p>
      </dgm:t>
    </dgm:pt>
    <dgm:pt modelId="{BA7B9A4A-7E7E-43DB-AFB5-84734F14362A}" type="sibTrans" cxnId="{66269DDF-06AE-452B-9F9D-FDAF360630A0}">
      <dgm:prSet/>
      <dgm:spPr/>
      <dgm:t>
        <a:bodyPr/>
        <a:lstStyle/>
        <a:p>
          <a:endParaRPr lang="zh-CN" altLang="en-US" sz="2400"/>
        </a:p>
      </dgm:t>
    </dgm:pt>
    <dgm:pt modelId="{3AAD636A-02A7-4A94-A9C9-8FE7C7B71BDD}" type="parTrans" cxnId="{66269DDF-06AE-452B-9F9D-FDAF360630A0}">
      <dgm:prSet/>
      <dgm:spPr/>
      <dgm:t>
        <a:bodyPr/>
        <a:lstStyle/>
        <a:p>
          <a:endParaRPr lang="zh-CN" altLang="en-US" sz="2400"/>
        </a:p>
      </dgm:t>
    </dgm:pt>
    <dgm:pt modelId="{011A902E-E1DD-4F6E-97DE-3984750CBAEA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zh-CN" altLang="en-US" sz="2000" dirty="0"/>
            <a:t>    阿拉伯数字</a:t>
          </a:r>
        </a:p>
      </dgm:t>
    </dgm:pt>
    <dgm:pt modelId="{538D8CEC-73FC-424C-AA0D-35C2F1F47C35}" type="sibTrans" cxnId="{7C4B2F77-551F-49CE-9136-351F52439908}">
      <dgm:prSet/>
      <dgm:spPr/>
      <dgm:t>
        <a:bodyPr/>
        <a:lstStyle/>
        <a:p>
          <a:endParaRPr lang="zh-CN" altLang="en-US" sz="2400"/>
        </a:p>
      </dgm:t>
    </dgm:pt>
    <dgm:pt modelId="{7AE0D25A-099B-454D-9A19-CE65ADBFF23D}" type="parTrans" cxnId="{7C4B2F77-551F-49CE-9136-351F52439908}">
      <dgm:prSet/>
      <dgm:spPr/>
      <dgm:t>
        <a:bodyPr/>
        <a:lstStyle/>
        <a:p>
          <a:endParaRPr lang="zh-CN" altLang="en-US" sz="2400"/>
        </a:p>
      </dgm:t>
    </dgm:pt>
    <dgm:pt modelId="{6DCDDC5A-055D-4F6A-BE92-BC7AEB1AA835}" type="pres">
      <dgm:prSet presAssocID="{9CA3A150-D888-4D2D-A6D4-8C45F9AE4DA0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1724DA59-5739-494B-826A-1BE901255CDC}" type="pres">
      <dgm:prSet presAssocID="{4C9E6BAE-263A-452D-94E3-3CD2252D3AEE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ABA18EBA-6CA1-4C26-AEC1-C2A6930BB409}" type="pres">
      <dgm:prSet presAssocID="{4C9E6BAE-263A-452D-94E3-3CD2252D3AEE}" presName="childText1" presStyleLbl="solidAlignAcc1" presStyleIdx="0" presStyleCnt="2">
        <dgm:presLayoutVars>
          <dgm:chMax val="0"/>
          <dgm:chPref val="0"/>
          <dgm:bulletEnabled val="1"/>
        </dgm:presLayoutVars>
      </dgm:prSet>
      <dgm:spPr/>
    </dgm:pt>
    <dgm:pt modelId="{402B3303-FFAE-4F86-B0F3-BD4E687A152A}" type="pres">
      <dgm:prSet presAssocID="{F3DD5322-61F0-4838-9F28-A305A338629C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6D8BD354-8BCD-4293-AAD4-D999EB7C6B92}" type="pres">
      <dgm:prSet presAssocID="{F3DD5322-61F0-4838-9F28-A305A338629C}" presName="childText2" presStyleLbl="solidAlignAcc1" presStyleIdx="1" presStyleCnt="2" custScaleY="138746" custLinFactNeighborY="18627">
        <dgm:presLayoutVars>
          <dgm:chMax val="0"/>
          <dgm:chPref val="0"/>
          <dgm:bulletEnabled val="1"/>
        </dgm:presLayoutVars>
      </dgm:prSet>
      <dgm:spPr/>
    </dgm:pt>
    <dgm:pt modelId="{4436F7D6-D6EA-4BC0-AF0A-FFE57D84C086}" type="pres">
      <dgm:prSet presAssocID="{4F8FB0C3-C778-4F79-AA66-C13C58C193DB}" presName="parentText3" presStyleLbl="node1" presStyleIdx="2" presStyleCnt="3" custLinFactNeighborY="4537">
        <dgm:presLayoutVars>
          <dgm:chMax/>
          <dgm:chPref val="3"/>
          <dgm:bulletEnabled val="1"/>
        </dgm:presLayoutVars>
      </dgm:prSet>
      <dgm:spPr/>
    </dgm:pt>
  </dgm:ptLst>
  <dgm:cxnLst>
    <dgm:cxn modelId="{EE356A05-EF48-4E7E-9092-A2B546A8AB5C}" type="presOf" srcId="{8DE39185-8B8A-4AAA-ACB1-86E58AEEC32B}" destId="{ABA18EBA-6CA1-4C26-AEC1-C2A6930BB409}" srcOrd="0" destOrd="0" presId="urn:microsoft.com/office/officeart/2009/3/layout/IncreasingArrowsProcess"/>
    <dgm:cxn modelId="{3C4ABE08-F558-40DC-B22F-C72FB1407302}" type="presOf" srcId="{9CA3A150-D888-4D2D-A6D4-8C45F9AE4DA0}" destId="{6DCDDC5A-055D-4F6A-BE92-BC7AEB1AA835}" srcOrd="0" destOrd="0" presId="urn:microsoft.com/office/officeart/2009/3/layout/IncreasingArrowsProcess"/>
    <dgm:cxn modelId="{9577A109-1C59-4B3D-AC02-77BFDBA24F0F}" type="presOf" srcId="{E820E784-BC26-4CC9-A38B-8E66FCA2BCF8}" destId="{6D8BD354-8BCD-4293-AAD4-D999EB7C6B92}" srcOrd="0" destOrd="2" presId="urn:microsoft.com/office/officeart/2009/3/layout/IncreasingArrowsProcess"/>
    <dgm:cxn modelId="{33687A12-057B-4EBE-9562-2D948C88D2FA}" type="presOf" srcId="{F3DD5322-61F0-4838-9F28-A305A338629C}" destId="{402B3303-FFAE-4F86-B0F3-BD4E687A152A}" srcOrd="0" destOrd="0" presId="urn:microsoft.com/office/officeart/2009/3/layout/IncreasingArrowsProcess"/>
    <dgm:cxn modelId="{10CC6613-5143-461B-B2AC-B013FDBEC478}" type="presOf" srcId="{C392BF51-F32F-45DA-A7D4-D70EC285A994}" destId="{6D8BD354-8BCD-4293-AAD4-D999EB7C6B92}" srcOrd="0" destOrd="7" presId="urn:microsoft.com/office/officeart/2009/3/layout/IncreasingArrowsProcess"/>
    <dgm:cxn modelId="{41D40A25-D753-4FC9-9FB6-AC588D5B11C3}" type="presOf" srcId="{107B14FE-27C7-4DCA-A38C-F5F3CCEF33C4}" destId="{6D8BD354-8BCD-4293-AAD4-D999EB7C6B92}" srcOrd="0" destOrd="5" presId="urn:microsoft.com/office/officeart/2009/3/layout/IncreasingArrowsProcess"/>
    <dgm:cxn modelId="{E7E64B34-38CB-4926-AC69-C04A2511019D}" type="presOf" srcId="{71BE1E4C-DE65-4406-A2C3-6B4BD5325318}" destId="{6D8BD354-8BCD-4293-AAD4-D999EB7C6B92}" srcOrd="0" destOrd="8" presId="urn:microsoft.com/office/officeart/2009/3/layout/IncreasingArrowsProcess"/>
    <dgm:cxn modelId="{372F1038-F12D-43D5-80CB-A07FCAB2B000}" srcId="{F3DD5322-61F0-4838-9F28-A305A338629C}" destId="{CF9DC675-D9B6-417D-9552-E38C95B8A30D}" srcOrd="4" destOrd="0" parTransId="{732A4B91-604D-4E87-AC77-C3B65DDACF8E}" sibTransId="{F774A085-0D69-479E-8C8E-2FA1E1842F92}"/>
    <dgm:cxn modelId="{793AD438-7B57-4EA3-9526-F703A550BC47}" srcId="{F3DD5322-61F0-4838-9F28-A305A338629C}" destId="{71BE1E4C-DE65-4406-A2C3-6B4BD5325318}" srcOrd="8" destOrd="0" parTransId="{4B7A3F49-7849-4259-A7AF-2EF8B8EA660D}" sibTransId="{D5903C4F-C64A-454B-B374-7BA6507016B9}"/>
    <dgm:cxn modelId="{A6592960-20C4-41D6-ADBB-16FAFADFB262}" srcId="{F3DD5322-61F0-4838-9F28-A305A338629C}" destId="{107B14FE-27C7-4DCA-A38C-F5F3CCEF33C4}" srcOrd="5" destOrd="0" parTransId="{EE9E8EE2-16A2-44B4-84B3-9B50F117FD1E}" sibTransId="{E1B3C574-9A13-447A-9190-0B02B0EE0182}"/>
    <dgm:cxn modelId="{43EF4A41-401A-47DE-A9B5-752B16CD8264}" type="presOf" srcId="{E604C3FF-72DF-4F78-B120-D409E130637B}" destId="{6D8BD354-8BCD-4293-AAD4-D999EB7C6B92}" srcOrd="0" destOrd="6" presId="urn:microsoft.com/office/officeart/2009/3/layout/IncreasingArrowsProcess"/>
    <dgm:cxn modelId="{E448F364-1A83-43D9-9D23-E44D8BA5A4BA}" type="presOf" srcId="{D81BBC02-DBEA-4ABD-AB17-CB72F02476CA}" destId="{ABA18EBA-6CA1-4C26-AEC1-C2A6930BB409}" srcOrd="0" destOrd="2" presId="urn:microsoft.com/office/officeart/2009/3/layout/IncreasingArrowsProcess"/>
    <dgm:cxn modelId="{31530947-B45D-415E-A682-930D825399AC}" srcId="{F3DD5322-61F0-4838-9F28-A305A338629C}" destId="{E820E784-BC26-4CC9-A38B-8E66FCA2BCF8}" srcOrd="2" destOrd="0" parTransId="{3B6410A2-4DA6-454C-AE39-3CF75350E27B}" sibTransId="{532F9591-3761-4E3F-B594-C7C3E1908F9A}"/>
    <dgm:cxn modelId="{83050F69-9542-4A99-B4E2-FE1BF93D4DAF}" type="presOf" srcId="{72126A6D-FBB3-4D42-8259-91884F53B00E}" destId="{6D8BD354-8BCD-4293-AAD4-D999EB7C6B92}" srcOrd="0" destOrd="3" presId="urn:microsoft.com/office/officeart/2009/3/layout/IncreasingArrowsProcess"/>
    <dgm:cxn modelId="{DDB07D52-FC91-44D5-899D-33262EF3E3A8}" srcId="{9CA3A150-D888-4D2D-A6D4-8C45F9AE4DA0}" destId="{4C9E6BAE-263A-452D-94E3-3CD2252D3AEE}" srcOrd="0" destOrd="0" parTransId="{65AAB04B-307E-4DCD-8441-196CEB8F7971}" sibTransId="{F6A10003-8E24-4A73-A14F-48D77148D5BF}"/>
    <dgm:cxn modelId="{D3B8E153-332B-4654-A016-B83AA5C03EE2}" srcId="{F3DD5322-61F0-4838-9F28-A305A338629C}" destId="{1DEF2CDD-E518-44D6-BA1D-2F5567DEC583}" srcOrd="0" destOrd="0" parTransId="{41A5B1DC-6874-4190-8708-D65FD09DE639}" sibTransId="{182E0168-109F-4FEA-8AE9-6F036AA63CF9}"/>
    <dgm:cxn modelId="{7C4B2F77-551F-49CE-9136-351F52439908}" srcId="{4C9E6BAE-263A-452D-94E3-3CD2252D3AEE}" destId="{011A902E-E1DD-4F6E-97DE-3984750CBAEA}" srcOrd="1" destOrd="0" parTransId="{7AE0D25A-099B-454D-9A19-CE65ADBFF23D}" sibTransId="{538D8CEC-73FC-424C-AA0D-35C2F1F47C35}"/>
    <dgm:cxn modelId="{5005DB7C-B462-4AB3-AF95-8FBD9DB678A4}" type="presOf" srcId="{CF9DC675-D9B6-417D-9552-E38C95B8A30D}" destId="{6D8BD354-8BCD-4293-AAD4-D999EB7C6B92}" srcOrd="0" destOrd="4" presId="urn:microsoft.com/office/officeart/2009/3/layout/IncreasingArrowsProcess"/>
    <dgm:cxn modelId="{19C1C47F-8EEB-4B74-B8E1-308407AE0399}" type="presOf" srcId="{4F8FB0C3-C778-4F79-AA66-C13C58C193DB}" destId="{4436F7D6-D6EA-4BC0-AF0A-FFE57D84C086}" srcOrd="0" destOrd="0" presId="urn:microsoft.com/office/officeart/2009/3/layout/IncreasingArrowsProcess"/>
    <dgm:cxn modelId="{D3F86096-BB9B-4B19-8D4B-89655F9FD11C}" srcId="{F3DD5322-61F0-4838-9F28-A305A338629C}" destId="{DFB02147-BB1F-4938-B618-A045B2E4A322}" srcOrd="1" destOrd="0" parTransId="{97130FF8-BFDD-451F-A8CC-385E92279F56}" sibTransId="{65FA2596-0069-47DF-BCF1-EE5036EADEE7}"/>
    <dgm:cxn modelId="{722F5197-E479-456A-BA03-7B68281F8F1A}" srcId="{9CA3A150-D888-4D2D-A6D4-8C45F9AE4DA0}" destId="{F3DD5322-61F0-4838-9F28-A305A338629C}" srcOrd="1" destOrd="0" parTransId="{B7D5DEE7-0FB6-4B68-B47A-A89365458A3F}" sibTransId="{2DA3B9AE-129D-4B61-AB80-E28D05F14961}"/>
    <dgm:cxn modelId="{960E6BAF-7F9D-4B72-B567-BF1AAA01AEC7}" srcId="{F3DD5322-61F0-4838-9F28-A305A338629C}" destId="{72126A6D-FBB3-4D42-8259-91884F53B00E}" srcOrd="3" destOrd="0" parTransId="{CC39806F-4CF6-4466-9387-46AEA65B6392}" sibTransId="{E8C0755E-D927-4EA9-B6D5-97E50A40F1A6}"/>
    <dgm:cxn modelId="{1C4B4BB0-EE87-4C48-A2DE-ED5FB4391714}" type="presOf" srcId="{1DEF2CDD-E518-44D6-BA1D-2F5567DEC583}" destId="{6D8BD354-8BCD-4293-AAD4-D999EB7C6B92}" srcOrd="0" destOrd="0" presId="urn:microsoft.com/office/officeart/2009/3/layout/IncreasingArrowsProcess"/>
    <dgm:cxn modelId="{A99C28B3-5E19-4C77-91B5-E33FCF93F928}" type="presOf" srcId="{011A902E-E1DD-4F6E-97DE-3984750CBAEA}" destId="{ABA18EBA-6CA1-4C26-AEC1-C2A6930BB409}" srcOrd="0" destOrd="1" presId="urn:microsoft.com/office/officeart/2009/3/layout/IncreasingArrowsProcess"/>
    <dgm:cxn modelId="{A5018FBA-016C-44F5-8BC1-3FFD7D4BF965}" srcId="{4C9E6BAE-263A-452D-94E3-3CD2252D3AEE}" destId="{8DE39185-8B8A-4AAA-ACB1-86E58AEEC32B}" srcOrd="0" destOrd="0" parTransId="{8E1DF529-8120-48AE-A1F0-0798C4A9A998}" sibTransId="{9D5D0B4F-9D70-46D6-9502-F51678A67193}"/>
    <dgm:cxn modelId="{565D8FC8-2D85-4C02-80D1-765E344122BA}" srcId="{F3DD5322-61F0-4838-9F28-A305A338629C}" destId="{E604C3FF-72DF-4F78-B120-D409E130637B}" srcOrd="6" destOrd="0" parTransId="{B5D9AA6D-7B6E-4C22-8AF1-72ACCD302380}" sibTransId="{E97A97D1-18D3-4F59-9B6C-75D4F4080C91}"/>
    <dgm:cxn modelId="{66269DDF-06AE-452B-9F9D-FDAF360630A0}" srcId="{4C9E6BAE-263A-452D-94E3-3CD2252D3AEE}" destId="{D81BBC02-DBEA-4ABD-AB17-CB72F02476CA}" srcOrd="2" destOrd="0" parTransId="{3AAD636A-02A7-4A94-A9C9-8FE7C7B71BDD}" sibTransId="{BA7B9A4A-7E7E-43DB-AFB5-84734F14362A}"/>
    <dgm:cxn modelId="{B5E02BE2-CC6B-4D3F-BFD4-7C2AA2D4F499}" type="presOf" srcId="{4C9E6BAE-263A-452D-94E3-3CD2252D3AEE}" destId="{1724DA59-5739-494B-826A-1BE901255CDC}" srcOrd="0" destOrd="0" presId="urn:microsoft.com/office/officeart/2009/3/layout/IncreasingArrowsProcess"/>
    <dgm:cxn modelId="{ABD49BE6-794B-45F0-BBF0-66DBAA5F6B79}" srcId="{F3DD5322-61F0-4838-9F28-A305A338629C}" destId="{C392BF51-F32F-45DA-A7D4-D70EC285A994}" srcOrd="7" destOrd="0" parTransId="{D7CBFF04-E865-4C21-BBCD-2A0B5E497470}" sibTransId="{A3DDDC0F-C45E-49C1-9B21-526AB86E1DD9}"/>
    <dgm:cxn modelId="{7E911DF0-4D0C-4A23-AF67-B3C9D8478812}" type="presOf" srcId="{DFB02147-BB1F-4938-B618-A045B2E4A322}" destId="{6D8BD354-8BCD-4293-AAD4-D999EB7C6B92}" srcOrd="0" destOrd="1" presId="urn:microsoft.com/office/officeart/2009/3/layout/IncreasingArrowsProcess"/>
    <dgm:cxn modelId="{440A83F5-2A07-4CE5-9B6A-9B50288AE3AF}" srcId="{9CA3A150-D888-4D2D-A6D4-8C45F9AE4DA0}" destId="{4F8FB0C3-C778-4F79-AA66-C13C58C193DB}" srcOrd="2" destOrd="0" parTransId="{01AB18C8-C40A-41D6-A046-0887D75C39B7}" sibTransId="{C28C0719-4362-45CB-AC36-202CAFCCF051}"/>
    <dgm:cxn modelId="{25BE820D-1A33-4469-84D3-4F7943685951}" type="presParOf" srcId="{6DCDDC5A-055D-4F6A-BE92-BC7AEB1AA835}" destId="{1724DA59-5739-494B-826A-1BE901255CDC}" srcOrd="0" destOrd="0" presId="urn:microsoft.com/office/officeart/2009/3/layout/IncreasingArrowsProcess"/>
    <dgm:cxn modelId="{C467B478-BE87-404A-8FFF-5CFA84A9AD4F}" type="presParOf" srcId="{6DCDDC5A-055D-4F6A-BE92-BC7AEB1AA835}" destId="{ABA18EBA-6CA1-4C26-AEC1-C2A6930BB409}" srcOrd="1" destOrd="0" presId="urn:microsoft.com/office/officeart/2009/3/layout/IncreasingArrowsProcess"/>
    <dgm:cxn modelId="{DAEEFF6A-09AF-417B-ABC1-671422EC4455}" type="presParOf" srcId="{6DCDDC5A-055D-4F6A-BE92-BC7AEB1AA835}" destId="{402B3303-FFAE-4F86-B0F3-BD4E687A152A}" srcOrd="2" destOrd="0" presId="urn:microsoft.com/office/officeart/2009/3/layout/IncreasingArrowsProcess"/>
    <dgm:cxn modelId="{F9C0BBFD-CCD1-41FF-9E96-CF4D65597ACC}" type="presParOf" srcId="{6DCDDC5A-055D-4F6A-BE92-BC7AEB1AA835}" destId="{6D8BD354-8BCD-4293-AAD4-D999EB7C6B92}" srcOrd="3" destOrd="0" presId="urn:microsoft.com/office/officeart/2009/3/layout/IncreasingArrowsProcess"/>
    <dgm:cxn modelId="{AA579AD7-C35B-4830-8E47-7587034E0143}" type="presParOf" srcId="{6DCDDC5A-055D-4F6A-BE92-BC7AEB1AA835}" destId="{4436F7D6-D6EA-4BC0-AF0A-FFE57D84C086}" srcOrd="4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F6FBB-44F7-45CE-B3B0-FA24E43E34C7}">
      <dsp:nvSpPr>
        <dsp:cNvPr id="0" name=""/>
        <dsp:cNvSpPr/>
      </dsp:nvSpPr>
      <dsp:spPr>
        <a:xfrm>
          <a:off x="2798" y="167973"/>
          <a:ext cx="1760736" cy="744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tx1"/>
              </a:solidFill>
            </a:rPr>
            <a:t>设计</a:t>
          </a:r>
        </a:p>
      </dsp:txBody>
      <dsp:txXfrm>
        <a:off x="24594" y="189769"/>
        <a:ext cx="1717144" cy="700580"/>
      </dsp:txXfrm>
    </dsp:sp>
    <dsp:sp modelId="{9C7766B3-AEFB-44C9-A9EB-B4700BD515A8}">
      <dsp:nvSpPr>
        <dsp:cNvPr id="0" name=""/>
        <dsp:cNvSpPr/>
      </dsp:nvSpPr>
      <dsp:spPr>
        <a:xfrm>
          <a:off x="2089333" y="328728"/>
          <a:ext cx="704435" cy="422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>
            <a:solidFill>
              <a:schemeClr val="tx1"/>
            </a:solidFill>
          </a:endParaRPr>
        </a:p>
      </dsp:txBody>
      <dsp:txXfrm>
        <a:off x="2089333" y="413261"/>
        <a:ext cx="577636" cy="253597"/>
      </dsp:txXfrm>
    </dsp:sp>
    <dsp:sp modelId="{8271BE74-47CC-42DF-9F1D-FCE031001AEA}">
      <dsp:nvSpPr>
        <dsp:cNvPr id="0" name=""/>
        <dsp:cNvSpPr/>
      </dsp:nvSpPr>
      <dsp:spPr>
        <a:xfrm>
          <a:off x="3080071" y="167973"/>
          <a:ext cx="1760736" cy="744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chemeClr val="tx1"/>
              </a:solidFill>
            </a:rPr>
            <a:t>实现</a:t>
          </a:r>
        </a:p>
      </dsp:txBody>
      <dsp:txXfrm>
        <a:off x="3101867" y="189769"/>
        <a:ext cx="1717144" cy="700580"/>
      </dsp:txXfrm>
    </dsp:sp>
    <dsp:sp modelId="{6C18766D-CE15-49E9-8BB3-12B4449A187B}">
      <dsp:nvSpPr>
        <dsp:cNvPr id="0" name=""/>
        <dsp:cNvSpPr/>
      </dsp:nvSpPr>
      <dsp:spPr>
        <a:xfrm>
          <a:off x="5166607" y="328728"/>
          <a:ext cx="704435" cy="422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>
            <a:solidFill>
              <a:schemeClr val="tx1"/>
            </a:solidFill>
          </a:endParaRPr>
        </a:p>
      </dsp:txBody>
      <dsp:txXfrm>
        <a:off x="5166607" y="413261"/>
        <a:ext cx="577636" cy="253597"/>
      </dsp:txXfrm>
    </dsp:sp>
    <dsp:sp modelId="{7891C796-F520-4EAC-96C7-560B36B634DA}">
      <dsp:nvSpPr>
        <dsp:cNvPr id="0" name=""/>
        <dsp:cNvSpPr/>
      </dsp:nvSpPr>
      <dsp:spPr>
        <a:xfrm>
          <a:off x="6157345" y="167973"/>
          <a:ext cx="1760736" cy="744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chemeClr val="tx1"/>
              </a:solidFill>
            </a:rPr>
            <a:t>使用</a:t>
          </a:r>
        </a:p>
      </dsp:txBody>
      <dsp:txXfrm>
        <a:off x="6179141" y="189769"/>
        <a:ext cx="1717144" cy="700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4DA59-5739-494B-826A-1BE901255CDC}">
      <dsp:nvSpPr>
        <dsp:cNvPr id="0" name=""/>
        <dsp:cNvSpPr/>
      </dsp:nvSpPr>
      <dsp:spPr>
        <a:xfrm>
          <a:off x="0" y="694481"/>
          <a:ext cx="8126942" cy="118359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878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字符集</a:t>
          </a:r>
        </a:p>
      </dsp:txBody>
      <dsp:txXfrm>
        <a:off x="0" y="990379"/>
        <a:ext cx="7831044" cy="591796"/>
      </dsp:txXfrm>
    </dsp:sp>
    <dsp:sp modelId="{ABA18EBA-6CA1-4C26-AEC1-C2A6930BB409}">
      <dsp:nvSpPr>
        <dsp:cNvPr id="0" name=""/>
        <dsp:cNvSpPr/>
      </dsp:nvSpPr>
      <dsp:spPr>
        <a:xfrm>
          <a:off x="0" y="1607202"/>
          <a:ext cx="2503098" cy="22800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kern="1200" dirty="0"/>
            <a:t>    大小写英文字母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kern="1200" dirty="0"/>
            <a:t>    阿拉伯数字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kern="1200" dirty="0"/>
            <a:t>    特殊符号</a:t>
          </a:r>
        </a:p>
      </dsp:txBody>
      <dsp:txXfrm>
        <a:off x="0" y="1607202"/>
        <a:ext cx="2503098" cy="2280034"/>
      </dsp:txXfrm>
    </dsp:sp>
    <dsp:sp modelId="{402B3303-FFAE-4F86-B0F3-BD4E687A152A}">
      <dsp:nvSpPr>
        <dsp:cNvPr id="0" name=""/>
        <dsp:cNvSpPr/>
      </dsp:nvSpPr>
      <dsp:spPr>
        <a:xfrm>
          <a:off x="2503098" y="1089012"/>
          <a:ext cx="5623843" cy="118359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878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单词</a:t>
          </a:r>
          <a:r>
            <a:rPr lang="zh-CN" altLang="en-US" sz="2000" kern="1200" dirty="0">
              <a:solidFill>
                <a:schemeClr val="tx1"/>
              </a:solidFill>
            </a:rPr>
            <a:t>                  操作符                标点符号</a:t>
          </a:r>
        </a:p>
      </dsp:txBody>
      <dsp:txXfrm>
        <a:off x="2503098" y="1384910"/>
        <a:ext cx="5327945" cy="591796"/>
      </dsp:txXfrm>
    </dsp:sp>
    <dsp:sp modelId="{6D8BD354-8BCD-4293-AAD4-D999EB7C6B92}">
      <dsp:nvSpPr>
        <dsp:cNvPr id="0" name=""/>
        <dsp:cNvSpPr/>
      </dsp:nvSpPr>
      <dsp:spPr>
        <a:xfrm>
          <a:off x="2503098" y="1984724"/>
          <a:ext cx="2503098" cy="316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kern="1200" dirty="0"/>
            <a:t>    </a:t>
          </a:r>
          <a:r>
            <a:rPr lang="zh-CN" altLang="en-US" sz="2000" b="1" kern="1200" dirty="0"/>
            <a:t>关键词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b="1" kern="1200" dirty="0"/>
            <a:t>    标识符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/>
            <a:t>        预定义标识符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/>
            <a:t>        自定义标识符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2000" kern="1200" dirty="0"/>
            <a:t>    </a:t>
          </a:r>
          <a:r>
            <a:rPr lang="zh-CN" altLang="en-US" sz="2000" b="1" kern="1200" dirty="0"/>
            <a:t>字面常量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/>
            <a:t>        整数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/>
            <a:t>        小数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/>
            <a:t>        字符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/>
            <a:t>        字符串</a:t>
          </a:r>
        </a:p>
      </dsp:txBody>
      <dsp:txXfrm>
        <a:off x="2503098" y="1984724"/>
        <a:ext cx="2503098" cy="3163456"/>
      </dsp:txXfrm>
    </dsp:sp>
    <dsp:sp modelId="{4436F7D6-D6EA-4BC0-AF0A-FFE57D84C086}">
      <dsp:nvSpPr>
        <dsp:cNvPr id="0" name=""/>
        <dsp:cNvSpPr/>
      </dsp:nvSpPr>
      <dsp:spPr>
        <a:xfrm>
          <a:off x="5006196" y="1537243"/>
          <a:ext cx="3120745" cy="1183592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878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语句</a:t>
          </a:r>
        </a:p>
      </dsp:txBody>
      <dsp:txXfrm>
        <a:off x="5006196" y="1833141"/>
        <a:ext cx="2824847" cy="591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3567C-489A-4278-BD0C-782221C381FB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8645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BA3C6-106F-47AF-8BA0-814138D40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79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3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645" y="0"/>
            <a:ext cx="2944283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383"/>
            <a:ext cx="5435600" cy="446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044"/>
            <a:ext cx="2944283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645" y="9421044"/>
            <a:ext cx="2944283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7ABFB0A-7492-40DF-8C8F-EDEDD1EFD5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0437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756D76F-F9F4-4C4D-BA42-3768D6F5798B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2868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9272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BFB0A-7492-40DF-8C8F-EDEDD1EFD51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079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有不直接书写的常量吗？有，符号常量，后面再讲</a:t>
            </a:r>
          </a:p>
        </p:txBody>
      </p:sp>
    </p:spTree>
    <p:extLst>
      <p:ext uri="{BB962C8B-B14F-4D97-AF65-F5344CB8AC3E}">
        <p14:creationId xmlns:p14="http://schemas.microsoft.com/office/powerpoint/2010/main" val="4156380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BFB0A-7492-40DF-8C8F-EDEDD1EFD51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9941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BFB0A-7492-40DF-8C8F-EDEDD1EFD51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264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BFB0A-7492-40DF-8C8F-EDEDD1EFD51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219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BFB0A-7492-40DF-8C8F-EDEDD1EFD51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6913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BFB0A-7492-40DF-8C8F-EDEDD1EFD51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015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BFB0A-7492-40DF-8C8F-EDEDD1EFD517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336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BFB0A-7492-40DF-8C8F-EDEDD1EFD517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67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BFB0A-7492-40DF-8C8F-EDEDD1EFD51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7792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BFB0A-7492-40DF-8C8F-EDEDD1EFD51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636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BFB0A-7492-40DF-8C8F-EDEDD1EFD517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279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/>
            <a:endParaRPr lang="zh-CN" altLang="pt-BR" dirty="0"/>
          </a:p>
        </p:txBody>
      </p:sp>
    </p:spTree>
    <p:extLst>
      <p:ext uri="{BB962C8B-B14F-4D97-AF65-F5344CB8AC3E}">
        <p14:creationId xmlns:p14="http://schemas.microsoft.com/office/powerpoint/2010/main" val="127203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如果你们不介意，我想把你们每个人看作一个变量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（或者说一个对象）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，你们每一位都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非常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好的名字，有的朗朗上口，有的简洁大方，有的寓意深刻，有的可爱别致，这些对象</a:t>
            </a:r>
            <a:r>
              <a:rPr lang="zh-CN" altLang="zh-CN" kern="100" dirty="0">
                <a:ea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</a:t>
            </a:r>
            <a:r>
              <a:rPr lang="zh-CN" altLang="zh-CN" kern="100" dirty="0">
                <a:ea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南京大学！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BFB0A-7492-40DF-8C8F-EDEDD1EFD517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23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ABFB0A-7492-40DF-8C8F-EDEDD1EFD517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7257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保留</a:t>
            </a:r>
            <a:r>
              <a:rPr lang="en-US" altLang="zh-CN" dirty="0"/>
              <a:t>n</a:t>
            </a:r>
            <a:r>
              <a:rPr lang="zh-CN" altLang="en-US" dirty="0"/>
              <a:t>位小数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ABFB0A-7492-40DF-8C8F-EDEDD1EFD517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386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effectLst/>
              </a:rPr>
              <a:t>unsetf</a:t>
            </a:r>
            <a:r>
              <a:rPr lang="en-US" altLang="zh-CN" dirty="0">
                <a:effectLst/>
              </a:rPr>
              <a:t>(mask)</a:t>
            </a:r>
            <a:r>
              <a:rPr lang="zh-CN" altLang="en-US" dirty="0">
                <a:effectLst/>
              </a:rPr>
              <a:t>在当前格式的基础上，删除 </a:t>
            </a:r>
            <a:r>
              <a:rPr lang="en-US" altLang="zh-CN" dirty="0">
                <a:effectLst/>
              </a:rPr>
              <a:t>mask </a:t>
            </a:r>
            <a:r>
              <a:rPr lang="zh-CN" altLang="en-US" dirty="0">
                <a:effectLst/>
              </a:rPr>
              <a:t>格式；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::fixed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浮点数以定点格式（小数形式）输出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ABFB0A-7492-40DF-8C8F-EDEDD1EFD517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84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934" y="4711383"/>
            <a:ext cx="4982633" cy="4463415"/>
          </a:xfrm>
          <a:noFill/>
          <a:ln/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5369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BFB0A-7492-40DF-8C8F-EDEDD1EFD517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336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BFB0A-7492-40DF-8C8F-EDEDD1EFD517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33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ABFB0A-7492-40DF-8C8F-EDEDD1EFD51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74680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BFB0A-7492-40DF-8C8F-EDEDD1EFD517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3361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BFB0A-7492-40DF-8C8F-EDEDD1EFD517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336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BFB0A-7492-40DF-8C8F-EDEDD1EFD517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3361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BFB0A-7492-40DF-8C8F-EDEDD1EFD517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93361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2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97E63-C76F-4D72-9224-6541D61B5C71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2563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2">
              <a:spcBef>
                <a:spcPts val="0"/>
              </a:spcBef>
            </a:pPr>
            <a:r>
              <a:rPr lang="zh-CN" altLang="en-US" dirty="0"/>
              <a:t>标识符的有效长度由具体编译器决定。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97E63-C76F-4D72-9224-6541D61B5C71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909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97E63-C76F-4D72-9224-6541D61B5C71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2675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97E63-C76F-4D72-9224-6541D61B5C71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8571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F97E63-C76F-4D72-9224-6541D61B5C71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6817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lvl="1"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97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ABFB0A-7492-40DF-8C8F-EDEDD1EFD51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31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ABFB0A-7492-40DF-8C8F-EDEDD1EFD51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7285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F30FC4-3BFB-4A88-9287-87667CAF2D7C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/>
              <a:t>把待执行的程序从输入单元装入到存储单元中；（</a:t>
            </a:r>
            <a:r>
              <a:rPr lang="zh-CN" altLang="en-US" dirty="0">
                <a:solidFill>
                  <a:srgbClr val="FFC000"/>
                </a:solidFill>
              </a:rPr>
              <a:t>存储程序式计算机</a:t>
            </a:r>
            <a:r>
              <a:rPr lang="zh-CN" altLang="en-US" dirty="0"/>
              <a:t>）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/>
              <a:t>控制单元从存储单元中逐条地取程序中的指令执行，把其中的计算指令交给运算单元完成；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/>
              <a:t>程序执行中从输入单元或存储单元中获得所需要的数据；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/>
              <a:t>程序执行产生的临时结果保存在存储单元中，程序的最终执行结果通过输出单元输出。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2786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ABFB0A-7492-40DF-8C8F-EDEDD1EFD51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865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493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ABFB0A-7492-40DF-8C8F-EDEDD1EFD51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25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7829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1183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9901" y="76200"/>
            <a:ext cx="2998926" cy="6737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3122" y="76200"/>
            <a:ext cx="8793606" cy="6737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66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6158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13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22" y="863600"/>
            <a:ext cx="5896266" cy="594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2561" y="863600"/>
            <a:ext cx="5896266" cy="594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072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397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6416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23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484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096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1587" y="76200"/>
            <a:ext cx="11987239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21" y="863600"/>
            <a:ext cx="11995705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Line 10"/>
          <p:cNvSpPr>
            <a:spLocks noChangeShapeType="1"/>
          </p:cNvSpPr>
          <p:nvPr userDrawn="1"/>
        </p:nvSpPr>
        <p:spPr bwMode="auto">
          <a:xfrm>
            <a:off x="95239" y="765175"/>
            <a:ext cx="8975614" cy="0"/>
          </a:xfrm>
          <a:prstGeom prst="line">
            <a:avLst/>
          </a:prstGeom>
          <a:noFill/>
          <a:ln w="57150">
            <a:solidFill>
              <a:srgbClr val="8D97E5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Arial" charset="0"/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dn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新建 Microsoft PowerPoint 演示文稿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402" y="2277740"/>
            <a:ext cx="10361851" cy="1511300"/>
          </a:xfrm>
        </p:spPr>
        <p:txBody>
          <a:bodyPr/>
          <a:lstStyle/>
          <a:p>
            <a:pPr eaLnBrk="1" hangingPunct="1"/>
            <a:r>
              <a:rPr lang="en-US" altLang="zh-CN" sz="6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step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3482" y="3716339"/>
            <a:ext cx="8533289" cy="1393825"/>
          </a:xfrm>
        </p:spPr>
        <p:txBody>
          <a:bodyPr/>
          <a:lstStyle/>
          <a:p>
            <a:pPr eaLnBrk="1" hangingPunct="1"/>
            <a:endParaRPr lang="en-US" altLang="zh-CN" sz="3200" dirty="0">
              <a:latin typeface="华文中宋" panose="02010600040101010101" pitchFamily="2" charset="-122"/>
            </a:endParaRPr>
          </a:p>
          <a:p>
            <a:pPr eaLnBrk="1" hangingPunct="1"/>
            <a:r>
              <a:rPr lang="zh-CN" altLang="en-US" sz="3200" dirty="0">
                <a:latin typeface="华文中宋" panose="02010600040101010101" pitchFamily="2" charset="-122"/>
              </a:rPr>
              <a:t>认知与体验（</a:t>
            </a:r>
            <a:r>
              <a:rPr lang="zh-CN" altLang="en-US" sz="3200" b="0" dirty="0">
                <a:latin typeface="华文中宋" panose="02010600040101010101" pitchFamily="2" charset="-122"/>
              </a:rPr>
              <a:t>硬件、软件与</a:t>
            </a:r>
            <a:r>
              <a:rPr lang="en-US" altLang="zh-CN" sz="3200" b="0" dirty="0">
                <a:latin typeface="华文中宋" panose="02010600040101010101" pitchFamily="2" charset="-122"/>
              </a:rPr>
              <a:t>C</a:t>
            </a:r>
            <a:r>
              <a:rPr lang="zh-CN" altLang="en-US" sz="3200" b="0" dirty="0">
                <a:latin typeface="华文中宋" panose="02010600040101010101" pitchFamily="2" charset="-122"/>
              </a:rPr>
              <a:t>程序</a:t>
            </a:r>
            <a:r>
              <a:rPr lang="zh-CN" altLang="en-US" sz="3200" dirty="0">
                <a:latin typeface="华文中宋" panose="02010600040101010101" pitchFamily="2" charset="-122"/>
              </a:rPr>
              <a:t>）</a:t>
            </a:r>
            <a:endParaRPr lang="en-US" altLang="zh-CN" sz="3200" dirty="0">
              <a:latin typeface="华文中宋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21153" y="580526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spcBef>
                <a:spcPct val="20000"/>
              </a:spcBef>
              <a:buSzPct val="80000"/>
            </a:pPr>
            <a:r>
              <a:rPr lang="zh-CN" altLang="en-US" sz="2800" kern="0" dirty="0">
                <a:solidFill>
                  <a:schemeClr val="bg1"/>
                </a:solidFill>
                <a:latin typeface="+mn-ea"/>
                <a:ea typeface="+mn-ea"/>
              </a:rPr>
              <a:t>陈鑫</a:t>
            </a:r>
            <a:endParaRPr lang="en-US" altLang="zh-CN" sz="2800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147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语言（</a:t>
            </a:r>
            <a:r>
              <a:rPr lang="en-US" altLang="zh-CN" dirty="0"/>
              <a:t>language</a:t>
            </a:r>
            <a:r>
              <a:rPr lang="zh-CN" altLang="en-US" dirty="0"/>
              <a:t>）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现在的计算机还不能很好地理解人类的</a:t>
            </a:r>
            <a:r>
              <a:rPr lang="zh-CN" altLang="en-US" dirty="0"/>
              <a:t>自然语言</a:t>
            </a:r>
            <a:r>
              <a:rPr lang="zh-CN" altLang="en-US" b="0" dirty="0"/>
              <a:t>，所以一般不能用自然语言直接进行程序设计（</a:t>
            </a:r>
            <a:r>
              <a:rPr lang="en-US" altLang="zh-CN" b="0" dirty="0"/>
              <a:t>programming</a:t>
            </a:r>
            <a:r>
              <a:rPr lang="zh-CN" altLang="en-US" b="0" dirty="0"/>
              <a:t>）</a:t>
            </a:r>
            <a:r>
              <a:rPr lang="en-US" altLang="zh-CN" b="0" dirty="0"/>
              <a:t>.</a:t>
            </a:r>
          </a:p>
          <a:p>
            <a:pPr lvl="1" eaLnBrk="1" hangingPunct="1"/>
            <a:r>
              <a:rPr lang="zh-CN" altLang="en-US" dirty="0"/>
              <a:t>自然语言不够严谨： 南京市长江大桥</a:t>
            </a:r>
            <a:endParaRPr lang="en-US" altLang="zh-CN" dirty="0"/>
          </a:p>
          <a:p>
            <a:pPr lvl="1" eaLnBrk="1" hangingPunct="1"/>
            <a:r>
              <a:rPr lang="zh-CN" altLang="en-US" b="0" dirty="0"/>
              <a:t>需要设计严谨高效的程序设计语言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b="0" dirty="0"/>
              <a:t>研究人员已经发明了多种</a:t>
            </a:r>
            <a:r>
              <a:rPr lang="zh-CN" altLang="en-US" dirty="0"/>
              <a:t>程序设计语言</a:t>
            </a:r>
            <a:r>
              <a:rPr lang="zh-CN" altLang="en-US" b="0" dirty="0"/>
              <a:t>，以便程序员设计程序。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利用程序设计语言设计、编写的程序（源程序），通过相应的翻译、优化工具，可以形成计算机能够理解的机器语言程序（目标程序）。</a:t>
            </a:r>
          </a:p>
          <a:p>
            <a:pPr lvl="1" eaLnBrk="1" hangingPunct="1"/>
            <a:r>
              <a:rPr lang="zh-CN" altLang="en-US" dirty="0"/>
              <a:t>机器语言只有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两种符号</a:t>
            </a:r>
          </a:p>
          <a:p>
            <a:pPr lvl="1" eaLnBrk="1" hangingPunct="1"/>
            <a:r>
              <a:rPr lang="zh-CN" altLang="en-US" dirty="0"/>
              <a:t>目标程序经处理可以被计算机执行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B772A7AD-CF23-4B47-A5F8-C71A752D010E}" type="slidenum">
              <a:rPr lang="en-US" altLang="zh-CN" sz="1200">
                <a:ea typeface="+mn-ea"/>
              </a:rPr>
              <a:pPr algn="r" eaLnBrk="1" hangingPunct="1">
                <a:defRPr/>
              </a:pPr>
              <a:t>10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24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/>
              <a:t>C</a:t>
            </a:r>
            <a:r>
              <a:rPr lang="zh-CN" altLang="en-US" sz="3200" dirty="0"/>
              <a:t>语言的来历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sym typeface="Wingdings 3" pitchFamily="18" charset="2"/>
              </a:rPr>
              <a:t>A</a:t>
            </a:r>
            <a:r>
              <a:rPr lang="en-US" altLang="zh-CN" sz="2400" b="0" dirty="0">
                <a:sym typeface="Wingdings 3" pitchFamily="18" charset="2"/>
              </a:rPr>
              <a:t>LGOL</a:t>
            </a:r>
            <a:r>
              <a:rPr lang="en-US" altLang="zh-CN" sz="2400" dirty="0">
                <a:sym typeface="Wingdings 3" pitchFamily="18" charset="2"/>
              </a:rPr>
              <a:t> </a:t>
            </a:r>
            <a:r>
              <a:rPr lang="en-US" altLang="zh-CN" sz="2400" b="0" dirty="0">
                <a:sym typeface="Wingdings 3" pitchFamily="18" charset="2"/>
              </a:rPr>
              <a:t>60 </a:t>
            </a:r>
            <a:r>
              <a:rPr lang="en-US" altLang="zh-CN" sz="2000" b="0" dirty="0">
                <a:sym typeface="Wingdings 3" pitchFamily="18" charset="2"/>
              </a:rPr>
              <a:t>(algorithmic language</a:t>
            </a:r>
            <a:r>
              <a:rPr lang="zh-CN" altLang="en-US" sz="2000" b="0" dirty="0">
                <a:sym typeface="Wingdings 3" pitchFamily="18" charset="2"/>
              </a:rPr>
              <a:t>，国际计算机科学家小组，</a:t>
            </a:r>
            <a:r>
              <a:rPr lang="en-US" altLang="zh-CN" sz="2000" b="0" dirty="0">
                <a:sym typeface="Wingdings 3" pitchFamily="18" charset="2"/>
              </a:rPr>
              <a:t>1960)</a:t>
            </a:r>
          </a:p>
          <a:p>
            <a:pPr lvl="1" eaLnBrk="1" hangingPunct="1"/>
            <a:r>
              <a:rPr lang="zh-CN" altLang="en-US" sz="2000" dirty="0">
                <a:sym typeface="Wingdings 3" pitchFamily="18" charset="2"/>
              </a:rPr>
              <a:t>简洁、科学的定义</a:t>
            </a:r>
            <a:endParaRPr lang="en-US" altLang="zh-CN" sz="2000" dirty="0">
              <a:sym typeface="Wingdings 3" pitchFamily="18" charset="2"/>
            </a:endParaRPr>
          </a:p>
          <a:p>
            <a:pPr lvl="1" eaLnBrk="1" hangingPunct="1"/>
            <a:endParaRPr lang="en-US" altLang="zh-CN" sz="800" dirty="0">
              <a:sym typeface="Wingdings 3" pitchFamily="18" charset="2"/>
            </a:endParaRPr>
          </a:p>
          <a:p>
            <a:pPr eaLnBrk="1" hangingPunct="1"/>
            <a:r>
              <a:rPr lang="en-US" altLang="zh-CN" sz="2400" dirty="0">
                <a:solidFill>
                  <a:srgbClr val="FF00FF"/>
                </a:solidFill>
                <a:sym typeface="Wingdings 3" pitchFamily="18" charset="2"/>
              </a:rPr>
              <a:t>C</a:t>
            </a:r>
            <a:r>
              <a:rPr lang="en-US" altLang="zh-CN" sz="2400" b="0" dirty="0">
                <a:sym typeface="Wingdings 3" pitchFamily="18" charset="2"/>
              </a:rPr>
              <a:t>PL </a:t>
            </a:r>
            <a:r>
              <a:rPr lang="en-US" altLang="zh-CN" sz="2000" b="0" dirty="0">
                <a:sym typeface="Wingdings 3" pitchFamily="18" charset="2"/>
              </a:rPr>
              <a:t>(combined programming language</a:t>
            </a:r>
            <a:r>
              <a:rPr lang="zh-CN" altLang="en-US" sz="2000" b="0" dirty="0">
                <a:sym typeface="Wingdings 3" pitchFamily="18" charset="2"/>
              </a:rPr>
              <a:t>，剑桥、伦敦大学，</a:t>
            </a:r>
            <a:r>
              <a:rPr lang="en-US" altLang="zh-CN" sz="2000" b="0" dirty="0">
                <a:sym typeface="Wingdings 3" pitchFamily="18" charset="2"/>
              </a:rPr>
              <a:t>1963)</a:t>
            </a:r>
          </a:p>
          <a:p>
            <a:pPr lvl="1" eaLnBrk="1" hangingPunct="1"/>
            <a:r>
              <a:rPr lang="zh-CN" altLang="en-US" sz="2000" dirty="0">
                <a:sym typeface="Wingdings 3" pitchFamily="18" charset="2"/>
              </a:rPr>
              <a:t>接近硬件、规模大</a:t>
            </a:r>
            <a:endParaRPr lang="en-US" altLang="zh-CN" sz="2000" dirty="0">
              <a:sym typeface="Wingdings 3" pitchFamily="18" charset="2"/>
            </a:endParaRPr>
          </a:p>
          <a:p>
            <a:pPr lvl="1" eaLnBrk="1" hangingPunct="1"/>
            <a:endParaRPr lang="en-US" altLang="zh-CN" sz="800" dirty="0">
              <a:sym typeface="Wingdings 3" pitchFamily="18" charset="2"/>
            </a:endParaRPr>
          </a:p>
          <a:p>
            <a:pPr eaLnBrk="1" hangingPunct="1"/>
            <a:r>
              <a:rPr lang="en-US" altLang="zh-CN" sz="2400" b="0" dirty="0">
                <a:sym typeface="Wingdings 3" pitchFamily="18" charset="2"/>
              </a:rPr>
              <a:t>BCPL </a:t>
            </a:r>
            <a:r>
              <a:rPr lang="en-US" altLang="zh-CN" sz="2000" b="0" dirty="0">
                <a:sym typeface="Wingdings 3" pitchFamily="18" charset="2"/>
              </a:rPr>
              <a:t>(basic ~</a:t>
            </a:r>
            <a:r>
              <a:rPr lang="zh-CN" altLang="en-US" sz="2000" b="0" dirty="0">
                <a:sym typeface="Wingdings 3" pitchFamily="18" charset="2"/>
              </a:rPr>
              <a:t>，剑桥大学 </a:t>
            </a:r>
            <a:r>
              <a:rPr lang="en-US" altLang="zh-CN" sz="2000" b="0" dirty="0" err="1"/>
              <a:t>Matin</a:t>
            </a:r>
            <a:r>
              <a:rPr lang="en-US" altLang="zh-CN" sz="2000" b="0" dirty="0"/>
              <a:t> Richards</a:t>
            </a:r>
            <a:r>
              <a:rPr lang="zh-CN" altLang="en-US" sz="2000" b="0" dirty="0">
                <a:sym typeface="Wingdings 3" pitchFamily="18" charset="2"/>
              </a:rPr>
              <a:t>，</a:t>
            </a:r>
            <a:r>
              <a:rPr lang="en-US" altLang="zh-CN" sz="2000" b="0" dirty="0">
                <a:sym typeface="Wingdings 3" pitchFamily="18" charset="2"/>
              </a:rPr>
              <a:t>1967)</a:t>
            </a:r>
          </a:p>
          <a:p>
            <a:pPr lvl="1" eaLnBrk="1" hangingPunct="1"/>
            <a:r>
              <a:rPr lang="zh-CN" altLang="en-US" sz="2000" dirty="0">
                <a:sym typeface="Wingdings 3" pitchFamily="18" charset="2"/>
              </a:rPr>
              <a:t>简化</a:t>
            </a:r>
            <a:endParaRPr lang="en-US" altLang="zh-CN" sz="2000" dirty="0">
              <a:sym typeface="Wingdings 3" pitchFamily="18" charset="2"/>
            </a:endParaRPr>
          </a:p>
          <a:p>
            <a:pPr lvl="1" eaLnBrk="1" hangingPunct="1"/>
            <a:endParaRPr lang="en-US" altLang="zh-CN" sz="800" dirty="0">
              <a:sym typeface="Wingdings 3" pitchFamily="18" charset="2"/>
            </a:endParaRP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sym typeface="Wingdings 3" pitchFamily="18" charset="2"/>
              </a:rPr>
              <a:t>B</a:t>
            </a:r>
            <a:r>
              <a:rPr lang="en-US" altLang="zh-CN" sz="2400" b="0" dirty="0">
                <a:sym typeface="Wingdings 3" pitchFamily="18" charset="2"/>
              </a:rPr>
              <a:t> </a:t>
            </a:r>
            <a:r>
              <a:rPr lang="en-US" altLang="zh-CN" sz="2000" b="0" dirty="0">
                <a:sym typeface="Wingdings 3" pitchFamily="18" charset="2"/>
              </a:rPr>
              <a:t>(</a:t>
            </a:r>
            <a:r>
              <a:rPr lang="zh-CN" altLang="en-US" sz="2000" b="0" dirty="0">
                <a:sym typeface="Wingdings 3" pitchFamily="18" charset="2"/>
              </a:rPr>
              <a:t>贝尔实验室 </a:t>
            </a:r>
            <a:r>
              <a:rPr lang="en-US" altLang="zh-CN" sz="2000" b="0" dirty="0"/>
              <a:t>Ken Thompson</a:t>
            </a:r>
            <a:r>
              <a:rPr lang="zh-CN" altLang="en-US" sz="2000" b="0" dirty="0">
                <a:sym typeface="Wingdings 3" pitchFamily="18" charset="2"/>
              </a:rPr>
              <a:t>，</a:t>
            </a:r>
            <a:r>
              <a:rPr lang="en-US" altLang="zh-CN" sz="2000" b="0" dirty="0">
                <a:sym typeface="Wingdings 3" pitchFamily="18" charset="2"/>
              </a:rPr>
              <a:t>1970)</a:t>
            </a:r>
          </a:p>
          <a:p>
            <a:pPr lvl="1" eaLnBrk="1" hangingPunct="1"/>
            <a:r>
              <a:rPr lang="zh-CN" altLang="en-US" sz="2000" dirty="0">
                <a:sym typeface="Wingdings 3" pitchFamily="18" charset="2"/>
              </a:rPr>
              <a:t>精华</a:t>
            </a:r>
            <a:endParaRPr lang="en-US" altLang="zh-CN" sz="2000" dirty="0">
              <a:sym typeface="Wingdings 3" pitchFamily="18" charset="2"/>
            </a:endParaRPr>
          </a:p>
          <a:p>
            <a:pPr lvl="1" eaLnBrk="1" hangingPunct="1"/>
            <a:endParaRPr lang="en-US" altLang="zh-CN" sz="800" dirty="0">
              <a:sym typeface="Wingdings 3" pitchFamily="18" charset="2"/>
            </a:endParaRP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sym typeface="Wingdings 3" pitchFamily="18" charset="2"/>
              </a:rPr>
              <a:t>C</a:t>
            </a:r>
            <a:r>
              <a:rPr lang="en-US" altLang="zh-CN" sz="2400" b="0" dirty="0">
                <a:sym typeface="Wingdings 3" pitchFamily="18" charset="2"/>
              </a:rPr>
              <a:t> </a:t>
            </a:r>
            <a:r>
              <a:rPr lang="en-US" altLang="zh-CN" sz="2000" b="0" dirty="0">
                <a:sym typeface="Wingdings 3" pitchFamily="18" charset="2"/>
              </a:rPr>
              <a:t>(</a:t>
            </a:r>
            <a:r>
              <a:rPr lang="zh-CN" altLang="en-US" sz="2000" b="0" dirty="0">
                <a:sym typeface="Wingdings 3" pitchFamily="18" charset="2"/>
              </a:rPr>
              <a:t>贝尔实验室 </a:t>
            </a:r>
            <a:r>
              <a:rPr lang="en-US" altLang="zh-CN" sz="2000" b="0" dirty="0"/>
              <a:t>D. M. Ritchie</a:t>
            </a:r>
            <a:r>
              <a:rPr lang="zh-CN" altLang="en-US" sz="2000" b="0" dirty="0">
                <a:sym typeface="Wingdings 3" pitchFamily="18" charset="2"/>
              </a:rPr>
              <a:t>，</a:t>
            </a:r>
            <a:r>
              <a:rPr lang="en-US" altLang="zh-CN" sz="2000" b="0" dirty="0">
                <a:sym typeface="Wingdings 3" pitchFamily="18" charset="2"/>
              </a:rPr>
              <a:t>1972~1973) </a:t>
            </a:r>
          </a:p>
          <a:p>
            <a:pPr lvl="1" eaLnBrk="1" hangingPunct="1"/>
            <a:r>
              <a:rPr lang="zh-CN" altLang="en-US" sz="2000" dirty="0"/>
              <a:t>既保持了</a:t>
            </a:r>
            <a:r>
              <a:rPr lang="en-US" altLang="zh-CN" sz="2000" dirty="0"/>
              <a:t>BCPL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语言的优点</a:t>
            </a:r>
            <a:r>
              <a:rPr lang="en-US" altLang="zh-CN" sz="2000" dirty="0"/>
              <a:t>(</a:t>
            </a:r>
            <a:r>
              <a:rPr lang="zh-CN" altLang="en-US" sz="2000" dirty="0"/>
              <a:t>精练、高效、接近硬件等</a:t>
            </a:r>
            <a:r>
              <a:rPr lang="en-US" altLang="zh-CN" sz="2000" dirty="0"/>
              <a:t>)</a:t>
            </a:r>
          </a:p>
          <a:p>
            <a:pPr lvl="1" eaLnBrk="1" hangingPunct="1"/>
            <a:r>
              <a:rPr lang="zh-CN" altLang="en-US" sz="2000" dirty="0"/>
              <a:t>又克服了它们的缺点</a:t>
            </a:r>
            <a:r>
              <a:rPr lang="en-US" altLang="zh-CN" sz="2000" dirty="0"/>
              <a:t>(</a:t>
            </a:r>
            <a:r>
              <a:rPr lang="zh-CN" altLang="en-US" sz="2000" dirty="0"/>
              <a:t>数据无类型、功能有限等</a:t>
            </a:r>
            <a:r>
              <a:rPr lang="en-US" altLang="zh-CN" sz="2000" dirty="0"/>
              <a:t>)</a:t>
            </a:r>
            <a:r>
              <a:rPr lang="en-US" altLang="zh-CN" sz="2000" dirty="0">
                <a:solidFill>
                  <a:srgbClr val="5F5F5F"/>
                </a:solidFill>
              </a:rPr>
              <a:t> </a:t>
            </a:r>
          </a:p>
          <a:p>
            <a:pPr lvl="1" eaLnBrk="1" hangingPunct="1"/>
            <a:endParaRPr lang="en-US" altLang="zh-CN" sz="800" dirty="0">
              <a:solidFill>
                <a:srgbClr val="5F5F5F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rgbClr val="FF3300"/>
                </a:solidFill>
                <a:sym typeface="Wingdings 3" pitchFamily="18" charset="2"/>
              </a:rPr>
              <a:t>C++</a:t>
            </a:r>
            <a:r>
              <a:rPr lang="en-US" altLang="zh-CN" sz="2400" b="0" dirty="0">
                <a:sym typeface="Wingdings 3" pitchFamily="18" charset="2"/>
              </a:rPr>
              <a:t> </a:t>
            </a:r>
            <a:r>
              <a:rPr lang="en-US" altLang="zh-CN" sz="2000" b="0" dirty="0">
                <a:sym typeface="Wingdings 3" pitchFamily="18" charset="2"/>
              </a:rPr>
              <a:t>(</a:t>
            </a:r>
            <a:r>
              <a:rPr lang="zh-CN" altLang="en-US" sz="2000" b="0" dirty="0">
                <a:sym typeface="Wingdings 3" pitchFamily="18" charset="2"/>
              </a:rPr>
              <a:t>贝尔实验室</a:t>
            </a:r>
            <a:r>
              <a:rPr lang="en-US" altLang="zh-CN" sz="2000" b="0" dirty="0"/>
              <a:t>Bjarne </a:t>
            </a:r>
            <a:r>
              <a:rPr lang="en-US" altLang="zh-CN" sz="2000" b="0" dirty="0" err="1"/>
              <a:t>Stroustrup</a:t>
            </a:r>
            <a:r>
              <a:rPr lang="zh-CN" altLang="en-US" sz="2000" b="0" dirty="0">
                <a:sym typeface="Wingdings 3" pitchFamily="18" charset="2"/>
              </a:rPr>
              <a:t>，</a:t>
            </a:r>
            <a:r>
              <a:rPr lang="en-US" altLang="zh-CN" sz="2000" b="0" dirty="0">
                <a:sym typeface="Wingdings 3" pitchFamily="18" charset="2"/>
              </a:rPr>
              <a:t>1979) </a:t>
            </a:r>
          </a:p>
          <a:p>
            <a:pPr lvl="1" eaLnBrk="1" hangingPunct="1"/>
            <a:r>
              <a:rPr lang="zh-CN" altLang="en-US" sz="2000" dirty="0"/>
              <a:t>为支持面向对象程序设计而设计</a:t>
            </a:r>
            <a:r>
              <a:rPr lang="en-US" altLang="zh-CN" sz="2000" dirty="0"/>
              <a:t>(</a:t>
            </a:r>
            <a:r>
              <a:rPr lang="zh-CN" altLang="en-US" sz="2000" dirty="0"/>
              <a:t>先是</a:t>
            </a:r>
            <a:r>
              <a:rPr lang="en-US" altLang="zh-CN" sz="2000" dirty="0"/>
              <a:t>C with Class)</a:t>
            </a:r>
          </a:p>
          <a:p>
            <a:pPr lvl="1" eaLnBrk="1" hangingPunct="1"/>
            <a:endParaRPr lang="en-US" altLang="zh-CN" sz="2000" dirty="0">
              <a:solidFill>
                <a:srgbClr val="5F5F5F"/>
              </a:solidFill>
            </a:endParaRPr>
          </a:p>
        </p:txBody>
      </p:sp>
      <p:sp>
        <p:nvSpPr>
          <p:cNvPr id="543749" name="Line 5"/>
          <p:cNvSpPr>
            <a:spLocks noChangeShapeType="1"/>
          </p:cNvSpPr>
          <p:nvPr/>
        </p:nvSpPr>
        <p:spPr bwMode="auto">
          <a:xfrm>
            <a:off x="334390" y="1484784"/>
            <a:ext cx="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750" name="Line 6"/>
          <p:cNvSpPr>
            <a:spLocks noChangeShapeType="1"/>
          </p:cNvSpPr>
          <p:nvPr/>
        </p:nvSpPr>
        <p:spPr bwMode="auto">
          <a:xfrm>
            <a:off x="334390" y="2492896"/>
            <a:ext cx="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751" name="Line 7"/>
          <p:cNvSpPr>
            <a:spLocks noChangeShapeType="1"/>
          </p:cNvSpPr>
          <p:nvPr/>
        </p:nvSpPr>
        <p:spPr bwMode="auto">
          <a:xfrm>
            <a:off x="334390" y="3501008"/>
            <a:ext cx="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752" name="Line 8"/>
          <p:cNvSpPr>
            <a:spLocks noChangeShapeType="1"/>
          </p:cNvSpPr>
          <p:nvPr/>
        </p:nvSpPr>
        <p:spPr bwMode="auto">
          <a:xfrm>
            <a:off x="334390" y="4437112"/>
            <a:ext cx="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C3251782-8EE3-4CB5-8931-874D3F65719F}" type="slidenum">
              <a:rPr lang="en-US" altLang="zh-CN" sz="1200">
                <a:ea typeface="+mn-ea"/>
              </a:rPr>
              <a:pPr algn="r" eaLnBrk="1" hangingPunct="1">
                <a:defRPr/>
              </a:pPr>
              <a:t>11</a:t>
            </a:fld>
            <a:endParaRPr lang="en-US" altLang="zh-CN" sz="1200">
              <a:ea typeface="+mn-ea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EBDFE05B-D95F-4847-B4EC-8A1D8F036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566" y="5712296"/>
            <a:ext cx="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93969EA-FA1D-4113-877C-80BFC992F020}"/>
              </a:ext>
            </a:extLst>
          </p:cNvPr>
          <p:cNvSpPr/>
          <p:nvPr/>
        </p:nvSpPr>
        <p:spPr bwMode="auto">
          <a:xfrm>
            <a:off x="72010" y="5913376"/>
            <a:ext cx="6840000" cy="90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7" grpId="0" uiExpand="1" build="p"/>
      <p:bldP spid="543749" grpId="0" animBg="1"/>
      <p:bldP spid="543750" grpId="0" uiExpand="1" animBg="1"/>
      <p:bldP spid="543751" grpId="0" uiExpand="1" animBg="1"/>
      <p:bldP spid="543752" grpId="0" uiExpand="1" animBg="1"/>
      <p:bldP spid="10" grpId="0" uiExpand="1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 descr="dm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484" y="44451"/>
            <a:ext cx="2152369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/>
              <a:t>C</a:t>
            </a:r>
            <a:r>
              <a:rPr lang="zh-CN" altLang="en-US" sz="3200" dirty="0"/>
              <a:t>语言之父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Dennis M. Ritchie(1941-2011)</a:t>
            </a:r>
          </a:p>
          <a:p>
            <a:pPr lvl="1" eaLnBrk="1" hangingPunct="1"/>
            <a:r>
              <a:rPr lang="en-US" altLang="zh-CN" dirty="0"/>
              <a:t>1967</a:t>
            </a:r>
            <a:r>
              <a:rPr lang="zh-CN" altLang="en-US" dirty="0"/>
              <a:t>起一直在位于美国新泽西州的贝尔实验室工作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他的工作得到了很多计算机组织的公认和表彰</a:t>
            </a:r>
          </a:p>
          <a:p>
            <a:pPr lvl="2" eaLnBrk="1" hangingPunct="1"/>
            <a:r>
              <a:rPr lang="zh-CN" altLang="en-US" sz="2400" dirty="0"/>
              <a:t>美国计算机协会</a:t>
            </a:r>
            <a:r>
              <a:rPr lang="en-US" altLang="zh-CN" sz="2400" dirty="0"/>
              <a:t>(</a:t>
            </a:r>
            <a:r>
              <a:rPr lang="en-US" altLang="zh-CN" sz="2400" i="1" dirty="0">
                <a:solidFill>
                  <a:srgbClr val="FF0000"/>
                </a:solidFill>
              </a:rPr>
              <a:t>ACM</a:t>
            </a:r>
            <a:r>
              <a:rPr lang="en-US" altLang="zh-CN" sz="2400" dirty="0"/>
              <a:t>)</a:t>
            </a:r>
            <a:r>
              <a:rPr lang="zh-CN" altLang="en-US" sz="2400" dirty="0"/>
              <a:t>授予的系统及语言杰出论文奖</a:t>
            </a:r>
            <a:r>
              <a:rPr lang="en-US" altLang="zh-CN" sz="2400" dirty="0"/>
              <a:t>(1974)</a:t>
            </a:r>
          </a:p>
          <a:p>
            <a:pPr lvl="2" eaLnBrk="1" hangingPunct="1"/>
            <a:r>
              <a:rPr lang="zh-CN" altLang="en-US" sz="2400" dirty="0"/>
              <a:t>电气和电子工程师协会</a:t>
            </a:r>
            <a:r>
              <a:rPr lang="en-US" altLang="zh-CN" sz="2400" dirty="0"/>
              <a:t>(</a:t>
            </a:r>
            <a:r>
              <a:rPr lang="en-US" altLang="zh-CN" sz="2400" i="1" dirty="0">
                <a:solidFill>
                  <a:srgbClr val="FF0000"/>
                </a:solidFill>
              </a:rPr>
              <a:t>IEEE</a:t>
            </a:r>
            <a:r>
              <a:rPr lang="en-US" altLang="zh-CN" sz="2400" dirty="0"/>
              <a:t>)</a:t>
            </a:r>
            <a:r>
              <a:rPr lang="zh-CN" altLang="en-US" sz="2400" dirty="0"/>
              <a:t>的先驱奖</a:t>
            </a:r>
            <a:r>
              <a:rPr lang="en-US" altLang="zh-CN" sz="2400" dirty="0"/>
              <a:t>(Emmanuel </a:t>
            </a:r>
            <a:r>
              <a:rPr lang="en-US" altLang="zh-CN" sz="2400" dirty="0" err="1"/>
              <a:t>Piore</a:t>
            </a:r>
            <a:r>
              <a:rPr lang="en-US" altLang="zh-CN" sz="2400" dirty="0"/>
              <a:t>) (1982)</a:t>
            </a:r>
          </a:p>
          <a:p>
            <a:pPr lvl="2" eaLnBrk="1" hangingPunct="1"/>
            <a:r>
              <a:rPr lang="zh-CN" altLang="en-US" sz="2400" i="1" dirty="0">
                <a:solidFill>
                  <a:srgbClr val="FF0000"/>
                </a:solidFill>
              </a:rPr>
              <a:t>图灵奖</a:t>
            </a:r>
            <a:r>
              <a:rPr lang="en-US" altLang="zh-CN" sz="2400" dirty="0"/>
              <a:t>(Turing) (1983)</a:t>
            </a:r>
          </a:p>
          <a:p>
            <a:pPr lvl="2" eaLnBrk="1" hangingPunct="1"/>
            <a:r>
              <a:rPr lang="en-US" altLang="zh-CN" sz="2400" dirty="0"/>
              <a:t>…</a:t>
            </a:r>
          </a:p>
        </p:txBody>
      </p:sp>
      <p:sp>
        <p:nvSpPr>
          <p:cNvPr id="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814E14DB-280D-432B-8711-0923D1644200}" type="slidenum">
              <a:rPr lang="en-US" altLang="zh-CN" sz="1200">
                <a:ea typeface="+mn-ea"/>
              </a:rPr>
              <a:pPr algn="r" eaLnBrk="1" hangingPunct="1">
                <a:defRPr/>
              </a:pPr>
              <a:t>12</a:t>
            </a:fld>
            <a:endParaRPr lang="en-US" altLang="zh-CN" sz="1200"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8582" y="4250033"/>
            <a:ext cx="1058908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ACM: 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ssociation for 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kumimoji="1" lang="en-US" altLang="zh-CN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omput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ing</a:t>
            </a:r>
            <a:r>
              <a:rPr lang="en-US" altLang="zh-CN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zh-CN" sz="24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altLang="zh-CN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achinery</a:t>
            </a:r>
            <a:endParaRPr kumimoji="1" lang="en-US" altLang="zh-CN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8583" y="4983559"/>
            <a:ext cx="1058908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IEEE: </a:t>
            </a:r>
            <a:r>
              <a:rPr kumimoji="1"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nstitute of</a:t>
            </a:r>
            <a:r>
              <a:rPr kumimoji="1" lang="en-US" altLang="zh-CN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kumimoji="1" lang="en-US" altLang="zh-CN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lectrical and </a:t>
            </a:r>
            <a:r>
              <a:rPr kumimoji="1"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kumimoji="1" lang="en-US" altLang="zh-CN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lectronics</a:t>
            </a:r>
            <a:r>
              <a:rPr kumimoji="1" lang="en-US" altLang="zh-CN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kumimoji="1" lang="en-US" altLang="zh-CN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ngineers</a:t>
            </a:r>
          </a:p>
        </p:txBody>
      </p:sp>
    </p:spTree>
    <p:extLst>
      <p:ext uri="{BB962C8B-B14F-4D97-AF65-F5344CB8AC3E}">
        <p14:creationId xmlns:p14="http://schemas.microsoft.com/office/powerpoint/2010/main" val="20869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/>
              <a:t>C</a:t>
            </a:r>
            <a:r>
              <a:rPr lang="zh-CN" altLang="en-US" sz="3200" dirty="0"/>
              <a:t>语言的实现及其标准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z="2400" b="0" dirty="0"/>
          </a:p>
          <a:p>
            <a:pPr eaLnBrk="1" hangingPunct="1"/>
            <a:endParaRPr lang="en-US" altLang="zh-CN" sz="2400" b="0" dirty="0"/>
          </a:p>
          <a:p>
            <a:pPr eaLnBrk="1" hangingPunct="1"/>
            <a:r>
              <a:rPr lang="en-US" altLang="zh-CN" sz="2000" b="0" dirty="0"/>
              <a:t>1978</a:t>
            </a:r>
            <a:r>
              <a:rPr lang="zh-CN" altLang="en-US" sz="2000" b="0" dirty="0"/>
              <a:t>年 </a:t>
            </a:r>
            <a:r>
              <a:rPr lang="en-US" altLang="zh-CN" sz="2000" b="0" dirty="0"/>
              <a:t>Dennis M. Ritchie </a:t>
            </a:r>
            <a:r>
              <a:rPr lang="zh-CN" altLang="en-US" sz="2000" b="0" dirty="0"/>
              <a:t>与 </a:t>
            </a:r>
            <a:r>
              <a:rPr lang="en-US" altLang="zh-CN" sz="2000" b="0" dirty="0"/>
              <a:t>Brian W. </a:t>
            </a:r>
            <a:r>
              <a:rPr lang="en-US" altLang="zh-CN" sz="2000" b="0" dirty="0" err="1"/>
              <a:t>Kernighian</a:t>
            </a:r>
            <a:r>
              <a:rPr lang="zh-CN" altLang="en-US" sz="2000" b="0" dirty="0"/>
              <a:t>：</a:t>
            </a:r>
            <a:r>
              <a:rPr lang="en-US" altLang="zh-CN" sz="2000" b="0" dirty="0"/>
              <a:t>《The C Programming Language》</a:t>
            </a:r>
            <a:r>
              <a:rPr lang="zh-CN" altLang="en-US" sz="2000" b="0" dirty="0"/>
              <a:t>，此书是最初的</a:t>
            </a:r>
            <a:r>
              <a:rPr lang="en-US" altLang="zh-CN" sz="2000" b="0" dirty="0"/>
              <a:t>C</a:t>
            </a:r>
            <a:r>
              <a:rPr lang="zh-CN" altLang="en-US" sz="2000" b="0" dirty="0"/>
              <a:t>语言“标准”（</a:t>
            </a:r>
            <a:r>
              <a:rPr lang="en-US" altLang="zh-CN" sz="2000" b="0" dirty="0"/>
              <a:t>K&amp;R C</a:t>
            </a:r>
            <a:r>
              <a:rPr lang="zh-CN" altLang="en-US" sz="2000" b="0" dirty="0"/>
              <a:t>）</a:t>
            </a:r>
            <a:endParaRPr lang="en-US" altLang="zh-CN" sz="2000" b="0" dirty="0"/>
          </a:p>
          <a:p>
            <a:pPr eaLnBrk="1" hangingPunct="1"/>
            <a:r>
              <a:rPr lang="zh-CN" altLang="en-US" sz="2400" dirty="0"/>
              <a:t>随着</a:t>
            </a:r>
            <a:r>
              <a:rPr lang="en-US" altLang="zh-CN" sz="2400" dirty="0"/>
              <a:t>C</a:t>
            </a:r>
            <a:r>
              <a:rPr lang="zh-CN" altLang="en-US" sz="2400" dirty="0"/>
              <a:t>语言的使用和发展，形成了多种</a:t>
            </a:r>
            <a:r>
              <a:rPr lang="en-US" altLang="zh-CN" sz="2400" dirty="0"/>
              <a:t>C</a:t>
            </a:r>
            <a:r>
              <a:rPr lang="zh-CN" altLang="en-US" sz="2400" dirty="0"/>
              <a:t>语言的实现版本（</a:t>
            </a:r>
            <a:r>
              <a:rPr lang="en-US" altLang="zh-CN" sz="2400" dirty="0"/>
              <a:t>implementation</a:t>
            </a:r>
            <a:r>
              <a:rPr lang="zh-CN" altLang="en-US" sz="2400" dirty="0"/>
              <a:t>），各种版本在功能和函数库的设置内容上存在差别。</a:t>
            </a:r>
            <a:endParaRPr lang="en-US" altLang="zh-CN" sz="2400" dirty="0"/>
          </a:p>
          <a:p>
            <a:pPr eaLnBrk="1" hangingPunct="1"/>
            <a:r>
              <a:rPr lang="en-US" altLang="zh-CN" sz="2000" b="0" dirty="0"/>
              <a:t>1983</a:t>
            </a:r>
            <a:r>
              <a:rPr lang="zh-CN" altLang="en-US" sz="2000" b="0" dirty="0"/>
              <a:t>年， </a:t>
            </a:r>
            <a:r>
              <a:rPr lang="en-US" altLang="zh-CN" sz="2000" dirty="0">
                <a:solidFill>
                  <a:srgbClr val="FF0000"/>
                </a:solidFill>
              </a:rPr>
              <a:t>ANSI</a:t>
            </a:r>
            <a:r>
              <a:rPr lang="zh-CN" altLang="en-US" sz="2000" b="0" dirty="0"/>
              <a:t>（</a:t>
            </a:r>
            <a:r>
              <a:rPr kumimoji="1" lang="en-US" altLang="zh-CN" sz="2000" dirty="0">
                <a:solidFill>
                  <a:srgbClr val="FF3300"/>
                </a:solidFill>
              </a:rPr>
              <a:t>A</a:t>
            </a:r>
            <a:r>
              <a:rPr kumimoji="1" lang="en-US" altLang="zh-CN" sz="2000" b="0" dirty="0"/>
              <a:t>merican </a:t>
            </a:r>
            <a:r>
              <a:rPr kumimoji="1" lang="en-US" altLang="zh-CN" sz="2000" dirty="0">
                <a:solidFill>
                  <a:srgbClr val="FF3300"/>
                </a:solidFill>
              </a:rPr>
              <a:t>N</a:t>
            </a:r>
            <a:r>
              <a:rPr kumimoji="1" lang="en-US" altLang="zh-CN" sz="2000" b="0" dirty="0"/>
              <a:t>ational </a:t>
            </a:r>
            <a:r>
              <a:rPr kumimoji="1" lang="en-US" altLang="zh-CN" sz="2000" dirty="0">
                <a:solidFill>
                  <a:srgbClr val="FF3300"/>
                </a:solidFill>
              </a:rPr>
              <a:t>S</a:t>
            </a:r>
            <a:r>
              <a:rPr kumimoji="1" lang="en-US" altLang="zh-CN" sz="2000" b="0" dirty="0"/>
              <a:t>tandards </a:t>
            </a:r>
            <a:r>
              <a:rPr kumimoji="1" lang="en-US" altLang="zh-CN" sz="2000" dirty="0">
                <a:solidFill>
                  <a:srgbClr val="FF3300"/>
                </a:solidFill>
              </a:rPr>
              <a:t>I</a:t>
            </a:r>
            <a:r>
              <a:rPr kumimoji="1" lang="en-US" altLang="zh-CN" sz="2000" b="0" dirty="0"/>
              <a:t>nstitute</a:t>
            </a:r>
            <a:r>
              <a:rPr lang="zh-CN" altLang="en-US" sz="2000" b="0" dirty="0"/>
              <a:t>）开始制定统一的</a:t>
            </a:r>
            <a:r>
              <a:rPr lang="en-US" altLang="zh-CN" sz="2000" b="0" dirty="0"/>
              <a:t>C</a:t>
            </a:r>
            <a:r>
              <a:rPr lang="zh-CN" altLang="en-US" sz="2000" b="0" dirty="0"/>
              <a:t>语言标准</a:t>
            </a:r>
            <a:r>
              <a:rPr lang="zh-CN" altLang="en-US" sz="2000" dirty="0"/>
              <a:t>（</a:t>
            </a:r>
            <a:r>
              <a:rPr lang="en-US" altLang="zh-CN" sz="2000" dirty="0"/>
              <a:t>specification</a:t>
            </a:r>
            <a:r>
              <a:rPr lang="zh-CN" altLang="en-US" sz="2000" dirty="0"/>
              <a:t>）</a:t>
            </a:r>
            <a:r>
              <a:rPr lang="zh-CN" altLang="en-US" sz="2000" b="0" dirty="0"/>
              <a:t>，直至</a:t>
            </a:r>
            <a:r>
              <a:rPr lang="en-US" altLang="zh-CN" sz="2000" b="0" dirty="0"/>
              <a:t>1989 </a:t>
            </a:r>
            <a:r>
              <a:rPr lang="zh-CN" altLang="en-US" sz="2000" b="0" dirty="0"/>
              <a:t>年底正式批准名为</a:t>
            </a:r>
            <a:r>
              <a:rPr lang="zh-CN" altLang="zh-CN" sz="2000" b="0" dirty="0"/>
              <a:t>ANSI X3.159-1989</a:t>
            </a:r>
            <a:r>
              <a:rPr lang="zh-CN" altLang="en-US" sz="2000" b="0" dirty="0"/>
              <a:t>的标准（</a:t>
            </a:r>
            <a:r>
              <a:rPr lang="zh-CN" altLang="zh-CN" sz="2000" dirty="0">
                <a:solidFill>
                  <a:srgbClr val="FF0000"/>
                </a:solidFill>
              </a:rPr>
              <a:t>C89</a:t>
            </a:r>
            <a:r>
              <a:rPr lang="zh-CN" altLang="en-US" sz="2000" b="0" dirty="0"/>
              <a:t>）</a:t>
            </a:r>
            <a:endParaRPr lang="en-US" altLang="zh-CN" sz="2000" b="0" dirty="0"/>
          </a:p>
          <a:p>
            <a:pPr lvl="1" eaLnBrk="1" hangingPunct="1"/>
            <a:r>
              <a:rPr lang="zh-CN" altLang="zh-CN" sz="2000" b="0" dirty="0"/>
              <a:t>1990</a:t>
            </a:r>
            <a:r>
              <a:rPr lang="zh-CN" altLang="en-US" sz="2000" b="0" dirty="0"/>
              <a:t>年，</a:t>
            </a:r>
            <a:r>
              <a:rPr lang="zh-CN" altLang="zh-CN" sz="2000" b="1" dirty="0">
                <a:solidFill>
                  <a:srgbClr val="FF0000"/>
                </a:solidFill>
              </a:rPr>
              <a:t>ISO</a:t>
            </a:r>
            <a:r>
              <a:rPr lang="zh-CN" altLang="en-US" sz="2000" b="0" dirty="0"/>
              <a:t>（</a:t>
            </a:r>
            <a:r>
              <a:rPr kumimoji="1" lang="en-US" altLang="zh-CN" sz="2000" b="1" dirty="0">
                <a:solidFill>
                  <a:srgbClr val="FF3300"/>
                </a:solidFill>
              </a:rPr>
              <a:t>I</a:t>
            </a:r>
            <a:r>
              <a:rPr kumimoji="1" lang="en-US" altLang="zh-CN" sz="2000" b="0" dirty="0"/>
              <a:t>nternational</a:t>
            </a:r>
            <a:r>
              <a:rPr kumimoji="1" lang="en-US" altLang="zh-CN" sz="2000" b="0" dirty="0">
                <a:solidFill>
                  <a:srgbClr val="FF3300"/>
                </a:solidFill>
              </a:rPr>
              <a:t> </a:t>
            </a:r>
            <a:r>
              <a:rPr kumimoji="1" lang="en-US" altLang="zh-CN" sz="2000" b="1" dirty="0">
                <a:solidFill>
                  <a:srgbClr val="FF3300"/>
                </a:solidFill>
              </a:rPr>
              <a:t>O</a:t>
            </a:r>
            <a:r>
              <a:rPr kumimoji="1" lang="en-US" altLang="zh-CN" sz="2000" b="0" dirty="0"/>
              <a:t>rganization</a:t>
            </a:r>
            <a:r>
              <a:rPr kumimoji="1" lang="en-US" altLang="zh-CN" sz="2000" b="0" dirty="0">
                <a:solidFill>
                  <a:srgbClr val="FF3300"/>
                </a:solidFill>
              </a:rPr>
              <a:t> </a:t>
            </a:r>
            <a:r>
              <a:rPr kumimoji="1" lang="en-US" altLang="zh-CN" sz="2000" b="0" dirty="0"/>
              <a:t>for</a:t>
            </a:r>
            <a:r>
              <a:rPr kumimoji="1" lang="en-US" altLang="zh-CN" sz="2000" b="0" dirty="0">
                <a:solidFill>
                  <a:srgbClr val="FF3300"/>
                </a:solidFill>
              </a:rPr>
              <a:t> </a:t>
            </a:r>
            <a:r>
              <a:rPr kumimoji="1" lang="en-US" altLang="zh-CN" sz="2000" b="1" dirty="0">
                <a:solidFill>
                  <a:srgbClr val="FF3300"/>
                </a:solidFill>
              </a:rPr>
              <a:t>S</a:t>
            </a:r>
            <a:r>
              <a:rPr kumimoji="1" lang="en-US" altLang="zh-CN" sz="2000" b="0" dirty="0"/>
              <a:t>tandardization</a:t>
            </a:r>
            <a:r>
              <a:rPr lang="zh-CN" altLang="en-US" sz="2000" b="0" dirty="0"/>
              <a:t>）采纳了</a:t>
            </a:r>
            <a:r>
              <a:rPr lang="zh-CN" altLang="zh-CN" sz="2000" b="0" dirty="0"/>
              <a:t>C89</a:t>
            </a:r>
            <a:r>
              <a:rPr lang="zh-CN" altLang="en-US" sz="2000" b="0" dirty="0"/>
              <a:t>并以</a:t>
            </a:r>
            <a:r>
              <a:rPr lang="zh-CN" altLang="zh-CN" sz="2000" b="0" dirty="0"/>
              <a:t>ISO/IEC 9899:19</a:t>
            </a:r>
            <a:r>
              <a:rPr lang="zh-CN" altLang="zh-CN" sz="2000" b="1" dirty="0">
                <a:solidFill>
                  <a:srgbClr val="FF0000"/>
                </a:solidFill>
              </a:rPr>
              <a:t>90</a:t>
            </a:r>
            <a:r>
              <a:rPr lang="zh-CN" altLang="en-US" sz="2000" b="0" dirty="0"/>
              <a:t>颁布</a:t>
            </a:r>
            <a:endParaRPr lang="en-US" altLang="zh-CN" sz="2000" b="0" dirty="0"/>
          </a:p>
          <a:p>
            <a:pPr eaLnBrk="1" hangingPunct="1"/>
            <a:r>
              <a:rPr lang="zh-CN" altLang="zh-CN" sz="2000" b="0" dirty="0"/>
              <a:t>2000</a:t>
            </a:r>
            <a:r>
              <a:rPr lang="zh-CN" altLang="en-US" sz="2000" b="0" dirty="0"/>
              <a:t>年初，</a:t>
            </a:r>
            <a:r>
              <a:rPr lang="zh-CN" altLang="zh-CN" sz="2000" b="0" dirty="0"/>
              <a:t>ISO</a:t>
            </a:r>
            <a:r>
              <a:rPr lang="zh-CN" altLang="en-US" sz="2000" b="0" dirty="0"/>
              <a:t>颁布了</a:t>
            </a:r>
            <a:r>
              <a:rPr lang="zh-CN" altLang="zh-CN" sz="2000" b="0" dirty="0"/>
              <a:t>ISO/IEC 9899:1999</a:t>
            </a:r>
            <a:r>
              <a:rPr lang="zh-CN" altLang="en-US" sz="2000" b="0" dirty="0"/>
              <a:t>（</a:t>
            </a:r>
            <a:r>
              <a:rPr lang="zh-CN" altLang="zh-CN" sz="2000" dirty="0">
                <a:solidFill>
                  <a:srgbClr val="FF0000"/>
                </a:solidFill>
              </a:rPr>
              <a:t>C99</a:t>
            </a:r>
            <a:r>
              <a:rPr lang="zh-CN" altLang="en-US" sz="2000" b="0" dirty="0"/>
              <a:t>）</a:t>
            </a:r>
            <a:endParaRPr lang="en-US" altLang="zh-CN" sz="2000" b="0" dirty="0"/>
          </a:p>
          <a:p>
            <a:pPr eaLnBrk="1" hangingPunct="1"/>
            <a:r>
              <a:rPr lang="en-US" altLang="zh-CN" sz="2000" b="0" dirty="0"/>
              <a:t>2011</a:t>
            </a:r>
            <a:r>
              <a:rPr lang="zh-CN" altLang="en-US" sz="2000" b="0" dirty="0"/>
              <a:t>年底，</a:t>
            </a:r>
            <a:r>
              <a:rPr lang="en-US" altLang="zh-CN" sz="2000" b="0" dirty="0"/>
              <a:t>ISO</a:t>
            </a:r>
            <a:r>
              <a:rPr lang="zh-CN" altLang="en-US" sz="2000" b="0" dirty="0"/>
              <a:t>发布了</a:t>
            </a:r>
            <a:r>
              <a:rPr lang="en-US" altLang="zh-CN" sz="2000" b="0" dirty="0"/>
              <a:t>ISO/IEC 9899:2011 </a:t>
            </a:r>
            <a:r>
              <a:rPr lang="zh-CN" altLang="en-US" sz="2000" b="0" dirty="0"/>
              <a:t>（</a:t>
            </a:r>
            <a:r>
              <a:rPr lang="en-US" altLang="zh-CN" sz="2000" b="0" dirty="0"/>
              <a:t>C11</a:t>
            </a:r>
            <a:r>
              <a:rPr lang="zh-CN" altLang="en-US" sz="2000" b="0" dirty="0"/>
              <a:t>）</a:t>
            </a:r>
            <a:endParaRPr lang="en-US" altLang="zh-CN" sz="2000" b="0" dirty="0"/>
          </a:p>
          <a:p>
            <a:pPr eaLnBrk="1" hangingPunct="1"/>
            <a:r>
              <a:rPr lang="en-US" altLang="zh-CN" sz="2000" b="0" dirty="0"/>
              <a:t>…</a:t>
            </a:r>
          </a:p>
          <a:p>
            <a:pPr eaLnBrk="1" hangingPunct="1"/>
            <a:r>
              <a:rPr lang="en-US" altLang="zh-CN" sz="2000" b="0" dirty="0" err="1"/>
              <a:t>Stroustrup</a:t>
            </a:r>
            <a:r>
              <a:rPr lang="zh-CN" altLang="en-US" sz="2000" b="0" dirty="0"/>
              <a:t>一直积极推动</a:t>
            </a:r>
            <a:r>
              <a:rPr lang="en-US" altLang="zh-CN" sz="2000" b="0" dirty="0"/>
              <a:t>C++</a:t>
            </a:r>
            <a:r>
              <a:rPr lang="zh-CN" altLang="en-US" sz="2000" b="0" dirty="0"/>
              <a:t>语言的标准化，</a:t>
            </a:r>
            <a:r>
              <a:rPr lang="en-US" altLang="zh-CN" sz="2000" b="0" dirty="0"/>
              <a:t>1998</a:t>
            </a:r>
            <a:r>
              <a:rPr lang="zh-CN" altLang="en-US" sz="2000" b="0" dirty="0"/>
              <a:t>年底，</a:t>
            </a:r>
            <a:r>
              <a:rPr lang="en-US" altLang="zh-CN" sz="2000" b="0" dirty="0"/>
              <a:t>ANSI/ISO </a:t>
            </a:r>
            <a:r>
              <a:rPr lang="zh-CN" altLang="en-US" sz="2000" b="0" dirty="0">
                <a:solidFill>
                  <a:srgbClr val="000000"/>
                </a:solidFill>
              </a:rPr>
              <a:t>发布</a:t>
            </a:r>
            <a:r>
              <a:rPr lang="zh-CN" altLang="en-US" sz="2000" b="0" dirty="0"/>
              <a:t>了</a:t>
            </a:r>
            <a:r>
              <a:rPr lang="en-US" altLang="zh-CN" sz="2000" b="0" dirty="0"/>
              <a:t>ISO/IEC 14882:1998</a:t>
            </a:r>
            <a:r>
              <a:rPr lang="zh-CN" altLang="en-US" sz="2000" b="0" dirty="0"/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C++98</a:t>
            </a:r>
            <a:r>
              <a:rPr lang="zh-CN" altLang="en-US" sz="2000" b="0" dirty="0"/>
              <a:t>）</a:t>
            </a:r>
            <a:endParaRPr lang="en-US" altLang="zh-CN" sz="2000" b="0" dirty="0"/>
          </a:p>
          <a:p>
            <a:pPr eaLnBrk="1" hangingPunct="1"/>
            <a:r>
              <a:rPr lang="en-US" altLang="zh-CN" sz="2000" b="0" dirty="0"/>
              <a:t>2011</a:t>
            </a:r>
            <a:r>
              <a:rPr lang="zh-CN" altLang="en-US" sz="2000" b="0" dirty="0"/>
              <a:t>年底， </a:t>
            </a:r>
            <a:r>
              <a:rPr lang="en-US" altLang="zh-CN" sz="2000" b="0" dirty="0"/>
              <a:t>ISO</a:t>
            </a:r>
            <a:r>
              <a:rPr lang="zh-CN" altLang="en-US" sz="2000" b="0" dirty="0"/>
              <a:t>发布了</a:t>
            </a:r>
            <a:r>
              <a:rPr lang="en-US" altLang="zh-CN" sz="2000" b="0" dirty="0"/>
              <a:t>ISO/IEC 14882:2011 </a:t>
            </a:r>
            <a:r>
              <a:rPr lang="zh-CN" altLang="en-US" sz="2000" b="0" dirty="0"/>
              <a:t>（</a:t>
            </a:r>
            <a:r>
              <a:rPr lang="en-US" altLang="zh-CN" sz="2000" b="0" dirty="0"/>
              <a:t>C++11</a:t>
            </a:r>
            <a:r>
              <a:rPr lang="zh-CN" altLang="en-US" sz="2000" b="0" dirty="0"/>
              <a:t>）</a:t>
            </a:r>
            <a:endParaRPr lang="en-US" altLang="zh-CN" sz="2000" dirty="0"/>
          </a:p>
          <a:p>
            <a:pPr eaLnBrk="1" hangingPunct="1"/>
            <a:r>
              <a:rPr lang="en-US" altLang="zh-CN" sz="2000" b="0" dirty="0"/>
              <a:t>C++17 …</a:t>
            </a:r>
          </a:p>
          <a:p>
            <a:pPr eaLnBrk="1" hangingPunct="1"/>
            <a:r>
              <a:rPr lang="en-US" altLang="zh-CN" sz="2400" b="0" dirty="0"/>
              <a:t>Visual Studio</a:t>
            </a:r>
            <a:r>
              <a:rPr lang="zh-CN" altLang="en-US" sz="2400" b="0" dirty="0"/>
              <a:t>（</a:t>
            </a:r>
            <a:r>
              <a:rPr lang="zh-CN" altLang="zh-CN" sz="2400" b="0" dirty="0"/>
              <a:t>美国微软公司基于</a:t>
            </a:r>
            <a:r>
              <a:rPr lang="en-US" altLang="zh-CN" sz="2400" b="0" dirty="0"/>
              <a:t>Windows</a:t>
            </a:r>
            <a:r>
              <a:rPr lang="zh-CN" altLang="zh-CN" sz="2400" b="0" dirty="0"/>
              <a:t>及其相应的硬件平台实现的</a:t>
            </a:r>
            <a:r>
              <a:rPr lang="zh-CN" altLang="en-US" sz="2400" b="0" dirty="0"/>
              <a:t>系列</a:t>
            </a:r>
            <a:r>
              <a:rPr lang="zh-CN" altLang="zh-CN" sz="2400" b="0" dirty="0"/>
              <a:t>支撑软件</a:t>
            </a:r>
            <a:r>
              <a:rPr lang="zh-CN" altLang="en-US" sz="2400" b="0" dirty="0"/>
              <a:t>）</a:t>
            </a:r>
            <a:endParaRPr lang="en-US" altLang="zh-CN" sz="2400" b="0" dirty="0"/>
          </a:p>
          <a:p>
            <a:pPr eaLnBrk="1" hangingPunct="1"/>
            <a:endParaRPr lang="en-US" altLang="zh-CN" sz="2400" b="0" dirty="0"/>
          </a:p>
          <a:p>
            <a:pPr eaLnBrk="1" hangingPunct="1"/>
            <a:endParaRPr lang="en-US" altLang="zh-CN" sz="2400" b="0" dirty="0"/>
          </a:p>
          <a:p>
            <a:pPr eaLnBrk="1" hangingPunct="1"/>
            <a:endParaRPr lang="en-US" altLang="zh-CN" sz="2400" b="0" dirty="0"/>
          </a:p>
          <a:p>
            <a:pPr eaLnBrk="1" hangingPunct="1"/>
            <a:endParaRPr lang="en-US" altLang="zh-CN" sz="1200" b="0" dirty="0"/>
          </a:p>
        </p:txBody>
      </p:sp>
      <p:sp>
        <p:nvSpPr>
          <p:cNvPr id="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D8D6DB74-0364-428C-999D-838965670292}" type="slidenum">
              <a:rPr lang="en-US" altLang="zh-CN" sz="1200">
                <a:ea typeface="+mn-ea"/>
              </a:rPr>
              <a:pPr algn="r" eaLnBrk="1" hangingPunct="1">
                <a:defRPr/>
              </a:pPr>
              <a:t>13</a:t>
            </a:fld>
            <a:endParaRPr lang="en-US" altLang="zh-CN" sz="1200" dirty="0">
              <a:ea typeface="+mn-ea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CF648140-9229-4E6E-820C-F364D9116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6594080"/>
              </p:ext>
            </p:extLst>
          </p:nvPr>
        </p:nvGraphicFramePr>
        <p:xfrm>
          <a:off x="1342678" y="764704"/>
          <a:ext cx="7920880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2BC1743-A0FC-45B4-B6E9-EE031AEEF9A5}"/>
              </a:ext>
            </a:extLst>
          </p:cNvPr>
          <p:cNvSpPr/>
          <p:nvPr/>
        </p:nvSpPr>
        <p:spPr bwMode="auto">
          <a:xfrm>
            <a:off x="46534" y="5301208"/>
            <a:ext cx="11737304" cy="10801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86EDE-2574-4436-85E6-6B400641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计算机程序设计语言的分类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0C8FD-17F1-4A00-A03D-9C461D33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高级程序设计语言</a:t>
            </a:r>
            <a:endParaRPr lang="en-US" altLang="zh-CN" dirty="0"/>
          </a:p>
          <a:p>
            <a:pPr lvl="1"/>
            <a:r>
              <a:rPr lang="zh-CN" altLang="en-US" dirty="0"/>
              <a:t>从人逻辑思维的角度出发，方便人进行程序设计的语言</a:t>
            </a:r>
            <a:endParaRPr lang="en-US" altLang="zh-CN" dirty="0"/>
          </a:p>
          <a:p>
            <a:pPr lvl="1"/>
            <a:r>
              <a:rPr lang="zh-CN" altLang="en-US" dirty="0"/>
              <a:t>提供复杂控制结构和数据结构</a:t>
            </a:r>
            <a:endParaRPr lang="en-US" altLang="zh-CN" dirty="0"/>
          </a:p>
          <a:p>
            <a:pPr lvl="1"/>
            <a:r>
              <a:rPr lang="zh-CN" altLang="en-US" dirty="0"/>
              <a:t>独立于机器结构</a:t>
            </a:r>
            <a:endParaRPr lang="en-US" altLang="zh-CN" dirty="0"/>
          </a:p>
          <a:p>
            <a:pPr lvl="1"/>
            <a:r>
              <a:rPr lang="zh-CN" altLang="en-US" dirty="0"/>
              <a:t>编译成机器语言后才能执行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机器语言</a:t>
            </a:r>
            <a:endParaRPr lang="en-US" altLang="zh-CN" dirty="0"/>
          </a:p>
          <a:p>
            <a:pPr lvl="1"/>
            <a:r>
              <a:rPr lang="zh-CN" altLang="en-US" dirty="0"/>
              <a:t>特定的计算机系统可以识别并直接执行的语言</a:t>
            </a:r>
            <a:endParaRPr lang="en-US" altLang="zh-CN" dirty="0"/>
          </a:p>
          <a:p>
            <a:pPr lvl="1"/>
            <a:r>
              <a:rPr lang="zh-CN" altLang="en-US" dirty="0"/>
              <a:t>与特定计算机体系相关</a:t>
            </a:r>
            <a:endParaRPr lang="en-US" altLang="zh-CN" dirty="0"/>
          </a:p>
          <a:p>
            <a:pPr lvl="1"/>
            <a:r>
              <a:rPr lang="zh-CN" altLang="en-US" dirty="0"/>
              <a:t>执行效率高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003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0" dirty="0"/>
              <a:t>C</a:t>
            </a:r>
            <a:r>
              <a:rPr lang="zh-CN" altLang="en-US" sz="3200" b="0" dirty="0"/>
              <a:t>程序的开发步骤与集成开发环境</a:t>
            </a:r>
            <a:r>
              <a:rPr lang="zh-CN" altLang="en-US" sz="2400" b="0" dirty="0"/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IDE: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</a:t>
            </a:r>
            <a:r>
              <a:rPr lang="en-US" altLang="zh-CN" sz="2400" b="0" dirty="0"/>
              <a:t>ntegrated </a:t>
            </a: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en-US" altLang="zh-CN" sz="2400" b="0" dirty="0"/>
              <a:t>evelopment </a:t>
            </a:r>
            <a:r>
              <a:rPr lang="en-US" altLang="zh-CN" sz="2400" dirty="0">
                <a:solidFill>
                  <a:srgbClr val="FF0000"/>
                </a:solidFill>
              </a:rPr>
              <a:t>E</a:t>
            </a:r>
            <a:r>
              <a:rPr lang="en-US" altLang="zh-CN" sz="2400" b="0" dirty="0"/>
              <a:t>nvironment</a:t>
            </a:r>
            <a:r>
              <a:rPr lang="zh-CN" altLang="en-US" sz="2400" dirty="0"/>
              <a:t>）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编辑</a:t>
            </a:r>
            <a:r>
              <a:rPr lang="en-US" altLang="zh-CN" sz="2400" dirty="0"/>
              <a:t>        </a:t>
            </a:r>
            <a:r>
              <a:rPr lang="en-US" altLang="zh-CN" sz="2400" dirty="0">
                <a:sym typeface="Wingdings" pitchFamily="2" charset="2"/>
              </a:rPr>
              <a:t>        </a:t>
            </a:r>
            <a:r>
              <a:rPr lang="zh-CN" altLang="en-US" sz="2400" dirty="0"/>
              <a:t>编译    </a:t>
            </a:r>
            <a:r>
              <a:rPr lang="en-US" altLang="zh-CN" sz="2400" dirty="0"/>
              <a:t>    </a:t>
            </a:r>
            <a:r>
              <a:rPr lang="en-US" altLang="zh-CN" sz="2400" dirty="0">
                <a:sym typeface="Wingdings" pitchFamily="2" charset="2"/>
              </a:rPr>
              <a:t>        </a:t>
            </a:r>
            <a:r>
              <a:rPr lang="zh-CN" altLang="en-US" sz="2400" dirty="0"/>
              <a:t>链接</a:t>
            </a:r>
            <a:r>
              <a:rPr lang="en-US" altLang="zh-CN" sz="2400" dirty="0"/>
              <a:t>        </a:t>
            </a:r>
            <a:r>
              <a:rPr lang="en-US" altLang="zh-CN" sz="2400" dirty="0">
                <a:sym typeface="Wingdings" pitchFamily="2" charset="2"/>
              </a:rPr>
              <a:t>        </a:t>
            </a:r>
            <a:r>
              <a:rPr lang="zh-CN" altLang="en-US" sz="2400" dirty="0"/>
              <a:t>执行        </a:t>
            </a:r>
            <a:r>
              <a:rPr lang="zh-CN" altLang="en-US" sz="2400" dirty="0">
                <a:sym typeface="Wingdings" pitchFamily="2" charset="2"/>
              </a:rPr>
              <a:t>        </a:t>
            </a:r>
            <a:r>
              <a:rPr lang="zh-CN" altLang="en-US" sz="2400" dirty="0"/>
              <a:t>输出结果</a:t>
            </a:r>
          </a:p>
          <a:p>
            <a:pPr eaLnBrk="1" hangingPunct="1">
              <a:buFontTx/>
              <a:buNone/>
            </a:pPr>
            <a:r>
              <a:rPr lang="zh-CN" altLang="en-US" sz="2400" b="0" dirty="0"/>
              <a:t>	 </a:t>
            </a:r>
            <a:r>
              <a:rPr lang="en-US" altLang="zh-CN" sz="2400" b="0" dirty="0"/>
              <a:t>edit		       compile		  link		execute/run		output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0" dirty="0"/>
              <a:t>					         </a:t>
            </a:r>
            <a:r>
              <a:rPr lang="zh-CN" altLang="en-US" sz="2400" b="0" dirty="0"/>
              <a:t>（</a:t>
            </a:r>
            <a:r>
              <a:rPr lang="en-US" altLang="zh-CN" sz="2400" b="0" dirty="0"/>
              <a:t>Build</a:t>
            </a:r>
            <a:r>
              <a:rPr lang="zh-CN" altLang="en-US" sz="2400" b="0" dirty="0"/>
              <a:t>）</a:t>
            </a:r>
            <a:endParaRPr lang="en-US" altLang="zh-CN" sz="2400" b="0" dirty="0"/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9289CAC5-14C1-4809-BEF4-19BE11DBCE88}" type="slidenum">
              <a:rPr lang="en-US" altLang="zh-CN" sz="1200">
                <a:ea typeface="+mn-ea"/>
              </a:rPr>
              <a:pPr algn="r" eaLnBrk="1" hangingPunct="1">
                <a:defRPr/>
              </a:pPr>
              <a:t>15</a:t>
            </a:fld>
            <a:endParaRPr lang="en-US" altLang="zh-CN" sz="1200">
              <a:ea typeface="+mn-ea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EB82FE1A-E740-4A1A-ABB8-85473ADDB0F9}"/>
              </a:ext>
            </a:extLst>
          </p:cNvPr>
          <p:cNvGrpSpPr/>
          <p:nvPr/>
        </p:nvGrpSpPr>
        <p:grpSpPr>
          <a:xfrm>
            <a:off x="239153" y="2204864"/>
            <a:ext cx="11519517" cy="4280823"/>
            <a:chOff x="179388" y="2411413"/>
            <a:chExt cx="8785225" cy="4330700"/>
          </a:xfrm>
        </p:grpSpPr>
        <p:grpSp>
          <p:nvGrpSpPr>
            <p:cNvPr id="87" name="Group 68">
              <a:extLst>
                <a:ext uri="{FF2B5EF4-FFF2-40B4-BE49-F238E27FC236}">
                  <a16:creationId xmlns:a16="http://schemas.microsoft.com/office/drawing/2014/main" id="{E2AE28DE-3567-4578-9241-71FE493082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388" y="2411413"/>
              <a:ext cx="8785225" cy="4330700"/>
              <a:chOff x="113" y="1519"/>
              <a:chExt cx="5534" cy="2728"/>
            </a:xfrm>
          </p:grpSpPr>
          <p:sp>
            <p:nvSpPr>
              <p:cNvPr id="90" name="Text Box 12">
                <a:extLst>
                  <a:ext uri="{FF2B5EF4-FFF2-40B4-BE49-F238E27FC236}">
                    <a16:creationId xmlns:a16="http://schemas.microsoft.com/office/drawing/2014/main" id="{841B5019-2637-439D-A5DE-52B997C502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" y="1781"/>
                <a:ext cx="571" cy="2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编辑</a:t>
                </a:r>
                <a:endParaRPr kumimoji="1" lang="zh-CN" alt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Text Box 14">
                <a:extLst>
                  <a:ext uri="{FF2B5EF4-FFF2-40B4-BE49-F238E27FC236}">
                    <a16:creationId xmlns:a16="http://schemas.microsoft.com/office/drawing/2014/main" id="{26AA421C-6248-4AD8-B83C-E128B02394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" y="2433"/>
                <a:ext cx="571" cy="2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 dirty="0">
                    <a:latin typeface="Times New Roman" pitchFamily="18" charset="0"/>
                    <a:cs typeface="Times New Roman" pitchFamily="18" charset="0"/>
                  </a:rPr>
                  <a:t>编译</a:t>
                </a:r>
              </a:p>
            </p:txBody>
          </p:sp>
          <p:sp>
            <p:nvSpPr>
              <p:cNvPr id="92" name="Text Box 15">
                <a:extLst>
                  <a:ext uri="{FF2B5EF4-FFF2-40B4-BE49-F238E27FC236}">
                    <a16:creationId xmlns:a16="http://schemas.microsoft.com/office/drawing/2014/main" id="{FA17AC01-F419-45E3-9416-A03AE1E54B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" y="2869"/>
                <a:ext cx="571" cy="2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 dirty="0">
                    <a:latin typeface="Times New Roman" pitchFamily="18" charset="0"/>
                    <a:cs typeface="Times New Roman" pitchFamily="18" charset="0"/>
                  </a:rPr>
                  <a:t>链接</a:t>
                </a:r>
              </a:p>
            </p:txBody>
          </p:sp>
          <p:sp>
            <p:nvSpPr>
              <p:cNvPr id="93" name="Text Box 16">
                <a:extLst>
                  <a:ext uri="{FF2B5EF4-FFF2-40B4-BE49-F238E27FC236}">
                    <a16:creationId xmlns:a16="http://schemas.microsoft.com/office/drawing/2014/main" id="{478C06D8-2032-44C5-8B14-0932EDE8D5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" y="3303"/>
                <a:ext cx="571" cy="2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 dirty="0">
                    <a:latin typeface="Times New Roman" pitchFamily="18" charset="0"/>
                    <a:cs typeface="Times New Roman" pitchFamily="18" charset="0"/>
                  </a:rPr>
                  <a:t>加载</a:t>
                </a:r>
              </a:p>
            </p:txBody>
          </p:sp>
          <p:sp>
            <p:nvSpPr>
              <p:cNvPr id="94" name="Text Box 17">
                <a:extLst>
                  <a:ext uri="{FF2B5EF4-FFF2-40B4-BE49-F238E27FC236}">
                    <a16:creationId xmlns:a16="http://schemas.microsoft.com/office/drawing/2014/main" id="{BB980F33-1609-48E7-AF77-D568C9C854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" y="3748"/>
                <a:ext cx="571" cy="2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执行</a:t>
                </a:r>
              </a:p>
            </p:txBody>
          </p:sp>
          <p:sp>
            <p:nvSpPr>
              <p:cNvPr id="95" name="Line 19">
                <a:extLst>
                  <a:ext uri="{FF2B5EF4-FFF2-40B4-BE49-F238E27FC236}">
                    <a16:creationId xmlns:a16="http://schemas.microsoft.com/office/drawing/2014/main" id="{A2546F45-ACAA-400D-85F0-790FDC9B0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2" y="2161"/>
                <a:ext cx="0" cy="1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6" name="Line 22">
                <a:extLst>
                  <a:ext uri="{FF2B5EF4-FFF2-40B4-BE49-F238E27FC236}">
                    <a16:creationId xmlns:a16="http://schemas.microsoft.com/office/drawing/2014/main" id="{9F5FB62D-5972-44F2-B6A0-693EEDCD2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7" y="1888"/>
                <a:ext cx="464" cy="192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97" name="Text Box 24">
                <a:extLst>
                  <a:ext uri="{FF2B5EF4-FFF2-40B4-BE49-F238E27FC236}">
                    <a16:creationId xmlns:a16="http://schemas.microsoft.com/office/drawing/2014/main" id="{5F01F374-3753-4D45-A7D2-75CC1611AF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5" y="1998"/>
                <a:ext cx="1626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 dirty="0">
                    <a:latin typeface="Times New Roman" pitchFamily="18" charset="0"/>
                    <a:cs typeface="Times New Roman" pitchFamily="18" charset="0"/>
                  </a:rPr>
                  <a:t>源文件（</a:t>
                </a:r>
                <a:r>
                  <a:rPr kumimoji="1" lang="en-US" altLang="zh-CN" sz="2000" dirty="0">
                    <a:latin typeface="Times New Roman" pitchFamily="18" charset="0"/>
                    <a:cs typeface="Times New Roman" pitchFamily="18" charset="0"/>
                  </a:rPr>
                  <a:t>.c</a:t>
                </a:r>
                <a:r>
                  <a:rPr kumimoji="1" lang="zh-CN" altLang="en-US" sz="2000" dirty="0">
                    <a:latin typeface="Times New Roman" pitchFamily="18" charset="0"/>
                    <a:cs typeface="Times New Roman" pitchFamily="18" charset="0"/>
                  </a:rPr>
                  <a:t>，磁盘 ）</a:t>
                </a:r>
              </a:p>
            </p:txBody>
          </p:sp>
          <p:sp>
            <p:nvSpPr>
              <p:cNvPr id="98" name="Text Box 25">
                <a:extLst>
                  <a:ext uri="{FF2B5EF4-FFF2-40B4-BE49-F238E27FC236}">
                    <a16:creationId xmlns:a16="http://schemas.microsoft.com/office/drawing/2014/main" id="{1766F787-74F2-4541-B7C8-F1873776B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9" y="2604"/>
                <a:ext cx="170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 dirty="0">
                    <a:latin typeface="Times New Roman" pitchFamily="18" charset="0"/>
                    <a:cs typeface="Times New Roman" pitchFamily="18" charset="0"/>
                  </a:rPr>
                  <a:t>目标文件（</a:t>
                </a:r>
                <a:r>
                  <a:rPr kumimoji="1" lang="en-US" altLang="zh-CN" sz="2000" dirty="0">
                    <a:latin typeface="Times New Roman" pitchFamily="18" charset="0"/>
                    <a:cs typeface="Times New Roman" pitchFamily="18" charset="0"/>
                  </a:rPr>
                  <a:t>.obj</a:t>
                </a:r>
                <a:r>
                  <a:rPr kumimoji="1" lang="zh-CN" altLang="en-US" sz="2000" dirty="0">
                    <a:latin typeface="Times New Roman" pitchFamily="18" charset="0"/>
                    <a:cs typeface="Times New Roman" pitchFamily="18" charset="0"/>
                  </a:rPr>
                  <a:t>，磁盘） </a:t>
                </a:r>
              </a:p>
            </p:txBody>
          </p:sp>
          <p:sp>
            <p:nvSpPr>
              <p:cNvPr id="99" name="Text Box 26">
                <a:extLst>
                  <a:ext uri="{FF2B5EF4-FFF2-40B4-BE49-F238E27FC236}">
                    <a16:creationId xmlns:a16="http://schemas.microsoft.com/office/drawing/2014/main" id="{FB084810-F715-435C-B628-62C590476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7" y="3100"/>
                <a:ext cx="196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 dirty="0">
                    <a:latin typeface="Times New Roman" pitchFamily="18" charset="0"/>
                    <a:cs typeface="Times New Roman" pitchFamily="18" charset="0"/>
                  </a:rPr>
                  <a:t>可执行文件（</a:t>
                </a:r>
                <a:r>
                  <a:rPr kumimoji="1" lang="en-US" altLang="zh-CN" sz="2000" dirty="0">
                    <a:latin typeface="Times New Roman" pitchFamily="18" charset="0"/>
                    <a:cs typeface="Times New Roman" pitchFamily="18" charset="0"/>
                  </a:rPr>
                  <a:t>.exe</a:t>
                </a:r>
                <a:r>
                  <a:rPr kumimoji="1" lang="zh-CN" altLang="en-US" sz="2000" dirty="0">
                    <a:latin typeface="Times New Roman" pitchFamily="18" charset="0"/>
                    <a:cs typeface="Times New Roman" pitchFamily="18" charset="0"/>
                  </a:rPr>
                  <a:t>，磁盘） </a:t>
                </a:r>
              </a:p>
            </p:txBody>
          </p:sp>
          <p:sp>
            <p:nvSpPr>
              <p:cNvPr id="100" name="Text Box 27">
                <a:extLst>
                  <a:ext uri="{FF2B5EF4-FFF2-40B4-BE49-F238E27FC236}">
                    <a16:creationId xmlns:a16="http://schemas.microsoft.com/office/drawing/2014/main" id="{10EAEC48-4B34-46DE-9233-7B64B35183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3615"/>
                <a:ext cx="906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 dirty="0">
                    <a:latin typeface="Times New Roman" pitchFamily="18" charset="0"/>
                    <a:cs typeface="Times New Roman" pitchFamily="18" charset="0"/>
                  </a:rPr>
                  <a:t>数据文件（磁盘）键盘数据 </a:t>
                </a:r>
              </a:p>
            </p:txBody>
          </p:sp>
          <p:sp>
            <p:nvSpPr>
              <p:cNvPr id="101" name="Text Box 29">
                <a:extLst>
                  <a:ext uri="{FF2B5EF4-FFF2-40B4-BE49-F238E27FC236}">
                    <a16:creationId xmlns:a16="http://schemas.microsoft.com/office/drawing/2014/main" id="{1340CDB5-2016-40F9-A996-2F7742A8B5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" y="2610"/>
                <a:ext cx="1130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ts val="0"/>
                  </a:spcBef>
                </a:pPr>
                <a:r>
                  <a:rPr kumimoji="1" lang="zh-CN" altLang="en-US" sz="2000" dirty="0">
                    <a:latin typeface="Times New Roman" pitchFamily="18" charset="0"/>
                    <a:cs typeface="Times New Roman" pitchFamily="18" charset="0"/>
                  </a:rPr>
                  <a:t>其他目标文件</a:t>
                </a:r>
                <a:endParaRPr kumimoji="1" lang="en-US" altLang="zh-C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 eaLnBrk="1" hangingPunct="1">
                  <a:spcBef>
                    <a:spcPts val="0"/>
                  </a:spcBef>
                </a:pPr>
                <a:r>
                  <a:rPr kumimoji="1" lang="zh-CN" altLang="en-US" sz="2000" dirty="0"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kumimoji="1" lang="en-US" altLang="zh-CN" sz="2000" dirty="0" err="1">
                    <a:latin typeface="Times New Roman" pitchFamily="18" charset="0"/>
                    <a:cs typeface="Times New Roman" pitchFamily="18" charset="0"/>
                  </a:rPr>
                  <a:t>eg.</a:t>
                </a:r>
                <a:r>
                  <a:rPr kumimoji="1" lang="en-US" altLang="zh-C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1" lang="zh-CN" altLang="en-US" sz="2000" dirty="0">
                    <a:latin typeface="Times New Roman" pitchFamily="18" charset="0"/>
                    <a:cs typeface="Times New Roman" pitchFamily="18" charset="0"/>
                  </a:rPr>
                  <a:t>库函数，磁盘） </a:t>
                </a:r>
              </a:p>
            </p:txBody>
          </p:sp>
          <p:sp>
            <p:nvSpPr>
              <p:cNvPr id="102" name="Text Box 30">
                <a:extLst>
                  <a:ext uri="{FF2B5EF4-FFF2-40B4-BE49-F238E27FC236}">
                    <a16:creationId xmlns:a16="http://schemas.microsoft.com/office/drawing/2014/main" id="{BCAE42A7-882E-4161-B880-644C79A55A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7" y="3538"/>
                <a:ext cx="196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 dirty="0">
                    <a:latin typeface="Times New Roman" pitchFamily="18" charset="0"/>
                    <a:cs typeface="Times New Roman" pitchFamily="18" charset="0"/>
                  </a:rPr>
                  <a:t>可执行文件（</a:t>
                </a:r>
                <a:r>
                  <a:rPr kumimoji="1" lang="en-US" altLang="zh-CN" sz="2000" dirty="0">
                    <a:latin typeface="Times New Roman" pitchFamily="18" charset="0"/>
                    <a:cs typeface="Times New Roman" pitchFamily="18" charset="0"/>
                  </a:rPr>
                  <a:t>.exe</a:t>
                </a:r>
                <a:r>
                  <a:rPr kumimoji="1" lang="zh-CN" altLang="en-US" sz="2000" dirty="0">
                    <a:latin typeface="Times New Roman" pitchFamily="18" charset="0"/>
                    <a:cs typeface="Times New Roman" pitchFamily="18" charset="0"/>
                  </a:rPr>
                  <a:t>，内存） </a:t>
                </a:r>
              </a:p>
            </p:txBody>
          </p:sp>
          <p:sp>
            <p:nvSpPr>
              <p:cNvPr id="103" name="Line 33">
                <a:extLst>
                  <a:ext uri="{FF2B5EF4-FFF2-40B4-BE49-F238E27FC236}">
                    <a16:creationId xmlns:a16="http://schemas.microsoft.com/office/drawing/2014/main" id="{D4B51823-30BD-46E2-BA9F-A35347666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17" y="2189"/>
                <a:ext cx="411" cy="293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4" name="Line 34">
                <a:extLst>
                  <a:ext uri="{FF2B5EF4-FFF2-40B4-BE49-F238E27FC236}">
                    <a16:creationId xmlns:a16="http://schemas.microsoft.com/office/drawing/2014/main" id="{CF2494C0-3E58-4CE5-9CE8-D0E9D8ABB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8" y="2530"/>
                <a:ext cx="464" cy="192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5" name="Line 35">
                <a:extLst>
                  <a:ext uri="{FF2B5EF4-FFF2-40B4-BE49-F238E27FC236}">
                    <a16:creationId xmlns:a16="http://schemas.microsoft.com/office/drawing/2014/main" id="{1EA69049-0995-43B9-84F7-55100F8DC4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8" y="2770"/>
                <a:ext cx="361" cy="192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6" name="Line 36">
                <a:extLst>
                  <a:ext uri="{FF2B5EF4-FFF2-40B4-BE49-F238E27FC236}">
                    <a16:creationId xmlns:a16="http://schemas.microsoft.com/office/drawing/2014/main" id="{361323FC-1152-4CEC-8656-3E1F2126B1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3" y="2824"/>
                <a:ext cx="361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7" name="Line 37">
                <a:extLst>
                  <a:ext uri="{FF2B5EF4-FFF2-40B4-BE49-F238E27FC236}">
                    <a16:creationId xmlns:a16="http://schemas.microsoft.com/office/drawing/2014/main" id="{E5DBA2B6-FC7A-40EE-9953-481A9C159C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8" y="3010"/>
                <a:ext cx="464" cy="192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8" name="Line 38">
                <a:extLst>
                  <a:ext uri="{FF2B5EF4-FFF2-40B4-BE49-F238E27FC236}">
                    <a16:creationId xmlns:a16="http://schemas.microsoft.com/office/drawing/2014/main" id="{13F93B14-0C07-4094-9AAF-5A168E0E7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68" y="3249"/>
                <a:ext cx="411" cy="145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9" name="Line 39">
                <a:extLst>
                  <a:ext uri="{FF2B5EF4-FFF2-40B4-BE49-F238E27FC236}">
                    <a16:creationId xmlns:a16="http://schemas.microsoft.com/office/drawing/2014/main" id="{9B569F9F-E390-43F0-827F-C79CD7C16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0" y="3442"/>
                <a:ext cx="464" cy="192"/>
              </a:xfrm>
              <a:prstGeom prst="line">
                <a:avLst/>
              </a:prstGeom>
              <a:ln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0" name="Line 40">
                <a:extLst>
                  <a:ext uri="{FF2B5EF4-FFF2-40B4-BE49-F238E27FC236}">
                    <a16:creationId xmlns:a16="http://schemas.microsoft.com/office/drawing/2014/main" id="{C907900D-2633-45E8-B9E1-B132C14E5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8" y="3682"/>
                <a:ext cx="444" cy="192"/>
              </a:xfrm>
              <a:prstGeom prst="line">
                <a:avLst/>
              </a:prstGeom>
              <a:ln>
                <a:solidFill>
                  <a:srgbClr val="FF0000"/>
                </a:solidFill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111" name="Line 41">
                <a:extLst>
                  <a:ext uri="{FF2B5EF4-FFF2-40B4-BE49-F238E27FC236}">
                    <a16:creationId xmlns:a16="http://schemas.microsoft.com/office/drawing/2014/main" id="{C18FF37E-6E87-47E1-8D94-70D9E89EE5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7" y="3876"/>
                <a:ext cx="361" cy="1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2" name="Line 42">
                <a:extLst>
                  <a:ext uri="{FF2B5EF4-FFF2-40B4-BE49-F238E27FC236}">
                    <a16:creationId xmlns:a16="http://schemas.microsoft.com/office/drawing/2014/main" id="{2D38CA9A-CD7B-4927-817F-7256A8324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2" y="3997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3" name="Oval 44">
                <a:extLst>
                  <a:ext uri="{FF2B5EF4-FFF2-40B4-BE49-F238E27FC236}">
                    <a16:creationId xmlns:a16="http://schemas.microsoft.com/office/drawing/2014/main" id="{03330AD6-F4C0-42A5-9A7F-E15C47542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" y="2474"/>
                <a:ext cx="1357" cy="6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en-US" sz="2000"/>
              </a:p>
            </p:txBody>
          </p:sp>
          <p:sp>
            <p:nvSpPr>
              <p:cNvPr id="114" name="Oval 45">
                <a:extLst>
                  <a:ext uri="{FF2B5EF4-FFF2-40B4-BE49-F238E27FC236}">
                    <a16:creationId xmlns:a16="http://schemas.microsoft.com/office/drawing/2014/main" id="{45A56E8B-977A-4335-B760-29BFF9D64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" y="1888"/>
                <a:ext cx="1974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en-US" sz="2000"/>
              </a:p>
            </p:txBody>
          </p:sp>
          <p:sp>
            <p:nvSpPr>
              <p:cNvPr id="115" name="Oval 46">
                <a:extLst>
                  <a:ext uri="{FF2B5EF4-FFF2-40B4-BE49-F238E27FC236}">
                    <a16:creationId xmlns:a16="http://schemas.microsoft.com/office/drawing/2014/main" id="{737C1016-678E-41C6-8F77-3C73A4801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" y="2530"/>
                <a:ext cx="175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en-US" sz="2000"/>
              </a:p>
            </p:txBody>
          </p:sp>
          <p:sp>
            <p:nvSpPr>
              <p:cNvPr id="116" name="Oval 47">
                <a:extLst>
                  <a:ext uri="{FF2B5EF4-FFF2-40B4-BE49-F238E27FC236}">
                    <a16:creationId xmlns:a16="http://schemas.microsoft.com/office/drawing/2014/main" id="{AE37CC9D-38ED-405F-BCD1-B74CE7B19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4" y="3010"/>
                <a:ext cx="2012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en-US" sz="2000"/>
              </a:p>
            </p:txBody>
          </p:sp>
          <p:sp>
            <p:nvSpPr>
              <p:cNvPr id="117" name="Oval 48">
                <a:extLst>
                  <a:ext uri="{FF2B5EF4-FFF2-40B4-BE49-F238E27FC236}">
                    <a16:creationId xmlns:a16="http://schemas.microsoft.com/office/drawing/2014/main" id="{2EECABCE-D415-4538-A802-C90519939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4" y="3442"/>
                <a:ext cx="1960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en-US" sz="2000"/>
              </a:p>
            </p:txBody>
          </p:sp>
          <p:sp>
            <p:nvSpPr>
              <p:cNvPr id="118" name="Oval 51">
                <a:extLst>
                  <a:ext uri="{FF2B5EF4-FFF2-40B4-BE49-F238E27FC236}">
                    <a16:creationId xmlns:a16="http://schemas.microsoft.com/office/drawing/2014/main" id="{0F5FD0A6-DD0A-4DFD-8A61-C1237166A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" y="3477"/>
                <a:ext cx="1323" cy="6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en-US" sz="2000"/>
              </a:p>
            </p:txBody>
          </p:sp>
          <p:sp>
            <p:nvSpPr>
              <p:cNvPr id="119" name="Line 60">
                <a:extLst>
                  <a:ext uri="{FF2B5EF4-FFF2-40B4-BE49-F238E27FC236}">
                    <a16:creationId xmlns:a16="http://schemas.microsoft.com/office/drawing/2014/main" id="{C4284986-D8C5-4549-A40D-8486DA85C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2" y="2679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0" name="Line 61">
                <a:extLst>
                  <a:ext uri="{FF2B5EF4-FFF2-40B4-BE49-F238E27FC236}">
                    <a16:creationId xmlns:a16="http://schemas.microsoft.com/office/drawing/2014/main" id="{6E9386A5-67BF-49DC-B58D-AA941986E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2" y="310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1" name="Line 62">
                <a:extLst>
                  <a:ext uri="{FF2B5EF4-FFF2-40B4-BE49-F238E27FC236}">
                    <a16:creationId xmlns:a16="http://schemas.microsoft.com/office/drawing/2014/main" id="{BBDE9B6B-D9E1-4E1E-957B-47F02643C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2" y="355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2" name="Line 63">
                <a:extLst>
                  <a:ext uri="{FF2B5EF4-FFF2-40B4-BE49-F238E27FC236}">
                    <a16:creationId xmlns:a16="http://schemas.microsoft.com/office/drawing/2014/main" id="{9C8B1999-254E-41A0-88EA-B5500BD5A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2" y="1571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3" name="Rectangle 66">
                <a:extLst>
                  <a:ext uri="{FF2B5EF4-FFF2-40B4-BE49-F238E27FC236}">
                    <a16:creationId xmlns:a16="http://schemas.microsoft.com/office/drawing/2014/main" id="{ACF654FA-0076-4CDD-932D-18C3823EB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" y="1519"/>
                <a:ext cx="5534" cy="27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en-US" sz="2000"/>
              </a:p>
            </p:txBody>
          </p:sp>
        </p:grpSp>
        <p:sp>
          <p:nvSpPr>
            <p:cNvPr id="88" name="Line 36">
              <a:extLst>
                <a:ext uri="{FF2B5EF4-FFF2-40B4-BE49-F238E27FC236}">
                  <a16:creationId xmlns:a16="http://schemas.microsoft.com/office/drawing/2014/main" id="{949227B6-CF44-4C2F-AC3A-C0E629DE1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2876" y="5936704"/>
              <a:ext cx="57308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/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C569633D-DEAF-4E8E-9798-EE960D9B1BD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7050" y="6031120"/>
              <a:ext cx="208657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E718A279-608A-4642-B1BB-D77FD0228856}"/>
              </a:ext>
            </a:extLst>
          </p:cNvPr>
          <p:cNvSpPr/>
          <p:nvPr/>
        </p:nvSpPr>
        <p:spPr bwMode="auto">
          <a:xfrm rot="21383013">
            <a:off x="4787158" y="3608745"/>
            <a:ext cx="2611747" cy="602580"/>
          </a:xfrm>
          <a:custGeom>
            <a:avLst/>
            <a:gdLst>
              <a:gd name="connsiteX0" fmla="*/ 789263 w 2671851"/>
              <a:gd name="connsiteY0" fmla="*/ 555811 h 860611"/>
              <a:gd name="connsiteX1" fmla="*/ 699616 w 2671851"/>
              <a:gd name="connsiteY1" fmla="*/ 502023 h 860611"/>
              <a:gd name="connsiteX2" fmla="*/ 645827 w 2671851"/>
              <a:gd name="connsiteY2" fmla="*/ 466164 h 860611"/>
              <a:gd name="connsiteX3" fmla="*/ 538251 w 2671851"/>
              <a:gd name="connsiteY3" fmla="*/ 430306 h 860611"/>
              <a:gd name="connsiteX4" fmla="*/ 484463 w 2671851"/>
              <a:gd name="connsiteY4" fmla="*/ 412376 h 860611"/>
              <a:gd name="connsiteX5" fmla="*/ 358957 w 2671851"/>
              <a:gd name="connsiteY5" fmla="*/ 340658 h 860611"/>
              <a:gd name="connsiteX6" fmla="*/ 251380 w 2671851"/>
              <a:gd name="connsiteY6" fmla="*/ 304800 h 860611"/>
              <a:gd name="connsiteX7" fmla="*/ 54157 w 2671851"/>
              <a:gd name="connsiteY7" fmla="*/ 197223 h 860611"/>
              <a:gd name="connsiteX8" fmla="*/ 369 w 2671851"/>
              <a:gd name="connsiteY8" fmla="*/ 89647 h 860611"/>
              <a:gd name="connsiteX9" fmla="*/ 90016 w 2671851"/>
              <a:gd name="connsiteY9" fmla="*/ 17929 h 860611"/>
              <a:gd name="connsiteX10" fmla="*/ 412745 w 2671851"/>
              <a:gd name="connsiteY10" fmla="*/ 0 h 860611"/>
              <a:gd name="connsiteX11" fmla="*/ 950627 w 2671851"/>
              <a:gd name="connsiteY11" fmla="*/ 17929 h 860611"/>
              <a:gd name="connsiteX12" fmla="*/ 1022345 w 2671851"/>
              <a:gd name="connsiteY12" fmla="*/ 35858 h 860611"/>
              <a:gd name="connsiteX13" fmla="*/ 1129921 w 2671851"/>
              <a:gd name="connsiteY13" fmla="*/ 71717 h 860611"/>
              <a:gd name="connsiteX14" fmla="*/ 1183710 w 2671851"/>
              <a:gd name="connsiteY14" fmla="*/ 89647 h 860611"/>
              <a:gd name="connsiteX15" fmla="*/ 1309216 w 2671851"/>
              <a:gd name="connsiteY15" fmla="*/ 143435 h 860611"/>
              <a:gd name="connsiteX16" fmla="*/ 1434721 w 2671851"/>
              <a:gd name="connsiteY16" fmla="*/ 197223 h 860611"/>
              <a:gd name="connsiteX17" fmla="*/ 1506439 w 2671851"/>
              <a:gd name="connsiteY17" fmla="*/ 233082 h 860611"/>
              <a:gd name="connsiteX18" fmla="*/ 1614016 w 2671851"/>
              <a:gd name="connsiteY18" fmla="*/ 268941 h 860611"/>
              <a:gd name="connsiteX19" fmla="*/ 1721592 w 2671851"/>
              <a:gd name="connsiteY19" fmla="*/ 304800 h 860611"/>
              <a:gd name="connsiteX20" fmla="*/ 1775380 w 2671851"/>
              <a:gd name="connsiteY20" fmla="*/ 322729 h 860611"/>
              <a:gd name="connsiteX21" fmla="*/ 1829169 w 2671851"/>
              <a:gd name="connsiteY21" fmla="*/ 358588 h 860611"/>
              <a:gd name="connsiteX22" fmla="*/ 1900886 w 2671851"/>
              <a:gd name="connsiteY22" fmla="*/ 376517 h 860611"/>
              <a:gd name="connsiteX23" fmla="*/ 2008463 w 2671851"/>
              <a:gd name="connsiteY23" fmla="*/ 412376 h 860611"/>
              <a:gd name="connsiteX24" fmla="*/ 2116039 w 2671851"/>
              <a:gd name="connsiteY24" fmla="*/ 448235 h 860611"/>
              <a:gd name="connsiteX25" fmla="*/ 2169827 w 2671851"/>
              <a:gd name="connsiteY25" fmla="*/ 466164 h 860611"/>
              <a:gd name="connsiteX26" fmla="*/ 2241545 w 2671851"/>
              <a:gd name="connsiteY26" fmla="*/ 484094 h 860611"/>
              <a:gd name="connsiteX27" fmla="*/ 2474627 w 2671851"/>
              <a:gd name="connsiteY27" fmla="*/ 537882 h 860611"/>
              <a:gd name="connsiteX28" fmla="*/ 2528416 w 2671851"/>
              <a:gd name="connsiteY28" fmla="*/ 555811 h 860611"/>
              <a:gd name="connsiteX29" fmla="*/ 2600133 w 2671851"/>
              <a:gd name="connsiteY29" fmla="*/ 627529 h 860611"/>
              <a:gd name="connsiteX30" fmla="*/ 2671851 w 2671851"/>
              <a:gd name="connsiteY30" fmla="*/ 735106 h 860611"/>
              <a:gd name="connsiteX31" fmla="*/ 2653921 w 2671851"/>
              <a:gd name="connsiteY31" fmla="*/ 806823 h 860611"/>
              <a:gd name="connsiteX32" fmla="*/ 2582204 w 2671851"/>
              <a:gd name="connsiteY32" fmla="*/ 824753 h 860611"/>
              <a:gd name="connsiteX33" fmla="*/ 2420839 w 2671851"/>
              <a:gd name="connsiteY33" fmla="*/ 860611 h 860611"/>
              <a:gd name="connsiteX34" fmla="*/ 2026392 w 2671851"/>
              <a:gd name="connsiteY34" fmla="*/ 842682 h 860611"/>
              <a:gd name="connsiteX35" fmla="*/ 1865027 w 2671851"/>
              <a:gd name="connsiteY35" fmla="*/ 824753 h 860611"/>
              <a:gd name="connsiteX36" fmla="*/ 1649874 w 2671851"/>
              <a:gd name="connsiteY36" fmla="*/ 806823 h 860611"/>
              <a:gd name="connsiteX37" fmla="*/ 1255427 w 2671851"/>
              <a:gd name="connsiteY37" fmla="*/ 770964 h 860611"/>
              <a:gd name="connsiteX38" fmla="*/ 1147851 w 2671851"/>
              <a:gd name="connsiteY38" fmla="*/ 735106 h 860611"/>
              <a:gd name="connsiteX39" fmla="*/ 1094063 w 2671851"/>
              <a:gd name="connsiteY39" fmla="*/ 717176 h 860611"/>
              <a:gd name="connsiteX40" fmla="*/ 986486 w 2671851"/>
              <a:gd name="connsiteY40" fmla="*/ 645458 h 860611"/>
              <a:gd name="connsiteX41" fmla="*/ 878910 w 2671851"/>
              <a:gd name="connsiteY41" fmla="*/ 555811 h 860611"/>
              <a:gd name="connsiteX42" fmla="*/ 771333 w 2671851"/>
              <a:gd name="connsiteY42" fmla="*/ 519953 h 860611"/>
              <a:gd name="connsiteX43" fmla="*/ 735474 w 2671851"/>
              <a:gd name="connsiteY43" fmla="*/ 502023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671851" h="860611">
                <a:moveTo>
                  <a:pt x="789263" y="555811"/>
                </a:moveTo>
                <a:cubicBezTo>
                  <a:pt x="759381" y="537882"/>
                  <a:pt x="729167" y="520493"/>
                  <a:pt x="699616" y="502023"/>
                </a:cubicBezTo>
                <a:cubicBezTo>
                  <a:pt x="681343" y="490602"/>
                  <a:pt x="665519" y="474916"/>
                  <a:pt x="645827" y="466164"/>
                </a:cubicBezTo>
                <a:cubicBezTo>
                  <a:pt x="611286" y="450813"/>
                  <a:pt x="574110" y="442259"/>
                  <a:pt x="538251" y="430306"/>
                </a:cubicBezTo>
                <a:cubicBezTo>
                  <a:pt x="520322" y="424330"/>
                  <a:pt x="500188" y="422859"/>
                  <a:pt x="484463" y="412376"/>
                </a:cubicBezTo>
                <a:cubicBezTo>
                  <a:pt x="435949" y="380033"/>
                  <a:pt x="415822" y="363404"/>
                  <a:pt x="358957" y="340658"/>
                </a:cubicBezTo>
                <a:cubicBezTo>
                  <a:pt x="323862" y="326620"/>
                  <a:pt x="285188" y="321704"/>
                  <a:pt x="251380" y="304800"/>
                </a:cubicBezTo>
                <a:cubicBezTo>
                  <a:pt x="88672" y="223445"/>
                  <a:pt x="152422" y="262734"/>
                  <a:pt x="54157" y="197223"/>
                </a:cubicBezTo>
                <a:cubicBezTo>
                  <a:pt x="41669" y="178491"/>
                  <a:pt x="-4580" y="119340"/>
                  <a:pt x="369" y="89647"/>
                </a:cubicBezTo>
                <a:cubicBezTo>
                  <a:pt x="7981" y="43972"/>
                  <a:pt x="49752" y="21764"/>
                  <a:pt x="90016" y="17929"/>
                </a:cubicBezTo>
                <a:cubicBezTo>
                  <a:pt x="197273" y="7714"/>
                  <a:pt x="305169" y="5976"/>
                  <a:pt x="412745" y="0"/>
                </a:cubicBezTo>
                <a:cubicBezTo>
                  <a:pt x="592039" y="5976"/>
                  <a:pt x="771543" y="7395"/>
                  <a:pt x="950627" y="17929"/>
                </a:cubicBezTo>
                <a:cubicBezTo>
                  <a:pt x="975226" y="19376"/>
                  <a:pt x="998743" y="28777"/>
                  <a:pt x="1022345" y="35858"/>
                </a:cubicBezTo>
                <a:cubicBezTo>
                  <a:pt x="1058549" y="46719"/>
                  <a:pt x="1094062" y="59764"/>
                  <a:pt x="1129921" y="71717"/>
                </a:cubicBezTo>
                <a:cubicBezTo>
                  <a:pt x="1147851" y="77694"/>
                  <a:pt x="1166806" y="81195"/>
                  <a:pt x="1183710" y="89647"/>
                </a:cubicBezTo>
                <a:cubicBezTo>
                  <a:pt x="1272331" y="133958"/>
                  <a:pt x="1230071" y="117054"/>
                  <a:pt x="1309216" y="143435"/>
                </a:cubicBezTo>
                <a:cubicBezTo>
                  <a:pt x="1418219" y="216105"/>
                  <a:pt x="1302404" y="147604"/>
                  <a:pt x="1434721" y="197223"/>
                </a:cubicBezTo>
                <a:cubicBezTo>
                  <a:pt x="1459747" y="206608"/>
                  <a:pt x="1481623" y="223156"/>
                  <a:pt x="1506439" y="233082"/>
                </a:cubicBezTo>
                <a:cubicBezTo>
                  <a:pt x="1541534" y="247120"/>
                  <a:pt x="1578157" y="256988"/>
                  <a:pt x="1614016" y="268941"/>
                </a:cubicBezTo>
                <a:lnTo>
                  <a:pt x="1721592" y="304800"/>
                </a:lnTo>
                <a:lnTo>
                  <a:pt x="1775380" y="322729"/>
                </a:lnTo>
                <a:cubicBezTo>
                  <a:pt x="1793310" y="334682"/>
                  <a:pt x="1809363" y="350100"/>
                  <a:pt x="1829169" y="358588"/>
                </a:cubicBezTo>
                <a:cubicBezTo>
                  <a:pt x="1851818" y="368295"/>
                  <a:pt x="1877284" y="369436"/>
                  <a:pt x="1900886" y="376517"/>
                </a:cubicBezTo>
                <a:cubicBezTo>
                  <a:pt x="1937091" y="387378"/>
                  <a:pt x="1972604" y="400423"/>
                  <a:pt x="2008463" y="412376"/>
                </a:cubicBezTo>
                <a:lnTo>
                  <a:pt x="2116039" y="448235"/>
                </a:lnTo>
                <a:cubicBezTo>
                  <a:pt x="2133968" y="454211"/>
                  <a:pt x="2151492" y="461580"/>
                  <a:pt x="2169827" y="466164"/>
                </a:cubicBezTo>
                <a:cubicBezTo>
                  <a:pt x="2193733" y="472141"/>
                  <a:pt x="2217490" y="478748"/>
                  <a:pt x="2241545" y="484094"/>
                </a:cubicBezTo>
                <a:cubicBezTo>
                  <a:pt x="2326896" y="503061"/>
                  <a:pt x="2386728" y="508584"/>
                  <a:pt x="2474627" y="537882"/>
                </a:cubicBezTo>
                <a:lnTo>
                  <a:pt x="2528416" y="555811"/>
                </a:lnTo>
                <a:cubicBezTo>
                  <a:pt x="2552322" y="579717"/>
                  <a:pt x="2579013" y="601129"/>
                  <a:pt x="2600133" y="627529"/>
                </a:cubicBezTo>
                <a:cubicBezTo>
                  <a:pt x="2627055" y="661182"/>
                  <a:pt x="2671851" y="735106"/>
                  <a:pt x="2671851" y="735106"/>
                </a:cubicBezTo>
                <a:cubicBezTo>
                  <a:pt x="2665874" y="759012"/>
                  <a:pt x="2671345" y="789399"/>
                  <a:pt x="2653921" y="806823"/>
                </a:cubicBezTo>
                <a:cubicBezTo>
                  <a:pt x="2636497" y="824247"/>
                  <a:pt x="2605897" y="817983"/>
                  <a:pt x="2582204" y="824753"/>
                </a:cubicBezTo>
                <a:cubicBezTo>
                  <a:pt x="2458627" y="860061"/>
                  <a:pt x="2614961" y="828258"/>
                  <a:pt x="2420839" y="860611"/>
                </a:cubicBezTo>
                <a:lnTo>
                  <a:pt x="2026392" y="842682"/>
                </a:lnTo>
                <a:cubicBezTo>
                  <a:pt x="1972385" y="839198"/>
                  <a:pt x="1918903" y="829884"/>
                  <a:pt x="1865027" y="824753"/>
                </a:cubicBezTo>
                <a:cubicBezTo>
                  <a:pt x="1793385" y="817930"/>
                  <a:pt x="1721545" y="813339"/>
                  <a:pt x="1649874" y="806823"/>
                </a:cubicBezTo>
                <a:cubicBezTo>
                  <a:pt x="1097887" y="756642"/>
                  <a:pt x="1891190" y="823946"/>
                  <a:pt x="1255427" y="770964"/>
                </a:cubicBezTo>
                <a:lnTo>
                  <a:pt x="1147851" y="735106"/>
                </a:lnTo>
                <a:lnTo>
                  <a:pt x="1094063" y="717176"/>
                </a:lnTo>
                <a:cubicBezTo>
                  <a:pt x="922467" y="545583"/>
                  <a:pt x="1142176" y="749252"/>
                  <a:pt x="986486" y="645458"/>
                </a:cubicBezTo>
                <a:cubicBezTo>
                  <a:pt x="902048" y="589165"/>
                  <a:pt x="966894" y="594915"/>
                  <a:pt x="878910" y="555811"/>
                </a:cubicBezTo>
                <a:cubicBezTo>
                  <a:pt x="844369" y="540460"/>
                  <a:pt x="805141" y="536857"/>
                  <a:pt x="771333" y="519953"/>
                </a:cubicBezTo>
                <a:lnTo>
                  <a:pt x="735474" y="502023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7EAF612-B60B-4041-830E-1B0653077B94}"/>
              </a:ext>
            </a:extLst>
          </p:cNvPr>
          <p:cNvSpPr/>
          <p:nvPr/>
        </p:nvSpPr>
        <p:spPr>
          <a:xfrm>
            <a:off x="5696584" y="1167135"/>
            <a:ext cx="6254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lang="zh-CN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FF8CD7E-25B0-4003-A8DA-B72423F93253}"/>
              </a:ext>
            </a:extLst>
          </p:cNvPr>
          <p:cNvSpPr/>
          <p:nvPr/>
        </p:nvSpPr>
        <p:spPr>
          <a:xfrm>
            <a:off x="9263823" y="2385505"/>
            <a:ext cx="619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1" lang="en-US" altLang="zh-CN" sz="2000" dirty="0" err="1">
                <a:latin typeface="Times New Roman" pitchFamily="18" charset="0"/>
                <a:cs typeface="Times New Roman" pitchFamily="18" charset="0"/>
              </a:rPr>
              <a:t>cpp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86EDE-2574-4436-85E6-6B400641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如何学习一种编程语言？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0C8FD-17F1-4A00-A03D-9C461D33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语言的组成</a:t>
            </a:r>
            <a:endParaRPr lang="en-US" altLang="zh-CN" dirty="0"/>
          </a:p>
          <a:p>
            <a:pPr lvl="1"/>
            <a:r>
              <a:rPr lang="zh-CN" altLang="en-US" dirty="0"/>
              <a:t>语法：规定了语言的合法格式</a:t>
            </a:r>
            <a:endParaRPr lang="en-US" altLang="zh-CN" dirty="0"/>
          </a:p>
          <a:p>
            <a:pPr lvl="1"/>
            <a:r>
              <a:rPr lang="zh-CN" altLang="en-US" dirty="0"/>
              <a:t>语义：一段文字表达了怎样的内容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语言的学习</a:t>
            </a:r>
            <a:endParaRPr lang="en-US" altLang="zh-CN" dirty="0"/>
          </a:p>
          <a:p>
            <a:pPr lvl="1"/>
            <a:r>
              <a:rPr lang="zh-CN" altLang="en-US" dirty="0"/>
              <a:t>牢记语法，避免写出非法的语句</a:t>
            </a:r>
            <a:endParaRPr lang="en-US" altLang="zh-CN" dirty="0"/>
          </a:p>
          <a:p>
            <a:pPr lvl="1"/>
            <a:r>
              <a:rPr lang="zh-CN" altLang="en-US" dirty="0"/>
              <a:t>清楚地理解语义，准确无误地表达意思</a:t>
            </a:r>
            <a:endParaRPr lang="en-US" altLang="zh-CN" dirty="0"/>
          </a:p>
          <a:p>
            <a:pPr lvl="1"/>
            <a:r>
              <a:rPr lang="zh-CN" altLang="en-US" dirty="0"/>
              <a:t>多多练习，用语言写作文</a:t>
            </a:r>
            <a:endParaRPr lang="en-US" altLang="zh-CN" dirty="0"/>
          </a:p>
          <a:p>
            <a:pPr lvl="1"/>
            <a:r>
              <a:rPr lang="zh-CN" altLang="en-US" dirty="0"/>
              <a:t>换位思考，这样的句子其它人是否正确理解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学习程序设计语言的难点：</a:t>
            </a:r>
            <a:endParaRPr lang="en-US" altLang="zh-CN" dirty="0"/>
          </a:p>
          <a:p>
            <a:pPr lvl="1"/>
            <a:r>
              <a:rPr lang="zh-CN" altLang="en-US" dirty="0"/>
              <a:t>正确理解编译器的提示信息：大多与语法有关</a:t>
            </a:r>
            <a:endParaRPr lang="en-US" altLang="zh-CN" dirty="0"/>
          </a:p>
          <a:p>
            <a:pPr lvl="1"/>
            <a:r>
              <a:rPr lang="zh-CN" altLang="en-US" dirty="0"/>
              <a:t>正确理解程序的执行：大多与语义有关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6230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86EDE-2574-4436-85E6-6B400641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0C8FD-17F1-4A00-A03D-9C461D33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4039210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一个</a:t>
            </a:r>
            <a:r>
              <a:rPr lang="en-US" altLang="zh-CN" dirty="0"/>
              <a:t>C</a:t>
            </a:r>
            <a:r>
              <a:rPr lang="zh-CN" altLang="zh-CN" dirty="0"/>
              <a:t>程序必须</a:t>
            </a:r>
            <a:r>
              <a:rPr lang="zh-CN" altLang="en-US" dirty="0"/>
              <a:t>定义</a:t>
            </a:r>
            <a:r>
              <a:rPr lang="zh-CN" altLang="zh-CN" dirty="0"/>
              <a:t>一个名字为</a:t>
            </a:r>
            <a:r>
              <a:rPr lang="en-US" altLang="zh-CN" dirty="0"/>
              <a:t>main</a:t>
            </a:r>
            <a:r>
              <a:rPr lang="zh-CN" altLang="zh-CN" dirty="0"/>
              <a:t>的函数</a:t>
            </a:r>
            <a:endParaRPr lang="en-US" altLang="zh-CN" dirty="0"/>
          </a:p>
          <a:p>
            <a:pPr lvl="1" eaLnBrk="1" hangingPunct="1"/>
            <a:r>
              <a:rPr lang="zh-CN" altLang="en-US" sz="2400" b="0" dirty="0"/>
              <a:t>红色代码是每一个</a:t>
            </a:r>
            <a:r>
              <a:rPr lang="en-US" altLang="zh-CN" sz="2400" b="0" dirty="0"/>
              <a:t>C</a:t>
            </a:r>
            <a:r>
              <a:rPr lang="zh-CN" altLang="en-US" sz="2400" b="0" dirty="0"/>
              <a:t>程序都应该有的</a:t>
            </a:r>
            <a:r>
              <a:rPr lang="zh-CN" altLang="en-US" dirty="0"/>
              <a:t>内容（灰色是可以省略的内容）</a:t>
            </a:r>
            <a:endParaRPr lang="en-US" altLang="zh-CN" sz="2400" b="0" dirty="0"/>
          </a:p>
          <a:p>
            <a:pPr lvl="1" eaLnBrk="1" hangingPunct="1"/>
            <a:r>
              <a:rPr lang="zh-CN" altLang="en-US" dirty="0"/>
              <a:t>黑色代码是完成特定任务的内容</a:t>
            </a:r>
            <a:endParaRPr lang="en-US" altLang="zh-CN" sz="2400" b="0" dirty="0"/>
          </a:p>
        </p:txBody>
      </p:sp>
      <p:sp>
        <p:nvSpPr>
          <p:cNvPr id="530443" name="Rectangle 11"/>
          <p:cNvSpPr>
            <a:spLocks noChangeArrowheads="1"/>
          </p:cNvSpPr>
          <p:nvPr/>
        </p:nvSpPr>
        <p:spPr bwMode="auto">
          <a:xfrm>
            <a:off x="2255280" y="2552705"/>
            <a:ext cx="6864262" cy="3108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8000" rIns="180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altLang="zh-CN" sz="2800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800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2800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("Now join us!");</a:t>
            </a:r>
            <a:endParaRPr lang="en-US" altLang="zh-CN" sz="2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800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0;	</a:t>
            </a:r>
          </a:p>
          <a:p>
            <a:r>
              <a:rPr lang="en-US" altLang="zh-CN" sz="2800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sz="2800" i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DD4F6FB2-56DF-4C5D-B6D6-DD2196E1BCF8}" type="slidenum">
              <a:rPr lang="en-US" altLang="zh-CN" sz="1200">
                <a:ea typeface="+mn-ea"/>
              </a:rPr>
              <a:pPr algn="r" eaLnBrk="1" hangingPunct="1">
                <a:defRPr/>
              </a:pPr>
              <a:t>18</a:t>
            </a:fld>
            <a:endParaRPr lang="en-US" altLang="zh-CN" sz="1200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程序的基本结构与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478561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3320" y="980728"/>
            <a:ext cx="824500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("Now Join Us!");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5307" y="3002176"/>
            <a:ext cx="8245004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zh-CN" alt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□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("Now Join Us!");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91296" y="4730368"/>
            <a:ext cx="8245004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("Now Join Us!");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1214" y="1124745"/>
            <a:ext cx="1343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  <a:latin typeface="黑体"/>
                <a:ea typeface="黑体"/>
              </a:rPr>
              <a:t>√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23828" y="3212977"/>
            <a:ext cx="2543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不好的习惯</a:t>
            </a:r>
          </a:p>
        </p:txBody>
      </p:sp>
      <p:sp>
        <p:nvSpPr>
          <p:cNvPr id="11" name="矩形 10"/>
          <p:cNvSpPr/>
          <p:nvPr/>
        </p:nvSpPr>
        <p:spPr>
          <a:xfrm>
            <a:off x="9647139" y="4876188"/>
            <a:ext cx="2543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不好的习惯</a:t>
            </a:r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A135D628-9455-4CBC-8CBE-3316847C92B7}" type="slidenum">
              <a:rPr lang="en-US" altLang="zh-CN" sz="1200">
                <a:ea typeface="+mn-ea"/>
              </a:rPr>
              <a:pPr algn="r" eaLnBrk="1" hangingPunct="1">
                <a:defRPr/>
              </a:pPr>
              <a:t>19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499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授课方式          每周五 </a:t>
            </a:r>
            <a:r>
              <a:rPr lang="en-US" altLang="zh-CN" dirty="0"/>
              <a:t>2-4</a:t>
            </a:r>
            <a:r>
              <a:rPr lang="zh-CN" altLang="en-US" dirty="0"/>
              <a:t>节 费</a:t>
            </a:r>
            <a:r>
              <a:rPr lang="en-US" altLang="zh-CN" dirty="0"/>
              <a:t>A-202</a:t>
            </a:r>
          </a:p>
          <a:p>
            <a:pPr lvl="1"/>
            <a:r>
              <a:rPr lang="zh-CN" altLang="en-US" dirty="0"/>
              <a:t>课堂讲授</a:t>
            </a:r>
            <a:r>
              <a:rPr lang="en-US" altLang="zh-CN" dirty="0"/>
              <a:t>+</a:t>
            </a:r>
            <a:r>
              <a:rPr lang="zh-CN" altLang="en-US" dirty="0"/>
              <a:t>课堂解题</a:t>
            </a:r>
            <a:r>
              <a:rPr lang="en-US" altLang="zh-CN" dirty="0"/>
              <a:t>+</a:t>
            </a:r>
            <a:r>
              <a:rPr lang="zh-CN" altLang="en-US" dirty="0"/>
              <a:t>课后作业</a:t>
            </a:r>
            <a:endParaRPr lang="en-US" altLang="zh-CN" dirty="0"/>
          </a:p>
          <a:p>
            <a:r>
              <a:rPr lang="zh-CN" altLang="en-US" dirty="0"/>
              <a:t>考试方式</a:t>
            </a:r>
            <a:endParaRPr lang="en-US" altLang="zh-CN" dirty="0"/>
          </a:p>
          <a:p>
            <a:pPr lvl="1"/>
            <a:r>
              <a:rPr lang="zh-CN" altLang="en-US" dirty="0"/>
              <a:t>平时练习</a:t>
            </a:r>
            <a:r>
              <a:rPr lang="en-US" altLang="zh-CN" dirty="0"/>
              <a:t>(</a:t>
            </a:r>
            <a:r>
              <a:rPr lang="zh-CN" altLang="en-US" sz="2400" dirty="0"/>
              <a:t>待定</a:t>
            </a:r>
            <a:r>
              <a:rPr lang="en-US" altLang="zh-CN" sz="2400" dirty="0"/>
              <a:t>)</a:t>
            </a:r>
            <a:r>
              <a:rPr lang="zh-CN" altLang="en-US" sz="2400" dirty="0"/>
              <a:t>： 基本每周一次</a:t>
            </a:r>
            <a:endParaRPr lang="en-US" altLang="zh-CN" sz="2400" dirty="0"/>
          </a:p>
          <a:p>
            <a:pPr lvl="1"/>
            <a:r>
              <a:rPr lang="zh-CN" altLang="en-US" sz="2400" dirty="0"/>
              <a:t>阶段机试：</a:t>
            </a:r>
            <a:r>
              <a:rPr lang="en-US" altLang="zh-CN" sz="2400" dirty="0"/>
              <a:t>1-2</a:t>
            </a:r>
            <a:r>
              <a:rPr lang="zh-CN" altLang="en-US" sz="2400" dirty="0"/>
              <a:t>次</a:t>
            </a:r>
            <a:endParaRPr lang="en-US" altLang="zh-CN" sz="2400" dirty="0"/>
          </a:p>
          <a:p>
            <a:pPr lvl="1"/>
            <a:r>
              <a:rPr lang="zh-CN" altLang="en-US" sz="2400" dirty="0"/>
              <a:t>项目 </a:t>
            </a:r>
            <a:r>
              <a:rPr lang="en-US" altLang="zh-CN" sz="2400" dirty="0"/>
              <a:t>(</a:t>
            </a:r>
            <a:r>
              <a:rPr lang="zh-CN" altLang="en-US" sz="2400" dirty="0"/>
              <a:t>待定</a:t>
            </a:r>
            <a:r>
              <a:rPr lang="en-US" altLang="zh-CN" sz="2400" dirty="0"/>
              <a:t>)</a:t>
            </a:r>
            <a:r>
              <a:rPr lang="zh-CN" altLang="en-US" sz="2400" dirty="0"/>
              <a:t>： 指选 </a:t>
            </a:r>
            <a:r>
              <a:rPr lang="en-US" altLang="zh-CN" sz="2400" dirty="0"/>
              <a:t>+ </a:t>
            </a:r>
            <a:r>
              <a:rPr lang="zh-CN" altLang="en-US" sz="2400" dirty="0"/>
              <a:t>自选题目</a:t>
            </a:r>
            <a:endParaRPr lang="en-US" altLang="zh-CN" sz="2400" dirty="0"/>
          </a:p>
          <a:p>
            <a:pPr lvl="1"/>
            <a:r>
              <a:rPr lang="zh-CN" altLang="en-US" dirty="0"/>
              <a:t>期末</a:t>
            </a:r>
            <a:r>
              <a:rPr lang="zh-CN" altLang="en-US" sz="2400" dirty="0"/>
              <a:t>机试 </a:t>
            </a:r>
            <a:r>
              <a:rPr lang="en-US" altLang="zh-CN" sz="2400" dirty="0"/>
              <a:t>(</a:t>
            </a:r>
            <a:r>
              <a:rPr lang="zh-CN" altLang="en-US" sz="2400" dirty="0"/>
              <a:t>待定</a:t>
            </a:r>
            <a:r>
              <a:rPr lang="en-US" altLang="zh-CN" sz="2400" dirty="0"/>
              <a:t>)</a:t>
            </a:r>
            <a:r>
              <a:rPr lang="zh-CN" altLang="en-US" sz="2400" dirty="0"/>
              <a:t>： 和平时编程练习的形式相同</a:t>
            </a:r>
            <a:endParaRPr lang="en-US" altLang="zh-CN" dirty="0"/>
          </a:p>
          <a:p>
            <a:r>
              <a:rPr lang="zh-CN" altLang="en-US" dirty="0"/>
              <a:t>课程资源</a:t>
            </a:r>
            <a:endParaRPr lang="en-US" altLang="zh-CN" dirty="0"/>
          </a:p>
          <a:p>
            <a:pPr lvl="1"/>
            <a:r>
              <a:rPr lang="zh-CN" altLang="en-US" dirty="0"/>
              <a:t>教材：</a:t>
            </a:r>
            <a:r>
              <a:rPr lang="en-US" altLang="zh-CN" dirty="0"/>
              <a:t>《C</a:t>
            </a:r>
            <a:r>
              <a:rPr lang="zh-CN" altLang="en-US" dirty="0"/>
              <a:t>语言程序设计：现代方法（第</a:t>
            </a:r>
            <a:r>
              <a:rPr lang="en-US" altLang="zh-CN" dirty="0"/>
              <a:t>2</a:t>
            </a:r>
            <a:r>
              <a:rPr lang="zh-CN" altLang="en-US" dirty="0"/>
              <a:t>版）修订版</a:t>
            </a:r>
            <a:r>
              <a:rPr lang="en-US" altLang="zh-CN" dirty="0"/>
              <a:t>》</a:t>
            </a:r>
            <a:r>
              <a:rPr lang="zh-CN" altLang="en-US" dirty="0"/>
              <a:t> 人民邮电出版社</a:t>
            </a:r>
            <a:endParaRPr lang="en-US" altLang="zh-CN" dirty="0"/>
          </a:p>
          <a:p>
            <a:pPr lvl="1"/>
            <a:r>
              <a:rPr lang="zh-CN" altLang="en-US" dirty="0"/>
              <a:t>班级</a:t>
            </a:r>
            <a:r>
              <a:rPr lang="en-US" altLang="zh-CN" dirty="0"/>
              <a:t>QQ</a:t>
            </a:r>
            <a:r>
              <a:rPr lang="zh-CN" altLang="en-US" dirty="0"/>
              <a:t>群：</a:t>
            </a:r>
            <a:r>
              <a:rPr lang="en-US" altLang="zh-CN" dirty="0"/>
              <a:t>242883396</a:t>
            </a:r>
          </a:p>
          <a:p>
            <a:pPr lvl="1"/>
            <a:r>
              <a:rPr lang="zh-CN" altLang="en-US" dirty="0"/>
              <a:t>课程网站：</a:t>
            </a:r>
            <a:r>
              <a:rPr lang="en-US" altLang="zh-CN" dirty="0"/>
              <a:t>http://docs.cpl.icu/</a:t>
            </a:r>
          </a:p>
          <a:p>
            <a:pPr lvl="1"/>
            <a:r>
              <a:rPr lang="zh-CN" altLang="en-US" dirty="0"/>
              <a:t>作业网站</a:t>
            </a:r>
            <a:r>
              <a:rPr lang="en-US" altLang="zh-CN" dirty="0"/>
              <a:t>:   https://oj.cpl.icu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82" y="548680"/>
            <a:ext cx="3428205" cy="410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27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/>
              <a:t>	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6534" y="2795444"/>
            <a:ext cx="11593288" cy="1768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cstdio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ts val="2600"/>
              </a:lnSpc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lnSpc>
                <a:spcPts val="2600"/>
              </a:lnSpc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sz="2400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u="sng" dirty="0">
                <a:latin typeface="Courier New" pitchFamily="49" charset="0"/>
                <a:cs typeface="Courier New" pitchFamily="49" charset="0"/>
              </a:rPr>
              <a:t>("Now Join Us!");</a:t>
            </a:r>
          </a:p>
          <a:p>
            <a:pPr>
              <a:lnSpc>
                <a:spcPts val="2600"/>
              </a:lnSpc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ts val="2600"/>
              </a:lnSpc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A135D628-9455-4CBC-8CBE-3316847C92B7}" type="slidenum">
              <a:rPr lang="en-US" altLang="zh-CN" sz="1200">
                <a:ea typeface="+mn-ea"/>
              </a:rPr>
              <a:pPr algn="r" eaLnBrk="1" hangingPunct="1">
                <a:defRPr/>
              </a:pPr>
              <a:t>20</a:t>
            </a:fld>
            <a:endParaRPr lang="en-US" altLang="zh-CN" sz="1200"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534" y="4725144"/>
            <a:ext cx="11593288" cy="2101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ts val="26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lnSpc>
                <a:spcPts val="2600"/>
              </a:lnSpc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"Now Join Us! ";</a:t>
            </a:r>
          </a:p>
          <a:p>
            <a:pPr>
              <a:lnSpc>
                <a:spcPts val="2600"/>
              </a:lnSpc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ts val="2600"/>
              </a:lnSpc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534" y="851228"/>
            <a:ext cx="11593288" cy="1768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buNone/>
            </a:pPr>
            <a:r>
              <a:rPr lang="en-US" altLang="zh-CN" sz="2400" u="sng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b="1" u="sng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u="sng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ts val="2600"/>
              </a:lnSpc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lnSpc>
                <a:spcPts val="2600"/>
              </a:lnSpc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sz="2400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u="sng" dirty="0">
                <a:latin typeface="Courier New" pitchFamily="49" charset="0"/>
                <a:cs typeface="Courier New" pitchFamily="49" charset="0"/>
              </a:rPr>
              <a:t>("Now Join Us!");</a:t>
            </a:r>
          </a:p>
          <a:p>
            <a:pPr>
              <a:lnSpc>
                <a:spcPts val="2600"/>
              </a:lnSpc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ts val="2600"/>
              </a:lnSpc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07233" y="851228"/>
            <a:ext cx="313258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C</a:t>
            </a:r>
            <a:r>
              <a:rPr lang="zh-CN" altLang="en-US" sz="2400" b="1" dirty="0">
                <a:latin typeface="+mn-ea"/>
                <a:ea typeface="+mn-ea"/>
              </a:rPr>
              <a:t>语言程序，可存为</a:t>
            </a:r>
            <a:r>
              <a:rPr lang="en-US" altLang="zh-CN" sz="2400" b="1" dirty="0">
                <a:latin typeface="+mn-ea"/>
                <a:ea typeface="+mn-ea"/>
              </a:rPr>
              <a:t>.c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57028" y="2795444"/>
            <a:ext cx="388279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C++</a:t>
            </a:r>
            <a:r>
              <a:rPr lang="zh-CN" altLang="en-US" sz="2400" b="1" dirty="0">
                <a:latin typeface="+mn-ea"/>
                <a:ea typeface="+mn-ea"/>
              </a:rPr>
              <a:t>语言程序，要存为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r>
              <a:rPr lang="en-US" altLang="zh-CN" sz="2400" b="1" dirty="0" err="1">
                <a:latin typeface="+mn-ea"/>
                <a:ea typeface="+mn-ea"/>
              </a:rPr>
              <a:t>cpp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B5CE51-8D80-4485-BCAF-FA0CEFBE77F2}"/>
              </a:ext>
            </a:extLst>
          </p:cNvPr>
          <p:cNvSpPr/>
          <p:nvPr/>
        </p:nvSpPr>
        <p:spPr>
          <a:xfrm>
            <a:off x="5990519" y="1311151"/>
            <a:ext cx="564930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C++</a:t>
            </a:r>
            <a:r>
              <a:rPr lang="zh-CN" altLang="en-US" sz="2400" dirty="0">
                <a:latin typeface="+mn-ea"/>
                <a:ea typeface="+mn-ea"/>
              </a:rPr>
              <a:t>语言兼容</a:t>
            </a:r>
            <a:r>
              <a:rPr lang="en-US" altLang="zh-CN" sz="2400" dirty="0">
                <a:latin typeface="+mn-ea"/>
                <a:ea typeface="+mn-ea"/>
              </a:rPr>
              <a:t>C</a:t>
            </a:r>
            <a:r>
              <a:rPr lang="zh-CN" altLang="en-US" sz="2400" dirty="0">
                <a:latin typeface="+mn-ea"/>
                <a:ea typeface="+mn-ea"/>
              </a:rPr>
              <a:t>语言程序，也可存为</a:t>
            </a:r>
            <a:r>
              <a:rPr lang="en-US" altLang="zh-CN" sz="2400" dirty="0">
                <a:latin typeface="+mn-ea"/>
                <a:ea typeface="+mn-ea"/>
              </a:rPr>
              <a:t>.</a:t>
            </a:r>
            <a:r>
              <a:rPr lang="en-US" altLang="zh-CN" sz="2400" dirty="0" err="1">
                <a:latin typeface="+mn-ea"/>
                <a:ea typeface="+mn-ea"/>
              </a:rPr>
              <a:t>cpp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74C986B3-B3C0-478C-B322-A70EA8539C62}"/>
              </a:ext>
            </a:extLst>
          </p:cNvPr>
          <p:cNvSpPr txBox="1"/>
          <p:nvPr/>
        </p:nvSpPr>
        <p:spPr>
          <a:xfrm>
            <a:off x="5711214" y="1700808"/>
            <a:ext cx="1343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  <a:latin typeface="黑体"/>
                <a:ea typeface="黑体"/>
              </a:rPr>
              <a:t>√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1FE8CBA3-118F-4E2A-80C2-36EAE3C1FDDB}"/>
              </a:ext>
            </a:extLst>
          </p:cNvPr>
          <p:cNvSpPr txBox="1"/>
          <p:nvPr/>
        </p:nvSpPr>
        <p:spPr>
          <a:xfrm>
            <a:off x="5711214" y="5589240"/>
            <a:ext cx="1343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  <a:latin typeface="黑体"/>
                <a:ea typeface="黑体"/>
              </a:rPr>
              <a:t>√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C73DEBC-7EEE-4A78-B5CD-31CBA21D81E9}"/>
              </a:ext>
            </a:extLst>
          </p:cNvPr>
          <p:cNvSpPr/>
          <p:nvPr/>
        </p:nvSpPr>
        <p:spPr>
          <a:xfrm>
            <a:off x="7553447" y="3255367"/>
            <a:ext cx="4086375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C++</a:t>
            </a:r>
            <a:r>
              <a:rPr lang="zh-CN" altLang="en-US" sz="2400" dirty="0">
                <a:latin typeface="+mn-ea"/>
                <a:ea typeface="+mn-ea"/>
              </a:rPr>
              <a:t>语言收纳了</a:t>
            </a:r>
            <a:r>
              <a:rPr lang="en-US" altLang="zh-CN" sz="2400" dirty="0">
                <a:latin typeface="+mn-ea"/>
                <a:ea typeface="+mn-ea"/>
              </a:rPr>
              <a:t>C</a:t>
            </a:r>
            <a:r>
              <a:rPr lang="zh-CN" altLang="en-US" sz="2400" dirty="0">
                <a:latin typeface="+mn-ea"/>
                <a:ea typeface="+mn-ea"/>
              </a:rPr>
              <a:t>语言库函数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C09CF8-ACB0-4EC7-9564-2DBDDFB63FCE}"/>
              </a:ext>
            </a:extLst>
          </p:cNvPr>
          <p:cNvSpPr/>
          <p:nvPr/>
        </p:nvSpPr>
        <p:spPr>
          <a:xfrm>
            <a:off x="7757028" y="4739660"/>
            <a:ext cx="388279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C++</a:t>
            </a:r>
            <a:r>
              <a:rPr lang="zh-CN" altLang="en-US" sz="2400" b="1" dirty="0">
                <a:latin typeface="+mn-ea"/>
                <a:ea typeface="+mn-ea"/>
              </a:rPr>
              <a:t>语言程序，要存为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r>
              <a:rPr lang="en-US" altLang="zh-CN" sz="2400" b="1" dirty="0" err="1">
                <a:latin typeface="+mn-ea"/>
                <a:ea typeface="+mn-ea"/>
              </a:rPr>
              <a:t>cpp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3D682CA-552A-4B31-B15B-237542FF3D5D}"/>
              </a:ext>
            </a:extLst>
          </p:cNvPr>
          <p:cNvSpPr/>
          <p:nvPr/>
        </p:nvSpPr>
        <p:spPr>
          <a:xfrm>
            <a:off x="8396626" y="5199583"/>
            <a:ext cx="324319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C++</a:t>
            </a:r>
            <a:r>
              <a:rPr lang="zh-CN" altLang="en-US" sz="2400" dirty="0">
                <a:latin typeface="+mn-ea"/>
                <a:ea typeface="+mn-ea"/>
              </a:rPr>
              <a:t>语言新增加的内容</a:t>
            </a:r>
          </a:p>
        </p:txBody>
      </p:sp>
    </p:spTree>
    <p:extLst>
      <p:ext uri="{BB962C8B-B14F-4D97-AF65-F5344CB8AC3E}">
        <p14:creationId xmlns:p14="http://schemas.microsoft.com/office/powerpoint/2010/main" val="2525625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语言的字符集</a:t>
            </a:r>
            <a:r>
              <a:rPr lang="zh-CN" altLang="en-US" sz="3200" dirty="0"/>
              <a:t>（</a:t>
            </a:r>
            <a:r>
              <a:rPr lang="en-US" altLang="zh-CN" sz="3200" dirty="0"/>
              <a:t>symbol set</a:t>
            </a:r>
            <a:r>
              <a:rPr lang="zh-CN" altLang="en-US" sz="3200" dirty="0"/>
              <a:t>）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构成语言的基本符号</a:t>
            </a:r>
          </a:p>
          <a:p>
            <a:endParaRPr lang="zh-CN" altLang="en-US" dirty="0"/>
          </a:p>
          <a:p>
            <a:r>
              <a:rPr lang="en-US" altLang="zh-CN" dirty="0"/>
              <a:t>C</a:t>
            </a:r>
            <a:r>
              <a:rPr lang="zh-CN" altLang="en-US" dirty="0"/>
              <a:t>语言的字符集</a:t>
            </a:r>
          </a:p>
          <a:p>
            <a:pPr lvl="1"/>
            <a:r>
              <a:rPr lang="zh-CN" altLang="en-US" dirty="0"/>
              <a:t>大小写英文字母</a:t>
            </a:r>
          </a:p>
          <a:p>
            <a:pPr lvl="1"/>
            <a:r>
              <a:rPr lang="zh-CN" altLang="en-US" dirty="0"/>
              <a:t>阿拉伯数字</a:t>
            </a:r>
          </a:p>
          <a:p>
            <a:pPr lvl="1"/>
            <a:r>
              <a:rPr lang="zh-CN" altLang="en-US" dirty="0"/>
              <a:t>特殊符号</a:t>
            </a:r>
          </a:p>
          <a:p>
            <a:pPr lvl="2">
              <a:buFont typeface="Arial" charset="0"/>
              <a:buNone/>
            </a:pPr>
            <a:r>
              <a:rPr lang="en-US" altLang="zh-CN" dirty="0"/>
              <a:t>~ ! # % ^ &amp; * _ - + = | \ : ; “ </a:t>
            </a:r>
            <a:r>
              <a:rPr lang="en-US" altLang="en-US" dirty="0"/>
              <a:t>‘ </a:t>
            </a:r>
            <a:r>
              <a:rPr lang="en-US" altLang="zh-CN" dirty="0"/>
              <a:t>, . ? / ( ) { } [ ] &lt; &gt; Tab(</a:t>
            </a:r>
            <a:r>
              <a:rPr lang="zh-CN" altLang="en-US" dirty="0"/>
              <a:t>制表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Space(</a:t>
            </a:r>
            <a:r>
              <a:rPr lang="zh-CN" altLang="en-US" dirty="0"/>
              <a:t>空格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Enter</a:t>
            </a:r>
            <a:r>
              <a:rPr lang="zh-CN" altLang="en-US" dirty="0"/>
              <a:t>或</a:t>
            </a:r>
            <a:r>
              <a:rPr lang="en-US" altLang="zh-CN" dirty="0"/>
              <a:t>Return(</a:t>
            </a:r>
            <a:r>
              <a:rPr lang="zh-CN" altLang="en-US" dirty="0"/>
              <a:t>回车换行</a:t>
            </a:r>
            <a:r>
              <a:rPr lang="en-US" altLang="zh-CN" dirty="0"/>
              <a:t>)</a:t>
            </a:r>
            <a:endParaRPr lang="zh-CN" altLang="en-US" dirty="0"/>
          </a:p>
          <a:p>
            <a:pPr lvl="2"/>
            <a:endParaRPr lang="zh-CN" altLang="en-US" dirty="0"/>
          </a:p>
          <a:p>
            <a:r>
              <a:rPr lang="zh-CN" altLang="en-US" dirty="0"/>
              <a:t>程序中不能出现字符集之外的字符（双引号里除外）。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199995" y="5229002"/>
            <a:ext cx="825604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×  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√  </a:t>
            </a:r>
            <a:r>
              <a:rPr lang="el-GR" altLang="zh-CN" sz="2400" dirty="0">
                <a:latin typeface="Courier New" pitchFamily="49" charset="0"/>
                <a:cs typeface="Courier New" pitchFamily="49" charset="0"/>
              </a:rPr>
              <a:t>π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zh-CN" sz="240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`  @  $     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“”  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， 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‘’  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；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auto">
          <a:xfrm>
            <a:off x="9701538" y="5163914"/>
            <a:ext cx="8105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A176B8BB-F999-4CA0-8936-9634EFE13186}" type="slidenum">
              <a:rPr lang="en-US" altLang="zh-CN" sz="1200">
                <a:ea typeface="+mn-ea"/>
              </a:rPr>
              <a:pPr algn="r" eaLnBrk="1" hangingPunct="1">
                <a:defRPr/>
              </a:pPr>
              <a:t>21</a:t>
            </a:fld>
            <a:endParaRPr lang="en-US" altLang="zh-CN" sz="1200">
              <a:ea typeface="+mn-ea"/>
            </a:endParaRPr>
          </a:p>
        </p:txBody>
      </p:sp>
      <p:sp>
        <p:nvSpPr>
          <p:cNvPr id="2055" name="TextBox 7"/>
          <p:cNvSpPr txBox="1">
            <a:spLocks noChangeArrowheads="1"/>
          </p:cNvSpPr>
          <p:nvPr/>
        </p:nvSpPr>
        <p:spPr bwMode="auto">
          <a:xfrm>
            <a:off x="912165" y="5734199"/>
            <a:ext cx="307088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/>
              <a:t>键盘上没有的符号</a:t>
            </a:r>
          </a:p>
        </p:txBody>
      </p:sp>
      <p:sp>
        <p:nvSpPr>
          <p:cNvPr id="2056" name="TextBox 8"/>
          <p:cNvSpPr txBox="1">
            <a:spLocks noChangeArrowheads="1"/>
          </p:cNvSpPr>
          <p:nvPr/>
        </p:nvSpPr>
        <p:spPr bwMode="auto">
          <a:xfrm>
            <a:off x="3695219" y="6053286"/>
            <a:ext cx="268781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/>
              <a:t>键盘上有的少数符号</a:t>
            </a:r>
          </a:p>
        </p:txBody>
      </p:sp>
      <p:sp>
        <p:nvSpPr>
          <p:cNvPr id="2057" name="TextBox 9"/>
          <p:cNvSpPr txBox="1">
            <a:spLocks noChangeArrowheads="1"/>
          </p:cNvSpPr>
          <p:nvPr/>
        </p:nvSpPr>
        <p:spPr bwMode="auto">
          <a:xfrm>
            <a:off x="6334574" y="6340475"/>
            <a:ext cx="30730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/>
              <a:t>汉字库里的符号</a:t>
            </a:r>
          </a:p>
        </p:txBody>
      </p:sp>
    </p:spTree>
    <p:extLst>
      <p:ext uri="{BB962C8B-B14F-4D97-AF65-F5344CB8AC3E}">
        <p14:creationId xmlns:p14="http://schemas.microsoft.com/office/powerpoint/2010/main" val="21318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  <p:bldP spid="2053" grpId="0"/>
      <p:bldP spid="2055" grpId="0"/>
      <p:bldP spid="2056" grpId="0"/>
      <p:bldP spid="20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比如：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1987" y="836712"/>
            <a:ext cx="801517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Now Join Us!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A135D628-9455-4CBC-8CBE-3316847C92B7}" type="slidenum">
              <a:rPr lang="en-US" altLang="zh-CN" sz="1200">
                <a:ea typeface="+mn-ea"/>
              </a:rPr>
              <a:pPr algn="r" eaLnBrk="1" hangingPunct="1">
                <a:defRPr/>
              </a:pPr>
              <a:t>22</a:t>
            </a:fld>
            <a:endParaRPr lang="en-US" altLang="zh-CN" sz="1200"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48164" y="3145036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没有出现字符集之外的字符</a:t>
            </a:r>
          </a:p>
        </p:txBody>
      </p:sp>
      <p:sp>
        <p:nvSpPr>
          <p:cNvPr id="9" name="矩形 8"/>
          <p:cNvSpPr/>
          <p:nvPr/>
        </p:nvSpPr>
        <p:spPr>
          <a:xfrm>
            <a:off x="671987" y="4043387"/>
            <a:ext cx="801517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Now Join Us!</a:t>
            </a:r>
            <a:r>
              <a:rPr lang="zh-CN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；</a:t>
            </a:r>
            <a:endParaRPr lang="en-US" altLang="zh-CN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48164" y="6351711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出现了字符集之外的字符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21782" y="1702965"/>
            <a:ext cx="959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  <a:latin typeface="黑体"/>
                <a:ea typeface="黑体"/>
              </a:rPr>
              <a:t>√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4DBA0132-064A-4C38-8977-BFBE3E1C3AFB}"/>
              </a:ext>
            </a:extLst>
          </p:cNvPr>
          <p:cNvSpPr txBox="1"/>
          <p:nvPr/>
        </p:nvSpPr>
        <p:spPr>
          <a:xfrm>
            <a:off x="9221782" y="4140370"/>
            <a:ext cx="959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黑体"/>
                <a:ea typeface="黑体"/>
              </a:rPr>
              <a:t> </a:t>
            </a:r>
            <a:r>
              <a:rPr lang="en-US" altLang="zh-CN" sz="6000" dirty="0">
                <a:solidFill>
                  <a:srgbClr val="FF0000"/>
                </a:solidFill>
                <a:latin typeface="黑体"/>
                <a:ea typeface="黑体"/>
              </a:rPr>
              <a:t>x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0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语言的单词</a:t>
            </a:r>
            <a:r>
              <a:rPr lang="zh-CN" altLang="en-US" sz="3200" dirty="0"/>
              <a:t>（</a:t>
            </a:r>
            <a:r>
              <a:rPr lang="en-US" altLang="zh-CN" sz="3200" dirty="0"/>
              <a:t>token</a:t>
            </a:r>
            <a:r>
              <a:rPr lang="zh-CN" altLang="en-US" sz="3200" dirty="0"/>
              <a:t>）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由字符集中的字符按照一定规则构成，语言的基本单位</a:t>
            </a:r>
          </a:p>
          <a:p>
            <a:r>
              <a:rPr lang="zh-CN" altLang="en-US" dirty="0"/>
              <a:t>包括：</a:t>
            </a:r>
          </a:p>
          <a:p>
            <a:pPr lvl="1"/>
            <a:r>
              <a:rPr lang="zh-CN" altLang="en-US" dirty="0"/>
              <a:t>关键字</a:t>
            </a:r>
          </a:p>
          <a:p>
            <a:pPr lvl="1"/>
            <a:r>
              <a:rPr lang="zh-CN" altLang="en-US" dirty="0"/>
              <a:t>标识符</a:t>
            </a:r>
          </a:p>
          <a:p>
            <a:pPr lvl="1"/>
            <a:r>
              <a:rPr lang="zh-CN" altLang="en-US" dirty="0"/>
              <a:t>字面常量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单词与单词之间一般用空格分隔</a:t>
            </a:r>
            <a:endParaRPr lang="en-US" altLang="zh-CN" dirty="0"/>
          </a:p>
          <a:p>
            <a:endParaRPr lang="zh-CN" altLang="en-US" dirty="0"/>
          </a:p>
          <a:p>
            <a:pPr lvl="1">
              <a:buFontTx/>
              <a:buNone/>
            </a:pPr>
            <a:endParaRPr lang="en-US" altLang="zh-CN" dirty="0"/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389D0185-84DE-4AB2-9823-902C47ECDFF4}" type="slidenum">
              <a:rPr lang="en-US" altLang="zh-CN" sz="1200">
                <a:ea typeface="+mn-ea"/>
              </a:rPr>
              <a:pPr algn="r" eaLnBrk="1" hangingPunct="1">
                <a:defRPr/>
              </a:pPr>
              <a:t>23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9513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语言的单词</a:t>
            </a:r>
            <a:r>
              <a:rPr lang="zh-CN" altLang="en-US" sz="3200" dirty="0"/>
              <a:t>（</a:t>
            </a:r>
            <a:r>
              <a:rPr lang="en-US" altLang="zh-CN" sz="3200" dirty="0"/>
              <a:t>token</a:t>
            </a:r>
            <a:r>
              <a:rPr lang="zh-CN" altLang="en-US" sz="3200" dirty="0"/>
              <a:t>）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由字符集中的字符按照一定规则构成，语言的基本单位</a:t>
            </a:r>
          </a:p>
          <a:p>
            <a:r>
              <a:rPr lang="zh-CN" altLang="en-US" dirty="0"/>
              <a:t>包括：</a:t>
            </a:r>
          </a:p>
          <a:p>
            <a:pPr lvl="1"/>
            <a:r>
              <a:rPr lang="zh-CN" altLang="en-US" dirty="0"/>
              <a:t>关键字</a:t>
            </a:r>
          </a:p>
          <a:p>
            <a:pPr lvl="1"/>
            <a:r>
              <a:rPr lang="zh-CN" altLang="en-US" dirty="0"/>
              <a:t>标识符</a:t>
            </a:r>
          </a:p>
          <a:p>
            <a:pPr lvl="1"/>
            <a:r>
              <a:rPr lang="zh-CN" altLang="en-US" dirty="0"/>
              <a:t>字面常量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单词与单词之间一般用空格分隔</a:t>
            </a:r>
            <a:endParaRPr lang="en-US" altLang="zh-CN" dirty="0"/>
          </a:p>
          <a:p>
            <a:endParaRPr lang="zh-CN" altLang="en-US" dirty="0"/>
          </a:p>
          <a:p>
            <a:pPr lvl="1">
              <a:buFontTx/>
              <a:buNone/>
            </a:pPr>
            <a:endParaRPr lang="en-US" altLang="zh-CN" dirty="0"/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389D0185-84DE-4AB2-9823-902C47ECDFF4}" type="slidenum">
              <a:rPr lang="en-US" altLang="zh-CN" sz="1200">
                <a:ea typeface="+mn-ea"/>
              </a:rPr>
              <a:pPr algn="r" eaLnBrk="1" hangingPunct="1">
                <a:defRPr/>
              </a:pPr>
              <a:t>24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0930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关键字（</a:t>
            </a:r>
            <a:r>
              <a:rPr lang="en-US" altLang="zh-CN" sz="3200" dirty="0"/>
              <a:t>keyword</a:t>
            </a:r>
            <a:r>
              <a:rPr lang="zh-CN" altLang="en-US" sz="3200" dirty="0"/>
              <a:t>）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保留词汇，有固定的作用和含义，通常由小写字母组成，在程序中不能用作其他目的。</a:t>
            </a:r>
          </a:p>
          <a:p>
            <a:pPr lvl="1"/>
            <a:r>
              <a:rPr lang="zh-CN" altLang="en-US" dirty="0"/>
              <a:t>表示数据类型：</a:t>
            </a:r>
            <a:r>
              <a:rPr lang="en-US" altLang="zh-CN" dirty="0"/>
              <a:t>auto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、</a:t>
            </a:r>
            <a:r>
              <a:rPr lang="en-US" altLang="zh-CN" dirty="0"/>
              <a:t>const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 err="1"/>
              <a:t>enum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int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register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/>
              <a:t>signed</a:t>
            </a:r>
            <a:r>
              <a:rPr lang="zh-CN" altLang="en-US" dirty="0"/>
              <a:t>、</a:t>
            </a:r>
            <a:r>
              <a:rPr lang="en-US" altLang="zh-CN" dirty="0"/>
              <a:t>struct</a:t>
            </a:r>
            <a:r>
              <a:rPr lang="zh-CN" altLang="en-US" dirty="0"/>
              <a:t>、</a:t>
            </a:r>
            <a:r>
              <a:rPr lang="en-US" altLang="zh-CN" dirty="0"/>
              <a:t>union</a:t>
            </a:r>
            <a:r>
              <a:rPr lang="zh-CN" altLang="en-US" dirty="0"/>
              <a:t>、</a:t>
            </a:r>
            <a:r>
              <a:rPr lang="en-US" altLang="zh-CN" dirty="0"/>
              <a:t>unsigned</a:t>
            </a:r>
            <a:r>
              <a:rPr lang="zh-CN" altLang="en-US" dirty="0"/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void</a:t>
            </a:r>
            <a:r>
              <a:rPr lang="en-US" altLang="zh-CN" dirty="0"/>
              <a:t>…</a:t>
            </a:r>
          </a:p>
          <a:p>
            <a:pPr lvl="1"/>
            <a:r>
              <a:rPr lang="zh-CN" altLang="en-US" dirty="0"/>
              <a:t>表示语句：</a:t>
            </a:r>
            <a:r>
              <a:rPr lang="en-US" altLang="zh-CN" dirty="0"/>
              <a:t>break</a:t>
            </a:r>
            <a:r>
              <a:rPr lang="zh-CN" altLang="en-US" dirty="0"/>
              <a:t>、</a:t>
            </a:r>
            <a:r>
              <a:rPr lang="en-US" altLang="zh-CN" dirty="0"/>
              <a:t>continue</a:t>
            </a:r>
            <a:r>
              <a:rPr lang="zh-CN" altLang="en-US" dirty="0"/>
              <a:t>、</a:t>
            </a:r>
            <a:r>
              <a:rPr lang="en-US" altLang="zh-CN" dirty="0"/>
              <a:t>do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 err="1"/>
              <a:t>goto</a:t>
            </a:r>
            <a:r>
              <a:rPr lang="zh-CN" altLang="en-US" dirty="0"/>
              <a:t>、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return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、</a:t>
            </a:r>
            <a:r>
              <a:rPr lang="en-US" altLang="zh-CN" dirty="0"/>
              <a:t>while…</a:t>
            </a:r>
          </a:p>
          <a:p>
            <a:pPr lvl="1"/>
            <a:r>
              <a:rPr lang="zh-CN" altLang="en-US" dirty="0"/>
              <a:t>表示标号：</a:t>
            </a:r>
            <a:r>
              <a:rPr lang="en-US" altLang="zh-CN" dirty="0"/>
              <a:t>case</a:t>
            </a:r>
            <a:r>
              <a:rPr lang="zh-CN" altLang="en-US" dirty="0"/>
              <a:t>、</a:t>
            </a:r>
            <a:r>
              <a:rPr lang="en-US" altLang="zh-CN" dirty="0"/>
              <a:t>default…</a:t>
            </a:r>
          </a:p>
          <a:p>
            <a:pPr lvl="1"/>
            <a:r>
              <a:rPr lang="zh-CN" altLang="en-US" dirty="0"/>
              <a:t>其他关键字：</a:t>
            </a:r>
            <a:r>
              <a:rPr lang="en-US" altLang="zh-CN" dirty="0"/>
              <a:t>extern</a:t>
            </a:r>
            <a:r>
              <a:rPr lang="zh-CN" altLang="en-US" dirty="0"/>
              <a:t>、</a:t>
            </a:r>
            <a:r>
              <a:rPr lang="en-US" altLang="zh-CN" dirty="0" err="1"/>
              <a:t>sizeof</a:t>
            </a:r>
            <a:r>
              <a:rPr lang="zh-CN" altLang="en-US" dirty="0"/>
              <a:t>、</a:t>
            </a:r>
            <a:r>
              <a:rPr lang="en-US" altLang="zh-CN" dirty="0"/>
              <a:t>static</a:t>
            </a:r>
            <a:r>
              <a:rPr lang="zh-CN" altLang="en-US" dirty="0"/>
              <a:t>、</a:t>
            </a:r>
            <a:r>
              <a:rPr lang="en-US" altLang="zh-CN" dirty="0" err="1"/>
              <a:t>typedef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1B32DE27-7B06-4ACD-B9FC-85904EF611CD}" type="slidenum">
              <a:rPr lang="en-US" altLang="zh-CN" sz="1200">
                <a:ea typeface="+mn-ea"/>
              </a:rPr>
              <a:pPr algn="r" eaLnBrk="1" hangingPunct="1">
                <a:defRPr/>
              </a:pPr>
              <a:t>25</a:t>
            </a:fld>
            <a:endParaRPr lang="en-US" altLang="zh-CN" sz="1200"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DD238E-9792-4FD5-A4A1-980EE775E101}"/>
              </a:ext>
            </a:extLst>
          </p:cNvPr>
          <p:cNvSpPr/>
          <p:nvPr/>
        </p:nvSpPr>
        <p:spPr>
          <a:xfrm>
            <a:off x="2422798" y="4238397"/>
            <a:ext cx="801517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("Now Join Us!");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12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标识符（</a:t>
            </a:r>
            <a:r>
              <a:rPr lang="en-US" altLang="zh-CN" sz="3200" dirty="0"/>
              <a:t>identifier</a:t>
            </a:r>
            <a:r>
              <a:rPr lang="zh-CN" altLang="en-US" sz="3200" dirty="0"/>
              <a:t>）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Wingdings 3" pitchFamily="18" charset="2"/>
              </a:rPr>
              <a:t>程序中的标识符必须有</a:t>
            </a:r>
            <a:r>
              <a:rPr lang="zh-CN" altLang="en-US" b="0" dirty="0">
                <a:sym typeface="Wingdings 3" pitchFamily="18" charset="2"/>
              </a:rPr>
              <a:t>定义</a:t>
            </a:r>
            <a:r>
              <a:rPr lang="zh-CN" altLang="en-US" dirty="0">
                <a:sym typeface="Wingdings 3" pitchFamily="18" charset="2"/>
              </a:rPr>
              <a:t>（</a:t>
            </a:r>
            <a:r>
              <a:rPr lang="en-US" altLang="zh-CN" dirty="0">
                <a:sym typeface="Wingdings 3" pitchFamily="18" charset="2"/>
              </a:rPr>
              <a:t>definition</a:t>
            </a:r>
            <a:r>
              <a:rPr lang="zh-CN" altLang="en-US" dirty="0">
                <a:sym typeface="Wingdings 3" pitchFamily="18" charset="2"/>
              </a:rPr>
              <a:t>），即必须赋予某标识符一定的含义，没有定义的（</a:t>
            </a:r>
            <a:r>
              <a:rPr lang="en-US" altLang="zh-CN" dirty="0">
                <a:sym typeface="Wingdings 3" pitchFamily="18" charset="2"/>
              </a:rPr>
              <a:t>undefined</a:t>
            </a:r>
            <a:r>
              <a:rPr lang="zh-CN" altLang="en-US" dirty="0">
                <a:sym typeface="Wingdings 3" pitchFamily="18" charset="2"/>
              </a:rPr>
              <a:t>）标识符不能使用</a:t>
            </a:r>
          </a:p>
          <a:p>
            <a:endParaRPr lang="en-US" altLang="zh-CN" dirty="0">
              <a:sym typeface="Wingdings 3" pitchFamily="18" charset="2"/>
            </a:endParaRPr>
          </a:p>
          <a:p>
            <a:r>
              <a:rPr lang="zh-CN" altLang="en-US" dirty="0">
                <a:sym typeface="Wingdings 3" pitchFamily="18" charset="2"/>
              </a:rPr>
              <a:t>系统预定义标识符</a:t>
            </a:r>
          </a:p>
          <a:p>
            <a:pPr lvl="1"/>
            <a:r>
              <a:rPr lang="zh-CN" altLang="en-US" dirty="0">
                <a:sym typeface="Wingdings 3" pitchFamily="18" charset="2"/>
              </a:rPr>
              <a:t>如：</a:t>
            </a:r>
            <a:r>
              <a:rPr lang="en-US" altLang="zh-CN" dirty="0"/>
              <a:t> include</a:t>
            </a:r>
            <a:r>
              <a:rPr lang="zh-CN" altLang="en-US" dirty="0"/>
              <a:t>、</a:t>
            </a:r>
            <a:r>
              <a:rPr lang="en-US" altLang="zh-CN" dirty="0">
                <a:sym typeface="Wingdings 3" pitchFamily="18" charset="2"/>
              </a:rPr>
              <a:t>main</a:t>
            </a:r>
            <a:r>
              <a:rPr lang="zh-CN" altLang="en-US" dirty="0">
                <a:sym typeface="Wingdings 3" pitchFamily="18" charset="2"/>
              </a:rPr>
              <a:t>、</a:t>
            </a:r>
            <a:r>
              <a:rPr lang="en-US" altLang="zh-CN" dirty="0" err="1">
                <a:sym typeface="Wingdings 3" pitchFamily="18" charset="2"/>
              </a:rPr>
              <a:t>printf</a:t>
            </a:r>
            <a:r>
              <a:rPr lang="en-US" altLang="zh-CN" dirty="0">
                <a:sym typeface="Wingdings 3" pitchFamily="18" charset="2"/>
              </a:rPr>
              <a:t>…</a:t>
            </a:r>
          </a:p>
          <a:p>
            <a:endParaRPr lang="en-US" altLang="zh-CN" dirty="0">
              <a:sym typeface="Wingdings 3" pitchFamily="18" charset="2"/>
            </a:endParaRPr>
          </a:p>
          <a:p>
            <a:r>
              <a:rPr lang="zh-CN" altLang="en-US" dirty="0">
                <a:sym typeface="Wingdings 3" pitchFamily="18" charset="2"/>
              </a:rPr>
              <a:t>自定义标识符</a:t>
            </a:r>
            <a:endParaRPr lang="en-US" altLang="zh-CN" dirty="0">
              <a:sym typeface="Wingdings 3" pitchFamily="18" charset="2"/>
            </a:endParaRPr>
          </a:p>
          <a:p>
            <a:pPr lvl="1"/>
            <a:r>
              <a:rPr lang="zh-CN" altLang="en-US" dirty="0">
                <a:sym typeface="Wingdings 3" pitchFamily="18" charset="2"/>
              </a:rPr>
              <a:t>如：变量（</a:t>
            </a:r>
            <a:r>
              <a:rPr kumimoji="1" lang="zh-CN" altLang="en-US" dirty="0"/>
              <a:t>程序期间的可变数据</a:t>
            </a:r>
            <a:r>
              <a:rPr lang="zh-CN" altLang="en-US" dirty="0">
                <a:sym typeface="Wingdings 3" pitchFamily="18" charset="2"/>
              </a:rPr>
              <a:t>）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522157F0-CF05-4FD7-9398-FA83E917A122}" type="slidenum">
              <a:rPr lang="en-US" altLang="zh-CN" sz="1200">
                <a:ea typeface="+mn-ea"/>
              </a:rPr>
              <a:pPr algn="r" eaLnBrk="1" hangingPunct="1">
                <a:defRPr/>
              </a:pPr>
              <a:t>26</a:t>
            </a:fld>
            <a:endParaRPr lang="en-US" altLang="zh-CN" sz="1200">
              <a:ea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EF289D-E49B-4886-9221-45FF9A579C83}"/>
              </a:ext>
            </a:extLst>
          </p:cNvPr>
          <p:cNvSpPr/>
          <p:nvPr/>
        </p:nvSpPr>
        <p:spPr>
          <a:xfrm>
            <a:off x="5087094" y="1916832"/>
            <a:ext cx="6624736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		</a:t>
            </a:r>
            <a:endParaRPr lang="en-US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("Now Join Us!");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9A167F3-2011-4234-BDA9-7959BA463A0B}"/>
              </a:ext>
            </a:extLst>
          </p:cNvPr>
          <p:cNvSpPr/>
          <p:nvPr/>
        </p:nvSpPr>
        <p:spPr>
          <a:xfrm>
            <a:off x="6887294" y="2636912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mian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84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字面常量（</a:t>
            </a:r>
            <a:r>
              <a:rPr lang="en-US" altLang="zh-CN" sz="3200" dirty="0"/>
              <a:t>literal constant</a:t>
            </a:r>
            <a:r>
              <a:rPr lang="zh-CN" altLang="en-US" sz="3200" dirty="0"/>
              <a:t>）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常量用于表示在程序执行过程中不会改变或不允许被改变的数据，如：闰年的天数、圆周率等。</a:t>
            </a:r>
            <a:endParaRPr kumimoji="1" lang="en-US" altLang="zh-CN" dirty="0"/>
          </a:p>
          <a:p>
            <a:endParaRPr lang="zh-CN" altLang="en-US" dirty="0"/>
          </a:p>
          <a:p>
            <a:r>
              <a:rPr lang="zh-CN" altLang="en-US" dirty="0"/>
              <a:t>字面常量</a:t>
            </a:r>
            <a:r>
              <a:rPr lang="en-US" altLang="zh-CN" dirty="0"/>
              <a:t>: </a:t>
            </a:r>
            <a:r>
              <a:rPr lang="zh-CN" altLang="en-US" dirty="0"/>
              <a:t>程序中直接书写的常量</a:t>
            </a:r>
            <a:endParaRPr lang="en-US" altLang="zh-CN" dirty="0"/>
          </a:p>
          <a:p>
            <a:pPr lvl="1"/>
            <a:r>
              <a:rPr lang="zh-CN" altLang="en-US" dirty="0"/>
              <a:t>整数（如</a:t>
            </a:r>
            <a:r>
              <a:rPr lang="en-US" altLang="zh-CN" dirty="0"/>
              <a:t>7</a:t>
            </a:r>
            <a:r>
              <a:rPr lang="zh-CN" altLang="en-US" dirty="0"/>
              <a:t>等）</a:t>
            </a:r>
          </a:p>
          <a:p>
            <a:pPr lvl="1"/>
            <a:r>
              <a:rPr lang="zh-CN" altLang="en-US" dirty="0"/>
              <a:t>小数（如</a:t>
            </a:r>
            <a:r>
              <a:rPr lang="en-US" altLang="zh-CN" dirty="0"/>
              <a:t>3.14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字符常量（如 </a:t>
            </a:r>
            <a:r>
              <a:rPr lang="en-US" altLang="zh-CN" dirty="0"/>
              <a:t>'m'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字符串常量（如 </a:t>
            </a:r>
            <a:r>
              <a:rPr lang="en-US" altLang="zh-CN" dirty="0"/>
              <a:t>"Hello World!"</a:t>
            </a:r>
            <a:r>
              <a:rPr lang="zh-CN" altLang="en-US" dirty="0"/>
              <a:t>）</a:t>
            </a:r>
          </a:p>
          <a:p>
            <a:pPr lvl="1"/>
            <a:endParaRPr lang="zh-CN" altLang="en-US" dirty="0"/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F38D2D3B-3DD3-4822-A8BF-35ECFE1351E7}" type="slidenum">
              <a:rPr lang="en-US" altLang="zh-CN" sz="1200">
                <a:ea typeface="+mn-ea"/>
              </a:rPr>
              <a:pPr algn="r" eaLnBrk="1" hangingPunct="1">
                <a:defRPr/>
              </a:pPr>
              <a:t>27</a:t>
            </a:fld>
            <a:endParaRPr lang="en-US" altLang="zh-CN" sz="1200"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B9E15E-DF7E-4A53-87CE-0DA70AE6AC62}"/>
              </a:ext>
            </a:extLst>
          </p:cNvPr>
          <p:cNvSpPr/>
          <p:nvPr/>
        </p:nvSpPr>
        <p:spPr>
          <a:xfrm>
            <a:off x="2566814" y="4549676"/>
            <a:ext cx="801517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Now Join Us!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8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C</a:t>
            </a:r>
            <a:r>
              <a:rPr lang="zh-CN" altLang="en-US" sz="3200" dirty="0"/>
              <a:t>语言的操作符</a:t>
            </a:r>
            <a:r>
              <a:rPr lang="en-US" altLang="zh-CN" sz="2400" dirty="0"/>
              <a:t>(operator)</a:t>
            </a:r>
            <a:r>
              <a:rPr lang="zh-CN" altLang="en-US" sz="2400" dirty="0"/>
              <a:t>与</a:t>
            </a:r>
            <a:r>
              <a:rPr lang="zh-CN" altLang="en-US" sz="3200" dirty="0"/>
              <a:t>标点符号</a:t>
            </a:r>
            <a:r>
              <a:rPr lang="en-US" altLang="zh-CN" sz="2400" dirty="0"/>
              <a:t>(punctuation)</a:t>
            </a:r>
            <a:endParaRPr lang="zh-CN" altLang="en-US" sz="24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操作符在程序中用来描述对数据的操作，实现运算功能，又叫运算符。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标点符号在程序中起到某些语法、语义上的作用，特别是分隔作用。</a:t>
            </a:r>
          </a:p>
          <a:p>
            <a:pPr lvl="1"/>
            <a:r>
              <a:rPr lang="zh-CN" altLang="en-US" sz="2000" dirty="0"/>
              <a:t>井号（</a:t>
            </a:r>
            <a:r>
              <a:rPr lang="en-US" altLang="zh-CN" sz="2000" dirty="0"/>
              <a:t>#</a:t>
            </a:r>
            <a:r>
              <a:rPr lang="zh-CN" altLang="en-US" sz="2000" dirty="0"/>
              <a:t>）表示预处理命令行</a:t>
            </a:r>
            <a:endParaRPr lang="en-US" altLang="zh-CN" sz="2000" dirty="0"/>
          </a:p>
          <a:p>
            <a:pPr lvl="1"/>
            <a:r>
              <a:rPr lang="zh-CN" altLang="en-US" sz="2000" dirty="0"/>
              <a:t>分号（</a:t>
            </a:r>
            <a:r>
              <a:rPr lang="en-US" altLang="zh-CN" sz="2000" dirty="0"/>
              <a:t>;</a:t>
            </a:r>
            <a:r>
              <a:rPr lang="zh-CN" altLang="en-US" sz="2000" dirty="0"/>
              <a:t>）可以表示一条语句的结束</a:t>
            </a:r>
          </a:p>
          <a:p>
            <a:pPr lvl="1"/>
            <a:r>
              <a:rPr lang="en-US" altLang="zh-CN" sz="2000" dirty="0"/>
              <a:t>...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41F6232-36E8-4F87-B8BE-B06277F5922D}" type="slidenum">
              <a:rPr lang="en-US" altLang="zh-CN" sz="1200">
                <a:ea typeface="+mn-ea"/>
              </a:rPr>
              <a:pPr algn="r" eaLnBrk="1" hangingPunct="1">
                <a:defRPr/>
              </a:pPr>
              <a:t>28</a:t>
            </a:fld>
            <a:endParaRPr lang="en-US" altLang="zh-CN" sz="1200">
              <a:ea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543626-E789-41E7-90B6-2DAA9DBAEA45}"/>
              </a:ext>
            </a:extLst>
          </p:cNvPr>
          <p:cNvSpPr/>
          <p:nvPr/>
        </p:nvSpPr>
        <p:spPr>
          <a:xfrm>
            <a:off x="2926854" y="1340768"/>
            <a:ext cx="5668002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"Now Join Us!"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7116CD-2355-41F6-A5B3-6AEF00D86B8D}"/>
              </a:ext>
            </a:extLst>
          </p:cNvPr>
          <p:cNvSpPr/>
          <p:nvPr/>
        </p:nvSpPr>
        <p:spPr>
          <a:xfrm>
            <a:off x="5220831" y="4391184"/>
            <a:ext cx="5668002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Now Join Us!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0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42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C</a:t>
            </a:r>
            <a:r>
              <a:rPr lang="zh-CN" altLang="en-US" sz="3200" dirty="0"/>
              <a:t>语言的注释</a:t>
            </a:r>
            <a:r>
              <a:rPr lang="en-US" altLang="zh-CN" sz="2400" dirty="0"/>
              <a:t>(comment)</a:t>
            </a:r>
            <a:endParaRPr lang="zh-CN" altLang="en-US" sz="24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注释不被编译和执行，用来提示或解释程序的含义。</a:t>
            </a:r>
            <a:endParaRPr lang="en-US" altLang="zh-CN" sz="2400" dirty="0"/>
          </a:p>
          <a:p>
            <a:r>
              <a:rPr lang="zh-CN" altLang="en-US" sz="2400" dirty="0"/>
              <a:t>在调试程序时，对暂时不执行的语句也可用注释符分离出来。</a:t>
            </a:r>
          </a:p>
          <a:p>
            <a:pPr lvl="1"/>
            <a:r>
              <a:rPr lang="zh-CN" altLang="en-US" sz="2000" dirty="0"/>
              <a:t>多行注释：以</a:t>
            </a:r>
            <a:r>
              <a:rPr lang="en-US" altLang="zh-CN" sz="2000" dirty="0"/>
              <a:t>/*</a:t>
            </a:r>
            <a:r>
              <a:rPr lang="zh-CN" altLang="en-US" sz="2000" dirty="0"/>
              <a:t>开始，以*</a:t>
            </a:r>
            <a:r>
              <a:rPr lang="en-US" altLang="zh-CN" sz="2000" dirty="0"/>
              <a:t>/</a:t>
            </a:r>
            <a:r>
              <a:rPr lang="zh-CN" altLang="en-US" sz="2000" dirty="0"/>
              <a:t>结束</a:t>
            </a:r>
          </a:p>
          <a:p>
            <a:pPr lvl="1"/>
            <a:r>
              <a:rPr lang="zh-CN" altLang="en-US" sz="2000" dirty="0"/>
              <a:t>单行注释：以</a:t>
            </a:r>
            <a:r>
              <a:rPr lang="en-US" altLang="zh-CN" sz="2000" dirty="0"/>
              <a:t>//</a:t>
            </a:r>
            <a:r>
              <a:rPr lang="zh-CN" altLang="en-US" sz="2000" dirty="0"/>
              <a:t>开始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1E44C36A-94BC-427B-9FFF-1C899703780A}" type="slidenum">
              <a:rPr lang="en-US" altLang="zh-CN" sz="1200">
                <a:ea typeface="+mn-ea"/>
              </a:rPr>
              <a:pPr algn="r" eaLnBrk="1" hangingPunct="1">
                <a:defRPr/>
              </a:pPr>
              <a:t>29</a:t>
            </a:fld>
            <a:endParaRPr lang="en-US" altLang="zh-CN" sz="1200"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0A45F7-A57E-42D9-AEB7-C526D8AC2142}"/>
              </a:ext>
            </a:extLst>
          </p:cNvPr>
          <p:cNvSpPr/>
          <p:nvPr/>
        </p:nvSpPr>
        <p:spPr>
          <a:xfrm>
            <a:off x="2083388" y="2636912"/>
            <a:ext cx="801517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 is a C program.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("Now Join Us!");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After the program is executed,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you will see “Now Join Us!”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 the display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zh-CN" alt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21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如何学好这门课程？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课堂上听什么？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概念、原理和经典方法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/>
              <a:t>即便之前有编程经验，也要求大家来听课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课后如何完成作业？</a:t>
            </a:r>
            <a:endParaRPr lang="en-US" altLang="zh-CN" dirty="0"/>
          </a:p>
          <a:p>
            <a:pPr lvl="1"/>
            <a:r>
              <a:rPr lang="zh-CN" altLang="en-US" dirty="0"/>
              <a:t>课程作业通常是紧密围绕上课的知识点设计的</a:t>
            </a:r>
            <a:endParaRPr lang="en-US" altLang="zh-CN" dirty="0"/>
          </a:p>
          <a:p>
            <a:pPr lvl="2"/>
            <a:r>
              <a:rPr lang="zh-CN" altLang="en-US" dirty="0"/>
              <a:t>不会做，首先问自己上课的知识点是否都清楚了</a:t>
            </a:r>
            <a:endParaRPr lang="en-US" altLang="zh-CN" dirty="0"/>
          </a:p>
          <a:p>
            <a:pPr lvl="1"/>
            <a:r>
              <a:rPr lang="zh-CN" altLang="en-US" dirty="0"/>
              <a:t>独立完成作业</a:t>
            </a:r>
            <a:endParaRPr lang="en-US" altLang="zh-CN" dirty="0"/>
          </a:p>
          <a:p>
            <a:pPr lvl="2"/>
            <a:r>
              <a:rPr lang="zh-CN" altLang="en-US" dirty="0"/>
              <a:t>抄袭和参考别人的代码就失去了提高能力的机会</a:t>
            </a:r>
            <a:endParaRPr lang="en-US" altLang="zh-CN" dirty="0"/>
          </a:p>
          <a:p>
            <a:r>
              <a:rPr lang="zh-CN" altLang="en-US" dirty="0"/>
              <a:t>充分地利用教学资源</a:t>
            </a:r>
            <a:endParaRPr lang="en-US" altLang="zh-CN" dirty="0"/>
          </a:p>
          <a:p>
            <a:pPr lvl="1"/>
            <a:r>
              <a:rPr lang="zh-CN" altLang="en-US" dirty="0"/>
              <a:t>请授课教师解答问题</a:t>
            </a:r>
            <a:endParaRPr lang="en-US" altLang="zh-CN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请助教分析题目，解答难点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/>
              <a:t>利用网络上的资源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www.csdn.net</a:t>
            </a:r>
            <a:endParaRPr lang="en-US" altLang="zh-CN" dirty="0"/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Bilibili.com</a:t>
            </a:r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A135D628-9455-4CBC-8CBE-3316847C92B7}" type="slidenum">
              <a:rPr lang="en-US" altLang="zh-CN" sz="1200">
                <a:ea typeface="+mn-ea"/>
              </a:rPr>
              <a:pPr algn="r" eaLnBrk="1" hangingPunct="1">
                <a:defRPr/>
              </a:pPr>
              <a:t>3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3628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C</a:t>
            </a:r>
            <a:r>
              <a:rPr lang="zh-CN" altLang="en-US" sz="3200" dirty="0"/>
              <a:t>语言的语句（</a:t>
            </a:r>
            <a:r>
              <a:rPr lang="en-US" altLang="zh-CN" sz="3200" dirty="0"/>
              <a:t>statement</a:t>
            </a:r>
            <a:r>
              <a:rPr lang="zh-CN" altLang="en-US" sz="3200" dirty="0"/>
              <a:t>）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以分号结尾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52050381-B1A2-4D4B-8BE2-8ECA1A91B11F}" type="slidenum">
              <a:rPr lang="en-US" altLang="zh-CN" sz="1200">
                <a:ea typeface="+mn-ea"/>
              </a:rPr>
              <a:pPr algn="r" eaLnBrk="1" hangingPunct="1">
                <a:defRPr/>
              </a:pPr>
              <a:t>30</a:t>
            </a:fld>
            <a:endParaRPr lang="en-US" altLang="zh-CN" sz="1200"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B7D14B-9D0C-4AC3-895B-7F20DE9EE4E1}"/>
              </a:ext>
            </a:extLst>
          </p:cNvPr>
          <p:cNvSpPr/>
          <p:nvPr/>
        </p:nvSpPr>
        <p:spPr>
          <a:xfrm>
            <a:off x="1054646" y="2274838"/>
            <a:ext cx="801517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("Now Join Us!");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61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0" dirty="0"/>
              <a:t>//</a:t>
            </a:r>
            <a:r>
              <a:rPr lang="zh-CN" altLang="zh-CN" sz="2400" b="0" dirty="0"/>
              <a:t>例</a:t>
            </a:r>
            <a:r>
              <a:rPr lang="en-US" altLang="zh-CN" sz="2400" b="0" dirty="0"/>
              <a:t>0.1 </a:t>
            </a:r>
            <a:r>
              <a:rPr lang="zh-CN" altLang="zh-CN" sz="2400" b="0" dirty="0"/>
              <a:t>计算一组圆（直径为</a:t>
            </a:r>
            <a:r>
              <a:rPr lang="en-US" altLang="zh-CN" sz="2400" b="0" dirty="0"/>
              <a:t> n </a:t>
            </a:r>
            <a:r>
              <a:rPr lang="zh-CN" altLang="zh-CN" sz="2400" b="0" dirty="0"/>
              <a:t>以内的正整数）的周长之和。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sz="2400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n, d = 1;		//d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为直径，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1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double sum = 0;</a:t>
            </a:r>
            <a:r>
              <a:rPr lang="it-IT" altLang="zh-CN" sz="2400" dirty="0">
                <a:latin typeface="Courier New" pitchFamily="49" charset="0"/>
                <a:cs typeface="Courier New" pitchFamily="49" charset="0"/>
              </a:rPr>
              <a:t>	//sum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为圆的周长和，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0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printf("Input n: ");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scanf("%d", &amp;n); </a:t>
            </a: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while(d &lt;= n)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{	sum = sum + 3.14 * d;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d = d + 1;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printf("The sum: %f", sum); </a:t>
            </a: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0;</a:t>
            </a:r>
            <a:endParaRPr lang="zh-CN" altLang="zh-CN" sz="2400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zh-CN" sz="2400" dirty="0"/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9A98F1D-539D-4AB6-8807-AE05956F9D69}" type="slidenum">
              <a:rPr lang="en-US" altLang="zh-CN" sz="1200">
                <a:ea typeface="+mn-ea"/>
              </a:rPr>
              <a:pPr algn="r" eaLnBrk="1" hangingPunct="1">
                <a:defRPr/>
              </a:pPr>
              <a:t>31</a:t>
            </a:fld>
            <a:endParaRPr lang="en-US" altLang="zh-CN" sz="1200"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</p:spTree>
    <p:extLst>
      <p:ext uri="{BB962C8B-B14F-4D97-AF65-F5344CB8AC3E}">
        <p14:creationId xmlns:p14="http://schemas.microsoft.com/office/powerpoint/2010/main" val="2472406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0" dirty="0"/>
              <a:t>//</a:t>
            </a:r>
            <a:r>
              <a:rPr lang="zh-CN" altLang="zh-CN" sz="2400" b="0" dirty="0"/>
              <a:t>例</a:t>
            </a:r>
            <a:r>
              <a:rPr lang="en-US" altLang="zh-CN" sz="2400" b="0" dirty="0"/>
              <a:t>0.1 </a:t>
            </a:r>
            <a:r>
              <a:rPr lang="zh-CN" altLang="zh-CN" sz="2400" b="0" dirty="0"/>
              <a:t>计算一组圆（直径为</a:t>
            </a:r>
            <a:r>
              <a:rPr lang="en-US" altLang="zh-CN" sz="2400" b="0" dirty="0"/>
              <a:t> n </a:t>
            </a:r>
            <a:r>
              <a:rPr lang="zh-CN" altLang="zh-CN" sz="2400" b="0" dirty="0"/>
              <a:t>以内的正整数）的周长之和。</a:t>
            </a: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main()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n, d = 1;		//d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为直径，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1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sum = 0;</a:t>
            </a:r>
            <a:r>
              <a:rPr lang="it-IT" altLang="zh-CN" sz="2400" b="0" dirty="0">
                <a:latin typeface="Courier New" pitchFamily="49" charset="0"/>
                <a:cs typeface="Courier New" pitchFamily="49" charset="0"/>
              </a:rPr>
              <a:t>	//sum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为圆的周长和，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0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printf("Input n: ");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scanf("%d", &amp;n); </a:t>
            </a: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(d &lt;= n)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{	sum = sum + 3.14 * d;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d = d + 1;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printf("The sum: %f", sum); </a:t>
            </a: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0;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zh-CN" sz="2400" dirty="0"/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9A98F1D-539D-4AB6-8807-AE05956F9D69}" type="slidenum">
              <a:rPr lang="en-US" altLang="zh-CN" sz="1200">
                <a:ea typeface="+mn-ea"/>
              </a:rPr>
              <a:pPr algn="r" eaLnBrk="1" hangingPunct="1">
                <a:defRPr/>
              </a:pPr>
              <a:t>32</a:t>
            </a:fld>
            <a:endParaRPr lang="en-US" altLang="zh-CN" sz="1200"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</a:p>
        </p:txBody>
      </p:sp>
    </p:spTree>
    <p:extLst>
      <p:ext uri="{BB962C8B-B14F-4D97-AF65-F5344CB8AC3E}">
        <p14:creationId xmlns:p14="http://schemas.microsoft.com/office/powerpoint/2010/main" val="3095678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0" dirty="0"/>
              <a:t>//</a:t>
            </a:r>
            <a:r>
              <a:rPr lang="zh-CN" altLang="zh-CN" sz="2400" b="0" dirty="0"/>
              <a:t>例</a:t>
            </a:r>
            <a:r>
              <a:rPr lang="en-US" altLang="zh-CN" sz="2400" b="0" dirty="0"/>
              <a:t>0.1 </a:t>
            </a:r>
            <a:r>
              <a:rPr lang="zh-CN" altLang="zh-CN" sz="2400" b="0" dirty="0"/>
              <a:t>计算一组圆（直径为</a:t>
            </a:r>
            <a:r>
              <a:rPr lang="en-US" altLang="zh-CN" sz="2400" b="0" dirty="0"/>
              <a:t> n </a:t>
            </a:r>
            <a:r>
              <a:rPr lang="zh-CN" altLang="zh-CN" sz="2400" b="0" dirty="0"/>
              <a:t>以内的正整数）的周长之和。</a:t>
            </a: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{	int n, d = 1;		//d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为直径，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1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double sum = 0;</a:t>
            </a:r>
            <a:r>
              <a:rPr lang="it-IT" altLang="zh-CN" sz="2400" b="0" dirty="0">
                <a:latin typeface="Courier New" pitchFamily="49" charset="0"/>
                <a:cs typeface="Courier New" pitchFamily="49" charset="0"/>
              </a:rPr>
              <a:t>	//sum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为圆的周长和，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0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("Input n: ");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("%d", &amp;n); </a:t>
            </a: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while(d &lt;= n)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{	sum = sum + 3.14 * d;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d = d + 1;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("The sum: %f", sum); </a:t>
            </a: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zh-CN" sz="2400" dirty="0"/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9A98F1D-539D-4AB6-8807-AE05956F9D69}" type="slidenum">
              <a:rPr lang="en-US" altLang="zh-CN" sz="1200">
                <a:ea typeface="+mn-ea"/>
              </a:rPr>
              <a:pPr algn="r" eaLnBrk="1" hangingPunct="1">
                <a:defRPr/>
              </a:pPr>
              <a:t>33</a:t>
            </a:fld>
            <a:endParaRPr lang="en-US" altLang="zh-CN" sz="1200"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预定义标识符</a:t>
            </a:r>
          </a:p>
        </p:txBody>
      </p:sp>
    </p:spTree>
    <p:extLst>
      <p:ext uri="{BB962C8B-B14F-4D97-AF65-F5344CB8AC3E}">
        <p14:creationId xmlns:p14="http://schemas.microsoft.com/office/powerpoint/2010/main" val="2812899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0" dirty="0"/>
              <a:t>//</a:t>
            </a:r>
            <a:r>
              <a:rPr lang="zh-CN" altLang="zh-CN" sz="2400" b="0" dirty="0"/>
              <a:t>例</a:t>
            </a:r>
            <a:r>
              <a:rPr lang="en-US" altLang="zh-CN" sz="2400" b="0" dirty="0"/>
              <a:t>0.1 </a:t>
            </a:r>
            <a:r>
              <a:rPr lang="zh-CN" altLang="zh-CN" sz="2400" b="0" dirty="0"/>
              <a:t>计算一组圆（直径为</a:t>
            </a:r>
            <a:r>
              <a:rPr lang="en-US" altLang="zh-CN" sz="2400" b="0" dirty="0"/>
              <a:t> n </a:t>
            </a:r>
            <a:r>
              <a:rPr lang="zh-CN" altLang="zh-CN" sz="2400" b="0" dirty="0"/>
              <a:t>以内的正整数）的周长之和。</a:t>
            </a: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= 1;		//d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为直径，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1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= 0;</a:t>
            </a:r>
            <a:r>
              <a:rPr lang="it-IT" altLang="zh-CN" sz="2400" b="0" dirty="0">
                <a:latin typeface="Courier New" pitchFamily="49" charset="0"/>
                <a:cs typeface="Courier New" pitchFamily="49" charset="0"/>
              </a:rPr>
              <a:t>	//sum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为圆的周长和，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0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printf("Input n: ");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scanf("%d", &amp;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while(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{	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+ 3.14 *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+ 1;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printf("The sum: %f",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zh-CN" sz="2400" dirty="0"/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9A98F1D-539D-4AB6-8807-AE05956F9D69}" type="slidenum">
              <a:rPr lang="en-US" altLang="zh-CN" sz="1200">
                <a:ea typeface="+mn-ea"/>
              </a:rPr>
              <a:pPr algn="r" eaLnBrk="1" hangingPunct="1">
                <a:defRPr/>
              </a:pPr>
              <a:t>34</a:t>
            </a:fld>
            <a:endParaRPr lang="en-US" altLang="zh-CN" sz="1200"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自定义标识符</a:t>
            </a:r>
          </a:p>
        </p:txBody>
      </p:sp>
    </p:spTree>
    <p:extLst>
      <p:ext uri="{BB962C8B-B14F-4D97-AF65-F5344CB8AC3E}">
        <p14:creationId xmlns:p14="http://schemas.microsoft.com/office/powerpoint/2010/main" val="4069897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0" dirty="0"/>
              <a:t>//</a:t>
            </a:r>
            <a:r>
              <a:rPr lang="zh-CN" altLang="zh-CN" sz="2400" b="0" dirty="0"/>
              <a:t>例</a:t>
            </a:r>
            <a:r>
              <a:rPr lang="en-US" altLang="zh-CN" sz="2400" b="0" dirty="0"/>
              <a:t>0.1 </a:t>
            </a:r>
            <a:r>
              <a:rPr lang="zh-CN" altLang="zh-CN" sz="2400" b="0" dirty="0"/>
              <a:t>计算一组圆（直径为</a:t>
            </a:r>
            <a:r>
              <a:rPr lang="en-US" altLang="zh-CN" sz="2400" b="0" dirty="0"/>
              <a:t> n </a:t>
            </a:r>
            <a:r>
              <a:rPr lang="zh-CN" altLang="zh-CN" sz="2400" b="0" dirty="0"/>
              <a:t>以内的正整数）的周长之和。</a:t>
            </a: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n, d =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;		//d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为直径，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1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double sum =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it-IT" altLang="zh-CN" sz="2400" b="0" dirty="0">
                <a:latin typeface="Courier New" pitchFamily="49" charset="0"/>
                <a:cs typeface="Courier New" pitchFamily="49" charset="0"/>
              </a:rPr>
              <a:t>	//sum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为圆的周长和，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0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printf("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 n: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");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scanf("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", &amp;n); </a:t>
            </a: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while(d &lt;= n)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{	sum = sum +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3.14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* d;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d = d +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printf("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 sum: %f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", sum); </a:t>
            </a: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return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zh-CN" sz="2400" dirty="0"/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9A98F1D-539D-4AB6-8807-AE05956F9D69}" type="slidenum">
              <a:rPr lang="en-US" altLang="zh-CN" sz="1200">
                <a:ea typeface="+mn-ea"/>
              </a:rPr>
              <a:pPr algn="r" eaLnBrk="1" hangingPunct="1">
                <a:defRPr/>
              </a:pPr>
              <a:t>35</a:t>
            </a:fld>
            <a:endParaRPr lang="en-US" altLang="zh-CN" sz="1200"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字面常量</a:t>
            </a:r>
          </a:p>
        </p:txBody>
      </p:sp>
    </p:spTree>
    <p:extLst>
      <p:ext uri="{BB962C8B-B14F-4D97-AF65-F5344CB8AC3E}">
        <p14:creationId xmlns:p14="http://schemas.microsoft.com/office/powerpoint/2010/main" val="1845371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0" dirty="0"/>
              <a:t>//</a:t>
            </a:r>
            <a:r>
              <a:rPr lang="zh-CN" altLang="zh-CN" sz="2400" b="0" dirty="0"/>
              <a:t>例</a:t>
            </a:r>
            <a:r>
              <a:rPr lang="en-US" altLang="zh-CN" sz="2400" b="0" dirty="0"/>
              <a:t>0.1 </a:t>
            </a:r>
            <a:r>
              <a:rPr lang="zh-CN" altLang="zh-CN" sz="2400" b="0" dirty="0"/>
              <a:t>计算一组圆（直径为</a:t>
            </a:r>
            <a:r>
              <a:rPr lang="en-US" altLang="zh-CN" sz="2400" b="0" dirty="0"/>
              <a:t>n</a:t>
            </a:r>
            <a:r>
              <a:rPr lang="zh-CN" altLang="zh-CN" sz="2400" b="0" dirty="0"/>
              <a:t>以内的正整数）的周长之和（计量单位为米）。</a:t>
            </a: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{	int n, 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1;		//d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为直径，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1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double sum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0;</a:t>
            </a:r>
            <a:r>
              <a:rPr lang="it-IT" altLang="zh-CN" sz="2400" b="0" dirty="0">
                <a:latin typeface="Courier New" pitchFamily="49" charset="0"/>
                <a:cs typeface="Courier New" pitchFamily="49" charset="0"/>
              </a:rPr>
              <a:t>	//sum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为圆的周长和，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"Input n: "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scanf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"%d",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while(d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n)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{  	sum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sum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3.14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d;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	d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1;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printf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"The sum: %f", sum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zh-CN" sz="2400" dirty="0"/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9A98F1D-539D-4AB6-8807-AE05956F9D69}" type="slidenum">
              <a:rPr lang="en-US" altLang="zh-CN" sz="1200">
                <a:ea typeface="+mn-ea"/>
              </a:rPr>
              <a:pPr algn="r" eaLnBrk="1" hangingPunct="1">
                <a:defRPr/>
              </a:pPr>
              <a:t>36</a:t>
            </a:fld>
            <a:endParaRPr lang="en-US" altLang="zh-CN" sz="1200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操作符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D2109A-260A-4747-9475-53210C3BB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078" y="3284099"/>
            <a:ext cx="7145748" cy="17290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zh-CN" altLang="en-US" sz="2400" b="0" kern="0" dirty="0"/>
              <a:t>字面常量、变量、</a:t>
            </a:r>
            <a:r>
              <a:rPr lang="en-US" altLang="zh-CN" sz="2400" b="0" kern="0" dirty="0"/>
              <a:t>…</a:t>
            </a:r>
            <a:r>
              <a:rPr lang="zh-CN" altLang="en-US" sz="2400" b="0" kern="0" dirty="0"/>
              <a:t>都可以作为操作符的基本操作对象，即操作数（</a:t>
            </a:r>
            <a:r>
              <a:rPr lang="en-US" altLang="zh-CN" sz="2400" b="0" kern="0" dirty="0"/>
              <a:t>operand</a:t>
            </a:r>
            <a:r>
              <a:rPr lang="zh-CN" altLang="en-US" sz="2400" b="0" kern="0" dirty="0"/>
              <a:t>）</a:t>
            </a:r>
            <a:endParaRPr lang="en-US" altLang="zh-CN" sz="2400" b="0" kern="0" dirty="0"/>
          </a:p>
          <a:p>
            <a:r>
              <a:rPr lang="zh-CN" altLang="pt-BR" sz="2400" b="0" dirty="0"/>
              <a:t>用</a:t>
            </a:r>
            <a:r>
              <a:rPr lang="zh-CN" altLang="en-US" sz="2400" b="0" dirty="0"/>
              <a:t>操作</a:t>
            </a:r>
            <a:r>
              <a:rPr lang="zh-CN" altLang="pt-BR" sz="2400" b="0" dirty="0"/>
              <a:t>符将操作数连接起来的式子，叫表达式</a:t>
            </a:r>
            <a:r>
              <a:rPr lang="en-US" altLang="zh-CN" sz="2400" b="0" dirty="0"/>
              <a:t>(expression)</a:t>
            </a:r>
            <a:endParaRPr lang="zh-CN" altLang="pt-BR" sz="2400" b="0" dirty="0"/>
          </a:p>
        </p:txBody>
      </p:sp>
    </p:spTree>
    <p:extLst>
      <p:ext uri="{BB962C8B-B14F-4D97-AF65-F5344CB8AC3E}">
        <p14:creationId xmlns:p14="http://schemas.microsoft.com/office/powerpoint/2010/main" val="396274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0" dirty="0"/>
              <a:t>//</a:t>
            </a:r>
            <a:r>
              <a:rPr lang="zh-CN" altLang="zh-CN" sz="2400" b="0" dirty="0"/>
              <a:t>例</a:t>
            </a:r>
            <a:r>
              <a:rPr lang="en-US" altLang="zh-CN" sz="2400" b="0" dirty="0"/>
              <a:t>0.1 </a:t>
            </a:r>
            <a:r>
              <a:rPr lang="zh-CN" altLang="zh-CN" sz="2400" b="0" dirty="0"/>
              <a:t>计算一组圆（直径为</a:t>
            </a:r>
            <a:r>
              <a:rPr lang="en-US" altLang="zh-CN" sz="2400" b="0" dirty="0"/>
              <a:t> n </a:t>
            </a:r>
            <a:r>
              <a:rPr lang="zh-CN" altLang="zh-CN" sz="2400" b="0" dirty="0"/>
              <a:t>以内的正整数）的周长之和。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int main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d = 1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//d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为直径，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1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double sum = 0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it-IT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t-IT" altLang="zh-CN" sz="2400" b="0" dirty="0">
                <a:latin typeface="Courier New" pitchFamily="49" charset="0"/>
                <a:cs typeface="Courier New" pitchFamily="49" charset="0"/>
              </a:rPr>
              <a:t>//sum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为圆的周长和，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0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Input n: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scanf(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%d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&amp;n)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d &lt;= n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{	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sum = sum + 3.14 * d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d = d + 1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The sum: %f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sum)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return 0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zh-CN" sz="2400" dirty="0"/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9A98F1D-539D-4AB6-8807-AE05956F9D69}" type="slidenum">
              <a:rPr lang="en-US" altLang="zh-CN" sz="1200">
                <a:ea typeface="+mn-ea"/>
              </a:rPr>
              <a:pPr algn="r" eaLnBrk="1" hangingPunct="1">
                <a:defRPr/>
              </a:pPr>
              <a:t>37</a:t>
            </a:fld>
            <a:endParaRPr lang="en-US" altLang="zh-CN" sz="1200"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标点符号</a:t>
            </a:r>
          </a:p>
        </p:txBody>
      </p:sp>
    </p:spTree>
    <p:extLst>
      <p:ext uri="{BB962C8B-B14F-4D97-AF65-F5344CB8AC3E}">
        <p14:creationId xmlns:p14="http://schemas.microsoft.com/office/powerpoint/2010/main" val="3554245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80F46-840A-4FF1-92B2-8B759C3A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CF93F-0730-4157-B002-55E3046C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solidFill>
                  <a:srgbClr val="FF0000"/>
                </a:solidFill>
              </a:rPr>
              <a:t>//</a:t>
            </a:r>
            <a:r>
              <a:rPr lang="zh-CN" altLang="zh-CN" sz="2400" b="0" dirty="0">
                <a:solidFill>
                  <a:srgbClr val="FF0000"/>
                </a:solidFill>
              </a:rPr>
              <a:t>例</a:t>
            </a:r>
            <a:r>
              <a:rPr lang="en-US" altLang="zh-CN" sz="2400" b="0" dirty="0">
                <a:solidFill>
                  <a:srgbClr val="FF0000"/>
                </a:solidFill>
              </a:rPr>
              <a:t>0.1 </a:t>
            </a:r>
            <a:r>
              <a:rPr lang="zh-CN" altLang="zh-CN" sz="2400" b="0" dirty="0">
                <a:solidFill>
                  <a:srgbClr val="FF0000"/>
                </a:solidFill>
              </a:rPr>
              <a:t>计算一组圆（直径为</a:t>
            </a:r>
            <a:r>
              <a:rPr lang="en-US" altLang="zh-CN" sz="2400" b="0" dirty="0">
                <a:solidFill>
                  <a:srgbClr val="FF0000"/>
                </a:solidFill>
              </a:rPr>
              <a:t> n </a:t>
            </a:r>
            <a:r>
              <a:rPr lang="zh-CN" altLang="zh-CN" sz="2400" b="0" dirty="0">
                <a:solidFill>
                  <a:srgbClr val="FF0000"/>
                </a:solidFill>
              </a:rPr>
              <a:t>以内的正整数）的周长之和。</a:t>
            </a: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{	int n, d = 1;	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//d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为直径，</a:t>
            </a:r>
            <a:r>
              <a:rPr lang="zh-CN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double sum = 0;</a:t>
            </a:r>
            <a:r>
              <a:rPr lang="it-IT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t-IT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//sum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为圆的周长和，</a:t>
            </a:r>
            <a:r>
              <a:rPr lang="zh-CN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printf("Input n: ");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scanf("%d", &amp;n); </a:t>
            </a: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while(d &lt;= n)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{	sum = sum + 3.14 * d;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d = d + 1;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printf("The sum: %f", sum); </a:t>
            </a: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C90E445-5ED3-4225-B4E7-8A3FCEB2FC8D}"/>
              </a:ext>
            </a:extLst>
          </p:cNvPr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9A98F1D-539D-4AB6-8807-AE05956F9D69}" type="slidenum">
              <a:rPr lang="en-US" altLang="zh-CN" sz="1200">
                <a:ea typeface="+mn-ea"/>
              </a:rPr>
              <a:pPr algn="r" eaLnBrk="1" hangingPunct="1">
                <a:defRPr/>
              </a:pPr>
              <a:t>38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4477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0" dirty="0"/>
              <a:t>//</a:t>
            </a:r>
            <a:r>
              <a:rPr lang="zh-CN" altLang="zh-CN" sz="2400" b="0" dirty="0"/>
              <a:t>例</a:t>
            </a:r>
            <a:r>
              <a:rPr lang="en-US" altLang="zh-CN" sz="2400" b="0" dirty="0"/>
              <a:t>0.1 </a:t>
            </a:r>
            <a:r>
              <a:rPr lang="zh-CN" altLang="zh-CN" sz="2400" b="0" dirty="0"/>
              <a:t>计算一组圆（直径为</a:t>
            </a:r>
            <a:r>
              <a:rPr lang="en-US" altLang="zh-CN" sz="2400" b="0" dirty="0"/>
              <a:t> n </a:t>
            </a:r>
            <a:r>
              <a:rPr lang="zh-CN" altLang="zh-CN" sz="2400" b="0" dirty="0"/>
              <a:t>以内的正整数）的周长之和。</a:t>
            </a: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n, d = 1;		//d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为直径，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1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double sum = 0;</a:t>
            </a:r>
            <a:r>
              <a:rPr lang="it-IT" altLang="zh-CN" sz="2400" b="0" dirty="0">
                <a:latin typeface="Courier New" pitchFamily="49" charset="0"/>
                <a:cs typeface="Courier New" pitchFamily="49" charset="0"/>
              </a:rPr>
              <a:t>	//sum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为圆的周长和，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0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printf("Input n: ");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scanf("%d", &amp;n); </a:t>
            </a:r>
          </a:p>
          <a:p>
            <a:pPr marL="0" indent="0">
              <a:buNone/>
            </a:pP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while(d &lt;= n)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{	sum = sum + 3.14 * d;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d = d + 1;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printf("The sum: %f", sum); </a:t>
            </a: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0;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zh-CN" sz="2400" dirty="0"/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9A98F1D-539D-4AB6-8807-AE05956F9D69}" type="slidenum">
              <a:rPr lang="en-US" altLang="zh-CN" sz="1200">
                <a:ea typeface="+mn-ea"/>
              </a:rPr>
              <a:pPr algn="r" eaLnBrk="1" hangingPunct="1">
                <a:defRPr/>
              </a:pPr>
              <a:t>39</a:t>
            </a:fld>
            <a:endParaRPr lang="en-US" altLang="zh-CN" sz="1200"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91118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学习过程中尽力避免的错误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绝对不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能犯的错误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作业抄袭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/>
              <a:t>扣除平时作业分数后，会导致期末无法通过考试。</a:t>
            </a:r>
            <a:endParaRPr lang="en-US" altLang="zh-CN"/>
          </a:p>
          <a:p>
            <a:pPr lvl="2"/>
            <a:endParaRPr lang="en-US" altLang="zh-CN" dirty="0"/>
          </a:p>
          <a:p>
            <a:r>
              <a:rPr lang="zh-CN" altLang="en-US" dirty="0"/>
              <a:t>常见的错误</a:t>
            </a:r>
            <a:endParaRPr lang="en-US" altLang="zh-CN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不听课，靠自学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/>
              <a:t>作业不求甚解，粗制大叶</a:t>
            </a:r>
            <a:endParaRPr lang="en-US" altLang="zh-CN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自己思考的时间不够，过于依赖外力的帮助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A135D628-9455-4CBC-8CBE-3316847C92B7}" type="slidenum">
              <a:rPr lang="en-US" altLang="zh-CN" sz="1200">
                <a:ea typeface="+mn-ea"/>
              </a:rPr>
              <a:pPr algn="r" eaLnBrk="1" hangingPunct="1">
                <a:defRPr/>
              </a:pPr>
              <a:t>4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1859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93122" y="863600"/>
            <a:ext cx="11258668" cy="594995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{	int n, d = 1;		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double sum = 0;</a:t>
            </a:r>
            <a:r>
              <a:rPr lang="it-IT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printf("Input n: ");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scanf("%d", &amp;n); </a:t>
            </a: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while(d &lt;= n)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{	sum = sum + 3.14 * d;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d = d + 1;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printf("The sum: %f", sum);</a:t>
            </a:r>
            <a:r>
              <a:rPr lang="pt-BR" altLang="zh-CN" sz="2400" u="sn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return 0;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zh-CN" sz="2400" dirty="0"/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9A98F1D-539D-4AB6-8807-AE05956F9D69}" type="slidenum">
              <a:rPr lang="en-US" altLang="zh-CN" sz="1200">
                <a:ea typeface="+mn-ea"/>
              </a:rPr>
              <a:pPr algn="r" eaLnBrk="1" hangingPunct="1">
                <a:defRPr/>
              </a:pPr>
              <a:t>40</a:t>
            </a:fld>
            <a:endParaRPr lang="en-US" altLang="zh-CN" sz="1200"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E369C25-B508-4121-81D4-8A775E78977C}"/>
              </a:ext>
            </a:extLst>
          </p:cNvPr>
          <p:cNvSpPr txBox="1">
            <a:spLocks/>
          </p:cNvSpPr>
          <p:nvPr/>
        </p:nvSpPr>
        <p:spPr bwMode="auto">
          <a:xfrm>
            <a:off x="5490977" y="863600"/>
            <a:ext cx="5860813" cy="59494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zh-CN" sz="2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pPr>
              <a:buFontTx/>
              <a:buNone/>
            </a:pPr>
            <a:r>
              <a:rPr lang="en-US" altLang="zh-CN" sz="2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using namespace std;</a:t>
            </a:r>
            <a:endParaRPr lang="zh-CN" altLang="zh-CN" sz="2400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sz="2400" b="0" kern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{	int n, d = 1;		</a:t>
            </a:r>
            <a:endParaRPr lang="zh-CN" altLang="zh-CN" sz="2400" b="0" kern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	double sum = 0;</a:t>
            </a:r>
            <a:r>
              <a:rPr lang="it-IT" altLang="zh-CN" sz="2400" b="0" kern="0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zh-CN" sz="2400" b="0" kern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cout &lt;&lt; "Input n: ";</a:t>
            </a:r>
            <a:endParaRPr lang="zh-CN" altLang="zh-CN" sz="2400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cin &gt;&gt; n; </a:t>
            </a:r>
          </a:p>
          <a:p>
            <a:pPr marL="0" indent="0">
              <a:buFontTx/>
              <a:buNone/>
            </a:pPr>
            <a:r>
              <a:rPr lang="pt-BR" altLang="zh-CN" sz="24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zh-CN" sz="2400" b="0" kern="0" dirty="0">
                <a:latin typeface="Courier New" pitchFamily="49" charset="0"/>
                <a:cs typeface="Courier New" pitchFamily="49" charset="0"/>
              </a:rPr>
              <a:t>while(d &lt;= n)</a:t>
            </a:r>
            <a:endParaRPr lang="zh-CN" altLang="zh-CN" sz="2400" b="0" kern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pt-BR" altLang="zh-CN" sz="2400" b="0" kern="0" dirty="0">
                <a:latin typeface="Courier New" pitchFamily="49" charset="0"/>
                <a:cs typeface="Courier New" pitchFamily="49" charset="0"/>
              </a:rPr>
              <a:t>  {	sum = sum + 3.14 * d;</a:t>
            </a:r>
            <a:endParaRPr lang="zh-CN" altLang="zh-CN" sz="2400" b="0" kern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pt-BR" altLang="zh-CN" sz="2400" b="0" kern="0" dirty="0">
                <a:latin typeface="Courier New" pitchFamily="49" charset="0"/>
                <a:cs typeface="Courier New" pitchFamily="49" charset="0"/>
              </a:rPr>
              <a:t>	d = d + 1;</a:t>
            </a:r>
            <a:endParaRPr lang="zh-CN" altLang="zh-CN" sz="2400" b="0" kern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pt-BR" altLang="zh-CN" sz="2400" b="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pt-BR" altLang="zh-CN" sz="24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zh-CN" sz="2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cout </a:t>
            </a:r>
            <a:r>
              <a:rPr lang="pt-BR" altLang="zh-CN" sz="2400" u="sng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&lt;&lt; "The sum: "</a:t>
            </a:r>
            <a:r>
              <a:rPr lang="pt-BR" altLang="zh-CN" sz="2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u="sng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&lt;&lt; sum</a:t>
            </a:r>
            <a:r>
              <a:rPr lang="pt-BR" altLang="zh-CN" sz="2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FontTx/>
              <a:buNone/>
            </a:pPr>
            <a:r>
              <a:rPr lang="pt-BR" altLang="zh-CN" sz="240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b="0" kern="0" dirty="0">
                <a:latin typeface="Courier New" pitchFamily="49" charset="0"/>
                <a:cs typeface="Courier New" pitchFamily="49" charset="0"/>
              </a:rPr>
              <a:t>return 0;</a:t>
            </a:r>
            <a:endParaRPr lang="zh-CN" altLang="zh-CN" sz="2400" b="0" kern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kern="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0" kern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3547802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0" dirty="0">
                <a:latin typeface="华文中宋" panose="02010600040101010101" pitchFamily="2" charset="-122"/>
              </a:rPr>
              <a:t>初识</a:t>
            </a:r>
            <a:r>
              <a:rPr lang="en-US" altLang="zh-CN" b="0" dirty="0">
                <a:latin typeface="华文中宋" panose="02010600040101010101" pitchFamily="2" charset="-122"/>
              </a:rPr>
              <a:t>C</a:t>
            </a:r>
            <a:r>
              <a:rPr lang="zh-CN" altLang="en-US" b="0" dirty="0">
                <a:latin typeface="华文中宋" panose="02010600040101010101" pitchFamily="2" charset="-122"/>
              </a:rPr>
              <a:t>语言</a:t>
            </a:r>
            <a:endParaRPr lang="zh-CN" altLang="en-US" b="0" dirty="0">
              <a:ea typeface="黑体" pitchFamily="49" charset="-122"/>
            </a:endParaRP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93121" y="863600"/>
            <a:ext cx="11995705" cy="5949950"/>
          </a:xfrm>
        </p:spPr>
        <p:txBody>
          <a:bodyPr/>
          <a:lstStyle/>
          <a:p>
            <a:pPr marL="0" indent="0">
              <a:buNone/>
            </a:pPr>
            <a:endParaRPr lang="zh-CN" altLang="pt-BR" dirty="0"/>
          </a:p>
          <a:p>
            <a:endParaRPr lang="zh-CN" altLang="pt-BR" dirty="0"/>
          </a:p>
          <a:p>
            <a:endParaRPr lang="zh-CN" altLang="pt-BR" dirty="0"/>
          </a:p>
          <a:p>
            <a:endParaRPr lang="zh-CN" altLang="pt-BR" dirty="0"/>
          </a:p>
          <a:p>
            <a:endParaRPr lang="zh-CN" altLang="pt-BR" dirty="0"/>
          </a:p>
          <a:p>
            <a:endParaRPr lang="zh-CN" altLang="pt-BR" dirty="0"/>
          </a:p>
          <a:p>
            <a:endParaRPr lang="zh-CN" altLang="pt-BR" dirty="0"/>
          </a:p>
          <a:p>
            <a:endParaRPr lang="zh-CN" altLang="pt-BR" dirty="0"/>
          </a:p>
          <a:p>
            <a:endParaRPr lang="zh-CN" altLang="pt-BR" dirty="0"/>
          </a:p>
          <a:p>
            <a:pPr lvl="1"/>
            <a:endParaRPr lang="zh-CN" altLang="en-US" dirty="0"/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D75DB474-6477-4D9E-86FF-8A54736646B5}" type="slidenum">
              <a:rPr lang="en-US" altLang="zh-CN" sz="1200">
                <a:ea typeface="+mn-ea"/>
              </a:rPr>
              <a:pPr algn="r" eaLnBrk="1" hangingPunct="1">
                <a:defRPr/>
              </a:pPr>
              <a:t>41</a:t>
            </a:fld>
            <a:endParaRPr lang="en-US" altLang="zh-CN" sz="1200">
              <a:ea typeface="+mn-ea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D96EDC0-B468-4FCE-9FDC-7E795B94DF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9713662"/>
              </p:ext>
            </p:extLst>
          </p:nvPr>
        </p:nvGraphicFramePr>
        <p:xfrm>
          <a:off x="982638" y="819351"/>
          <a:ext cx="8126942" cy="5417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FF8EFA6-FC8A-45CF-96C5-41472A1DA744}"/>
              </a:ext>
            </a:extLst>
          </p:cNvPr>
          <p:cNvSpPr/>
          <p:nvPr/>
        </p:nvSpPr>
        <p:spPr>
          <a:xfrm>
            <a:off x="9181588" y="2088172"/>
            <a:ext cx="1522130" cy="2677656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程序片段</a:t>
            </a:r>
            <a:r>
              <a:rPr lang="en-US" altLang="zh-CN" sz="2400" dirty="0">
                <a:latin typeface="宋体" panose="02010600030101010101" pitchFamily="2" charset="-122"/>
              </a:rPr>
              <a:t>↓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pt-BR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函数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2400" dirty="0">
                <a:latin typeface="宋体" panose="02010600030101010101" pitchFamily="2" charset="-122"/>
              </a:rPr>
              <a:t>↓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pt-BR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模块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en-US" altLang="zh-CN" sz="2400" dirty="0">
                <a:latin typeface="宋体" panose="02010600030101010101" pitchFamily="2" charset="-122"/>
              </a:rPr>
              <a:t>↓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pt-BR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程序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752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/>
              <a:t>程序执行期间的可变数据，程序中操作的对象</a:t>
            </a:r>
            <a:endParaRPr lang="en-US" altLang="zh-CN" dirty="0"/>
          </a:p>
          <a:p>
            <a:pPr>
              <a:defRPr/>
            </a:pPr>
            <a:endParaRPr lang="en-US" altLang="zh-CN" b="0" dirty="0"/>
          </a:p>
          <a:p>
            <a:pPr>
              <a:defRPr/>
            </a:pPr>
            <a:endParaRPr lang="en-US" altLang="zh-CN" b="0" dirty="0"/>
          </a:p>
          <a:p>
            <a:pPr>
              <a:defRPr/>
            </a:pPr>
            <a:r>
              <a:rPr lang="zh-CN" altLang="en-US" b="0" dirty="0"/>
              <a:t>程序中的变量需要定义，即</a:t>
            </a:r>
            <a:r>
              <a:rPr lang="zh-CN" altLang="zh-CN" b="0" dirty="0"/>
              <a:t>用数据类型关键字列出变量的类型，并给变量取一个名字</a:t>
            </a:r>
            <a:endParaRPr lang="en-US" altLang="zh-CN" b="0" dirty="0"/>
          </a:p>
          <a:p>
            <a:pPr>
              <a:defRPr/>
            </a:pPr>
            <a:r>
              <a:rPr lang="zh-CN" altLang="en-US" b="0" dirty="0"/>
              <a:t>变量名是一种典型的</a:t>
            </a:r>
            <a:r>
              <a:rPr lang="zh-CN" altLang="en-US" u="sng" dirty="0"/>
              <a:t>自定义标识符</a:t>
            </a:r>
            <a:endParaRPr lang="en-US" altLang="zh-CN" u="sng" dirty="0"/>
          </a:p>
          <a:p>
            <a:pPr lvl="1">
              <a:defRPr/>
            </a:pPr>
            <a:r>
              <a:rPr lang="zh-CN" altLang="en-US" dirty="0"/>
              <a:t>由字符集中的大小写英文字母、阿拉伯数字和下划线组成，且首字符不能是数字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不能与关键字或预定义标识符重复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522157F0-CF05-4FD7-9398-FA83E917A122}" type="slidenum">
              <a:rPr lang="en-US" altLang="zh-CN" sz="1200">
                <a:ea typeface="+mn-ea"/>
              </a:rPr>
              <a:pPr algn="r" eaLnBrk="1" hangingPunct="1">
                <a:defRPr/>
              </a:pPr>
              <a:t>42</a:t>
            </a:fld>
            <a:endParaRPr lang="en-US" altLang="zh-CN" sz="1200">
              <a:ea typeface="+mn-ea"/>
            </a:endParaRPr>
          </a:p>
        </p:txBody>
      </p:sp>
      <p:sp>
        <p:nvSpPr>
          <p:cNvPr id="16390" name="Rectangle 15"/>
          <p:cNvSpPr>
            <a:spLocks noChangeArrowheads="1"/>
          </p:cNvSpPr>
          <p:nvPr/>
        </p:nvSpPr>
        <p:spPr bwMode="auto">
          <a:xfrm>
            <a:off x="9407980" y="5445224"/>
            <a:ext cx="5756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×</a:t>
            </a:r>
            <a:endParaRPr kumimoji="1" lang="zh-CN" altLang="en-US" sz="2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91" name="矩形 9"/>
          <p:cNvSpPr>
            <a:spLocks noChangeArrowheads="1"/>
          </p:cNvSpPr>
          <p:nvPr/>
        </p:nvSpPr>
        <p:spPr bwMode="auto">
          <a:xfrm>
            <a:off x="550590" y="5445224"/>
            <a:ext cx="871296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5x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stu.score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number 1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y-average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main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764C2D-BF8B-40F2-8A0D-6B23BC16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9" name="矩形 9">
            <a:extLst>
              <a:ext uri="{FF2B5EF4-FFF2-40B4-BE49-F238E27FC236}">
                <a16:creationId xmlns:a16="http://schemas.microsoft.com/office/drawing/2014/main" id="{BF81A19A-E530-4C37-9CC1-DC7D798BF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90" y="4873419"/>
            <a:ext cx="518457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price_car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、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intStuAge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ED7D4245-A6E1-40E2-8C4C-96562858C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588" y="4869160"/>
            <a:ext cx="5756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√</a:t>
            </a:r>
            <a:endParaRPr kumimoji="1" lang="zh-CN" altLang="en-US" sz="2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A1365DB-EA41-4143-ACD2-AFE7F1F71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422" y="908720"/>
            <a:ext cx="3097077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400" dirty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1" lang="en-US" altLang="zh-CN" sz="24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1" lang="en-US" altLang="zh-CN" sz="2400" dirty="0">
                <a:latin typeface="Courier New" pitchFamily="49" charset="0"/>
                <a:ea typeface="+mn-ea"/>
                <a:cs typeface="Courier New" pitchFamily="49" charset="0"/>
              </a:rPr>
              <a:t> = 1;</a:t>
            </a:r>
          </a:p>
          <a:p>
            <a:pPr eaLnBrk="1" hangingPunct="1"/>
            <a:r>
              <a:rPr kumimoji="1" lang="en-US" altLang="zh-CN" sz="2400" dirty="0">
                <a:latin typeface="Courier New" pitchFamily="49" charset="0"/>
                <a:ea typeface="+mn-ea"/>
                <a:cs typeface="Courier New" pitchFamily="49" charset="0"/>
              </a:rPr>
              <a:t>……</a:t>
            </a:r>
          </a:p>
          <a:p>
            <a:pPr eaLnBrk="1" hangingPunct="1"/>
            <a:r>
              <a:rPr kumimoji="1" lang="en-US" altLang="zh-CN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1" lang="en-US" altLang="zh-CN" sz="2400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1" lang="en-US" altLang="zh-CN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1" lang="en-US" altLang="zh-CN" sz="2400" dirty="0">
                <a:latin typeface="Courier New" pitchFamily="49" charset="0"/>
                <a:ea typeface="+mn-ea"/>
                <a:cs typeface="Courier New" pitchFamily="49" charset="0"/>
              </a:rPr>
              <a:t> + 1;</a:t>
            </a:r>
          </a:p>
        </p:txBody>
      </p:sp>
    </p:spTree>
    <p:extLst>
      <p:ext uri="{BB962C8B-B14F-4D97-AF65-F5344CB8AC3E}">
        <p14:creationId xmlns:p14="http://schemas.microsoft.com/office/powerpoint/2010/main" val="8873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  <p:bldP spid="16391" grpId="0" animBg="1"/>
      <p:bldP spid="9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CF93F-0730-4157-B002-55E3046C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0" dirty="0"/>
              <a:t>//</a:t>
            </a:r>
            <a:r>
              <a:rPr lang="zh-CN" altLang="zh-CN" sz="2400" b="0" dirty="0"/>
              <a:t>例</a:t>
            </a:r>
            <a:r>
              <a:rPr lang="en-US" altLang="zh-CN" sz="2400" b="0" dirty="0"/>
              <a:t>0.1 </a:t>
            </a:r>
            <a:r>
              <a:rPr lang="zh-CN" altLang="zh-CN" sz="2400" b="0" dirty="0"/>
              <a:t>计算一组圆（直径为</a:t>
            </a:r>
            <a:r>
              <a:rPr lang="en-US" altLang="zh-CN" sz="2400" b="0" dirty="0"/>
              <a:t> n </a:t>
            </a:r>
            <a:r>
              <a:rPr lang="zh-CN" altLang="zh-CN" sz="2400" b="0" dirty="0"/>
              <a:t>以内的正整数）的周长之和。</a:t>
            </a: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b="0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= 1;		//d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为直径，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1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= 0;</a:t>
            </a:r>
            <a:r>
              <a:rPr lang="it-IT" altLang="zh-CN" sz="2400" b="0" dirty="0">
                <a:latin typeface="Courier New" pitchFamily="49" charset="0"/>
                <a:cs typeface="Courier New" pitchFamily="49" charset="0"/>
              </a:rPr>
              <a:t>	//sum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为圆的周长和，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0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printf("Input n: ");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scanf("%d", &amp;n); </a:t>
            </a: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while(d &lt;= n)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{	sum = sum + 3.14 * d;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d = d + 1;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printf("The sum: %f", sum); </a:t>
            </a: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C90E445-5ED3-4225-B4E7-8A3FCEB2FC8D}"/>
              </a:ext>
            </a:extLst>
          </p:cNvPr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9A98F1D-539D-4AB6-8807-AE05956F9D69}" type="slidenum">
              <a:rPr lang="en-US" altLang="zh-CN" sz="1200">
                <a:ea typeface="+mn-ea"/>
              </a:rPr>
              <a:pPr algn="r" eaLnBrk="1" hangingPunct="1">
                <a:defRPr/>
              </a:pPr>
              <a:t>43</a:t>
            </a:fld>
            <a:endParaRPr lang="en-US" altLang="zh-CN" sz="1200">
              <a:ea typeface="+mn-ea"/>
            </a:endParaRP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B4C2361B-0752-4883-B3C2-8E7702696F18}"/>
              </a:ext>
            </a:extLst>
          </p:cNvPr>
          <p:cNvSpPr/>
          <p:nvPr/>
        </p:nvSpPr>
        <p:spPr bwMode="auto">
          <a:xfrm>
            <a:off x="3502918" y="1605916"/>
            <a:ext cx="6696744" cy="504057"/>
          </a:xfrm>
          <a:prstGeom prst="wedgeRectCallout">
            <a:avLst>
              <a:gd name="adj1" fmla="val -54705"/>
              <a:gd name="adj2" fmla="val 50231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相同类型的多个变量可以并列定义，用逗号分隔</a:t>
            </a:r>
            <a:endParaRPr lang="en-US" altLang="zh-CN" sz="24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EDD1202-A49D-4720-837E-32936970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变量的定义（</a:t>
            </a:r>
            <a:r>
              <a:rPr lang="en-US" altLang="zh-CN" dirty="0"/>
              <a:t>definition</a:t>
            </a:r>
            <a:r>
              <a:rPr lang="zh-CN" altLang="en-US" dirty="0"/>
              <a:t>）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1D1D2F-DDE2-4E8E-BECA-8E5384EAF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52" y="2186463"/>
            <a:ext cx="2136946" cy="95450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54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CF93F-0730-4157-B002-55E3046C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0" dirty="0"/>
              <a:t>//</a:t>
            </a:r>
            <a:r>
              <a:rPr lang="zh-CN" altLang="zh-CN" sz="2400" b="0" dirty="0"/>
              <a:t>例</a:t>
            </a:r>
            <a:r>
              <a:rPr lang="en-US" altLang="zh-CN" sz="2400" b="0" dirty="0"/>
              <a:t>0.1 </a:t>
            </a:r>
            <a:r>
              <a:rPr lang="zh-CN" altLang="zh-CN" sz="2400" b="0" dirty="0"/>
              <a:t>计算一组圆（直径为</a:t>
            </a:r>
            <a:r>
              <a:rPr lang="en-US" altLang="zh-CN" sz="2400" b="0" dirty="0"/>
              <a:t> n </a:t>
            </a:r>
            <a:r>
              <a:rPr lang="zh-CN" altLang="zh-CN" sz="2400" b="0" dirty="0"/>
              <a:t>以内的正整数）的周长之和。</a:t>
            </a: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;		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printf("Input n: ");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scanf("%d", &amp;n); </a:t>
            </a: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= 1;		//d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为直径，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1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= 0; 	</a:t>
            </a:r>
            <a:r>
              <a:rPr lang="it-IT" altLang="zh-CN" sz="2400" b="0" dirty="0">
                <a:latin typeface="Courier New" pitchFamily="49" charset="0"/>
                <a:cs typeface="Courier New" pitchFamily="49" charset="0"/>
              </a:rPr>
              <a:t>//sum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为圆的周长和，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while(d &lt;= n)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{	sum = sum + 3.14 * d;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d = d + 1;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printf("The sum: %f", sum); </a:t>
            </a: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C90E445-5ED3-4225-B4E7-8A3FCEB2FC8D}"/>
              </a:ext>
            </a:extLst>
          </p:cNvPr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9A98F1D-539D-4AB6-8807-AE05956F9D69}" type="slidenum">
              <a:rPr lang="en-US" altLang="zh-CN" sz="1200">
                <a:ea typeface="+mn-ea"/>
              </a:rPr>
              <a:pPr algn="r" eaLnBrk="1" hangingPunct="1">
                <a:defRPr/>
              </a:pPr>
              <a:t>44</a:t>
            </a:fld>
            <a:endParaRPr lang="en-US" altLang="zh-CN" sz="1200">
              <a:ea typeface="+mn-ea"/>
            </a:endParaRP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AAFFE290-03BF-4C26-ABD7-CEC6CA2F2A42}"/>
              </a:ext>
            </a:extLst>
          </p:cNvPr>
          <p:cNvSpPr/>
          <p:nvPr/>
        </p:nvSpPr>
        <p:spPr bwMode="auto">
          <a:xfrm>
            <a:off x="4511030" y="2708920"/>
            <a:ext cx="4824536" cy="504057"/>
          </a:xfrm>
          <a:prstGeom prst="wedgeRectCallout">
            <a:avLst>
              <a:gd name="adj1" fmla="val -75508"/>
              <a:gd name="adj2" fmla="val 13610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zh-CN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可以在程序中随时定义变量</a:t>
            </a:r>
            <a:endParaRPr lang="en-US" altLang="zh-CN" sz="24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227AAEC5-B892-4BFE-86BA-8DA2C453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194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CF93F-0730-4157-B002-55E3046C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0" dirty="0"/>
              <a:t>//</a:t>
            </a:r>
            <a:r>
              <a:rPr lang="zh-CN" altLang="zh-CN" sz="2400" b="0" dirty="0"/>
              <a:t>例</a:t>
            </a:r>
            <a:r>
              <a:rPr lang="en-US" altLang="zh-CN" sz="2400" b="0" dirty="0"/>
              <a:t>0.1 </a:t>
            </a:r>
            <a:r>
              <a:rPr lang="zh-CN" altLang="zh-CN" sz="2400" b="0" dirty="0"/>
              <a:t>计算一组圆（直径为</a:t>
            </a:r>
            <a:r>
              <a:rPr lang="en-US" altLang="zh-CN" sz="2400" b="0" dirty="0"/>
              <a:t> n </a:t>
            </a:r>
            <a:r>
              <a:rPr lang="zh-CN" altLang="zh-CN" sz="2400" b="0" dirty="0"/>
              <a:t>以内的正整数）的周长之和。</a:t>
            </a: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;		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printf("Input n: ");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scanf("%d", &amp;n); </a:t>
            </a: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= 1;		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= 0; </a:t>
            </a: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while(d &lt;= n)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{	sum = sum + 3.14 * d;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d = d + 1;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printf("The sum: %f", sum); </a:t>
            </a: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C90E445-5ED3-4225-B4E7-8A3FCEB2FC8D}"/>
              </a:ext>
            </a:extLst>
          </p:cNvPr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9A98F1D-539D-4AB6-8807-AE05956F9D69}" type="slidenum">
              <a:rPr lang="en-US" altLang="zh-CN" sz="1200">
                <a:ea typeface="+mn-ea"/>
              </a:rPr>
              <a:pPr algn="r" eaLnBrk="1" hangingPunct="1">
                <a:defRPr/>
              </a:pPr>
              <a:t>45</a:t>
            </a:fld>
            <a:endParaRPr lang="en-US" altLang="zh-CN" sz="1200">
              <a:ea typeface="+mn-ea"/>
            </a:endParaRP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AAFFE290-03BF-4C26-ABD7-CEC6CA2F2A42}"/>
              </a:ext>
            </a:extLst>
          </p:cNvPr>
          <p:cNvSpPr/>
          <p:nvPr/>
        </p:nvSpPr>
        <p:spPr bwMode="auto">
          <a:xfrm>
            <a:off x="4943078" y="1314073"/>
            <a:ext cx="6970460" cy="828873"/>
          </a:xfrm>
          <a:prstGeom prst="wedgeRectCallout">
            <a:avLst>
              <a:gd name="adj1" fmla="val -81760"/>
              <a:gd name="adj2" fmla="val 6549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程序执行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含</a:t>
            </a:r>
            <a:r>
              <a:rPr lang="zh-CN" alt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变量定义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代码段之前</a:t>
            </a:r>
            <a:r>
              <a:rPr lang="zh-CN" alt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，系统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会根据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类型</a:t>
            </a:r>
            <a:r>
              <a:rPr lang="zh-CN" alt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为变量分配一定大小的空间，以准备存储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</a:t>
            </a:r>
            <a:endParaRPr lang="en-US" altLang="zh-CN" sz="24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227AAEC5-B892-4BFE-86BA-8DA2C453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E331552B-2B38-4560-8997-62ED0882C87C}"/>
              </a:ext>
            </a:extLst>
          </p:cNvPr>
          <p:cNvGrpSpPr>
            <a:grpSpLocks/>
          </p:cNvGrpSpPr>
          <p:nvPr/>
        </p:nvGrpSpPr>
        <p:grpSpPr bwMode="auto">
          <a:xfrm>
            <a:off x="5960130" y="2777300"/>
            <a:ext cx="5856054" cy="514350"/>
            <a:chOff x="2517" y="1986"/>
            <a:chExt cx="2767" cy="324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77FE2529-0261-44B2-8E3C-8CF1C1D4F6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0" y="2002"/>
              <a:ext cx="1421" cy="272"/>
              <a:chOff x="3190" y="1987"/>
              <a:chExt cx="1421" cy="188"/>
            </a:xfrm>
          </p:grpSpPr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355391ED-5F1A-4871-AF73-372D4FF56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1" y="1987"/>
                <a:ext cx="0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2" name="Line 10">
                <a:extLst>
                  <a:ext uri="{FF2B5EF4-FFF2-40B4-BE49-F238E27FC236}">
                    <a16:creationId xmlns:a16="http://schemas.microsoft.com/office/drawing/2014/main" id="{617A1630-DF63-4A5F-A183-FBEBB4E2B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1" y="1987"/>
                <a:ext cx="0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3" name="Line 11">
                <a:extLst>
                  <a:ext uri="{FF2B5EF4-FFF2-40B4-BE49-F238E27FC236}">
                    <a16:creationId xmlns:a16="http://schemas.microsoft.com/office/drawing/2014/main" id="{17899A2E-712B-4AD1-932D-1C1D966B5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0" y="1987"/>
                <a:ext cx="0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</p:grp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6FA43B22-44B7-4BE6-9E32-F29C62410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986"/>
              <a:ext cx="2767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720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itchFamily="18" charset="0"/>
                </a:rPr>
                <a:t> ********   ********   ********    ********</a:t>
              </a:r>
            </a:p>
          </p:txBody>
        </p:sp>
      </p:grpSp>
      <p:sp>
        <p:nvSpPr>
          <p:cNvPr id="14" name="Text Box 6">
            <a:extLst>
              <a:ext uri="{FF2B5EF4-FFF2-40B4-BE49-F238E27FC236}">
                <a16:creationId xmlns:a16="http://schemas.microsoft.com/office/drawing/2014/main" id="{CC4BBAB1-815F-44CD-8077-C970B35CF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655" y="2228671"/>
            <a:ext cx="6143883" cy="304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kumimoji="1" lang="zh-CN" altLang="en-US" sz="2400" dirty="0">
                <a:latin typeface="Times New Roman" pitchFamily="18" charset="0"/>
              </a:rPr>
              <a:t>内存数据区</a:t>
            </a:r>
            <a:endParaRPr kumimoji="1" lang="en-US" altLang="zh-CN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kumimoji="1" lang="en-US" altLang="zh-CN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kumimoji="1" lang="en-US" altLang="zh-CN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kumimoji="1" lang="en-US" altLang="zh-CN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kumimoji="1" lang="en-US" altLang="zh-CN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kumimoji="1" lang="en-US" altLang="zh-CN" sz="24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65BD339-DCDB-45A6-802E-CA18DDDFED76}"/>
              </a:ext>
            </a:extLst>
          </p:cNvPr>
          <p:cNvGrpSpPr/>
          <p:nvPr/>
        </p:nvGrpSpPr>
        <p:grpSpPr>
          <a:xfrm>
            <a:off x="5951190" y="3356992"/>
            <a:ext cx="5856054" cy="514738"/>
            <a:chOff x="3490913" y="6788217"/>
            <a:chExt cx="4392612" cy="514738"/>
          </a:xfrm>
          <a:noFill/>
        </p:grpSpPr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D45FFB05-DD9D-4553-A002-3484D7BED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0913" y="6788217"/>
              <a:ext cx="4392612" cy="5147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720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itchFamily="18" charset="0"/>
                </a:rPr>
                <a:t> ********   ********   ********    ********</a:t>
              </a:r>
              <a:endParaRPr kumimoji="1" lang="en-US" altLang="zh-CN" sz="2400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pSp>
          <p:nvGrpSpPr>
            <p:cNvPr id="18" name="Group 14">
              <a:extLst>
                <a:ext uri="{FF2B5EF4-FFF2-40B4-BE49-F238E27FC236}">
                  <a16:creationId xmlns:a16="http://schemas.microsoft.com/office/drawing/2014/main" id="{5196A773-66D6-4A6C-9D25-99CDA0559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6813846"/>
              <a:ext cx="2243137" cy="431583"/>
              <a:chOff x="3198" y="2238"/>
              <a:chExt cx="1413" cy="188"/>
            </a:xfrm>
            <a:grpFill/>
          </p:grpSpPr>
          <p:sp>
            <p:nvSpPr>
              <p:cNvPr id="19" name="Line 15">
                <a:extLst>
                  <a:ext uri="{FF2B5EF4-FFF2-40B4-BE49-F238E27FC236}">
                    <a16:creationId xmlns:a16="http://schemas.microsoft.com/office/drawing/2014/main" id="{74DA4FD0-82D9-4600-A9AE-B0E748D80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20" name="Line 16">
                <a:extLst>
                  <a:ext uri="{FF2B5EF4-FFF2-40B4-BE49-F238E27FC236}">
                    <a16:creationId xmlns:a16="http://schemas.microsoft.com/office/drawing/2014/main" id="{1E632CA1-B5EA-4671-ACF0-EC61E460A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1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21" name="Line 17">
                <a:extLst>
                  <a:ext uri="{FF2B5EF4-FFF2-40B4-BE49-F238E27FC236}">
                    <a16:creationId xmlns:a16="http://schemas.microsoft.com/office/drawing/2014/main" id="{CE470D4E-F0BB-4FEA-B22B-3E1A9BD8F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58DAC89-152F-445B-8AAC-53666101CE0F}"/>
              </a:ext>
            </a:extLst>
          </p:cNvPr>
          <p:cNvGrpSpPr/>
          <p:nvPr/>
        </p:nvGrpSpPr>
        <p:grpSpPr>
          <a:xfrm>
            <a:off x="5951190" y="3933056"/>
            <a:ext cx="5856054" cy="514738"/>
            <a:chOff x="3490913" y="6788217"/>
            <a:chExt cx="4392612" cy="514738"/>
          </a:xfrm>
          <a:noFill/>
        </p:grpSpPr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04DAD2BC-409E-405A-86BF-13102022F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0913" y="6788217"/>
              <a:ext cx="4392612" cy="5147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720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itchFamily="18" charset="0"/>
                </a:rPr>
                <a:t> ********   ********   ********    ********</a:t>
              </a:r>
              <a:endParaRPr kumimoji="1" lang="en-US" altLang="zh-CN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pSp>
          <p:nvGrpSpPr>
            <p:cNvPr id="24" name="Group 14">
              <a:extLst>
                <a:ext uri="{FF2B5EF4-FFF2-40B4-BE49-F238E27FC236}">
                  <a16:creationId xmlns:a16="http://schemas.microsoft.com/office/drawing/2014/main" id="{5276C911-407C-47E4-80BE-EC12D50C74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6813846"/>
              <a:ext cx="2243137" cy="431583"/>
              <a:chOff x="3198" y="2238"/>
              <a:chExt cx="1413" cy="188"/>
            </a:xfrm>
            <a:grpFill/>
          </p:grpSpPr>
          <p:sp>
            <p:nvSpPr>
              <p:cNvPr id="25" name="Line 15">
                <a:extLst>
                  <a:ext uri="{FF2B5EF4-FFF2-40B4-BE49-F238E27FC236}">
                    <a16:creationId xmlns:a16="http://schemas.microsoft.com/office/drawing/2014/main" id="{BF0AE215-3AA7-41B3-8343-020C7F2FF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26" name="Line 16">
                <a:extLst>
                  <a:ext uri="{FF2B5EF4-FFF2-40B4-BE49-F238E27FC236}">
                    <a16:creationId xmlns:a16="http://schemas.microsoft.com/office/drawing/2014/main" id="{CFF122DD-D940-4101-86D4-1F9E57206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1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27" name="Line 17">
                <a:extLst>
                  <a:ext uri="{FF2B5EF4-FFF2-40B4-BE49-F238E27FC236}">
                    <a16:creationId xmlns:a16="http://schemas.microsoft.com/office/drawing/2014/main" id="{BF97C29B-3147-440C-AC31-9A34413732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8FDA614-84B7-4873-A6A2-3D8885567AF7}"/>
              </a:ext>
            </a:extLst>
          </p:cNvPr>
          <p:cNvGrpSpPr/>
          <p:nvPr/>
        </p:nvGrpSpPr>
        <p:grpSpPr>
          <a:xfrm>
            <a:off x="5951190" y="4509120"/>
            <a:ext cx="5856054" cy="514738"/>
            <a:chOff x="5951190" y="5661248"/>
            <a:chExt cx="5856054" cy="514738"/>
          </a:xfrm>
        </p:grpSpPr>
        <p:sp>
          <p:nvSpPr>
            <p:cNvPr id="29" name="Text Box 18">
              <a:extLst>
                <a:ext uri="{FF2B5EF4-FFF2-40B4-BE49-F238E27FC236}">
                  <a16:creationId xmlns:a16="http://schemas.microsoft.com/office/drawing/2014/main" id="{C4B90F5F-A20A-4906-8751-8790766EF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1190" y="5661248"/>
              <a:ext cx="5856054" cy="5147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720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itchFamily="18" charset="0"/>
                </a:rPr>
                <a:t> ********   ********   ********    ********</a:t>
              </a:r>
              <a:endParaRPr kumimoji="1" lang="en-US" altLang="zh-CN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0" name="Line 15">
              <a:extLst>
                <a:ext uri="{FF2B5EF4-FFF2-40B4-BE49-F238E27FC236}">
                  <a16:creationId xmlns:a16="http://schemas.microsoft.com/office/drawing/2014/main" id="{C245E95F-1369-4F19-AE2F-850011662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0496" y="5733721"/>
              <a:ext cx="0" cy="431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2E002137-9E05-48C2-807C-723951DE4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1810" y="5733721"/>
              <a:ext cx="0" cy="431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32" name="Line 17">
              <a:extLst>
                <a:ext uri="{FF2B5EF4-FFF2-40B4-BE49-F238E27FC236}">
                  <a16:creationId xmlns:a16="http://schemas.microsoft.com/office/drawing/2014/main" id="{66020739-C928-41F5-9162-4DD89765E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350" y="5733721"/>
              <a:ext cx="0" cy="431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400"/>
            </a:p>
          </p:txBody>
        </p:sp>
      </p:grpSp>
      <p:sp>
        <p:nvSpPr>
          <p:cNvPr id="33" name="对话气泡: 矩形 32">
            <a:extLst>
              <a:ext uri="{FF2B5EF4-FFF2-40B4-BE49-F238E27FC236}">
                <a16:creationId xmlns:a16="http://schemas.microsoft.com/office/drawing/2014/main" id="{77789F6E-15D5-4247-A08B-3F5D746C68DA}"/>
              </a:ext>
            </a:extLst>
          </p:cNvPr>
          <p:cNvSpPr/>
          <p:nvPr/>
        </p:nvSpPr>
        <p:spPr bwMode="auto">
          <a:xfrm>
            <a:off x="5389442" y="5552455"/>
            <a:ext cx="6610420" cy="828873"/>
          </a:xfrm>
          <a:prstGeom prst="wedgeRectCallout">
            <a:avLst>
              <a:gd name="adj1" fmla="val 29632"/>
              <a:gd name="adj2" fmla="val -15236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存储空间里起初是一些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0/1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组成的无意义的值，可以通过输入或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初始化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来获得有意义的值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86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64BC808E-3A07-4781-975A-6ADF05EA1E0C}"/>
              </a:ext>
            </a:extLst>
          </p:cNvPr>
          <p:cNvGrpSpPr/>
          <p:nvPr/>
        </p:nvGrpSpPr>
        <p:grpSpPr>
          <a:xfrm>
            <a:off x="5951190" y="3356992"/>
            <a:ext cx="5856054" cy="514738"/>
            <a:chOff x="3490913" y="6788217"/>
            <a:chExt cx="4392612" cy="514738"/>
          </a:xfrm>
          <a:noFill/>
        </p:grpSpPr>
        <p:sp>
          <p:nvSpPr>
            <p:cNvPr id="54" name="Text Box 18">
              <a:extLst>
                <a:ext uri="{FF2B5EF4-FFF2-40B4-BE49-F238E27FC236}">
                  <a16:creationId xmlns:a16="http://schemas.microsoft.com/office/drawing/2014/main" id="{FF72B96D-DC37-4022-9020-C1CEB4A2E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0913" y="6788217"/>
              <a:ext cx="4392612" cy="5147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720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itchFamily="18" charset="0"/>
                </a:rPr>
                <a:t> ********   ********   ********    ********</a:t>
              </a:r>
              <a:endParaRPr kumimoji="1" lang="en-US" altLang="zh-CN" sz="2400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pSp>
          <p:nvGrpSpPr>
            <p:cNvPr id="56" name="Group 14">
              <a:extLst>
                <a:ext uri="{FF2B5EF4-FFF2-40B4-BE49-F238E27FC236}">
                  <a16:creationId xmlns:a16="http://schemas.microsoft.com/office/drawing/2014/main" id="{ABADDDDF-3F7F-4594-831D-FD6A4DC1C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6813846"/>
              <a:ext cx="2243137" cy="431583"/>
              <a:chOff x="3198" y="2238"/>
              <a:chExt cx="1413" cy="188"/>
            </a:xfrm>
            <a:grpFill/>
          </p:grpSpPr>
          <p:sp>
            <p:nvSpPr>
              <p:cNvPr id="57" name="Line 15">
                <a:extLst>
                  <a:ext uri="{FF2B5EF4-FFF2-40B4-BE49-F238E27FC236}">
                    <a16:creationId xmlns:a16="http://schemas.microsoft.com/office/drawing/2014/main" id="{01B9342E-117D-4A0D-9523-F292F9AE8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58" name="Line 16">
                <a:extLst>
                  <a:ext uri="{FF2B5EF4-FFF2-40B4-BE49-F238E27FC236}">
                    <a16:creationId xmlns:a16="http://schemas.microsoft.com/office/drawing/2014/main" id="{7EDC4F55-4E22-4398-A75E-891A4AEB7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1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59" name="Line 17">
                <a:extLst>
                  <a:ext uri="{FF2B5EF4-FFF2-40B4-BE49-F238E27FC236}">
                    <a16:creationId xmlns:a16="http://schemas.microsoft.com/office/drawing/2014/main" id="{D986D3A5-D6C9-48FD-AB2B-0CC7F2C2A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B263254-1C97-4978-9ADC-AD44FC0750A4}"/>
              </a:ext>
            </a:extLst>
          </p:cNvPr>
          <p:cNvGrpSpPr/>
          <p:nvPr/>
        </p:nvGrpSpPr>
        <p:grpSpPr>
          <a:xfrm>
            <a:off x="5951190" y="3933056"/>
            <a:ext cx="5856054" cy="514738"/>
            <a:chOff x="3490913" y="6788217"/>
            <a:chExt cx="4392612" cy="514738"/>
          </a:xfrm>
          <a:noFill/>
        </p:grpSpPr>
        <p:sp>
          <p:nvSpPr>
            <p:cNvPr id="61" name="Text Box 18">
              <a:extLst>
                <a:ext uri="{FF2B5EF4-FFF2-40B4-BE49-F238E27FC236}">
                  <a16:creationId xmlns:a16="http://schemas.microsoft.com/office/drawing/2014/main" id="{1A69FAD6-1209-42D0-A873-1DAE95E40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0913" y="6788217"/>
              <a:ext cx="4392612" cy="5147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720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itchFamily="18" charset="0"/>
                </a:rPr>
                <a:t> ********   ********   ********    ********</a:t>
              </a:r>
              <a:endParaRPr kumimoji="1" lang="en-US" altLang="zh-CN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pSp>
          <p:nvGrpSpPr>
            <p:cNvPr id="62" name="Group 14">
              <a:extLst>
                <a:ext uri="{FF2B5EF4-FFF2-40B4-BE49-F238E27FC236}">
                  <a16:creationId xmlns:a16="http://schemas.microsoft.com/office/drawing/2014/main" id="{C4F9C781-FD0F-41B4-BCB6-C3E3F315E6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6813846"/>
              <a:ext cx="2243137" cy="431583"/>
              <a:chOff x="3198" y="2238"/>
              <a:chExt cx="1413" cy="188"/>
            </a:xfrm>
            <a:grpFill/>
          </p:grpSpPr>
          <p:sp>
            <p:nvSpPr>
              <p:cNvPr id="63" name="Line 15">
                <a:extLst>
                  <a:ext uri="{FF2B5EF4-FFF2-40B4-BE49-F238E27FC236}">
                    <a16:creationId xmlns:a16="http://schemas.microsoft.com/office/drawing/2014/main" id="{DE437731-CE7B-4709-838C-83C6A9CBC2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64" name="Line 16">
                <a:extLst>
                  <a:ext uri="{FF2B5EF4-FFF2-40B4-BE49-F238E27FC236}">
                    <a16:creationId xmlns:a16="http://schemas.microsoft.com/office/drawing/2014/main" id="{79CFD48D-18C0-4896-A18C-C411B921E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1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65" name="Line 17">
                <a:extLst>
                  <a:ext uri="{FF2B5EF4-FFF2-40B4-BE49-F238E27FC236}">
                    <a16:creationId xmlns:a16="http://schemas.microsoft.com/office/drawing/2014/main" id="{5EFB5EA9-A7E0-427B-87AE-6AEE717521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751FD5E-6B93-4CD2-82E6-677D465A975F}"/>
              </a:ext>
            </a:extLst>
          </p:cNvPr>
          <p:cNvGrpSpPr/>
          <p:nvPr/>
        </p:nvGrpSpPr>
        <p:grpSpPr>
          <a:xfrm>
            <a:off x="5951190" y="4509120"/>
            <a:ext cx="5856054" cy="514738"/>
            <a:chOff x="5951190" y="5661248"/>
            <a:chExt cx="5856054" cy="514738"/>
          </a:xfrm>
        </p:grpSpPr>
        <p:sp>
          <p:nvSpPr>
            <p:cNvPr id="67" name="Text Box 18">
              <a:extLst>
                <a:ext uri="{FF2B5EF4-FFF2-40B4-BE49-F238E27FC236}">
                  <a16:creationId xmlns:a16="http://schemas.microsoft.com/office/drawing/2014/main" id="{E0BFAE9D-A2CA-42FC-85A9-075EA6FDE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1190" y="5661248"/>
              <a:ext cx="5856054" cy="5147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720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itchFamily="18" charset="0"/>
                </a:rPr>
                <a:t> ********   ********   ********    ********</a:t>
              </a:r>
              <a:endParaRPr kumimoji="1" lang="en-US" altLang="zh-CN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68" name="Line 15">
              <a:extLst>
                <a:ext uri="{FF2B5EF4-FFF2-40B4-BE49-F238E27FC236}">
                  <a16:creationId xmlns:a16="http://schemas.microsoft.com/office/drawing/2014/main" id="{3F3B56C6-E29A-4FE0-82F5-4E123B655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0496" y="5733721"/>
              <a:ext cx="0" cy="431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6CCB6947-A885-49DE-A5EC-CFDE0960D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1810" y="5733721"/>
              <a:ext cx="0" cy="431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70" name="Line 17">
              <a:extLst>
                <a:ext uri="{FF2B5EF4-FFF2-40B4-BE49-F238E27FC236}">
                  <a16:creationId xmlns:a16="http://schemas.microsoft.com/office/drawing/2014/main" id="{F505A469-3B69-4EE3-9F20-9C24E8AE9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350" y="5733721"/>
              <a:ext cx="0" cy="431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400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CF93F-0730-4157-B002-55E3046C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0" dirty="0"/>
              <a:t>//</a:t>
            </a:r>
            <a:r>
              <a:rPr lang="zh-CN" altLang="zh-CN" sz="2400" b="0" dirty="0"/>
              <a:t>例</a:t>
            </a:r>
            <a:r>
              <a:rPr lang="en-US" altLang="zh-CN" sz="2400" b="0" dirty="0"/>
              <a:t>0.1 </a:t>
            </a:r>
            <a:r>
              <a:rPr lang="zh-CN" altLang="zh-CN" sz="2400" b="0" dirty="0"/>
              <a:t>计算一组圆（直径为</a:t>
            </a:r>
            <a:r>
              <a:rPr lang="en-US" altLang="zh-CN" sz="2400" b="0" dirty="0"/>
              <a:t> n </a:t>
            </a:r>
            <a:r>
              <a:rPr lang="zh-CN" altLang="zh-CN" sz="2400" b="0" dirty="0"/>
              <a:t>以内的正整数）的周长之和。</a:t>
            </a: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{	int n;		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printf("Input n: ");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scanf("%d", &amp;n); </a:t>
            </a: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d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1;		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sum 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0; 	</a:t>
            </a: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while(d &lt;= n)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{	sum = sum + 3.14 * d;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d = d + 1;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printf("The sum: %f", sum); </a:t>
            </a: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C90E445-5ED3-4225-B4E7-8A3FCEB2FC8D}"/>
              </a:ext>
            </a:extLst>
          </p:cNvPr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9A98F1D-539D-4AB6-8807-AE05956F9D69}" type="slidenum">
              <a:rPr lang="en-US" altLang="zh-CN" sz="1200">
                <a:ea typeface="+mn-ea"/>
              </a:rPr>
              <a:pPr algn="r" eaLnBrk="1" hangingPunct="1">
                <a:defRPr/>
              </a:pPr>
              <a:t>46</a:t>
            </a:fld>
            <a:endParaRPr lang="en-US" altLang="zh-CN" sz="1200">
              <a:ea typeface="+mn-ea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227AAEC5-B892-4BFE-86BA-8DA2C453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变量的初始化（</a:t>
            </a:r>
            <a:r>
              <a:rPr lang="pt-BR" altLang="zh-CN" dirty="0"/>
              <a:t> initialize </a:t>
            </a:r>
            <a:r>
              <a:rPr lang="zh-CN" altLang="en-US" dirty="0"/>
              <a:t>）</a:t>
            </a: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E331552B-2B38-4560-8997-62ED0882C87C}"/>
              </a:ext>
            </a:extLst>
          </p:cNvPr>
          <p:cNvGrpSpPr>
            <a:grpSpLocks/>
          </p:cNvGrpSpPr>
          <p:nvPr/>
        </p:nvGrpSpPr>
        <p:grpSpPr bwMode="auto">
          <a:xfrm>
            <a:off x="5960130" y="2777300"/>
            <a:ext cx="5856054" cy="514350"/>
            <a:chOff x="2517" y="1986"/>
            <a:chExt cx="2767" cy="324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77FE2529-0261-44B2-8E3C-8CF1C1D4F6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0" y="2002"/>
              <a:ext cx="1421" cy="272"/>
              <a:chOff x="3190" y="1987"/>
              <a:chExt cx="1421" cy="188"/>
            </a:xfrm>
          </p:grpSpPr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355391ED-5F1A-4871-AF73-372D4FF56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1" y="1987"/>
                <a:ext cx="0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2" name="Line 10">
                <a:extLst>
                  <a:ext uri="{FF2B5EF4-FFF2-40B4-BE49-F238E27FC236}">
                    <a16:creationId xmlns:a16="http://schemas.microsoft.com/office/drawing/2014/main" id="{617A1630-DF63-4A5F-A183-FBEBB4E2B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1" y="1987"/>
                <a:ext cx="0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3" name="Line 11">
                <a:extLst>
                  <a:ext uri="{FF2B5EF4-FFF2-40B4-BE49-F238E27FC236}">
                    <a16:creationId xmlns:a16="http://schemas.microsoft.com/office/drawing/2014/main" id="{17899A2E-712B-4AD1-932D-1C1D966B5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0" y="1987"/>
                <a:ext cx="0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</p:grp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6FA43B22-44B7-4BE6-9E32-F29C62410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986"/>
              <a:ext cx="2767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720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itchFamily="18" charset="0"/>
                </a:rPr>
                <a:t> ********   ********   ********    ********</a:t>
              </a:r>
            </a:p>
          </p:txBody>
        </p:sp>
      </p:grpSp>
      <p:sp>
        <p:nvSpPr>
          <p:cNvPr id="14" name="Text Box 6">
            <a:extLst>
              <a:ext uri="{FF2B5EF4-FFF2-40B4-BE49-F238E27FC236}">
                <a16:creationId xmlns:a16="http://schemas.microsoft.com/office/drawing/2014/main" id="{CC4BBAB1-815F-44CD-8077-C970B35CF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655" y="2228671"/>
            <a:ext cx="6143883" cy="304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kumimoji="1" lang="zh-CN" altLang="en-US" sz="2400" dirty="0">
                <a:latin typeface="Times New Roman" pitchFamily="18" charset="0"/>
              </a:rPr>
              <a:t>内存数据区</a:t>
            </a:r>
            <a:endParaRPr kumimoji="1" lang="en-US" altLang="zh-CN" sz="2400" dirty="0">
              <a:latin typeface="Times New Roman" pitchFamily="18" charset="0"/>
            </a:endParaRPr>
          </a:p>
          <a:p>
            <a:pPr algn="ctr" eaLnBrk="1" hangingPunct="1"/>
            <a:endParaRPr kumimoji="1" lang="en-US" altLang="zh-CN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kumimoji="1" lang="en-US" altLang="zh-CN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kumimoji="1" lang="en-US" altLang="zh-CN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kumimoji="1" lang="en-US" altLang="zh-CN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kumimoji="1" lang="en-US" altLang="zh-CN" sz="24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F5FC08DB-935B-4B4E-8913-4D893F851753}"/>
              </a:ext>
            </a:extLst>
          </p:cNvPr>
          <p:cNvSpPr/>
          <p:nvPr/>
        </p:nvSpPr>
        <p:spPr bwMode="auto">
          <a:xfrm>
            <a:off x="1470212" y="3441880"/>
            <a:ext cx="1565829" cy="889444"/>
          </a:xfrm>
          <a:custGeom>
            <a:avLst/>
            <a:gdLst>
              <a:gd name="connsiteX0" fmla="*/ 591670 w 1565829"/>
              <a:gd name="connsiteY0" fmla="*/ 18496 h 889444"/>
              <a:gd name="connsiteX1" fmla="*/ 591670 w 1565829"/>
              <a:gd name="connsiteY1" fmla="*/ 18496 h 889444"/>
              <a:gd name="connsiteX2" fmla="*/ 161364 w 1565829"/>
              <a:gd name="connsiteY2" fmla="*/ 18496 h 889444"/>
              <a:gd name="connsiteX3" fmla="*/ 107576 w 1565829"/>
              <a:gd name="connsiteY3" fmla="*/ 36426 h 889444"/>
              <a:gd name="connsiteX4" fmla="*/ 17929 w 1565829"/>
              <a:gd name="connsiteY4" fmla="*/ 144002 h 889444"/>
              <a:gd name="connsiteX5" fmla="*/ 0 w 1565829"/>
              <a:gd name="connsiteY5" fmla="*/ 197791 h 889444"/>
              <a:gd name="connsiteX6" fmla="*/ 17929 w 1565829"/>
              <a:gd name="connsiteY6" fmla="*/ 305367 h 889444"/>
              <a:gd name="connsiteX7" fmla="*/ 161364 w 1565829"/>
              <a:gd name="connsiteY7" fmla="*/ 430873 h 889444"/>
              <a:gd name="connsiteX8" fmla="*/ 215153 w 1565829"/>
              <a:gd name="connsiteY8" fmla="*/ 466732 h 889444"/>
              <a:gd name="connsiteX9" fmla="*/ 268941 w 1565829"/>
              <a:gd name="connsiteY9" fmla="*/ 502591 h 889444"/>
              <a:gd name="connsiteX10" fmla="*/ 322729 w 1565829"/>
              <a:gd name="connsiteY10" fmla="*/ 520520 h 889444"/>
              <a:gd name="connsiteX11" fmla="*/ 412376 w 1565829"/>
              <a:gd name="connsiteY11" fmla="*/ 502591 h 889444"/>
              <a:gd name="connsiteX12" fmla="*/ 466164 w 1565829"/>
              <a:gd name="connsiteY12" fmla="*/ 466732 h 889444"/>
              <a:gd name="connsiteX13" fmla="*/ 663388 w 1565829"/>
              <a:gd name="connsiteY13" fmla="*/ 484661 h 889444"/>
              <a:gd name="connsiteX14" fmla="*/ 770964 w 1565829"/>
              <a:gd name="connsiteY14" fmla="*/ 538449 h 889444"/>
              <a:gd name="connsiteX15" fmla="*/ 806823 w 1565829"/>
              <a:gd name="connsiteY15" fmla="*/ 592238 h 889444"/>
              <a:gd name="connsiteX16" fmla="*/ 860612 w 1565829"/>
              <a:gd name="connsiteY16" fmla="*/ 628096 h 889444"/>
              <a:gd name="connsiteX17" fmla="*/ 950259 w 1565829"/>
              <a:gd name="connsiteY17" fmla="*/ 735673 h 889444"/>
              <a:gd name="connsiteX18" fmla="*/ 1004047 w 1565829"/>
              <a:gd name="connsiteY18" fmla="*/ 771532 h 889444"/>
              <a:gd name="connsiteX19" fmla="*/ 1004047 w 1565829"/>
              <a:gd name="connsiteY19" fmla="*/ 861179 h 889444"/>
              <a:gd name="connsiteX20" fmla="*/ 1004047 w 1565829"/>
              <a:gd name="connsiteY20" fmla="*/ 861179 h 889444"/>
              <a:gd name="connsiteX21" fmla="*/ 1541929 w 1565829"/>
              <a:gd name="connsiteY21" fmla="*/ 861179 h 889444"/>
              <a:gd name="connsiteX22" fmla="*/ 1559859 w 1565829"/>
              <a:gd name="connsiteY22" fmla="*/ 717744 h 889444"/>
              <a:gd name="connsiteX23" fmla="*/ 1541929 w 1565829"/>
              <a:gd name="connsiteY23" fmla="*/ 610167 h 889444"/>
              <a:gd name="connsiteX24" fmla="*/ 1488141 w 1565829"/>
              <a:gd name="connsiteY24" fmla="*/ 574308 h 889444"/>
              <a:gd name="connsiteX25" fmla="*/ 1452282 w 1565829"/>
              <a:gd name="connsiteY25" fmla="*/ 520520 h 889444"/>
              <a:gd name="connsiteX26" fmla="*/ 1344706 w 1565829"/>
              <a:gd name="connsiteY26" fmla="*/ 448802 h 889444"/>
              <a:gd name="connsiteX27" fmla="*/ 627529 w 1565829"/>
              <a:gd name="connsiteY27" fmla="*/ 395014 h 889444"/>
              <a:gd name="connsiteX28" fmla="*/ 573741 w 1565829"/>
              <a:gd name="connsiteY28" fmla="*/ 287438 h 889444"/>
              <a:gd name="connsiteX29" fmla="*/ 609600 w 1565829"/>
              <a:gd name="connsiteY29" fmla="*/ 179861 h 889444"/>
              <a:gd name="connsiteX30" fmla="*/ 555812 w 1565829"/>
              <a:gd name="connsiteY30" fmla="*/ 72285 h 889444"/>
              <a:gd name="connsiteX31" fmla="*/ 591670 w 1565829"/>
              <a:gd name="connsiteY31" fmla="*/ 18496 h 88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65829" h="889444">
                <a:moveTo>
                  <a:pt x="591670" y="18496"/>
                </a:moveTo>
                <a:lnTo>
                  <a:pt x="591670" y="18496"/>
                </a:lnTo>
                <a:cubicBezTo>
                  <a:pt x="373229" y="-1362"/>
                  <a:pt x="393704" y="-10547"/>
                  <a:pt x="161364" y="18496"/>
                </a:cubicBezTo>
                <a:cubicBezTo>
                  <a:pt x="142611" y="20840"/>
                  <a:pt x="125505" y="30449"/>
                  <a:pt x="107576" y="36426"/>
                </a:cubicBezTo>
                <a:cubicBezTo>
                  <a:pt x="67925" y="76077"/>
                  <a:pt x="42890" y="94080"/>
                  <a:pt x="17929" y="144002"/>
                </a:cubicBezTo>
                <a:cubicBezTo>
                  <a:pt x="9477" y="160906"/>
                  <a:pt x="5976" y="179861"/>
                  <a:pt x="0" y="197791"/>
                </a:cubicBezTo>
                <a:cubicBezTo>
                  <a:pt x="5976" y="233650"/>
                  <a:pt x="6433" y="270879"/>
                  <a:pt x="17929" y="305367"/>
                </a:cubicBezTo>
                <a:cubicBezTo>
                  <a:pt x="39273" y="369399"/>
                  <a:pt x="112700" y="398430"/>
                  <a:pt x="161364" y="430873"/>
                </a:cubicBezTo>
                <a:lnTo>
                  <a:pt x="215153" y="466732"/>
                </a:lnTo>
                <a:cubicBezTo>
                  <a:pt x="233082" y="478685"/>
                  <a:pt x="248498" y="495777"/>
                  <a:pt x="268941" y="502591"/>
                </a:cubicBezTo>
                <a:lnTo>
                  <a:pt x="322729" y="520520"/>
                </a:lnTo>
                <a:cubicBezTo>
                  <a:pt x="352611" y="514544"/>
                  <a:pt x="383842" y="513291"/>
                  <a:pt x="412376" y="502591"/>
                </a:cubicBezTo>
                <a:cubicBezTo>
                  <a:pt x="432552" y="495025"/>
                  <a:pt x="444670" y="468267"/>
                  <a:pt x="466164" y="466732"/>
                </a:cubicBezTo>
                <a:cubicBezTo>
                  <a:pt x="532009" y="462029"/>
                  <a:pt x="597647" y="478685"/>
                  <a:pt x="663388" y="484661"/>
                </a:cubicBezTo>
                <a:cubicBezTo>
                  <a:pt x="707133" y="499243"/>
                  <a:pt x="736209" y="503694"/>
                  <a:pt x="770964" y="538449"/>
                </a:cubicBezTo>
                <a:cubicBezTo>
                  <a:pt x="786201" y="553686"/>
                  <a:pt x="791586" y="577001"/>
                  <a:pt x="806823" y="592238"/>
                </a:cubicBezTo>
                <a:cubicBezTo>
                  <a:pt x="822060" y="607475"/>
                  <a:pt x="844058" y="614301"/>
                  <a:pt x="860612" y="628096"/>
                </a:cubicBezTo>
                <a:cubicBezTo>
                  <a:pt x="1036832" y="774945"/>
                  <a:pt x="809237" y="594651"/>
                  <a:pt x="950259" y="735673"/>
                </a:cubicBezTo>
                <a:cubicBezTo>
                  <a:pt x="965496" y="750910"/>
                  <a:pt x="986118" y="759579"/>
                  <a:pt x="1004047" y="771532"/>
                </a:cubicBezTo>
                <a:cubicBezTo>
                  <a:pt x="1026202" y="837998"/>
                  <a:pt x="1030428" y="808416"/>
                  <a:pt x="1004047" y="861179"/>
                </a:cubicBezTo>
                <a:lnTo>
                  <a:pt x="1004047" y="861179"/>
                </a:lnTo>
                <a:cubicBezTo>
                  <a:pt x="1161422" y="878665"/>
                  <a:pt x="1410549" y="914925"/>
                  <a:pt x="1541929" y="861179"/>
                </a:cubicBezTo>
                <a:cubicBezTo>
                  <a:pt x="1586525" y="842935"/>
                  <a:pt x="1553882" y="765556"/>
                  <a:pt x="1559859" y="717744"/>
                </a:cubicBezTo>
                <a:cubicBezTo>
                  <a:pt x="1553882" y="681885"/>
                  <a:pt x="1558187" y="642683"/>
                  <a:pt x="1541929" y="610167"/>
                </a:cubicBezTo>
                <a:cubicBezTo>
                  <a:pt x="1532292" y="590893"/>
                  <a:pt x="1503378" y="589545"/>
                  <a:pt x="1488141" y="574308"/>
                </a:cubicBezTo>
                <a:cubicBezTo>
                  <a:pt x="1472904" y="559071"/>
                  <a:pt x="1468499" y="534710"/>
                  <a:pt x="1452282" y="520520"/>
                </a:cubicBezTo>
                <a:cubicBezTo>
                  <a:pt x="1419848" y="492140"/>
                  <a:pt x="1385591" y="462430"/>
                  <a:pt x="1344706" y="448802"/>
                </a:cubicBezTo>
                <a:cubicBezTo>
                  <a:pt x="1044273" y="348660"/>
                  <a:pt x="1274911" y="414055"/>
                  <a:pt x="627529" y="395014"/>
                </a:cubicBezTo>
                <a:cubicBezTo>
                  <a:pt x="613429" y="373864"/>
                  <a:pt x="570206" y="319252"/>
                  <a:pt x="573741" y="287438"/>
                </a:cubicBezTo>
                <a:cubicBezTo>
                  <a:pt x="577915" y="249870"/>
                  <a:pt x="609600" y="179861"/>
                  <a:pt x="609600" y="179861"/>
                </a:cubicBezTo>
                <a:cubicBezTo>
                  <a:pt x="591469" y="152665"/>
                  <a:pt x="555812" y="109401"/>
                  <a:pt x="555812" y="72285"/>
                </a:cubicBezTo>
                <a:lnTo>
                  <a:pt x="591670" y="18496"/>
                </a:lnTo>
                <a:close/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02741E4-AE1E-484B-AAFF-B6916A69EA01}"/>
              </a:ext>
            </a:extLst>
          </p:cNvPr>
          <p:cNvGrpSpPr/>
          <p:nvPr/>
        </p:nvGrpSpPr>
        <p:grpSpPr>
          <a:xfrm>
            <a:off x="5951190" y="3356992"/>
            <a:ext cx="5856054" cy="514738"/>
            <a:chOff x="3490913" y="6788217"/>
            <a:chExt cx="4392612" cy="514738"/>
          </a:xfrm>
          <a:noFill/>
        </p:grpSpPr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3FB06A88-D635-427F-8B6A-BF7CC0C58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0913" y="6788217"/>
              <a:ext cx="4392612" cy="5147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720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itchFamily="18" charset="0"/>
                </a:rPr>
                <a:t> 00000000   00000000   00000000    0000000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40" name="Group 14">
              <a:extLst>
                <a:ext uri="{FF2B5EF4-FFF2-40B4-BE49-F238E27FC236}">
                  <a16:creationId xmlns:a16="http://schemas.microsoft.com/office/drawing/2014/main" id="{EE31092C-8C5F-4176-A32E-8D36BF0129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6813846"/>
              <a:ext cx="2243137" cy="431583"/>
              <a:chOff x="3198" y="2238"/>
              <a:chExt cx="1413" cy="188"/>
            </a:xfrm>
            <a:grpFill/>
          </p:grpSpPr>
          <p:sp>
            <p:nvSpPr>
              <p:cNvPr id="41" name="Line 15">
                <a:extLst>
                  <a:ext uri="{FF2B5EF4-FFF2-40B4-BE49-F238E27FC236}">
                    <a16:creationId xmlns:a16="http://schemas.microsoft.com/office/drawing/2014/main" id="{BFF81054-BE0A-4C21-871C-F1D47E5AC1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42" name="Line 16">
                <a:extLst>
                  <a:ext uri="{FF2B5EF4-FFF2-40B4-BE49-F238E27FC236}">
                    <a16:creationId xmlns:a16="http://schemas.microsoft.com/office/drawing/2014/main" id="{3D8DB35C-4944-4CD4-8980-8FFA60E320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1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43" name="Line 17">
                <a:extLst>
                  <a:ext uri="{FF2B5EF4-FFF2-40B4-BE49-F238E27FC236}">
                    <a16:creationId xmlns:a16="http://schemas.microsoft.com/office/drawing/2014/main" id="{62857C5D-4B78-47D1-91F2-DF5B9AE24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A764175-BE99-4836-994F-6CBC5E9F625C}"/>
              </a:ext>
            </a:extLst>
          </p:cNvPr>
          <p:cNvGrpSpPr/>
          <p:nvPr/>
        </p:nvGrpSpPr>
        <p:grpSpPr>
          <a:xfrm>
            <a:off x="5951190" y="3933056"/>
            <a:ext cx="5856054" cy="514738"/>
            <a:chOff x="3490913" y="6788217"/>
            <a:chExt cx="4392612" cy="514738"/>
          </a:xfrm>
          <a:noFill/>
        </p:grpSpPr>
        <p:sp>
          <p:nvSpPr>
            <p:cNvPr id="45" name="Text Box 18">
              <a:extLst>
                <a:ext uri="{FF2B5EF4-FFF2-40B4-BE49-F238E27FC236}">
                  <a16:creationId xmlns:a16="http://schemas.microsoft.com/office/drawing/2014/main" id="{D467764C-A227-4AC4-AF77-E590350AA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0913" y="6788217"/>
              <a:ext cx="4392612" cy="5147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720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itchFamily="18" charset="0"/>
                </a:rPr>
                <a:t> 00000000   00000000   00000000    00000000</a:t>
              </a:r>
              <a:endParaRPr kumimoji="1" lang="en-US" altLang="zh-CN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pSp>
          <p:nvGrpSpPr>
            <p:cNvPr id="46" name="Group 14">
              <a:extLst>
                <a:ext uri="{FF2B5EF4-FFF2-40B4-BE49-F238E27FC236}">
                  <a16:creationId xmlns:a16="http://schemas.microsoft.com/office/drawing/2014/main" id="{2ABF68E8-B362-44C3-A60A-B4C6EFA118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6813846"/>
              <a:ext cx="2243137" cy="431583"/>
              <a:chOff x="3198" y="2238"/>
              <a:chExt cx="1413" cy="188"/>
            </a:xfrm>
            <a:grpFill/>
          </p:grpSpPr>
          <p:sp>
            <p:nvSpPr>
              <p:cNvPr id="47" name="Line 15">
                <a:extLst>
                  <a:ext uri="{FF2B5EF4-FFF2-40B4-BE49-F238E27FC236}">
                    <a16:creationId xmlns:a16="http://schemas.microsoft.com/office/drawing/2014/main" id="{74F59CB6-7D42-4536-A171-4972D9A97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48" name="Line 16">
                <a:extLst>
                  <a:ext uri="{FF2B5EF4-FFF2-40B4-BE49-F238E27FC236}">
                    <a16:creationId xmlns:a16="http://schemas.microsoft.com/office/drawing/2014/main" id="{1A53A67C-38EA-47A8-8FA5-AA5A1E674D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1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49" name="Line 17">
                <a:extLst>
                  <a:ext uri="{FF2B5EF4-FFF2-40B4-BE49-F238E27FC236}">
                    <a16:creationId xmlns:a16="http://schemas.microsoft.com/office/drawing/2014/main" id="{0FECBCB4-4B36-421A-AF48-F89D93189A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162E6D2-6337-4FB5-AFBD-C5202F57ECAE}"/>
              </a:ext>
            </a:extLst>
          </p:cNvPr>
          <p:cNvGrpSpPr/>
          <p:nvPr/>
        </p:nvGrpSpPr>
        <p:grpSpPr>
          <a:xfrm>
            <a:off x="5951190" y="4498438"/>
            <a:ext cx="5856054" cy="514738"/>
            <a:chOff x="5951190" y="5722574"/>
            <a:chExt cx="5856054" cy="514738"/>
          </a:xfrm>
        </p:grpSpPr>
        <p:sp>
          <p:nvSpPr>
            <p:cNvPr id="50" name="Text Box 18">
              <a:extLst>
                <a:ext uri="{FF2B5EF4-FFF2-40B4-BE49-F238E27FC236}">
                  <a16:creationId xmlns:a16="http://schemas.microsoft.com/office/drawing/2014/main" id="{DA52C3B4-1E4A-4F87-8BD1-B68802C77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1190" y="5722574"/>
              <a:ext cx="5856054" cy="5147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720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itchFamily="18" charset="0"/>
                </a:rPr>
                <a:t> 00000000   00000000   00000000    00000000</a:t>
              </a:r>
              <a:endParaRPr kumimoji="1" lang="en-US" altLang="zh-CN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" name="Line 15">
              <a:extLst>
                <a:ext uri="{FF2B5EF4-FFF2-40B4-BE49-F238E27FC236}">
                  <a16:creationId xmlns:a16="http://schemas.microsoft.com/office/drawing/2014/main" id="{5C1467F3-559A-49E7-83C9-79804ED1F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0496" y="5733721"/>
              <a:ext cx="0" cy="431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D3617B0B-0544-4460-A6B3-374FFFECC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1810" y="5733721"/>
              <a:ext cx="0" cy="431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53" name="Line 17">
              <a:extLst>
                <a:ext uri="{FF2B5EF4-FFF2-40B4-BE49-F238E27FC236}">
                  <a16:creationId xmlns:a16="http://schemas.microsoft.com/office/drawing/2014/main" id="{B9903498-50C5-4415-95A1-8C5308576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350" y="5733721"/>
              <a:ext cx="0" cy="431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400"/>
            </a:p>
          </p:txBody>
        </p:sp>
      </p:grpSp>
      <p:sp>
        <p:nvSpPr>
          <p:cNvPr id="55" name="对话气泡: 矩形 54">
            <a:extLst>
              <a:ext uri="{FF2B5EF4-FFF2-40B4-BE49-F238E27FC236}">
                <a16:creationId xmlns:a16="http://schemas.microsoft.com/office/drawing/2014/main" id="{A82BC588-7BE2-4B8E-8574-AEE16A111772}"/>
              </a:ext>
            </a:extLst>
          </p:cNvPr>
          <p:cNvSpPr/>
          <p:nvPr/>
        </p:nvSpPr>
        <p:spPr bwMode="auto">
          <a:xfrm>
            <a:off x="3502918" y="2107283"/>
            <a:ext cx="2160240" cy="1321717"/>
          </a:xfrm>
          <a:prstGeom prst="wedgeRectCallout">
            <a:avLst>
              <a:gd name="adj1" fmla="val -63066"/>
              <a:gd name="adj2" fmla="val 6468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列表初始化：</a:t>
            </a:r>
          </a:p>
          <a:p>
            <a:r>
              <a:rPr lang="sv-SE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altLang="zh-CN" sz="2000" dirty="0">
                <a:latin typeface="Courier New" pitchFamily="49" charset="0"/>
                <a:cs typeface="Courier New" pitchFamily="49" charset="0"/>
              </a:rPr>
              <a:t> d </a:t>
            </a:r>
            <a:r>
              <a:rPr lang="sv-SE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{</a:t>
            </a:r>
            <a:r>
              <a:rPr lang="sv-SE" altLang="zh-CN" sz="2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sv-SE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sv-SE" altLang="zh-CN" sz="2000" dirty="0">
                <a:latin typeface="Courier New" pitchFamily="49" charset="0"/>
                <a:cs typeface="Courier New" pitchFamily="49" charset="0"/>
              </a:rPr>
              <a:t>; 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sv-SE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altLang="zh-CN" sz="2000" dirty="0">
                <a:latin typeface="Courier New" pitchFamily="49" charset="0"/>
                <a:cs typeface="Courier New" pitchFamily="49" charset="0"/>
              </a:rPr>
              <a:t> d</a:t>
            </a:r>
            <a:r>
              <a:rPr lang="sv-SE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sv-SE" altLang="zh-CN" sz="2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sv-SE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sv-SE" altLang="zh-CN" sz="20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z="2000" dirty="0">
                <a:latin typeface="Courier New" pitchFamily="49" charset="0"/>
                <a:cs typeface="Courier New" pitchFamily="49" charset="0"/>
              </a:rPr>
              <a:t> 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sv-SE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sv-SE" altLang="zh-CN" sz="2000" dirty="0">
                <a:latin typeface="Courier New" pitchFamily="49" charset="0"/>
                <a:cs typeface="Courier New" pitchFamily="49" charset="0"/>
              </a:rPr>
              <a:t> d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54BFB76-CB0E-4162-8A4A-522A5ED6D793}"/>
              </a:ext>
            </a:extLst>
          </p:cNvPr>
          <p:cNvGrpSpPr/>
          <p:nvPr/>
        </p:nvGrpSpPr>
        <p:grpSpPr>
          <a:xfrm>
            <a:off x="5951190" y="2770246"/>
            <a:ext cx="5856054" cy="514738"/>
            <a:chOff x="3490913" y="6788217"/>
            <a:chExt cx="4392612" cy="514738"/>
          </a:xfrm>
          <a:noFill/>
        </p:grpSpPr>
        <p:sp>
          <p:nvSpPr>
            <p:cNvPr id="32" name="Text Box 18">
              <a:extLst>
                <a:ext uri="{FF2B5EF4-FFF2-40B4-BE49-F238E27FC236}">
                  <a16:creationId xmlns:a16="http://schemas.microsoft.com/office/drawing/2014/main" id="{88094AC9-247C-4D1C-87C1-8915E5A9B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0913" y="6788217"/>
              <a:ext cx="4392612" cy="5147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720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itchFamily="18" charset="0"/>
                </a:rPr>
                <a:t> 00000000   00000000   00000000    0000</a:t>
              </a:r>
              <a:r>
                <a:rPr kumimoji="1" lang="en-US" altLang="zh-CN" sz="2400" dirty="0">
                  <a:solidFill>
                    <a:srgbClr val="FF0000"/>
                  </a:solidFill>
                  <a:latin typeface="Times New Roman" pitchFamily="18" charset="0"/>
                </a:rPr>
                <a:t>1010</a:t>
              </a:r>
              <a:endParaRPr kumimoji="1" lang="en-US" altLang="zh-CN" sz="2400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pSp>
          <p:nvGrpSpPr>
            <p:cNvPr id="33" name="Group 14">
              <a:extLst>
                <a:ext uri="{FF2B5EF4-FFF2-40B4-BE49-F238E27FC236}">
                  <a16:creationId xmlns:a16="http://schemas.microsoft.com/office/drawing/2014/main" id="{76A905E6-C5F9-4718-80A9-58F92B5183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6813846"/>
              <a:ext cx="2243137" cy="431583"/>
              <a:chOff x="3198" y="2238"/>
              <a:chExt cx="1413" cy="188"/>
            </a:xfrm>
            <a:grpFill/>
          </p:grpSpPr>
          <p:sp>
            <p:nvSpPr>
              <p:cNvPr id="34" name="Line 15">
                <a:extLst>
                  <a:ext uri="{FF2B5EF4-FFF2-40B4-BE49-F238E27FC236}">
                    <a16:creationId xmlns:a16="http://schemas.microsoft.com/office/drawing/2014/main" id="{3FABE769-6088-418A-970E-866D14242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EA592B41-E2DC-4917-9E92-D199FDE40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1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36" name="Line 17">
                <a:extLst>
                  <a:ext uri="{FF2B5EF4-FFF2-40B4-BE49-F238E27FC236}">
                    <a16:creationId xmlns:a16="http://schemas.microsoft.com/office/drawing/2014/main" id="{E9330107-E9D3-41C9-BF6F-C8A57FA9D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152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CF93F-0730-4157-B002-55E3046C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0" dirty="0"/>
              <a:t>//</a:t>
            </a:r>
            <a:r>
              <a:rPr lang="zh-CN" altLang="zh-CN" sz="2400" b="0" dirty="0"/>
              <a:t>例</a:t>
            </a:r>
            <a:r>
              <a:rPr lang="en-US" altLang="zh-CN" sz="2400" b="0" dirty="0"/>
              <a:t>0.1 </a:t>
            </a:r>
            <a:r>
              <a:rPr lang="zh-CN" altLang="zh-CN" sz="2400" b="0" dirty="0"/>
              <a:t>计算一组圆（直径为</a:t>
            </a:r>
            <a:r>
              <a:rPr lang="en-US" altLang="zh-CN" sz="2400" b="0" dirty="0"/>
              <a:t> n </a:t>
            </a:r>
            <a:r>
              <a:rPr lang="zh-CN" altLang="zh-CN" sz="2400" b="0" dirty="0"/>
              <a:t>以内的正整数）的周长之和。</a:t>
            </a: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{	int n;		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printf("Input n: ");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scanf("%d", &amp;n); </a:t>
            </a: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int d = 1;		//d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为直径，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1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double sum = 0; 	</a:t>
            </a:r>
            <a:r>
              <a:rPr lang="it-IT" altLang="zh-CN" sz="2400" b="0" dirty="0">
                <a:latin typeface="Courier New" pitchFamily="49" charset="0"/>
                <a:cs typeface="Courier New" pitchFamily="49" charset="0"/>
              </a:rPr>
              <a:t>//sum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为圆的周长和，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while(d &lt;= n)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{	sum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sum + 3.14 * d;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d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d + 1;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printf("The sum: %f", sum); </a:t>
            </a: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C90E445-5ED3-4225-B4E7-8A3FCEB2FC8D}"/>
              </a:ext>
            </a:extLst>
          </p:cNvPr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9A98F1D-539D-4AB6-8807-AE05956F9D69}" type="slidenum">
              <a:rPr lang="en-US" altLang="zh-CN" sz="1200">
                <a:ea typeface="+mn-ea"/>
              </a:rPr>
              <a:pPr algn="r" eaLnBrk="1" hangingPunct="1">
                <a:defRPr/>
              </a:pPr>
              <a:t>47</a:t>
            </a:fld>
            <a:endParaRPr lang="en-US" altLang="zh-CN" sz="1200">
              <a:ea typeface="+mn-ea"/>
            </a:endParaRP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AAFFE290-03BF-4C26-ABD7-CEC6CA2F2A42}"/>
              </a:ext>
            </a:extLst>
          </p:cNvPr>
          <p:cNvSpPr/>
          <p:nvPr/>
        </p:nvSpPr>
        <p:spPr bwMode="auto">
          <a:xfrm>
            <a:off x="5375126" y="4409382"/>
            <a:ext cx="6682428" cy="1611906"/>
          </a:xfrm>
          <a:prstGeom prst="wedgeRectCallout">
            <a:avLst>
              <a:gd name="adj1" fmla="val -55871"/>
              <a:gd name="adj2" fmla="val -423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i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变量</a:t>
            </a:r>
            <a:r>
              <a:rPr lang="zh-CN" altLang="zh-CN" sz="2400" i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的值，可以通过</a:t>
            </a:r>
            <a:r>
              <a:rPr lang="zh-CN" altLang="en-US" sz="2400" b="1" i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赋值</a:t>
            </a:r>
            <a:r>
              <a:rPr lang="zh-CN" altLang="zh-CN" sz="2400" i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来</a:t>
            </a:r>
            <a:r>
              <a:rPr lang="zh-CN" altLang="en-US" sz="2400" i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修改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4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pt-BR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pt-BR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语言中用一个等于号表示赋值，这里的等于号可以理解为</a:t>
            </a:r>
            <a:r>
              <a:rPr lang="zh-CN" altLang="pt-BR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←</a:t>
            </a:r>
            <a:r>
              <a:rPr lang="zh-CN" altLang="pt-BR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lang="zh-CN" altLang="pt-BR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将右边的值存入左边变量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里</a:t>
            </a:r>
            <a:r>
              <a:rPr lang="zh-CN" altLang="pt-BR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pt-BR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判断两个值是否相等要用两个等于号“</a:t>
            </a:r>
            <a:r>
              <a:rPr lang="pt-BR" alt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==</a:t>
            </a:r>
            <a:r>
              <a:rPr lang="pt-BR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！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227AAEC5-B892-4BFE-86BA-8DA2C453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变量的赋值（</a:t>
            </a:r>
            <a:r>
              <a:rPr lang="pt-BR" altLang="zh-CN" dirty="0"/>
              <a:t> </a:t>
            </a:r>
            <a:r>
              <a:rPr lang="en-US" altLang="zh-CN" dirty="0"/>
              <a:t>assignment</a:t>
            </a:r>
            <a:r>
              <a:rPr lang="pt-BR" altLang="zh-CN" dirty="0"/>
              <a:t> </a:t>
            </a:r>
            <a:r>
              <a:rPr lang="zh-CN" altLang="en-US" dirty="0"/>
              <a:t>）</a:t>
            </a:r>
          </a:p>
        </p:txBody>
      </p:sp>
      <p:sp>
        <p:nvSpPr>
          <p:cNvPr id="20" name="椭圆 5">
            <a:extLst>
              <a:ext uri="{FF2B5EF4-FFF2-40B4-BE49-F238E27FC236}">
                <a16:creationId xmlns:a16="http://schemas.microsoft.com/office/drawing/2014/main" id="{A8ED2422-F665-4428-87D5-A1DAA8643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631" y="4797152"/>
            <a:ext cx="1224135" cy="792089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椭圆 5">
            <a:extLst>
              <a:ext uri="{FF2B5EF4-FFF2-40B4-BE49-F238E27FC236}">
                <a16:creationId xmlns:a16="http://schemas.microsoft.com/office/drawing/2014/main" id="{FAFBA257-F4A9-4F80-B7CC-CBE908BEF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63" y="3500629"/>
            <a:ext cx="2772307" cy="79208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2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变量的属性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21" y="908051"/>
            <a:ext cx="11995705" cy="5807075"/>
          </a:xfrm>
        </p:spPr>
        <p:txBody>
          <a:bodyPr/>
          <a:lstStyle/>
          <a:p>
            <a:r>
              <a:rPr lang="zh-CN" altLang="en-US" b="0" dirty="0"/>
              <a:t>变量的内存</a:t>
            </a:r>
            <a:r>
              <a:rPr lang="zh-CN" altLang="zh-CN" b="0" dirty="0"/>
              <a:t>空间由地址来标识，一般由系统自动管理。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r>
              <a:rPr lang="zh-CN" altLang="zh-CN" b="0" dirty="0"/>
              <a:t>可见，变量具有程序中可见的</a:t>
            </a:r>
            <a:r>
              <a:rPr lang="zh-CN" altLang="zh-CN" b="0" i="1" dirty="0">
                <a:solidFill>
                  <a:srgbClr val="FF0000"/>
                </a:solidFill>
              </a:rPr>
              <a:t>类型</a:t>
            </a:r>
            <a:r>
              <a:rPr lang="zh-CN" altLang="zh-CN" b="0" dirty="0"/>
              <a:t>和</a:t>
            </a:r>
            <a:r>
              <a:rPr lang="zh-CN" altLang="zh-CN" b="0" i="1" dirty="0">
                <a:solidFill>
                  <a:srgbClr val="FF0000"/>
                </a:solidFill>
              </a:rPr>
              <a:t>名字</a:t>
            </a:r>
            <a:r>
              <a:rPr lang="zh-CN" altLang="zh-CN" b="0" dirty="0"/>
              <a:t>属性，还具有程序中一般不可见的内存</a:t>
            </a:r>
            <a:r>
              <a:rPr lang="zh-CN" altLang="zh-CN" b="0" i="1" dirty="0">
                <a:solidFill>
                  <a:srgbClr val="FF0000"/>
                </a:solidFill>
              </a:rPr>
              <a:t>地址</a:t>
            </a:r>
            <a:r>
              <a:rPr lang="zh-CN" altLang="zh-CN" b="0" dirty="0"/>
              <a:t>属性，以及程序中不一定可见的</a:t>
            </a:r>
            <a:r>
              <a:rPr lang="zh-CN" altLang="zh-CN" b="0" i="1" dirty="0">
                <a:solidFill>
                  <a:srgbClr val="FF0000"/>
                </a:solidFill>
              </a:rPr>
              <a:t>值</a:t>
            </a:r>
            <a:r>
              <a:rPr lang="zh-CN" altLang="zh-CN" b="0" dirty="0"/>
              <a:t>属性。</a:t>
            </a:r>
          </a:p>
          <a:p>
            <a:pPr marL="0" indent="0">
              <a:buNone/>
            </a:pPr>
            <a:endParaRPr kumimoji="1"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BB731D7E-279B-4C07-A9E1-E1B103D7EEB3}" type="slidenum">
              <a:rPr lang="en-US" altLang="zh-CN" sz="1200">
                <a:ea typeface="+mn-ea"/>
              </a:rPr>
              <a:pPr algn="r" eaLnBrk="1" hangingPunct="1">
                <a:defRPr/>
              </a:pPr>
              <a:t>48</a:t>
            </a:fld>
            <a:endParaRPr lang="en-US" altLang="zh-CN" sz="1200"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25920" y="1772343"/>
            <a:ext cx="3097077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kumimoji="1" lang="zh-CN" altLang="en-US" sz="2400" b="1" dirty="0">
                <a:latin typeface="Courier New" pitchFamily="49" charset="0"/>
                <a:ea typeface="+mn-ea"/>
                <a:cs typeface="Courier New" pitchFamily="49" charset="0"/>
              </a:rPr>
              <a:t>代码</a:t>
            </a:r>
            <a:endParaRPr kumimoji="1" lang="en-US" altLang="zh-CN" sz="24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algn="ctr" eaLnBrk="1" hangingPunct="1"/>
            <a:endParaRPr kumimoji="1" lang="zh-CN" altLang="en-US" sz="2400" b="1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/>
            <a:r>
              <a:rPr kumimoji="1" lang="en-US" altLang="zh-CN" sz="2400" b="1" dirty="0">
                <a:latin typeface="Courier New" pitchFamily="49" charset="0"/>
                <a:ea typeface="+mn-ea"/>
                <a:cs typeface="Courier New" pitchFamily="49" charset="0"/>
              </a:rPr>
              <a:t>int </a:t>
            </a:r>
            <a:r>
              <a:rPr kumimoji="1" lang="en-US" altLang="zh-CN" sz="2400" dirty="0">
                <a:latin typeface="Courier New" pitchFamily="49" charset="0"/>
                <a:ea typeface="+mn-ea"/>
                <a:cs typeface="Courier New" pitchFamily="49" charset="0"/>
              </a:rPr>
              <a:t>d = 1;</a:t>
            </a:r>
          </a:p>
          <a:p>
            <a:pPr eaLnBrk="1" hangingPunct="1"/>
            <a:r>
              <a:rPr kumimoji="1" lang="en-US" altLang="zh-CN" sz="2400" dirty="0">
                <a:latin typeface="Courier New" pitchFamily="49" charset="0"/>
                <a:ea typeface="+mn-ea"/>
                <a:cs typeface="Courier New" pitchFamily="49" charset="0"/>
              </a:rPr>
              <a:t>……</a:t>
            </a:r>
          </a:p>
          <a:p>
            <a:pPr eaLnBrk="1" hangingPunct="1"/>
            <a:r>
              <a:rPr kumimoji="1" lang="en-US" altLang="zh-CN" sz="2400" b="1" dirty="0"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1" lang="en-US" altLang="zh-CN" sz="2400" dirty="0">
                <a:latin typeface="Courier New" pitchFamily="49" charset="0"/>
                <a:ea typeface="+mn-ea"/>
                <a:cs typeface="Courier New" pitchFamily="49" charset="0"/>
              </a:rPr>
              <a:t> = d + 1;</a:t>
            </a:r>
          </a:p>
        </p:txBody>
      </p:sp>
      <p:sp>
        <p:nvSpPr>
          <p:cNvPr id="24601" name="Text Box 6"/>
          <p:cNvSpPr txBox="1">
            <a:spLocks noChangeArrowheads="1"/>
          </p:cNvSpPr>
          <p:nvPr/>
        </p:nvSpPr>
        <p:spPr bwMode="auto">
          <a:xfrm>
            <a:off x="4463470" y="1772839"/>
            <a:ext cx="6143883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kumimoji="1" lang="zh-CN" altLang="en-US" sz="2400" dirty="0">
                <a:latin typeface="Times New Roman" pitchFamily="18" charset="0"/>
              </a:rPr>
              <a:t>内存数据区</a:t>
            </a:r>
          </a:p>
          <a:p>
            <a:pPr algn="ctr" eaLnBrk="1" hangingPunct="1"/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ctr" eaLnBrk="1" hangingPunct="1"/>
            <a:endParaRPr kumimoji="1" lang="en-US" altLang="zh-CN" sz="24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4658178" y="2412106"/>
            <a:ext cx="5949175" cy="39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0x22ff74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0x22ff75     0x22ff76     0x22ff77</a:t>
            </a:r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>
            <a:off x="10702591" y="2996952"/>
            <a:ext cx="1248671" cy="360362"/>
          </a:xfrm>
          <a:prstGeom prst="wedgeRoundRectCallout">
            <a:avLst>
              <a:gd name="adj1" fmla="val -65255"/>
              <a:gd name="adj2" fmla="val -1123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1" hangingPunct="1"/>
            <a:r>
              <a:rPr kumimoji="1" lang="zh-CN" altLang="en-US" sz="2000" dirty="0">
                <a:latin typeface="Times New Roman" pitchFamily="18" charset="0"/>
              </a:rPr>
              <a:t>变量值</a:t>
            </a:r>
          </a:p>
        </p:txBody>
      </p:sp>
      <p:sp>
        <p:nvSpPr>
          <p:cNvPr id="33" name="AutoShape 31"/>
          <p:cNvSpPr>
            <a:spLocks noChangeArrowheads="1"/>
          </p:cNvSpPr>
          <p:nvPr/>
        </p:nvSpPr>
        <p:spPr bwMode="auto">
          <a:xfrm>
            <a:off x="10895181" y="2348557"/>
            <a:ext cx="984123" cy="360363"/>
          </a:xfrm>
          <a:prstGeom prst="wedgeRoundRectCallout">
            <a:avLst>
              <a:gd name="adj1" fmla="val -90214"/>
              <a:gd name="adj2" fmla="val 306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1" hangingPunct="1"/>
            <a:r>
              <a:rPr kumimoji="1" lang="zh-CN" altLang="en-US" sz="2000">
                <a:latin typeface="Times New Roman" pitchFamily="18" charset="0"/>
              </a:rPr>
              <a:t>地址</a:t>
            </a:r>
          </a:p>
        </p:txBody>
      </p:sp>
      <p:sp>
        <p:nvSpPr>
          <p:cNvPr id="39" name="AutoShape 30"/>
          <p:cNvSpPr>
            <a:spLocks noChangeArrowheads="1"/>
          </p:cNvSpPr>
          <p:nvPr/>
        </p:nvSpPr>
        <p:spPr bwMode="auto">
          <a:xfrm>
            <a:off x="141800" y="3356669"/>
            <a:ext cx="865603" cy="360363"/>
          </a:xfrm>
          <a:prstGeom prst="wedgeRoundRectCallout">
            <a:avLst>
              <a:gd name="adj1" fmla="val 69958"/>
              <a:gd name="adj2" fmla="val -1122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1" hangingPunct="1"/>
            <a:r>
              <a:rPr kumimoji="1" lang="zh-CN" altLang="en-US" sz="2000">
                <a:latin typeface="Times New Roman" pitchFamily="18" charset="0"/>
              </a:rPr>
              <a:t>名字</a:t>
            </a:r>
          </a:p>
        </p:txBody>
      </p:sp>
      <p:sp>
        <p:nvSpPr>
          <p:cNvPr id="40" name="AutoShape 31"/>
          <p:cNvSpPr>
            <a:spLocks noChangeArrowheads="1"/>
          </p:cNvSpPr>
          <p:nvPr/>
        </p:nvSpPr>
        <p:spPr bwMode="auto">
          <a:xfrm>
            <a:off x="47193" y="2457671"/>
            <a:ext cx="935445" cy="395288"/>
          </a:xfrm>
          <a:prstGeom prst="wedgeRoundRectCallout">
            <a:avLst>
              <a:gd name="adj1" fmla="val 71898"/>
              <a:gd name="adj2" fmla="val 2004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1" hangingPunct="1"/>
            <a:r>
              <a:rPr kumimoji="1" lang="zh-CN" altLang="en-US" sz="2000">
                <a:latin typeface="Times New Roman" pitchFamily="18" charset="0"/>
              </a:rPr>
              <a:t>类型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BA516EB-B3B1-459D-9F47-2C92FA4D58CD}"/>
              </a:ext>
            </a:extLst>
          </p:cNvPr>
          <p:cNvGrpSpPr/>
          <p:nvPr/>
        </p:nvGrpSpPr>
        <p:grpSpPr>
          <a:xfrm>
            <a:off x="4655389" y="2852463"/>
            <a:ext cx="5856054" cy="514738"/>
            <a:chOff x="3490913" y="6788217"/>
            <a:chExt cx="4392612" cy="514738"/>
          </a:xfrm>
          <a:solidFill>
            <a:schemeClr val="bg1"/>
          </a:solidFill>
        </p:grpSpPr>
        <p:sp>
          <p:nvSpPr>
            <p:cNvPr id="25" name="Text Box 18">
              <a:extLst>
                <a:ext uri="{FF2B5EF4-FFF2-40B4-BE49-F238E27FC236}">
                  <a16:creationId xmlns:a16="http://schemas.microsoft.com/office/drawing/2014/main" id="{C26EAB2C-9DB7-4D82-AA2B-CF22F56D5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0913" y="6788217"/>
              <a:ext cx="4392612" cy="5147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720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itchFamily="18" charset="0"/>
                </a:rPr>
                <a:t> 00000000   00000000   00000000    000000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itchFamily="18" charset="0"/>
                </a:rPr>
                <a:t>01</a:t>
              </a:r>
            </a:p>
          </p:txBody>
        </p:sp>
        <p:grpSp>
          <p:nvGrpSpPr>
            <p:cNvPr id="26" name="Group 14">
              <a:extLst>
                <a:ext uri="{FF2B5EF4-FFF2-40B4-BE49-F238E27FC236}">
                  <a16:creationId xmlns:a16="http://schemas.microsoft.com/office/drawing/2014/main" id="{B29412E6-A30C-48CE-B8AD-F202751CCA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6813846"/>
              <a:ext cx="2243137" cy="431583"/>
              <a:chOff x="3198" y="2238"/>
              <a:chExt cx="1413" cy="188"/>
            </a:xfrm>
            <a:grpFill/>
          </p:grpSpPr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2FC7540F-B2A7-4A53-B670-9A026946B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030F4CF8-89EC-4743-8717-7A5EE7B03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1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29" name="Line 17">
                <a:extLst>
                  <a:ext uri="{FF2B5EF4-FFF2-40B4-BE49-F238E27FC236}">
                    <a16:creationId xmlns:a16="http://schemas.microsoft.com/office/drawing/2014/main" id="{9D70F59A-48EA-4537-A4D4-A60B3BE2C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3F12416-F689-40CF-B145-1790D5B76A34}"/>
              </a:ext>
            </a:extLst>
          </p:cNvPr>
          <p:cNvGrpSpPr/>
          <p:nvPr/>
        </p:nvGrpSpPr>
        <p:grpSpPr>
          <a:xfrm>
            <a:off x="4653945" y="2852463"/>
            <a:ext cx="5856054" cy="514738"/>
            <a:chOff x="3490913" y="6788217"/>
            <a:chExt cx="4392612" cy="514738"/>
          </a:xfrm>
          <a:solidFill>
            <a:schemeClr val="bg1"/>
          </a:solidFill>
        </p:grpSpPr>
        <p:sp>
          <p:nvSpPr>
            <p:cNvPr id="31" name="Text Box 18">
              <a:extLst>
                <a:ext uri="{FF2B5EF4-FFF2-40B4-BE49-F238E27FC236}">
                  <a16:creationId xmlns:a16="http://schemas.microsoft.com/office/drawing/2014/main" id="{BEAE90E5-D25F-42F9-8376-251380A8F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0913" y="6788217"/>
              <a:ext cx="4392612" cy="51473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7200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itchFamily="18" charset="0"/>
                </a:rPr>
                <a:t> 00000000   00000000   00000000    000000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itchFamily="18" charset="0"/>
                </a:rPr>
                <a:t>10</a:t>
              </a:r>
            </a:p>
          </p:txBody>
        </p:sp>
        <p:grpSp>
          <p:nvGrpSpPr>
            <p:cNvPr id="34" name="Group 14">
              <a:extLst>
                <a:ext uri="{FF2B5EF4-FFF2-40B4-BE49-F238E27FC236}">
                  <a16:creationId xmlns:a16="http://schemas.microsoft.com/office/drawing/2014/main" id="{9677681E-4145-47B4-BC12-B7E54C7E79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6813846"/>
              <a:ext cx="2243137" cy="431583"/>
              <a:chOff x="3198" y="2238"/>
              <a:chExt cx="1413" cy="188"/>
            </a:xfrm>
            <a:grpFill/>
          </p:grpSpPr>
          <p:sp>
            <p:nvSpPr>
              <p:cNvPr id="35" name="Line 15">
                <a:extLst>
                  <a:ext uri="{FF2B5EF4-FFF2-40B4-BE49-F238E27FC236}">
                    <a16:creationId xmlns:a16="http://schemas.microsoft.com/office/drawing/2014/main" id="{9883B818-187E-44FF-809E-9A25958E8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A77FD24-50D5-4896-8E5E-8270D615D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1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37" name="Line 17">
                <a:extLst>
                  <a:ext uri="{FF2B5EF4-FFF2-40B4-BE49-F238E27FC236}">
                    <a16:creationId xmlns:a16="http://schemas.microsoft.com/office/drawing/2014/main" id="{BADD0C12-8C92-4CBD-870B-0F95B3A6E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238"/>
                <a:ext cx="0" cy="1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312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2" grpId="0" animBg="1"/>
      <p:bldP spid="33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CF93F-0730-4157-B002-55E3046CF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21" y="863600"/>
            <a:ext cx="11995705" cy="59499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/>
              <a:t>//</a:t>
            </a:r>
            <a:r>
              <a:rPr lang="zh-CN" altLang="zh-CN" sz="2400" b="0" dirty="0"/>
              <a:t>例</a:t>
            </a:r>
            <a:r>
              <a:rPr lang="en-US" altLang="zh-CN" sz="2400" b="0" dirty="0"/>
              <a:t>0.1 </a:t>
            </a:r>
            <a:r>
              <a:rPr lang="zh-CN" altLang="zh-CN" sz="2400" b="0" dirty="0"/>
              <a:t>计算一组圆（直径为</a:t>
            </a:r>
            <a:r>
              <a:rPr lang="en-US" altLang="zh-CN" sz="2400" b="0" dirty="0"/>
              <a:t> n </a:t>
            </a:r>
            <a:r>
              <a:rPr lang="zh-CN" altLang="zh-CN" sz="2400" b="0" dirty="0"/>
              <a:t>以内的正整数）的周长之和。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{	int n;		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printf("Input n: ");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scanf("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%d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n); </a:t>
            </a: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int d = 1;		//d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为直径，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1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double sum = 0; 	</a:t>
            </a:r>
            <a:r>
              <a:rPr lang="it-IT" altLang="zh-CN" sz="2400" b="0" dirty="0">
                <a:latin typeface="Courier New" pitchFamily="49" charset="0"/>
                <a:cs typeface="Courier New" pitchFamily="49" charset="0"/>
              </a:rPr>
              <a:t>//sum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为圆的周长和，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while(d &lt;= n)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{	sum = sum + 3.14 * d;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d = d + 1;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printf("The sum: %f", sum); </a:t>
            </a: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C90E445-5ED3-4225-B4E7-8A3FCEB2FC8D}"/>
              </a:ext>
            </a:extLst>
          </p:cNvPr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9A98F1D-539D-4AB6-8807-AE05956F9D69}" type="slidenum">
              <a:rPr lang="en-US" altLang="zh-CN" sz="1200">
                <a:ea typeface="+mn-ea"/>
              </a:rPr>
              <a:pPr algn="r" eaLnBrk="1" hangingPunct="1">
                <a:defRPr/>
              </a:pPr>
              <a:t>49</a:t>
            </a:fld>
            <a:endParaRPr lang="en-US" altLang="zh-CN" sz="1200">
              <a:ea typeface="+mn-ea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227AAEC5-B892-4BFE-86BA-8DA2C453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变量值的输入（</a:t>
            </a:r>
            <a:r>
              <a:rPr lang="en-US" altLang="zh-CN" dirty="0"/>
              <a:t>input</a:t>
            </a:r>
            <a:r>
              <a:rPr lang="zh-CN" altLang="en-US" dirty="0"/>
              <a:t>） </a:t>
            </a:r>
          </a:p>
        </p:txBody>
      </p:sp>
      <p:sp>
        <p:nvSpPr>
          <p:cNvPr id="8" name="椭圆 5">
            <a:extLst>
              <a:ext uri="{FF2B5EF4-FFF2-40B4-BE49-F238E27FC236}">
                <a16:creationId xmlns:a16="http://schemas.microsoft.com/office/drawing/2014/main" id="{3DFE63EB-0DE7-4F45-B48E-B0964057D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58" y="3048879"/>
            <a:ext cx="3384376" cy="452129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1EAAA7FB-31E1-4654-9E3D-50E276581970}"/>
              </a:ext>
            </a:extLst>
          </p:cNvPr>
          <p:cNvSpPr/>
          <p:nvPr/>
        </p:nvSpPr>
        <p:spPr bwMode="auto">
          <a:xfrm>
            <a:off x="4006974" y="2943145"/>
            <a:ext cx="4140000" cy="523220"/>
          </a:xfrm>
          <a:prstGeom prst="wedgeRectCallout">
            <a:avLst>
              <a:gd name="adj1" fmla="val -58033"/>
              <a:gd name="adj2" fmla="val 1255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CN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zh-CN" sz="28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altLang="zh-CN" sz="2800" b="1" dirty="0">
                <a:latin typeface="Courier New" pitchFamily="49" charset="0"/>
                <a:cs typeface="Courier New" pitchFamily="49" charset="0"/>
              </a:rPr>
              <a:t>%d</a:t>
            </a:r>
            <a:r>
              <a:rPr lang="pt-BR" altLang="zh-CN" sz="28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pt-BR" altLang="zh-CN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pt-BR" altLang="zh-CN" sz="28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altLang="zh-CN" sz="28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矩形标注 7">
            <a:extLst>
              <a:ext uri="{FF2B5EF4-FFF2-40B4-BE49-F238E27FC236}">
                <a16:creationId xmlns:a16="http://schemas.microsoft.com/office/drawing/2014/main" id="{B9D9FDFA-3000-4EE8-A357-2D1A9173C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022" y="1650960"/>
            <a:ext cx="1908000" cy="504825"/>
          </a:xfrm>
          <a:prstGeom prst="wedgeRectCallout">
            <a:avLst>
              <a:gd name="adj1" fmla="val 37000"/>
              <a:gd name="adj2" fmla="val 22777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2400" dirty="0">
                <a:latin typeface="+mn-ea"/>
                <a:ea typeface="+mn-ea"/>
              </a:rPr>
              <a:t> 输入格式符</a:t>
            </a:r>
          </a:p>
        </p:txBody>
      </p:sp>
      <p:sp>
        <p:nvSpPr>
          <p:cNvPr id="12" name="矩形标注 7">
            <a:extLst>
              <a:ext uri="{FF2B5EF4-FFF2-40B4-BE49-F238E27FC236}">
                <a16:creationId xmlns:a16="http://schemas.microsoft.com/office/drawing/2014/main" id="{8E058B43-BD9F-4781-A321-A8DB4FCC6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254" y="1650960"/>
            <a:ext cx="1620000" cy="504825"/>
          </a:xfrm>
          <a:prstGeom prst="wedgeRectCallout">
            <a:avLst>
              <a:gd name="adj1" fmla="val -11763"/>
              <a:gd name="adj2" fmla="val 22503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2400" dirty="0">
                <a:latin typeface="+mn-ea"/>
                <a:ea typeface="+mn-ea"/>
              </a:rPr>
              <a:t> 取地址符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57172A45-211E-4B59-8D8E-552C22B6B42E}"/>
              </a:ext>
            </a:extLst>
          </p:cNvPr>
          <p:cNvSpPr txBox="1">
            <a:spLocks/>
          </p:cNvSpPr>
          <p:nvPr/>
        </p:nvSpPr>
        <p:spPr bwMode="auto">
          <a:xfrm>
            <a:off x="8255446" y="863600"/>
            <a:ext cx="3888000" cy="40775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zh-CN" sz="2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pPr>
              <a:buFontTx/>
              <a:buNone/>
            </a:pPr>
            <a:r>
              <a:rPr lang="en-US" altLang="zh-CN" sz="2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using namespace std;</a:t>
            </a:r>
            <a:endParaRPr lang="zh-CN" altLang="zh-CN" sz="2400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sz="2400" b="0" kern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	…</a:t>
            </a:r>
            <a:endParaRPr lang="zh-CN" altLang="zh-CN" sz="2400" b="0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cin &gt;&gt; n; </a:t>
            </a:r>
          </a:p>
          <a:p>
            <a:pPr marL="0" indent="0">
              <a:buFontTx/>
              <a:buNone/>
            </a:pPr>
            <a:r>
              <a:rPr lang="pt-BR" altLang="zh-CN" sz="24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sz="2400" b="0" kern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en-US" sz="2400" kern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zh-CN" sz="2400" kern="0" dirty="0"/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F2153C78-CEF0-42BC-B1BF-A92FFD312160}"/>
              </a:ext>
            </a:extLst>
          </p:cNvPr>
          <p:cNvSpPr txBox="1"/>
          <p:nvPr/>
        </p:nvSpPr>
        <p:spPr>
          <a:xfrm>
            <a:off x="8255446" y="4110171"/>
            <a:ext cx="38880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urier New" pitchFamily="49" charset="0"/>
                <a:ea typeface="+mn-ea"/>
                <a:cs typeface="Courier New" pitchFamily="49" charset="0"/>
              </a:rPr>
              <a:t>输入用</a:t>
            </a:r>
            <a:r>
              <a:rPr lang="en-US" altLang="zh-CN" sz="2400" dirty="0">
                <a:latin typeface="Courier New" pitchFamily="49" charset="0"/>
                <a:ea typeface="+mn-ea"/>
                <a:cs typeface="Courier New" pitchFamily="49" charset="0"/>
              </a:rPr>
              <a:t>&gt;&gt;</a:t>
            </a:r>
            <a:r>
              <a:rPr lang="zh-CN" altLang="en-US" sz="2400" dirty="0">
                <a:latin typeface="Courier New" pitchFamily="49" charset="0"/>
                <a:ea typeface="+mn-ea"/>
                <a:cs typeface="Courier New" pitchFamily="49" charset="0"/>
              </a:rPr>
              <a:t>，输出用</a:t>
            </a:r>
            <a:r>
              <a:rPr lang="en-US" altLang="zh-CN" sz="2400" dirty="0">
                <a:latin typeface="Courier New" pitchFamily="49" charset="0"/>
                <a:ea typeface="+mn-ea"/>
                <a:cs typeface="Courier New" pitchFamily="49" charset="0"/>
              </a:rPr>
              <a:t>&lt;&lt;</a:t>
            </a:r>
            <a:r>
              <a:rPr lang="zh-CN" altLang="en-US" sz="2400" dirty="0">
                <a:latin typeface="Courier New" pitchFamily="49" charset="0"/>
                <a:ea typeface="+mn-ea"/>
                <a:cs typeface="Courier New" pitchFamily="49" charset="0"/>
              </a:rPr>
              <a:t>，</a:t>
            </a:r>
            <a:endParaRPr lang="en-US" altLang="zh-CN" sz="24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sz="2400" dirty="0">
                <a:latin typeface="Courier New" pitchFamily="49" charset="0"/>
                <a:ea typeface="+mn-ea"/>
                <a:cs typeface="Courier New" pitchFamily="49" charset="0"/>
              </a:rPr>
              <a:t>莫搞反了！！</a:t>
            </a:r>
            <a:r>
              <a:rPr lang="en-US" altLang="zh-CN" sz="2400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endParaRPr lang="zh-CN" altLang="en-US" sz="2400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88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0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硬件（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）指的是组成计算机的元器件和设备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中央处理器（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pt-B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Process Unit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Logic Unit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</a:t>
            </a:r>
            <a:r>
              <a:rPr lang="pt-BR" altLang="zh-CN" dirty="0"/>
              <a:t>storage /</a:t>
            </a:r>
            <a:r>
              <a:rPr lang="en-US" altLang="zh-CN" dirty="0"/>
              <a:t> internal</a:t>
            </a:r>
            <a:r>
              <a:rPr lang="pt-BR" altLang="zh-CN" dirty="0"/>
              <a:t> memory/main memory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外围设备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外存（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</a:t>
            </a:r>
            <a:r>
              <a:rPr lang="pt-BR" altLang="zh-CN" dirty="0"/>
              <a:t>storage/auxiliary storage / </a:t>
            </a:r>
            <a:r>
              <a:rPr lang="en-US" altLang="zh-CN" dirty="0"/>
              <a:t>external </a:t>
            </a:r>
            <a:r>
              <a:rPr lang="pt-BR" altLang="zh-CN" dirty="0"/>
              <a:t> memory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2"/>
            <a:r>
              <a:rPr lang="zh-CN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输入设备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/>
              <a:t>nput devices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输出设备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CN" dirty="0"/>
              <a:t>put devices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A135D628-9455-4CBC-8CBE-3316847C92B7}" type="slidenum">
              <a:rPr lang="en-US" altLang="zh-CN" sz="1200">
                <a:ea typeface="+mn-ea"/>
              </a:rPr>
              <a:pPr algn="r" eaLnBrk="1" hangingPunct="1">
                <a:defRPr/>
              </a:pPr>
              <a:t>5</a:t>
            </a:fld>
            <a:endParaRPr lang="en-US" altLang="zh-CN" sz="1200">
              <a:ea typeface="+mn-ea"/>
            </a:endParaRPr>
          </a:p>
        </p:txBody>
      </p:sp>
      <p:cxnSp>
        <p:nvCxnSpPr>
          <p:cNvPr id="7" name="曲线连接符 13"/>
          <p:cNvCxnSpPr>
            <a:cxnSpLocks noChangeShapeType="1"/>
          </p:cNvCxnSpPr>
          <p:nvPr/>
        </p:nvCxnSpPr>
        <p:spPr bwMode="auto">
          <a:xfrm flipV="1">
            <a:off x="1102053" y="5348398"/>
            <a:ext cx="1343825" cy="0"/>
          </a:xfrm>
          <a:prstGeom prst="bentConnector3">
            <a:avLst>
              <a:gd name="adj1" fmla="val 50000"/>
            </a:avLst>
          </a:prstGeom>
          <a:noFill/>
          <a:ln w="3175" cap="rnd">
            <a:solidFill>
              <a:schemeClr val="tx1"/>
            </a:solidFill>
            <a:prstDash val="sysDot"/>
            <a:miter lim="800000"/>
            <a:headEnd/>
            <a:tailEnd type="arrow" w="sm" len="sm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054646" y="5517272"/>
            <a:ext cx="277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36000" tIns="0" rIns="36000" bIns="0" anchor="t" anchorCtr="0">
            <a:noAutofit/>
          </a:bodyPr>
          <a:lstStyle/>
          <a:p>
            <a:pPr fontAlgn="ctr">
              <a:spcAft>
                <a:spcPts val="0"/>
              </a:spcAft>
            </a:pPr>
            <a:r>
              <a:rPr lang="zh-CN" sz="2000" kern="100" dirty="0">
                <a:effectLst/>
                <a:latin typeface="Times New Roman"/>
                <a:ea typeface="宋体"/>
                <a:cs typeface="宋体"/>
              </a:rPr>
              <a:t>虚线箭头表示控制流</a:t>
            </a:r>
          </a:p>
        </p:txBody>
      </p:sp>
      <p:cxnSp>
        <p:nvCxnSpPr>
          <p:cNvPr id="9" name="曲线连接符 13"/>
          <p:cNvCxnSpPr>
            <a:cxnSpLocks noChangeShapeType="1"/>
          </p:cNvCxnSpPr>
          <p:nvPr/>
        </p:nvCxnSpPr>
        <p:spPr bwMode="auto">
          <a:xfrm flipV="1">
            <a:off x="1102053" y="6165304"/>
            <a:ext cx="1295831" cy="0"/>
          </a:xfrm>
          <a:prstGeom prst="bentConnector3">
            <a:avLst>
              <a:gd name="adj1" fmla="val 50000"/>
            </a:avLst>
          </a:prstGeom>
          <a:noFill/>
          <a:ln w="0" cap="flat" cmpd="sng">
            <a:solidFill>
              <a:srgbClr val="FF0066"/>
            </a:solidFill>
            <a:prstDash val="solid"/>
            <a:miter lim="800000"/>
            <a:headEnd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054646" y="6309360"/>
            <a:ext cx="277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36000" tIns="0" rIns="36000" bIns="0" anchor="t" anchorCtr="0">
            <a:noAutofit/>
          </a:bodyPr>
          <a:lstStyle/>
          <a:p>
            <a:pPr fontAlgn="ctr">
              <a:spcAft>
                <a:spcPts val="0"/>
              </a:spcAft>
            </a:pPr>
            <a:r>
              <a:rPr lang="zh-CN" sz="2000" kern="100" dirty="0">
                <a:effectLst/>
                <a:latin typeface="Times New Roman"/>
                <a:ea typeface="宋体"/>
                <a:cs typeface="宋体"/>
              </a:rPr>
              <a:t>实线箭头表示数据流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F2B6D9F9-458C-44CB-A759-97BD62CE06B6}"/>
              </a:ext>
            </a:extLst>
          </p:cNvPr>
          <p:cNvSpPr/>
          <p:nvPr/>
        </p:nvSpPr>
        <p:spPr bwMode="auto">
          <a:xfrm>
            <a:off x="7746467" y="2636912"/>
            <a:ext cx="335513" cy="12960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0844DE7-5C9B-48EC-A0BB-AEDC81569DE0}"/>
              </a:ext>
            </a:extLst>
          </p:cNvPr>
          <p:cNvSpPr txBox="1"/>
          <p:nvPr/>
        </p:nvSpPr>
        <p:spPr>
          <a:xfrm>
            <a:off x="8081980" y="3068960"/>
            <a:ext cx="3197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存储器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pt-BR" altLang="zh-CN" sz="2000" dirty="0"/>
              <a:t>storages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2">
            <a:extLst>
              <a:ext uri="{FF2B5EF4-FFF2-40B4-BE49-F238E27FC236}">
                <a16:creationId xmlns:a16="http://schemas.microsoft.com/office/drawing/2014/main" id="{1872398B-5C93-43D2-A0DE-7F8FE39EA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941" y="5056171"/>
            <a:ext cx="3118937" cy="10371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72000" tIns="0" rIns="72000" bIns="0" anchor="ctr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位：</a:t>
            </a:r>
            <a:r>
              <a:rPr lang="en-US" altLang="zh-CN" sz="2000" b="1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bit</a:t>
            </a:r>
          </a:p>
          <a:p>
            <a:pPr>
              <a:spcAft>
                <a:spcPts val="0"/>
              </a:spcAft>
            </a:pPr>
            <a:r>
              <a:rPr lang="zh-CN" altLang="en-US" sz="2000" b="1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字节：</a:t>
            </a:r>
            <a:r>
              <a:rPr lang="en-US" altLang="zh-CN" sz="2000" b="1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byte</a:t>
            </a:r>
            <a:r>
              <a:rPr lang="zh-CN" altLang="en-US" sz="2000" b="1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b="1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8bit</a:t>
            </a:r>
            <a:r>
              <a:rPr lang="zh-CN" altLang="en-US" sz="2000" b="1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en-US" altLang="zh-CN" sz="2000" b="1" i="1" kern="1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en-US" sz="2000" b="1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代表机型：</a:t>
            </a:r>
            <a:r>
              <a:rPr lang="en-US" altLang="zh-CN" sz="2000" b="1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4byte</a:t>
            </a:r>
            <a:r>
              <a:rPr lang="zh-CN" altLang="en-US" sz="2000" b="1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b="1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32bit</a:t>
            </a:r>
            <a:r>
              <a:rPr lang="zh-CN" altLang="en-US" sz="2000" b="1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zh-CN" sz="2000" b="1" i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A4E77CF-0F41-45B6-B5F2-D18C82A75F8F}"/>
              </a:ext>
            </a:extLst>
          </p:cNvPr>
          <p:cNvGrpSpPr/>
          <p:nvPr/>
        </p:nvGrpSpPr>
        <p:grpSpPr>
          <a:xfrm>
            <a:off x="3574926" y="4509120"/>
            <a:ext cx="5282240" cy="2160240"/>
            <a:chOff x="5146305" y="4621560"/>
            <a:chExt cx="5282240" cy="2160240"/>
          </a:xfrm>
        </p:grpSpPr>
        <p:sp>
          <p:nvSpPr>
            <p:cNvPr id="33" name="Rectangle 4159">
              <a:extLst>
                <a:ext uri="{FF2B5EF4-FFF2-40B4-BE49-F238E27FC236}">
                  <a16:creationId xmlns:a16="http://schemas.microsoft.com/office/drawing/2014/main" id="{34BFF9A9-C563-446E-86C0-729F3378C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8545" y="4621560"/>
              <a:ext cx="2160000" cy="21602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2000"/>
            </a:p>
          </p:txBody>
        </p:sp>
        <p:sp>
          <p:nvSpPr>
            <p:cNvPr id="34" name="文本框 2">
              <a:extLst>
                <a:ext uri="{FF2B5EF4-FFF2-40B4-BE49-F238E27FC236}">
                  <a16:creationId xmlns:a16="http://schemas.microsoft.com/office/drawing/2014/main" id="{76A765BE-A6FA-42E9-AD7D-E353D6001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5873" y="5619044"/>
              <a:ext cx="1216690" cy="49727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ctr" anchorCtr="0" upright="1">
              <a:noAutofit/>
            </a:bodyPr>
            <a:lstStyle/>
            <a:p>
              <a:pPr indent="57150" algn="just">
                <a:spcAft>
                  <a:spcPts val="0"/>
                </a:spcAft>
              </a:pPr>
              <a:r>
                <a:rPr lang="en-US" altLang="zh-CN" sz="2000" kern="100" dirty="0">
                  <a:effectLst/>
                  <a:latin typeface="Times New Roman"/>
                  <a:ea typeface="宋体"/>
                  <a:cs typeface="宋体"/>
                </a:rPr>
                <a:t>    </a:t>
              </a:r>
              <a:r>
                <a:rPr lang="zh-CN" sz="2000" kern="100" dirty="0">
                  <a:effectLst/>
                  <a:latin typeface="Times New Roman"/>
                  <a:ea typeface="宋体"/>
                  <a:cs typeface="宋体"/>
                </a:rPr>
                <a:t>内存</a:t>
              </a:r>
            </a:p>
          </p:txBody>
        </p:sp>
        <p:sp>
          <p:nvSpPr>
            <p:cNvPr id="35" name="文本框 2">
              <a:extLst>
                <a:ext uri="{FF2B5EF4-FFF2-40B4-BE49-F238E27FC236}">
                  <a16:creationId xmlns:a16="http://schemas.microsoft.com/office/drawing/2014/main" id="{147F4B3D-FB6F-415C-9768-52E5C15B7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7648" y="5452309"/>
              <a:ext cx="1216690" cy="49727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ctr" anchorCtr="0" upright="1">
              <a:noAutofit/>
            </a:bodyPr>
            <a:lstStyle/>
            <a:p>
              <a:pPr indent="57150" algn="just">
                <a:spcAft>
                  <a:spcPts val="0"/>
                </a:spcAft>
              </a:pPr>
              <a:r>
                <a:rPr lang="en-US" altLang="zh-CN" sz="2000" kern="100" dirty="0">
                  <a:effectLst/>
                  <a:latin typeface="Times New Roman"/>
                  <a:ea typeface="宋体"/>
                  <a:cs typeface="宋体"/>
                </a:rPr>
                <a:t>    </a:t>
              </a:r>
              <a:r>
                <a:rPr lang="zh-CN" sz="2000" kern="100" dirty="0">
                  <a:effectLst/>
                  <a:latin typeface="Times New Roman"/>
                  <a:ea typeface="宋体"/>
                  <a:cs typeface="宋体"/>
                </a:rPr>
                <a:t>外存</a:t>
              </a:r>
            </a:p>
          </p:txBody>
        </p:sp>
        <p:sp>
          <p:nvSpPr>
            <p:cNvPr id="36" name="文本框 2">
              <a:extLst>
                <a:ext uri="{FF2B5EF4-FFF2-40B4-BE49-F238E27FC236}">
                  <a16:creationId xmlns:a16="http://schemas.microsoft.com/office/drawing/2014/main" id="{F648DC55-8DD5-47FB-BB23-176A22A04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6198" y="4722478"/>
              <a:ext cx="1597800" cy="49727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ctr" anchorCtr="0" upright="1">
              <a:noAutofit/>
            </a:bodyPr>
            <a:lstStyle/>
            <a:p>
              <a:pPr indent="57150" algn="just">
                <a:spcAft>
                  <a:spcPts val="0"/>
                </a:spcAft>
              </a:pPr>
              <a:r>
                <a:rPr lang="en-US" altLang="zh-CN" sz="2000" kern="100" dirty="0">
                  <a:effectLst/>
                  <a:latin typeface="Times New Roman"/>
                  <a:ea typeface="宋体"/>
                  <a:cs typeface="宋体"/>
                </a:rPr>
                <a:t>    </a:t>
              </a:r>
              <a:r>
                <a:rPr lang="zh-CN" sz="2000" kern="100" dirty="0">
                  <a:effectLst/>
                  <a:latin typeface="Times New Roman"/>
                  <a:ea typeface="宋体"/>
                  <a:cs typeface="宋体"/>
                </a:rPr>
                <a:t>输入设备</a:t>
              </a:r>
            </a:p>
          </p:txBody>
        </p:sp>
        <p:sp>
          <p:nvSpPr>
            <p:cNvPr id="37" name="文本框 2">
              <a:extLst>
                <a:ext uri="{FF2B5EF4-FFF2-40B4-BE49-F238E27FC236}">
                  <a16:creationId xmlns:a16="http://schemas.microsoft.com/office/drawing/2014/main" id="{95FB0845-5BD4-4FD3-8976-7301C54F0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6198" y="6182140"/>
              <a:ext cx="1597800" cy="49727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ctr" anchorCtr="0" upright="1">
              <a:noAutofit/>
            </a:bodyPr>
            <a:lstStyle/>
            <a:p>
              <a:pPr indent="57150" algn="just">
                <a:spcAft>
                  <a:spcPts val="0"/>
                </a:spcAft>
              </a:pPr>
              <a:r>
                <a:rPr lang="en-US" altLang="zh-CN" sz="2000" kern="100" dirty="0">
                  <a:effectLst/>
                  <a:latin typeface="Times New Roman"/>
                  <a:ea typeface="宋体"/>
                  <a:cs typeface="宋体"/>
                </a:rPr>
                <a:t>    </a:t>
              </a:r>
              <a:r>
                <a:rPr lang="zh-CN" sz="2000" kern="100" dirty="0">
                  <a:effectLst/>
                  <a:latin typeface="Times New Roman"/>
                  <a:ea typeface="宋体"/>
                  <a:cs typeface="宋体"/>
                </a:rPr>
                <a:t>输出设备</a:t>
              </a:r>
            </a:p>
          </p:txBody>
        </p:sp>
        <p:cxnSp>
          <p:nvCxnSpPr>
            <p:cNvPr id="38" name="直线箭头连接符 7">
              <a:extLst>
                <a:ext uri="{FF2B5EF4-FFF2-40B4-BE49-F238E27FC236}">
                  <a16:creationId xmlns:a16="http://schemas.microsoft.com/office/drawing/2014/main" id="{2A584B1F-F43F-4E22-9892-82D55A40C8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173716" y="5870989"/>
              <a:ext cx="506358" cy="0"/>
            </a:xfrm>
            <a:prstGeom prst="bentConnector3">
              <a:avLst>
                <a:gd name="adj1" fmla="val 37648"/>
              </a:avLst>
            </a:prstGeom>
            <a:noFill/>
            <a:ln w="3175">
              <a:solidFill>
                <a:srgbClr val="FF0000"/>
              </a:solidFill>
              <a:miter lim="800000"/>
              <a:headEnd type="none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</p:cxnSp>
        <p:grpSp>
          <p:nvGrpSpPr>
            <p:cNvPr id="39" name="Group 4477">
              <a:extLst>
                <a:ext uri="{FF2B5EF4-FFF2-40B4-BE49-F238E27FC236}">
                  <a16:creationId xmlns:a16="http://schemas.microsoft.com/office/drawing/2014/main" id="{44974919-F9C2-45B8-B4DC-04E6C2FF1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92012" y="5007683"/>
              <a:ext cx="1014505" cy="478266"/>
              <a:chOff x="6484" y="5727"/>
              <a:chExt cx="495" cy="327"/>
            </a:xfrm>
            <a:noFill/>
          </p:grpSpPr>
          <p:cxnSp>
            <p:nvCxnSpPr>
              <p:cNvPr id="40" name="直线连接符 12">
                <a:extLst>
                  <a:ext uri="{FF2B5EF4-FFF2-40B4-BE49-F238E27FC236}">
                    <a16:creationId xmlns:a16="http://schemas.microsoft.com/office/drawing/2014/main" id="{81F2C235-BECE-4659-92B2-6A84CCACF2E2}"/>
                  </a:ext>
                </a:extLst>
              </p:cNvPr>
              <p:cNvCxnSpPr/>
              <p:nvPr/>
            </p:nvCxnSpPr>
            <p:spPr bwMode="auto">
              <a:xfrm flipH="1">
                <a:off x="6489" y="5727"/>
                <a:ext cx="490" cy="0"/>
              </a:xfrm>
              <a:prstGeom prst="line">
                <a:avLst/>
              </a:prstGeom>
              <a:grpFill/>
              <a:ln w="31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0000" dir="5400000" rotWithShape="0">
                        <a:srgbClr val="808080">
                          <a:alpha val="37999"/>
                        </a:srgb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直线连接符 12">
                <a:extLst>
                  <a:ext uri="{FF2B5EF4-FFF2-40B4-BE49-F238E27FC236}">
                    <a16:creationId xmlns:a16="http://schemas.microsoft.com/office/drawing/2014/main" id="{5EDCDF72-71F3-427C-9556-DE2069F8F3E0}"/>
                  </a:ext>
                </a:extLst>
              </p:cNvPr>
              <p:cNvCxnSpPr/>
              <p:nvPr/>
            </p:nvCxnSpPr>
            <p:spPr bwMode="auto">
              <a:xfrm flipH="1" flipV="1">
                <a:off x="6484" y="5727"/>
                <a:ext cx="1" cy="327"/>
              </a:xfrm>
              <a:prstGeom prst="line">
                <a:avLst/>
              </a:prstGeom>
              <a:grpFill/>
              <a:ln w="3175">
                <a:solidFill>
                  <a:srgbClr val="FF0000"/>
                </a:solidFill>
                <a:round/>
                <a:headEnd type="arrow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0000" dir="5400000" rotWithShape="0">
                        <a:srgbClr val="808080">
                          <a:alpha val="37999"/>
                        </a:srgb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2" name="曲线连接符 13">
              <a:extLst>
                <a:ext uri="{FF2B5EF4-FFF2-40B4-BE49-F238E27FC236}">
                  <a16:creationId xmlns:a16="http://schemas.microsoft.com/office/drawing/2014/main" id="{D4445C48-A699-473B-9B05-693777EE6F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99579" y="6316698"/>
              <a:ext cx="2637355" cy="248640"/>
            </a:xfrm>
            <a:prstGeom prst="bentConnector3">
              <a:avLst>
                <a:gd name="adj1" fmla="val 0"/>
              </a:avLst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 type="arrow" w="sm" len="sm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43" name="曲线连接符 13">
              <a:extLst>
                <a:ext uri="{FF2B5EF4-FFF2-40B4-BE49-F238E27FC236}">
                  <a16:creationId xmlns:a16="http://schemas.microsoft.com/office/drawing/2014/main" id="{A33D5CD9-E56B-4868-BA63-7C6CCF392AC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87648" y="5738976"/>
              <a:ext cx="709200" cy="0"/>
            </a:xfrm>
            <a:prstGeom prst="bentConnector3">
              <a:avLst>
                <a:gd name="adj1" fmla="val 50000"/>
              </a:avLst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 type="arrow" w="sm" len="sm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44" name="曲线连接符 13">
              <a:extLst>
                <a:ext uri="{FF2B5EF4-FFF2-40B4-BE49-F238E27FC236}">
                  <a16:creationId xmlns:a16="http://schemas.microsoft.com/office/drawing/2014/main" id="{BA824AD6-6159-495B-852D-0A4AC4A682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78702" y="5516663"/>
              <a:ext cx="2535368" cy="0"/>
            </a:xfrm>
            <a:prstGeom prst="bentConnector3">
              <a:avLst>
                <a:gd name="adj1" fmla="val 50000"/>
              </a:avLst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 type="arrow" w="sm" len="sm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5" name="文本框 2">
              <a:extLst>
                <a:ext uri="{FF2B5EF4-FFF2-40B4-BE49-F238E27FC236}">
                  <a16:creationId xmlns:a16="http://schemas.microsoft.com/office/drawing/2014/main" id="{081BC2D4-E7FC-4EC0-81E4-1E5A3FF23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6305" y="5459622"/>
              <a:ext cx="1023451" cy="85122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18000" tIns="10800" rIns="18000" bIns="10800" anchor="ctr" anchorCtr="0" upright="1">
              <a:noAutofit/>
            </a:bodyPr>
            <a:lstStyle/>
            <a:p>
              <a:pPr indent="57150" algn="just">
                <a:spcAft>
                  <a:spcPts val="0"/>
                </a:spcAft>
              </a:pPr>
              <a:r>
                <a:rPr lang="en-US" sz="2000" kern="100" dirty="0">
                  <a:effectLst/>
                  <a:latin typeface="Times New Roman"/>
                  <a:ea typeface="宋体"/>
                  <a:cs typeface="宋体"/>
                </a:rPr>
                <a:t>   CPU</a:t>
              </a:r>
              <a:endParaRPr lang="zh-CN" sz="2000" kern="100" dirty="0">
                <a:effectLst/>
                <a:latin typeface="Times New Roman"/>
                <a:ea typeface="宋体"/>
                <a:cs typeface="宋体"/>
              </a:endParaRPr>
            </a:p>
          </p:txBody>
        </p:sp>
        <p:cxnSp>
          <p:nvCxnSpPr>
            <p:cNvPr id="46" name="直线连接符 12">
              <a:extLst>
                <a:ext uri="{FF2B5EF4-FFF2-40B4-BE49-F238E27FC236}">
                  <a16:creationId xmlns:a16="http://schemas.microsoft.com/office/drawing/2014/main" id="{68A4C082-1D6E-429B-93CA-3C770FEB4F78}"/>
                </a:ext>
              </a:extLst>
            </p:cNvPr>
            <p:cNvCxnSpPr/>
            <p:nvPr/>
          </p:nvCxnSpPr>
          <p:spPr bwMode="auto">
            <a:xfrm flipH="1" flipV="1">
              <a:off x="7521768" y="6133776"/>
              <a:ext cx="0" cy="3600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7" name="直线连接符 12">
              <a:extLst>
                <a:ext uri="{FF2B5EF4-FFF2-40B4-BE49-F238E27FC236}">
                  <a16:creationId xmlns:a16="http://schemas.microsoft.com/office/drawing/2014/main" id="{5D13B064-9C5A-4F38-BA45-CE968A4EE731}"/>
                </a:ext>
              </a:extLst>
            </p:cNvPr>
            <p:cNvCxnSpPr/>
            <p:nvPr/>
          </p:nvCxnSpPr>
          <p:spPr bwMode="auto">
            <a:xfrm flipH="1">
              <a:off x="7531086" y="6493776"/>
              <a:ext cx="998551" cy="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 type="arrow" w="sm" len="sm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8" name="直线箭头连接符 7">
              <a:extLst>
                <a:ext uri="{FF2B5EF4-FFF2-40B4-BE49-F238E27FC236}">
                  <a16:creationId xmlns:a16="http://schemas.microsoft.com/office/drawing/2014/main" id="{782CCA64-3997-4332-A7CA-02B263DCB0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173716" y="5726973"/>
              <a:ext cx="506358" cy="0"/>
            </a:xfrm>
            <a:prstGeom prst="bentConnector3">
              <a:avLst>
                <a:gd name="adj1" fmla="val 37648"/>
              </a:avLst>
            </a:prstGeom>
            <a:noFill/>
            <a:ln w="3175">
              <a:solidFill>
                <a:srgbClr val="FF0000"/>
              </a:solidFill>
              <a:miter lim="800000"/>
              <a:headEnd type="arrow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" name="直线箭头连接符 7">
              <a:extLst>
                <a:ext uri="{FF2B5EF4-FFF2-40B4-BE49-F238E27FC236}">
                  <a16:creationId xmlns:a16="http://schemas.microsoft.com/office/drawing/2014/main" id="{CBF2BFCC-ACEB-4527-8508-E0826DB89B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87648" y="6023389"/>
              <a:ext cx="709200" cy="0"/>
            </a:xfrm>
            <a:prstGeom prst="bentConnector3">
              <a:avLst>
                <a:gd name="adj1" fmla="val 37648"/>
              </a:avLst>
            </a:prstGeom>
            <a:noFill/>
            <a:ln w="3175">
              <a:solidFill>
                <a:srgbClr val="FF0000"/>
              </a:solidFill>
              <a:miter lim="800000"/>
              <a:headEnd type="none" w="sm" len="sm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3" name="直线箭头连接符 7">
              <a:extLst>
                <a:ext uri="{FF2B5EF4-FFF2-40B4-BE49-F238E27FC236}">
                  <a16:creationId xmlns:a16="http://schemas.microsoft.com/office/drawing/2014/main" id="{23525AD6-D019-4382-957A-240C54E5B4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187648" y="5879373"/>
              <a:ext cx="709200" cy="0"/>
            </a:xfrm>
            <a:prstGeom prst="bentConnector3">
              <a:avLst>
                <a:gd name="adj1" fmla="val 37648"/>
              </a:avLst>
            </a:prstGeom>
            <a:noFill/>
            <a:ln w="3175">
              <a:solidFill>
                <a:srgbClr val="FF0000"/>
              </a:solidFill>
              <a:miter lim="800000"/>
              <a:headEnd type="arrow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0000" dir="5400000" rotWithShape="0">
                      <a:srgbClr val="808080">
                        <a:alpha val="37999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4" name="曲线连接符 13">
              <a:extLst>
                <a:ext uri="{FF2B5EF4-FFF2-40B4-BE49-F238E27FC236}">
                  <a16:creationId xmlns:a16="http://schemas.microsoft.com/office/drawing/2014/main" id="{B2D4A408-9032-42CA-ADEA-9399AAF336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931785" y="4902377"/>
              <a:ext cx="2605148" cy="580647"/>
            </a:xfrm>
            <a:prstGeom prst="bentConnector3">
              <a:avLst>
                <a:gd name="adj1" fmla="val -278"/>
              </a:avLst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 type="arrow" w="sm" len="sm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68646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4" grpId="0" animBg="1"/>
      <p:bldP spid="19" grpId="0"/>
      <p:bldP spid="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/>
              <a:t>输入小数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b="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b="0" dirty="0"/>
          </a:p>
          <a:p>
            <a:pPr eaLnBrk="1" hangingPunct="1">
              <a:lnSpc>
                <a:spcPct val="90000"/>
              </a:lnSpc>
            </a:pPr>
            <a:endParaRPr lang="en-US" altLang="zh-CN" b="0" dirty="0"/>
          </a:p>
          <a:p>
            <a:pPr eaLnBrk="1" hangingPunct="1">
              <a:lnSpc>
                <a:spcPct val="90000"/>
              </a:lnSpc>
            </a:pPr>
            <a:endParaRPr lang="en-US" altLang="zh-CN" b="0" dirty="0"/>
          </a:p>
          <a:p>
            <a:pPr eaLnBrk="1" hangingPunct="1">
              <a:lnSpc>
                <a:spcPct val="90000"/>
              </a:lnSpc>
            </a:pPr>
            <a:endParaRPr lang="en-US" altLang="zh-CN" b="0" dirty="0"/>
          </a:p>
          <a:p>
            <a:pPr eaLnBrk="1" hangingPunct="1">
              <a:lnSpc>
                <a:spcPct val="90000"/>
              </a:lnSpc>
            </a:pPr>
            <a:endParaRPr lang="en-US" altLang="zh-CN" b="0" dirty="0"/>
          </a:p>
          <a:p>
            <a:pPr eaLnBrk="1" hangingPunct="1">
              <a:lnSpc>
                <a:spcPct val="90000"/>
              </a:lnSpc>
            </a:pPr>
            <a:endParaRPr lang="en-US" altLang="zh-CN" b="0" dirty="0"/>
          </a:p>
          <a:p>
            <a:pPr eaLnBrk="1" hangingPunct="1">
              <a:lnSpc>
                <a:spcPct val="90000"/>
              </a:lnSpc>
            </a:pPr>
            <a:endParaRPr lang="en-US" altLang="zh-CN" b="0" dirty="0"/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526982" y="981075"/>
            <a:ext cx="5860813" cy="304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double m, n;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lf</a:t>
            </a:r>
            <a:r>
              <a:rPr lang="en-US" altLang="zh-CN" sz="2400" i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&amp;m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&amp;n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……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101587" y="76200"/>
            <a:ext cx="11987239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/>
            <a:endParaRPr lang="en-US" altLang="zh-CN" sz="2800">
              <a:latin typeface="Comic Sans MS" pitchFamily="66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1EFB81CB-E397-4ED3-B3BF-39C81DAA1CF6}" type="slidenum">
              <a:rPr lang="en-US" altLang="zh-CN" sz="1200">
                <a:ea typeface="+mn-ea"/>
              </a:rPr>
              <a:pPr algn="r" eaLnBrk="1" hangingPunct="1">
                <a:defRPr/>
              </a:pPr>
              <a:t>50</a:t>
            </a:fld>
            <a:endParaRPr lang="en-US" altLang="zh-CN" sz="1200">
              <a:ea typeface="+mn-ea"/>
            </a:endParaRPr>
          </a:p>
        </p:txBody>
      </p:sp>
      <p:sp>
        <p:nvSpPr>
          <p:cNvPr id="555012" name="Text Box 4"/>
          <p:cNvSpPr txBox="1">
            <a:spLocks noChangeArrowheads="1"/>
          </p:cNvSpPr>
          <p:nvPr/>
        </p:nvSpPr>
        <p:spPr bwMode="auto">
          <a:xfrm>
            <a:off x="4655235" y="4269064"/>
            <a:ext cx="1728573" cy="115155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54000" tIns="10800" rIns="54000" bIns="10800"/>
          <a:lstStyle/>
          <a:p>
            <a:pPr algn="just"/>
            <a:r>
              <a:rPr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567.1</a:t>
            </a:r>
          </a:p>
          <a:p>
            <a:pPr algn="just"/>
            <a:r>
              <a:rPr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85.1</a:t>
            </a:r>
          </a:p>
          <a:p>
            <a:pPr algn="just"/>
            <a:endParaRPr lang="en-US" altLang="zh-CN" sz="2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18742" y="4269064"/>
            <a:ext cx="1728573" cy="115155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54000" tIns="10800" rIns="54000" bIns="10800"/>
          <a:lstStyle/>
          <a:p>
            <a:pPr algn="just"/>
            <a:r>
              <a:rPr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567.1  85.1</a:t>
            </a:r>
          </a:p>
          <a:p>
            <a:pPr algn="just"/>
            <a:endParaRPr lang="en-US" altLang="zh-CN" sz="2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" name="箭头: 上弧形 2">
            <a:extLst>
              <a:ext uri="{FF2B5EF4-FFF2-40B4-BE49-F238E27FC236}">
                <a16:creationId xmlns:a16="http://schemas.microsoft.com/office/drawing/2014/main" id="{3D6FDE1A-5E9C-4762-8FEC-3353BD5EAC48}"/>
              </a:ext>
            </a:extLst>
          </p:cNvPr>
          <p:cNvSpPr/>
          <p:nvPr/>
        </p:nvSpPr>
        <p:spPr bwMode="auto">
          <a:xfrm flipV="1">
            <a:off x="3070870" y="2780928"/>
            <a:ext cx="1728192" cy="504056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箭头: 上弧形 3">
            <a:extLst>
              <a:ext uri="{FF2B5EF4-FFF2-40B4-BE49-F238E27FC236}">
                <a16:creationId xmlns:a16="http://schemas.microsoft.com/office/drawing/2014/main" id="{5F5DD971-DD4C-44D6-A229-237D9E80176A}"/>
              </a:ext>
            </a:extLst>
          </p:cNvPr>
          <p:cNvSpPr/>
          <p:nvPr/>
        </p:nvSpPr>
        <p:spPr bwMode="auto">
          <a:xfrm>
            <a:off x="3779240" y="2008334"/>
            <a:ext cx="1583987" cy="504056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3C47F9E-B2EC-41F4-9A55-EBC7BD6C498C}"/>
              </a:ext>
            </a:extLst>
          </p:cNvPr>
          <p:cNvSpPr txBox="1">
            <a:spLocks/>
          </p:cNvSpPr>
          <p:nvPr/>
        </p:nvSpPr>
        <p:spPr bwMode="auto">
          <a:xfrm>
            <a:off x="6661875" y="1007938"/>
            <a:ext cx="4761924" cy="30201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zh-CN" sz="2400" kern="0" dirty="0"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pPr>
              <a:buFontTx/>
              <a:buNone/>
            </a:pPr>
            <a:r>
              <a:rPr lang="en-US" altLang="zh-CN" sz="2400" kern="0" dirty="0">
                <a:latin typeface="Courier New" pitchFamily="49" charset="0"/>
                <a:cs typeface="Courier New" pitchFamily="49" charset="0"/>
              </a:rPr>
              <a:t>using namespace std;</a:t>
            </a:r>
            <a:endParaRPr lang="zh-CN" altLang="zh-CN" sz="2400" kern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sz="2400" b="0" kern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	…</a:t>
            </a:r>
            <a:endParaRPr lang="zh-CN" altLang="zh-CN" sz="2400" b="0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kern="0" dirty="0">
                <a:latin typeface="Courier New" pitchFamily="49" charset="0"/>
                <a:cs typeface="Courier New" pitchFamily="49" charset="0"/>
              </a:rPr>
              <a:t>cin</a:t>
            </a:r>
            <a:r>
              <a:rPr lang="pt-BR" altLang="zh-CN" sz="2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u="sng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&gt;&gt; m</a:t>
            </a:r>
            <a:r>
              <a:rPr lang="pt-BR" altLang="zh-CN" sz="2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b="0" i="1" u="sng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&gt;&gt; n</a:t>
            </a:r>
            <a:r>
              <a:rPr lang="pt-BR" altLang="zh-CN" sz="2400" kern="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pt-BR" altLang="zh-CN" sz="2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pt-BR" altLang="zh-CN" sz="24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en-US" sz="2400" b="0" kern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269381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2" grpId="0" animBg="1"/>
      <p:bldP spid="8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BB207533-080C-404A-B66B-DABCCA9B966F}" type="slidenum">
              <a:rPr lang="en-US" altLang="zh-CN" sz="1200">
                <a:ea typeface="+mn-ea"/>
              </a:rPr>
              <a:pPr algn="r" eaLnBrk="1" hangingPunct="1">
                <a:defRPr/>
              </a:pPr>
              <a:t>51</a:t>
            </a:fld>
            <a:endParaRPr lang="en-US" altLang="zh-CN" sz="1200">
              <a:ea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9561" y="832062"/>
            <a:ext cx="4463746" cy="27687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ts val="2600"/>
              </a:lnSpc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ts val="2600"/>
              </a:lnSpc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("%c", &amp;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pt-BR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t-BR" altLang="zh-CN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dirty="0"/>
              <a:t>输入一个字符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0973" y="832062"/>
            <a:ext cx="5078640" cy="27687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ts val="2600"/>
              </a:lnSpc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pt-BR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altLang="zh-CN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不接受回车键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721741F-EF52-4A5B-B41E-A9AAFB647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973" y="3892402"/>
            <a:ext cx="5078640" cy="27634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ts val="2600"/>
              </a:lnSpc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BR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pt-BR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altLang="zh-CN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不清空缓冲区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0B86B53-2403-426F-9492-1001E1F03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1" y="3892402"/>
            <a:ext cx="4463746" cy="27687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ts val="2600"/>
              </a:lnSpc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ts val="2600"/>
              </a:lnSpc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pt-BR" altLang="zh-CN" sz="2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ts val="2600"/>
              </a:lnSpc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}//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不清空缓冲区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04457B5-656F-4463-A2C0-994CAAB8CEA6}"/>
              </a:ext>
            </a:extLst>
          </p:cNvPr>
          <p:cNvSpPr/>
          <p:nvPr/>
        </p:nvSpPr>
        <p:spPr bwMode="auto">
          <a:xfrm>
            <a:off x="5015086" y="4905200"/>
            <a:ext cx="792000" cy="360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rgbClr val="BBE0E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10702F01-54DE-4BFA-B90C-DE30F4A9E1D3}"/>
              </a:ext>
            </a:extLst>
          </p:cNvPr>
          <p:cNvCxnSpPr>
            <a:cxnSpLocks/>
          </p:cNvCxnSpPr>
          <p:nvPr/>
        </p:nvCxnSpPr>
        <p:spPr bwMode="auto">
          <a:xfrm>
            <a:off x="5015086" y="3284984"/>
            <a:ext cx="792000" cy="910560"/>
          </a:xfrm>
          <a:prstGeom prst="bentConnector3">
            <a:avLst>
              <a:gd name="adj1" fmla="val 37502"/>
            </a:avLst>
          </a:prstGeom>
          <a:solidFill>
            <a:schemeClr val="accent1"/>
          </a:solidFill>
          <a:ln w="127000" cap="flat" cmpd="sng" algn="ctr">
            <a:solidFill>
              <a:srgbClr val="BBE0E3"/>
            </a:solidFill>
            <a:prstDash val="sysDot"/>
            <a:round/>
            <a:headEnd type="none" w="med" len="med"/>
            <a:tailEnd type="stealth"/>
          </a:ln>
          <a:effectLst/>
        </p:spPr>
      </p:cxnSp>
    </p:spTree>
    <p:extLst>
      <p:ext uri="{BB962C8B-B14F-4D97-AF65-F5344CB8AC3E}">
        <p14:creationId xmlns:p14="http://schemas.microsoft.com/office/powerpoint/2010/main" val="318910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BB207533-080C-404A-B66B-DABCCA9B966F}" type="slidenum">
              <a:rPr lang="en-US" altLang="zh-CN" sz="1200">
                <a:ea typeface="+mn-ea"/>
              </a:rPr>
              <a:pPr algn="r" eaLnBrk="1" hangingPunct="1">
                <a:defRPr/>
              </a:pPr>
              <a:t>52</a:t>
            </a:fld>
            <a:endParaRPr lang="en-US" altLang="zh-CN" sz="1200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输入问题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7B3F8F-D901-4E4F-9EBF-8F5EF508D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程序执行的时候，默认以回车键作为一次输入动作的结束</a:t>
            </a:r>
            <a:endParaRPr lang="en-US" altLang="zh-CN" sz="2400" dirty="0"/>
          </a:p>
          <a:p>
            <a:r>
              <a:rPr lang="zh-CN" altLang="en-US" sz="2400" dirty="0"/>
              <a:t>回车键之前键入的所有内容（</a:t>
            </a:r>
            <a:r>
              <a:rPr lang="zh-CN" altLang="en-US" sz="2400" b="0" dirty="0"/>
              <a:t>及回车键？</a:t>
            </a:r>
            <a:r>
              <a:rPr lang="zh-CN" altLang="en-US" sz="2400" dirty="0"/>
              <a:t>）先呆在缓冲区里头排队</a:t>
            </a:r>
            <a:endParaRPr lang="en-US" altLang="zh-CN" sz="2400" dirty="0"/>
          </a:p>
          <a:p>
            <a:r>
              <a:rPr lang="zh-CN" altLang="en-US" sz="2400" dirty="0"/>
              <a:t>根据代码，按需从缓冲区取数据，转存给代码中的变量</a:t>
            </a:r>
            <a:endParaRPr lang="en-US" altLang="zh-CN" sz="2400" dirty="0"/>
          </a:p>
          <a:p>
            <a:r>
              <a:rPr lang="zh-CN" altLang="en-US" sz="2400" dirty="0"/>
              <a:t>多余的内容暂时还呆在缓冲区里头</a:t>
            </a:r>
            <a:endParaRPr lang="en-US" altLang="zh-CN" sz="2400" dirty="0"/>
          </a:p>
          <a:p>
            <a:r>
              <a:rPr lang="zh-CN" altLang="en-US" sz="2400" b="0" dirty="0"/>
              <a:t>程序执行结束，缓冲区的内容被清空？</a:t>
            </a:r>
            <a:endParaRPr lang="en-US" altLang="zh-CN" sz="2400" b="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如果一条输入语句中不止输入一个数据</a:t>
            </a:r>
            <a:endParaRPr lang="en-US" altLang="zh-CN" sz="2400" dirty="0"/>
          </a:p>
          <a:p>
            <a:pPr lvl="1"/>
            <a:r>
              <a:rPr lang="zh-CN" altLang="en-US" sz="2000" dirty="0"/>
              <a:t>整数或小数 默认 以 空白符 作为间隔符</a:t>
            </a:r>
            <a:endParaRPr lang="en-US" altLang="zh-CN" sz="2000" dirty="0"/>
          </a:p>
          <a:p>
            <a:pPr lvl="2"/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</a:t>
            </a:r>
            <a:r>
              <a:rPr lang="en-US" altLang="zh-CN" dirty="0"/>
              <a:t>", &amp;m, &amp;n)</a:t>
            </a:r>
          </a:p>
          <a:p>
            <a:pPr lvl="2"/>
            <a:r>
              <a:rPr lang="en-US" altLang="zh-CN" dirty="0" err="1"/>
              <a:t>cin</a:t>
            </a:r>
            <a:r>
              <a:rPr lang="en-US" altLang="zh-CN" dirty="0"/>
              <a:t> &gt;&gt; x &gt;&gt; y;</a:t>
            </a:r>
          </a:p>
          <a:p>
            <a:r>
              <a:rPr lang="zh-CN" altLang="en-US" sz="2400" dirty="0"/>
              <a:t>如果后面再调用输入库函数</a:t>
            </a:r>
            <a:endParaRPr lang="en-US" altLang="zh-CN" sz="2400" dirty="0"/>
          </a:p>
          <a:p>
            <a:pPr lvl="1"/>
            <a:r>
              <a:rPr lang="zh-CN" altLang="en-US" sz="2000" dirty="0"/>
              <a:t>缓冲区里的内容一般会被清空</a:t>
            </a:r>
            <a:endParaRPr lang="en-US" altLang="zh-CN" sz="2000" dirty="0"/>
          </a:p>
          <a:p>
            <a:pPr lvl="1"/>
            <a:r>
              <a:rPr lang="zh-CN" altLang="en-US" sz="2000" dirty="0"/>
              <a:t>再调用 </a:t>
            </a:r>
            <a:r>
              <a:rPr lang="en-US" altLang="zh-CN" sz="2000" dirty="0" err="1"/>
              <a:t>getchar</a:t>
            </a:r>
            <a:r>
              <a:rPr lang="en-US" altLang="zh-CN" sz="2000" dirty="0"/>
              <a:t>()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b="1" dirty="0"/>
              <a:t>c</a:t>
            </a:r>
            <a:r>
              <a:rPr lang="en-US" altLang="zh-CN" sz="2000" dirty="0"/>
              <a:t>", &amp;…)</a:t>
            </a:r>
            <a:r>
              <a:rPr lang="zh-CN" altLang="en-US" sz="2000" dirty="0"/>
              <a:t>，缓冲区里的内容一般</a:t>
            </a:r>
            <a:r>
              <a:rPr lang="zh-CN" altLang="en-US" sz="2000" b="1" dirty="0">
                <a:solidFill>
                  <a:srgbClr val="FF0000"/>
                </a:solidFill>
              </a:rPr>
              <a:t>不</a:t>
            </a:r>
            <a:r>
              <a:rPr lang="zh-CN" altLang="en-US" sz="2000" dirty="0"/>
              <a:t>会被清空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7DC951-FE86-4539-8FD5-E6C4648404C1}"/>
              </a:ext>
            </a:extLst>
          </p:cNvPr>
          <p:cNvSpPr/>
          <p:nvPr/>
        </p:nvSpPr>
        <p:spPr bwMode="auto">
          <a:xfrm>
            <a:off x="4610041" y="3203975"/>
            <a:ext cx="3780420" cy="6300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1026" name="Picture 2" descr="https://ss1.bdstatic.com/70cFvXSh_Q1YnxGkpoWK1HF6hhy/it/u=3671715398,2421812277&amp;fm=26&amp;gp=0.jpg">
            <a:extLst>
              <a:ext uri="{FF2B5EF4-FFF2-40B4-BE49-F238E27FC236}">
                <a16:creationId xmlns:a16="http://schemas.microsoft.com/office/drawing/2014/main" id="{45AE1D5E-8FA3-43D9-A64E-44E632C36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541" y="2270280"/>
            <a:ext cx="2857500" cy="250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箭头: 虚尾 9">
            <a:extLst>
              <a:ext uri="{FF2B5EF4-FFF2-40B4-BE49-F238E27FC236}">
                <a16:creationId xmlns:a16="http://schemas.microsoft.com/office/drawing/2014/main" id="{6BE41E61-D357-4020-B757-CF45A4C32A53}"/>
              </a:ext>
            </a:extLst>
          </p:cNvPr>
          <p:cNvSpPr/>
          <p:nvPr/>
        </p:nvSpPr>
        <p:spPr bwMode="auto">
          <a:xfrm flipH="1">
            <a:off x="7670380" y="3271483"/>
            <a:ext cx="1455244" cy="495055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47498D-2470-4287-A788-2E4FEA39A00D}"/>
              </a:ext>
            </a:extLst>
          </p:cNvPr>
          <p:cNvSpPr txBox="1"/>
          <p:nvPr/>
        </p:nvSpPr>
        <p:spPr>
          <a:xfrm>
            <a:off x="4655046" y="2776429"/>
            <a:ext cx="2205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……</a:t>
            </a:r>
            <a:endParaRPr lang="zh-CN" altLang="en-US" sz="6000" dirty="0"/>
          </a:p>
        </p:txBody>
      </p:sp>
      <p:sp>
        <p:nvSpPr>
          <p:cNvPr id="13" name="箭头: 虚尾 12">
            <a:extLst>
              <a:ext uri="{FF2B5EF4-FFF2-40B4-BE49-F238E27FC236}">
                <a16:creationId xmlns:a16="http://schemas.microsoft.com/office/drawing/2014/main" id="{75695FFE-14FC-46AC-9E43-3F67BAB637E1}"/>
              </a:ext>
            </a:extLst>
          </p:cNvPr>
          <p:cNvSpPr/>
          <p:nvPr/>
        </p:nvSpPr>
        <p:spPr bwMode="auto">
          <a:xfrm flipH="1">
            <a:off x="3844956" y="3303186"/>
            <a:ext cx="842539" cy="495055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77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main()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{   int p = 1, n;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("Please input an integer: ");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scanf("%d", &amp;n);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p = p * n;		</a:t>
            </a:r>
            <a:endParaRPr lang="zh-CN" altLang="zh-CN" sz="2400" b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("The product is %d. ", p);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("Please input an integer: ");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scanf("%d", &amp;n);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  p = p * n;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("The product is %d. ", p);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……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 indent="0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……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   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4056FD-3864-4A1D-9500-EC101E1E05D0}"/>
              </a:ext>
            </a:extLst>
          </p:cNvPr>
          <p:cNvSpPr/>
          <p:nvPr/>
        </p:nvSpPr>
        <p:spPr>
          <a:xfrm>
            <a:off x="2719831" y="6093296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();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8273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CF93F-0730-4157-B002-55E3046C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0" dirty="0"/>
              <a:t>//</a:t>
            </a:r>
            <a:r>
              <a:rPr lang="zh-CN" altLang="zh-CN" sz="2400" b="0" dirty="0"/>
              <a:t>例</a:t>
            </a:r>
            <a:r>
              <a:rPr lang="en-US" altLang="zh-CN" sz="2400" b="0" dirty="0"/>
              <a:t>0.1 </a:t>
            </a:r>
            <a:r>
              <a:rPr lang="zh-CN" altLang="zh-CN" sz="2400" b="0" dirty="0"/>
              <a:t>计算一组圆（直径为</a:t>
            </a:r>
            <a:r>
              <a:rPr lang="en-US" altLang="zh-CN" sz="2400" b="0" dirty="0"/>
              <a:t> n </a:t>
            </a:r>
            <a:r>
              <a:rPr lang="zh-CN" altLang="zh-CN" sz="2400" b="0" dirty="0"/>
              <a:t>以内的正整数）的周长之和。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u="sng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io.h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{	int n;		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printf("Input n: ");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scanf("%d", </a:t>
            </a:r>
            <a:r>
              <a:rPr lang="pt-BR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n); </a:t>
            </a: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int d = 1;		//d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为直径，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1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double sum = 0; 	</a:t>
            </a:r>
            <a:r>
              <a:rPr lang="it-IT" altLang="zh-CN" sz="2400" b="0" dirty="0">
                <a:latin typeface="Courier New" pitchFamily="49" charset="0"/>
                <a:cs typeface="Courier New" pitchFamily="49" charset="0"/>
              </a:rPr>
              <a:t>//sum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为圆的周长和，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初始值是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>
              <a:buFontTx/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while(d &lt;= n)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{	sum = sum + 3.14 * d;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d = d + 1;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  printf("The sum: %f", sum); </a:t>
            </a: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C90E445-5ED3-4225-B4E7-8A3FCEB2FC8D}"/>
              </a:ext>
            </a:extLst>
          </p:cNvPr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9A98F1D-539D-4AB6-8807-AE05956F9D69}" type="slidenum">
              <a:rPr lang="en-US" altLang="zh-CN" sz="1200">
                <a:ea typeface="+mn-ea"/>
              </a:rPr>
              <a:pPr algn="r" eaLnBrk="1" hangingPunct="1">
                <a:defRPr/>
              </a:pPr>
              <a:t>54</a:t>
            </a:fld>
            <a:endParaRPr lang="en-US" altLang="zh-CN" sz="1200">
              <a:ea typeface="+mn-ea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227AAEC5-B892-4BFE-86BA-8DA2C453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数据的输出（</a:t>
            </a:r>
            <a:r>
              <a:rPr lang="en-US" altLang="zh-CN" dirty="0"/>
              <a:t>output</a:t>
            </a:r>
            <a:r>
              <a:rPr lang="zh-CN" altLang="en-US" dirty="0"/>
              <a:t>）</a:t>
            </a:r>
          </a:p>
        </p:txBody>
      </p:sp>
      <p:sp>
        <p:nvSpPr>
          <p:cNvPr id="8" name="椭圆 5">
            <a:extLst>
              <a:ext uri="{FF2B5EF4-FFF2-40B4-BE49-F238E27FC236}">
                <a16:creationId xmlns:a16="http://schemas.microsoft.com/office/drawing/2014/main" id="{3DFE63EB-0DE7-4F45-B48E-B0964057D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74" y="2564904"/>
            <a:ext cx="3384376" cy="452129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椭圆 5">
            <a:extLst>
              <a:ext uri="{FF2B5EF4-FFF2-40B4-BE49-F238E27FC236}">
                <a16:creationId xmlns:a16="http://schemas.microsoft.com/office/drawing/2014/main" id="{64381664-F61C-493F-85CD-84321166A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74" y="5994400"/>
            <a:ext cx="5040560" cy="558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矩形标注 7">
            <a:extLst>
              <a:ext uri="{FF2B5EF4-FFF2-40B4-BE49-F238E27FC236}">
                <a16:creationId xmlns:a16="http://schemas.microsoft.com/office/drawing/2014/main" id="{A309381E-C337-4FD2-9796-52DE35545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546" y="5229225"/>
            <a:ext cx="2244312" cy="504825"/>
          </a:xfrm>
          <a:prstGeom prst="wedgeRectCallout">
            <a:avLst>
              <a:gd name="adj1" fmla="val -16226"/>
              <a:gd name="adj2" fmla="val 12005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2400" dirty="0">
                <a:latin typeface="+mn-ea"/>
                <a:ea typeface="+mn-ea"/>
              </a:rPr>
              <a:t>  输出格式符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45EA4B8-8B83-46B6-8148-16E821FA5349}"/>
              </a:ext>
            </a:extLst>
          </p:cNvPr>
          <p:cNvSpPr txBox="1">
            <a:spLocks/>
          </p:cNvSpPr>
          <p:nvPr/>
        </p:nvSpPr>
        <p:spPr bwMode="auto">
          <a:xfrm>
            <a:off x="5562985" y="4320480"/>
            <a:ext cx="5860813" cy="25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zh-CN" sz="2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pPr>
              <a:buFontTx/>
              <a:buNone/>
            </a:pPr>
            <a:r>
              <a:rPr lang="en-US" altLang="zh-CN" sz="2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using namespace std;</a:t>
            </a:r>
            <a:endParaRPr lang="zh-CN" altLang="zh-CN" sz="2400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sz="2400" b="0" kern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{	…</a:t>
            </a:r>
            <a:endParaRPr lang="zh-CN" altLang="zh-CN" sz="2400" b="0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cout &lt;&lt; "The sum: " &lt;&lt; sum; </a:t>
            </a:r>
          </a:p>
          <a:p>
            <a:pPr>
              <a:buFontTx/>
              <a:buNone/>
            </a:pPr>
            <a:r>
              <a:rPr lang="pt-BR" altLang="zh-CN" sz="240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…</a:t>
            </a:r>
            <a:endParaRPr lang="zh-CN" altLang="zh-CN" sz="2400" b="0" kern="0" dirty="0"/>
          </a:p>
        </p:txBody>
      </p:sp>
    </p:spTree>
    <p:extLst>
      <p:ext uri="{BB962C8B-B14F-4D97-AF65-F5344CB8AC3E}">
        <p14:creationId xmlns:p14="http://schemas.microsoft.com/office/powerpoint/2010/main" val="188601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b="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b="0" dirty="0"/>
          </a:p>
          <a:p>
            <a:pPr eaLnBrk="1" hangingPunct="1">
              <a:lnSpc>
                <a:spcPct val="90000"/>
              </a:lnSpc>
            </a:pPr>
            <a:endParaRPr lang="en-US" altLang="zh-CN" b="0" dirty="0"/>
          </a:p>
          <a:p>
            <a:pPr eaLnBrk="1" hangingPunct="1">
              <a:lnSpc>
                <a:spcPct val="90000"/>
              </a:lnSpc>
            </a:pPr>
            <a:endParaRPr lang="en-US" altLang="zh-CN" b="0" dirty="0"/>
          </a:p>
          <a:p>
            <a:pPr eaLnBrk="1" hangingPunct="1">
              <a:lnSpc>
                <a:spcPct val="90000"/>
              </a:lnSpc>
            </a:pPr>
            <a:endParaRPr lang="en-US" altLang="zh-CN" b="0" dirty="0"/>
          </a:p>
          <a:p>
            <a:pPr eaLnBrk="1" hangingPunct="1">
              <a:lnSpc>
                <a:spcPct val="90000"/>
              </a:lnSpc>
            </a:pPr>
            <a:endParaRPr lang="en-US" altLang="zh-CN" b="0" dirty="0"/>
          </a:p>
          <a:p>
            <a:pPr eaLnBrk="1" hangingPunct="1">
              <a:lnSpc>
                <a:spcPct val="90000"/>
              </a:lnSpc>
            </a:pPr>
            <a:endParaRPr lang="en-US" altLang="zh-CN" b="0" dirty="0"/>
          </a:p>
          <a:p>
            <a:pPr eaLnBrk="1" hangingPunct="1">
              <a:lnSpc>
                <a:spcPct val="90000"/>
              </a:lnSpc>
            </a:pPr>
            <a:endParaRPr lang="en-US" altLang="zh-CN" b="0" dirty="0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46534" y="1884908"/>
            <a:ext cx="6527950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	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int m;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double n;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d%lf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", &amp;m, &amp;n);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zh-CN" alt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%.2f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m*m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m*n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101587" y="76200"/>
            <a:ext cx="11987239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/>
            <a:endParaRPr lang="en-US" altLang="zh-CN" sz="2800">
              <a:latin typeface="Comic Sans MS" pitchFamily="66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9A3C389A-2E1A-45B1-9503-B4CAC2C7F609}" type="slidenum">
              <a:rPr lang="en-US" altLang="zh-CN" sz="1200">
                <a:ea typeface="+mn-ea"/>
              </a:rPr>
              <a:pPr algn="r" eaLnBrk="1" hangingPunct="1">
                <a:defRPr/>
              </a:pPr>
              <a:t>55</a:t>
            </a:fld>
            <a:endParaRPr lang="en-US" altLang="zh-CN" sz="1200">
              <a:ea typeface="+mn-ea"/>
            </a:endParaRPr>
          </a:p>
        </p:txBody>
      </p:sp>
      <p:sp>
        <p:nvSpPr>
          <p:cNvPr id="555012" name="Text Box 4"/>
          <p:cNvSpPr txBox="1">
            <a:spLocks noChangeArrowheads="1"/>
          </p:cNvSpPr>
          <p:nvPr/>
        </p:nvSpPr>
        <p:spPr bwMode="auto">
          <a:xfrm>
            <a:off x="3802159" y="5517232"/>
            <a:ext cx="2869111" cy="93568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54000" tIns="10800" rIns="54000" bIns="10800"/>
          <a:lstStyle/>
          <a:p>
            <a:pPr algn="just"/>
            <a:r>
              <a:rPr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567 85.85</a:t>
            </a:r>
          </a:p>
          <a:p>
            <a:pPr algn="just"/>
            <a:r>
              <a:rPr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321489, 7370.22</a:t>
            </a:r>
          </a:p>
        </p:txBody>
      </p:sp>
      <p:sp>
        <p:nvSpPr>
          <p:cNvPr id="10" name="箭头: 上弧形 9">
            <a:extLst>
              <a:ext uri="{FF2B5EF4-FFF2-40B4-BE49-F238E27FC236}">
                <a16:creationId xmlns:a16="http://schemas.microsoft.com/office/drawing/2014/main" id="{66901469-68D4-4867-80A0-2E2557AD23EE}"/>
              </a:ext>
            </a:extLst>
          </p:cNvPr>
          <p:cNvSpPr/>
          <p:nvPr/>
        </p:nvSpPr>
        <p:spPr bwMode="auto">
          <a:xfrm flipV="1">
            <a:off x="2739558" y="4437112"/>
            <a:ext cx="2106734" cy="504056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箭头: 上弧形 10">
            <a:extLst>
              <a:ext uri="{FF2B5EF4-FFF2-40B4-BE49-F238E27FC236}">
                <a16:creationId xmlns:a16="http://schemas.microsoft.com/office/drawing/2014/main" id="{5BFC7AB3-73F7-410E-99EA-8BC80FC41377}"/>
              </a:ext>
            </a:extLst>
          </p:cNvPr>
          <p:cNvSpPr/>
          <p:nvPr/>
        </p:nvSpPr>
        <p:spPr bwMode="auto">
          <a:xfrm>
            <a:off x="3562726" y="3595303"/>
            <a:ext cx="2291678" cy="504056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B871E90-96A8-4A58-B559-36C8C7EAA759}"/>
              </a:ext>
            </a:extLst>
          </p:cNvPr>
          <p:cNvSpPr txBox="1">
            <a:spLocks/>
          </p:cNvSpPr>
          <p:nvPr/>
        </p:nvSpPr>
        <p:spPr bwMode="auto">
          <a:xfrm>
            <a:off x="6646492" y="1052737"/>
            <a:ext cx="5472000" cy="42484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4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zh-CN" sz="2400" b="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pPr>
              <a:buFontTx/>
              <a:buNone/>
            </a:pPr>
            <a:r>
              <a:rPr lang="en-US" altLang="zh-CN" sz="2400" b="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>
              <a:buNone/>
            </a:pPr>
            <a:r>
              <a:rPr lang="en-US" altLang="zh-CN" sz="2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zh-CN" sz="2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FontTx/>
              <a:buNone/>
            </a:pP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sz="2400" b="0" kern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{	…</a:t>
            </a:r>
            <a:endParaRPr lang="zh-CN" altLang="zh-CN" sz="2400" b="0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cout </a:t>
            </a:r>
            <a:r>
              <a:rPr lang="pt-BR" altLang="zh-CN" sz="2400" u="sng" kern="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&lt;&lt; m*m</a:t>
            </a:r>
            <a:r>
              <a:rPr lang="pt-BR" altLang="zh-CN" sz="2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u="sng" kern="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altLang="zh-CN" sz="2400" u="sng" kern="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pt-BR" altLang="zh-CN" sz="2400" u="sng" kern="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altLang="zh-CN" sz="2400" kern="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pt-BR" altLang="zh-CN" sz="2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zh-CN" sz="2400" i="1" u="sng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altLang="zh-CN" sz="2400" i="1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fixed</a:t>
            </a:r>
            <a:r>
              <a:rPr lang="en-US" altLang="zh-CN" sz="2400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i="1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altLang="zh-CN" sz="2400" i="1" u="sng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altLang="zh-CN" sz="2400" i="1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(2)</a:t>
            </a:r>
            <a:r>
              <a:rPr lang="en-US" altLang="zh-CN" sz="2400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i="1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pt-BR" altLang="zh-CN" sz="2400" i="1" u="sng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m*n</a:t>
            </a:r>
            <a:r>
              <a:rPr lang="pt-BR" altLang="zh-CN" sz="2400" kern="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pt-BR" altLang="zh-CN" sz="24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pt-BR" altLang="zh-CN" sz="240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b="0" kern="0" dirty="0">
                <a:latin typeface="Courier New" pitchFamily="49" charset="0"/>
                <a:cs typeface="Courier New" pitchFamily="49" charset="0"/>
              </a:rPr>
              <a:t>return 0;</a:t>
            </a:r>
            <a:endParaRPr lang="zh-CN" altLang="zh-CN" sz="2400" b="0" kern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b="0" kern="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b="0" kern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204687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2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0" y="819150"/>
            <a:ext cx="12190413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double m=3.141592653589793;</a:t>
            </a:r>
          </a:p>
          <a:p>
            <a:pPr eaLnBrk="1" hangingPunct="1"/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&lt;&lt;  m;</a:t>
            </a:r>
          </a:p>
          <a:p>
            <a:pPr eaLnBrk="1" hangingPunct="1"/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&lt;&lt; fixed &lt;&lt;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(2) &lt;&lt; m*m;</a:t>
            </a:r>
          </a:p>
          <a:p>
            <a:pPr eaLnBrk="1" hangingPunct="1"/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cout.unsetf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::fixed );        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(6)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&lt;&lt; m;</a:t>
            </a:r>
          </a:p>
          <a:p>
            <a:pPr eaLnBrk="1" hangingPunct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return 0;     </a:t>
            </a:r>
          </a:p>
          <a:p>
            <a:pPr eaLnBrk="1" hangingPunct="1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101587" y="115889"/>
            <a:ext cx="11987239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取消小数位数设置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415834" y="2276873"/>
            <a:ext cx="46137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尝试改为：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31415.92653589793</a:t>
            </a:r>
            <a:endParaRPr lang="zh-CN" altLang="en-US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451814" y="3081338"/>
            <a:ext cx="461373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314159265358.9793</a:t>
            </a:r>
            <a:endParaRPr lang="zh-CN" altLang="en-US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51814" y="3543301"/>
            <a:ext cx="366135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Tips: try, try, …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3559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647923B7-3F9D-4D7E-8BD1-C66D28F29504}" type="slidenum">
              <a:rPr lang="en-US" altLang="zh-CN" sz="1200">
                <a:ea typeface="楷体_GB2312" pitchFamily="49" charset="-122"/>
              </a:rPr>
              <a:pPr algn="r" eaLnBrk="1" hangingPunct="1"/>
              <a:t>56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6C17DC-211E-4574-A950-2DFE2790D196}"/>
              </a:ext>
            </a:extLst>
          </p:cNvPr>
          <p:cNvSpPr/>
          <p:nvPr/>
        </p:nvSpPr>
        <p:spPr>
          <a:xfrm>
            <a:off x="5807174" y="1157013"/>
            <a:ext cx="4051109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m*n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6060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5" grpId="0"/>
      <p:bldP spid="6" grpId="0"/>
      <p:bldP spid="7" grpId="0"/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46534" y="836712"/>
            <a:ext cx="8039900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	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m, n;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", &amp;m, &amp;n);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("%d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m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m-n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"%d </a:t>
            </a:r>
            <a:r>
              <a:rPr lang="pt-BR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BR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%d</a:t>
            </a:r>
            <a:r>
              <a:rPr lang="pt-BR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%d</a:t>
            </a:r>
            <a:r>
              <a:rPr lang="pt-BR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pt-BR" altLang="zh-CN" sz="2400" b="1" dirty="0">
                <a:latin typeface="Courier New" pitchFamily="49" charset="0"/>
                <a:cs typeface="Courier New" pitchFamily="49" charset="0"/>
              </a:rPr>
              <a:t> m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altLang="zh-CN" sz="2400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pt-BR" altLang="zh-CN" sz="2400" b="1" dirty="0">
                <a:latin typeface="Courier New" pitchFamily="49" charset="0"/>
                <a:cs typeface="Courier New" pitchFamily="49" charset="0"/>
              </a:rPr>
              <a:t> m</a:t>
            </a:r>
            <a:r>
              <a:rPr lang="pt-BR" altLang="zh-CN" sz="24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BR" altLang="zh-CN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101587" y="76200"/>
            <a:ext cx="11987239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eaLnBrk="1" hangingPunct="1"/>
            <a:endParaRPr lang="en-US" altLang="zh-CN" sz="2800">
              <a:latin typeface="Comic Sans MS" pitchFamily="66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F9A43312-C65F-42D2-BC3F-9418C48EDE3E}" type="slidenum">
              <a:rPr lang="en-US" altLang="zh-CN" sz="1200">
                <a:ea typeface="+mn-ea"/>
              </a:rPr>
              <a:pPr algn="r" eaLnBrk="1" hangingPunct="1">
                <a:defRPr/>
              </a:pPr>
              <a:t>57</a:t>
            </a:fld>
            <a:endParaRPr lang="en-US" altLang="zh-CN" sz="1200">
              <a:ea typeface="+mn-ea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263558" y="2626217"/>
            <a:ext cx="1584264" cy="162681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54000" tIns="10800" rIns="54000" bIns="10800"/>
          <a:lstStyle/>
          <a:p>
            <a:pPr algn="just"/>
            <a:r>
              <a:rPr lang="en-US" altLang="zh-CN" sz="2400" dirty="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  <a:p>
            <a:pPr algn="just"/>
            <a:r>
              <a:rPr lang="en-US" altLang="zh-CN" sz="2400" dirty="0">
                <a:solidFill>
                  <a:schemeClr val="bg1"/>
                </a:solidFill>
                <a:latin typeface="Times New Roman" pitchFamily="18" charset="0"/>
              </a:rPr>
              <a:t>8</a:t>
            </a:r>
          </a:p>
          <a:p>
            <a:pPr algn="just"/>
            <a:r>
              <a:rPr lang="en-US" altLang="zh-CN" sz="2400" dirty="0">
                <a:solidFill>
                  <a:schemeClr val="bg1"/>
                </a:solidFill>
                <a:latin typeface="Times New Roman" pitchFamily="18" charset="0"/>
              </a:rPr>
              <a:t>5 - 8 = -3</a:t>
            </a:r>
          </a:p>
          <a:p>
            <a:pPr algn="just"/>
            <a:r>
              <a:rPr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5 / 8 = 0</a:t>
            </a:r>
          </a:p>
        </p:txBody>
      </p:sp>
      <p:sp>
        <p:nvSpPr>
          <p:cNvPr id="9" name="矩形标注 9">
            <a:extLst>
              <a:ext uri="{FF2B5EF4-FFF2-40B4-BE49-F238E27FC236}">
                <a16:creationId xmlns:a16="http://schemas.microsoft.com/office/drawing/2014/main" id="{17BB2BAE-63EA-4E9A-9EFB-E3FA390D9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434" y="1343379"/>
            <a:ext cx="5688000" cy="504000"/>
          </a:xfrm>
          <a:prstGeom prst="wedgeRectCallout">
            <a:avLst>
              <a:gd name="adj1" fmla="val 11"/>
              <a:gd name="adj2" fmla="val 22217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lvl="1" eaLnBrk="1" hangingPunct="1"/>
            <a:r>
              <a:rPr lang="zh-CN" altLang="en-US" sz="2400" dirty="0">
                <a:latin typeface="Courier New" pitchFamily="49" charset="0"/>
                <a:ea typeface="+mn-ea"/>
                <a:cs typeface="Courier New" pitchFamily="49" charset="0"/>
              </a:rPr>
              <a:t>回车换行转义符（</a:t>
            </a:r>
            <a:r>
              <a:rPr lang="en-US" altLang="zh-CN" sz="2400" dirty="0">
                <a:latin typeface="Courier New" pitchFamily="49" charset="0"/>
                <a:ea typeface="+mn-ea"/>
                <a:cs typeface="Courier New" pitchFamily="49" charset="0"/>
              </a:rPr>
              <a:t>escape sequence</a:t>
            </a:r>
            <a:r>
              <a:rPr lang="zh-CN" altLang="en-US" sz="2400" dirty="0">
                <a:latin typeface="Courier New" pitchFamily="49" charset="0"/>
                <a:ea typeface="+mn-ea"/>
                <a:cs typeface="Courier New" pitchFamily="49" charset="0"/>
              </a:rPr>
              <a:t>）</a:t>
            </a:r>
            <a:endParaRPr lang="en-US" altLang="zh-CN" sz="24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lvl="1" eaLnBrk="1" hangingPunct="1"/>
            <a:r>
              <a:rPr lang="en-US" altLang="zh-CN" sz="24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</p:txBody>
      </p:sp>
      <p:sp>
        <p:nvSpPr>
          <p:cNvPr id="10" name="矩形标注 9">
            <a:extLst>
              <a:ext uri="{FF2B5EF4-FFF2-40B4-BE49-F238E27FC236}">
                <a16:creationId xmlns:a16="http://schemas.microsoft.com/office/drawing/2014/main" id="{61C84A24-A56B-498F-A9D3-5AE238927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18" y="2630957"/>
            <a:ext cx="792000" cy="396000"/>
          </a:xfrm>
          <a:prstGeom prst="wedgeRectCallout">
            <a:avLst>
              <a:gd name="adj1" fmla="val 88788"/>
              <a:gd name="adj2" fmla="val -14165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lvl="1" eaLnBrk="1" hangingPunct="1"/>
            <a:r>
              <a:rPr lang="zh-CN" altLang="en-US" sz="2000" dirty="0">
                <a:latin typeface="Courier New" pitchFamily="49" charset="0"/>
                <a:ea typeface="+mn-ea"/>
                <a:cs typeface="Courier New" pitchFamily="49" charset="0"/>
              </a:rPr>
              <a:t>输入</a:t>
            </a:r>
            <a:endParaRPr lang="en-US" altLang="zh-CN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lvl="1" eaLnBrk="1" hangingPunct="1"/>
            <a:r>
              <a:rPr lang="en-US" altLang="zh-CN" sz="20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</p:txBody>
      </p:sp>
      <p:sp>
        <p:nvSpPr>
          <p:cNvPr id="11" name="矩形标注 9">
            <a:extLst>
              <a:ext uri="{FF2B5EF4-FFF2-40B4-BE49-F238E27FC236}">
                <a16:creationId xmlns:a16="http://schemas.microsoft.com/office/drawing/2014/main" id="{EFD16674-FB22-4123-A411-33AF150A8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18" y="3069684"/>
            <a:ext cx="792000" cy="396000"/>
          </a:xfrm>
          <a:prstGeom prst="wedgeRectCallout">
            <a:avLst>
              <a:gd name="adj1" fmla="val 90848"/>
              <a:gd name="adj2" fmla="val -2631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lvl="1" eaLnBrk="1" hangingPunct="1"/>
            <a:r>
              <a:rPr lang="zh-CN" altLang="en-US" sz="2000" dirty="0">
                <a:latin typeface="Courier New" pitchFamily="49" charset="0"/>
                <a:ea typeface="+mn-ea"/>
                <a:cs typeface="Courier New" pitchFamily="49" charset="0"/>
              </a:rPr>
              <a:t>输入</a:t>
            </a:r>
            <a:endParaRPr lang="en-US" altLang="zh-CN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lvl="1" eaLnBrk="1" hangingPunct="1"/>
            <a:r>
              <a:rPr lang="en-US" altLang="zh-CN" sz="20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</p:txBody>
      </p:sp>
      <p:sp>
        <p:nvSpPr>
          <p:cNvPr id="12" name="矩形标注 9">
            <a:extLst>
              <a:ext uri="{FF2B5EF4-FFF2-40B4-BE49-F238E27FC236}">
                <a16:creationId xmlns:a16="http://schemas.microsoft.com/office/drawing/2014/main" id="{2F34BF52-C866-4BB7-802E-3645981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1878" y="3388936"/>
            <a:ext cx="792000" cy="396000"/>
          </a:xfrm>
          <a:prstGeom prst="wedgeRectCallout">
            <a:avLst>
              <a:gd name="adj1" fmla="val -105836"/>
              <a:gd name="adj2" fmla="val 203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lvl="1" eaLnBrk="1" hangingPunct="1"/>
            <a:r>
              <a:rPr lang="zh-CN" altLang="en-US" sz="2000" dirty="0">
                <a:latin typeface="Courier New" pitchFamily="49" charset="0"/>
                <a:ea typeface="+mn-ea"/>
                <a:cs typeface="Courier New" pitchFamily="49" charset="0"/>
              </a:rPr>
              <a:t>输出</a:t>
            </a:r>
            <a:endParaRPr lang="en-US" altLang="zh-CN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lvl="1" eaLnBrk="1" hangingPunct="1"/>
            <a:r>
              <a:rPr lang="en-US" altLang="zh-CN" sz="20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</p:txBody>
      </p:sp>
      <p:sp>
        <p:nvSpPr>
          <p:cNvPr id="13" name="矩形标注 9">
            <a:extLst>
              <a:ext uri="{FF2B5EF4-FFF2-40B4-BE49-F238E27FC236}">
                <a16:creationId xmlns:a16="http://schemas.microsoft.com/office/drawing/2014/main" id="{04993B3D-883E-441C-ABC3-B25CB26C8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1878" y="3856944"/>
            <a:ext cx="792000" cy="396000"/>
          </a:xfrm>
          <a:prstGeom prst="wedgeRectCallout">
            <a:avLst>
              <a:gd name="adj1" fmla="val -103663"/>
              <a:gd name="adj2" fmla="val -3036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lvl="1" eaLnBrk="1" hangingPunct="1"/>
            <a:r>
              <a:rPr lang="zh-CN" altLang="en-US" sz="2000" dirty="0">
                <a:latin typeface="Courier New" pitchFamily="49" charset="0"/>
                <a:ea typeface="+mn-ea"/>
                <a:cs typeface="Courier New" pitchFamily="49" charset="0"/>
              </a:rPr>
              <a:t>输出</a:t>
            </a:r>
            <a:endParaRPr lang="en-US" altLang="zh-CN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lvl="1" eaLnBrk="1" hangingPunct="1"/>
            <a:r>
              <a:rPr lang="en-US" altLang="zh-CN" sz="20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</p:txBody>
      </p:sp>
      <p:sp>
        <p:nvSpPr>
          <p:cNvPr id="15" name="矩形标注 9">
            <a:extLst>
              <a:ext uri="{FF2B5EF4-FFF2-40B4-BE49-F238E27FC236}">
                <a16:creationId xmlns:a16="http://schemas.microsoft.com/office/drawing/2014/main" id="{C870955F-1193-4B05-9A32-FCA3CE4CC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504" y="3540968"/>
            <a:ext cx="3480930" cy="711976"/>
          </a:xfrm>
          <a:prstGeom prst="wedgeRectCallout">
            <a:avLst>
              <a:gd name="adj1" fmla="val 21377"/>
              <a:gd name="adj2" fmla="val -66836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lvl="1" eaLnBrk="1" hangingPunct="1"/>
            <a:r>
              <a:rPr lang="zh-CN" altLang="en-US" sz="2000" dirty="0">
                <a:solidFill>
                  <a:srgbClr val="FF00FF"/>
                </a:solidFill>
                <a:latin typeface="Courier New" pitchFamily="49" charset="0"/>
                <a:ea typeface="+mn-ea"/>
                <a:cs typeface="Courier New" pitchFamily="49" charset="0"/>
              </a:rPr>
              <a:t>除法操作符（两个整数相除，结果只保留整数部分）</a:t>
            </a:r>
            <a:endParaRPr lang="en-US" altLang="zh-CN" sz="2000" dirty="0">
              <a:solidFill>
                <a:srgbClr val="FF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lvl="1" eaLnBrk="1" hangingPunct="1"/>
            <a:r>
              <a:rPr lang="en-US" altLang="zh-CN" sz="2000" dirty="0">
                <a:solidFill>
                  <a:srgbClr val="FF00FF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B6082C6-FE14-49B3-9BE1-B69882F36721}"/>
              </a:ext>
            </a:extLst>
          </p:cNvPr>
          <p:cNvSpPr/>
          <p:nvPr/>
        </p:nvSpPr>
        <p:spPr>
          <a:xfrm>
            <a:off x="4086621" y="839267"/>
            <a:ext cx="399981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zh-CN" altLang="en-US" sz="2400" dirty="0">
                <a:latin typeface="Courier New" pitchFamily="49" charset="0"/>
                <a:ea typeface="+mn-ea"/>
                <a:cs typeface="Courier New" pitchFamily="49" charset="0"/>
              </a:rPr>
              <a:t>如果没有回车换行呢？</a:t>
            </a:r>
            <a:r>
              <a:rPr lang="en-US" altLang="zh-CN" sz="2400" dirty="0">
                <a:latin typeface="Courier New" pitchFamily="49" charset="0"/>
                <a:ea typeface="+mn-ea"/>
                <a:cs typeface="Courier New" pitchFamily="49" charset="0"/>
              </a:rPr>
              <a:t>Try!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A9E1B2E-0068-4C73-A105-6E778A6BC590}"/>
              </a:ext>
            </a:extLst>
          </p:cNvPr>
          <p:cNvSpPr txBox="1">
            <a:spLocks/>
          </p:cNvSpPr>
          <p:nvPr/>
        </p:nvSpPr>
        <p:spPr bwMode="auto">
          <a:xfrm>
            <a:off x="262559" y="4322861"/>
            <a:ext cx="9252439" cy="2592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zh-CN" sz="2400" b="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pPr>
              <a:buFontTx/>
              <a:buNone/>
            </a:pPr>
            <a:r>
              <a:rPr lang="en-US" altLang="zh-CN" sz="2400" b="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using namespace std;</a:t>
            </a:r>
            <a:endParaRPr lang="zh-CN" altLang="zh-CN" sz="2400" b="0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int main()</a:t>
            </a:r>
            <a:endParaRPr lang="zh-CN" altLang="zh-CN" sz="2400" b="0" kern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b="0" kern="0" dirty="0">
                <a:latin typeface="Courier New" pitchFamily="49" charset="0"/>
                <a:cs typeface="Courier New" pitchFamily="49" charset="0"/>
              </a:rPr>
              <a:t>{	…</a:t>
            </a:r>
            <a:endParaRPr lang="pt-BR" altLang="zh-CN" sz="2400" b="0" kern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b="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cout </a:t>
            </a:r>
            <a:r>
              <a:rPr lang="en-US" altLang="zh-CN" sz="2400" b="0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&lt;&lt; m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&lt;&lt; " - "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&lt;&lt; n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&lt;&lt; " = "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&lt;&lt; m-n</a:t>
            </a:r>
            <a:r>
              <a:rPr lang="en-US" altLang="zh-CN" sz="2400" b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altLang="zh-CN" sz="2400" u="sng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FontTx/>
              <a:buNone/>
            </a:pPr>
            <a:endParaRPr lang="zh-CN" altLang="zh-CN" sz="2400" b="0" kern="0" dirty="0"/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5AE8BA1E-8239-4CBF-9A0E-D2FB16248A15}"/>
              </a:ext>
            </a:extLst>
          </p:cNvPr>
          <p:cNvSpPr txBox="1"/>
          <p:nvPr/>
        </p:nvSpPr>
        <p:spPr>
          <a:xfrm>
            <a:off x="4222998" y="5559623"/>
            <a:ext cx="5292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urier New" pitchFamily="49" charset="0"/>
                <a:ea typeface="+mn-ea"/>
                <a:cs typeface="Courier New" pitchFamily="49" charset="0"/>
              </a:rPr>
              <a:t>注意：输入 </a:t>
            </a:r>
            <a:r>
              <a:rPr lang="en-US" altLang="zh-CN" sz="2400" dirty="0" err="1">
                <a:latin typeface="Courier New" pitchFamily="49" charset="0"/>
                <a:ea typeface="+mn-ea"/>
                <a:cs typeface="Courier New" pitchFamily="49" charset="0"/>
              </a:rPr>
              <a:t>cin</a:t>
            </a:r>
            <a:r>
              <a:rPr lang="en-US" altLang="zh-CN" sz="2400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zh-CN" altLang="en-US" sz="2400" dirty="0">
                <a:latin typeface="Courier New" pitchFamily="49" charset="0"/>
                <a:ea typeface="+mn-ea"/>
                <a:cs typeface="Courier New" pitchFamily="49" charset="0"/>
              </a:rPr>
              <a:t>后面不能加 </a:t>
            </a:r>
            <a:r>
              <a:rPr lang="en-US" altLang="zh-CN" sz="2400" dirty="0" err="1"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endParaRPr lang="en-US" altLang="zh-CN" sz="2400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5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4" grpId="0" animBg="1"/>
      <p:bldP spid="17" grpId="0" animBg="1"/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良好的编程习惯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20" y="863600"/>
            <a:ext cx="12060000" cy="5445720"/>
          </a:xfrm>
        </p:spPr>
        <p:txBody>
          <a:bodyPr/>
          <a:lstStyle/>
          <a:p>
            <a:r>
              <a:rPr lang="zh-CN" altLang="en-US" b="0" dirty="0">
                <a:solidFill>
                  <a:srgbClr val="FF0000"/>
                </a:solidFill>
              </a:rPr>
              <a:t>设计</a:t>
            </a:r>
            <a:r>
              <a:rPr lang="zh-CN" altLang="en-US" dirty="0">
                <a:solidFill>
                  <a:srgbClr val="FF0000"/>
                </a:solidFill>
              </a:rPr>
              <a:t>正确</a:t>
            </a:r>
            <a:r>
              <a:rPr lang="zh-CN" altLang="en-US" b="0" dirty="0">
                <a:solidFill>
                  <a:srgbClr val="FF0000"/>
                </a:solidFill>
              </a:rPr>
              <a:t>的算法、数据结构与代码</a:t>
            </a:r>
          </a:p>
          <a:p>
            <a:r>
              <a:rPr lang="zh-CN" altLang="en-US" b="0" dirty="0">
                <a:solidFill>
                  <a:srgbClr val="FFC000"/>
                </a:solidFill>
              </a:rPr>
              <a:t>采用</a:t>
            </a:r>
            <a:r>
              <a:rPr lang="zh-CN" altLang="en-US" dirty="0">
                <a:solidFill>
                  <a:srgbClr val="FFC000"/>
                </a:solidFill>
              </a:rPr>
              <a:t>适合</a:t>
            </a:r>
            <a:r>
              <a:rPr lang="zh-CN" altLang="en-US" b="0" dirty="0">
                <a:solidFill>
                  <a:srgbClr val="FFC000"/>
                </a:solidFill>
              </a:rPr>
              <a:t>计算机的算法、</a:t>
            </a:r>
            <a:r>
              <a:rPr lang="zh-CN" altLang="en-US" dirty="0">
                <a:solidFill>
                  <a:srgbClr val="FFC000"/>
                </a:solidFill>
              </a:rPr>
              <a:t>合理</a:t>
            </a:r>
            <a:r>
              <a:rPr lang="zh-CN" altLang="en-US" b="0" dirty="0">
                <a:solidFill>
                  <a:srgbClr val="FFC000"/>
                </a:solidFill>
              </a:rPr>
              <a:t>组织数据</a:t>
            </a:r>
          </a:p>
          <a:p>
            <a:r>
              <a:rPr lang="zh-CN" altLang="en-US" b="0" dirty="0"/>
              <a:t>考虑周全、引入故障检测</a:t>
            </a:r>
            <a:endParaRPr lang="en-US" altLang="zh-CN" b="0" dirty="0"/>
          </a:p>
          <a:p>
            <a:r>
              <a:rPr lang="zh-CN" altLang="en-US" b="0" dirty="0">
                <a:solidFill>
                  <a:srgbClr val="CC00CC"/>
                </a:solidFill>
              </a:rPr>
              <a:t>顾及系统、平台的差异，避免歧义</a:t>
            </a:r>
            <a:endParaRPr lang="en-US" altLang="zh-CN" b="0" dirty="0">
              <a:solidFill>
                <a:srgbClr val="CC00CC"/>
              </a:solidFill>
            </a:endParaRPr>
          </a:p>
          <a:p>
            <a:r>
              <a:rPr lang="zh-CN" altLang="en-US" b="0" dirty="0">
                <a:solidFill>
                  <a:srgbClr val="0000FF"/>
                </a:solidFill>
              </a:rPr>
              <a:t>合理抽象、分解、组合</a:t>
            </a:r>
            <a:endParaRPr lang="en-US" altLang="zh-CN" b="0" dirty="0">
              <a:solidFill>
                <a:srgbClr val="0000FF"/>
              </a:solidFill>
            </a:endParaRPr>
          </a:p>
          <a:p>
            <a:r>
              <a:rPr lang="zh-CN" altLang="en-US" b="0" dirty="0">
                <a:solidFill>
                  <a:srgbClr val="009900"/>
                </a:solidFill>
              </a:rPr>
              <a:t>提高程序的易读性</a:t>
            </a:r>
          </a:p>
          <a:p>
            <a:pPr lvl="1"/>
            <a:r>
              <a:rPr lang="zh-CN" altLang="en-GB" dirty="0">
                <a:solidFill>
                  <a:srgbClr val="009900"/>
                </a:solidFill>
              </a:rPr>
              <a:t>注意程序的排版</a:t>
            </a:r>
          </a:p>
          <a:p>
            <a:pPr lvl="1"/>
            <a:r>
              <a:rPr lang="zh-CN" altLang="en-GB" dirty="0">
                <a:solidFill>
                  <a:srgbClr val="009900"/>
                </a:solidFill>
              </a:rPr>
              <a:t>为程序书写注释</a:t>
            </a:r>
          </a:p>
          <a:p>
            <a:pPr lvl="1"/>
            <a:r>
              <a:rPr lang="zh-CN" altLang="en-US" dirty="0">
                <a:solidFill>
                  <a:srgbClr val="009900"/>
                </a:solidFill>
              </a:rPr>
              <a:t>注意自定义标识符的命名风格</a:t>
            </a:r>
          </a:p>
          <a:p>
            <a:pPr lvl="1"/>
            <a:r>
              <a:rPr lang="zh-CN" altLang="en-GB" dirty="0">
                <a:solidFill>
                  <a:srgbClr val="009900"/>
                </a:solidFill>
              </a:rPr>
              <a:t>…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7391350" y="188913"/>
            <a:ext cx="4320481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Courier New" pitchFamily="49" charset="0"/>
                <a:ea typeface="+mn-ea"/>
                <a:cs typeface="Courier New" pitchFamily="49" charset="0"/>
              </a:rPr>
              <a:t>好的程序：</a:t>
            </a:r>
          </a:p>
          <a:p>
            <a:endParaRPr lang="zh-CN" altLang="en-US" sz="24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正确（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correct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）</a:t>
            </a:r>
          </a:p>
          <a:p>
            <a:r>
              <a:rPr lang="zh-CN" altLang="en-US" sz="2400" dirty="0">
                <a:solidFill>
                  <a:srgbClr val="FFC000"/>
                </a:solidFill>
                <a:latin typeface="Courier New" pitchFamily="49" charset="0"/>
                <a:ea typeface="+mn-ea"/>
                <a:cs typeface="Courier New" pitchFamily="49" charset="0"/>
              </a:rPr>
              <a:t>高效（</a:t>
            </a:r>
            <a:r>
              <a:rPr lang="en-US" altLang="zh-CN" sz="2400" dirty="0">
                <a:solidFill>
                  <a:srgbClr val="FFC000"/>
                </a:solidFill>
                <a:latin typeface="Courier New" pitchFamily="49" charset="0"/>
                <a:ea typeface="+mn-ea"/>
                <a:cs typeface="Courier New" pitchFamily="49" charset="0"/>
              </a:rPr>
              <a:t>efficient</a:t>
            </a:r>
            <a:r>
              <a:rPr lang="zh-CN" altLang="en-US" sz="2400" dirty="0">
                <a:solidFill>
                  <a:srgbClr val="FFC000"/>
                </a:solidFill>
                <a:latin typeface="Courier New" pitchFamily="49" charset="0"/>
                <a:ea typeface="+mn-ea"/>
                <a:cs typeface="Courier New" pitchFamily="49" charset="0"/>
              </a:rPr>
              <a:t>）</a:t>
            </a:r>
          </a:p>
          <a:p>
            <a:r>
              <a:rPr lang="zh-CN" altLang="en-US" sz="2400" dirty="0">
                <a:latin typeface="Courier New" pitchFamily="49" charset="0"/>
                <a:ea typeface="+mn-ea"/>
                <a:cs typeface="Courier New" pitchFamily="49" charset="0"/>
              </a:rPr>
              <a:t>可靠（</a:t>
            </a:r>
            <a:r>
              <a:rPr lang="en-US" altLang="zh-CN" sz="2400" dirty="0">
                <a:latin typeface="Courier New" pitchFamily="49" charset="0"/>
                <a:ea typeface="+mn-ea"/>
                <a:cs typeface="Courier New" pitchFamily="49" charset="0"/>
              </a:rPr>
              <a:t>reliable</a:t>
            </a:r>
            <a:r>
              <a:rPr lang="zh-CN" altLang="en-US" sz="2400" dirty="0">
                <a:latin typeface="Courier New" pitchFamily="49" charset="0"/>
                <a:ea typeface="+mn-ea"/>
                <a:cs typeface="Courier New" pitchFamily="49" charset="0"/>
              </a:rPr>
              <a:t>）</a:t>
            </a:r>
          </a:p>
          <a:p>
            <a:r>
              <a:rPr lang="zh-CN" altLang="en-US" sz="2400" dirty="0">
                <a:solidFill>
                  <a:srgbClr val="CC00CC"/>
                </a:solidFill>
                <a:latin typeface="Courier New" pitchFamily="49" charset="0"/>
                <a:ea typeface="+mn-ea"/>
                <a:cs typeface="Courier New" pitchFamily="49" charset="0"/>
              </a:rPr>
              <a:t>可移植（</a:t>
            </a:r>
            <a:r>
              <a:rPr lang="en-US" altLang="zh-CN" sz="2400" dirty="0">
                <a:solidFill>
                  <a:srgbClr val="CC00CC"/>
                </a:solidFill>
                <a:latin typeface="Courier New" pitchFamily="49" charset="0"/>
                <a:ea typeface="+mn-ea"/>
                <a:cs typeface="Courier New" pitchFamily="49" charset="0"/>
              </a:rPr>
              <a:t>portable</a:t>
            </a:r>
            <a:r>
              <a:rPr lang="zh-CN" altLang="en-US" sz="2400" dirty="0">
                <a:solidFill>
                  <a:srgbClr val="CC00CC"/>
                </a:solidFill>
                <a:latin typeface="Courier New" pitchFamily="49" charset="0"/>
                <a:ea typeface="+mn-ea"/>
                <a:cs typeface="Courier New" pitchFamily="49" charset="0"/>
              </a:rPr>
              <a:t>）</a:t>
            </a:r>
          </a:p>
          <a:p>
            <a:r>
              <a:rPr lang="zh-CN" altLang="en-US" sz="24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可重用（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re-usable</a:t>
            </a:r>
            <a:r>
              <a:rPr lang="zh-CN" altLang="en-US" sz="24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）</a:t>
            </a:r>
          </a:p>
          <a:p>
            <a:r>
              <a:rPr lang="zh-CN" altLang="en-US" sz="24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可扩展（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Scalable</a:t>
            </a:r>
            <a:r>
              <a:rPr lang="zh-CN" altLang="en-US" sz="240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）</a:t>
            </a:r>
            <a:endParaRPr lang="en-US" altLang="zh-CN" sz="2400" dirty="0">
              <a:solidFill>
                <a:srgbClr val="0000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sz="2400" dirty="0">
                <a:solidFill>
                  <a:srgbClr val="009900"/>
                </a:solidFill>
                <a:latin typeface="Courier New" pitchFamily="49" charset="0"/>
                <a:ea typeface="+mn-ea"/>
                <a:cs typeface="Courier New" pitchFamily="49" charset="0"/>
              </a:rPr>
              <a:t>易读（</a:t>
            </a:r>
            <a:r>
              <a:rPr lang="en-US" altLang="zh-CN" sz="2400" dirty="0">
                <a:solidFill>
                  <a:srgbClr val="009900"/>
                </a:solidFill>
                <a:latin typeface="Courier New" pitchFamily="49" charset="0"/>
                <a:ea typeface="+mn-ea"/>
                <a:cs typeface="Courier New" pitchFamily="49" charset="0"/>
              </a:rPr>
              <a:t>readability</a:t>
            </a:r>
            <a:r>
              <a:rPr lang="zh-CN" altLang="en-US" sz="2400" dirty="0">
                <a:solidFill>
                  <a:srgbClr val="009900"/>
                </a:solidFill>
                <a:latin typeface="Courier New" pitchFamily="49" charset="0"/>
                <a:ea typeface="+mn-ea"/>
                <a:cs typeface="Courier New" pitchFamily="49" charset="0"/>
              </a:rPr>
              <a:t>）</a:t>
            </a:r>
          </a:p>
          <a:p>
            <a:r>
              <a:rPr lang="en-US" altLang="zh-CN" sz="2400" dirty="0">
                <a:latin typeface="Courier New" pitchFamily="49" charset="0"/>
                <a:ea typeface="+mn-ea"/>
                <a:cs typeface="Courier New" pitchFamily="49" charset="0"/>
              </a:rPr>
              <a:t>……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1C9087E5-CEBA-4680-BED2-36DDDD4BC983}" type="slidenum">
              <a:rPr lang="en-US" altLang="zh-CN" sz="1200">
                <a:ea typeface="+mn-ea"/>
              </a:rPr>
              <a:pPr algn="r" eaLnBrk="1" hangingPunct="1">
                <a:defRPr/>
              </a:pPr>
              <a:t>58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288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  <p:bldP spid="3789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排版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/>
              <a:t>C</a:t>
            </a:r>
            <a:r>
              <a:rPr lang="zh-CN" altLang="en-US" b="0" dirty="0"/>
              <a:t>程序的书写比较自由，不必在规定的行或列 书写规定的内容。</a:t>
            </a:r>
          </a:p>
          <a:p>
            <a:r>
              <a:rPr lang="zh-CN" altLang="en-US" b="0" dirty="0"/>
              <a:t>不过良好的书写格式不仅可以使程序美观，还有利于提高程序的可读性，便于程序的调试和维护。</a:t>
            </a:r>
          </a:p>
          <a:p>
            <a:r>
              <a:rPr lang="zh-CN" altLang="en-US" b="0" dirty="0"/>
              <a:t>初学者应注意养成良好的书写习惯，比如：</a:t>
            </a:r>
          </a:p>
          <a:p>
            <a:pPr lvl="1"/>
            <a:r>
              <a:rPr lang="zh-CN" altLang="en-US" b="1" dirty="0"/>
              <a:t>一行只写一个语句</a:t>
            </a:r>
          </a:p>
          <a:p>
            <a:pPr lvl="1"/>
            <a:r>
              <a:rPr lang="zh-CN" altLang="en-US" b="1" dirty="0"/>
              <a:t>采用好的缩进模式（即在同一块语句前插入等量的空格</a:t>
            </a:r>
            <a:r>
              <a:rPr lang="en-US" altLang="zh-CN" b="1" dirty="0"/>
              <a:t>-</a:t>
            </a:r>
            <a:r>
              <a:rPr lang="zh-CN" altLang="en-US" b="1" dirty="0"/>
              <a:t>用</a:t>
            </a:r>
            <a:r>
              <a:rPr lang="en-US" altLang="zh-CN" b="1" dirty="0"/>
              <a:t>Tab</a:t>
            </a:r>
            <a:r>
              <a:rPr lang="zh-CN" altLang="en-US" b="1" dirty="0"/>
              <a:t>键，并保持前后一致）</a:t>
            </a:r>
          </a:p>
          <a:p>
            <a:pPr lvl="1"/>
            <a:r>
              <a:rPr lang="zh-CN" altLang="en-US" b="1" dirty="0"/>
              <a:t>在操作符两端、逗号后恰当地添加空格</a:t>
            </a:r>
          </a:p>
          <a:p>
            <a:pPr lvl="1"/>
            <a:r>
              <a:rPr lang="zh-CN" altLang="en-US" b="1" dirty="0"/>
              <a:t>在程序段落之间恰当地添加空行</a:t>
            </a:r>
          </a:p>
          <a:p>
            <a:pPr lvl="1"/>
            <a:r>
              <a:rPr lang="en-US" altLang="zh-CN" b="1" dirty="0"/>
              <a:t>...</a:t>
            </a:r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BDC1ADCB-9BD1-4EFD-91D6-8006E1B9C2F9}" type="slidenum">
              <a:rPr lang="en-US" altLang="zh-CN" sz="1200">
                <a:ea typeface="+mn-ea"/>
              </a:rPr>
              <a:pPr algn="r" eaLnBrk="1" hangingPunct="1">
                <a:defRPr/>
              </a:pPr>
              <a:t>59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432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软件（</a:t>
            </a:r>
            <a:r>
              <a:rPr lang="en-US" altLang="zh-CN" dirty="0"/>
              <a:t>software</a:t>
            </a:r>
            <a:r>
              <a:rPr lang="zh-CN" altLang="zh-CN" dirty="0"/>
              <a:t>）指的是计算机系统中的程序及相关文档。</a:t>
            </a:r>
            <a:endParaRPr lang="en-US" altLang="zh-CN" dirty="0"/>
          </a:p>
          <a:p>
            <a:pPr lvl="1"/>
            <a:r>
              <a:rPr lang="zh-CN" altLang="zh-CN" dirty="0"/>
              <a:t>系统软件</a:t>
            </a:r>
            <a:r>
              <a:rPr lang="zh-CN" altLang="en-US" dirty="0"/>
              <a:t>（例如</a:t>
            </a:r>
            <a:r>
              <a:rPr lang="en-US" altLang="zh-CN" dirty="0"/>
              <a:t>Windows</a:t>
            </a:r>
            <a:r>
              <a:rPr lang="zh-CN" altLang="zh-CN" dirty="0"/>
              <a:t>、</a:t>
            </a:r>
            <a:r>
              <a:rPr lang="en-US" altLang="zh-CN" dirty="0"/>
              <a:t>iOS</a:t>
            </a:r>
            <a:r>
              <a:rPr lang="zh-CN" altLang="zh-CN" dirty="0"/>
              <a:t>、</a:t>
            </a:r>
            <a:r>
              <a:rPr lang="zh-CN" altLang="en-US" dirty="0"/>
              <a:t>安卓</a:t>
            </a:r>
            <a:r>
              <a:rPr lang="zh-CN" altLang="zh-CN" dirty="0"/>
              <a:t>、</a:t>
            </a:r>
            <a:r>
              <a:rPr lang="en-US" altLang="zh-CN" dirty="0"/>
              <a:t>Mac OS</a:t>
            </a:r>
            <a:r>
              <a:rPr lang="zh-CN" altLang="zh-CN" dirty="0"/>
              <a:t>等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支撑软件</a:t>
            </a:r>
            <a:r>
              <a:rPr lang="zh-CN" altLang="en-US" dirty="0"/>
              <a:t>（</a:t>
            </a:r>
            <a:r>
              <a:rPr lang="zh-CN" altLang="zh-CN" dirty="0"/>
              <a:t>例如</a:t>
            </a:r>
            <a:r>
              <a:rPr lang="zh-CN" altLang="en-US" dirty="0"/>
              <a:t>程序</a:t>
            </a:r>
            <a:r>
              <a:rPr lang="zh-CN" altLang="zh-CN" dirty="0"/>
              <a:t>开发</a:t>
            </a:r>
            <a:r>
              <a:rPr lang="zh-CN" altLang="en-US" dirty="0"/>
              <a:t>工具</a:t>
            </a:r>
            <a:r>
              <a:rPr lang="zh-CN" altLang="zh-CN" dirty="0"/>
              <a:t>、</a:t>
            </a:r>
            <a:r>
              <a:rPr lang="zh-CN" altLang="en-US" dirty="0"/>
              <a:t>程序</a:t>
            </a:r>
            <a:r>
              <a:rPr lang="zh-CN" altLang="zh-CN" dirty="0"/>
              <a:t>测试工具等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应用软件</a:t>
            </a:r>
            <a:r>
              <a:rPr lang="zh-CN" altLang="en-US" dirty="0"/>
              <a:t>（</a:t>
            </a:r>
            <a:r>
              <a:rPr lang="zh-CN" altLang="zh-CN" dirty="0"/>
              <a:t>例如</a:t>
            </a:r>
            <a:r>
              <a:rPr lang="zh-CN" altLang="en-US" dirty="0"/>
              <a:t>浏览器</a:t>
            </a:r>
            <a:r>
              <a:rPr lang="zh-CN" altLang="zh-CN" dirty="0"/>
              <a:t>、</a:t>
            </a:r>
            <a:r>
              <a:rPr lang="zh-CN" altLang="en-US" dirty="0"/>
              <a:t>游戏软件、</a:t>
            </a:r>
            <a:r>
              <a:rPr lang="en-US" altLang="zh-CN" dirty="0"/>
              <a:t>office</a:t>
            </a:r>
            <a:r>
              <a:rPr lang="zh-CN" altLang="en-US" dirty="0"/>
              <a:t>办公</a:t>
            </a:r>
            <a:r>
              <a:rPr lang="zh-CN" altLang="zh-CN" dirty="0"/>
              <a:t>软件等</a:t>
            </a:r>
            <a:r>
              <a:rPr lang="zh-CN" altLang="en-US" dirty="0"/>
              <a:t>）</a:t>
            </a:r>
            <a:endParaRPr lang="zh-CN" altLang="zh-CN" dirty="0"/>
          </a:p>
          <a:p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926970" y="3212977"/>
            <a:ext cx="4800206" cy="2706687"/>
            <a:chOff x="2195513" y="3212976"/>
            <a:chExt cx="3600623" cy="3312368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2195513" y="3212976"/>
              <a:ext cx="3600623" cy="331236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2195513" y="5733256"/>
              <a:ext cx="36006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195513" y="4941169"/>
              <a:ext cx="2956089" cy="7920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2915245" y="4005064"/>
              <a:ext cx="0" cy="9397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915245" y="4006304"/>
              <a:ext cx="25260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5436096" y="4005064"/>
              <a:ext cx="0" cy="17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823593" y="5919662"/>
              <a:ext cx="2036439" cy="564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Arial Black" pitchFamily="34" charset="0"/>
                </a:rPr>
                <a:t>硬        件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891151" y="5180844"/>
              <a:ext cx="2272457" cy="564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>
                  <a:latin typeface="Arial Black" pitchFamily="34" charset="0"/>
                </a:rPr>
                <a:t>系统软件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891151" y="4191471"/>
              <a:ext cx="2272457" cy="564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Arial Black" pitchFamily="34" charset="0"/>
                </a:rPr>
                <a:t>支撑软件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891151" y="3399383"/>
              <a:ext cx="1896873" cy="564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Arial Black" pitchFamily="34" charset="0"/>
                </a:rPr>
                <a:t>应用软件</a:t>
              </a:r>
            </a:p>
          </p:txBody>
        </p:sp>
      </p:grpSp>
      <p:sp>
        <p:nvSpPr>
          <p:cNvPr id="1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A135D628-9455-4CBC-8CBE-3316847C92B7}" type="slidenum">
              <a:rPr lang="en-US" altLang="zh-CN" sz="1200">
                <a:ea typeface="+mn-ea"/>
              </a:rPr>
              <a:pPr algn="r" eaLnBrk="1" hangingPunct="1">
                <a:defRPr/>
              </a:pPr>
              <a:t>6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18888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93121" y="0"/>
            <a:ext cx="11995705" cy="68135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int main( 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{int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n,d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=2;double sum=3.14;</a:t>
            </a:r>
            <a:r>
              <a:rPr lang="it-IT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printf("Input n: ");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scanf("%d",&amp;n); </a:t>
            </a: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while(d&lt;=n)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{sum=sum+3.14*d;d=d+1;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printf("The sum:%f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",sum);</a:t>
            </a: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return 0;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zh-CN" sz="2400" dirty="0"/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9A98F1D-539D-4AB6-8807-AE05956F9D69}" type="slidenum">
              <a:rPr lang="en-US" altLang="zh-CN" sz="1200">
                <a:ea typeface="+mn-ea"/>
              </a:rPr>
              <a:pPr algn="r" eaLnBrk="1" hangingPunct="1">
                <a:defRPr/>
              </a:pPr>
              <a:t>60</a:t>
            </a:fld>
            <a:endParaRPr lang="en-US" altLang="zh-CN" sz="1200">
              <a:ea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911969-4071-4E15-95CA-6F2FDC846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50" y="1988840"/>
            <a:ext cx="21717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178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93121" y="0"/>
            <a:ext cx="11995705" cy="68135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 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n,d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=2;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double sum=3.14;</a:t>
            </a:r>
            <a:r>
              <a:rPr lang="it-IT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printf("Input n: ");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scanf("%d",&amp;n); </a:t>
            </a: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while(d&lt;=n)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{sum=sum+3.14*d;</a:t>
            </a: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d=d+1;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printf("The sum:%f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",sum);</a:t>
            </a: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return 0;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zh-CN" sz="2400" dirty="0"/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9A98F1D-539D-4AB6-8807-AE05956F9D69}" type="slidenum">
              <a:rPr lang="en-US" altLang="zh-CN" sz="1200">
                <a:ea typeface="+mn-ea"/>
              </a:rPr>
              <a:pPr algn="r" eaLnBrk="1" hangingPunct="1">
                <a:defRPr/>
              </a:pPr>
              <a:t>61</a:t>
            </a:fld>
            <a:endParaRPr lang="en-US" altLang="zh-CN" sz="1200"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59302" y="1943904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一行只写一句！</a:t>
            </a:r>
          </a:p>
        </p:txBody>
      </p:sp>
    </p:spTree>
    <p:extLst>
      <p:ext uri="{BB962C8B-B14F-4D97-AF65-F5344CB8AC3E}">
        <p14:creationId xmlns:p14="http://schemas.microsoft.com/office/powerpoint/2010/main" val="33736635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93121" y="0"/>
            <a:ext cx="11995705" cy="68135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 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n,d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=2;		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double sum=3.14;</a:t>
            </a:r>
            <a:r>
              <a:rPr lang="it-IT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printf("Input n:");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scanf("%d",&amp;n); </a:t>
            </a: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while(d&lt;=n)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{	sum=sum+3.14*d;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d=d+1;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printf("The sum:%f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",sum);</a:t>
            </a: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zh-CN" sz="2400" dirty="0"/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9A98F1D-539D-4AB6-8807-AE05956F9D69}" type="slidenum">
              <a:rPr lang="en-US" altLang="zh-CN" sz="1200">
                <a:ea typeface="+mn-ea"/>
              </a:rPr>
              <a:pPr algn="r" eaLnBrk="1" hangingPunct="1">
                <a:defRPr/>
              </a:pPr>
              <a:t>62</a:t>
            </a:fld>
            <a:endParaRPr lang="en-US" altLang="zh-CN" sz="1200"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9302" y="1943904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缩进！</a:t>
            </a:r>
          </a:p>
        </p:txBody>
      </p:sp>
    </p:spTree>
    <p:extLst>
      <p:ext uri="{BB962C8B-B14F-4D97-AF65-F5344CB8AC3E}">
        <p14:creationId xmlns:p14="http://schemas.microsoft.com/office/powerpoint/2010/main" val="16738034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93121" y="0"/>
            <a:ext cx="11995705" cy="68135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main( 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n, d = 2;		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double sum = 3.14;</a:t>
            </a:r>
            <a:r>
              <a:rPr lang="it-IT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printf("Input n: ");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scanf("%d", &amp;n); </a:t>
            </a: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while(d &lt;= n)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{	sum = sum + 3.14 * d;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d = d + 1;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}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printf("The sum: %f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", sum);</a:t>
            </a: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zh-CN" sz="2400" dirty="0"/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9A98F1D-539D-4AB6-8807-AE05956F9D69}" type="slidenum">
              <a:rPr lang="en-US" altLang="zh-CN" sz="1200">
                <a:ea typeface="+mn-ea"/>
              </a:rPr>
              <a:pPr algn="r" eaLnBrk="1" hangingPunct="1">
                <a:defRPr/>
              </a:pPr>
              <a:t>63</a:t>
            </a:fld>
            <a:endParaRPr lang="en-US" altLang="zh-CN" sz="1200"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9302" y="1943904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操作符两端、逗号后加空格！</a:t>
            </a:r>
          </a:p>
        </p:txBody>
      </p:sp>
    </p:spTree>
    <p:extLst>
      <p:ext uri="{BB962C8B-B14F-4D97-AF65-F5344CB8AC3E}">
        <p14:creationId xmlns:p14="http://schemas.microsoft.com/office/powerpoint/2010/main" val="31228791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93121" y="0"/>
            <a:ext cx="11995705" cy="68135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int main( 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n, d = 2;		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double sum = 3.14;</a:t>
            </a:r>
            <a:r>
              <a:rPr lang="it-IT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printf("Input n: ");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scanf("%d", &amp;n); </a:t>
            </a:r>
          </a:p>
          <a:p>
            <a:pPr>
              <a:buFontTx/>
              <a:buNone/>
            </a:pPr>
            <a:endParaRPr lang="pt-BR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while(d &lt;= n)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sum = sum + 3.14 * d;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d = d + 1;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printf("The sum: %f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", sum);</a:t>
            </a: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zh-CN" sz="2400" dirty="0"/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9A98F1D-539D-4AB6-8807-AE05956F9D69}" type="slidenum">
              <a:rPr lang="en-US" altLang="zh-CN" sz="1200">
                <a:ea typeface="+mn-ea"/>
              </a:rPr>
              <a:pPr algn="r" eaLnBrk="1" hangingPunct="1">
                <a:defRPr/>
              </a:pPr>
              <a:t>64</a:t>
            </a:fld>
            <a:endParaRPr lang="en-US" altLang="zh-CN" sz="1200"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9302" y="1943904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适当空行！</a:t>
            </a:r>
          </a:p>
        </p:txBody>
      </p:sp>
      <p:pic>
        <p:nvPicPr>
          <p:cNvPr id="2055" name="Picture 7" descr="\\psf\Home\Desktop\c39233449c027c577b276b08045f3ca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302" y="4077072"/>
            <a:ext cx="2050082" cy="212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8958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93121" y="0"/>
            <a:ext cx="11995705" cy="68135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int main( )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n, d = 2;		</a:t>
            </a:r>
          </a:p>
          <a:p>
            <a:pPr>
              <a:buFontTx/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double sum = 3.14;</a:t>
            </a:r>
            <a:r>
              <a:rPr lang="it-IT" altLang="zh-C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printf("Input n: ");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scanf("%d", &amp;n); </a:t>
            </a:r>
          </a:p>
          <a:p>
            <a:pPr>
              <a:buFontTx/>
              <a:buNone/>
            </a:pPr>
            <a:endParaRPr lang="pt-BR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while(d &lt;= n) </a:t>
            </a:r>
            <a:r>
              <a:rPr lang="pt-BR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sum = sum + 3.14 * d;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d = d + 1;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  printf("The sum: %f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", sum);</a:t>
            </a: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	return 0;</a:t>
            </a:r>
            <a:endParaRPr lang="zh-CN" altLang="zh-CN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pt-BR" altLang="zh-CN" sz="2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zh-CN" altLang="zh-CN" sz="2400" dirty="0"/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9A98F1D-539D-4AB6-8807-AE05956F9D69}" type="slidenum">
              <a:rPr lang="en-US" altLang="zh-CN" sz="1200">
                <a:ea typeface="+mn-ea"/>
              </a:rPr>
              <a:pPr algn="r" eaLnBrk="1" hangingPunct="1">
                <a:defRPr/>
              </a:pPr>
              <a:t>65</a:t>
            </a:fld>
            <a:endParaRPr lang="en-US" altLang="zh-CN" sz="1200"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9302" y="1943904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花括号问题</a:t>
            </a:r>
          </a:p>
        </p:txBody>
      </p:sp>
      <p:pic>
        <p:nvPicPr>
          <p:cNvPr id="8" name="Picture 7" descr="\\psf\Home\Desktop\c39233449c027c577b276b08045f3ca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302" y="4077072"/>
            <a:ext cx="2050082" cy="212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0840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注释的位置应与被描述的代码相邻</a:t>
            </a:r>
            <a:endParaRPr lang="en-US" altLang="zh-CN" dirty="0"/>
          </a:p>
          <a:p>
            <a:pPr lvl="1"/>
            <a:r>
              <a:rPr lang="zh-CN" altLang="en-US" dirty="0"/>
              <a:t>可以放在代码的上方或右方</a:t>
            </a:r>
            <a:endParaRPr lang="en-US" altLang="zh-CN" dirty="0"/>
          </a:p>
          <a:p>
            <a:pPr lvl="1"/>
            <a:r>
              <a:rPr lang="zh-CN" altLang="en-US" dirty="0"/>
              <a:t>当代码比较长，特别是有多重嵌套时，应在一些段落的结束处加注释</a:t>
            </a:r>
            <a:endParaRPr lang="en-US" altLang="zh-CN" dirty="0"/>
          </a:p>
          <a:p>
            <a:pPr lvl="1"/>
            <a:r>
              <a:rPr lang="en-US" altLang="zh-CN" b="1" dirty="0"/>
              <a:t>...</a:t>
            </a:r>
          </a:p>
          <a:p>
            <a:pPr lvl="1"/>
            <a:endParaRPr lang="en-US" altLang="zh-CN" b="1" dirty="0"/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BDC1ADCB-9BD1-4EFD-91D6-8006E1B9C2F9}" type="slidenum">
              <a:rPr lang="en-US" altLang="zh-CN" sz="1200">
                <a:ea typeface="+mn-ea"/>
              </a:rPr>
              <a:pPr algn="r" eaLnBrk="1" hangingPunct="1">
                <a:defRPr/>
              </a:pPr>
              <a:t>66</a:t>
            </a:fld>
            <a:endParaRPr lang="en-US" altLang="zh-CN" sz="1200">
              <a:ea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6D1CE3B-C8DB-4DB6-A579-3E5FAFC42CF9}"/>
              </a:ext>
            </a:extLst>
          </p:cNvPr>
          <p:cNvSpPr txBox="1">
            <a:spLocks/>
          </p:cNvSpPr>
          <p:nvPr/>
        </p:nvSpPr>
        <p:spPr bwMode="auto">
          <a:xfrm>
            <a:off x="1301580" y="2308870"/>
            <a:ext cx="9587253" cy="48645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24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zh-CN" sz="24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 )</a:t>
            </a:r>
            <a:endParaRPr lang="zh-CN" altLang="zh-CN" sz="24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CN" altLang="zh-CN" sz="24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r, s, l;</a:t>
            </a:r>
            <a:endParaRPr lang="zh-CN" altLang="zh-CN" sz="24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zh-CN" altLang="zh-CN" sz="24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CN" sz="2400" b="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input the radius(cm)</a:t>
            </a:r>
            <a:r>
              <a:rPr lang="en-US" altLang="zh-CN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:\n");</a:t>
            </a:r>
            <a:endParaRPr lang="zh-CN" altLang="zh-CN" sz="24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zh-CN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scanf("%lf", &amp;r);	</a:t>
            </a:r>
            <a:endParaRPr lang="en-US" altLang="zh-CN" sz="24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…	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CN" sz="2400" b="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area of the circle: </a:t>
            </a:r>
            <a:r>
              <a:rPr lang="en-US" altLang="zh-CN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%.2f </a:t>
            </a:r>
            <a:r>
              <a:rPr lang="en-US" altLang="zh-CN" sz="2400" b="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cm2</a:t>
            </a:r>
            <a:r>
              <a:rPr lang="en-US" altLang="zh-CN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…);</a:t>
            </a:r>
            <a:endParaRPr lang="zh-CN" altLang="zh-CN" sz="24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b="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//Rounded to the nearest hundredth</a:t>
            </a:r>
            <a:endParaRPr lang="zh-CN" altLang="zh-CN" sz="2400" b="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zh-CN" altLang="zh-CN" sz="24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  <a:endParaRPr lang="zh-CN" altLang="zh-CN" sz="24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4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15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BDC1ADCB-9BD1-4EFD-91D6-8006E1B9C2F9}" type="slidenum">
              <a:rPr lang="en-US" altLang="zh-CN" sz="1200">
                <a:ea typeface="+mn-ea"/>
              </a:rPr>
              <a:pPr algn="r" eaLnBrk="1" hangingPunct="1">
                <a:defRPr/>
              </a:pPr>
              <a:t>67</a:t>
            </a:fld>
            <a:endParaRPr lang="en-US" altLang="zh-CN" sz="1200">
              <a:ea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AC6A6B-DC3B-4945-9663-1920F94F0A19}"/>
              </a:ext>
            </a:extLst>
          </p:cNvPr>
          <p:cNvSpPr/>
          <p:nvPr/>
        </p:nvSpPr>
        <p:spPr>
          <a:xfrm>
            <a:off x="622598" y="836712"/>
            <a:ext cx="9073008" cy="60016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   version4.0： ---------------2015-11-10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   1、改善画面，数字用颜色区分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   2、新增计时和计步功能</a:t>
            </a:r>
          </a:p>
          <a:p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****/</a:t>
            </a:r>
            <a:endParaRPr lang="en-US" altLang="zh-CN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ctime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 (&amp;board)[4][4]);	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初始化棋盘</a:t>
            </a:r>
            <a:endParaRPr lang="en-US" altLang="zh-CN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do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……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 while 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[a][b] != 0);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[a][b] =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		  	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随机生成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zh-CN" alt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89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0" dirty="0"/>
              <a:t>自定义标识符命名在项目中往往是一个比较难以处理的议题，程序员倾向于使用其个人的命名约定，而不喜欢别人规定他们如何编写代码。</a:t>
            </a:r>
          </a:p>
          <a:p>
            <a:pPr>
              <a:lnSpc>
                <a:spcPct val="90000"/>
              </a:lnSpc>
            </a:pPr>
            <a:endParaRPr lang="zh-CN" altLang="en-US" sz="1200" b="0" dirty="0"/>
          </a:p>
          <a:p>
            <a:pPr>
              <a:lnSpc>
                <a:spcPct val="90000"/>
              </a:lnSpc>
            </a:pPr>
            <a:r>
              <a:rPr lang="zh-CN" altLang="en-US" b="0" dirty="0"/>
              <a:t>然而，当代码需要被</a:t>
            </a:r>
            <a:r>
              <a:rPr lang="zh-CN" altLang="en-US" dirty="0"/>
              <a:t>团队</a:t>
            </a:r>
            <a:r>
              <a:rPr lang="zh-CN" altLang="en-US" b="0" dirty="0"/>
              <a:t>内的其他成员阅读时</a:t>
            </a:r>
            <a:r>
              <a:rPr lang="en-US" altLang="zh-CN" b="0" dirty="0"/>
              <a:t>(</a:t>
            </a:r>
            <a:r>
              <a:rPr lang="zh-CN" altLang="en-US" b="0" dirty="0"/>
              <a:t>特别是代码检查的时候</a:t>
            </a:r>
            <a:r>
              <a:rPr lang="en-US" altLang="zh-CN" b="0" dirty="0"/>
              <a:t>)</a:t>
            </a:r>
            <a:r>
              <a:rPr lang="zh-CN" altLang="en-US" b="0" dirty="0"/>
              <a:t>，拥有通用的命名约定是很有价值的，也便于 自己日后再阅读自己的代码。</a:t>
            </a:r>
          </a:p>
          <a:p>
            <a:pPr>
              <a:lnSpc>
                <a:spcPct val="90000"/>
              </a:lnSpc>
            </a:pPr>
            <a:endParaRPr lang="zh-CN" altLang="en-US" b="0" dirty="0"/>
          </a:p>
          <a:p>
            <a:pPr>
              <a:lnSpc>
                <a:spcPct val="90000"/>
              </a:lnSpc>
            </a:pPr>
            <a:r>
              <a:rPr lang="zh-CN" altLang="en-US" b="0" dirty="0"/>
              <a:t>一直以来，最流行的变量命名约定是所谓的</a:t>
            </a:r>
            <a:r>
              <a:rPr lang="zh-CN" altLang="en-US" dirty="0"/>
              <a:t>匈牙利表示法</a:t>
            </a:r>
            <a:r>
              <a:rPr lang="en-US" altLang="zh-CN" b="0" dirty="0"/>
              <a:t>(Hungarian Notation)</a:t>
            </a:r>
            <a:r>
              <a:rPr lang="zh-CN" altLang="en-US" b="0" dirty="0"/>
              <a:t>，最初由</a:t>
            </a:r>
            <a:r>
              <a:rPr lang="en-US" altLang="zh-CN" b="0" dirty="0"/>
              <a:t>Microsoft</a:t>
            </a:r>
            <a:r>
              <a:rPr lang="zh-CN" altLang="en-US" b="0" dirty="0"/>
              <a:t>的</a:t>
            </a:r>
            <a:r>
              <a:rPr lang="en-US" altLang="zh-CN" b="0" dirty="0"/>
              <a:t>Charles Simonyi</a:t>
            </a:r>
            <a:r>
              <a:rPr lang="zh-CN" altLang="en-US" b="0" dirty="0"/>
              <a:t>提出，并且在</a:t>
            </a:r>
            <a:r>
              <a:rPr lang="en-US" altLang="zh-CN" b="0" dirty="0"/>
              <a:t>Microsoft</a:t>
            </a:r>
            <a:r>
              <a:rPr lang="zh-CN" altLang="en-US" b="0" dirty="0"/>
              <a:t>内部使用了许多年。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0" dirty="0"/>
              <a:t>	</a:t>
            </a:r>
            <a:r>
              <a:rPr lang="en-US" altLang="zh-CN" b="0" dirty="0"/>
              <a:t>(</a:t>
            </a:r>
            <a:r>
              <a:rPr lang="zh-CN" altLang="en-US" b="0" dirty="0"/>
              <a:t>这个约定规定了以标准的</a:t>
            </a:r>
            <a:r>
              <a:rPr lang="en-US" altLang="zh-CN" b="0" dirty="0"/>
              <a:t>3</a:t>
            </a:r>
            <a:r>
              <a:rPr lang="zh-CN" altLang="en-US" b="0" dirty="0"/>
              <a:t>或</a:t>
            </a:r>
            <a:r>
              <a:rPr lang="en-US" altLang="zh-CN" b="0" dirty="0"/>
              <a:t>4</a:t>
            </a:r>
            <a:r>
              <a:rPr lang="zh-CN" altLang="en-US" b="0" dirty="0"/>
              <a:t>个字母前缀来表示变量的数据类型，比如表示学生年龄的整型变量就应该命名为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b="0" dirty="0" err="1"/>
              <a:t>StuAge</a:t>
            </a:r>
            <a:r>
              <a:rPr lang="en-US" altLang="zh-CN" b="0" dirty="0"/>
              <a:t>.)</a:t>
            </a:r>
            <a:endParaRPr lang="zh-CN" altLang="en-US" dirty="0"/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自定义标识符命名风格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C667E2BD-27B4-4FF5-8633-895E88D57EB8}" type="slidenum">
              <a:rPr lang="en-US" altLang="zh-CN" sz="1200">
                <a:ea typeface="+mn-ea"/>
              </a:rPr>
              <a:pPr algn="r" eaLnBrk="1" hangingPunct="1">
                <a:defRPr/>
              </a:pPr>
              <a:t>68</a:t>
            </a:fld>
            <a:endParaRPr lang="en-US" altLang="zh-CN" sz="1200">
              <a:ea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1BF946-9596-4C13-B887-2F215C7BBD77}"/>
              </a:ext>
            </a:extLst>
          </p:cNvPr>
          <p:cNvSpPr/>
          <p:nvPr/>
        </p:nvSpPr>
        <p:spPr>
          <a:xfrm>
            <a:off x="5519142" y="5517232"/>
            <a:ext cx="2674130" cy="4339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84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uiExpand="1" build="p"/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本课程课件有时没有遵循所建议的规则，这是为了将相关内容放在一张幻灯片上，便于讲解。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b="0" dirty="0"/>
              <a:t>【</a:t>
            </a:r>
            <a:r>
              <a:rPr lang="zh-CN" altLang="en-US" b="0" dirty="0"/>
              <a:t>总则</a:t>
            </a:r>
            <a:r>
              <a:rPr lang="en-US" altLang="zh-CN" b="0" dirty="0"/>
              <a:t>】</a:t>
            </a:r>
            <a:r>
              <a:rPr lang="zh-CN" altLang="en-GB" b="0" dirty="0"/>
              <a:t>采用一致的、</a:t>
            </a:r>
            <a:r>
              <a:rPr lang="zh-CN" altLang="en-US" b="0" dirty="0"/>
              <a:t>不太长但</a:t>
            </a:r>
            <a:r>
              <a:rPr lang="zh-CN" altLang="en-GB" b="0" dirty="0"/>
              <a:t>有意义的标识符名字。</a:t>
            </a:r>
            <a:r>
              <a:rPr lang="zh-CN" altLang="en-US" b="0" dirty="0"/>
              <a:t>对不同种类的标识符最好采用不同风格的名字。</a:t>
            </a:r>
          </a:p>
          <a:p>
            <a:endParaRPr lang="en-US" altLang="zh-CN" b="0" dirty="0"/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本课程自定义标识符命名具体建议</a:t>
            </a:r>
            <a:r>
              <a:rPr lang="zh-CN" altLang="en-US" b="0" dirty="0">
                <a:solidFill>
                  <a:srgbClr val="FF3300"/>
                </a:solidFill>
                <a:cs typeface="Arial" charset="0"/>
              </a:rPr>
              <a:t>☆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7BABF59F-79A0-4C7D-B353-D50DCA9E539A}" type="slidenum">
              <a:rPr lang="en-US" altLang="zh-CN" sz="1200">
                <a:ea typeface="+mn-ea"/>
              </a:rPr>
              <a:pPr algn="r" eaLnBrk="1" hangingPunct="1">
                <a:defRPr/>
              </a:pPr>
              <a:t>69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394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0406" y="115888"/>
            <a:ext cx="8229600" cy="57680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冯</a:t>
            </a:r>
            <a:r>
              <a:rPr lang="en-US" altLang="zh-CN" dirty="0"/>
              <a:t>•</a:t>
            </a:r>
            <a:r>
              <a:rPr lang="zh-CN" altLang="en-US" dirty="0"/>
              <a:t>诺依曼计算机的工作原理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72902" y="980728"/>
            <a:ext cx="11366920" cy="54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/>
              <a:t>存储程序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/>
              <a:t>计算机的执行步骤序列</a:t>
            </a:r>
            <a:r>
              <a:rPr lang="en-US" altLang="zh-CN" dirty="0"/>
              <a:t>(</a:t>
            </a:r>
            <a:r>
              <a:rPr lang="zh-CN" altLang="en-US" dirty="0"/>
              <a:t>即程序</a:t>
            </a:r>
            <a:r>
              <a:rPr lang="en-US" altLang="zh-CN" dirty="0"/>
              <a:t>)</a:t>
            </a:r>
            <a:r>
              <a:rPr lang="zh-CN" altLang="en-US" dirty="0"/>
              <a:t>及运行中所需要的数据</a:t>
            </a:r>
            <a:r>
              <a:rPr lang="en-US" altLang="zh-CN" dirty="0"/>
              <a:t>,</a:t>
            </a:r>
            <a:r>
              <a:rPr lang="zh-CN" altLang="en-US" dirty="0"/>
              <a:t>通过一定的方式输入并存储在计算机的存储器中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程序控制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计算机运行时能自动的逐一取出程序中的一条条指令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加以分析并执行规定操作。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pPr lvl="1" eaLnBrk="1" hangingPunct="1">
              <a:lnSpc>
                <a:spcPct val="120000"/>
              </a:lnSpc>
              <a:defRPr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89EFF7-EF54-4EF7-BC6B-DD7E62838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2" y="3542732"/>
            <a:ext cx="9000998" cy="283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63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/>
              <a:t>【</a:t>
            </a:r>
            <a:r>
              <a:rPr lang="zh-CN" altLang="en-US" b="0" dirty="0"/>
              <a:t>建议</a:t>
            </a:r>
            <a:r>
              <a:rPr lang="en-US" altLang="zh-CN" b="0" dirty="0"/>
              <a:t>1】</a:t>
            </a:r>
            <a:r>
              <a:rPr lang="zh-CN" altLang="en-US" b="0" dirty="0"/>
              <a:t>自定义标识符应当直观，用词尽量准确，可望文知意。切忌使用</a:t>
            </a:r>
            <a:r>
              <a:rPr lang="zh-CN" altLang="en-US" dirty="0"/>
              <a:t>汉语拼音简拼</a:t>
            </a:r>
            <a:r>
              <a:rPr lang="zh-CN" altLang="en-US" b="0" dirty="0"/>
              <a:t>来命名。</a:t>
            </a:r>
          </a:p>
          <a:p>
            <a:endParaRPr lang="zh-CN" altLang="en-US" b="0" dirty="0"/>
          </a:p>
          <a:p>
            <a:r>
              <a:rPr lang="en-US" altLang="zh-CN" b="0" dirty="0"/>
              <a:t>【</a:t>
            </a:r>
            <a:r>
              <a:rPr lang="zh-CN" altLang="en-US" b="0" dirty="0"/>
              <a:t>建议</a:t>
            </a:r>
            <a:r>
              <a:rPr lang="en-US" altLang="zh-CN" b="0" dirty="0"/>
              <a:t>2】</a:t>
            </a:r>
            <a:r>
              <a:rPr lang="zh-CN" altLang="en-US" b="0" dirty="0"/>
              <a:t>标识符的长度应当符合</a:t>
            </a:r>
            <a:r>
              <a:rPr lang="zh-CN" altLang="en-US" b="0" dirty="0">
                <a:latin typeface="Arial" charset="0"/>
              </a:rPr>
              <a:t>“</a:t>
            </a:r>
            <a:r>
              <a:rPr lang="en-US" altLang="zh-CN" b="0" dirty="0"/>
              <a:t>min-length &amp;&amp; max-information</a:t>
            </a:r>
            <a:r>
              <a:rPr lang="zh-CN" altLang="en-US" b="0" dirty="0">
                <a:latin typeface="Arial" charset="0"/>
              </a:rPr>
              <a:t>”</a:t>
            </a:r>
            <a:r>
              <a:rPr lang="zh-CN" altLang="en-US" b="0" dirty="0"/>
              <a:t>原则。一般来说，长名字能更好地表达含义，但名字并非越长越好，单字符的名字也是有用的，常见的如</a:t>
            </a:r>
            <a:r>
              <a:rPr lang="en-US" altLang="zh-CN" b="0" dirty="0" err="1"/>
              <a:t>i</a:t>
            </a:r>
            <a:r>
              <a:rPr lang="en-US" altLang="zh-CN" b="0" dirty="0"/>
              <a:t>, j, k, m, n, x, y, z</a:t>
            </a:r>
            <a:r>
              <a:rPr lang="zh-CN" altLang="en-US" b="0" dirty="0"/>
              <a:t>等，它们通常可用作函数内的局部变量。</a:t>
            </a:r>
            <a:r>
              <a:rPr lang="zh-CN" altLang="en-US" b="0" dirty="0">
                <a:latin typeface="Arial" charset="0"/>
              </a:rPr>
              <a:t> </a:t>
            </a:r>
            <a:endParaRPr lang="zh-CN" altLang="en-US" dirty="0"/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7BABF59F-79A0-4C7D-B353-D50DCA9E539A}" type="slidenum">
              <a:rPr lang="en-US" altLang="zh-CN" sz="1200">
                <a:ea typeface="+mn-ea"/>
              </a:rPr>
              <a:pPr algn="r" eaLnBrk="1" hangingPunct="1">
                <a:defRPr/>
              </a:pPr>
              <a:t>70</a:t>
            </a:fld>
            <a:endParaRPr lang="en-US" altLang="zh-CN" sz="1200">
              <a:ea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9266FE4-4320-47EC-8582-533BE58E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6FAB8C-F99E-4564-9A2B-014A4D1FC916}"/>
              </a:ext>
            </a:extLst>
          </p:cNvPr>
          <p:cNvSpPr/>
          <p:nvPr/>
        </p:nvSpPr>
        <p:spPr>
          <a:xfrm>
            <a:off x="1929725" y="4384289"/>
            <a:ext cx="3542406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mj; </a:t>
            </a:r>
            <a:r>
              <a:rPr lang="fr-FR" altLang="zh-CN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zh-CN" altLang="zh-CN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124FB5-2123-4122-91BF-17285C4CFFC3}"/>
              </a:ext>
            </a:extLst>
          </p:cNvPr>
          <p:cNvSpPr/>
          <p:nvPr/>
        </p:nvSpPr>
        <p:spPr>
          <a:xfrm>
            <a:off x="1929725" y="5129928"/>
            <a:ext cx="3542406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chicken</a:t>
            </a:r>
            <a:r>
              <a:rPr lang="fr-FR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altLang="zh-CN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zh-CN" altLang="zh-CN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B36199-99DA-423B-A5AA-8E86B895BB02}"/>
              </a:ext>
            </a:extLst>
          </p:cNvPr>
          <p:cNvSpPr/>
          <p:nvPr/>
        </p:nvSpPr>
        <p:spPr>
          <a:xfrm>
            <a:off x="6250444" y="4384289"/>
            <a:ext cx="280831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area; </a:t>
            </a:r>
            <a:endParaRPr lang="zh-CN" altLang="zh-CN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FB8299-D417-4863-BB7D-09EA2E30E98D}"/>
              </a:ext>
            </a:extLst>
          </p:cNvPr>
          <p:cNvSpPr/>
          <p:nvPr/>
        </p:nvSpPr>
        <p:spPr>
          <a:xfrm>
            <a:off x="6250444" y="5129928"/>
            <a:ext cx="2794298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oddNum</a:t>
            </a:r>
            <a:r>
              <a:rPr lang="fr-FR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zh-CN" altLang="zh-CN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15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【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建议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3】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程序中不要出现仅靠大小写区分的相似的标识符。例如：</a:t>
            </a:r>
          </a:p>
          <a:p>
            <a:pPr>
              <a:buFontTx/>
              <a:buNone/>
            </a:pP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int 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, y,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;		//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变量 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与 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容易混淆</a:t>
            </a:r>
          </a:p>
          <a:p>
            <a:pPr>
              <a:buFontTx/>
              <a:buNone/>
            </a:pP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oo(int x);	//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函数 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foo 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与 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FOO 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容易混淆</a:t>
            </a:r>
          </a:p>
          <a:p>
            <a:pPr>
              <a:buFontTx/>
              <a:buNone/>
            </a:pP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OO(</a:t>
            </a:r>
            <a:r>
              <a:rPr lang="en-US" altLang="zh-CN" b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 y); </a:t>
            </a:r>
          </a:p>
          <a:p>
            <a:pPr>
              <a:buFontTx/>
              <a:buNone/>
            </a:pPr>
            <a:endParaRPr lang="en-US" altLang="zh-CN" b="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【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建议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4】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用一对反义词命名具有相反含义的变量或函数等。例如：</a:t>
            </a:r>
            <a:endParaRPr lang="zh-CN" altLang="en-US" sz="1200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min</a:t>
            </a:r>
            <a:r>
              <a:rPr lang="en-US" altLang="zh-CN" b="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altLang="zh-CN" b="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altLang="zh-CN" b="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altLang="zh-CN" b="0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(…);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A75E12B-6308-442D-871A-C7E79268441E}" type="slidenum">
              <a:rPr lang="en-US" altLang="zh-CN" sz="1200">
                <a:ea typeface="+mn-ea"/>
              </a:rPr>
              <a:pPr algn="r" eaLnBrk="1" hangingPunct="1">
                <a:defRPr/>
              </a:pPr>
              <a:t>71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486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【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建议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5】 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变量名和参数名的首单词用小写字母开头。如：</a:t>
            </a:r>
            <a:br>
              <a:rPr lang="zh-CN" altLang="en-US" b="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int flag;</a:t>
            </a:r>
            <a:br>
              <a:rPr lang="en-US" altLang="zh-CN" b="0" dirty="0">
                <a:latin typeface="Courier New" pitchFamily="49" charset="0"/>
                <a:cs typeface="Courier New" pitchFamily="49" charset="0"/>
              </a:rPr>
            </a:b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int </a:t>
            </a:r>
            <a:r>
              <a:rPr lang="en-US" altLang="zh-CN" b="0" dirty="0" err="1">
                <a:latin typeface="Courier New" pitchFamily="49" charset="0"/>
                <a:cs typeface="Courier New" pitchFamily="49" charset="0"/>
              </a:rPr>
              <a:t>stuAge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CN" b="0" dirty="0" err="1">
                <a:latin typeface="Courier New" pitchFamily="49" charset="0"/>
                <a:cs typeface="Courier New" pitchFamily="49" charset="0"/>
              </a:rPr>
              <a:t>current_value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【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建议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6】 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函数名和类型名用大写字母开头的单词组合而成。如：</a:t>
            </a:r>
            <a:endParaRPr lang="en-US" altLang="zh-CN" b="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altLang="zh-CN" sz="2800" b="0" dirty="0">
                <a:latin typeface="Courier New" pitchFamily="49" charset="0"/>
                <a:cs typeface="Courier New" pitchFamily="49" charset="0"/>
              </a:rPr>
              <a:t>void  </a:t>
            </a:r>
            <a:r>
              <a:rPr lang="en-US" altLang="zh-CN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800" b="0" dirty="0">
                <a:latin typeface="Courier New" pitchFamily="49" charset="0"/>
                <a:cs typeface="Courier New" pitchFamily="49" charset="0"/>
              </a:rPr>
              <a:t>nit(void); </a:t>
            </a:r>
          </a:p>
          <a:p>
            <a:pPr marL="457200" lvl="1" indent="0">
              <a:buNone/>
            </a:pPr>
            <a:r>
              <a:rPr lang="en-US" altLang="zh-CN" sz="2800" b="0" dirty="0">
                <a:latin typeface="Courier New" pitchFamily="49" charset="0"/>
                <a:cs typeface="Courier New" pitchFamily="49" charset="0"/>
              </a:rPr>
              <a:t>void  </a:t>
            </a:r>
            <a:r>
              <a:rPr lang="en-US" altLang="zh-CN" sz="2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altLang="zh-CN" sz="2800" b="0" dirty="0" err="1">
                <a:latin typeface="Courier New" pitchFamily="49" charset="0"/>
                <a:cs typeface="Courier New" pitchFamily="49" charset="0"/>
              </a:rPr>
              <a:t>etValue</a:t>
            </a:r>
            <a:r>
              <a:rPr lang="en-US" altLang="zh-CN" sz="2800" b="0" dirty="0">
                <a:latin typeface="Courier New" pitchFamily="49" charset="0"/>
                <a:cs typeface="Courier New" pitchFamily="49" charset="0"/>
              </a:rPr>
              <a:t>(int value); </a:t>
            </a:r>
            <a:endParaRPr lang="zh-CN" altLang="en-US" sz="28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6671270" y="3874031"/>
            <a:ext cx="451003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dirty="0">
                <a:latin typeface="Courier New" pitchFamily="49" charset="0"/>
                <a:ea typeface="+mn-ea"/>
                <a:cs typeface="Courier New" pitchFamily="49" charset="0"/>
              </a:rPr>
              <a:t>系统定义的类型名、</a:t>
            </a:r>
            <a:r>
              <a:rPr kumimoji="1" lang="en-US" altLang="zh-CN" sz="2400" dirty="0">
                <a:latin typeface="Courier New" pitchFamily="49" charset="0"/>
                <a:ea typeface="+mn-ea"/>
                <a:cs typeface="Courier New" pitchFamily="49" charset="0"/>
              </a:rPr>
              <a:t>main</a:t>
            </a:r>
            <a:r>
              <a:rPr kumimoji="1" lang="zh-CN" altLang="en-US" sz="2400" dirty="0">
                <a:latin typeface="Courier New" pitchFamily="49" charset="0"/>
                <a:ea typeface="+mn-ea"/>
                <a:cs typeface="Courier New" pitchFamily="49" charset="0"/>
              </a:rPr>
              <a:t>函数名及库函数名除外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CCFAE458-2552-4E3F-BFAA-5307285E7578}" type="slidenum">
              <a:rPr lang="en-US" altLang="zh-CN" sz="1200">
                <a:ea typeface="+mn-ea"/>
              </a:rPr>
              <a:pPr algn="r" eaLnBrk="1" hangingPunct="1">
                <a:defRPr/>
              </a:pPr>
              <a:t>72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328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【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建议</a:t>
            </a: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7】</a:t>
            </a:r>
            <a:r>
              <a:rPr lang="zh-CN" altLang="en-US" b="0" dirty="0">
                <a:latin typeface="Courier New" pitchFamily="49" charset="0"/>
                <a:cs typeface="Courier New" pitchFamily="49" charset="0"/>
              </a:rPr>
              <a:t>习惯使用符号常量，符号常量名全用大写字母，用下划线分割单词。如：</a:t>
            </a:r>
          </a:p>
          <a:p>
            <a:pPr>
              <a:buFontTx/>
              <a:buNone/>
            </a:pP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	#define MAX_LENGTH  100</a:t>
            </a:r>
          </a:p>
          <a:p>
            <a:pPr>
              <a:buFontTx/>
              <a:buNone/>
            </a:pP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	#define PI 3.14</a:t>
            </a:r>
          </a:p>
          <a:p>
            <a:pPr>
              <a:buFontTx/>
              <a:buNone/>
            </a:pPr>
            <a:endParaRPr lang="en-US" altLang="zh-CN" b="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  const int MAX_LENGTH = 100;</a:t>
            </a:r>
          </a:p>
          <a:p>
            <a:pPr>
              <a:buNone/>
            </a:pPr>
            <a:r>
              <a:rPr lang="en-US" altLang="zh-CN" b="0" dirty="0">
                <a:latin typeface="Courier New" pitchFamily="49" charset="0"/>
                <a:cs typeface="Courier New" pitchFamily="49" charset="0"/>
              </a:rPr>
              <a:t>  const double PI = 3.14;</a:t>
            </a:r>
          </a:p>
          <a:p>
            <a:pPr>
              <a:buFontTx/>
              <a:buNone/>
            </a:pPr>
            <a:endParaRPr lang="en-US" altLang="zh-CN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2E1EFDCA-2F61-41EA-BE6A-5691BACA6ADA}" type="slidenum">
              <a:rPr lang="en-US" altLang="zh-CN" sz="1200">
                <a:ea typeface="+mn-ea"/>
              </a:rPr>
              <a:pPr algn="r" eaLnBrk="1" hangingPunct="1">
                <a:defRPr/>
              </a:pPr>
              <a:t>73</a:t>
            </a:fld>
            <a:endParaRPr lang="en-US" altLang="zh-CN" sz="1200"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165EB4-583E-44CA-AABB-B05742D0282A}"/>
              </a:ext>
            </a:extLst>
          </p:cNvPr>
          <p:cNvSpPr/>
          <p:nvPr/>
        </p:nvSpPr>
        <p:spPr>
          <a:xfrm>
            <a:off x="5807174" y="1916832"/>
            <a:ext cx="4046464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zdcd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10 </a:t>
            </a:r>
            <a:r>
              <a:rPr lang="en-US" altLang="zh-CN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469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0" dirty="0">
                <a:ea typeface="黑体" pitchFamily="49" charset="-122"/>
              </a:rPr>
              <a:t>小结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altLang="zh-CN" dirty="0"/>
              <a:t>C</a:t>
            </a:r>
            <a:r>
              <a:rPr lang="zh-CN" altLang="pt-BR" dirty="0"/>
              <a:t>程序的组成</a:t>
            </a:r>
          </a:p>
          <a:p>
            <a:endParaRPr lang="zh-CN" altLang="pt-BR" dirty="0"/>
          </a:p>
          <a:p>
            <a:endParaRPr lang="zh-CN" altLang="pt-BR" dirty="0"/>
          </a:p>
          <a:p>
            <a:endParaRPr lang="zh-CN" altLang="pt-BR" dirty="0"/>
          </a:p>
          <a:p>
            <a:endParaRPr lang="zh-CN" altLang="pt-BR" dirty="0"/>
          </a:p>
          <a:p>
            <a:endParaRPr lang="zh-CN" altLang="pt-BR" dirty="0"/>
          </a:p>
          <a:p>
            <a:endParaRPr lang="zh-CN" altLang="pt-BR" dirty="0"/>
          </a:p>
          <a:p>
            <a:endParaRPr lang="zh-CN" altLang="pt-BR" dirty="0"/>
          </a:p>
          <a:p>
            <a:endParaRPr lang="zh-CN" altLang="pt-BR" dirty="0"/>
          </a:p>
          <a:p>
            <a:pPr lvl="1"/>
            <a:endParaRPr lang="zh-CN" altLang="en-US" dirty="0"/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D75DB474-6477-4D9E-86FF-8A54736646B5}" type="slidenum">
              <a:rPr lang="en-US" altLang="zh-CN" sz="1200">
                <a:ea typeface="+mn-ea"/>
              </a:rPr>
              <a:pPr algn="r" eaLnBrk="1" hangingPunct="1">
                <a:defRPr/>
              </a:pPr>
              <a:t>74</a:t>
            </a:fld>
            <a:endParaRPr lang="en-US" altLang="zh-CN" sz="1200">
              <a:ea typeface="+mn-ea"/>
            </a:endParaRP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624336" y="1414464"/>
            <a:ext cx="4224317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Courier New" pitchFamily="49" charset="0"/>
                <a:ea typeface="+mn-ea"/>
                <a:cs typeface="Courier New" pitchFamily="49" charset="0"/>
              </a:rPr>
              <a:t>字符集</a:t>
            </a:r>
          </a:p>
          <a:p>
            <a:r>
              <a:rPr lang="zh-CN" altLang="en-US" sz="2400" dirty="0">
                <a:latin typeface="Courier New" pitchFamily="49" charset="0"/>
                <a:ea typeface="+mn-ea"/>
                <a:cs typeface="Courier New" pitchFamily="49" charset="0"/>
              </a:rPr>
              <a:t>单词</a:t>
            </a:r>
          </a:p>
          <a:p>
            <a:r>
              <a:rPr lang="zh-CN" altLang="en-US" sz="2400" dirty="0">
                <a:latin typeface="Courier New" pitchFamily="49" charset="0"/>
                <a:ea typeface="+mn-ea"/>
                <a:cs typeface="Courier New" pitchFamily="49" charset="0"/>
              </a:rPr>
              <a:t>语句</a:t>
            </a:r>
          </a:p>
          <a:p>
            <a:r>
              <a:rPr lang="zh-CN" altLang="en-US" sz="2400" dirty="0">
                <a:latin typeface="Courier New" pitchFamily="49" charset="0"/>
                <a:ea typeface="+mn-ea"/>
                <a:cs typeface="Courier New" pitchFamily="49" charset="0"/>
              </a:rPr>
              <a:t>语句块</a:t>
            </a:r>
          </a:p>
          <a:p>
            <a:r>
              <a:rPr lang="zh-CN" altLang="en-US" sz="2400" dirty="0">
                <a:latin typeface="Courier New" pitchFamily="49" charset="0"/>
                <a:ea typeface="+mn-ea"/>
                <a:cs typeface="Courier New" pitchFamily="49" charset="0"/>
              </a:rPr>
              <a:t>函数</a:t>
            </a:r>
          </a:p>
          <a:p>
            <a:r>
              <a:rPr lang="zh-CN" altLang="en-US" sz="2400" dirty="0">
                <a:latin typeface="Courier New" pitchFamily="49" charset="0"/>
                <a:ea typeface="+mn-ea"/>
                <a:cs typeface="Courier New" pitchFamily="49" charset="0"/>
              </a:rPr>
              <a:t>模块</a:t>
            </a:r>
          </a:p>
          <a:p>
            <a:r>
              <a:rPr lang="zh-CN" altLang="en-US" sz="2400" dirty="0">
                <a:latin typeface="Courier New" pitchFamily="49" charset="0"/>
                <a:ea typeface="+mn-ea"/>
                <a:cs typeface="Courier New" pitchFamily="49" charset="0"/>
              </a:rPr>
              <a:t>程序</a:t>
            </a:r>
          </a:p>
        </p:txBody>
      </p:sp>
      <p:sp>
        <p:nvSpPr>
          <p:cNvPr id="50183" name="Rectangle 5"/>
          <p:cNvSpPr>
            <a:spLocks noChangeArrowheads="1"/>
          </p:cNvSpPr>
          <p:nvPr/>
        </p:nvSpPr>
        <p:spPr bwMode="auto">
          <a:xfrm>
            <a:off x="5135225" y="1414463"/>
            <a:ext cx="4224317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单词</a:t>
            </a:r>
          </a:p>
          <a:p>
            <a:pPr lvl="1">
              <a:buClr>
                <a:srgbClr val="FF0000"/>
              </a:buClr>
              <a:defRPr/>
            </a:pPr>
            <a:r>
              <a:rPr lang="zh-CN" altLang="en-US" sz="2400" dirty="0">
                <a:latin typeface="Courier New" pitchFamily="49" charset="0"/>
                <a:ea typeface="+mn-ea"/>
                <a:cs typeface="Courier New" pitchFamily="49" charset="0"/>
                <a:sym typeface="Wingdings 3" pitchFamily="18" charset="2"/>
              </a:rPr>
              <a:t>关键字</a:t>
            </a:r>
          </a:p>
          <a:p>
            <a:pPr lvl="1">
              <a:buClr>
                <a:srgbClr val="FF0000"/>
              </a:buClr>
              <a:defRPr/>
            </a:pPr>
            <a:r>
              <a:rPr lang="zh-CN" altLang="en-US" sz="2400" dirty="0">
                <a:latin typeface="Courier New" pitchFamily="49" charset="0"/>
                <a:ea typeface="+mn-ea"/>
                <a:cs typeface="Courier New" pitchFamily="49" charset="0"/>
              </a:rPr>
              <a:t>标识符</a:t>
            </a:r>
          </a:p>
          <a:p>
            <a:pPr lvl="1">
              <a:buClr>
                <a:srgbClr val="FF0000"/>
              </a:buClr>
              <a:defRPr/>
            </a:pPr>
            <a:r>
              <a:rPr lang="zh-CN" altLang="en-US" sz="2400" dirty="0">
                <a:latin typeface="Courier New" pitchFamily="49" charset="0"/>
                <a:ea typeface="+mn-ea"/>
                <a:cs typeface="Courier New" pitchFamily="49" charset="0"/>
                <a:sym typeface="Wingdings 3" pitchFamily="18" charset="2"/>
              </a:rPr>
              <a:t>  预定义标识符</a:t>
            </a:r>
            <a:endParaRPr lang="en-US" altLang="zh-CN" sz="2400" dirty="0">
              <a:latin typeface="Courier New" pitchFamily="49" charset="0"/>
              <a:ea typeface="+mn-ea"/>
              <a:cs typeface="Courier New" pitchFamily="49" charset="0"/>
              <a:sym typeface="Wingdings 3" pitchFamily="18" charset="2"/>
            </a:endParaRPr>
          </a:p>
          <a:p>
            <a:pPr lvl="1">
              <a:buClr>
                <a:srgbClr val="FF0000"/>
              </a:buClr>
              <a:defRPr/>
            </a:pPr>
            <a:r>
              <a:rPr lang="en-US" altLang="zh-CN" sz="2400" dirty="0">
                <a:latin typeface="Courier New" pitchFamily="49" charset="0"/>
                <a:ea typeface="+mn-ea"/>
                <a:cs typeface="Courier New" pitchFamily="49" charset="0"/>
                <a:sym typeface="Wingdings 3" pitchFamily="18" charset="2"/>
              </a:rPr>
              <a:t>  </a:t>
            </a:r>
            <a:r>
              <a:rPr lang="zh-CN" altLang="en-US" sz="2400" dirty="0">
                <a:latin typeface="Courier New" pitchFamily="49" charset="0"/>
                <a:ea typeface="+mn-ea"/>
                <a:cs typeface="Courier New" pitchFamily="49" charset="0"/>
                <a:sym typeface="Wingdings 3" pitchFamily="18" charset="2"/>
              </a:rPr>
              <a:t>自定义标识符</a:t>
            </a:r>
            <a:endParaRPr lang="zh-CN" altLang="en-US" sz="24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buClr>
                <a:srgbClr val="FF0000"/>
              </a:buClr>
              <a:defRPr/>
            </a:pPr>
            <a:r>
              <a:rPr lang="zh-CN" altLang="en-US" sz="2400" dirty="0">
                <a:latin typeface="Courier New" pitchFamily="49" charset="0"/>
                <a:ea typeface="+mn-ea"/>
                <a:cs typeface="Courier New" pitchFamily="49" charset="0"/>
              </a:rPr>
              <a:t>字面常量</a:t>
            </a:r>
            <a:endParaRPr lang="en-US" altLang="zh-CN" sz="24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800100" lvl="1" indent="-342900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1" indent="-342900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Courier New" pitchFamily="49" charset="0"/>
                <a:ea typeface="+mn-ea"/>
                <a:cs typeface="Courier New" pitchFamily="49" charset="0"/>
              </a:rPr>
              <a:t>操作符与表达式</a:t>
            </a:r>
            <a:endParaRPr lang="en-US" altLang="zh-CN" sz="24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lvl="1" indent="-342900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Courier New" pitchFamily="49" charset="0"/>
                <a:ea typeface="+mn-ea"/>
                <a:cs typeface="Courier New" pitchFamily="49" charset="0"/>
              </a:rPr>
              <a:t>标点符号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9384" y="4997579"/>
            <a:ext cx="8750158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defRPr/>
            </a:pPr>
            <a:r>
              <a:rPr lang="zh-CN" altLang="en-US" sz="2400" b="1" dirty="0">
                <a:latin typeface="+mn-ea"/>
                <a:ea typeface="+mn-ea"/>
                <a:cs typeface="Courier New" pitchFamily="49" charset="0"/>
              </a:rPr>
              <a:t>变量（定义、初始化、赋值、值的输入）</a:t>
            </a:r>
            <a:endParaRPr lang="en-US" altLang="zh-CN" sz="2400" b="1" dirty="0">
              <a:latin typeface="+mn-ea"/>
              <a:ea typeface="+mn-ea"/>
              <a:cs typeface="Courier New" pitchFamily="49" charset="0"/>
            </a:endParaRPr>
          </a:p>
          <a:p>
            <a:pPr>
              <a:buClr>
                <a:srgbClr val="FF0000"/>
              </a:buClr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  <a:cs typeface="Courier New" pitchFamily="49" charset="0"/>
              </a:rPr>
              <a:t>变量的属性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  <a:cs typeface="Courier New" pitchFamily="49" charset="0"/>
            </a:endParaRPr>
          </a:p>
          <a:p>
            <a:pPr>
              <a:buClr>
                <a:srgbClr val="FF0000"/>
              </a:buClr>
              <a:defRPr/>
            </a:pPr>
            <a:r>
              <a:rPr lang="zh-CN" altLang="en-US" sz="2400" b="1" dirty="0">
                <a:latin typeface="+mn-ea"/>
                <a:ea typeface="+mn-ea"/>
                <a:cs typeface="Courier New" pitchFamily="49" charset="0"/>
              </a:rPr>
              <a:t>数据的输出</a:t>
            </a:r>
          </a:p>
        </p:txBody>
      </p:sp>
    </p:spTree>
    <p:extLst>
      <p:ext uri="{BB962C8B-B14F-4D97-AF65-F5344CB8AC3E}">
        <p14:creationId xmlns:p14="http://schemas.microsoft.com/office/powerpoint/2010/main" val="368283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 animBg="1"/>
      <p:bldP spid="1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b="0" dirty="0">
              <a:ea typeface="黑体" pitchFamily="49" charset="-122"/>
            </a:endParaRP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th-TH" sz="2400" b="0" dirty="0">
                <a:latin typeface="黑体" pitchFamily="49" charset="-122"/>
                <a:ea typeface="黑体" pitchFamily="49" charset="-122"/>
              </a:rPr>
              <a:t>要求</a:t>
            </a:r>
            <a:r>
              <a:rPr lang="zh-CN" altLang="en-US" sz="2400" b="0" dirty="0">
                <a:latin typeface="黑体" pitchFamily="49" charset="-122"/>
                <a:ea typeface="黑体" pitchFamily="49" charset="-122"/>
              </a:rPr>
              <a:t>：</a:t>
            </a: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会编写简单的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程序</a:t>
            </a:r>
          </a:p>
          <a:p>
            <a:pPr lvl="2"/>
            <a:r>
              <a:rPr lang="zh-CN" altLang="en-US" dirty="0">
                <a:latin typeface="黑体" pitchFamily="49" charset="-122"/>
                <a:ea typeface="黑体" pitchFamily="49" charset="-122"/>
              </a:rPr>
              <a:t>一个程序代码量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≈10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行，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2">
              <a:buFont typeface="Arial" charset="0"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main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函数中完成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变量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定义、输入、简单处理、输出</a:t>
            </a:r>
          </a:p>
          <a:p>
            <a:pPr lvl="2"/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熟练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语言程序的上机步骤</a:t>
            </a:r>
          </a:p>
          <a:p>
            <a:pPr lvl="1"/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dirty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语言的基本词法</a:t>
            </a:r>
          </a:p>
          <a:p>
            <a:pPr lvl="1"/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按建议规则编程，养成良好的编程习惯</a:t>
            </a:r>
          </a:p>
          <a:p>
            <a:pPr lvl="2"/>
            <a:endParaRPr lang="en-US" altLang="zh-CN" sz="1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7EA704CD-052A-4F12-8803-F221666DC2AB}" type="slidenum">
              <a:rPr lang="en-US" altLang="zh-CN" sz="1200">
                <a:ea typeface="+mn-ea"/>
              </a:rPr>
              <a:pPr algn="r" eaLnBrk="1" hangingPunct="1">
                <a:defRPr/>
              </a:pPr>
              <a:t>75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93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86EDE-2574-4436-85E6-6B400641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如何控制计算机为我所用？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0C8FD-17F1-4A00-A03D-9C461D33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命令式编程语言 </a:t>
            </a:r>
            <a:r>
              <a:rPr lang="en-US" altLang="zh-CN" dirty="0"/>
              <a:t>Imperative Language</a:t>
            </a:r>
          </a:p>
          <a:p>
            <a:pPr lvl="1"/>
            <a:r>
              <a:rPr lang="zh-CN" altLang="en-US" dirty="0"/>
              <a:t>命令计算机如何去做事情</a:t>
            </a:r>
            <a:endParaRPr lang="en-US" altLang="zh-CN" dirty="0"/>
          </a:p>
          <a:p>
            <a:pPr lvl="1"/>
            <a:r>
              <a:rPr lang="zh-CN" altLang="en-US" dirty="0"/>
              <a:t>用详细的命令教会机器怎么去处理一件事情，以达到你想要的结果</a:t>
            </a:r>
            <a:endParaRPr lang="en-US" altLang="zh-CN" dirty="0"/>
          </a:p>
          <a:p>
            <a:pPr lvl="1"/>
            <a:r>
              <a:rPr lang="zh-CN" altLang="en-US" dirty="0"/>
              <a:t>计算机自动执行一组命令（程序），得到结果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语言，</a:t>
            </a:r>
            <a:r>
              <a:rPr lang="en-US" altLang="zh-CN" dirty="0"/>
              <a:t>C++</a:t>
            </a:r>
            <a:r>
              <a:rPr lang="zh-CN" altLang="en-US" dirty="0"/>
              <a:t>语言，</a:t>
            </a:r>
            <a:r>
              <a:rPr lang="en-US" altLang="zh-CN" dirty="0"/>
              <a:t>JAVA</a:t>
            </a:r>
            <a:r>
              <a:rPr lang="zh-CN" altLang="en-US" dirty="0"/>
              <a:t>语言，</a:t>
            </a:r>
            <a:r>
              <a:rPr lang="en-US" altLang="zh-CN" dirty="0"/>
              <a:t>Python</a:t>
            </a:r>
            <a:r>
              <a:rPr lang="zh-CN" altLang="en-US" dirty="0"/>
              <a:t>语言都属于命令式编程语言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010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程序（</a:t>
            </a:r>
            <a:r>
              <a:rPr lang="en-US" altLang="zh-CN" dirty="0"/>
              <a:t>program</a:t>
            </a:r>
            <a:r>
              <a:rPr lang="zh-CN" altLang="en-US" dirty="0"/>
              <a:t>）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一组连续的相互关联的计算机</a:t>
            </a:r>
            <a:r>
              <a:rPr lang="zh-CN" altLang="en-US" i="1" dirty="0">
                <a:solidFill>
                  <a:srgbClr val="FF0000"/>
                </a:solidFill>
              </a:rPr>
              <a:t>指令</a:t>
            </a:r>
            <a:endParaRPr lang="en-US" altLang="zh-CN" i="1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能执行的指令包括：</a:t>
            </a:r>
            <a:endParaRPr lang="en-US" altLang="zh-CN" dirty="0"/>
          </a:p>
          <a:p>
            <a:pPr lvl="2"/>
            <a:r>
              <a:rPr lang="zh-CN" altLang="en-US" dirty="0"/>
              <a:t>算术运算指令：实现加、减、乘、除等；</a:t>
            </a:r>
            <a:endParaRPr lang="en-US" altLang="zh-CN" dirty="0"/>
          </a:p>
          <a:p>
            <a:pPr lvl="2"/>
            <a:r>
              <a:rPr lang="zh-CN" altLang="en-US" dirty="0"/>
              <a:t>比较指令：比较两个操作数的大小；</a:t>
            </a:r>
            <a:endParaRPr lang="en-US" altLang="zh-CN" dirty="0"/>
          </a:p>
          <a:p>
            <a:pPr lvl="2"/>
            <a:r>
              <a:rPr lang="zh-CN" altLang="en-US" dirty="0"/>
              <a:t>数据传输指令：实现</a:t>
            </a:r>
            <a:r>
              <a:rPr lang="en-US" altLang="zh-CN" dirty="0"/>
              <a:t>CPU</a:t>
            </a:r>
            <a:r>
              <a:rPr lang="zh-CN" altLang="en-US" dirty="0"/>
              <a:t>的寄存器、内存以及外设之间的数据传输；</a:t>
            </a:r>
            <a:endParaRPr lang="en-US" altLang="zh-CN" dirty="0"/>
          </a:p>
          <a:p>
            <a:pPr lvl="2"/>
            <a:r>
              <a:rPr lang="zh-CN" altLang="en-US" dirty="0"/>
              <a:t>流程控制指令：用于确定下一条指令的内存地址，有顺序、转移、循环、子程序调用</a:t>
            </a:r>
            <a:r>
              <a:rPr lang="en-US" altLang="zh-CN" dirty="0"/>
              <a:t>/</a:t>
            </a:r>
            <a:r>
              <a:rPr lang="zh-CN" altLang="en-US" dirty="0"/>
              <a:t>返回等</a:t>
            </a:r>
            <a:r>
              <a:rPr lang="en-US" altLang="zh-CN" dirty="0"/>
              <a:t>.</a:t>
            </a:r>
          </a:p>
          <a:p>
            <a:pPr lvl="3"/>
            <a:endParaRPr lang="zh-CN" altLang="en-US" dirty="0"/>
          </a:p>
          <a:p>
            <a:pPr eaLnBrk="1" hangingPunct="1"/>
            <a:r>
              <a:rPr lang="zh-CN" altLang="en-US" dirty="0"/>
              <a:t>指示计算机处理某项</a:t>
            </a:r>
            <a:r>
              <a:rPr lang="zh-CN" altLang="en-US" i="1" dirty="0">
                <a:solidFill>
                  <a:srgbClr val="FF0000"/>
                </a:solidFill>
              </a:rPr>
              <a:t>计算</a:t>
            </a:r>
            <a:r>
              <a:rPr lang="zh-CN" altLang="en-US" dirty="0"/>
              <a:t>任务的任务书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计算机根据该任务书和相应的数据（</a:t>
            </a:r>
            <a:r>
              <a:rPr lang="en-US" altLang="zh-CN" dirty="0"/>
              <a:t>data</a:t>
            </a:r>
            <a:r>
              <a:rPr lang="zh-CN" altLang="en-US" dirty="0"/>
              <a:t>），执行一系列操作（算法，</a:t>
            </a:r>
            <a:r>
              <a:rPr lang="en-US" altLang="zh-CN" dirty="0"/>
              <a:t>algorithm</a:t>
            </a:r>
            <a:r>
              <a:rPr lang="zh-CN" altLang="en-US" dirty="0"/>
              <a:t>）</a:t>
            </a:r>
            <a:r>
              <a:rPr lang="zh-CN" altLang="zh-CN" dirty="0"/>
              <a:t>，产生有效的结果</a:t>
            </a:r>
            <a:r>
              <a:rPr lang="zh-CN" altLang="en-US" dirty="0"/>
              <a:t>。</a:t>
            </a:r>
          </a:p>
          <a:p>
            <a:pPr lvl="1" eaLnBrk="1" hangingPunct="1"/>
            <a:r>
              <a:rPr lang="zh-CN" altLang="en-US" dirty="0"/>
              <a:t>计算（</a:t>
            </a:r>
            <a:r>
              <a:rPr lang="en-US" altLang="zh-CN" dirty="0"/>
              <a:t>compute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数值计算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非数值计算</a:t>
            </a: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664F5CDB-1724-456A-B0ED-D28203324134}" type="slidenum">
              <a:rPr lang="en-US" altLang="zh-CN" sz="1200">
                <a:ea typeface="+mn-ea"/>
              </a:rPr>
              <a:pPr algn="r" eaLnBrk="1" hangingPunct="1">
                <a:defRPr/>
              </a:pPr>
              <a:t>9</a:t>
            </a:fld>
            <a:endParaRPr lang="en-US" altLang="zh-CN" sz="120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我的PPT母板">
  <a:themeElements>
    <a:clrScheme name="我的PPT母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我的PPT母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00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我的PPT母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14112</TotalTime>
  <Words>8060</Words>
  <Application>Microsoft Office PowerPoint</Application>
  <PresentationFormat>自定义</PresentationFormat>
  <Paragraphs>1306</Paragraphs>
  <Slides>75</Slides>
  <Notes>39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8" baseType="lpstr">
      <vt:lpstr>Helvetica Neue</vt:lpstr>
      <vt:lpstr>PingFangSC-Regular</vt:lpstr>
      <vt:lpstr>黑体</vt:lpstr>
      <vt:lpstr>华文中宋</vt:lpstr>
      <vt:lpstr>宋体</vt:lpstr>
      <vt:lpstr>Arial</vt:lpstr>
      <vt:lpstr>Arial Black</vt:lpstr>
      <vt:lpstr>Comic Sans MS</vt:lpstr>
      <vt:lpstr>Courier New</vt:lpstr>
      <vt:lpstr>Gill Sans MT</vt:lpstr>
      <vt:lpstr>Times New Roman</vt:lpstr>
      <vt:lpstr>Wingdings</vt:lpstr>
      <vt:lpstr>我的PPT母板</vt:lpstr>
      <vt:lpstr>the first step</vt:lpstr>
      <vt:lpstr>课程介绍</vt:lpstr>
      <vt:lpstr>如何学好这门课程？</vt:lpstr>
      <vt:lpstr>学习过程中尽力避免的错误</vt:lpstr>
      <vt:lpstr>计算机组成</vt:lpstr>
      <vt:lpstr>软件组成</vt:lpstr>
      <vt:lpstr>冯•诺依曼计算机的工作原理</vt:lpstr>
      <vt:lpstr>如何控制计算机为我所用？</vt:lpstr>
      <vt:lpstr>程序（program）</vt:lpstr>
      <vt:lpstr>语言（language）</vt:lpstr>
      <vt:lpstr>C语言的来历</vt:lpstr>
      <vt:lpstr>C语言之父</vt:lpstr>
      <vt:lpstr>C语言的实现及其标准</vt:lpstr>
      <vt:lpstr>计算机程序设计语言的分类</vt:lpstr>
      <vt:lpstr>C程序的开发步骤与集成开发环境（IDE: Integrated Development Environment）</vt:lpstr>
      <vt:lpstr>如何学习一种编程语言？</vt:lpstr>
      <vt:lpstr>PowerPoint 演示文稿</vt:lpstr>
      <vt:lpstr>C程序的基本结构与main函数</vt:lpstr>
      <vt:lpstr>PowerPoint 演示文稿</vt:lpstr>
      <vt:lpstr>PowerPoint 演示文稿</vt:lpstr>
      <vt:lpstr>C语言的字符集（symbol set）</vt:lpstr>
      <vt:lpstr>比如：</vt:lpstr>
      <vt:lpstr>C语言的单词（token）</vt:lpstr>
      <vt:lpstr>C语言的单词（token）</vt:lpstr>
      <vt:lpstr>关键字（keyword）</vt:lpstr>
      <vt:lpstr>标识符（identifier） </vt:lpstr>
      <vt:lpstr>字面常量（literal constant）</vt:lpstr>
      <vt:lpstr>C语言的操作符(operator)与标点符号(punctuation)</vt:lpstr>
      <vt:lpstr>C语言的注释(comment)</vt:lpstr>
      <vt:lpstr>C语言的语句（statement）</vt:lpstr>
      <vt:lpstr>一个例子</vt:lpstr>
      <vt:lpstr>关键字</vt:lpstr>
      <vt:lpstr>预定义标识符</vt:lpstr>
      <vt:lpstr>自定义标识符</vt:lpstr>
      <vt:lpstr>字面常量</vt:lpstr>
      <vt:lpstr>操作符</vt:lpstr>
      <vt:lpstr>标点符号</vt:lpstr>
      <vt:lpstr>注释</vt:lpstr>
      <vt:lpstr>语句</vt:lpstr>
      <vt:lpstr>PowerPoint 演示文稿</vt:lpstr>
      <vt:lpstr>初识C语言</vt:lpstr>
      <vt:lpstr>变量</vt:lpstr>
      <vt:lpstr>变量的定义（definition）</vt:lpstr>
      <vt:lpstr>PowerPoint 演示文稿</vt:lpstr>
      <vt:lpstr>PowerPoint 演示文稿</vt:lpstr>
      <vt:lpstr>变量的初始化（ initialize ）</vt:lpstr>
      <vt:lpstr>变量的赋值（ assignment ）</vt:lpstr>
      <vt:lpstr>变量的属性</vt:lpstr>
      <vt:lpstr>变量值的输入（input） </vt:lpstr>
      <vt:lpstr>输入小数</vt:lpstr>
      <vt:lpstr>输入一个字符</vt:lpstr>
      <vt:lpstr>输入问题</vt:lpstr>
      <vt:lpstr>PowerPoint 演示文稿</vt:lpstr>
      <vt:lpstr>数据的输出（output）</vt:lpstr>
      <vt:lpstr>PowerPoint 演示文稿</vt:lpstr>
      <vt:lpstr>PowerPoint 演示文稿</vt:lpstr>
      <vt:lpstr>PowerPoint 演示文稿</vt:lpstr>
      <vt:lpstr>良好的编程习惯</vt:lpstr>
      <vt:lpstr>排版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注释</vt:lpstr>
      <vt:lpstr>PowerPoint 演示文稿</vt:lpstr>
      <vt:lpstr>自定义标识符命名风格</vt:lpstr>
      <vt:lpstr>本课程自定义标识符命名具体建议☆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入门</dc:title>
  <dc:creator>liu</dc:creator>
  <cp:lastModifiedBy>chenxin</cp:lastModifiedBy>
  <cp:revision>619</cp:revision>
  <cp:lastPrinted>2020-02-14T06:34:52Z</cp:lastPrinted>
  <dcterms:created xsi:type="dcterms:W3CDTF">2011-09-02T01:59:06Z</dcterms:created>
  <dcterms:modified xsi:type="dcterms:W3CDTF">2024-09-19T22:41:09Z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