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103"/>
  </p:notesMasterIdLst>
  <p:handoutMasterIdLst>
    <p:handoutMasterId r:id="rId104"/>
  </p:handoutMasterIdLst>
  <p:sldIdLst>
    <p:sldId id="1943" r:id="rId2"/>
    <p:sldId id="1944" r:id="rId3"/>
    <p:sldId id="864" r:id="rId4"/>
    <p:sldId id="866" r:id="rId5"/>
    <p:sldId id="867" r:id="rId6"/>
    <p:sldId id="863" r:id="rId7"/>
    <p:sldId id="1114" r:id="rId8"/>
    <p:sldId id="1115" r:id="rId9"/>
    <p:sldId id="1116" r:id="rId10"/>
    <p:sldId id="2336" r:id="rId11"/>
    <p:sldId id="2337" r:id="rId12"/>
    <p:sldId id="2338" r:id="rId13"/>
    <p:sldId id="2339" r:id="rId14"/>
    <p:sldId id="2340" r:id="rId15"/>
    <p:sldId id="2341" r:id="rId16"/>
    <p:sldId id="2342" r:id="rId17"/>
    <p:sldId id="2343" r:id="rId18"/>
    <p:sldId id="2344" r:id="rId19"/>
    <p:sldId id="2345" r:id="rId20"/>
    <p:sldId id="1117" r:id="rId21"/>
    <p:sldId id="815" r:id="rId22"/>
    <p:sldId id="905" r:id="rId23"/>
    <p:sldId id="2329" r:id="rId24"/>
    <p:sldId id="906" r:id="rId25"/>
    <p:sldId id="816" r:id="rId26"/>
    <p:sldId id="818" r:id="rId27"/>
    <p:sldId id="909" r:id="rId28"/>
    <p:sldId id="2328" r:id="rId29"/>
    <p:sldId id="871" r:id="rId30"/>
    <p:sldId id="2335" r:id="rId31"/>
    <p:sldId id="872" r:id="rId32"/>
    <p:sldId id="902" r:id="rId33"/>
    <p:sldId id="845" r:id="rId34"/>
    <p:sldId id="903" r:id="rId35"/>
    <p:sldId id="904" r:id="rId36"/>
    <p:sldId id="844" r:id="rId37"/>
    <p:sldId id="848" r:id="rId38"/>
    <p:sldId id="849" r:id="rId39"/>
    <p:sldId id="907" r:id="rId40"/>
    <p:sldId id="908" r:id="rId41"/>
    <p:sldId id="952" r:id="rId42"/>
    <p:sldId id="953" r:id="rId43"/>
    <p:sldId id="954" r:id="rId44"/>
    <p:sldId id="955" r:id="rId45"/>
    <p:sldId id="2346" r:id="rId46"/>
    <p:sldId id="956" r:id="rId47"/>
    <p:sldId id="957" r:id="rId48"/>
    <p:sldId id="958" r:id="rId49"/>
    <p:sldId id="960" r:id="rId50"/>
    <p:sldId id="2330" r:id="rId51"/>
    <p:sldId id="2331" r:id="rId52"/>
    <p:sldId id="2332" r:id="rId53"/>
    <p:sldId id="961" r:id="rId54"/>
    <p:sldId id="966" r:id="rId55"/>
    <p:sldId id="964" r:id="rId56"/>
    <p:sldId id="967" r:id="rId57"/>
    <p:sldId id="968" r:id="rId58"/>
    <p:sldId id="969" r:id="rId59"/>
    <p:sldId id="970" r:id="rId60"/>
    <p:sldId id="971" r:id="rId61"/>
    <p:sldId id="972" r:id="rId62"/>
    <p:sldId id="973" r:id="rId63"/>
    <p:sldId id="1061" r:id="rId64"/>
    <p:sldId id="1063" r:id="rId65"/>
    <p:sldId id="1065" r:id="rId66"/>
    <p:sldId id="2333" r:id="rId67"/>
    <p:sldId id="2334" r:id="rId68"/>
    <p:sldId id="1067" r:id="rId69"/>
    <p:sldId id="1066" r:id="rId70"/>
    <p:sldId id="1068" r:id="rId71"/>
    <p:sldId id="1069" r:id="rId72"/>
    <p:sldId id="1070" r:id="rId73"/>
    <p:sldId id="1071" r:id="rId74"/>
    <p:sldId id="1072" r:id="rId75"/>
    <p:sldId id="1073" r:id="rId76"/>
    <p:sldId id="1074" r:id="rId77"/>
    <p:sldId id="1075" r:id="rId78"/>
    <p:sldId id="1105" r:id="rId79"/>
    <p:sldId id="1106" r:id="rId80"/>
    <p:sldId id="1076" r:id="rId81"/>
    <p:sldId id="1077" r:id="rId82"/>
    <p:sldId id="1078" r:id="rId83"/>
    <p:sldId id="1079" r:id="rId84"/>
    <p:sldId id="1080" r:id="rId85"/>
    <p:sldId id="1081" r:id="rId86"/>
    <p:sldId id="1082" r:id="rId87"/>
    <p:sldId id="1084" r:id="rId88"/>
    <p:sldId id="1087" r:id="rId89"/>
    <p:sldId id="1102" r:id="rId90"/>
    <p:sldId id="1103" r:id="rId91"/>
    <p:sldId id="1104" r:id="rId92"/>
    <p:sldId id="1088" r:id="rId93"/>
    <p:sldId id="1089" r:id="rId94"/>
    <p:sldId id="1091" r:id="rId95"/>
    <p:sldId id="1092" r:id="rId96"/>
    <p:sldId id="1093" r:id="rId97"/>
    <p:sldId id="1107" r:id="rId98"/>
    <p:sldId id="1108" r:id="rId99"/>
    <p:sldId id="1109" r:id="rId100"/>
    <p:sldId id="1110" r:id="rId101"/>
    <p:sldId id="1112" r:id="rId102"/>
  </p:sldIdLst>
  <p:sldSz cx="12190413" cy="6858000"/>
  <p:notesSz cx="6858000" cy="9144000"/>
  <p:defaultTextStyle>
    <a:defPPr>
      <a:defRPr lang="zh-CN"/>
    </a:defPPr>
    <a:lvl1pPr algn="l" rtl="0" fontAlgn="base">
      <a:spcBef>
        <a:spcPct val="0"/>
      </a:spcBef>
      <a:spcAft>
        <a:spcPct val="0"/>
      </a:spcAft>
      <a:defRPr sz="24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4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4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4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400" kern="1200">
        <a:solidFill>
          <a:schemeClr val="tx1"/>
        </a:solidFill>
        <a:latin typeface="Arial" pitchFamily="34" charset="0"/>
        <a:ea typeface="宋体" pitchFamily="2" charset="-122"/>
        <a:cs typeface="+mn-cs"/>
      </a:defRPr>
    </a:lvl5pPr>
    <a:lvl6pPr marL="2286000" algn="l" defTabSz="914400" rtl="0" eaLnBrk="1" latinLnBrk="0" hangingPunct="1">
      <a:defRPr sz="2400" kern="1200">
        <a:solidFill>
          <a:schemeClr val="tx1"/>
        </a:solidFill>
        <a:latin typeface="Arial" pitchFamily="34" charset="0"/>
        <a:ea typeface="宋体" pitchFamily="2" charset="-122"/>
        <a:cs typeface="+mn-cs"/>
      </a:defRPr>
    </a:lvl6pPr>
    <a:lvl7pPr marL="2743200" algn="l" defTabSz="914400" rtl="0" eaLnBrk="1" latinLnBrk="0" hangingPunct="1">
      <a:defRPr sz="2400" kern="1200">
        <a:solidFill>
          <a:schemeClr val="tx1"/>
        </a:solidFill>
        <a:latin typeface="Arial" pitchFamily="34" charset="0"/>
        <a:ea typeface="宋体" pitchFamily="2" charset="-122"/>
        <a:cs typeface="+mn-cs"/>
      </a:defRPr>
    </a:lvl7pPr>
    <a:lvl8pPr marL="3200400" algn="l" defTabSz="914400" rtl="0" eaLnBrk="1" latinLnBrk="0" hangingPunct="1">
      <a:defRPr sz="2400" kern="1200">
        <a:solidFill>
          <a:schemeClr val="tx1"/>
        </a:solidFill>
        <a:latin typeface="Arial" pitchFamily="34" charset="0"/>
        <a:ea typeface="宋体" pitchFamily="2" charset="-122"/>
        <a:cs typeface="+mn-cs"/>
      </a:defRPr>
    </a:lvl8pPr>
    <a:lvl9pPr marL="3657600" algn="l" defTabSz="914400" rtl="0" eaLnBrk="1" latinLnBrk="0" hangingPunct="1">
      <a:defRPr sz="24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00FF"/>
    <a:srgbClr val="0000CC"/>
    <a:srgbClr val="4D4D4D"/>
    <a:srgbClr val="3366CC"/>
    <a:srgbClr val="6699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24" autoAdjust="0"/>
    <p:restoredTop sz="85336" autoAdjust="0"/>
  </p:normalViewPr>
  <p:slideViewPr>
    <p:cSldViewPr>
      <p:cViewPr varScale="1">
        <p:scale>
          <a:sx n="64" d="100"/>
          <a:sy n="64" d="100"/>
        </p:scale>
        <p:origin x="68" y="116"/>
      </p:cViewPr>
      <p:guideLst>
        <p:guide orient="horz" pos="2160"/>
        <p:guide pos="3840"/>
      </p:guideLst>
    </p:cSldViewPr>
  </p:slideViewPr>
  <p:outlineViewPr>
    <p:cViewPr>
      <p:scale>
        <a:sx n="33" d="100"/>
        <a:sy n="33" d="100"/>
      </p:scale>
      <p:origin x="0" y="6288"/>
    </p:cViewPr>
  </p:outlineViewPr>
  <p:notesTextViewPr>
    <p:cViewPr>
      <p:scale>
        <a:sx n="100" d="100"/>
        <a:sy n="100" d="100"/>
      </p:scale>
      <p:origin x="0" y="0"/>
    </p:cViewPr>
  </p:notesTextViewPr>
  <p:sorterViewPr>
    <p:cViewPr>
      <p:scale>
        <a:sx n="100" d="100"/>
        <a:sy n="100" d="100"/>
      </p:scale>
      <p:origin x="0" y="-4096"/>
    </p:cViewPr>
  </p:sorterViewPr>
  <p:notesViewPr>
    <p:cSldViewPr>
      <p:cViewPr varScale="1">
        <p:scale>
          <a:sx n="56" d="100"/>
          <a:sy n="56" d="100"/>
        </p:scale>
        <p:origin x="2520" y="60"/>
      </p:cViewPr>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F9519F4-5C40-4AE4-97FC-24A20386BB41}" type="datetimeFigureOut">
              <a:rPr lang="zh-CN" altLang="en-US"/>
              <a:pPr>
                <a:defRPr/>
              </a:pPr>
              <a:t>2024/9/27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E380092-B76F-4C86-8A57-2A726E5FE64A}" type="slidenum">
              <a:rPr lang="zh-CN" altLang="en-US"/>
              <a:pPr>
                <a:defRPr/>
              </a:pPr>
              <a:t>‹#›</a:t>
            </a:fld>
            <a:endParaRPr lang="zh-CN" altLang="en-US"/>
          </a:p>
        </p:txBody>
      </p:sp>
    </p:spTree>
    <p:extLst>
      <p:ext uri="{BB962C8B-B14F-4D97-AF65-F5344CB8AC3E}">
        <p14:creationId xmlns:p14="http://schemas.microsoft.com/office/powerpoint/2010/main" val="40938232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86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132100"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86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86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81CC3B29-03B4-44A7-81EC-FB869B4FC217}" type="slidenum">
              <a:rPr lang="en-US" altLang="zh-CN"/>
              <a:pPr>
                <a:defRPr/>
              </a:pPr>
              <a:t>‹#›</a:t>
            </a:fld>
            <a:endParaRPr lang="en-US" altLang="zh-CN"/>
          </a:p>
        </p:txBody>
      </p:sp>
    </p:spTree>
    <p:extLst>
      <p:ext uri="{BB962C8B-B14F-4D97-AF65-F5344CB8AC3E}">
        <p14:creationId xmlns:p14="http://schemas.microsoft.com/office/powerpoint/2010/main" val="212922266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756D76F-F9F4-4C4D-BA42-3768D6F5798B}" type="slidenum">
              <a:rPr lang="en-US" altLang="zh-CN" smtClean="0"/>
              <a:pPr/>
              <a:t>1</a:t>
            </a:fld>
            <a:endParaRPr lang="en-US" altLang="zh-CN"/>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2868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50EFB7E-0486-40DD-AD79-0072DE2A9872}" type="slidenum">
              <a:rPr lang="en-US" altLang="zh-CN" smtClean="0"/>
              <a:pPr algn="r" eaLnBrk="1" hangingPunct="1">
                <a:spcBef>
                  <a:spcPct val="0"/>
                </a:spcBef>
              </a:pPr>
              <a:t>12</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494632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97DDDF2-0A08-4ED7-A390-624C0A7D7EC8}" type="slidenum">
              <a:rPr lang="en-US" altLang="zh-CN" smtClean="0"/>
              <a:pPr algn="r" eaLnBrk="1" hangingPunct="1">
                <a:spcBef>
                  <a:spcPct val="0"/>
                </a:spcBef>
              </a:pPr>
              <a:t>14</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478176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71739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xfrm>
            <a:off x="382588" y="685800"/>
            <a:ext cx="6092825" cy="3429000"/>
          </a:xfrm>
          <a:ln/>
        </p:spPr>
      </p:sp>
      <p:sp>
        <p:nvSpPr>
          <p:cNvPr id="140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xfrm>
            <a:off x="382588" y="685800"/>
            <a:ext cx="6092825" cy="3429000"/>
          </a:xfrm>
          <a:ln/>
        </p:spPr>
      </p:sp>
      <p:sp>
        <p:nvSpPr>
          <p:cNvPr id="142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382588" y="685800"/>
            <a:ext cx="6092825" cy="3429000"/>
          </a:xfrm>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pitchFamily="34" charset="0"/>
              </a:rPr>
              <a:t>更关注表示的字符，还是对应的存储的那个整数</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382588" y="685800"/>
            <a:ext cx="6092825" cy="3429000"/>
          </a:xfrm>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可参与的运算</a:t>
            </a:r>
          </a:p>
        </p:txBody>
      </p:sp>
    </p:spTree>
    <p:extLst>
      <p:ext uri="{BB962C8B-B14F-4D97-AF65-F5344CB8AC3E}">
        <p14:creationId xmlns:p14="http://schemas.microsoft.com/office/powerpoint/2010/main" val="3995490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字符</a:t>
            </a:r>
            <a:r>
              <a:rPr lang="en-US" altLang="zh-CN" dirty="0"/>
              <a:t>3</a:t>
            </a:r>
            <a:r>
              <a:rPr lang="zh-CN" altLang="en-US" dirty="0"/>
              <a:t>的</a:t>
            </a:r>
            <a:r>
              <a:rPr lang="en-US" altLang="zh-CN" dirty="0"/>
              <a:t>ascii</a:t>
            </a:r>
            <a:r>
              <a:rPr lang="zh-CN" altLang="en-US" dirty="0"/>
              <a:t>码是</a:t>
            </a:r>
            <a:r>
              <a:rPr lang="en-US" altLang="zh-CN" dirty="0"/>
              <a:t>51</a:t>
            </a:r>
            <a:endParaRPr lang="zh-CN" altLang="en-US" dirty="0"/>
          </a:p>
        </p:txBody>
      </p:sp>
    </p:spTree>
    <p:extLst>
      <p:ext uri="{BB962C8B-B14F-4D97-AF65-F5344CB8AC3E}">
        <p14:creationId xmlns:p14="http://schemas.microsoft.com/office/powerpoint/2010/main" val="1607159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xfrm>
            <a:off x="382588" y="685800"/>
            <a:ext cx="6092825" cy="3429000"/>
          </a:xfrm>
          <a:ln/>
        </p:spPr>
      </p:sp>
      <p:sp>
        <p:nvSpPr>
          <p:cNvPr id="147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xfrm>
            <a:off x="382588" y="685800"/>
            <a:ext cx="6092825" cy="3429000"/>
          </a:xfrm>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382588" y="685800"/>
            <a:ext cx="6092825" cy="3429000"/>
          </a:xfrm>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xfrm>
            <a:off x="382588" y="685800"/>
            <a:ext cx="6092825" cy="3429000"/>
          </a:xfrm>
          <a:ln/>
        </p:spPr>
      </p:sp>
      <p:sp>
        <p:nvSpPr>
          <p:cNvPr id="149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xfrm>
            <a:off x="382588" y="685800"/>
            <a:ext cx="6092825" cy="3429000"/>
          </a:xfrm>
          <a:ln/>
        </p:spPr>
      </p:sp>
      <p:sp>
        <p:nvSpPr>
          <p:cNvPr id="150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382588" y="685800"/>
            <a:ext cx="6092825" cy="3429000"/>
          </a:xfrm>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22757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a:xfrm>
            <a:off x="382588" y="685800"/>
            <a:ext cx="6092825" cy="3429000"/>
          </a:xfrm>
          <a:ln/>
        </p:spPr>
      </p:sp>
      <p:sp>
        <p:nvSpPr>
          <p:cNvPr id="153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382588" y="685800"/>
            <a:ext cx="6092825" cy="3429000"/>
          </a:xfrm>
          <a:ln/>
        </p:spPr>
      </p:sp>
      <p:sp>
        <p:nvSpPr>
          <p:cNvPr id="154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382588" y="685800"/>
            <a:ext cx="6092825" cy="3429000"/>
          </a:xfrm>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382588" y="685800"/>
            <a:ext cx="6092825" cy="3429000"/>
          </a:xfrm>
          <a:ln/>
        </p:spPr>
      </p:sp>
      <p:sp>
        <p:nvSpPr>
          <p:cNvPr id="156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94216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xfrm>
            <a:off x="382588" y="685800"/>
            <a:ext cx="6092825" cy="3429000"/>
          </a:xfrm>
          <a:ln/>
        </p:spPr>
      </p:sp>
      <p:sp>
        <p:nvSpPr>
          <p:cNvPr id="135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382588" y="685800"/>
            <a:ext cx="6092825" cy="3429000"/>
          </a:xfrm>
          <a:ln/>
        </p:spPr>
      </p:sp>
      <p:sp>
        <p:nvSpPr>
          <p:cNvPr id="157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987351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23325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xfrm>
            <a:off x="382588" y="685800"/>
            <a:ext cx="6092825" cy="3429000"/>
          </a:xfrm>
          <a:ln/>
        </p:spPr>
      </p:sp>
      <p:sp>
        <p:nvSpPr>
          <p:cNvPr id="158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8576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xfrm>
            <a:off x="382588" y="685800"/>
            <a:ext cx="6092825" cy="3429000"/>
          </a:xfrm>
          <a:ln/>
        </p:spPr>
      </p:sp>
      <p:sp>
        <p:nvSpPr>
          <p:cNvPr id="159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382588" y="685800"/>
            <a:ext cx="6092825" cy="3429000"/>
          </a:xfrm>
          <a:ln/>
        </p:spPr>
      </p:sp>
      <p:sp>
        <p:nvSpPr>
          <p:cNvPr id="160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382588" y="685800"/>
            <a:ext cx="6092825" cy="3429000"/>
          </a:xfrm>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itchFamily="34" charset="0"/>
            </a:endParaRPr>
          </a:p>
        </p:txBody>
      </p:sp>
    </p:spTree>
    <p:extLst>
      <p:ext uri="{BB962C8B-B14F-4D97-AF65-F5344CB8AC3E}">
        <p14:creationId xmlns:p14="http://schemas.microsoft.com/office/powerpoint/2010/main" val="3893267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xfrm>
            <a:off x="382588" y="685800"/>
            <a:ext cx="6092825" cy="3429000"/>
          </a:xfrm>
          <a:ln/>
        </p:spPr>
      </p:sp>
      <p:sp>
        <p:nvSpPr>
          <p:cNvPr id="162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xfrm>
            <a:off x="382588" y="685800"/>
            <a:ext cx="6092825" cy="3429000"/>
          </a:xfrm>
          <a:ln/>
        </p:spPr>
      </p:sp>
      <p:sp>
        <p:nvSpPr>
          <p:cNvPr id="163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xfrm>
            <a:off x="382588" y="685800"/>
            <a:ext cx="6092825" cy="3429000"/>
          </a:xfrm>
          <a:ln/>
        </p:spPr>
      </p:sp>
      <p:sp>
        <p:nvSpPr>
          <p:cNvPr id="136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altLang="zh-CN">
              <a:solidFill>
                <a:schemeClr val="bg2"/>
              </a:solidFill>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a:xfrm>
            <a:off x="382588" y="685800"/>
            <a:ext cx="6092825" cy="3429000"/>
          </a:xfrm>
          <a:ln/>
        </p:spPr>
      </p:sp>
      <p:sp>
        <p:nvSpPr>
          <p:cNvPr id="164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164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fld id="{62A1418E-112B-484D-ACD7-DCC97409B416}" type="slidenum">
              <a:rPr lang="en-US" altLang="zh-CN" sz="1200" smtClean="0"/>
              <a:pPr eaLnBrk="1" hangingPunct="1"/>
              <a:t>85</a:t>
            </a:fld>
            <a:endParaRPr lang="en-US" altLang="zh-CN"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382588" y="685800"/>
            <a:ext cx="6092825" cy="3429000"/>
          </a:xfrm>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a:xfrm>
            <a:off x="382588" y="685800"/>
            <a:ext cx="6092825" cy="3429000"/>
          </a:xfrm>
          <a:ln/>
        </p:spPr>
      </p:sp>
      <p:sp>
        <p:nvSpPr>
          <p:cNvPr id="166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Tree>
    <p:extLst>
      <p:ext uri="{BB962C8B-B14F-4D97-AF65-F5344CB8AC3E}">
        <p14:creationId xmlns:p14="http://schemas.microsoft.com/office/powerpoint/2010/main" val="26482111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a:xfrm>
            <a:off x="382588" y="685800"/>
            <a:ext cx="6092825" cy="3429000"/>
          </a:xfrm>
          <a:ln/>
        </p:spPr>
      </p:sp>
      <p:sp>
        <p:nvSpPr>
          <p:cNvPr id="167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a:latin typeface="Arial" pitchFamily="34" charset="0"/>
              </a:rPr>
              <a:t>程序中的</a:t>
            </a:r>
            <a:r>
              <a:rPr lang="en-US" altLang="zh-CN" dirty="0">
                <a:latin typeface="Arial" pitchFamily="34" charset="0"/>
              </a:rPr>
              <a:t>25163</a:t>
            </a:r>
            <a:r>
              <a:rPr lang="zh-CN" altLang="zh-CN" dirty="0">
                <a:latin typeface="Arial" pitchFamily="34" charset="0"/>
              </a:rPr>
              <a:t>、</a:t>
            </a:r>
            <a:r>
              <a:rPr lang="en-US" altLang="zh-CN" dirty="0">
                <a:latin typeface="Arial" pitchFamily="34" charset="0"/>
              </a:rPr>
              <a:t>13859</a:t>
            </a:r>
            <a:r>
              <a:rPr lang="zh-CN" altLang="zh-CN" dirty="0">
                <a:latin typeface="Arial" pitchFamily="34" charset="0"/>
              </a:rPr>
              <a:t>是素数，以便尽量生成不同的随机数；所生成的随机数的范围是</a:t>
            </a:r>
            <a:r>
              <a:rPr lang="en-US" altLang="zh-CN" dirty="0">
                <a:latin typeface="Arial" pitchFamily="34" charset="0"/>
              </a:rPr>
              <a:t>0~RANDOM_MAX-1</a:t>
            </a:r>
            <a:r>
              <a:rPr lang="zh-CN" altLang="zh-CN" dirty="0">
                <a:latin typeface="Arial" pitchFamily="34" charset="0"/>
              </a:rPr>
              <a:t>；随机数种子</a:t>
            </a:r>
            <a:r>
              <a:rPr lang="en-US" altLang="zh-CN" dirty="0">
                <a:latin typeface="Arial" pitchFamily="34" charset="0"/>
              </a:rPr>
              <a:t>seed</a:t>
            </a:r>
            <a:r>
              <a:rPr lang="zh-CN" altLang="zh-CN" dirty="0">
                <a:latin typeface="Arial" pitchFamily="34" charset="0"/>
              </a:rPr>
              <a:t>的初始值为</a:t>
            </a:r>
            <a:r>
              <a:rPr lang="en-US" altLang="zh-CN" dirty="0">
                <a:latin typeface="Arial" pitchFamily="34" charset="0"/>
              </a:rPr>
              <a:t>1</a:t>
            </a:r>
            <a:r>
              <a:rPr lang="zh-CN" altLang="zh-CN" dirty="0">
                <a:latin typeface="Arial" pitchFamily="34" charset="0"/>
              </a:rPr>
              <a:t>，根据</a:t>
            </a:r>
            <a:r>
              <a:rPr lang="en-US" altLang="zh-CN" dirty="0">
                <a:latin typeface="Arial" pitchFamily="34" charset="0"/>
              </a:rPr>
              <a:t>1</a:t>
            </a:r>
            <a:r>
              <a:rPr lang="zh-CN" altLang="zh-CN" dirty="0">
                <a:latin typeface="Arial" pitchFamily="34" charset="0"/>
              </a:rPr>
              <a:t>可以推算后面随机数的值，且下次运行这个程序，还是生成这些随机数，所以是</a:t>
            </a:r>
            <a:r>
              <a:rPr lang="zh-CN" altLang="en-US" dirty="0">
                <a:latin typeface="Arial" pitchFamily="34" charset="0"/>
              </a:rPr>
              <a:t>相当</a:t>
            </a:r>
            <a:r>
              <a:rPr lang="zh-CN" altLang="zh-CN" dirty="0">
                <a:latin typeface="Arial" pitchFamily="34" charset="0"/>
              </a:rPr>
              <a:t>伪</a:t>
            </a:r>
            <a:r>
              <a:rPr lang="zh-CN" altLang="en-US" dirty="0">
                <a:latin typeface="Arial" pitchFamily="34" charset="0"/>
              </a:rPr>
              <a:t>的</a:t>
            </a:r>
            <a:r>
              <a:rPr lang="zh-CN" altLang="zh-CN" dirty="0">
                <a:latin typeface="Arial" pitchFamily="34" charset="0"/>
              </a:rPr>
              <a:t>随机数。</a:t>
            </a:r>
            <a:endParaRPr lang="en-US" altLang="zh-CN" dirty="0">
              <a:latin typeface="Arial" pitchFamily="34" charset="0"/>
            </a:endParaRPr>
          </a:p>
        </p:txBody>
      </p:sp>
    </p:spTree>
    <p:extLst>
      <p:ext uri="{BB962C8B-B14F-4D97-AF65-F5344CB8AC3E}">
        <p14:creationId xmlns:p14="http://schemas.microsoft.com/office/powerpoint/2010/main" val="29968636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a:xfrm>
            <a:off x="382588" y="685800"/>
            <a:ext cx="6092825" cy="3429000"/>
          </a:xfrm>
          <a:ln/>
        </p:spPr>
      </p:sp>
      <p:sp>
        <p:nvSpPr>
          <p:cNvPr id="169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latin typeface="Times New Roman" pitchFamily="18" charset="0"/>
                <a:cs typeface="Times New Roman" pitchFamily="18" charset="0"/>
              </a:rPr>
              <a:t>种子改为全局变量，以便修改（静态区数据不初始化 默认值为 </a:t>
            </a:r>
            <a:r>
              <a:rPr lang="en-US" altLang="zh-CN" dirty="0">
                <a:latin typeface="Times New Roman" pitchFamily="18" charset="0"/>
                <a:cs typeface="Times New Roman" pitchFamily="18" charset="0"/>
              </a:rPr>
              <a:t>0</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602919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a:xfrm>
            <a:off x="382588" y="685800"/>
            <a:ext cx="6092825" cy="3429000"/>
          </a:xfrm>
          <a:ln/>
        </p:spPr>
      </p:sp>
      <p:sp>
        <p:nvSpPr>
          <p:cNvPr id="171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val="3786868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xfrm>
            <a:off x="382588" y="685800"/>
            <a:ext cx="6092825" cy="3429000"/>
          </a:xfrm>
          <a:ln/>
        </p:spPr>
      </p:sp>
      <p:sp>
        <p:nvSpPr>
          <p:cNvPr id="172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extLst>
      <p:ext uri="{BB962C8B-B14F-4D97-AF65-F5344CB8AC3E}">
        <p14:creationId xmlns:p14="http://schemas.microsoft.com/office/powerpoint/2010/main" val="1683469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xfrm>
            <a:off x="382588" y="685800"/>
            <a:ext cx="6092825" cy="3429000"/>
          </a:xfrm>
          <a:ln/>
        </p:spPr>
      </p:sp>
      <p:sp>
        <p:nvSpPr>
          <p:cNvPr id="137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382588" y="685800"/>
            <a:ext cx="6092825" cy="3429000"/>
          </a:xfrm>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xfrm>
            <a:off x="382588" y="685800"/>
            <a:ext cx="6092825" cy="3429000"/>
          </a:xfrm>
          <a:ln/>
        </p:spPr>
      </p:sp>
      <p:sp>
        <p:nvSpPr>
          <p:cNvPr id="139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a:latin typeface="Arial" pitchFamily="34" charset="0"/>
              </a:rPr>
              <a:t>对应于五彩缤纷的客观世界，</a:t>
            </a:r>
            <a:r>
              <a:rPr lang="en-US" altLang="zh-CN" dirty="0">
                <a:latin typeface="Arial" pitchFamily="34" charset="0"/>
              </a:rPr>
              <a:t>C</a:t>
            </a:r>
            <a:r>
              <a:rPr lang="zh-CN" altLang="zh-CN" dirty="0">
                <a:latin typeface="Arial" pitchFamily="34" charset="0"/>
              </a:rPr>
              <a:t>语言规定了丰富的数据类型</a:t>
            </a:r>
            <a:endParaRPr lang="zh-CN" altLang="en-US" dirty="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BC3828A-C9FE-4687-A85E-11EC8D517C96}" type="slidenum">
              <a:rPr lang="en-US" altLang="zh-CN" smtClean="0"/>
              <a:pPr algn="r" eaLnBrk="1" hangingPunct="1">
                <a:spcBef>
                  <a:spcPct val="0"/>
                </a:spcBef>
              </a:pPr>
              <a:t>10</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extLst>
      <p:ext uri="{BB962C8B-B14F-4D97-AF65-F5344CB8AC3E}">
        <p14:creationId xmlns:p14="http://schemas.microsoft.com/office/powerpoint/2010/main" val="1775177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C187B62-2774-4744-9AAD-D5533C62171D}" type="slidenum">
              <a:rPr lang="en-US" altLang="zh-CN" smtClean="0"/>
              <a:pPr algn="r" eaLnBrk="1" hangingPunct="1">
                <a:spcBef>
                  <a:spcPct val="0"/>
                </a:spcBef>
              </a:pPr>
              <a:t>11</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extLst>
      <p:ext uri="{BB962C8B-B14F-4D97-AF65-F5344CB8AC3E}">
        <p14:creationId xmlns:p14="http://schemas.microsoft.com/office/powerpoint/2010/main" val="2952217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95532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387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89901" y="76200"/>
            <a:ext cx="2998926" cy="6737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3122" y="76200"/>
            <a:ext cx="8793606" cy="6737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95280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23278" y="722313"/>
            <a:ext cx="1151528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438094" y="1941513"/>
            <a:ext cx="5369284"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10551" y="1941513"/>
            <a:ext cx="5371401"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8143873" y="6343650"/>
            <a:ext cx="3860297" cy="457200"/>
          </a:xfrm>
          <a:prstGeom prst="rect">
            <a:avLst/>
          </a:prstGeom>
        </p:spPr>
        <p:txBody>
          <a:bodyPr/>
          <a:lstStyle>
            <a:lvl1pPr>
              <a:defRPr>
                <a:latin typeface="Arial" charset="0"/>
              </a:defRPr>
            </a:lvl1pPr>
          </a:lstStyle>
          <a:p>
            <a:pPr>
              <a:defRPr/>
            </a:pPr>
            <a:endParaRPr lang="en-US" altLang="zh-CN"/>
          </a:p>
        </p:txBody>
      </p:sp>
      <p:sp>
        <p:nvSpPr>
          <p:cNvPr id="6" name="灯片编号占位符 5"/>
          <p:cNvSpPr>
            <a:spLocks noGrp="1"/>
          </p:cNvSpPr>
          <p:nvPr>
            <p:ph type="sldNum" sz="quarter" idx="11"/>
          </p:nvPr>
        </p:nvSpPr>
        <p:spPr>
          <a:xfrm>
            <a:off x="194708" y="6361113"/>
            <a:ext cx="2539669" cy="457200"/>
          </a:xfrm>
          <a:prstGeom prst="rect">
            <a:avLst/>
          </a:prstGeom>
        </p:spPr>
        <p:txBody>
          <a:bodyPr/>
          <a:lstStyle>
            <a:lvl1pPr>
              <a:defRPr>
                <a:latin typeface="Arial" charset="0"/>
              </a:defRPr>
            </a:lvl1pPr>
          </a:lstStyle>
          <a:p>
            <a:pPr>
              <a:defRPr/>
            </a:pPr>
            <a:fld id="{9A95E3E4-1B5F-407F-88CF-6CAC7ED8444E}" type="slidenum">
              <a:rPr lang="en-US" altLang="zh-CN"/>
              <a:pPr>
                <a:defRPr/>
              </a:pPr>
              <a:t>‹#›</a:t>
            </a:fld>
            <a:endParaRPr lang="en-US" altLang="zh-CN"/>
          </a:p>
        </p:txBody>
      </p:sp>
    </p:spTree>
    <p:extLst>
      <p:ext uri="{BB962C8B-B14F-4D97-AF65-F5344CB8AC3E}">
        <p14:creationId xmlns:p14="http://schemas.microsoft.com/office/powerpoint/2010/main" val="2329863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66" b="0" i="0">
                <a:solidFill>
                  <a:schemeClr val="tx1"/>
                </a:solidFill>
                <a:latin typeface="Book Antiqua"/>
                <a:cs typeface="Book Antiqu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9131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102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92447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3122" y="863600"/>
            <a:ext cx="5896266" cy="594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2561" y="863600"/>
            <a:ext cx="5896266" cy="594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1615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03528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362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447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0361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3042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01587" y="76200"/>
            <a:ext cx="11987239"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zh-CN" altLang="en-US" dirty="0"/>
              <a:t>单击此处编辑母版标题样式</a:t>
            </a:r>
          </a:p>
        </p:txBody>
      </p:sp>
      <p:sp>
        <p:nvSpPr>
          <p:cNvPr id="1027" name="Rectangle 4"/>
          <p:cNvSpPr>
            <a:spLocks noGrp="1" noChangeArrowheads="1"/>
          </p:cNvSpPr>
          <p:nvPr>
            <p:ph type="body" idx="1"/>
          </p:nvPr>
        </p:nvSpPr>
        <p:spPr bwMode="auto">
          <a:xfrm>
            <a:off x="93121" y="863600"/>
            <a:ext cx="11995705"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 tIns="10800" rIns="18000" bIns="1080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28" name="Line 8"/>
          <p:cNvSpPr>
            <a:spLocks noChangeShapeType="1"/>
          </p:cNvSpPr>
          <p:nvPr/>
        </p:nvSpPr>
        <p:spPr bwMode="auto">
          <a:xfrm>
            <a:off x="95239" y="765175"/>
            <a:ext cx="8975614" cy="0"/>
          </a:xfrm>
          <a:prstGeom prst="line">
            <a:avLst/>
          </a:prstGeom>
          <a:noFill/>
          <a:ln w="57150">
            <a:solidFill>
              <a:srgbClr val="8D97E5"/>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752" r:id="rId1"/>
    <p:sldLayoutId id="2147484753" r:id="rId2"/>
    <p:sldLayoutId id="2147484754" r:id="rId3"/>
    <p:sldLayoutId id="2147484755" r:id="rId4"/>
    <p:sldLayoutId id="2147484756" r:id="rId5"/>
    <p:sldLayoutId id="2147484757" r:id="rId6"/>
    <p:sldLayoutId id="2147484758" r:id="rId7"/>
    <p:sldLayoutId id="2147484759" r:id="rId8"/>
    <p:sldLayoutId id="2147484760" r:id="rId9"/>
    <p:sldLayoutId id="2147484761" r:id="rId10"/>
    <p:sldLayoutId id="2147484762" r:id="rId11"/>
    <p:sldLayoutId id="2147484763" r:id="rId12"/>
    <p:sldLayoutId id="2147484764" r:id="rId13"/>
  </p:sldLayoutIdLst>
  <p:hf hdr="0" ftr="0" dt="0"/>
  <p:txStyles>
    <p:titleStyle>
      <a:lvl1pPr algn="l" rtl="0" eaLnBrk="0" fontAlgn="base" hangingPunct="0">
        <a:spcBef>
          <a:spcPct val="0"/>
        </a:spcBef>
        <a:spcAft>
          <a:spcPct val="0"/>
        </a:spcAft>
        <a:defRPr sz="3600" b="1">
          <a:solidFill>
            <a:schemeClr val="tx1"/>
          </a:solidFill>
          <a:latin typeface="华文中宋" pitchFamily="2" charset="-122"/>
          <a:ea typeface="华文中宋" pitchFamily="2" charset="-122"/>
          <a:cs typeface="+mj-cs"/>
        </a:defRPr>
      </a:lvl1pPr>
      <a:lvl2pPr algn="l" rtl="0" eaLnBrk="0" fontAlgn="base" hangingPunct="0">
        <a:spcBef>
          <a:spcPct val="0"/>
        </a:spcBef>
        <a:spcAft>
          <a:spcPct val="0"/>
        </a:spcAft>
        <a:defRPr sz="3600" b="1">
          <a:solidFill>
            <a:schemeClr val="tx1"/>
          </a:solidFill>
          <a:latin typeface="Comic Sans MS" pitchFamily="66" charset="0"/>
          <a:ea typeface="楷体_GB2312" pitchFamily="49" charset="-122"/>
        </a:defRPr>
      </a:lvl2pPr>
      <a:lvl3pPr algn="l" rtl="0" eaLnBrk="0" fontAlgn="base" hangingPunct="0">
        <a:spcBef>
          <a:spcPct val="0"/>
        </a:spcBef>
        <a:spcAft>
          <a:spcPct val="0"/>
        </a:spcAft>
        <a:defRPr sz="3600" b="1">
          <a:solidFill>
            <a:schemeClr val="tx1"/>
          </a:solidFill>
          <a:latin typeface="Comic Sans MS" pitchFamily="66" charset="0"/>
          <a:ea typeface="楷体_GB2312" pitchFamily="49" charset="-122"/>
        </a:defRPr>
      </a:lvl3pPr>
      <a:lvl4pPr algn="l" rtl="0" eaLnBrk="0" fontAlgn="base" hangingPunct="0">
        <a:spcBef>
          <a:spcPct val="0"/>
        </a:spcBef>
        <a:spcAft>
          <a:spcPct val="0"/>
        </a:spcAft>
        <a:defRPr sz="3600" b="1">
          <a:solidFill>
            <a:schemeClr val="tx1"/>
          </a:solidFill>
          <a:latin typeface="Comic Sans MS" pitchFamily="66" charset="0"/>
          <a:ea typeface="楷体_GB2312" pitchFamily="49" charset="-122"/>
        </a:defRPr>
      </a:lvl4pPr>
      <a:lvl5pPr algn="l" rtl="0" eaLnBrk="0" fontAlgn="base" hangingPunct="0">
        <a:spcBef>
          <a:spcPct val="0"/>
        </a:spcBef>
        <a:spcAft>
          <a:spcPct val="0"/>
        </a:spcAft>
        <a:defRPr sz="3600" b="1">
          <a:solidFill>
            <a:schemeClr val="tx1"/>
          </a:solidFill>
          <a:latin typeface="Comic Sans MS" pitchFamily="66" charset="0"/>
          <a:ea typeface="楷体_GB2312" pitchFamily="49" charset="-122"/>
        </a:defRPr>
      </a:lvl5pPr>
      <a:lvl6pPr marL="457200" algn="l" rtl="0" fontAlgn="base">
        <a:spcBef>
          <a:spcPct val="0"/>
        </a:spcBef>
        <a:spcAft>
          <a:spcPct val="0"/>
        </a:spcAft>
        <a:defRPr sz="3600" b="1">
          <a:solidFill>
            <a:schemeClr val="tx1"/>
          </a:solidFill>
          <a:latin typeface="Comic Sans MS" pitchFamily="66" charset="0"/>
          <a:ea typeface="楷体_GB2312" pitchFamily="49" charset="-122"/>
        </a:defRPr>
      </a:lvl6pPr>
      <a:lvl7pPr marL="914400" algn="l" rtl="0" fontAlgn="base">
        <a:spcBef>
          <a:spcPct val="0"/>
        </a:spcBef>
        <a:spcAft>
          <a:spcPct val="0"/>
        </a:spcAft>
        <a:defRPr sz="3600" b="1">
          <a:solidFill>
            <a:schemeClr val="tx1"/>
          </a:solidFill>
          <a:latin typeface="Comic Sans MS" pitchFamily="66" charset="0"/>
          <a:ea typeface="楷体_GB2312" pitchFamily="49" charset="-122"/>
        </a:defRPr>
      </a:lvl7pPr>
      <a:lvl8pPr marL="1371600" algn="l" rtl="0" fontAlgn="base">
        <a:spcBef>
          <a:spcPct val="0"/>
        </a:spcBef>
        <a:spcAft>
          <a:spcPct val="0"/>
        </a:spcAft>
        <a:defRPr sz="3600" b="1">
          <a:solidFill>
            <a:schemeClr val="tx1"/>
          </a:solidFill>
          <a:latin typeface="Comic Sans MS" pitchFamily="66" charset="0"/>
          <a:ea typeface="楷体_GB2312" pitchFamily="49" charset="-122"/>
        </a:defRPr>
      </a:lvl8pPr>
      <a:lvl9pPr marL="1828800" algn="l" rtl="0" fontAlgn="base">
        <a:spcBef>
          <a:spcPct val="0"/>
        </a:spcBef>
        <a:spcAft>
          <a:spcPct val="0"/>
        </a:spcAft>
        <a:defRPr sz="3600" b="1">
          <a:solidFill>
            <a:schemeClr val="tx1"/>
          </a:solidFill>
          <a:latin typeface="Comic Sans MS" pitchFamily="66" charset="0"/>
          <a:ea typeface="楷体_GB2312" pitchFamily="49" charset="-122"/>
        </a:defRPr>
      </a:lvl9pPr>
    </p:titleStyle>
    <p:bodyStyle>
      <a:lvl1pPr marL="342900" indent="-342900" algn="l" rtl="0" eaLnBrk="0" fontAlgn="base" hangingPunct="0">
        <a:spcBef>
          <a:spcPct val="20000"/>
        </a:spcBef>
        <a:spcAft>
          <a:spcPct val="0"/>
        </a:spcAft>
        <a:buSzPct val="80000"/>
        <a:buBlip>
          <a:blip r:embed="rId15"/>
        </a:buBlip>
        <a:defRPr sz="2800" b="1">
          <a:solidFill>
            <a:schemeClr val="tx1"/>
          </a:solidFill>
          <a:latin typeface="华文中宋" pitchFamily="2" charset="-122"/>
          <a:ea typeface="华文中宋" pitchFamily="2" charset="-122"/>
          <a:cs typeface="+mn-cs"/>
        </a:defRPr>
      </a:lvl1pPr>
      <a:lvl2pPr marL="742950" indent="-285750" algn="l" rtl="0" eaLnBrk="0" fontAlgn="base" hangingPunct="0">
        <a:spcBef>
          <a:spcPct val="20000"/>
        </a:spcBef>
        <a:spcAft>
          <a:spcPct val="0"/>
        </a:spcAft>
        <a:buSzPct val="80000"/>
        <a:buBlip>
          <a:blip r:embed="rId16"/>
        </a:buBlip>
        <a:defRPr sz="2400">
          <a:solidFill>
            <a:schemeClr val="tx1"/>
          </a:solidFill>
          <a:latin typeface="华文中宋" pitchFamily="2" charset="-122"/>
          <a:ea typeface="华文中宋" pitchFamily="2" charset="-122"/>
        </a:defRPr>
      </a:lvl2pPr>
      <a:lvl3pPr marL="1143000" indent="-228600" algn="l" rtl="0" eaLnBrk="0" fontAlgn="base" hangingPunct="0">
        <a:spcBef>
          <a:spcPct val="20000"/>
        </a:spcBef>
        <a:spcAft>
          <a:spcPct val="0"/>
        </a:spcAft>
        <a:buSzPct val="80000"/>
        <a:buFont typeface="Arial" pitchFamily="34" charset="0"/>
        <a:buChar char="–"/>
        <a:defRPr sz="2000">
          <a:solidFill>
            <a:schemeClr val="tx1"/>
          </a:solidFill>
          <a:latin typeface="华文中宋" pitchFamily="2" charset="-122"/>
          <a:ea typeface="华文中宋" pitchFamily="2" charset="-122"/>
        </a:defRPr>
      </a:lvl3pPr>
      <a:lvl4pPr marL="1600200" indent="-228600" algn="l" rtl="0" eaLnBrk="0" fontAlgn="base" hangingPunct="0">
        <a:spcBef>
          <a:spcPct val="20000"/>
        </a:spcBef>
        <a:spcAft>
          <a:spcPct val="0"/>
        </a:spcAft>
        <a:buSzPct val="80000"/>
        <a:buFont typeface="Wingdings" pitchFamily="2" charset="2"/>
        <a:buChar char="ü"/>
        <a:defRPr sz="2000">
          <a:solidFill>
            <a:schemeClr val="tx1"/>
          </a:solidFill>
          <a:latin typeface="华文中宋" pitchFamily="2" charset="-122"/>
          <a:ea typeface="华文中宋" pitchFamily="2" charset="-122"/>
        </a:defRPr>
      </a:lvl4pPr>
      <a:lvl5pPr marL="2057400" indent="-228600" algn="l" rtl="0" eaLnBrk="0" fontAlgn="base" hangingPunct="0">
        <a:spcBef>
          <a:spcPct val="20000"/>
        </a:spcBef>
        <a:spcAft>
          <a:spcPct val="0"/>
        </a:spcAft>
        <a:buSzPct val="80000"/>
        <a:buFont typeface="Arial" pitchFamily="34" charset="0"/>
        <a:buChar char="»"/>
        <a:defRPr sz="2000">
          <a:solidFill>
            <a:schemeClr val="tx1"/>
          </a:solidFill>
          <a:latin typeface="Arial" charset="0"/>
          <a:ea typeface="+mn-ea"/>
        </a:defRPr>
      </a:lvl5pPr>
      <a:lvl6pPr marL="2514600" indent="-228600" algn="l" rtl="0" fontAlgn="base">
        <a:spcBef>
          <a:spcPct val="20000"/>
        </a:spcBef>
        <a:spcAft>
          <a:spcPct val="0"/>
        </a:spcAft>
        <a:buSzPct val="80000"/>
        <a:buFont typeface="Arial" charset="0"/>
        <a:buChar char="»"/>
        <a:defRPr>
          <a:solidFill>
            <a:schemeClr val="tx1"/>
          </a:solidFill>
          <a:latin typeface="Arial" charset="0"/>
          <a:ea typeface="+mn-ea"/>
        </a:defRPr>
      </a:lvl6pPr>
      <a:lvl7pPr marL="2971800" indent="-228600" algn="l" rtl="0" fontAlgn="base">
        <a:spcBef>
          <a:spcPct val="20000"/>
        </a:spcBef>
        <a:spcAft>
          <a:spcPct val="0"/>
        </a:spcAft>
        <a:buSzPct val="80000"/>
        <a:buFont typeface="Arial" charset="0"/>
        <a:buChar char="»"/>
        <a:defRPr>
          <a:solidFill>
            <a:schemeClr val="tx1"/>
          </a:solidFill>
          <a:latin typeface="Arial" charset="0"/>
          <a:ea typeface="+mn-ea"/>
        </a:defRPr>
      </a:lvl7pPr>
      <a:lvl8pPr marL="3429000" indent="-228600" algn="l" rtl="0" fontAlgn="base">
        <a:spcBef>
          <a:spcPct val="20000"/>
        </a:spcBef>
        <a:spcAft>
          <a:spcPct val="0"/>
        </a:spcAft>
        <a:buSzPct val="80000"/>
        <a:buFont typeface="Arial" charset="0"/>
        <a:buChar char="»"/>
        <a:defRPr>
          <a:solidFill>
            <a:schemeClr val="tx1"/>
          </a:solidFill>
          <a:latin typeface="Arial" charset="0"/>
          <a:ea typeface="+mn-ea"/>
        </a:defRPr>
      </a:lvl8pPr>
      <a:lvl9pPr marL="3886200" indent="-228600" algn="l" rtl="0" fontAlgn="base">
        <a:spcBef>
          <a:spcPct val="20000"/>
        </a:spcBef>
        <a:spcAft>
          <a:spcPct val="0"/>
        </a:spcAft>
        <a:buSzPct val="80000"/>
        <a:buFont typeface="Arial" charset="0"/>
        <a:buChar char="»"/>
        <a:defRPr>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en.wikipedia.org/wiki/Printf_format_strin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en.wikipedia.org/wiki/Printf_format_strin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007402" y="2277740"/>
            <a:ext cx="10361851" cy="1511300"/>
          </a:xfrm>
        </p:spPr>
        <p:txBody>
          <a:bodyPr/>
          <a:lstStyle/>
          <a:p>
            <a:pPr eaLnBrk="1" hangingPunct="1"/>
            <a:r>
              <a:rPr lang="en-US" altLang="zh-CN" sz="6600" b="0" dirty="0">
                <a:latin typeface="Times New Roman" panose="02020603050405020304" pitchFamily="18" charset="0"/>
                <a:cs typeface="Times New Roman" panose="02020603050405020304" pitchFamily="18" charset="0"/>
              </a:rPr>
              <a:t>step by step</a:t>
            </a:r>
          </a:p>
        </p:txBody>
      </p:sp>
      <p:sp>
        <p:nvSpPr>
          <p:cNvPr id="2052" name="Rectangle 3"/>
          <p:cNvSpPr>
            <a:spLocks noGrp="1" noChangeArrowheads="1"/>
          </p:cNvSpPr>
          <p:nvPr>
            <p:ph type="subTitle" idx="1"/>
          </p:nvPr>
        </p:nvSpPr>
        <p:spPr>
          <a:xfrm>
            <a:off x="2063483" y="3716339"/>
            <a:ext cx="7722134" cy="1393825"/>
          </a:xfrm>
        </p:spPr>
        <p:txBody>
          <a:bodyPr/>
          <a:lstStyle/>
          <a:p>
            <a:pPr eaLnBrk="1" hangingPunct="1"/>
            <a:endParaRPr lang="en-US" altLang="zh-CN" sz="3200" dirty="0">
              <a:latin typeface="华文中宋" panose="02010600040101010101" pitchFamily="2" charset="-122"/>
            </a:endParaRPr>
          </a:p>
          <a:p>
            <a:pPr eaLnBrk="1" hangingPunct="1"/>
            <a:r>
              <a:rPr lang="zh-CN" altLang="en-US" sz="3200" dirty="0">
                <a:latin typeface="华文中宋" panose="02010600040101010101" pitchFamily="2" charset="-122"/>
              </a:rPr>
              <a:t>进阶</a:t>
            </a:r>
            <a:endParaRPr lang="en-US" altLang="zh-CN" sz="3200" dirty="0">
              <a:latin typeface="华文中宋" panose="02010600040101010101" pitchFamily="2" charset="-122"/>
            </a:endParaRPr>
          </a:p>
        </p:txBody>
      </p:sp>
      <p:sp>
        <p:nvSpPr>
          <p:cNvPr id="6" name="Rectangle 8">
            <a:extLst>
              <a:ext uri="{FF2B5EF4-FFF2-40B4-BE49-F238E27FC236}">
                <a16:creationId xmlns:a16="http://schemas.microsoft.com/office/drawing/2014/main" id="{B51E4BD3-239C-4AE0-A9CE-49B847EA55A0}"/>
              </a:ext>
            </a:extLst>
          </p:cNvPr>
          <p:cNvSpPr>
            <a:spLocks noChangeArrowheads="1"/>
          </p:cNvSpPr>
          <p:nvPr/>
        </p:nvSpPr>
        <p:spPr bwMode="auto">
          <a:xfrm>
            <a:off x="9210535" y="5876926"/>
            <a:ext cx="1149921" cy="50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p>
            <a:r>
              <a:rPr lang="zh-CN" altLang="en-US" sz="2800" dirty="0">
                <a:solidFill>
                  <a:schemeClr val="bg1"/>
                </a:solidFill>
                <a:latin typeface="华文中宋" pitchFamily="2" charset="-122"/>
                <a:ea typeface="华文中宋" pitchFamily="2" charset="-122"/>
              </a:rPr>
              <a:t>刘奇志</a:t>
            </a:r>
          </a:p>
        </p:txBody>
      </p:sp>
      <p:sp>
        <p:nvSpPr>
          <p:cNvPr id="7" name="内容占位符 2">
            <a:extLst>
              <a:ext uri="{FF2B5EF4-FFF2-40B4-BE49-F238E27FC236}">
                <a16:creationId xmlns:a16="http://schemas.microsoft.com/office/drawing/2014/main" id="{B6FE5E08-30C0-437E-80FE-B0D599F503D2}"/>
              </a:ext>
            </a:extLst>
          </p:cNvPr>
          <p:cNvSpPr txBox="1">
            <a:spLocks/>
          </p:cNvSpPr>
          <p:nvPr/>
        </p:nvSpPr>
        <p:spPr bwMode="auto">
          <a:xfrm>
            <a:off x="6635266" y="1673805"/>
            <a:ext cx="5529932" cy="3590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18000" tIns="10800" rIns="18000" bIns="10800" numCol="1" anchor="t" anchorCtr="0" compatLnSpc="1">
            <a:prstTxWarp prst="textNoShape">
              <a:avLst/>
            </a:prstTxWarp>
          </a:bodyPr>
          <a:lstStyle>
            <a:lvl1pPr marL="0" indent="0" algn="ctr" rtl="0" eaLnBrk="0" fontAlgn="base" hangingPunct="0">
              <a:spcBef>
                <a:spcPct val="20000"/>
              </a:spcBef>
              <a:spcAft>
                <a:spcPct val="0"/>
              </a:spcAft>
              <a:buSzPct val="80000"/>
              <a:buNone/>
              <a:defRPr sz="2800" b="1">
                <a:solidFill>
                  <a:schemeClr val="tx1"/>
                </a:solidFill>
                <a:latin typeface="华文中宋" pitchFamily="2" charset="-122"/>
                <a:ea typeface="华文中宋" pitchFamily="2" charset="-122"/>
                <a:cs typeface="华文中宋" pitchFamily="2" charset="-122"/>
              </a:defRPr>
            </a:lvl1pPr>
            <a:lvl2pPr marL="457200" indent="0" algn="ctr" rtl="0" eaLnBrk="0" fontAlgn="base" hangingPunct="0">
              <a:spcBef>
                <a:spcPct val="20000"/>
              </a:spcBef>
              <a:spcAft>
                <a:spcPct val="0"/>
              </a:spcAft>
              <a:buSzPct val="80000"/>
              <a:buNone/>
              <a:defRPr kumimoji="1" sz="2400">
                <a:solidFill>
                  <a:schemeClr val="tx1"/>
                </a:solidFill>
                <a:latin typeface="华文中宋" pitchFamily="2" charset="-122"/>
                <a:ea typeface="华文中宋" pitchFamily="2" charset="-122"/>
                <a:cs typeface="华文中宋" pitchFamily="2" charset="-122"/>
              </a:defRPr>
            </a:lvl2pPr>
            <a:lvl3pPr marL="914400" indent="0" algn="ctr" rtl="0" eaLnBrk="0" fontAlgn="base" hangingPunct="0">
              <a:spcBef>
                <a:spcPct val="20000"/>
              </a:spcBef>
              <a:spcAft>
                <a:spcPct val="0"/>
              </a:spcAft>
              <a:buSzPct val="80000"/>
              <a:buFont typeface="Arial" charset="0"/>
              <a:buNone/>
              <a:defRPr kumimoji="1" sz="2000">
                <a:solidFill>
                  <a:schemeClr val="tx1"/>
                </a:solidFill>
                <a:latin typeface="华文中宋" pitchFamily="2" charset="-122"/>
                <a:ea typeface="华文中宋" pitchFamily="2" charset="-122"/>
                <a:cs typeface="华文中宋" pitchFamily="2" charset="-122"/>
              </a:defRPr>
            </a:lvl3pPr>
            <a:lvl4pPr marL="1371600" indent="0" algn="ctr" rtl="0" eaLnBrk="0" fontAlgn="base" hangingPunct="0">
              <a:spcBef>
                <a:spcPct val="20000"/>
              </a:spcBef>
              <a:spcAft>
                <a:spcPct val="0"/>
              </a:spcAft>
              <a:buSzPct val="80000"/>
              <a:buFont typeface="Wingdings" pitchFamily="2" charset="2"/>
              <a:buNone/>
              <a:defRPr kumimoji="1" sz="2000">
                <a:solidFill>
                  <a:schemeClr val="tx1"/>
                </a:solidFill>
                <a:latin typeface="华文中宋" pitchFamily="2" charset="-122"/>
                <a:ea typeface="华文中宋" pitchFamily="2" charset="-122"/>
                <a:cs typeface="华文中宋" pitchFamily="2" charset="-122"/>
              </a:defRPr>
            </a:lvl4pPr>
            <a:lvl5pPr marL="1828800" indent="0" algn="ctr" rtl="0" eaLnBrk="0" fontAlgn="base" hangingPunct="0">
              <a:spcBef>
                <a:spcPct val="20000"/>
              </a:spcBef>
              <a:spcAft>
                <a:spcPct val="0"/>
              </a:spcAft>
              <a:buSzPct val="80000"/>
              <a:buFont typeface="Arial" charset="0"/>
              <a:buNone/>
              <a:defRPr kumimoji="1" sz="2000">
                <a:solidFill>
                  <a:schemeClr val="tx1"/>
                </a:solidFill>
                <a:latin typeface="Arial" charset="0"/>
                <a:ea typeface="+mn-ea"/>
                <a:cs typeface="楷体_GB2312" charset="0"/>
              </a:defRPr>
            </a:lvl5pPr>
            <a:lvl6pPr marL="2286000" indent="0" algn="ctr" rtl="0" fontAlgn="base">
              <a:spcBef>
                <a:spcPct val="20000"/>
              </a:spcBef>
              <a:spcAft>
                <a:spcPct val="0"/>
              </a:spcAft>
              <a:buSzPct val="80000"/>
              <a:buFont typeface="Arial" charset="0"/>
              <a:buNone/>
              <a:defRPr>
                <a:solidFill>
                  <a:schemeClr val="tx1"/>
                </a:solidFill>
                <a:latin typeface="Arial" charset="0"/>
                <a:ea typeface="+mn-ea"/>
              </a:defRPr>
            </a:lvl6pPr>
            <a:lvl7pPr marL="2743200" indent="0" algn="ctr" rtl="0" fontAlgn="base">
              <a:spcBef>
                <a:spcPct val="20000"/>
              </a:spcBef>
              <a:spcAft>
                <a:spcPct val="0"/>
              </a:spcAft>
              <a:buSzPct val="80000"/>
              <a:buFont typeface="Arial" charset="0"/>
              <a:buNone/>
              <a:defRPr>
                <a:solidFill>
                  <a:schemeClr val="tx1"/>
                </a:solidFill>
                <a:latin typeface="Arial" charset="0"/>
                <a:ea typeface="+mn-ea"/>
              </a:defRPr>
            </a:lvl7pPr>
            <a:lvl8pPr marL="3200400" indent="0" algn="ctr" rtl="0" fontAlgn="base">
              <a:spcBef>
                <a:spcPct val="20000"/>
              </a:spcBef>
              <a:spcAft>
                <a:spcPct val="0"/>
              </a:spcAft>
              <a:buSzPct val="80000"/>
              <a:buFont typeface="Arial" charset="0"/>
              <a:buNone/>
              <a:defRPr>
                <a:solidFill>
                  <a:schemeClr val="tx1"/>
                </a:solidFill>
                <a:latin typeface="Arial" charset="0"/>
                <a:ea typeface="+mn-ea"/>
              </a:defRPr>
            </a:lvl8pPr>
            <a:lvl9pPr marL="3657600" indent="0" algn="ctr" rtl="0" fontAlgn="base">
              <a:spcBef>
                <a:spcPct val="20000"/>
              </a:spcBef>
              <a:spcAft>
                <a:spcPct val="0"/>
              </a:spcAft>
              <a:buSzPct val="80000"/>
              <a:buFont typeface="Arial" charset="0"/>
              <a:buNone/>
              <a:defRPr>
                <a:solidFill>
                  <a:schemeClr val="tx1"/>
                </a:solidFill>
                <a:latin typeface="Arial" charset="0"/>
                <a:ea typeface="+mn-ea"/>
              </a:defRPr>
            </a:lvl9pPr>
          </a:lstStyle>
          <a:p>
            <a:pPr algn="l"/>
            <a:r>
              <a:rPr lang="zh-CN" altLang="en-US" sz="2400" kern="0" dirty="0"/>
              <a:t>起步：</a:t>
            </a:r>
            <a:endParaRPr lang="en-US" altLang="zh-CN" sz="2400" kern="0" dirty="0"/>
          </a:p>
          <a:p>
            <a:pPr lvl="1" algn="l"/>
            <a:r>
              <a:rPr lang="zh-CN" altLang="en-US" sz="2000" kern="0" dirty="0"/>
              <a:t>认知与体验（硬件、软件、程序与</a:t>
            </a:r>
            <a:r>
              <a:rPr lang="en-US" altLang="zh-CN" sz="2000" kern="0" dirty="0"/>
              <a:t>C</a:t>
            </a:r>
            <a:r>
              <a:rPr lang="zh-CN" altLang="en-US" sz="2000" kern="0" dirty="0"/>
              <a:t>语言）</a:t>
            </a:r>
            <a:endParaRPr lang="en-US" altLang="zh-CN" sz="2000" kern="0" dirty="0"/>
          </a:p>
          <a:p>
            <a:pPr algn="l"/>
            <a:r>
              <a:rPr lang="zh-CN" altLang="en-US" sz="2400" kern="0" dirty="0">
                <a:solidFill>
                  <a:srgbClr val="FF0000"/>
                </a:solidFill>
              </a:rPr>
              <a:t>进阶：</a:t>
            </a:r>
            <a:endParaRPr lang="en-US" altLang="zh-CN" sz="2400" kern="0" dirty="0">
              <a:solidFill>
                <a:srgbClr val="FF0000"/>
              </a:solidFill>
            </a:endParaRPr>
          </a:p>
          <a:p>
            <a:pPr lvl="1" algn="l"/>
            <a:r>
              <a:rPr lang="zh-CN" altLang="en-US" sz="2000" kern="0" dirty="0"/>
              <a:t>判断与推理（流程控制方法、语句）</a:t>
            </a:r>
            <a:endParaRPr lang="en-US" altLang="zh-CN" sz="2000" kern="0" dirty="0"/>
          </a:p>
          <a:p>
            <a:pPr lvl="1" algn="l"/>
            <a:r>
              <a:rPr lang="zh-CN" altLang="en-US" sz="2000" kern="0" dirty="0"/>
              <a:t>抽象与联系（模块设计方法、函数）</a:t>
            </a:r>
            <a:endParaRPr lang="en-US" altLang="zh-CN" sz="2000" kern="0" dirty="0"/>
          </a:p>
          <a:p>
            <a:pPr lvl="1" algn="l"/>
            <a:r>
              <a:rPr lang="zh-CN" altLang="en-US" sz="2000" kern="0" dirty="0">
                <a:solidFill>
                  <a:srgbClr val="FF0000"/>
                </a:solidFill>
              </a:rPr>
              <a:t>表达与转换（</a:t>
            </a:r>
            <a:r>
              <a:rPr lang="zh-CN" altLang="en-US" sz="2000" kern="0" dirty="0"/>
              <a:t>基本操作、</a:t>
            </a:r>
            <a:r>
              <a:rPr lang="zh-CN" altLang="en-US" sz="2000" kern="0" dirty="0">
                <a:solidFill>
                  <a:srgbClr val="FF0000"/>
                </a:solidFill>
              </a:rPr>
              <a:t>数据类型）</a:t>
            </a:r>
            <a:endParaRPr lang="en-US" altLang="zh-CN" sz="2000" kern="0" dirty="0">
              <a:solidFill>
                <a:srgbClr val="FF0000"/>
              </a:solidFill>
            </a:endParaRPr>
          </a:p>
          <a:p>
            <a:pPr algn="l"/>
            <a:r>
              <a:rPr lang="zh-CN" altLang="en-US" sz="2400" kern="0" dirty="0"/>
              <a:t>提高：</a:t>
            </a:r>
            <a:endParaRPr lang="en-US" altLang="zh-CN" sz="2400" kern="0" dirty="0"/>
          </a:p>
          <a:p>
            <a:pPr lvl="1" algn="l"/>
            <a:r>
              <a:rPr lang="zh-CN" altLang="en-US" sz="2000" kern="0" dirty="0"/>
              <a:t>构造与访问（数组、指针、结构）</a:t>
            </a:r>
            <a:endParaRPr lang="en-US" altLang="zh-CN" sz="2000" kern="0" dirty="0"/>
          </a:p>
          <a:p>
            <a:pPr lvl="1" algn="l"/>
            <a:r>
              <a:rPr lang="zh-CN" altLang="en-US" sz="2000" kern="0" dirty="0"/>
              <a:t>归纳与推广（程序设计的本质）</a:t>
            </a:r>
          </a:p>
        </p:txBody>
      </p:sp>
    </p:spTree>
    <p:extLst>
      <p:ext uri="{BB962C8B-B14F-4D97-AF65-F5344CB8AC3E}">
        <p14:creationId xmlns:p14="http://schemas.microsoft.com/office/powerpoint/2010/main" val="2343838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980406" y="44625"/>
            <a:ext cx="8229600" cy="774085"/>
          </a:xfrm>
        </p:spPr>
        <p:txBody>
          <a:bodyPr/>
          <a:lstStyle/>
          <a:p>
            <a:pPr eaLnBrk="1" hangingPunct="1">
              <a:defRPr/>
            </a:pPr>
            <a:r>
              <a:rPr lang="zh-CN" altLang="en-US" dirty="0"/>
              <a:t>数的几种进制表示</a:t>
            </a:r>
          </a:p>
        </p:txBody>
      </p:sp>
      <p:sp>
        <p:nvSpPr>
          <p:cNvPr id="204803" name="Rectangle 3"/>
          <p:cNvSpPr>
            <a:spLocks noGrp="1" noChangeArrowheads="1"/>
          </p:cNvSpPr>
          <p:nvPr>
            <p:ph type="body" idx="1"/>
          </p:nvPr>
        </p:nvSpPr>
        <p:spPr>
          <a:xfrm>
            <a:off x="514586" y="908721"/>
            <a:ext cx="9973108" cy="4204966"/>
          </a:xfrm>
        </p:spPr>
        <p:txBody>
          <a:bodyPr/>
          <a:lstStyle/>
          <a:p>
            <a:pPr eaLnBrk="1" hangingPunct="1">
              <a:lnSpc>
                <a:spcPct val="80000"/>
              </a:lnSpc>
              <a:defRPr/>
            </a:pPr>
            <a:r>
              <a:rPr lang="zh-CN" altLang="en-US" dirty="0"/>
              <a:t>一个数可以用不同的进制来表示。常用的进制有：</a:t>
            </a:r>
          </a:p>
          <a:p>
            <a:pPr lvl="1" eaLnBrk="1" hangingPunct="1">
              <a:lnSpc>
                <a:spcPct val="80000"/>
              </a:lnSpc>
              <a:defRPr/>
            </a:pPr>
            <a:r>
              <a:rPr lang="en-US" altLang="zh-CN" dirty="0"/>
              <a:t>10</a:t>
            </a:r>
            <a:r>
              <a:rPr lang="zh-CN" altLang="en-US" dirty="0"/>
              <a:t>进制（</a:t>
            </a:r>
            <a:r>
              <a:rPr lang="en-US" altLang="zh-CN" dirty="0"/>
              <a:t>0</a:t>
            </a:r>
            <a:r>
              <a:rPr lang="zh-CN" altLang="en-US" dirty="0"/>
              <a:t>～</a:t>
            </a:r>
            <a:r>
              <a:rPr lang="en-US" altLang="zh-CN" dirty="0"/>
              <a:t>9</a:t>
            </a:r>
            <a:r>
              <a:rPr lang="zh-CN" altLang="en-US" dirty="0"/>
              <a:t>，逢十进一）（日常生活及编程语言中采用）</a:t>
            </a:r>
          </a:p>
          <a:p>
            <a:pPr lvl="1" eaLnBrk="1" hangingPunct="1">
              <a:lnSpc>
                <a:spcPct val="80000"/>
              </a:lnSpc>
              <a:defRPr/>
            </a:pPr>
            <a:r>
              <a:rPr lang="en-US" altLang="zh-CN" dirty="0"/>
              <a:t>2</a:t>
            </a:r>
            <a:r>
              <a:rPr lang="zh-CN" altLang="en-US" dirty="0"/>
              <a:t>进制（</a:t>
            </a:r>
            <a:r>
              <a:rPr lang="en-US" altLang="zh-CN" dirty="0"/>
              <a:t>0</a:t>
            </a:r>
            <a:r>
              <a:rPr lang="zh-CN" altLang="en-US" dirty="0"/>
              <a:t>～</a:t>
            </a:r>
            <a:r>
              <a:rPr lang="en-US" altLang="zh-CN" dirty="0"/>
              <a:t>1</a:t>
            </a:r>
            <a:r>
              <a:rPr lang="zh-CN" altLang="en-US" dirty="0"/>
              <a:t>，逢二进一）（</a:t>
            </a:r>
            <a:r>
              <a:rPr lang="zh-CN" altLang="en-US" dirty="0">
                <a:solidFill>
                  <a:schemeClr val="folHlink"/>
                </a:solidFill>
              </a:rPr>
              <a:t>计算机内部采用</a:t>
            </a:r>
            <a:r>
              <a:rPr lang="zh-CN" altLang="en-US" dirty="0"/>
              <a:t>）</a:t>
            </a:r>
          </a:p>
          <a:p>
            <a:pPr lvl="1" eaLnBrk="1" hangingPunct="1">
              <a:lnSpc>
                <a:spcPct val="80000"/>
              </a:lnSpc>
              <a:defRPr/>
            </a:pPr>
            <a:r>
              <a:rPr lang="en-US" altLang="zh-CN" dirty="0"/>
              <a:t>8</a:t>
            </a:r>
            <a:r>
              <a:rPr lang="zh-CN" altLang="en-US" dirty="0"/>
              <a:t>进制（</a:t>
            </a:r>
            <a:r>
              <a:rPr lang="en-US" altLang="zh-CN" dirty="0"/>
              <a:t>0</a:t>
            </a:r>
            <a:r>
              <a:rPr lang="zh-CN" altLang="en-US" dirty="0"/>
              <a:t>～</a:t>
            </a:r>
            <a:r>
              <a:rPr lang="en-US" altLang="zh-CN" dirty="0"/>
              <a:t>7</a:t>
            </a:r>
            <a:r>
              <a:rPr lang="zh-CN" altLang="en-US" dirty="0"/>
              <a:t>，逢八进一）（编程语言中采用）</a:t>
            </a:r>
          </a:p>
          <a:p>
            <a:pPr lvl="1" eaLnBrk="1" hangingPunct="1">
              <a:lnSpc>
                <a:spcPct val="80000"/>
              </a:lnSpc>
              <a:defRPr/>
            </a:pPr>
            <a:r>
              <a:rPr lang="en-US" altLang="zh-CN" dirty="0"/>
              <a:t>16</a:t>
            </a:r>
            <a:r>
              <a:rPr lang="zh-CN" altLang="en-US" dirty="0"/>
              <a:t>进制（ </a:t>
            </a:r>
            <a:r>
              <a:rPr lang="en-US" altLang="zh-CN" dirty="0"/>
              <a:t>0</a:t>
            </a:r>
            <a:r>
              <a:rPr lang="zh-CN" altLang="en-US" dirty="0"/>
              <a:t>～</a:t>
            </a:r>
            <a:r>
              <a:rPr lang="en-US" altLang="zh-CN" dirty="0"/>
              <a:t>9</a:t>
            </a:r>
            <a:r>
              <a:rPr lang="zh-CN" altLang="en-US" dirty="0"/>
              <a:t>、</a:t>
            </a:r>
            <a:r>
              <a:rPr lang="en-US" altLang="zh-CN" dirty="0"/>
              <a:t>A</a:t>
            </a:r>
            <a:r>
              <a:rPr lang="zh-CN" altLang="en-US" dirty="0"/>
              <a:t>～</a:t>
            </a:r>
            <a:r>
              <a:rPr lang="en-US" altLang="zh-CN" dirty="0"/>
              <a:t>F</a:t>
            </a:r>
            <a:r>
              <a:rPr lang="zh-CN" altLang="en-US" dirty="0"/>
              <a:t>，逢十六进一）（编程语言中采用）</a:t>
            </a:r>
          </a:p>
          <a:p>
            <a:pPr eaLnBrk="1" hangingPunct="1">
              <a:lnSpc>
                <a:spcPct val="80000"/>
              </a:lnSpc>
              <a:defRPr/>
            </a:pPr>
            <a:r>
              <a:rPr lang="zh-CN" altLang="en-US" dirty="0"/>
              <a:t>例如，对于十进制数：</a:t>
            </a:r>
            <a:r>
              <a:rPr lang="en-US" altLang="zh-CN" dirty="0"/>
              <a:t>29</a:t>
            </a:r>
          </a:p>
          <a:p>
            <a:pPr lvl="1" eaLnBrk="1" hangingPunct="1">
              <a:lnSpc>
                <a:spcPct val="80000"/>
              </a:lnSpc>
              <a:defRPr/>
            </a:pPr>
            <a:r>
              <a:rPr lang="en-US" altLang="zh-CN" dirty="0"/>
              <a:t>2</a:t>
            </a:r>
            <a:r>
              <a:rPr lang="zh-CN" altLang="en-US" dirty="0"/>
              <a:t>进制表示为：</a:t>
            </a:r>
            <a:r>
              <a:rPr lang="en-US" altLang="zh-CN" dirty="0"/>
              <a:t>11101</a:t>
            </a:r>
          </a:p>
          <a:p>
            <a:pPr lvl="1" eaLnBrk="1" hangingPunct="1">
              <a:lnSpc>
                <a:spcPct val="80000"/>
              </a:lnSpc>
              <a:defRPr/>
            </a:pPr>
            <a:r>
              <a:rPr lang="en-US" altLang="zh-CN" dirty="0"/>
              <a:t>8</a:t>
            </a:r>
            <a:r>
              <a:rPr lang="zh-CN" altLang="en-US" dirty="0"/>
              <a:t>进制表示为：</a:t>
            </a:r>
            <a:r>
              <a:rPr lang="en-US" altLang="zh-CN" dirty="0"/>
              <a:t>35</a:t>
            </a:r>
          </a:p>
          <a:p>
            <a:pPr lvl="1" eaLnBrk="1" hangingPunct="1">
              <a:lnSpc>
                <a:spcPct val="80000"/>
              </a:lnSpc>
              <a:defRPr/>
            </a:pPr>
            <a:r>
              <a:rPr lang="en-US" altLang="zh-CN" dirty="0"/>
              <a:t>16</a:t>
            </a:r>
            <a:r>
              <a:rPr lang="zh-CN" altLang="en-US" dirty="0"/>
              <a:t>进制表示为：</a:t>
            </a:r>
            <a:r>
              <a:rPr lang="en-US" altLang="zh-CN" dirty="0"/>
              <a:t>1D</a:t>
            </a:r>
          </a:p>
          <a:p>
            <a:pPr eaLnBrk="1" hangingPunct="1">
              <a:lnSpc>
                <a:spcPct val="80000"/>
              </a:lnSpc>
              <a:defRPr/>
            </a:pPr>
            <a:r>
              <a:rPr lang="zh-CN" altLang="en-US" dirty="0"/>
              <a:t>再例如，各种进制数的运算：</a:t>
            </a:r>
          </a:p>
        </p:txBody>
      </p:sp>
      <p:sp>
        <p:nvSpPr>
          <p:cNvPr id="20484" name="Text Box 4"/>
          <p:cNvSpPr txBox="1">
            <a:spLocks noChangeArrowheads="1"/>
          </p:cNvSpPr>
          <p:nvPr/>
        </p:nvSpPr>
        <p:spPr bwMode="auto">
          <a:xfrm>
            <a:off x="4896645" y="5312322"/>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t>     </a:t>
            </a:r>
            <a:r>
              <a:rPr lang="zh-CN" altLang="en-US" sz="2400"/>
              <a:t>（</a:t>
            </a:r>
            <a:r>
              <a:rPr lang="en-US" altLang="zh-CN" sz="2400"/>
              <a:t>3 5</a:t>
            </a:r>
            <a:r>
              <a:rPr lang="zh-CN" altLang="en-US" sz="2400"/>
              <a:t>）</a:t>
            </a:r>
            <a:r>
              <a:rPr lang="en-US" altLang="zh-CN" sz="2400" baseline="-25000"/>
              <a:t>8</a:t>
            </a:r>
          </a:p>
          <a:p>
            <a:pPr eaLnBrk="1" hangingPunct="1">
              <a:spcBef>
                <a:spcPct val="0"/>
              </a:spcBef>
              <a:buClrTx/>
              <a:buSzTx/>
              <a:buFontTx/>
              <a:buNone/>
            </a:pPr>
            <a:r>
              <a:rPr lang="en-US" altLang="zh-CN" sz="2400"/>
              <a:t> </a:t>
            </a:r>
            <a:r>
              <a:rPr lang="zh-CN" altLang="en-US" sz="2400"/>
              <a:t>＋ （</a:t>
            </a:r>
            <a:r>
              <a:rPr lang="en-US" altLang="zh-CN" sz="2400"/>
              <a:t>3</a:t>
            </a:r>
            <a:r>
              <a:rPr lang="en-US" altLang="zh-CN" sz="2400" baseline="-25000"/>
              <a:t>1</a:t>
            </a:r>
            <a:r>
              <a:rPr lang="en-US" altLang="zh-CN" sz="2400"/>
              <a:t>5</a:t>
            </a:r>
            <a:r>
              <a:rPr lang="zh-CN" altLang="en-US" sz="2400"/>
              <a:t>）</a:t>
            </a:r>
            <a:r>
              <a:rPr lang="en-US" altLang="zh-CN" sz="2400" baseline="-25000"/>
              <a:t>8</a:t>
            </a:r>
          </a:p>
          <a:p>
            <a:pPr eaLnBrk="1" hangingPunct="1">
              <a:spcBef>
                <a:spcPct val="0"/>
              </a:spcBef>
              <a:buClrTx/>
              <a:buSzTx/>
              <a:buFontTx/>
              <a:buNone/>
            </a:pPr>
            <a:r>
              <a:rPr lang="en-US" altLang="zh-CN" sz="2400"/>
              <a:t>     </a:t>
            </a:r>
            <a:r>
              <a:rPr lang="zh-CN" altLang="en-US" sz="2400"/>
              <a:t>（</a:t>
            </a:r>
            <a:r>
              <a:rPr lang="en-US" altLang="zh-CN" sz="2400"/>
              <a:t>7 2</a:t>
            </a:r>
            <a:r>
              <a:rPr lang="zh-CN" altLang="en-US" sz="2400"/>
              <a:t>）</a:t>
            </a:r>
            <a:r>
              <a:rPr lang="en-US" altLang="zh-CN" sz="2400" baseline="-25000"/>
              <a:t>8</a:t>
            </a:r>
            <a:r>
              <a:rPr lang="en-US" altLang="zh-CN" sz="2400"/>
              <a:t> 	</a:t>
            </a:r>
          </a:p>
        </p:txBody>
      </p:sp>
      <p:sp>
        <p:nvSpPr>
          <p:cNvPr id="20485" name="Line 5"/>
          <p:cNvSpPr>
            <a:spLocks noChangeShapeType="1"/>
          </p:cNvSpPr>
          <p:nvPr/>
        </p:nvSpPr>
        <p:spPr bwMode="auto">
          <a:xfrm>
            <a:off x="5014120" y="6139408"/>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 name="Text Box 6"/>
          <p:cNvSpPr txBox="1">
            <a:spLocks noChangeArrowheads="1"/>
          </p:cNvSpPr>
          <p:nvPr/>
        </p:nvSpPr>
        <p:spPr bwMode="auto">
          <a:xfrm>
            <a:off x="7704932" y="5312322"/>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t>     </a:t>
            </a:r>
            <a:r>
              <a:rPr lang="zh-CN" altLang="en-US" sz="2400"/>
              <a:t>（</a:t>
            </a:r>
            <a:r>
              <a:rPr lang="en-US" altLang="zh-CN" sz="2400"/>
              <a:t>1 D</a:t>
            </a:r>
            <a:r>
              <a:rPr lang="zh-CN" altLang="en-US" sz="2400"/>
              <a:t>）</a:t>
            </a:r>
            <a:r>
              <a:rPr lang="en-US" altLang="zh-CN" sz="2400" baseline="-25000"/>
              <a:t>16</a:t>
            </a:r>
          </a:p>
          <a:p>
            <a:pPr eaLnBrk="1" hangingPunct="1">
              <a:spcBef>
                <a:spcPct val="0"/>
              </a:spcBef>
              <a:buClrTx/>
              <a:buSzTx/>
              <a:buFontTx/>
              <a:buNone/>
            </a:pPr>
            <a:r>
              <a:rPr lang="en-US" altLang="zh-CN" sz="2400"/>
              <a:t> </a:t>
            </a:r>
            <a:r>
              <a:rPr lang="zh-CN" altLang="en-US" sz="2400"/>
              <a:t>＋ （</a:t>
            </a:r>
            <a:r>
              <a:rPr lang="en-US" altLang="zh-CN" sz="2400"/>
              <a:t>1</a:t>
            </a:r>
            <a:r>
              <a:rPr lang="en-US" altLang="zh-CN" sz="2400" baseline="-25000"/>
              <a:t>1</a:t>
            </a:r>
            <a:r>
              <a:rPr lang="en-US" altLang="zh-CN" sz="2400"/>
              <a:t>D</a:t>
            </a:r>
            <a:r>
              <a:rPr lang="zh-CN" altLang="en-US" sz="2400"/>
              <a:t>）</a:t>
            </a:r>
            <a:r>
              <a:rPr lang="en-US" altLang="zh-CN" sz="2400" baseline="-25000"/>
              <a:t>16</a:t>
            </a:r>
          </a:p>
          <a:p>
            <a:pPr eaLnBrk="1" hangingPunct="1">
              <a:spcBef>
                <a:spcPct val="0"/>
              </a:spcBef>
              <a:buClrTx/>
              <a:buSzTx/>
              <a:buFontTx/>
              <a:buNone/>
            </a:pPr>
            <a:r>
              <a:rPr lang="en-US" altLang="zh-CN" sz="2400"/>
              <a:t>     </a:t>
            </a:r>
            <a:r>
              <a:rPr lang="zh-CN" altLang="en-US" sz="2400"/>
              <a:t>（</a:t>
            </a:r>
            <a:r>
              <a:rPr lang="en-US" altLang="zh-CN" sz="2400"/>
              <a:t>3 A</a:t>
            </a:r>
            <a:r>
              <a:rPr lang="zh-CN" altLang="en-US" sz="2400"/>
              <a:t>）</a:t>
            </a:r>
            <a:r>
              <a:rPr lang="en-US" altLang="zh-CN" sz="2400" baseline="-25000"/>
              <a:t>16</a:t>
            </a:r>
            <a:r>
              <a:rPr lang="en-US" altLang="zh-CN" sz="2400"/>
              <a:t> 	</a:t>
            </a:r>
          </a:p>
        </p:txBody>
      </p:sp>
      <p:sp>
        <p:nvSpPr>
          <p:cNvPr id="20487" name="Line 7"/>
          <p:cNvSpPr>
            <a:spLocks noChangeShapeType="1"/>
          </p:cNvSpPr>
          <p:nvPr/>
        </p:nvSpPr>
        <p:spPr bwMode="auto">
          <a:xfrm>
            <a:off x="7750970" y="6139408"/>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 name="Text Box 8"/>
          <p:cNvSpPr txBox="1">
            <a:spLocks noChangeArrowheads="1"/>
          </p:cNvSpPr>
          <p:nvPr/>
        </p:nvSpPr>
        <p:spPr bwMode="auto">
          <a:xfrm>
            <a:off x="1631157" y="5301209"/>
            <a:ext cx="3877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a:latin typeface="宋体" charset="-122"/>
              </a:rPr>
              <a:t>    </a:t>
            </a:r>
            <a:r>
              <a:rPr lang="zh-CN" altLang="en-US" sz="2400">
                <a:latin typeface="宋体" charset="-122"/>
              </a:rPr>
              <a:t>（</a:t>
            </a:r>
            <a:r>
              <a:rPr lang="en-US" altLang="zh-CN" sz="2400">
                <a:latin typeface="宋体" charset="-122"/>
              </a:rPr>
              <a:t>1 1 1 0 1</a:t>
            </a:r>
            <a:r>
              <a:rPr lang="zh-CN" altLang="en-US" sz="2400">
                <a:latin typeface="宋体" charset="-122"/>
              </a:rPr>
              <a:t>）</a:t>
            </a:r>
            <a:r>
              <a:rPr lang="en-US" altLang="zh-CN" sz="2400" baseline="-25000">
                <a:latin typeface="宋体" charset="-122"/>
              </a:rPr>
              <a:t>2</a:t>
            </a:r>
          </a:p>
          <a:p>
            <a:pPr eaLnBrk="1" hangingPunct="1">
              <a:spcBef>
                <a:spcPct val="0"/>
              </a:spcBef>
              <a:buClrTx/>
              <a:buSzTx/>
              <a:buFontTx/>
              <a:buNone/>
            </a:pPr>
            <a:r>
              <a:rPr lang="en-US" altLang="zh-CN" sz="2400">
                <a:latin typeface="宋体" charset="-122"/>
              </a:rPr>
              <a:t> </a:t>
            </a:r>
            <a:r>
              <a:rPr lang="zh-CN" altLang="en-US" sz="2400">
                <a:latin typeface="宋体" charset="-122"/>
              </a:rPr>
              <a:t>＋（</a:t>
            </a:r>
            <a:r>
              <a:rPr lang="en-US" altLang="zh-CN" sz="2400" baseline="-25000">
                <a:latin typeface="宋体" charset="-122"/>
              </a:rPr>
              <a:t>1</a:t>
            </a:r>
            <a:r>
              <a:rPr lang="en-US" altLang="zh-CN" sz="2400">
                <a:latin typeface="宋体" charset="-122"/>
              </a:rPr>
              <a:t>1</a:t>
            </a:r>
            <a:r>
              <a:rPr lang="en-US" altLang="zh-CN" sz="2400" baseline="-25000">
                <a:latin typeface="宋体" charset="-122"/>
              </a:rPr>
              <a:t> 1</a:t>
            </a:r>
            <a:r>
              <a:rPr lang="en-US" altLang="zh-CN" sz="2400">
                <a:latin typeface="宋体" charset="-122"/>
              </a:rPr>
              <a:t>1</a:t>
            </a:r>
            <a:r>
              <a:rPr lang="en-US" altLang="zh-CN" sz="2400" baseline="-25000">
                <a:latin typeface="宋体" charset="-122"/>
              </a:rPr>
              <a:t> 1</a:t>
            </a:r>
            <a:r>
              <a:rPr lang="en-US" altLang="zh-CN" sz="2400">
                <a:latin typeface="宋体" charset="-122"/>
              </a:rPr>
              <a:t>1 0</a:t>
            </a:r>
            <a:r>
              <a:rPr lang="en-US" altLang="zh-CN" sz="2400" baseline="-25000">
                <a:latin typeface="宋体" charset="-122"/>
              </a:rPr>
              <a:t>1</a:t>
            </a:r>
            <a:r>
              <a:rPr lang="en-US" altLang="zh-CN" sz="2400">
                <a:latin typeface="宋体" charset="-122"/>
              </a:rPr>
              <a:t>1</a:t>
            </a:r>
            <a:r>
              <a:rPr lang="zh-CN" altLang="en-US" sz="2400">
                <a:latin typeface="宋体" charset="-122"/>
              </a:rPr>
              <a:t>）</a:t>
            </a:r>
            <a:r>
              <a:rPr lang="en-US" altLang="zh-CN" sz="2400" baseline="-25000">
                <a:latin typeface="宋体" charset="-122"/>
              </a:rPr>
              <a:t>2</a:t>
            </a:r>
          </a:p>
          <a:p>
            <a:pPr eaLnBrk="1" hangingPunct="1">
              <a:spcBef>
                <a:spcPct val="0"/>
              </a:spcBef>
              <a:buClrTx/>
              <a:buSzTx/>
              <a:buFontTx/>
              <a:buNone/>
            </a:pPr>
            <a:r>
              <a:rPr lang="en-US" altLang="zh-CN" sz="2400">
                <a:latin typeface="宋体" charset="-122"/>
              </a:rPr>
              <a:t>  </a:t>
            </a:r>
            <a:r>
              <a:rPr lang="zh-CN" altLang="en-US" sz="2400">
                <a:latin typeface="宋体" charset="-122"/>
              </a:rPr>
              <a:t>（</a:t>
            </a:r>
            <a:r>
              <a:rPr lang="en-US" altLang="zh-CN" sz="2400">
                <a:latin typeface="宋体" charset="-122"/>
              </a:rPr>
              <a:t>1 1 1 0 1 0</a:t>
            </a:r>
            <a:r>
              <a:rPr lang="zh-CN" altLang="en-US" sz="2400">
                <a:latin typeface="宋体" charset="-122"/>
              </a:rPr>
              <a:t>）</a:t>
            </a:r>
            <a:r>
              <a:rPr lang="en-US" altLang="zh-CN" sz="2400" baseline="-25000">
                <a:latin typeface="宋体" charset="-122"/>
              </a:rPr>
              <a:t>2</a:t>
            </a:r>
            <a:r>
              <a:rPr lang="en-US" altLang="zh-CN" sz="2400">
                <a:latin typeface="宋体" charset="-122"/>
              </a:rPr>
              <a:t> 	</a:t>
            </a:r>
          </a:p>
        </p:txBody>
      </p:sp>
      <p:sp>
        <p:nvSpPr>
          <p:cNvPr id="20489" name="Line 9"/>
          <p:cNvSpPr>
            <a:spLocks noChangeShapeType="1"/>
          </p:cNvSpPr>
          <p:nvPr/>
        </p:nvSpPr>
        <p:spPr bwMode="auto">
          <a:xfrm>
            <a:off x="1702595" y="6139408"/>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1964439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101587" y="50800"/>
            <a:ext cx="11987239" cy="641350"/>
          </a:xfrm>
        </p:spPr>
        <p:txBody>
          <a:bodyPr lIns="91440" tIns="45720" rIns="91440" bIns="45720" anchor="b">
            <a:spAutoFit/>
          </a:bodyPr>
          <a:lstStyle/>
          <a:p>
            <a:pPr eaLnBrk="1" hangingPunct="1"/>
            <a:r>
              <a:rPr lang="zh-CN" altLang="en-US" b="0" dirty="0">
                <a:latin typeface="黑体" pitchFamily="49" charset="-122"/>
                <a:ea typeface="黑体" pitchFamily="49" charset="-122"/>
              </a:rPr>
              <a:t>小结</a:t>
            </a:r>
          </a:p>
        </p:txBody>
      </p:sp>
      <p:sp>
        <p:nvSpPr>
          <p:cNvPr id="123907" name="Rectangle 3"/>
          <p:cNvSpPr>
            <a:spLocks noGrp="1" noChangeArrowheads="1"/>
          </p:cNvSpPr>
          <p:nvPr>
            <p:ph type="body" idx="4294967295"/>
          </p:nvPr>
        </p:nvSpPr>
        <p:spPr/>
        <p:txBody>
          <a:bodyPr lIns="91440" tIns="45720" rIns="91440" bIns="45720"/>
          <a:lstStyle/>
          <a:p>
            <a:r>
              <a:rPr lang="zh-CN" altLang="en-US" b="0" dirty="0">
                <a:latin typeface="黑体" pitchFamily="49" charset="-122"/>
                <a:ea typeface="黑体" pitchFamily="49" charset="-122"/>
              </a:rPr>
              <a:t>将数据分类描述</a:t>
            </a:r>
            <a:r>
              <a:rPr lang="zh-CN" altLang="en-US" dirty="0">
                <a:latin typeface="黑体" pitchFamily="49" charset="-122"/>
                <a:ea typeface="黑体" pitchFamily="49" charset="-122"/>
              </a:rPr>
              <a:t>：</a:t>
            </a:r>
          </a:p>
          <a:p>
            <a:pPr lvl="1"/>
            <a:r>
              <a:rPr lang="zh-CN" altLang="zh-CN" dirty="0">
                <a:latin typeface="黑体" pitchFamily="49" charset="-122"/>
                <a:ea typeface="黑体" pitchFamily="49" charset="-122"/>
              </a:rPr>
              <a:t>有助于合理分配内存空间</a:t>
            </a:r>
            <a:r>
              <a:rPr lang="en-US" altLang="zh-CN" dirty="0">
                <a:latin typeface="黑体" pitchFamily="49" charset="-122"/>
                <a:ea typeface="黑体" pitchFamily="49" charset="-122"/>
              </a:rPr>
              <a:t> char</a:t>
            </a:r>
          </a:p>
          <a:p>
            <a:pPr lvl="1"/>
            <a:r>
              <a:rPr lang="zh-CN" altLang="zh-CN" dirty="0">
                <a:latin typeface="黑体" pitchFamily="49" charset="-122"/>
                <a:ea typeface="黑体" pitchFamily="49" charset="-122"/>
              </a:rPr>
              <a:t>便于计算</a:t>
            </a:r>
            <a:r>
              <a:rPr lang="en-US" altLang="zh-CN" dirty="0">
                <a:latin typeface="黑体" pitchFamily="49" charset="-122"/>
                <a:ea typeface="黑体" pitchFamily="49" charset="-122"/>
              </a:rPr>
              <a:t> %</a:t>
            </a:r>
          </a:p>
          <a:p>
            <a:pPr lvl="1"/>
            <a:r>
              <a:rPr lang="zh-CN" altLang="zh-CN" dirty="0">
                <a:latin typeface="黑体" pitchFamily="49" charset="-122"/>
                <a:ea typeface="黑体" pitchFamily="49" charset="-122"/>
              </a:rPr>
              <a:t>保护数据</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a:p>
            <a:pPr lvl="1"/>
            <a:endParaRPr lang="en-US" altLang="zh-CN" b="1" dirty="0">
              <a:latin typeface="黑体" pitchFamily="49" charset="-122"/>
              <a:ea typeface="黑体" pitchFamily="49" charset="-122"/>
            </a:endParaRPr>
          </a:p>
          <a:p>
            <a:pPr lvl="1"/>
            <a:r>
              <a:rPr lang="zh-CN" altLang="en-US" dirty="0">
                <a:latin typeface="黑体" pitchFamily="49" charset="-122"/>
                <a:ea typeface="黑体" pitchFamily="49" charset="-122"/>
                <a:cs typeface="Times New Roman" pitchFamily="18" charset="0"/>
              </a:rPr>
              <a:t>基本</a:t>
            </a:r>
            <a:r>
              <a:rPr lang="zh-CN" altLang="zh-CN" dirty="0">
                <a:latin typeface="黑体" pitchFamily="49" charset="-122"/>
                <a:ea typeface="黑体" pitchFamily="49" charset="-122"/>
              </a:rPr>
              <a:t>类型的数据通常可以由基本操作符直接操作，除逻辑</a:t>
            </a:r>
            <a:r>
              <a:rPr lang="zh-CN" altLang="en-US" dirty="0">
                <a:latin typeface="黑体" pitchFamily="49" charset="-122"/>
                <a:ea typeface="黑体" pitchFamily="49" charset="-122"/>
              </a:rPr>
              <a:t>类</a:t>
            </a:r>
            <a:r>
              <a:rPr lang="zh-CN" altLang="zh-CN" dirty="0">
                <a:latin typeface="黑体" pitchFamily="49" charset="-122"/>
                <a:ea typeface="黑体" pitchFamily="49" charset="-122"/>
              </a:rPr>
              <a:t>型与枚举类型之外数据可以由库函数直接输入、输出。</a:t>
            </a:r>
            <a:endParaRPr lang="en-US" altLang="zh-CN" dirty="0">
              <a:latin typeface="黑体" pitchFamily="49" charset="-122"/>
              <a:ea typeface="黑体" pitchFamily="49" charset="-122"/>
            </a:endParaRPr>
          </a:p>
          <a:p>
            <a:pPr lvl="1"/>
            <a:endParaRPr lang="en-US" altLang="zh-CN" dirty="0">
              <a:latin typeface="黑体" pitchFamily="49" charset="-122"/>
              <a:ea typeface="黑体" pitchFamily="49" charset="-122"/>
            </a:endParaRPr>
          </a:p>
          <a:p>
            <a:pPr lvl="1"/>
            <a:r>
              <a:rPr lang="zh-CN" altLang="en-US" dirty="0">
                <a:latin typeface="黑体" pitchFamily="49" charset="-122"/>
                <a:ea typeface="黑体" pitchFamily="49" charset="-122"/>
              </a:rPr>
              <a:t>基本</a:t>
            </a:r>
            <a:r>
              <a:rPr lang="zh-CN" altLang="zh-CN" dirty="0">
                <a:latin typeface="黑体" pitchFamily="49" charset="-122"/>
                <a:ea typeface="黑体" pitchFamily="49" charset="-122"/>
              </a:rPr>
              <a:t>数据类型在参加基本操作时，有可能按一定规则进行隐式或显式的类型转换。</a:t>
            </a:r>
            <a:endParaRPr lang="en-US" altLang="zh-CN" dirty="0">
              <a:latin typeface="黑体" pitchFamily="49" charset="-122"/>
              <a:ea typeface="黑体" pitchFamily="49" charset="-122"/>
            </a:endParaRPr>
          </a:p>
          <a:p>
            <a:pPr lvl="1"/>
            <a:endParaRPr lang="en-US" altLang="zh-CN" dirty="0">
              <a:latin typeface="黑体" pitchFamily="49" charset="-122"/>
              <a:ea typeface="黑体" pitchFamily="49" charset="-122"/>
            </a:endParaRPr>
          </a:p>
          <a:p>
            <a:pPr lvl="1"/>
            <a:r>
              <a:rPr lang="en-US" altLang="zh-CN" dirty="0">
                <a:latin typeface="黑体" pitchFamily="49" charset="-122"/>
                <a:ea typeface="黑体" pitchFamily="49" charset="-122"/>
                <a:cs typeface="Times New Roman" pitchFamily="18" charset="0"/>
              </a:rPr>
              <a:t>C</a:t>
            </a:r>
            <a:r>
              <a:rPr lang="zh-CN" altLang="en-US" dirty="0">
                <a:latin typeface="黑体" pitchFamily="49" charset="-122"/>
                <a:ea typeface="黑体" pitchFamily="49" charset="-122"/>
                <a:cs typeface="Times New Roman" pitchFamily="18" charset="0"/>
              </a:rPr>
              <a:t>语言不仅提供了</a:t>
            </a:r>
            <a:r>
              <a:rPr lang="zh-CN" altLang="zh-CN" dirty="0">
                <a:latin typeface="黑体" pitchFamily="49" charset="-122"/>
                <a:ea typeface="黑体" pitchFamily="49" charset="-122"/>
                <a:cs typeface="Times New Roman" pitchFamily="18" charset="0"/>
              </a:rPr>
              <a:t>内置</a:t>
            </a:r>
            <a:r>
              <a:rPr lang="zh-CN" altLang="en-US" dirty="0">
                <a:latin typeface="黑体" pitchFamily="49" charset="-122"/>
                <a:ea typeface="黑体" pitchFamily="49" charset="-122"/>
                <a:cs typeface="Times New Roman" pitchFamily="18" charset="0"/>
              </a:rPr>
              <a:t>的基本类型来描述简单的数据，还提供了</a:t>
            </a:r>
            <a:r>
              <a:rPr lang="zh-CN" altLang="en-US" dirty="0">
                <a:solidFill>
                  <a:srgbClr val="FF0000"/>
                </a:solidFill>
                <a:latin typeface="黑体" pitchFamily="49" charset="-122"/>
                <a:ea typeface="黑体" pitchFamily="49" charset="-122"/>
                <a:cs typeface="Times New Roman" pitchFamily="18" charset="0"/>
              </a:rPr>
              <a:t>用基本类型构造新类型的机制</a:t>
            </a:r>
            <a:r>
              <a:rPr lang="zh-CN" altLang="en-US" dirty="0">
                <a:latin typeface="黑体" pitchFamily="49" charset="-122"/>
                <a:ea typeface="黑体" pitchFamily="49" charset="-122"/>
                <a:cs typeface="Times New Roman" pitchFamily="18" charset="0"/>
              </a:rPr>
              <a:t>，</a:t>
            </a:r>
            <a:r>
              <a:rPr lang="zh-CN" altLang="zh-CN" dirty="0">
                <a:latin typeface="黑体" pitchFamily="49" charset="-122"/>
                <a:ea typeface="黑体" pitchFamily="49" charset="-122"/>
                <a:cs typeface="Times New Roman" pitchFamily="18" charset="0"/>
              </a:rPr>
              <a:t>这些构造出来的新类型又叫派生类型，可以用来</a:t>
            </a:r>
            <a:r>
              <a:rPr lang="zh-CN" altLang="en-US" dirty="0">
                <a:latin typeface="黑体" pitchFamily="49" charset="-122"/>
                <a:ea typeface="黑体" pitchFamily="49" charset="-122"/>
                <a:cs typeface="Times New Roman" pitchFamily="18" charset="0"/>
              </a:rPr>
              <a:t>描述复杂数据</a:t>
            </a:r>
            <a:endParaRPr lang="en-US" altLang="zh-CN" dirty="0">
              <a:latin typeface="黑体" pitchFamily="49" charset="-122"/>
              <a:ea typeface="黑体" pitchFamily="49" charset="-122"/>
              <a:cs typeface="Times New Roman" pitchFamily="18" charset="0"/>
            </a:endParaRPr>
          </a:p>
        </p:txBody>
      </p:sp>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01C3AB1-51D2-46B3-BEEC-344C1B58D745}" type="slidenum">
              <a:rPr lang="en-US" altLang="zh-CN" sz="1200">
                <a:latin typeface="Arial" charset="0"/>
                <a:ea typeface="+mn-ea"/>
              </a:rPr>
              <a:pPr algn="r">
                <a:defRPr/>
              </a:pPr>
              <a:t>100</a:t>
            </a:fld>
            <a:endParaRPr lang="en-US" altLang="zh-CN" sz="1200">
              <a:latin typeface="Arial" charset="0"/>
              <a:ea typeface="+mn-ea"/>
            </a:endParaRPr>
          </a:p>
        </p:txBody>
      </p:sp>
    </p:spTree>
    <p:extLst>
      <p:ext uri="{BB962C8B-B14F-4D97-AF65-F5344CB8AC3E}">
        <p14:creationId xmlns:p14="http://schemas.microsoft.com/office/powerpoint/2010/main" val="430735808"/>
      </p:ext>
    </p:extLst>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5"/>
          <p:cNvSpPr>
            <a:spLocks noGrp="1" noChangeArrowheads="1"/>
          </p:cNvSpPr>
          <p:nvPr>
            <p:ph type="title"/>
          </p:nvPr>
        </p:nvSpPr>
        <p:spPr/>
        <p:txBody>
          <a:bodyPr/>
          <a:lstStyle/>
          <a:p>
            <a:endParaRPr lang="zh-CN" altLang="en-US" b="0">
              <a:ea typeface="黑体" pitchFamily="49" charset="-122"/>
            </a:endParaRPr>
          </a:p>
        </p:txBody>
      </p:sp>
      <p:sp>
        <p:nvSpPr>
          <p:cNvPr id="125955" name="Rectangle 6"/>
          <p:cNvSpPr>
            <a:spLocks noGrp="1" noChangeArrowheads="1"/>
          </p:cNvSpPr>
          <p:nvPr>
            <p:ph type="body" idx="1"/>
          </p:nvPr>
        </p:nvSpPr>
        <p:spPr/>
        <p:txBody>
          <a:bodyPr/>
          <a:lstStyle/>
          <a:p>
            <a:r>
              <a:rPr lang="zh-CN" altLang="th-TH" sz="2400" b="0" dirty="0">
                <a:latin typeface="黑体" pitchFamily="49" charset="-122"/>
                <a:ea typeface="黑体" pitchFamily="49" charset="-122"/>
              </a:rPr>
              <a:t>要求</a:t>
            </a:r>
            <a:r>
              <a:rPr lang="zh-CN" altLang="en-US" sz="2400" b="0" dirty="0">
                <a:latin typeface="黑体" pitchFamily="49" charset="-122"/>
                <a:ea typeface="黑体" pitchFamily="49" charset="-122"/>
              </a:rPr>
              <a:t>：</a:t>
            </a:r>
          </a:p>
          <a:p>
            <a:pPr lvl="1"/>
            <a:r>
              <a:rPr lang="zh-CN" altLang="zh-CN" dirty="0">
                <a:latin typeface="黑体" pitchFamily="49" charset="-122"/>
                <a:ea typeface="黑体" pitchFamily="49" charset="-122"/>
              </a:rPr>
              <a:t>了解</a:t>
            </a:r>
            <a:r>
              <a:rPr lang="zh-CN" altLang="en-US" dirty="0">
                <a:latin typeface="黑体" pitchFamily="49" charset="-122"/>
                <a:ea typeface="黑体" pitchFamily="49" charset="-122"/>
              </a:rPr>
              <a:t>基本类型</a:t>
            </a:r>
            <a:r>
              <a:rPr lang="zh-CN" altLang="zh-CN" dirty="0">
                <a:latin typeface="黑体" pitchFamily="49" charset="-122"/>
                <a:ea typeface="黑体" pitchFamily="49" charset="-122"/>
              </a:rPr>
              <a:t>的</a:t>
            </a:r>
            <a:r>
              <a:rPr lang="zh-CN" altLang="en-US" dirty="0">
                <a:latin typeface="黑体" pitchFamily="49" charset="-122"/>
                <a:ea typeface="黑体" pitchFamily="49" charset="-122"/>
              </a:rPr>
              <a:t>值集</a:t>
            </a:r>
            <a:r>
              <a:rPr lang="zh-CN" altLang="zh-CN" dirty="0">
                <a:latin typeface="黑体" pitchFamily="49" charset="-122"/>
                <a:ea typeface="黑体" pitchFamily="49" charset="-122"/>
              </a:rPr>
              <a:t>与操作</a:t>
            </a:r>
            <a:r>
              <a:rPr lang="zh-CN" altLang="en-US" dirty="0">
                <a:latin typeface="黑体" pitchFamily="49" charset="-122"/>
                <a:ea typeface="黑体" pitchFamily="49" charset="-122"/>
              </a:rPr>
              <a:t>集</a:t>
            </a:r>
            <a:endParaRPr lang="en-US" altLang="zh-CN" dirty="0">
              <a:latin typeface="黑体" pitchFamily="49" charset="-122"/>
              <a:ea typeface="黑体" pitchFamily="49" charset="-122"/>
            </a:endParaRPr>
          </a:p>
          <a:p>
            <a:pPr lvl="1"/>
            <a:r>
              <a:rPr lang="zh-CN" altLang="zh-CN" dirty="0">
                <a:latin typeface="黑体" pitchFamily="49" charset="-122"/>
                <a:ea typeface="黑体" pitchFamily="49" charset="-122"/>
              </a:rPr>
              <a:t>掌握</a:t>
            </a:r>
            <a:r>
              <a:rPr lang="zh-CN" altLang="en-US" dirty="0">
                <a:latin typeface="黑体" pitchFamily="49" charset="-122"/>
                <a:ea typeface="黑体" pitchFamily="49" charset="-122"/>
              </a:rPr>
              <a:t>基本类型的变量与函数定义方法，恰当选用基本类型实现简单的任务</a:t>
            </a:r>
          </a:p>
          <a:p>
            <a:pPr lvl="2"/>
            <a:r>
              <a:rPr lang="zh-CN" altLang="en-US" dirty="0">
                <a:latin typeface="黑体" pitchFamily="49" charset="-122"/>
                <a:ea typeface="黑体" pitchFamily="49" charset="-122"/>
              </a:rPr>
              <a:t>一个程序代码量</a:t>
            </a:r>
            <a:r>
              <a:rPr lang="en-US" altLang="zh-CN" dirty="0">
                <a:latin typeface="黑体" pitchFamily="49" charset="-122"/>
                <a:ea typeface="黑体" pitchFamily="49" charset="-122"/>
              </a:rPr>
              <a:t>≈30</a:t>
            </a:r>
            <a:r>
              <a:rPr lang="zh-CN" altLang="en-US" dirty="0">
                <a:latin typeface="黑体" pitchFamily="49" charset="-122"/>
                <a:ea typeface="黑体" pitchFamily="49" charset="-122"/>
              </a:rPr>
              <a:t>行</a:t>
            </a:r>
          </a:p>
          <a:p>
            <a:pPr lvl="1"/>
            <a:r>
              <a:rPr lang="zh-CN" altLang="en-US" dirty="0">
                <a:latin typeface="黑体" pitchFamily="49" charset="-122"/>
                <a:ea typeface="黑体" pitchFamily="49" charset="-122"/>
              </a:rPr>
              <a:t>继续保持良好的编程习惯</a:t>
            </a:r>
          </a:p>
          <a:p>
            <a:pPr lvl="1"/>
            <a:endParaRPr lang="zh-CN" altLang="en-US" dirty="0">
              <a:latin typeface="黑体" pitchFamily="49" charset="-122"/>
              <a:ea typeface="黑体" pitchFamily="49" charset="-122"/>
            </a:endParaRPr>
          </a:p>
        </p:txBody>
      </p:sp>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A920757E-6158-4927-87B0-5D0C45C4DC65}" type="slidenum">
              <a:rPr lang="en-US" altLang="zh-CN" sz="1200">
                <a:latin typeface="Arial" charset="0"/>
                <a:ea typeface="+mn-ea"/>
              </a:rPr>
              <a:pPr algn="r">
                <a:defRPr/>
              </a:pPr>
              <a:t>101</a:t>
            </a:fld>
            <a:endParaRPr lang="en-US" altLang="zh-CN" sz="1200">
              <a:latin typeface="Arial" charset="0"/>
              <a:ea typeface="+mn-ea"/>
            </a:endParaRPr>
          </a:p>
        </p:txBody>
      </p:sp>
      <p:sp>
        <p:nvSpPr>
          <p:cNvPr id="8" name="矩形标注 7"/>
          <p:cNvSpPr/>
          <p:nvPr/>
        </p:nvSpPr>
        <p:spPr bwMode="auto">
          <a:xfrm>
            <a:off x="4790062" y="2168860"/>
            <a:ext cx="5760640" cy="4689140"/>
          </a:xfrm>
          <a:prstGeom prst="wedgeRectCallout">
            <a:avLst>
              <a:gd name="adj1" fmla="val -37991"/>
              <a:gd name="adj2" fmla="val -67342"/>
            </a:avLst>
          </a:prstGeom>
          <a:noFill/>
          <a:ln w="9525" cap="flat" cmpd="sng" algn="ctr">
            <a:solidFill>
              <a:schemeClr val="tx1"/>
            </a:solidFill>
            <a:prstDash val="solid"/>
            <a:round/>
            <a:headEnd type="none" w="med" len="med"/>
            <a:tailEnd type="none" w="med" len="med"/>
          </a:ln>
          <a:effectLst/>
        </p:spPr>
        <p:txBody>
          <a:bodyPr/>
          <a:lstStyle/>
          <a:p>
            <a:pPr marL="742950" lvl="1" indent="-285750">
              <a:spcBef>
                <a:spcPts val="500"/>
              </a:spcBef>
              <a:buSzPct val="80000"/>
              <a:buFontTx/>
              <a:buBlip>
                <a:blip r:embed="rId2"/>
              </a:buBlip>
              <a:defRPr/>
            </a:pPr>
            <a:r>
              <a:rPr lang="zh-CN" altLang="en-US" kern="0" dirty="0">
                <a:solidFill>
                  <a:srgbClr val="000000"/>
                </a:solidFill>
                <a:latin typeface="Courier New" pitchFamily="49" charset="0"/>
                <a:ea typeface="楷体_GB2312"/>
                <a:cs typeface="Courier New" pitchFamily="49" charset="0"/>
              </a:rPr>
              <a:t>单目操作</a:t>
            </a:r>
          </a:p>
          <a:p>
            <a:pPr marL="1143000" lvl="2" indent="-228600">
              <a:spcBef>
                <a:spcPts val="500"/>
              </a:spcBef>
              <a:buSzPct val="80000"/>
              <a:buFont typeface="Arial" charset="0"/>
              <a:buChar char="–"/>
              <a:defRPr/>
            </a:pPr>
            <a:r>
              <a:rPr lang="en-US" altLang="zh-CN" kern="0" dirty="0">
                <a:solidFill>
                  <a:srgbClr val="000000"/>
                </a:solidFill>
                <a:latin typeface="Courier New" pitchFamily="49" charset="0"/>
                <a:ea typeface="楷体_GB2312"/>
                <a:cs typeface="Courier New" pitchFamily="49" charset="0"/>
              </a:rPr>
              <a:t>++/--</a:t>
            </a:r>
            <a:r>
              <a:rPr lang="zh-CN" altLang="en-US" kern="0" dirty="0">
                <a:solidFill>
                  <a:srgbClr val="000000"/>
                </a:solidFill>
                <a:latin typeface="Courier New" pitchFamily="49" charset="0"/>
                <a:ea typeface="楷体_GB2312"/>
                <a:cs typeface="Courier New" pitchFamily="49" charset="0"/>
              </a:rPr>
              <a:t>（自增</a:t>
            </a:r>
            <a:r>
              <a:rPr lang="en-US" altLang="zh-CN" kern="0" dirty="0">
                <a:solidFill>
                  <a:srgbClr val="000000"/>
                </a:solidFill>
                <a:latin typeface="Courier New" pitchFamily="49" charset="0"/>
                <a:ea typeface="楷体_GB2312"/>
                <a:cs typeface="Courier New" pitchFamily="49" charset="0"/>
              </a:rPr>
              <a:t>/</a:t>
            </a:r>
            <a:r>
              <a:rPr lang="zh-CN" altLang="en-US" kern="0" dirty="0">
                <a:solidFill>
                  <a:srgbClr val="000000"/>
                </a:solidFill>
                <a:latin typeface="Courier New" pitchFamily="49" charset="0"/>
                <a:ea typeface="楷体_GB2312"/>
                <a:cs typeface="Courier New" pitchFamily="49" charset="0"/>
              </a:rPr>
              <a:t>减）</a:t>
            </a:r>
            <a:endParaRPr lang="en-US" altLang="zh-CN" kern="0" dirty="0">
              <a:solidFill>
                <a:srgbClr val="000000"/>
              </a:solidFill>
              <a:latin typeface="Courier New" pitchFamily="49" charset="0"/>
              <a:ea typeface="楷体_GB2312"/>
              <a:cs typeface="Courier New" pitchFamily="49" charset="0"/>
            </a:endParaRPr>
          </a:p>
          <a:p>
            <a:pPr marL="1143000" lvl="2" indent="-228600">
              <a:spcBef>
                <a:spcPts val="500"/>
              </a:spcBef>
              <a:buSzPct val="80000"/>
              <a:buFont typeface="Arial" charset="0"/>
              <a:buChar char="–"/>
              <a:defRPr/>
            </a:pPr>
            <a:r>
              <a:rPr lang="en-US" altLang="zh-CN" kern="0" dirty="0">
                <a:solidFill>
                  <a:srgbClr val="000000"/>
                </a:solidFill>
                <a:latin typeface="Courier New" pitchFamily="49" charset="0"/>
                <a:ea typeface="楷体_GB2312"/>
                <a:cs typeface="Courier New" pitchFamily="49" charset="0"/>
              </a:rPr>
              <a:t>!</a:t>
            </a:r>
            <a:r>
              <a:rPr lang="zh-CN" altLang="en-US" kern="0" dirty="0">
                <a:solidFill>
                  <a:srgbClr val="000000"/>
                </a:solidFill>
                <a:latin typeface="Courier New" pitchFamily="49" charset="0"/>
                <a:ea typeface="楷体_GB2312"/>
                <a:cs typeface="Courier New" pitchFamily="49" charset="0"/>
              </a:rPr>
              <a:t>（逻辑非）</a:t>
            </a:r>
          </a:p>
          <a:p>
            <a:pPr marL="1143000" lvl="2" indent="-228600">
              <a:spcBef>
                <a:spcPts val="500"/>
              </a:spcBef>
              <a:buSzPct val="80000"/>
              <a:buFont typeface="Arial" charset="0"/>
              <a:buChar char="–"/>
              <a:defRPr/>
            </a:pPr>
            <a:r>
              <a:rPr lang="en-US" altLang="zh-CN" kern="0" dirty="0">
                <a:solidFill>
                  <a:srgbClr val="000000"/>
                </a:solidFill>
                <a:latin typeface="Courier New" pitchFamily="49" charset="0"/>
                <a:ea typeface="楷体_GB2312"/>
                <a:cs typeface="Courier New" pitchFamily="49" charset="0"/>
              </a:rPr>
              <a:t>~</a:t>
            </a:r>
            <a:r>
              <a:rPr lang="zh-CN" altLang="en-US" kern="0" dirty="0">
                <a:solidFill>
                  <a:srgbClr val="000000"/>
                </a:solidFill>
                <a:latin typeface="Courier New" pitchFamily="49" charset="0"/>
                <a:ea typeface="楷体_GB2312"/>
                <a:cs typeface="Courier New" pitchFamily="49" charset="0"/>
              </a:rPr>
              <a:t>（位非）</a:t>
            </a:r>
          </a:p>
          <a:p>
            <a:pPr marL="1143000" lvl="2" indent="-228600">
              <a:spcBef>
                <a:spcPts val="500"/>
              </a:spcBef>
              <a:buSzPct val="80000"/>
              <a:buFont typeface="Arial" charset="0"/>
              <a:buChar char="–"/>
              <a:defRPr/>
            </a:pPr>
            <a:r>
              <a:rPr lang="en-US" altLang="zh-CN" kern="0" dirty="0">
                <a:solidFill>
                  <a:srgbClr val="000000"/>
                </a:solidFill>
                <a:latin typeface="Courier New" pitchFamily="49" charset="0"/>
                <a:ea typeface="楷体_GB2312"/>
                <a:cs typeface="Courier New" pitchFamily="49" charset="0"/>
              </a:rPr>
              <a:t>+/-</a:t>
            </a:r>
            <a:r>
              <a:rPr lang="zh-CN" altLang="en-US" kern="0" dirty="0">
                <a:solidFill>
                  <a:srgbClr val="000000"/>
                </a:solidFill>
                <a:latin typeface="Courier New" pitchFamily="49" charset="0"/>
                <a:ea typeface="楷体_GB2312"/>
                <a:cs typeface="Courier New" pitchFamily="49" charset="0"/>
              </a:rPr>
              <a:t>（取正</a:t>
            </a:r>
            <a:r>
              <a:rPr lang="en-US" altLang="zh-CN" kern="0" dirty="0">
                <a:solidFill>
                  <a:srgbClr val="000000"/>
                </a:solidFill>
                <a:latin typeface="Courier New" pitchFamily="49" charset="0"/>
                <a:ea typeface="楷体_GB2312"/>
                <a:cs typeface="Courier New" pitchFamily="49" charset="0"/>
              </a:rPr>
              <a:t>/</a:t>
            </a:r>
            <a:r>
              <a:rPr lang="zh-CN" altLang="en-US" kern="0" dirty="0">
                <a:solidFill>
                  <a:srgbClr val="000000"/>
                </a:solidFill>
                <a:latin typeface="Courier New" pitchFamily="49" charset="0"/>
                <a:ea typeface="楷体_GB2312"/>
                <a:cs typeface="Courier New" pitchFamily="49" charset="0"/>
              </a:rPr>
              <a:t>负）</a:t>
            </a:r>
          </a:p>
          <a:p>
            <a:pPr marL="1143000" lvl="2" indent="-228600">
              <a:spcBef>
                <a:spcPts val="500"/>
              </a:spcBef>
              <a:buSzPct val="80000"/>
              <a:buFont typeface="Arial" charset="0"/>
              <a:buChar char="–"/>
              <a:defRPr/>
            </a:pPr>
            <a:r>
              <a:rPr lang="en-US" altLang="zh-CN" b="1" kern="0" dirty="0" err="1">
                <a:solidFill>
                  <a:srgbClr val="000000"/>
                </a:solidFill>
                <a:latin typeface="Courier New" pitchFamily="49" charset="0"/>
                <a:ea typeface="楷体_GB2312"/>
                <a:cs typeface="Courier New" pitchFamily="49" charset="0"/>
              </a:rPr>
              <a:t>sizeof</a:t>
            </a:r>
            <a:r>
              <a:rPr lang="zh-CN" altLang="en-US" b="1" kern="0" dirty="0">
                <a:solidFill>
                  <a:srgbClr val="000000"/>
                </a:solidFill>
                <a:latin typeface="Courier New" pitchFamily="49" charset="0"/>
                <a:ea typeface="楷体_GB2312"/>
                <a:cs typeface="Courier New" pitchFamily="49" charset="0"/>
              </a:rPr>
              <a:t>（算字节数）</a:t>
            </a:r>
          </a:p>
          <a:p>
            <a:pPr marL="1143000" lvl="2" indent="-228600">
              <a:spcBef>
                <a:spcPts val="500"/>
              </a:spcBef>
              <a:buSzPct val="80000"/>
              <a:buFont typeface="Arial" charset="0"/>
              <a:buChar char="–"/>
              <a:defRPr/>
            </a:pPr>
            <a:r>
              <a:rPr lang="en-US" altLang="zh-CN" b="1" kern="0" dirty="0">
                <a:solidFill>
                  <a:srgbClr val="000000"/>
                </a:solidFill>
                <a:latin typeface="Courier New" pitchFamily="49" charset="0"/>
                <a:ea typeface="楷体_GB2312"/>
                <a:cs typeface="Courier New" pitchFamily="49" charset="0"/>
              </a:rPr>
              <a:t>()</a:t>
            </a:r>
            <a:r>
              <a:rPr lang="zh-CN" altLang="en-US" b="1" kern="0" dirty="0">
                <a:solidFill>
                  <a:srgbClr val="000000"/>
                </a:solidFill>
                <a:latin typeface="Courier New" pitchFamily="49" charset="0"/>
                <a:ea typeface="楷体_GB2312"/>
                <a:cs typeface="Courier New" pitchFamily="49" charset="0"/>
              </a:rPr>
              <a:t>（强制类型转换）</a:t>
            </a:r>
          </a:p>
          <a:p>
            <a:pPr marL="1143000" lvl="2" indent="-228600">
              <a:spcBef>
                <a:spcPts val="500"/>
              </a:spcBef>
              <a:buSzPct val="80000"/>
              <a:buFont typeface="Arial" charset="0"/>
              <a:buChar char="–"/>
              <a:defRPr/>
            </a:pPr>
            <a:r>
              <a:rPr lang="en-US" altLang="zh-CN" kern="0" dirty="0">
                <a:solidFill>
                  <a:srgbClr val="000000"/>
                </a:solidFill>
                <a:latin typeface="Courier New" pitchFamily="49" charset="0"/>
                <a:ea typeface="楷体_GB2312"/>
                <a:cs typeface="Courier New" pitchFamily="49" charset="0"/>
              </a:rPr>
              <a:t>…</a:t>
            </a:r>
          </a:p>
          <a:p>
            <a:pPr marL="742950" lvl="1" indent="-285750">
              <a:spcBef>
                <a:spcPts val="500"/>
              </a:spcBef>
              <a:buSzPct val="80000"/>
              <a:buBlip>
                <a:blip r:embed="rId2"/>
              </a:buBlip>
              <a:defRPr/>
            </a:pPr>
            <a:r>
              <a:rPr lang="zh-CN" altLang="en-US" kern="0" dirty="0">
                <a:solidFill>
                  <a:srgbClr val="000000"/>
                </a:solidFill>
                <a:latin typeface="Courier New" pitchFamily="49" charset="0"/>
                <a:ea typeface="楷体_GB2312"/>
                <a:cs typeface="Courier New" pitchFamily="49" charset="0"/>
              </a:rPr>
              <a:t>双目操作</a:t>
            </a:r>
          </a:p>
          <a:p>
            <a:pPr marL="742950" lvl="1" indent="-285750">
              <a:spcBef>
                <a:spcPts val="500"/>
              </a:spcBef>
              <a:buSzPct val="80000"/>
              <a:buFontTx/>
              <a:buBlip>
                <a:blip r:embed="rId2"/>
              </a:buBlip>
              <a:defRPr/>
            </a:pPr>
            <a:r>
              <a:rPr lang="zh-CN" altLang="en-US" kern="0" dirty="0">
                <a:solidFill>
                  <a:srgbClr val="000000"/>
                </a:solidFill>
                <a:latin typeface="Courier New" pitchFamily="49" charset="0"/>
                <a:ea typeface="楷体_GB2312"/>
                <a:cs typeface="Courier New" pitchFamily="49" charset="0"/>
              </a:rPr>
              <a:t>三目操作</a:t>
            </a:r>
          </a:p>
          <a:p>
            <a:pPr marL="1143000" lvl="2" indent="-228600">
              <a:spcBef>
                <a:spcPts val="500"/>
              </a:spcBef>
              <a:buSzPct val="80000"/>
              <a:buFont typeface="Arial" charset="0"/>
              <a:buChar char="–"/>
              <a:defRPr/>
            </a:pPr>
            <a:r>
              <a:rPr lang="en-US" altLang="zh-CN" kern="0" dirty="0">
                <a:solidFill>
                  <a:srgbClr val="000000"/>
                </a:solidFill>
                <a:latin typeface="Courier New" pitchFamily="49" charset="0"/>
                <a:ea typeface="楷体_GB2312"/>
                <a:cs typeface="Courier New" pitchFamily="49" charset="0"/>
              </a:rPr>
              <a:t>? :</a:t>
            </a:r>
            <a:r>
              <a:rPr lang="zh-CN" altLang="en-US" kern="0" dirty="0">
                <a:solidFill>
                  <a:srgbClr val="000000"/>
                </a:solidFill>
                <a:latin typeface="Courier New" pitchFamily="49" charset="0"/>
                <a:ea typeface="楷体_GB2312"/>
                <a:cs typeface="Courier New" pitchFamily="49" charset="0"/>
              </a:rPr>
              <a:t>（条件）</a:t>
            </a:r>
            <a:endParaRPr lang="zh-CN" altLang="en-US" dirty="0">
              <a:latin typeface="Courier New" pitchFamily="49" charset="0"/>
              <a:cs typeface="Courier New" pitchFamily="49" charset="0"/>
            </a:endParaRPr>
          </a:p>
        </p:txBody>
      </p:sp>
    </p:spTree>
    <p:extLst>
      <p:ext uri="{BB962C8B-B14F-4D97-AF65-F5344CB8AC3E}">
        <p14:creationId xmlns:p14="http://schemas.microsoft.com/office/powerpoint/2010/main" val="96560642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980406" y="44626"/>
            <a:ext cx="8229600" cy="712054"/>
          </a:xfrm>
        </p:spPr>
        <p:txBody>
          <a:bodyPr/>
          <a:lstStyle/>
          <a:p>
            <a:pPr eaLnBrk="1" hangingPunct="1">
              <a:defRPr/>
            </a:pPr>
            <a:r>
              <a:rPr lang="zh-CN" altLang="en-US" sz="4000" dirty="0">
                <a:effectLst>
                  <a:outerShdw blurRad="38100" dist="38100" dir="2700000" algn="tl">
                    <a:srgbClr val="000000">
                      <a:alpha val="43137"/>
                    </a:srgbClr>
                  </a:outerShdw>
                </a:effectLst>
              </a:rPr>
              <a:t>十进制转换成二进制</a:t>
            </a:r>
          </a:p>
        </p:txBody>
      </p:sp>
      <p:sp>
        <p:nvSpPr>
          <p:cNvPr id="205827" name="Rectangle 3"/>
          <p:cNvSpPr>
            <a:spLocks noGrp="1" noChangeArrowheads="1"/>
          </p:cNvSpPr>
          <p:nvPr>
            <p:ph type="body" idx="1"/>
          </p:nvPr>
        </p:nvSpPr>
        <p:spPr>
          <a:xfrm>
            <a:off x="1864510" y="937590"/>
            <a:ext cx="5615855" cy="1995487"/>
          </a:xfrm>
        </p:spPr>
        <p:txBody>
          <a:bodyPr>
            <a:normAutofit fontScale="92500" lnSpcReduction="10000"/>
          </a:bodyPr>
          <a:lstStyle/>
          <a:p>
            <a:pPr eaLnBrk="1" hangingPunct="1">
              <a:lnSpc>
                <a:spcPct val="110000"/>
              </a:lnSpc>
              <a:defRPr/>
            </a:pPr>
            <a:r>
              <a:rPr lang="zh-CN" altLang="en-US" dirty="0">
                <a:effectLst>
                  <a:outerShdw blurRad="38100" dist="38100" dir="2700000" algn="tl">
                    <a:srgbClr val="000000">
                      <a:alpha val="43137"/>
                    </a:srgbClr>
                  </a:outerShdw>
                </a:effectLst>
              </a:rPr>
              <a:t>十进制整数转成二进制</a:t>
            </a:r>
            <a:endParaRPr lang="en-US" altLang="zh-CN" dirty="0">
              <a:effectLst>
                <a:outerShdw blurRad="38100" dist="38100" dir="2700000" algn="tl">
                  <a:srgbClr val="000000">
                    <a:alpha val="43137"/>
                  </a:srgbClr>
                </a:outerShdw>
              </a:effectLst>
            </a:endParaRPr>
          </a:p>
          <a:p>
            <a:pPr lvl="1" algn="just" eaLnBrk="1" hangingPunct="1">
              <a:lnSpc>
                <a:spcPct val="110000"/>
              </a:lnSpc>
              <a:defRPr/>
            </a:pPr>
            <a:r>
              <a:rPr lang="zh-CN" altLang="en-US" dirty="0">
                <a:effectLst>
                  <a:outerShdw blurRad="38100" dist="38100" dir="2700000" algn="tl">
                    <a:srgbClr val="000000">
                      <a:alpha val="43137"/>
                    </a:srgbClr>
                  </a:outerShdw>
                </a:effectLst>
              </a:rPr>
              <a:t>把它连续除以基数</a:t>
            </a:r>
            <a:r>
              <a:rPr lang="en-US" altLang="zh-CN" dirty="0">
                <a:effectLst>
                  <a:outerShdw blurRad="38100" dist="38100" dir="2700000" algn="tl">
                    <a:srgbClr val="000000">
                      <a:alpha val="43137"/>
                    </a:srgbClr>
                  </a:outerShdw>
                </a:effectLst>
              </a:rPr>
              <a:t>2</a:t>
            </a:r>
            <a:r>
              <a:rPr lang="zh-CN" altLang="en-US" dirty="0">
                <a:effectLst>
                  <a:outerShdw blurRad="38100" dist="38100" dir="2700000" algn="tl">
                    <a:srgbClr val="000000">
                      <a:alpha val="43137"/>
                    </a:srgbClr>
                  </a:outerShdw>
                </a:effectLst>
              </a:rPr>
              <a:t>，</a:t>
            </a:r>
            <a:r>
              <a:rPr lang="zh-CN" altLang="en-US" dirty="0">
                <a:solidFill>
                  <a:srgbClr val="FFC000"/>
                </a:solidFill>
                <a:effectLst>
                  <a:outerShdw blurRad="38100" dist="38100" dir="2700000" algn="tl">
                    <a:srgbClr val="000000">
                      <a:alpha val="43137"/>
                    </a:srgbClr>
                  </a:outerShdw>
                </a:effectLst>
              </a:rPr>
              <a:t>直到商为</a:t>
            </a:r>
            <a:r>
              <a:rPr lang="en-US" altLang="zh-CN" dirty="0">
                <a:solidFill>
                  <a:srgbClr val="FFC000"/>
                </a:solidFill>
                <a:effectLst>
                  <a:outerShdw blurRad="38100" dist="38100" dir="2700000" algn="tl">
                    <a:srgbClr val="000000">
                      <a:alpha val="43137"/>
                    </a:srgbClr>
                  </a:outerShdw>
                </a:effectLst>
              </a:rPr>
              <a:t>0</a:t>
            </a:r>
            <a:r>
              <a:rPr lang="zh-CN" altLang="en-US" dirty="0">
                <a:effectLst>
                  <a:outerShdw blurRad="38100" dist="38100" dir="2700000" algn="tl">
                    <a:srgbClr val="000000">
                      <a:alpha val="43137"/>
                    </a:srgbClr>
                  </a:outerShdw>
                </a:effectLst>
              </a:rPr>
              <a:t>，所得的各个余数的倒序即为对应的二进制数。</a:t>
            </a:r>
            <a:endParaRPr lang="en-US" altLang="zh-CN" dirty="0">
              <a:effectLst>
                <a:outerShdw blurRad="38100" dist="38100" dir="2700000" algn="tl">
                  <a:srgbClr val="000000">
                    <a:alpha val="43137"/>
                  </a:srgbClr>
                </a:outerShdw>
              </a:effectLst>
            </a:endParaRPr>
          </a:p>
          <a:p>
            <a:pPr lvl="1" algn="just" eaLnBrk="1" hangingPunct="1">
              <a:lnSpc>
                <a:spcPct val="110000"/>
              </a:lnSpc>
              <a:defRPr/>
            </a:pPr>
            <a:r>
              <a:rPr lang="zh-CN" altLang="en-US" dirty="0">
                <a:effectLst>
                  <a:outerShdw blurRad="38100" dist="38100" dir="2700000" algn="tl">
                    <a:srgbClr val="000000">
                      <a:alpha val="43137"/>
                    </a:srgbClr>
                  </a:outerShdw>
                </a:effectLst>
              </a:rPr>
              <a:t>例如，十进制整数</a:t>
            </a:r>
            <a:r>
              <a:rPr lang="en-US" altLang="zh-CN" dirty="0">
                <a:effectLst>
                  <a:outerShdw blurRad="38100" dist="38100" dir="2700000" algn="tl">
                    <a:srgbClr val="000000">
                      <a:alpha val="43137"/>
                    </a:srgbClr>
                  </a:outerShdw>
                </a:effectLst>
              </a:rPr>
              <a:t>29</a:t>
            </a:r>
            <a:r>
              <a:rPr lang="zh-CN" altLang="en-US" dirty="0">
                <a:effectLst>
                  <a:outerShdw blurRad="38100" dist="38100" dir="2700000" algn="tl">
                    <a:srgbClr val="000000">
                      <a:alpha val="43137"/>
                    </a:srgbClr>
                  </a:outerShdw>
                </a:effectLst>
              </a:rPr>
              <a:t>的二进制表示为</a:t>
            </a:r>
            <a:r>
              <a:rPr lang="en-US" altLang="zh-CN" dirty="0">
                <a:effectLst>
                  <a:outerShdw blurRad="38100" dist="38100" dir="2700000" algn="tl">
                    <a:srgbClr val="000000">
                      <a:alpha val="43137"/>
                    </a:srgbClr>
                  </a:outerShdw>
                </a:effectLst>
              </a:rPr>
              <a:t>11101</a:t>
            </a:r>
            <a:endParaRPr lang="zh-CN" altLang="en-US" dirty="0">
              <a:effectLst>
                <a:outerShdw blurRad="38100" dist="38100" dir="2700000" algn="tl">
                  <a:srgbClr val="000000">
                    <a:alpha val="43137"/>
                  </a:srgbClr>
                </a:outerShdw>
              </a:effectLst>
            </a:endParaRPr>
          </a:p>
        </p:txBody>
      </p:sp>
      <p:grpSp>
        <p:nvGrpSpPr>
          <p:cNvPr id="21508" name="组合 2"/>
          <p:cNvGrpSpPr>
            <a:grpSpLocks/>
          </p:cNvGrpSpPr>
          <p:nvPr/>
        </p:nvGrpSpPr>
        <p:grpSpPr bwMode="auto">
          <a:xfrm>
            <a:off x="8208170" y="1628776"/>
            <a:ext cx="1703387" cy="2301875"/>
            <a:chOff x="1187625" y="1988840"/>
            <a:chExt cx="1703332" cy="2302170"/>
          </a:xfrm>
        </p:grpSpPr>
        <p:grpSp>
          <p:nvGrpSpPr>
            <p:cNvPr id="21527" name="Group 5"/>
            <p:cNvGrpSpPr>
              <a:grpSpLocks/>
            </p:cNvGrpSpPr>
            <p:nvPr/>
          </p:nvGrpSpPr>
          <p:grpSpPr bwMode="auto">
            <a:xfrm>
              <a:off x="1546909" y="1988840"/>
              <a:ext cx="824720" cy="515628"/>
              <a:chOff x="912" y="3216"/>
              <a:chExt cx="384" cy="288"/>
            </a:xfrm>
          </p:grpSpPr>
          <p:sp>
            <p:nvSpPr>
              <p:cNvPr id="19522" name="Line 6"/>
              <p:cNvSpPr>
                <a:spLocks noChangeShapeType="1"/>
              </p:cNvSpPr>
              <p:nvPr/>
            </p:nvSpPr>
            <p:spPr bwMode="auto">
              <a:xfrm>
                <a:off x="912" y="321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sp>
            <p:nvSpPr>
              <p:cNvPr id="19523" name="Line 7"/>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grpSp>
        <p:sp>
          <p:nvSpPr>
            <p:cNvPr id="2" name="Text Box 8"/>
            <p:cNvSpPr txBox="1">
              <a:spLocks noChangeArrowheads="1"/>
            </p:cNvSpPr>
            <p:nvPr/>
          </p:nvSpPr>
          <p:spPr bwMode="auto">
            <a:xfrm>
              <a:off x="1187625" y="1988840"/>
              <a:ext cx="314315"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2</a:t>
              </a:r>
            </a:p>
          </p:txBody>
        </p:sp>
        <p:sp>
          <p:nvSpPr>
            <p:cNvPr id="19463" name="Text Box 9"/>
            <p:cNvSpPr txBox="1">
              <a:spLocks noChangeArrowheads="1"/>
            </p:cNvSpPr>
            <p:nvPr/>
          </p:nvSpPr>
          <p:spPr bwMode="auto">
            <a:xfrm>
              <a:off x="1733707" y="2419108"/>
              <a:ext cx="638154"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14</a:t>
              </a:r>
            </a:p>
          </p:txBody>
        </p:sp>
        <p:sp>
          <p:nvSpPr>
            <p:cNvPr id="19464" name="Text Box 10"/>
            <p:cNvSpPr txBox="1">
              <a:spLocks noChangeArrowheads="1"/>
            </p:cNvSpPr>
            <p:nvPr/>
          </p:nvSpPr>
          <p:spPr bwMode="auto">
            <a:xfrm>
              <a:off x="2446471" y="2419108"/>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dirty="0">
                  <a:solidFill>
                    <a:srgbClr val="FFC000"/>
                  </a:solidFill>
                  <a:effectLst>
                    <a:outerShdw blurRad="38100" dist="38100" dir="2700000" algn="tl">
                      <a:srgbClr val="000000">
                        <a:alpha val="43137"/>
                      </a:srgbClr>
                    </a:outerShdw>
                  </a:effectLst>
                  <a:latin typeface="Times New Roman" pitchFamily="18" charset="0"/>
                </a:rPr>
                <a:t>1</a:t>
              </a:r>
            </a:p>
          </p:txBody>
        </p:sp>
        <p:sp>
          <p:nvSpPr>
            <p:cNvPr id="19465" name="Text Box 11"/>
            <p:cNvSpPr txBox="1">
              <a:spLocks noChangeArrowheads="1"/>
            </p:cNvSpPr>
            <p:nvPr/>
          </p:nvSpPr>
          <p:spPr bwMode="auto">
            <a:xfrm>
              <a:off x="1260648" y="2395292"/>
              <a:ext cx="314315"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2</a:t>
              </a:r>
            </a:p>
          </p:txBody>
        </p:sp>
        <p:sp>
          <p:nvSpPr>
            <p:cNvPr id="19466" name="Text Box 12"/>
            <p:cNvSpPr txBox="1">
              <a:spLocks noChangeArrowheads="1"/>
            </p:cNvSpPr>
            <p:nvPr/>
          </p:nvSpPr>
          <p:spPr bwMode="auto">
            <a:xfrm>
              <a:off x="2446471" y="2762052"/>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dirty="0">
                  <a:solidFill>
                    <a:srgbClr val="FFC000"/>
                  </a:solidFill>
                  <a:effectLst>
                    <a:outerShdw blurRad="38100" dist="38100" dir="2700000" algn="tl">
                      <a:srgbClr val="000000">
                        <a:alpha val="43137"/>
                      </a:srgbClr>
                    </a:outerShdw>
                  </a:effectLst>
                  <a:latin typeface="Times New Roman" pitchFamily="18" charset="0"/>
                </a:rPr>
                <a:t>0</a:t>
              </a:r>
            </a:p>
          </p:txBody>
        </p:sp>
        <p:sp>
          <p:nvSpPr>
            <p:cNvPr id="19467" name="Text Box 13"/>
            <p:cNvSpPr txBox="1">
              <a:spLocks noChangeArrowheads="1"/>
            </p:cNvSpPr>
            <p:nvPr/>
          </p:nvSpPr>
          <p:spPr bwMode="auto">
            <a:xfrm>
              <a:off x="1909914" y="2762052"/>
              <a:ext cx="312728"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7</a:t>
              </a:r>
            </a:p>
          </p:txBody>
        </p:sp>
        <p:sp>
          <p:nvSpPr>
            <p:cNvPr id="19468" name="Text Box 14"/>
            <p:cNvSpPr txBox="1">
              <a:spLocks noChangeArrowheads="1"/>
            </p:cNvSpPr>
            <p:nvPr/>
          </p:nvSpPr>
          <p:spPr bwMode="auto">
            <a:xfrm>
              <a:off x="1335257" y="2773166"/>
              <a:ext cx="312728"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2</a:t>
              </a:r>
            </a:p>
          </p:txBody>
        </p:sp>
        <p:grpSp>
          <p:nvGrpSpPr>
            <p:cNvPr id="21535" name="Group 15"/>
            <p:cNvGrpSpPr>
              <a:grpSpLocks/>
            </p:cNvGrpSpPr>
            <p:nvPr/>
          </p:nvGrpSpPr>
          <p:grpSpPr bwMode="auto">
            <a:xfrm>
              <a:off x="1625298" y="2504468"/>
              <a:ext cx="746331" cy="343752"/>
              <a:chOff x="912" y="3216"/>
              <a:chExt cx="384" cy="288"/>
            </a:xfrm>
          </p:grpSpPr>
          <p:sp>
            <p:nvSpPr>
              <p:cNvPr id="19520" name="Line 16"/>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sp>
            <p:nvSpPr>
              <p:cNvPr id="19521" name="Line 17"/>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grpSp>
        <p:grpSp>
          <p:nvGrpSpPr>
            <p:cNvPr id="21536" name="Group 18"/>
            <p:cNvGrpSpPr>
              <a:grpSpLocks/>
            </p:cNvGrpSpPr>
            <p:nvPr/>
          </p:nvGrpSpPr>
          <p:grpSpPr bwMode="auto">
            <a:xfrm>
              <a:off x="1703687" y="2848220"/>
              <a:ext cx="667941" cy="343752"/>
              <a:chOff x="912" y="3216"/>
              <a:chExt cx="384" cy="288"/>
            </a:xfrm>
          </p:grpSpPr>
          <p:sp>
            <p:nvSpPr>
              <p:cNvPr id="19518" name="Line 19"/>
              <p:cNvSpPr>
                <a:spLocks noChangeShapeType="1"/>
              </p:cNvSpPr>
              <p:nvPr/>
            </p:nvSpPr>
            <p:spPr bwMode="auto">
              <a:xfrm>
                <a:off x="912" y="3216"/>
                <a:ext cx="0" cy="2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sp>
            <p:nvSpPr>
              <p:cNvPr id="19519" name="Line 20"/>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grpSp>
        <p:grpSp>
          <p:nvGrpSpPr>
            <p:cNvPr id="21537" name="Group 21"/>
            <p:cNvGrpSpPr>
              <a:grpSpLocks/>
            </p:cNvGrpSpPr>
            <p:nvPr/>
          </p:nvGrpSpPr>
          <p:grpSpPr bwMode="auto">
            <a:xfrm>
              <a:off x="1782077" y="3191972"/>
              <a:ext cx="589552" cy="343752"/>
              <a:chOff x="912" y="3216"/>
              <a:chExt cx="384" cy="288"/>
            </a:xfrm>
          </p:grpSpPr>
          <p:sp>
            <p:nvSpPr>
              <p:cNvPr id="19516" name="Line 22"/>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sp>
            <p:nvSpPr>
              <p:cNvPr id="19517" name="Line 23"/>
              <p:cNvSpPr>
                <a:spLocks noChangeShapeType="1"/>
              </p:cNvSpPr>
              <p:nvPr/>
            </p:nvSpPr>
            <p:spPr bwMode="auto">
              <a:xfrm>
                <a:off x="912" y="3504"/>
                <a:ext cx="4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grpSp>
        <p:sp>
          <p:nvSpPr>
            <p:cNvPr id="19472" name="Text Box 24"/>
            <p:cNvSpPr txBox="1">
              <a:spLocks noChangeArrowheads="1"/>
            </p:cNvSpPr>
            <p:nvPr/>
          </p:nvSpPr>
          <p:spPr bwMode="auto">
            <a:xfrm>
              <a:off x="1927376" y="3106583"/>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3</a:t>
              </a:r>
            </a:p>
          </p:txBody>
        </p:sp>
        <p:sp>
          <p:nvSpPr>
            <p:cNvPr id="19473" name="Text Box 25"/>
            <p:cNvSpPr txBox="1">
              <a:spLocks noChangeArrowheads="1"/>
            </p:cNvSpPr>
            <p:nvPr/>
          </p:nvSpPr>
          <p:spPr bwMode="auto">
            <a:xfrm>
              <a:off x="2446471" y="3106583"/>
              <a:ext cx="314315" cy="4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dirty="0">
                  <a:solidFill>
                    <a:srgbClr val="FFC000"/>
                  </a:solidFill>
                  <a:effectLst>
                    <a:outerShdw blurRad="38100" dist="38100" dir="2700000" algn="tl">
                      <a:srgbClr val="000000">
                        <a:alpha val="43137"/>
                      </a:srgbClr>
                    </a:outerShdw>
                  </a:effectLst>
                  <a:latin typeface="Times New Roman" pitchFamily="18" charset="0"/>
                </a:rPr>
                <a:t>1</a:t>
              </a:r>
            </a:p>
          </p:txBody>
        </p:sp>
        <p:sp>
          <p:nvSpPr>
            <p:cNvPr id="19474" name="Text Box 26"/>
            <p:cNvSpPr txBox="1">
              <a:spLocks noChangeArrowheads="1"/>
            </p:cNvSpPr>
            <p:nvPr/>
          </p:nvSpPr>
          <p:spPr bwMode="auto">
            <a:xfrm>
              <a:off x="1557500" y="3503509"/>
              <a:ext cx="312728"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2</a:t>
              </a:r>
            </a:p>
          </p:txBody>
        </p:sp>
        <p:sp>
          <p:nvSpPr>
            <p:cNvPr id="19475" name="Text Box 27"/>
            <p:cNvSpPr txBox="1">
              <a:spLocks noChangeArrowheads="1"/>
            </p:cNvSpPr>
            <p:nvPr/>
          </p:nvSpPr>
          <p:spPr bwMode="auto">
            <a:xfrm>
              <a:off x="1906739" y="3451115"/>
              <a:ext cx="317490"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1</a:t>
              </a:r>
            </a:p>
          </p:txBody>
        </p:sp>
        <p:sp>
          <p:nvSpPr>
            <p:cNvPr id="19476" name="Text Box 28"/>
            <p:cNvSpPr txBox="1">
              <a:spLocks noChangeArrowheads="1"/>
            </p:cNvSpPr>
            <p:nvPr/>
          </p:nvSpPr>
          <p:spPr bwMode="auto">
            <a:xfrm>
              <a:off x="2446471" y="3451115"/>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solidFill>
                    <a:srgbClr val="FFC000"/>
                  </a:solidFill>
                  <a:effectLst>
                    <a:outerShdw blurRad="38100" dist="38100" dir="2700000" algn="tl">
                      <a:srgbClr val="000000">
                        <a:alpha val="43137"/>
                      </a:srgbClr>
                    </a:outerShdw>
                  </a:effectLst>
                  <a:latin typeface="Times New Roman" pitchFamily="18" charset="0"/>
                </a:rPr>
                <a:t>1</a:t>
              </a:r>
            </a:p>
          </p:txBody>
        </p:sp>
        <p:sp>
          <p:nvSpPr>
            <p:cNvPr id="19477" name="Line 29"/>
            <p:cNvSpPr>
              <a:spLocks noChangeShapeType="1"/>
            </p:cNvSpPr>
            <p:nvPr/>
          </p:nvSpPr>
          <p:spPr bwMode="auto">
            <a:xfrm flipH="1" flipV="1">
              <a:off x="2890957" y="2590580"/>
              <a:ext cx="0" cy="16718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sp>
          <p:nvSpPr>
            <p:cNvPr id="205854" name="Text Box 30"/>
            <p:cNvSpPr txBox="1">
              <a:spLocks noChangeArrowheads="1"/>
            </p:cNvSpPr>
            <p:nvPr/>
          </p:nvSpPr>
          <p:spPr bwMode="auto">
            <a:xfrm>
              <a:off x="1705133" y="2012656"/>
              <a:ext cx="593706" cy="400101"/>
            </a:xfrm>
            <a:prstGeom prst="rect">
              <a:avLst/>
            </a:prstGeom>
            <a:noFill/>
            <a:ln>
              <a:noFill/>
            </a:ln>
            <a:effectLst/>
          </p:spPr>
          <p:txBody>
            <a:bodyPr>
              <a:spAutoFit/>
            </a:bodyPr>
            <a:lstStyle/>
            <a:p>
              <a:pPr algn="l">
                <a:spcBef>
                  <a:spcPct val="50000"/>
                </a:spcBef>
                <a:defRPr/>
              </a:pPr>
              <a:r>
                <a:rPr lang="en-US" altLang="zh-CN" sz="2000">
                  <a:effectLst>
                    <a:outerShdw blurRad="38100" dist="38100" dir="2700000" algn="tl">
                      <a:srgbClr val="000000">
                        <a:alpha val="43137"/>
                      </a:srgbClr>
                    </a:outerShdw>
                  </a:effectLst>
                </a:rPr>
                <a:t>29</a:t>
              </a:r>
            </a:p>
          </p:txBody>
        </p:sp>
        <p:grpSp>
          <p:nvGrpSpPr>
            <p:cNvPr id="21545" name="Group 31"/>
            <p:cNvGrpSpPr>
              <a:grpSpLocks/>
            </p:cNvGrpSpPr>
            <p:nvPr/>
          </p:nvGrpSpPr>
          <p:grpSpPr bwMode="auto">
            <a:xfrm>
              <a:off x="1924157" y="3555418"/>
              <a:ext cx="447472" cy="343752"/>
              <a:chOff x="912" y="3216"/>
              <a:chExt cx="384" cy="288"/>
            </a:xfrm>
          </p:grpSpPr>
          <p:sp>
            <p:nvSpPr>
              <p:cNvPr id="19514" name="Line 32"/>
              <p:cNvSpPr>
                <a:spLocks noChangeShapeType="1"/>
              </p:cNvSpPr>
              <p:nvPr/>
            </p:nvSpPr>
            <p:spPr bwMode="auto">
              <a:xfrm>
                <a:off x="912" y="3216"/>
                <a:ext cx="0"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sp>
            <p:nvSpPr>
              <p:cNvPr id="19515" name="Line 33"/>
              <p:cNvSpPr>
                <a:spLocks noChangeShapeType="1"/>
              </p:cNvSpPr>
              <p:nvPr/>
            </p:nvSpPr>
            <p:spPr bwMode="auto">
              <a:xfrm>
                <a:off x="912" y="35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grpSp>
        <p:sp>
          <p:nvSpPr>
            <p:cNvPr id="19480" name="Text Box 34"/>
            <p:cNvSpPr txBox="1">
              <a:spLocks noChangeArrowheads="1"/>
            </p:cNvSpPr>
            <p:nvPr/>
          </p:nvSpPr>
          <p:spPr bwMode="auto">
            <a:xfrm>
              <a:off x="1927376" y="3827401"/>
              <a:ext cx="392099" cy="46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0</a:t>
              </a:r>
            </a:p>
          </p:txBody>
        </p:sp>
        <p:sp>
          <p:nvSpPr>
            <p:cNvPr id="19481" name="Text Box 35"/>
            <p:cNvSpPr txBox="1">
              <a:spLocks noChangeArrowheads="1"/>
            </p:cNvSpPr>
            <p:nvPr/>
          </p:nvSpPr>
          <p:spPr bwMode="auto">
            <a:xfrm>
              <a:off x="1409868" y="3098645"/>
              <a:ext cx="312727"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2</a:t>
              </a:r>
            </a:p>
          </p:txBody>
        </p:sp>
        <p:sp>
          <p:nvSpPr>
            <p:cNvPr id="19482" name="Text Box 36"/>
            <p:cNvSpPr txBox="1">
              <a:spLocks noChangeArrowheads="1"/>
            </p:cNvSpPr>
            <p:nvPr/>
          </p:nvSpPr>
          <p:spPr bwMode="auto">
            <a:xfrm>
              <a:off x="2462346" y="3828989"/>
              <a:ext cx="314315" cy="46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solidFill>
                    <a:srgbClr val="FFC000"/>
                  </a:solidFill>
                  <a:effectLst>
                    <a:outerShdw blurRad="38100" dist="38100" dir="2700000" algn="tl">
                      <a:srgbClr val="000000">
                        <a:alpha val="43137"/>
                      </a:srgbClr>
                    </a:outerShdw>
                  </a:effectLst>
                  <a:latin typeface="Times New Roman" pitchFamily="18" charset="0"/>
                </a:rPr>
                <a:t>1</a:t>
              </a:r>
            </a:p>
          </p:txBody>
        </p:sp>
      </p:grpSp>
      <p:sp>
        <p:nvSpPr>
          <p:cNvPr id="69" name="Rectangle 3"/>
          <p:cNvSpPr txBox="1">
            <a:spLocks noChangeArrowheads="1"/>
          </p:cNvSpPr>
          <p:nvPr/>
        </p:nvSpPr>
        <p:spPr bwMode="auto">
          <a:xfrm>
            <a:off x="1952386" y="3019563"/>
            <a:ext cx="5615856" cy="2268539"/>
          </a:xfrm>
          <a:prstGeom prst="rect">
            <a:avLst/>
          </a:prstGeom>
          <a:noFill/>
          <a:ln>
            <a:noFill/>
          </a:ln>
          <a:effectLst/>
        </p:spPr>
        <p:txBody>
          <a:bodyPr>
            <a:normAutofit fontScale="925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defRPr/>
            </a:pPr>
            <a:r>
              <a:rPr lang="zh-CN" altLang="en-US" sz="2600" dirty="0">
                <a:effectLst>
                  <a:outerShdw blurRad="38100" dist="38100" dir="2700000" algn="tl">
                    <a:srgbClr val="000000">
                      <a:alpha val="43137"/>
                    </a:srgbClr>
                  </a:outerShdw>
                </a:effectLst>
              </a:rPr>
              <a:t>十进制小数转成二进制</a:t>
            </a:r>
            <a:endParaRPr lang="en-US" altLang="zh-CN" sz="2600" dirty="0">
              <a:effectLst>
                <a:outerShdw blurRad="38100" dist="38100" dir="2700000" algn="tl">
                  <a:srgbClr val="000000">
                    <a:alpha val="43137"/>
                  </a:srgbClr>
                </a:outerShdw>
              </a:effectLst>
            </a:endParaRPr>
          </a:p>
          <a:p>
            <a:pPr lvl="1" algn="just" eaLnBrk="1" hangingPunct="1">
              <a:defRPr/>
            </a:pPr>
            <a:r>
              <a:rPr lang="zh-CN" altLang="en-US" sz="2200" dirty="0">
                <a:effectLst>
                  <a:outerShdw blurRad="38100" dist="38100" dir="2700000" algn="tl">
                    <a:srgbClr val="000000">
                      <a:alpha val="43137"/>
                    </a:srgbClr>
                  </a:outerShdw>
                </a:effectLst>
              </a:rPr>
              <a:t>把它连续乘以基数</a:t>
            </a:r>
            <a:r>
              <a:rPr lang="en-US" altLang="zh-CN" sz="2200" dirty="0">
                <a:effectLst>
                  <a:outerShdw blurRad="38100" dist="38100" dir="2700000" algn="tl">
                    <a:srgbClr val="000000">
                      <a:alpha val="43137"/>
                    </a:srgbClr>
                  </a:outerShdw>
                </a:effectLst>
              </a:rPr>
              <a:t>2</a:t>
            </a:r>
            <a:r>
              <a:rPr lang="zh-CN" altLang="en-US" sz="2200" dirty="0">
                <a:effectLst>
                  <a:outerShdw blurRad="38100" dist="38100" dir="2700000" algn="tl">
                    <a:srgbClr val="000000">
                      <a:alpha val="43137"/>
                    </a:srgbClr>
                  </a:outerShdw>
                </a:effectLst>
              </a:rPr>
              <a:t>，每次去掉乘积的整数位，</a:t>
            </a:r>
            <a:r>
              <a:rPr lang="zh-CN" altLang="en-US" sz="2200" dirty="0">
                <a:solidFill>
                  <a:srgbClr val="FFC000"/>
                </a:solidFill>
                <a:effectLst>
                  <a:outerShdw blurRad="38100" dist="38100" dir="2700000" algn="tl">
                    <a:srgbClr val="000000">
                      <a:alpha val="43137"/>
                    </a:srgbClr>
                  </a:outerShdw>
                </a:effectLst>
              </a:rPr>
              <a:t>直到乘积只包含整数为止</a:t>
            </a:r>
            <a:r>
              <a:rPr lang="zh-CN" altLang="en-US" sz="2200" dirty="0">
                <a:effectLst>
                  <a:outerShdw blurRad="38100" dist="38100" dir="2700000" algn="tl">
                    <a:srgbClr val="000000">
                      <a:alpha val="43137"/>
                    </a:srgbClr>
                  </a:outerShdw>
                </a:effectLst>
              </a:rPr>
              <a:t>。最后的转换结果由各个乘积的整数位构成。</a:t>
            </a:r>
            <a:endParaRPr lang="en-US" altLang="zh-CN" sz="2200" dirty="0">
              <a:effectLst>
                <a:outerShdw blurRad="38100" dist="38100" dir="2700000" algn="tl">
                  <a:srgbClr val="000000">
                    <a:alpha val="43137"/>
                  </a:srgbClr>
                </a:outerShdw>
              </a:effectLst>
            </a:endParaRPr>
          </a:p>
          <a:p>
            <a:pPr lvl="1" algn="just" eaLnBrk="1" hangingPunct="1">
              <a:defRPr/>
            </a:pPr>
            <a:r>
              <a:rPr lang="zh-CN" altLang="en-US" sz="2200" dirty="0">
                <a:effectLst>
                  <a:outerShdw blurRad="38100" dist="38100" dir="2700000" algn="tl">
                    <a:srgbClr val="000000">
                      <a:alpha val="43137"/>
                    </a:srgbClr>
                  </a:outerShdw>
                </a:effectLst>
              </a:rPr>
              <a:t>例如，十进制小数</a:t>
            </a:r>
            <a:r>
              <a:rPr lang="en-US" altLang="zh-CN" sz="2200" dirty="0">
                <a:effectLst>
                  <a:outerShdw blurRad="38100" dist="38100" dir="2700000" algn="tl">
                    <a:srgbClr val="000000">
                      <a:alpha val="43137"/>
                    </a:srgbClr>
                  </a:outerShdw>
                </a:effectLst>
              </a:rPr>
              <a:t>0.8125</a:t>
            </a:r>
            <a:r>
              <a:rPr lang="zh-CN" altLang="en-US" sz="2200" dirty="0">
                <a:effectLst>
                  <a:outerShdw blurRad="38100" dist="38100" dir="2700000" algn="tl">
                    <a:srgbClr val="000000">
                      <a:alpha val="43137"/>
                    </a:srgbClr>
                  </a:outerShdw>
                </a:effectLst>
              </a:rPr>
              <a:t>的二进制表示为</a:t>
            </a:r>
            <a:r>
              <a:rPr lang="en-US" altLang="zh-CN" sz="2200" dirty="0">
                <a:effectLst>
                  <a:outerShdw blurRad="38100" dist="38100" dir="2700000" algn="tl">
                    <a:srgbClr val="000000">
                      <a:alpha val="43137"/>
                    </a:srgbClr>
                  </a:outerShdw>
                </a:effectLst>
              </a:rPr>
              <a:t>0.1101</a:t>
            </a:r>
          </a:p>
        </p:txBody>
      </p:sp>
      <p:grpSp>
        <p:nvGrpSpPr>
          <p:cNvPr id="21510" name="Group 20"/>
          <p:cNvGrpSpPr>
            <a:grpSpLocks/>
          </p:cNvGrpSpPr>
          <p:nvPr/>
        </p:nvGrpSpPr>
        <p:grpSpPr bwMode="auto">
          <a:xfrm>
            <a:off x="8163927" y="4221164"/>
            <a:ext cx="2323892" cy="2107252"/>
            <a:chOff x="657" y="2568"/>
            <a:chExt cx="1619" cy="1432"/>
          </a:xfrm>
        </p:grpSpPr>
        <p:sp>
          <p:nvSpPr>
            <p:cNvPr id="72" name="Text Box 2"/>
            <p:cNvSpPr txBox="1">
              <a:spLocks noChangeArrowheads="1"/>
            </p:cNvSpPr>
            <p:nvPr/>
          </p:nvSpPr>
          <p:spPr bwMode="auto">
            <a:xfrm>
              <a:off x="1690" y="2568"/>
              <a:ext cx="576"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×2</a:t>
              </a:r>
            </a:p>
          </p:txBody>
        </p:sp>
        <p:sp>
          <p:nvSpPr>
            <p:cNvPr id="73" name="Line 3"/>
            <p:cNvSpPr>
              <a:spLocks noChangeShapeType="1"/>
            </p:cNvSpPr>
            <p:nvPr/>
          </p:nvSpPr>
          <p:spPr bwMode="auto">
            <a:xfrm flipH="1" flipV="1">
              <a:off x="657" y="2840"/>
              <a:ext cx="0" cy="1089"/>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sp>
          <p:nvSpPr>
            <p:cNvPr id="74" name="Line 4"/>
            <p:cNvSpPr>
              <a:spLocks noChangeShapeType="1"/>
            </p:cNvSpPr>
            <p:nvPr/>
          </p:nvSpPr>
          <p:spPr bwMode="auto">
            <a:xfrm>
              <a:off x="826" y="285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sp>
          <p:nvSpPr>
            <p:cNvPr id="75" name="Rectangle 5"/>
            <p:cNvSpPr>
              <a:spLocks noChangeArrowheads="1"/>
            </p:cNvSpPr>
            <p:nvPr/>
          </p:nvSpPr>
          <p:spPr bwMode="auto">
            <a:xfrm>
              <a:off x="730" y="2856"/>
              <a:ext cx="846"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defRPr/>
              </a:pPr>
              <a:r>
                <a:rPr kumimoji="1" lang="en-US" altLang="zh-CN" dirty="0">
                  <a:solidFill>
                    <a:schemeClr val="folHlink"/>
                  </a:solidFill>
                  <a:effectLst>
                    <a:outerShdw blurRad="38100" dist="38100" dir="2700000" algn="tl">
                      <a:srgbClr val="000000">
                        <a:alpha val="43137"/>
                      </a:srgbClr>
                    </a:outerShdw>
                  </a:effectLst>
                </a:rPr>
                <a:t>1</a:t>
              </a:r>
              <a:r>
                <a:rPr kumimoji="1" lang="en-US" altLang="zh-CN" dirty="0">
                  <a:effectLst>
                    <a:outerShdw blurRad="38100" dist="38100" dir="2700000" algn="tl">
                      <a:srgbClr val="000000">
                        <a:alpha val="43137"/>
                      </a:srgbClr>
                    </a:outerShdw>
                  </a:effectLst>
                </a:rPr>
                <a:t>.625</a:t>
              </a:r>
            </a:p>
          </p:txBody>
        </p:sp>
        <p:sp>
          <p:nvSpPr>
            <p:cNvPr id="76" name="Rectangle 6"/>
            <p:cNvSpPr>
              <a:spLocks noChangeArrowheads="1"/>
            </p:cNvSpPr>
            <p:nvPr/>
          </p:nvSpPr>
          <p:spPr bwMode="auto">
            <a:xfrm>
              <a:off x="730" y="3144"/>
              <a:ext cx="74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dirty="0">
                  <a:solidFill>
                    <a:schemeClr val="folHlink"/>
                  </a:solidFill>
                  <a:effectLst>
                    <a:outerShdw blurRad="38100" dist="38100" dir="2700000" algn="tl">
                      <a:srgbClr val="000000">
                        <a:alpha val="43137"/>
                      </a:srgbClr>
                    </a:outerShdw>
                  </a:effectLst>
                </a:rPr>
                <a:t>1</a:t>
              </a:r>
              <a:r>
                <a:rPr kumimoji="1" lang="en-US" altLang="zh-CN" dirty="0">
                  <a:effectLst>
                    <a:outerShdw blurRad="38100" dist="38100" dir="2700000" algn="tl">
                      <a:srgbClr val="000000">
                        <a:alpha val="43137"/>
                      </a:srgbClr>
                    </a:outerShdw>
                  </a:effectLst>
                </a:rPr>
                <a:t>.25</a:t>
              </a:r>
            </a:p>
          </p:txBody>
        </p:sp>
        <p:sp>
          <p:nvSpPr>
            <p:cNvPr id="77" name="Line 7"/>
            <p:cNvSpPr>
              <a:spLocks noChangeShapeType="1"/>
            </p:cNvSpPr>
            <p:nvPr/>
          </p:nvSpPr>
          <p:spPr bwMode="auto">
            <a:xfrm>
              <a:off x="922" y="2568"/>
              <a:ext cx="7"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sp>
          <p:nvSpPr>
            <p:cNvPr id="78" name="Line 8"/>
            <p:cNvSpPr>
              <a:spLocks noChangeShapeType="1"/>
            </p:cNvSpPr>
            <p:nvPr/>
          </p:nvSpPr>
          <p:spPr bwMode="auto">
            <a:xfrm>
              <a:off x="826" y="3144"/>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sp>
          <p:nvSpPr>
            <p:cNvPr id="79" name="Line 9"/>
            <p:cNvSpPr>
              <a:spLocks noChangeShapeType="1"/>
            </p:cNvSpPr>
            <p:nvPr/>
          </p:nvSpPr>
          <p:spPr bwMode="auto">
            <a:xfrm>
              <a:off x="826" y="3432"/>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sp>
          <p:nvSpPr>
            <p:cNvPr id="80" name="Rectangle 10"/>
            <p:cNvSpPr>
              <a:spLocks noChangeArrowheads="1"/>
            </p:cNvSpPr>
            <p:nvPr/>
          </p:nvSpPr>
          <p:spPr bwMode="auto">
            <a:xfrm>
              <a:off x="730" y="3432"/>
              <a:ext cx="74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a:solidFill>
                    <a:schemeClr val="folHlink"/>
                  </a:solidFill>
                  <a:effectLst>
                    <a:outerShdw blurRad="38100" dist="38100" dir="2700000" algn="tl">
                      <a:srgbClr val="000000">
                        <a:alpha val="43137"/>
                      </a:srgbClr>
                    </a:outerShdw>
                  </a:effectLst>
                </a:rPr>
                <a:t>0</a:t>
              </a:r>
              <a:r>
                <a:rPr kumimoji="1" lang="en-US" altLang="zh-CN">
                  <a:effectLst>
                    <a:outerShdw blurRad="38100" dist="38100" dir="2700000" algn="tl">
                      <a:srgbClr val="000000">
                        <a:alpha val="43137"/>
                      </a:srgbClr>
                    </a:outerShdw>
                  </a:effectLst>
                </a:rPr>
                <a:t>.5</a:t>
              </a:r>
            </a:p>
          </p:txBody>
        </p:sp>
        <p:sp>
          <p:nvSpPr>
            <p:cNvPr id="81" name="Text Box 11"/>
            <p:cNvSpPr txBox="1">
              <a:spLocks noChangeArrowheads="1"/>
            </p:cNvSpPr>
            <p:nvPr/>
          </p:nvSpPr>
          <p:spPr bwMode="auto">
            <a:xfrm>
              <a:off x="1690" y="2856"/>
              <a:ext cx="576"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×2</a:t>
              </a:r>
            </a:p>
          </p:txBody>
        </p:sp>
        <p:sp>
          <p:nvSpPr>
            <p:cNvPr id="82" name="Text Box 12"/>
            <p:cNvSpPr txBox="1">
              <a:spLocks noChangeArrowheads="1"/>
            </p:cNvSpPr>
            <p:nvPr/>
          </p:nvSpPr>
          <p:spPr bwMode="auto">
            <a:xfrm>
              <a:off x="1690" y="3144"/>
              <a:ext cx="576"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×2</a:t>
              </a:r>
            </a:p>
          </p:txBody>
        </p:sp>
        <p:sp>
          <p:nvSpPr>
            <p:cNvPr id="83" name="Rectangle 14"/>
            <p:cNvSpPr>
              <a:spLocks noChangeArrowheads="1"/>
            </p:cNvSpPr>
            <p:nvPr/>
          </p:nvSpPr>
          <p:spPr bwMode="auto">
            <a:xfrm>
              <a:off x="729" y="2579"/>
              <a:ext cx="88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dirty="0">
                  <a:effectLst>
                    <a:outerShdw blurRad="38100" dist="38100" dir="2700000" algn="tl">
                      <a:srgbClr val="000000">
                        <a:alpha val="43137"/>
                      </a:srgbClr>
                    </a:outerShdw>
                  </a:effectLst>
                </a:rPr>
                <a:t>0.8125</a:t>
              </a:r>
            </a:p>
          </p:txBody>
        </p:sp>
        <p:sp>
          <p:nvSpPr>
            <p:cNvPr id="84" name="Text Box 15"/>
            <p:cNvSpPr txBox="1">
              <a:spLocks noChangeArrowheads="1"/>
            </p:cNvSpPr>
            <p:nvPr/>
          </p:nvSpPr>
          <p:spPr bwMode="auto">
            <a:xfrm>
              <a:off x="1700" y="3425"/>
              <a:ext cx="576"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a:effectLst>
                    <a:outerShdw blurRad="38100" dist="38100" dir="2700000" algn="tl">
                      <a:srgbClr val="000000">
                        <a:alpha val="43137"/>
                      </a:srgbClr>
                    </a:outerShdw>
                  </a:effectLst>
                  <a:latin typeface="Times New Roman" pitchFamily="18" charset="0"/>
                </a:rPr>
                <a:t>×2</a:t>
              </a:r>
            </a:p>
          </p:txBody>
        </p:sp>
        <p:sp>
          <p:nvSpPr>
            <p:cNvPr id="85" name="Line 16"/>
            <p:cNvSpPr>
              <a:spLocks noChangeShapeType="1"/>
            </p:cNvSpPr>
            <p:nvPr/>
          </p:nvSpPr>
          <p:spPr bwMode="auto">
            <a:xfrm>
              <a:off x="815" y="3702"/>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effectLst>
                  <a:outerShdw blurRad="38100" dist="38100" dir="2700000" algn="tl">
                    <a:srgbClr val="000000">
                      <a:alpha val="43137"/>
                    </a:srgbClr>
                  </a:outerShdw>
                </a:effectLst>
              </a:endParaRPr>
            </a:p>
          </p:txBody>
        </p:sp>
        <p:sp>
          <p:nvSpPr>
            <p:cNvPr id="86" name="Rectangle 17"/>
            <p:cNvSpPr>
              <a:spLocks noChangeArrowheads="1"/>
            </p:cNvSpPr>
            <p:nvPr/>
          </p:nvSpPr>
          <p:spPr bwMode="auto">
            <a:xfrm>
              <a:off x="744" y="3686"/>
              <a:ext cx="74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kumimoji="1" lang="en-US" altLang="zh-CN">
                  <a:solidFill>
                    <a:schemeClr val="folHlink"/>
                  </a:solidFill>
                  <a:effectLst>
                    <a:outerShdw blurRad="38100" dist="38100" dir="2700000" algn="tl">
                      <a:srgbClr val="000000">
                        <a:alpha val="43137"/>
                      </a:srgbClr>
                    </a:outerShdw>
                  </a:effectLst>
                </a:rPr>
                <a:t>1</a:t>
              </a:r>
              <a:r>
                <a:rPr kumimoji="1" lang="en-US" altLang="zh-CN">
                  <a:effectLst>
                    <a:outerShdw blurRad="38100" dist="38100" dir="2700000" algn="tl">
                      <a:srgbClr val="000000">
                        <a:alpha val="43137"/>
                      </a:srgbClr>
                    </a:outerShdw>
                  </a:effectLst>
                </a:rPr>
                <a:t>.0</a:t>
              </a:r>
            </a:p>
          </p:txBody>
        </p:sp>
      </p:grpSp>
      <p:sp>
        <p:nvSpPr>
          <p:cNvPr id="87" name="Text Box 19"/>
          <p:cNvSpPr txBox="1">
            <a:spLocks noChangeArrowheads="1"/>
          </p:cNvSpPr>
          <p:nvPr/>
        </p:nvSpPr>
        <p:spPr bwMode="auto">
          <a:xfrm>
            <a:off x="1846735" y="5517232"/>
            <a:ext cx="3222357" cy="400110"/>
          </a:xfrm>
          <a:prstGeom prst="rect">
            <a:avLst/>
          </a:prstGeom>
          <a:solidFill>
            <a:schemeClr val="bg1"/>
          </a:solidFill>
          <a:ln>
            <a:noFill/>
          </a:ln>
          <a:effectLst/>
        </p:spPr>
        <p:txBody>
          <a:bodyPr wrap="none">
            <a:spAutoFit/>
          </a:bodyPr>
          <a:lstStyle/>
          <a:p>
            <a:pPr algn="l">
              <a:defRPr/>
            </a:pPr>
            <a:r>
              <a:rPr lang="en-US" altLang="zh-CN" sz="2000" b="1" dirty="0">
                <a:solidFill>
                  <a:schemeClr val="folHlink"/>
                </a:solidFill>
                <a:effectLst>
                  <a:outerShdw blurRad="38100" dist="38100" dir="2700000" algn="tl">
                    <a:srgbClr val="000000"/>
                  </a:outerShdw>
                </a:effectLst>
              </a:rPr>
              <a:t>(0.1)</a:t>
            </a:r>
            <a:r>
              <a:rPr lang="en-US" altLang="zh-CN" sz="2000" b="1" baseline="-25000" dirty="0">
                <a:solidFill>
                  <a:schemeClr val="folHlink"/>
                </a:solidFill>
                <a:effectLst>
                  <a:outerShdw blurRad="38100" dist="38100" dir="2700000" algn="tl">
                    <a:srgbClr val="000000"/>
                  </a:outerShdw>
                </a:effectLst>
              </a:rPr>
              <a:t>10</a:t>
            </a:r>
            <a:r>
              <a:rPr lang="zh-CN" altLang="en-US" sz="2000" b="1" dirty="0">
                <a:effectLst>
                  <a:outerShdw blurRad="38100" dist="38100" dir="2700000" algn="tl">
                    <a:srgbClr val="000000"/>
                  </a:outerShdw>
                </a:effectLst>
              </a:rPr>
              <a:t>转成二进制是多少？</a:t>
            </a:r>
          </a:p>
        </p:txBody>
      </p:sp>
      <p:sp>
        <p:nvSpPr>
          <p:cNvPr id="55" name="Text Box 19"/>
          <p:cNvSpPr txBox="1">
            <a:spLocks noChangeArrowheads="1"/>
          </p:cNvSpPr>
          <p:nvPr/>
        </p:nvSpPr>
        <p:spPr bwMode="auto">
          <a:xfrm>
            <a:off x="1855048" y="5949280"/>
            <a:ext cx="4362348" cy="400110"/>
          </a:xfrm>
          <a:prstGeom prst="rect">
            <a:avLst/>
          </a:prstGeom>
          <a:solidFill>
            <a:schemeClr val="bg1"/>
          </a:solidFill>
          <a:ln>
            <a:noFill/>
          </a:ln>
          <a:effectLst/>
        </p:spPr>
        <p:txBody>
          <a:bodyPr wrap="none">
            <a:spAutoFit/>
          </a:bodyPr>
          <a:lstStyle/>
          <a:p>
            <a:pPr algn="l">
              <a:defRPr/>
            </a:pPr>
            <a:r>
              <a:rPr lang="en-US" altLang="zh-CN" sz="2000" b="1" dirty="0">
                <a:solidFill>
                  <a:schemeClr val="folHlink"/>
                </a:solidFill>
                <a:effectLst>
                  <a:outerShdw blurRad="38100" dist="38100" dir="2700000" algn="tl">
                    <a:srgbClr val="000000"/>
                  </a:outerShdw>
                </a:effectLst>
              </a:rPr>
              <a:t>(0.1)</a:t>
            </a:r>
            <a:r>
              <a:rPr lang="en-US" altLang="zh-CN" sz="2000" b="1" baseline="-25000" dirty="0">
                <a:solidFill>
                  <a:schemeClr val="folHlink"/>
                </a:solidFill>
                <a:effectLst>
                  <a:outerShdw blurRad="38100" dist="38100" dir="2700000" algn="tl">
                    <a:srgbClr val="000000"/>
                  </a:outerShdw>
                </a:effectLst>
              </a:rPr>
              <a:t>10</a:t>
            </a:r>
            <a:r>
              <a:rPr lang="en-US" altLang="zh-CN" sz="2000" b="1" dirty="0">
                <a:effectLst>
                  <a:outerShdw blurRad="38100" dist="38100" dir="2700000" algn="tl">
                    <a:srgbClr val="000000"/>
                  </a:outerShdw>
                </a:effectLst>
              </a:rPr>
              <a:t>=</a:t>
            </a:r>
            <a:r>
              <a:rPr lang="en-US" altLang="zh-CN" sz="2000" b="1" dirty="0">
                <a:solidFill>
                  <a:srgbClr val="FFC000"/>
                </a:solidFill>
                <a:effectLst>
                  <a:outerShdw blurRad="38100" dist="38100" dir="2700000" algn="tl">
                    <a:srgbClr val="000000"/>
                  </a:outerShdw>
                </a:effectLst>
              </a:rPr>
              <a:t>(0.0</a:t>
            </a:r>
            <a:r>
              <a:rPr lang="en-US" altLang="zh-CN" sz="2000" b="1" u="sng" dirty="0">
                <a:solidFill>
                  <a:srgbClr val="FFC000"/>
                </a:solidFill>
                <a:effectLst>
                  <a:outerShdw blurRad="38100" dist="38100" dir="2700000" algn="tl">
                    <a:srgbClr val="000000"/>
                  </a:outerShdw>
                </a:effectLst>
              </a:rPr>
              <a:t>0011</a:t>
            </a:r>
            <a:r>
              <a:rPr lang="en-US" altLang="zh-CN" sz="2000" b="1" dirty="0">
                <a:solidFill>
                  <a:srgbClr val="FFC000"/>
                </a:solidFill>
                <a:effectLst>
                  <a:outerShdw blurRad="38100" dist="38100" dir="2700000" algn="tl">
                    <a:srgbClr val="000000"/>
                  </a:outerShdw>
                </a:effectLst>
              </a:rPr>
              <a:t>...)</a:t>
            </a:r>
            <a:r>
              <a:rPr lang="en-US" altLang="zh-CN" sz="2000" b="1" baseline="-25000" dirty="0">
                <a:solidFill>
                  <a:srgbClr val="FFC000"/>
                </a:solidFill>
                <a:effectLst>
                  <a:outerShdw blurRad="38100" dist="38100" dir="2700000" algn="tl">
                    <a:srgbClr val="000000"/>
                  </a:outerShdw>
                </a:effectLst>
              </a:rPr>
              <a:t> </a:t>
            </a:r>
            <a:r>
              <a:rPr lang="en-US" altLang="zh-CN" sz="2000" b="1" baseline="-25000" dirty="0">
                <a:solidFill>
                  <a:schemeClr val="folHlink"/>
                </a:solidFill>
                <a:effectLst>
                  <a:outerShdw blurRad="38100" dist="38100" dir="2700000" algn="tl">
                    <a:srgbClr val="000000"/>
                  </a:outerShdw>
                </a:effectLst>
              </a:rPr>
              <a:t>2</a:t>
            </a:r>
            <a:r>
              <a:rPr lang="zh-CN" altLang="en-US" sz="2000" b="1" dirty="0">
                <a:effectLst>
                  <a:outerShdw blurRad="38100" dist="38100" dir="2700000" algn="tl">
                    <a:srgbClr val="000000"/>
                  </a:outerShdw>
                </a:effectLst>
              </a:rPr>
              <a:t> 这意味着什么？</a:t>
            </a:r>
          </a:p>
        </p:txBody>
      </p:sp>
      <p:sp>
        <p:nvSpPr>
          <p:cNvPr id="56" name="Text Box 19"/>
          <p:cNvSpPr txBox="1">
            <a:spLocks noChangeArrowheads="1"/>
          </p:cNvSpPr>
          <p:nvPr/>
        </p:nvSpPr>
        <p:spPr bwMode="auto">
          <a:xfrm>
            <a:off x="1846735" y="6413266"/>
            <a:ext cx="5604419" cy="400110"/>
          </a:xfrm>
          <a:prstGeom prst="rect">
            <a:avLst/>
          </a:prstGeom>
          <a:solidFill>
            <a:schemeClr val="bg1"/>
          </a:solidFill>
          <a:ln>
            <a:noFill/>
          </a:ln>
          <a:effectLst/>
        </p:spPr>
        <p:txBody>
          <a:bodyPr wrap="none">
            <a:spAutoFit/>
          </a:bodyPr>
          <a:lstStyle/>
          <a:p>
            <a:pPr algn="l">
              <a:defRPr/>
            </a:pPr>
            <a:r>
              <a:rPr lang="zh-CN" altLang="en-US" sz="2000" b="1" dirty="0">
                <a:solidFill>
                  <a:schemeClr val="folHlink"/>
                </a:solidFill>
                <a:effectLst>
                  <a:outerShdw blurRad="38100" dist="38100" dir="2700000" algn="tl">
                    <a:srgbClr val="000000"/>
                  </a:outerShdw>
                </a:effectLst>
              </a:rPr>
              <a:t>一些十进制小数无法精确地用纯二进制来表示！</a:t>
            </a:r>
            <a:endParaRPr lang="zh-CN" altLang="en-US" sz="2000" b="1" dirty="0">
              <a:effectLst>
                <a:outerShdw blurRad="38100" dist="38100" dir="2700000" algn="tl">
                  <a:srgbClr val="000000"/>
                </a:outerShdw>
              </a:effectLst>
            </a:endParaRPr>
          </a:p>
        </p:txBody>
      </p:sp>
    </p:spTree>
    <p:extLst>
      <p:ext uri="{BB962C8B-B14F-4D97-AF65-F5344CB8AC3E}">
        <p14:creationId xmlns:p14="http://schemas.microsoft.com/office/powerpoint/2010/main" val="173378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500" fill="hold"/>
                                        <p:tgtEl>
                                          <p:spTgt spid="55"/>
                                        </p:tgtEl>
                                        <p:attrNameLst>
                                          <p:attrName>ppt_x</p:attrName>
                                        </p:attrNameLst>
                                      </p:cBhvr>
                                      <p:tavLst>
                                        <p:tav tm="0">
                                          <p:val>
                                            <p:strVal val="#ppt_x"/>
                                          </p:val>
                                        </p:tav>
                                        <p:tav tm="100000">
                                          <p:val>
                                            <p:strVal val="#ppt_x"/>
                                          </p:val>
                                        </p:tav>
                                      </p:tavLst>
                                    </p:anim>
                                    <p:anim calcmode="lin" valueType="num">
                                      <p:cBhvr additive="base">
                                        <p:cTn id="13"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fill="hold"/>
                                        <p:tgtEl>
                                          <p:spTgt spid="56"/>
                                        </p:tgtEl>
                                        <p:attrNameLst>
                                          <p:attrName>ppt_x</p:attrName>
                                        </p:attrNameLst>
                                      </p:cBhvr>
                                      <p:tavLst>
                                        <p:tav tm="0">
                                          <p:val>
                                            <p:strVal val="#ppt_x"/>
                                          </p:val>
                                        </p:tav>
                                        <p:tav tm="100000">
                                          <p:val>
                                            <p:strVal val="#ppt_x"/>
                                          </p:val>
                                        </p:tav>
                                      </p:tavLst>
                                    </p:anim>
                                    <p:anim calcmode="lin" valueType="num">
                                      <p:cBhvr additive="base">
                                        <p:cTn id="1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55" grpId="0" animBg="1"/>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61" name="Rectangle 13"/>
          <p:cNvSpPr>
            <a:spLocks noChangeArrowheads="1"/>
          </p:cNvSpPr>
          <p:nvPr/>
        </p:nvSpPr>
        <p:spPr bwMode="auto">
          <a:xfrm>
            <a:off x="1980406" y="201615"/>
            <a:ext cx="8229600" cy="527086"/>
          </a:xfrm>
          <a:prstGeom prst="rect">
            <a:avLst/>
          </a:prstGeom>
          <a:noFill/>
          <a:ln>
            <a:noFill/>
          </a:ln>
          <a:effectLst/>
        </p:spPr>
        <p:txBody>
          <a:bodyPr anchor="ctr" anchorCtr="1"/>
          <a:lstStyle/>
          <a:p>
            <a:pPr>
              <a:defRPr/>
            </a:pPr>
            <a:r>
              <a:rPr lang="zh-CN" altLang="en-US" sz="3600" dirty="0">
                <a:solidFill>
                  <a:schemeClr val="tx2"/>
                </a:solidFill>
                <a:effectLst>
                  <a:outerShdw blurRad="38100" dist="38100" dir="2700000" algn="tl">
                    <a:srgbClr val="000000"/>
                  </a:outerShdw>
                </a:effectLst>
                <a:latin typeface="Arial" charset="0"/>
              </a:rPr>
              <a:t>二进制转换成十进制</a:t>
            </a:r>
          </a:p>
        </p:txBody>
      </p:sp>
      <p:sp>
        <p:nvSpPr>
          <p:cNvPr id="206866" name="Rectangle 18"/>
          <p:cNvSpPr>
            <a:spLocks noGrp="1" noChangeArrowheads="1"/>
          </p:cNvSpPr>
          <p:nvPr>
            <p:ph type="body" idx="1"/>
          </p:nvPr>
        </p:nvSpPr>
        <p:spPr>
          <a:xfrm>
            <a:off x="1980407" y="1600200"/>
            <a:ext cx="8507413" cy="4565650"/>
          </a:xfrm>
        </p:spPr>
        <p:txBody>
          <a:bodyPr>
            <a:normAutofit/>
          </a:bodyPr>
          <a:lstStyle/>
          <a:p>
            <a:pPr eaLnBrk="1" hangingPunct="1">
              <a:lnSpc>
                <a:spcPct val="90000"/>
              </a:lnSpc>
              <a:defRPr/>
            </a:pPr>
            <a:r>
              <a:rPr lang="zh-CN" altLang="en-US" dirty="0"/>
              <a:t>二进制整数转成十进制</a:t>
            </a:r>
          </a:p>
          <a:p>
            <a:pPr lvl="1" eaLnBrk="1" hangingPunct="1">
              <a:lnSpc>
                <a:spcPct val="90000"/>
              </a:lnSpc>
              <a:defRPr/>
            </a:pPr>
            <a:r>
              <a:rPr lang="en-US" altLang="zh-CN" dirty="0"/>
              <a:t>(11101)</a:t>
            </a:r>
            <a:r>
              <a:rPr lang="en-US" altLang="zh-CN" baseline="-25000" dirty="0"/>
              <a:t>2</a:t>
            </a:r>
            <a:r>
              <a:rPr lang="en-US" altLang="zh-CN" dirty="0"/>
              <a:t>=</a:t>
            </a:r>
            <a:r>
              <a:rPr kumimoji="1" lang="en-US" altLang="zh-CN" dirty="0"/>
              <a:t>1×</a:t>
            </a:r>
            <a:r>
              <a:rPr kumimoji="1" lang="en-US" altLang="zh-CN" dirty="0">
                <a:solidFill>
                  <a:schemeClr val="folHlink"/>
                </a:solidFill>
              </a:rPr>
              <a:t>2</a:t>
            </a:r>
            <a:r>
              <a:rPr kumimoji="1" lang="en-US" altLang="zh-CN" baseline="30000" dirty="0">
                <a:solidFill>
                  <a:schemeClr val="folHlink"/>
                </a:solidFill>
              </a:rPr>
              <a:t>4</a:t>
            </a:r>
            <a:r>
              <a:rPr kumimoji="1" lang="en-US" altLang="zh-CN" dirty="0"/>
              <a:t>+1×</a:t>
            </a:r>
            <a:r>
              <a:rPr kumimoji="1" lang="en-US" altLang="zh-CN" dirty="0">
                <a:solidFill>
                  <a:schemeClr val="folHlink"/>
                </a:solidFill>
              </a:rPr>
              <a:t>2</a:t>
            </a:r>
            <a:r>
              <a:rPr kumimoji="1" lang="en-US" altLang="zh-CN" baseline="30000" dirty="0">
                <a:solidFill>
                  <a:schemeClr val="folHlink"/>
                </a:solidFill>
              </a:rPr>
              <a:t>3</a:t>
            </a:r>
            <a:r>
              <a:rPr kumimoji="1" lang="en-US" altLang="zh-CN" dirty="0"/>
              <a:t>+1×</a:t>
            </a:r>
            <a:r>
              <a:rPr kumimoji="1" lang="en-US" altLang="zh-CN" dirty="0">
                <a:solidFill>
                  <a:schemeClr val="folHlink"/>
                </a:solidFill>
              </a:rPr>
              <a:t>2</a:t>
            </a:r>
            <a:r>
              <a:rPr kumimoji="1" lang="en-US" altLang="zh-CN" baseline="30000" dirty="0">
                <a:solidFill>
                  <a:schemeClr val="folHlink"/>
                </a:solidFill>
              </a:rPr>
              <a:t>2</a:t>
            </a:r>
            <a:r>
              <a:rPr kumimoji="1" lang="en-US" altLang="zh-CN" dirty="0"/>
              <a:t>+0×</a:t>
            </a:r>
            <a:r>
              <a:rPr kumimoji="1" lang="en-US" altLang="zh-CN" dirty="0">
                <a:solidFill>
                  <a:schemeClr val="folHlink"/>
                </a:solidFill>
              </a:rPr>
              <a:t>2</a:t>
            </a:r>
            <a:r>
              <a:rPr kumimoji="1" lang="en-US" altLang="zh-CN" baseline="30000" dirty="0">
                <a:solidFill>
                  <a:schemeClr val="folHlink"/>
                </a:solidFill>
              </a:rPr>
              <a:t>1</a:t>
            </a:r>
            <a:r>
              <a:rPr kumimoji="1" lang="en-US" altLang="zh-CN" dirty="0"/>
              <a:t>+1×</a:t>
            </a:r>
            <a:r>
              <a:rPr kumimoji="1" lang="en-US" altLang="zh-CN" dirty="0">
                <a:solidFill>
                  <a:schemeClr val="folHlink"/>
                </a:solidFill>
              </a:rPr>
              <a:t>2</a:t>
            </a:r>
            <a:r>
              <a:rPr kumimoji="1" lang="en-US" altLang="zh-CN" baseline="30000" dirty="0">
                <a:solidFill>
                  <a:schemeClr val="folHlink"/>
                </a:solidFill>
              </a:rPr>
              <a:t>0</a:t>
            </a:r>
            <a:r>
              <a:rPr kumimoji="1" lang="en-US" altLang="zh-CN" dirty="0"/>
              <a:t>=29</a:t>
            </a:r>
            <a:endParaRPr lang="en-US" altLang="zh-CN" dirty="0"/>
          </a:p>
          <a:p>
            <a:pPr eaLnBrk="1" hangingPunct="1">
              <a:lnSpc>
                <a:spcPct val="90000"/>
              </a:lnSpc>
              <a:defRPr/>
            </a:pPr>
            <a:endParaRPr lang="en-US" altLang="zh-CN" dirty="0"/>
          </a:p>
          <a:p>
            <a:pPr eaLnBrk="1" hangingPunct="1">
              <a:lnSpc>
                <a:spcPct val="90000"/>
              </a:lnSpc>
              <a:defRPr/>
            </a:pPr>
            <a:r>
              <a:rPr lang="zh-CN" altLang="en-US" dirty="0"/>
              <a:t>二进制小数转成十进制</a:t>
            </a:r>
          </a:p>
          <a:p>
            <a:pPr lvl="1" eaLnBrk="1" hangingPunct="1">
              <a:lnSpc>
                <a:spcPct val="90000"/>
              </a:lnSpc>
              <a:defRPr/>
            </a:pPr>
            <a:r>
              <a:rPr lang="en-US" altLang="zh-CN" dirty="0"/>
              <a:t>(0.1101)</a:t>
            </a:r>
            <a:r>
              <a:rPr lang="en-US" altLang="zh-CN" baseline="-25000" dirty="0"/>
              <a:t>2</a:t>
            </a:r>
            <a:r>
              <a:rPr lang="en-US" altLang="zh-CN" dirty="0"/>
              <a:t>=1×</a:t>
            </a:r>
            <a:r>
              <a:rPr lang="en-US" altLang="zh-CN" dirty="0">
                <a:solidFill>
                  <a:schemeClr val="folHlink"/>
                </a:solidFill>
              </a:rPr>
              <a:t>2</a:t>
            </a:r>
            <a:r>
              <a:rPr lang="en-US" altLang="zh-CN" baseline="30000" dirty="0">
                <a:solidFill>
                  <a:schemeClr val="folHlink"/>
                </a:solidFill>
              </a:rPr>
              <a:t>-1</a:t>
            </a:r>
            <a:r>
              <a:rPr lang="en-US" altLang="zh-CN" dirty="0"/>
              <a:t>+1×</a:t>
            </a:r>
            <a:r>
              <a:rPr lang="en-US" altLang="zh-CN" dirty="0">
                <a:solidFill>
                  <a:schemeClr val="folHlink"/>
                </a:solidFill>
              </a:rPr>
              <a:t>2</a:t>
            </a:r>
            <a:r>
              <a:rPr lang="en-US" altLang="zh-CN" baseline="30000" dirty="0">
                <a:solidFill>
                  <a:schemeClr val="folHlink"/>
                </a:solidFill>
              </a:rPr>
              <a:t>-2</a:t>
            </a:r>
            <a:r>
              <a:rPr lang="en-US" altLang="zh-CN" dirty="0"/>
              <a:t>+0×</a:t>
            </a:r>
            <a:r>
              <a:rPr lang="en-US" altLang="zh-CN" dirty="0">
                <a:solidFill>
                  <a:schemeClr val="folHlink"/>
                </a:solidFill>
              </a:rPr>
              <a:t>2</a:t>
            </a:r>
            <a:r>
              <a:rPr lang="en-US" altLang="zh-CN" baseline="30000" dirty="0">
                <a:solidFill>
                  <a:schemeClr val="folHlink"/>
                </a:solidFill>
              </a:rPr>
              <a:t>-3</a:t>
            </a:r>
            <a:r>
              <a:rPr lang="en-US" altLang="zh-CN" dirty="0"/>
              <a:t>+1×</a:t>
            </a:r>
            <a:r>
              <a:rPr lang="en-US" altLang="zh-CN" dirty="0">
                <a:solidFill>
                  <a:schemeClr val="folHlink"/>
                </a:solidFill>
              </a:rPr>
              <a:t>2</a:t>
            </a:r>
            <a:r>
              <a:rPr lang="en-US" altLang="zh-CN" baseline="30000" dirty="0">
                <a:solidFill>
                  <a:schemeClr val="folHlink"/>
                </a:solidFill>
              </a:rPr>
              <a:t>-4</a:t>
            </a:r>
            <a:r>
              <a:rPr lang="en-US" altLang="zh-CN" dirty="0"/>
              <a:t> =0.8125</a:t>
            </a:r>
          </a:p>
          <a:p>
            <a:pPr eaLnBrk="1" hangingPunct="1">
              <a:lnSpc>
                <a:spcPct val="90000"/>
              </a:lnSpc>
              <a:defRPr/>
            </a:pPr>
            <a:endParaRPr lang="en-US" altLang="zh-CN" dirty="0"/>
          </a:p>
        </p:txBody>
      </p:sp>
    </p:spTree>
    <p:extLst>
      <p:ext uri="{BB962C8B-B14F-4D97-AF65-F5344CB8AC3E}">
        <p14:creationId xmlns:p14="http://schemas.microsoft.com/office/powerpoint/2010/main" val="17086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十进制与八进制和十六进制之间的转换</a:t>
            </a:r>
          </a:p>
        </p:txBody>
      </p:sp>
      <p:sp>
        <p:nvSpPr>
          <p:cNvPr id="3" name="内容占位符 2"/>
          <p:cNvSpPr>
            <a:spLocks noGrp="1"/>
          </p:cNvSpPr>
          <p:nvPr>
            <p:ph idx="1"/>
          </p:nvPr>
        </p:nvSpPr>
        <p:spPr/>
        <p:txBody>
          <a:bodyPr/>
          <a:lstStyle/>
          <a:p>
            <a:pPr eaLnBrk="1" hangingPunct="1">
              <a:defRPr/>
            </a:pPr>
            <a:r>
              <a:rPr lang="zh-CN" altLang="en-US" dirty="0"/>
              <a:t>转换过程与上述的十进制与二进制之间的转换类似，只要把上面的基数</a:t>
            </a:r>
            <a:r>
              <a:rPr lang="en-US" altLang="zh-CN" dirty="0"/>
              <a:t>2</a:t>
            </a:r>
            <a:r>
              <a:rPr lang="zh-CN" altLang="en-US" dirty="0"/>
              <a:t>改成</a:t>
            </a:r>
            <a:r>
              <a:rPr lang="en-US" altLang="zh-CN" dirty="0"/>
              <a:t>8</a:t>
            </a:r>
            <a:r>
              <a:rPr lang="zh-CN" altLang="en-US" dirty="0"/>
              <a:t>或</a:t>
            </a:r>
            <a:r>
              <a:rPr lang="en-US" altLang="zh-CN" dirty="0"/>
              <a:t>16</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628207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zh-CN" altLang="en-US" sz="4000" dirty="0"/>
              <a:t>二进制与八、十六进制之间的转换</a:t>
            </a:r>
          </a:p>
        </p:txBody>
      </p:sp>
      <p:sp>
        <p:nvSpPr>
          <p:cNvPr id="207875" name="Rectangle 3"/>
          <p:cNvSpPr>
            <a:spLocks noGrp="1" noChangeArrowheads="1"/>
          </p:cNvSpPr>
          <p:nvPr>
            <p:ph type="body" idx="1"/>
          </p:nvPr>
        </p:nvSpPr>
        <p:spPr/>
        <p:txBody>
          <a:bodyPr/>
          <a:lstStyle/>
          <a:p>
            <a:pPr eaLnBrk="1" hangingPunct="1">
              <a:defRPr/>
            </a:pPr>
            <a:r>
              <a:rPr lang="zh-CN" altLang="en-US" dirty="0"/>
              <a:t>二进制与八、十六进制之间的转换</a:t>
            </a:r>
            <a:endParaRPr lang="en-US" altLang="zh-CN" dirty="0"/>
          </a:p>
          <a:p>
            <a:pPr eaLnBrk="1" hangingPunct="1">
              <a:buFont typeface="Wingdings" pitchFamily="2" charset="2"/>
              <a:buNone/>
              <a:defRPr/>
            </a:pPr>
            <a:r>
              <a:rPr lang="en-US" altLang="zh-CN" dirty="0"/>
              <a:t>(11101.1101)</a:t>
            </a:r>
            <a:r>
              <a:rPr lang="en-US" altLang="zh-CN" baseline="-25000" dirty="0"/>
              <a:t>2</a:t>
            </a:r>
          </a:p>
          <a:p>
            <a:pPr eaLnBrk="1" hangingPunct="1">
              <a:buFont typeface="Wingdings" pitchFamily="2" charset="2"/>
              <a:buNone/>
              <a:defRPr/>
            </a:pPr>
            <a:r>
              <a:rPr lang="en-US" altLang="zh-CN" dirty="0"/>
              <a:t>= (</a:t>
            </a:r>
            <a:r>
              <a:rPr lang="en-US" altLang="zh-CN" u="sng" dirty="0"/>
              <a:t>011</a:t>
            </a:r>
            <a:r>
              <a:rPr lang="en-US" altLang="zh-CN" dirty="0"/>
              <a:t> </a:t>
            </a:r>
            <a:r>
              <a:rPr lang="en-US" altLang="zh-CN" u="sng" dirty="0"/>
              <a:t>101</a:t>
            </a:r>
            <a:r>
              <a:rPr lang="en-US" altLang="zh-CN" dirty="0"/>
              <a:t>.</a:t>
            </a:r>
            <a:r>
              <a:rPr lang="en-US" altLang="zh-CN" u="sng" dirty="0"/>
              <a:t>110</a:t>
            </a:r>
            <a:r>
              <a:rPr lang="en-US" altLang="zh-CN" dirty="0"/>
              <a:t> </a:t>
            </a:r>
            <a:r>
              <a:rPr lang="en-US" altLang="zh-CN" u="sng" dirty="0"/>
              <a:t>100</a:t>
            </a:r>
            <a:r>
              <a:rPr lang="en-US" altLang="zh-CN" dirty="0"/>
              <a:t>)</a:t>
            </a:r>
            <a:r>
              <a:rPr lang="en-US" altLang="zh-CN" baseline="-25000" dirty="0"/>
              <a:t>2</a:t>
            </a:r>
            <a:r>
              <a:rPr lang="en-US" altLang="zh-CN" dirty="0"/>
              <a:t> = (35.64)</a:t>
            </a:r>
            <a:r>
              <a:rPr lang="en-US" altLang="zh-CN" baseline="-25000" dirty="0"/>
              <a:t>8</a:t>
            </a:r>
          </a:p>
          <a:p>
            <a:pPr eaLnBrk="1" hangingPunct="1">
              <a:buFont typeface="Wingdings" pitchFamily="2" charset="2"/>
              <a:buNone/>
              <a:defRPr/>
            </a:pPr>
            <a:r>
              <a:rPr lang="en-US" altLang="zh-CN" dirty="0"/>
              <a:t>= (</a:t>
            </a:r>
            <a:r>
              <a:rPr lang="en-US" altLang="zh-CN" u="sng" dirty="0"/>
              <a:t>0001</a:t>
            </a:r>
            <a:r>
              <a:rPr lang="en-US" altLang="zh-CN" dirty="0"/>
              <a:t> </a:t>
            </a:r>
            <a:r>
              <a:rPr lang="en-US" altLang="zh-CN" u="sng" dirty="0"/>
              <a:t>1101</a:t>
            </a:r>
            <a:r>
              <a:rPr lang="en-US" altLang="zh-CN" dirty="0"/>
              <a:t>.</a:t>
            </a:r>
            <a:r>
              <a:rPr lang="en-US" altLang="zh-CN" u="sng" dirty="0"/>
              <a:t>1101</a:t>
            </a:r>
            <a:r>
              <a:rPr lang="en-US" altLang="zh-CN" dirty="0"/>
              <a:t>)</a:t>
            </a:r>
            <a:r>
              <a:rPr lang="en-US" altLang="zh-CN" baseline="-25000" dirty="0"/>
              <a:t>2</a:t>
            </a:r>
            <a:r>
              <a:rPr lang="en-US" altLang="zh-CN" dirty="0"/>
              <a:t> = (1D.D)</a:t>
            </a:r>
            <a:r>
              <a:rPr lang="en-US" altLang="zh-CN" baseline="-25000" dirty="0"/>
              <a:t>16</a:t>
            </a:r>
          </a:p>
          <a:p>
            <a:pPr eaLnBrk="1" hangingPunct="1">
              <a:buFont typeface="Wingdings" pitchFamily="2" charset="2"/>
              <a:buNone/>
              <a:defRPr/>
            </a:pPr>
            <a:endParaRPr lang="en-US" altLang="zh-CN" dirty="0"/>
          </a:p>
        </p:txBody>
      </p:sp>
    </p:spTree>
    <p:extLst>
      <p:ext uri="{BB962C8B-B14F-4D97-AF65-F5344CB8AC3E}">
        <p14:creationId xmlns:p14="http://schemas.microsoft.com/office/powerpoint/2010/main" val="140934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body" idx="1"/>
          </p:nvPr>
        </p:nvSpPr>
        <p:spPr>
          <a:xfrm>
            <a:off x="1279671" y="953725"/>
            <a:ext cx="8281987" cy="4508226"/>
          </a:xfrm>
        </p:spPr>
        <p:txBody>
          <a:bodyPr>
            <a:normAutofit/>
          </a:bodyPr>
          <a:lstStyle/>
          <a:p>
            <a:pPr marL="354013" indent="-354013" eaLnBrk="1" hangingPunct="1">
              <a:lnSpc>
                <a:spcPct val="120000"/>
              </a:lnSpc>
              <a:defRPr/>
            </a:pPr>
            <a:r>
              <a:rPr lang="zh-CN" altLang="en-US" dirty="0"/>
              <a:t>在计算机内部，整数通常采用</a:t>
            </a:r>
            <a:r>
              <a:rPr lang="zh-CN" altLang="en-US" dirty="0">
                <a:solidFill>
                  <a:srgbClr val="FFC000"/>
                </a:solidFill>
              </a:rPr>
              <a:t>固定长度</a:t>
            </a:r>
            <a:r>
              <a:rPr lang="zh-CN" altLang="en-US" dirty="0"/>
              <a:t>的某种二进制形式来表示。</a:t>
            </a:r>
            <a:endParaRPr lang="en-US" altLang="zh-CN" dirty="0"/>
          </a:p>
          <a:p>
            <a:pPr marL="354013" indent="-354013" eaLnBrk="1" hangingPunct="1">
              <a:lnSpc>
                <a:spcPct val="120000"/>
              </a:lnSpc>
              <a:defRPr/>
            </a:pPr>
            <a:r>
              <a:rPr lang="zh-CN" altLang="en-US" dirty="0">
                <a:solidFill>
                  <a:srgbClr val="FFC000"/>
                </a:solidFill>
              </a:rPr>
              <a:t>原码</a:t>
            </a:r>
            <a:r>
              <a:rPr lang="zh-CN" altLang="en-US" dirty="0"/>
              <a:t>表示</a:t>
            </a:r>
            <a:endParaRPr lang="en-US" altLang="zh-CN" dirty="0"/>
          </a:p>
          <a:p>
            <a:pPr marL="754063" lvl="1" indent="-354013" eaLnBrk="1" hangingPunct="1">
              <a:lnSpc>
                <a:spcPct val="120000"/>
              </a:lnSpc>
              <a:defRPr/>
            </a:pPr>
            <a:r>
              <a:rPr lang="zh-CN" altLang="en-US" dirty="0"/>
              <a:t>用一个二进制位表示符号（</a:t>
            </a:r>
            <a:r>
              <a:rPr lang="en-US" altLang="zh-CN" dirty="0"/>
              <a:t>0</a:t>
            </a:r>
            <a:r>
              <a:rPr lang="zh-CN" altLang="en-US" dirty="0"/>
              <a:t>表示正；</a:t>
            </a:r>
            <a:r>
              <a:rPr lang="en-US" altLang="zh-CN" dirty="0"/>
              <a:t>1</a:t>
            </a:r>
            <a:r>
              <a:rPr lang="zh-CN" altLang="en-US" dirty="0"/>
              <a:t>表示负），其它位为二进制表示的绝对值。</a:t>
            </a:r>
            <a:endParaRPr lang="en-US" altLang="zh-CN" dirty="0"/>
          </a:p>
          <a:p>
            <a:pPr marL="754063" lvl="1" indent="-354013" eaLnBrk="1" hangingPunct="1">
              <a:lnSpc>
                <a:spcPct val="120000"/>
              </a:lnSpc>
              <a:defRPr/>
            </a:pPr>
            <a:r>
              <a:rPr lang="zh-CN" altLang="en-US" dirty="0"/>
              <a:t>例如，如果用一个字节存储整数的原码，则</a:t>
            </a:r>
            <a:endParaRPr lang="en-US" altLang="zh-CN" dirty="0"/>
          </a:p>
          <a:p>
            <a:pPr marL="1154113" lvl="2" indent="-354013" eaLnBrk="1" hangingPunct="1">
              <a:lnSpc>
                <a:spcPct val="120000"/>
              </a:lnSpc>
              <a:defRPr/>
            </a:pPr>
            <a:r>
              <a:rPr lang="en-US" altLang="zh-CN" dirty="0"/>
              <a:t>12</a:t>
            </a:r>
            <a:r>
              <a:rPr lang="zh-CN" altLang="en-US" dirty="0"/>
              <a:t>表示为 </a:t>
            </a:r>
            <a:r>
              <a:rPr lang="en-US" altLang="zh-CN" dirty="0">
                <a:solidFill>
                  <a:srgbClr val="FFC000"/>
                </a:solidFill>
              </a:rPr>
              <a:t>0</a:t>
            </a:r>
            <a:r>
              <a:rPr lang="en-US" altLang="zh-CN" dirty="0"/>
              <a:t>0001100</a:t>
            </a:r>
            <a:r>
              <a:rPr lang="zh-CN" altLang="en-US" dirty="0"/>
              <a:t>；</a:t>
            </a:r>
            <a:r>
              <a:rPr lang="en-US" altLang="zh-CN" dirty="0"/>
              <a:t>-12</a:t>
            </a:r>
            <a:r>
              <a:rPr lang="zh-CN" altLang="en-US" dirty="0"/>
              <a:t>表示为</a:t>
            </a:r>
            <a:r>
              <a:rPr lang="en-US" altLang="zh-CN" dirty="0">
                <a:solidFill>
                  <a:srgbClr val="FFC000"/>
                </a:solidFill>
              </a:rPr>
              <a:t>1</a:t>
            </a:r>
            <a:r>
              <a:rPr lang="en-US" altLang="zh-CN" dirty="0"/>
              <a:t>0001100</a:t>
            </a:r>
          </a:p>
          <a:p>
            <a:pPr marL="754063" lvl="1" indent="-354013" eaLnBrk="1" hangingPunct="1">
              <a:lnSpc>
                <a:spcPct val="120000"/>
              </a:lnSpc>
              <a:defRPr/>
            </a:pPr>
            <a:r>
              <a:rPr lang="zh-CN" altLang="en-US" dirty="0"/>
              <a:t>对于由</a:t>
            </a:r>
            <a:r>
              <a:rPr lang="en-US" altLang="zh-CN" dirty="0"/>
              <a:t>n</a:t>
            </a:r>
            <a:r>
              <a:rPr lang="zh-CN" altLang="en-US" dirty="0"/>
              <a:t>个二进位构成的原码，它能表示的整数范围是：</a:t>
            </a:r>
            <a:endParaRPr lang="en-US" altLang="zh-CN" dirty="0"/>
          </a:p>
          <a:p>
            <a:pPr marL="1154113" lvl="2" indent="-354013" eaLnBrk="1" hangingPunct="1">
              <a:lnSpc>
                <a:spcPct val="120000"/>
              </a:lnSpc>
              <a:defRPr/>
            </a:pPr>
            <a:r>
              <a:rPr lang="en-US" altLang="zh-CN" dirty="0"/>
              <a:t>-(2</a:t>
            </a:r>
            <a:r>
              <a:rPr lang="en-US" altLang="zh-CN" baseline="30000" dirty="0"/>
              <a:t>n-1</a:t>
            </a:r>
            <a:r>
              <a:rPr lang="en-US" altLang="zh-CN" dirty="0"/>
              <a:t>-1)</a:t>
            </a:r>
            <a:r>
              <a:rPr lang="zh-CN" altLang="en-US" dirty="0"/>
              <a:t>～</a:t>
            </a:r>
            <a:r>
              <a:rPr lang="en-US" altLang="zh-CN" dirty="0"/>
              <a:t>2</a:t>
            </a:r>
            <a:r>
              <a:rPr lang="en-US" altLang="zh-CN" baseline="30000" dirty="0"/>
              <a:t>n-1</a:t>
            </a:r>
            <a:r>
              <a:rPr lang="en-US" altLang="zh-CN" dirty="0"/>
              <a:t>-1</a:t>
            </a:r>
            <a:r>
              <a:rPr lang="zh-CN" altLang="en-US" dirty="0"/>
              <a:t>，其中有两个零：</a:t>
            </a:r>
            <a:r>
              <a:rPr lang="en-US" altLang="zh-CN" dirty="0"/>
              <a:t>00...0</a:t>
            </a:r>
            <a:r>
              <a:rPr lang="zh-CN" altLang="en-US" dirty="0"/>
              <a:t>和</a:t>
            </a:r>
            <a:r>
              <a:rPr lang="en-US" altLang="zh-CN" dirty="0"/>
              <a:t>10...0</a:t>
            </a:r>
            <a:r>
              <a:rPr lang="zh-CN" altLang="en-US" dirty="0"/>
              <a:t>。 </a:t>
            </a:r>
            <a:endParaRPr lang="en-US" altLang="zh-CN" dirty="0"/>
          </a:p>
        </p:txBody>
      </p:sp>
      <p:sp>
        <p:nvSpPr>
          <p:cNvPr id="285699" name="Rectangle 3"/>
          <p:cNvSpPr>
            <a:spLocks noGrp="1" noChangeArrowheads="1"/>
          </p:cNvSpPr>
          <p:nvPr>
            <p:ph type="title"/>
          </p:nvPr>
        </p:nvSpPr>
        <p:spPr>
          <a:xfrm>
            <a:off x="2207419" y="230188"/>
            <a:ext cx="7772400" cy="498512"/>
          </a:xfrm>
        </p:spPr>
        <p:txBody>
          <a:bodyPr anchorCtr="0"/>
          <a:lstStyle/>
          <a:p>
            <a:pPr eaLnBrk="1" hangingPunct="1">
              <a:defRPr/>
            </a:pPr>
            <a:r>
              <a:rPr lang="zh-CN" altLang="en-US" dirty="0"/>
              <a:t>整数的机内表示</a:t>
            </a:r>
          </a:p>
        </p:txBody>
      </p:sp>
    </p:spTree>
    <p:extLst>
      <p:ext uri="{BB962C8B-B14F-4D97-AF65-F5344CB8AC3E}">
        <p14:creationId xmlns:p14="http://schemas.microsoft.com/office/powerpoint/2010/main" val="349846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4616" y="818710"/>
            <a:ext cx="9363726" cy="5562618"/>
          </a:xfrm>
        </p:spPr>
        <p:txBody>
          <a:bodyPr>
            <a:normAutofit/>
          </a:bodyPr>
          <a:lstStyle/>
          <a:p>
            <a:pPr marL="354013" indent="-354013" eaLnBrk="1" hangingPunct="1">
              <a:lnSpc>
                <a:spcPct val="120000"/>
              </a:lnSpc>
              <a:defRPr/>
            </a:pPr>
            <a:r>
              <a:rPr lang="en-US" altLang="zh-CN" dirty="0">
                <a:solidFill>
                  <a:schemeClr val="folHlink"/>
                </a:solidFill>
              </a:rPr>
              <a:t>2</a:t>
            </a:r>
            <a:r>
              <a:rPr lang="zh-CN" altLang="en-US" dirty="0">
                <a:solidFill>
                  <a:schemeClr val="folHlink"/>
                </a:solidFill>
              </a:rPr>
              <a:t>的补码</a:t>
            </a:r>
            <a:r>
              <a:rPr lang="zh-CN" altLang="en-US" dirty="0"/>
              <a:t>表示</a:t>
            </a:r>
          </a:p>
          <a:p>
            <a:pPr marL="754063" lvl="1" indent="-354013" eaLnBrk="1" hangingPunct="1">
              <a:lnSpc>
                <a:spcPct val="120000"/>
              </a:lnSpc>
              <a:defRPr/>
            </a:pPr>
            <a:r>
              <a:rPr lang="zh-CN" altLang="en-US" dirty="0"/>
              <a:t>正整数的补码为它的二进制原码表示；负整数的补码为把相应正整数原码的各个二进制位取反后得到的值加</a:t>
            </a:r>
            <a:r>
              <a:rPr lang="en-US" altLang="zh-CN" dirty="0"/>
              <a:t>1</a:t>
            </a:r>
            <a:r>
              <a:rPr lang="zh-CN" altLang="en-US" dirty="0"/>
              <a:t>。</a:t>
            </a:r>
            <a:endParaRPr lang="en-US" altLang="zh-CN" dirty="0"/>
          </a:p>
          <a:p>
            <a:pPr marL="754063" lvl="1" indent="-354013" eaLnBrk="1" hangingPunct="1">
              <a:lnSpc>
                <a:spcPct val="120000"/>
              </a:lnSpc>
              <a:defRPr/>
            </a:pPr>
            <a:r>
              <a:rPr lang="zh-CN" altLang="en-US" dirty="0"/>
              <a:t>例如：如果用一个字节存储整数的补码，则</a:t>
            </a:r>
          </a:p>
          <a:p>
            <a:pPr marL="1154113" lvl="2" indent="-354013" eaLnBrk="1" hangingPunct="1">
              <a:lnSpc>
                <a:spcPct val="120000"/>
              </a:lnSpc>
              <a:defRPr/>
            </a:pPr>
            <a:r>
              <a:rPr lang="en-US" altLang="zh-CN" dirty="0"/>
              <a:t>12</a:t>
            </a:r>
            <a:r>
              <a:rPr lang="zh-CN" altLang="en-US" dirty="0"/>
              <a:t>表示为： </a:t>
            </a:r>
            <a:r>
              <a:rPr lang="en-US" altLang="zh-CN" dirty="0"/>
              <a:t>00001100</a:t>
            </a:r>
          </a:p>
          <a:p>
            <a:pPr marL="1154113" lvl="2" indent="-354013" eaLnBrk="1" hangingPunct="1">
              <a:lnSpc>
                <a:spcPct val="120000"/>
              </a:lnSpc>
              <a:defRPr/>
            </a:pPr>
            <a:r>
              <a:rPr lang="en-US" altLang="zh-CN" dirty="0"/>
              <a:t>-12</a:t>
            </a:r>
            <a:r>
              <a:rPr lang="zh-CN" altLang="en-US" dirty="0"/>
              <a:t>表示为：</a:t>
            </a:r>
            <a:r>
              <a:rPr lang="en-US" altLang="zh-CN" dirty="0"/>
              <a:t>11110100 </a:t>
            </a:r>
            <a:r>
              <a:rPr lang="zh-CN" altLang="en-US" dirty="0"/>
              <a:t>（</a:t>
            </a:r>
            <a:r>
              <a:rPr lang="en-US" altLang="zh-CN" dirty="0"/>
              <a:t>11110011</a:t>
            </a:r>
            <a:r>
              <a:rPr lang="en-US" altLang="zh-CN" dirty="0">
                <a:solidFill>
                  <a:srgbClr val="FFC000"/>
                </a:solidFill>
              </a:rPr>
              <a:t>+</a:t>
            </a:r>
            <a:r>
              <a:rPr lang="en-US" altLang="zh-CN" dirty="0"/>
              <a:t>1</a:t>
            </a:r>
            <a:r>
              <a:rPr lang="zh-CN" altLang="en-US" dirty="0"/>
              <a:t>）</a:t>
            </a:r>
            <a:endParaRPr lang="en-US" altLang="zh-CN" dirty="0"/>
          </a:p>
          <a:p>
            <a:pPr marL="754063" lvl="1" indent="-354013" eaLnBrk="1" hangingPunct="1">
              <a:lnSpc>
                <a:spcPct val="120000"/>
              </a:lnSpc>
              <a:defRPr/>
            </a:pPr>
            <a:r>
              <a:rPr lang="zh-CN" altLang="en-US" dirty="0"/>
              <a:t>在整数的补码表示中，负整数的补码最高位虽然也是</a:t>
            </a:r>
            <a:r>
              <a:rPr lang="en-US" altLang="zh-CN" dirty="0"/>
              <a:t>1</a:t>
            </a:r>
            <a:r>
              <a:rPr lang="zh-CN" altLang="en-US" dirty="0"/>
              <a:t>，但其余的二进制位不是它的绝对值。另外，对于负整数的补码，把其各个二进制位分别取反后加</a:t>
            </a:r>
            <a:r>
              <a:rPr lang="en-US" altLang="zh-CN" dirty="0"/>
              <a:t>1</a:t>
            </a:r>
            <a:r>
              <a:rPr lang="zh-CN" altLang="en-US" dirty="0"/>
              <a:t>则能得到对应正整数的补码。</a:t>
            </a:r>
            <a:endParaRPr lang="en-US" altLang="zh-CN" dirty="0"/>
          </a:p>
          <a:p>
            <a:pPr marL="754063" lvl="1" indent="-354013" eaLnBrk="1" hangingPunct="1">
              <a:lnSpc>
                <a:spcPct val="120000"/>
              </a:lnSpc>
              <a:defRPr/>
            </a:pPr>
            <a:r>
              <a:rPr lang="zh-CN" altLang="en-US" dirty="0"/>
              <a:t>对于由</a:t>
            </a:r>
            <a:r>
              <a:rPr lang="en-US" altLang="zh-CN" dirty="0"/>
              <a:t>n</a:t>
            </a:r>
            <a:r>
              <a:rPr lang="zh-CN" altLang="en-US" dirty="0"/>
              <a:t>个二进位构成的补码，它能表示的整数范围是：</a:t>
            </a:r>
            <a:endParaRPr lang="en-US" altLang="zh-CN" dirty="0"/>
          </a:p>
          <a:p>
            <a:pPr marL="1154113" lvl="2" indent="-354013" eaLnBrk="1" hangingPunct="1">
              <a:lnSpc>
                <a:spcPct val="120000"/>
              </a:lnSpc>
              <a:defRPr/>
            </a:pPr>
            <a:r>
              <a:rPr lang="en-US" altLang="zh-CN" dirty="0"/>
              <a:t>-2</a:t>
            </a:r>
            <a:r>
              <a:rPr lang="en-US" altLang="zh-CN" baseline="30000" dirty="0"/>
              <a:t>n-1</a:t>
            </a:r>
            <a:r>
              <a:rPr lang="zh-CN" altLang="en-US" dirty="0"/>
              <a:t>～</a:t>
            </a:r>
            <a:r>
              <a:rPr lang="en-US" altLang="zh-CN" dirty="0"/>
              <a:t>2</a:t>
            </a:r>
            <a:r>
              <a:rPr lang="en-US" altLang="zh-CN" baseline="30000" dirty="0"/>
              <a:t>n-1</a:t>
            </a:r>
            <a:r>
              <a:rPr lang="en-US" altLang="zh-CN" dirty="0"/>
              <a:t>-1</a:t>
            </a:r>
            <a:r>
              <a:rPr lang="zh-CN" altLang="en-US" dirty="0"/>
              <a:t>，其中，</a:t>
            </a:r>
            <a:r>
              <a:rPr lang="en-US" altLang="zh-CN" dirty="0"/>
              <a:t>00...0</a:t>
            </a:r>
            <a:r>
              <a:rPr lang="zh-CN" altLang="en-US" dirty="0"/>
              <a:t>表示零，</a:t>
            </a:r>
            <a:r>
              <a:rPr lang="en-US" altLang="zh-CN" dirty="0"/>
              <a:t>10...0</a:t>
            </a:r>
            <a:r>
              <a:rPr lang="zh-CN" altLang="en-US" dirty="0"/>
              <a:t>表示</a:t>
            </a:r>
            <a:r>
              <a:rPr lang="en-US" altLang="zh-CN" dirty="0"/>
              <a:t>-2</a:t>
            </a:r>
            <a:r>
              <a:rPr lang="en-US" altLang="zh-CN" baseline="30000" dirty="0"/>
              <a:t>n-1 </a:t>
            </a:r>
            <a:r>
              <a:rPr lang="zh-CN" altLang="en-US" dirty="0"/>
              <a:t>。</a:t>
            </a:r>
            <a:endParaRPr lang="en-US" altLang="zh-CN" dirty="0"/>
          </a:p>
        </p:txBody>
      </p:sp>
    </p:spTree>
    <p:extLst>
      <p:ext uri="{BB962C8B-B14F-4D97-AF65-F5344CB8AC3E}">
        <p14:creationId xmlns:p14="http://schemas.microsoft.com/office/powerpoint/2010/main" val="176881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body" idx="1"/>
          </p:nvPr>
        </p:nvSpPr>
        <p:spPr>
          <a:xfrm>
            <a:off x="1980406" y="818710"/>
            <a:ext cx="8229600" cy="5706634"/>
          </a:xfrm>
        </p:spPr>
        <p:txBody>
          <a:bodyPr>
            <a:normAutofit fontScale="92500" lnSpcReduction="10000"/>
          </a:bodyPr>
          <a:lstStyle/>
          <a:p>
            <a:pPr eaLnBrk="1" hangingPunct="1">
              <a:lnSpc>
                <a:spcPct val="110000"/>
              </a:lnSpc>
              <a:defRPr/>
            </a:pPr>
            <a:r>
              <a:rPr lang="zh-CN" altLang="en-US" dirty="0"/>
              <a:t>用补码表示整型数便于加、减运算，特别地，</a:t>
            </a:r>
            <a:r>
              <a:rPr lang="zh-CN" altLang="en-US" dirty="0">
                <a:solidFill>
                  <a:schemeClr val="folHlink"/>
                </a:solidFill>
              </a:rPr>
              <a:t>减法可以转换成加法来做</a:t>
            </a:r>
            <a:r>
              <a:rPr lang="zh-CN" altLang="en-US" dirty="0"/>
              <a:t>（早期计算机的</a:t>
            </a:r>
            <a:r>
              <a:rPr lang="en-US" altLang="zh-CN" dirty="0"/>
              <a:t>CPU</a:t>
            </a:r>
            <a:r>
              <a:rPr lang="zh-CN" altLang="en-US" dirty="0"/>
              <a:t>中运算器只是一个加法器！）。例如：</a:t>
            </a:r>
            <a:endParaRPr lang="en-US" altLang="zh-CN" dirty="0"/>
          </a:p>
          <a:p>
            <a:pPr eaLnBrk="1" hangingPunct="1">
              <a:lnSpc>
                <a:spcPct val="110000"/>
              </a:lnSpc>
              <a:defRPr/>
            </a:pPr>
            <a:endParaRPr lang="en-US" altLang="zh-CN" dirty="0"/>
          </a:p>
          <a:p>
            <a:pPr eaLnBrk="1" hangingPunct="1">
              <a:lnSpc>
                <a:spcPct val="110000"/>
              </a:lnSpc>
              <a:defRPr/>
            </a:pPr>
            <a:endParaRPr lang="en-US" altLang="zh-CN" dirty="0"/>
          </a:p>
          <a:p>
            <a:pPr eaLnBrk="1" hangingPunct="1">
              <a:lnSpc>
                <a:spcPct val="110000"/>
              </a:lnSpc>
              <a:defRPr/>
            </a:pPr>
            <a:endParaRPr lang="en-US" altLang="zh-CN" dirty="0"/>
          </a:p>
          <a:p>
            <a:pPr eaLnBrk="1" hangingPunct="1">
              <a:lnSpc>
                <a:spcPct val="110000"/>
              </a:lnSpc>
              <a:defRPr/>
            </a:pPr>
            <a:endParaRPr lang="en-US" altLang="zh-CN" dirty="0"/>
          </a:p>
          <a:p>
            <a:pPr eaLnBrk="1" hangingPunct="1">
              <a:lnSpc>
                <a:spcPct val="110000"/>
              </a:lnSpc>
              <a:defRPr/>
            </a:pPr>
            <a:endParaRPr lang="en-US" altLang="zh-CN" dirty="0"/>
          </a:p>
          <a:p>
            <a:pPr eaLnBrk="1" hangingPunct="1">
              <a:lnSpc>
                <a:spcPct val="110000"/>
              </a:lnSpc>
              <a:defRPr/>
            </a:pPr>
            <a:endParaRPr lang="en-US" altLang="zh-CN" dirty="0"/>
          </a:p>
          <a:p>
            <a:pPr eaLnBrk="1" hangingPunct="1">
              <a:lnSpc>
                <a:spcPct val="110000"/>
              </a:lnSpc>
              <a:defRPr/>
            </a:pPr>
            <a:endParaRPr lang="en-US" altLang="zh-CN" dirty="0"/>
          </a:p>
          <a:p>
            <a:pPr eaLnBrk="1" hangingPunct="1">
              <a:lnSpc>
                <a:spcPct val="110000"/>
              </a:lnSpc>
              <a:defRPr/>
            </a:pPr>
            <a:r>
              <a:rPr lang="en-US" altLang="zh-CN" dirty="0"/>
              <a:t>CPU</a:t>
            </a:r>
            <a:r>
              <a:rPr lang="zh-CN" altLang="en-US" dirty="0"/>
              <a:t>的整数运算指令一般是针对补码表示来设计的！</a:t>
            </a:r>
            <a:endParaRPr lang="en-US" altLang="zh-CN" dirty="0"/>
          </a:p>
          <a:p>
            <a:pPr eaLnBrk="1" hangingPunct="1">
              <a:lnSpc>
                <a:spcPct val="110000"/>
              </a:lnSpc>
              <a:defRPr/>
            </a:pPr>
            <a:r>
              <a:rPr lang="en-US" altLang="zh-CN" dirty="0"/>
              <a:t>C++</a:t>
            </a:r>
            <a:r>
              <a:rPr lang="zh-CN" altLang="en-US" dirty="0"/>
              <a:t>的整数类型在计算机内部采用补码表示！</a:t>
            </a:r>
          </a:p>
        </p:txBody>
      </p:sp>
      <p:sp>
        <p:nvSpPr>
          <p:cNvPr id="286723" name="Text Box 3"/>
          <p:cNvSpPr txBox="1">
            <a:spLocks noChangeArrowheads="1"/>
          </p:cNvSpPr>
          <p:nvPr/>
        </p:nvSpPr>
        <p:spPr bwMode="auto">
          <a:xfrm>
            <a:off x="2062957" y="2204864"/>
            <a:ext cx="4134465" cy="2677656"/>
          </a:xfrm>
          <a:prstGeom prst="rect">
            <a:avLst/>
          </a:prstGeom>
          <a:noFill/>
          <a:ln>
            <a:noFill/>
          </a:ln>
          <a:effectLst/>
        </p:spPr>
        <p:txBody>
          <a:bodyPr wrap="none">
            <a:spAutoFit/>
          </a:bodyPr>
          <a:lstStyle/>
          <a:p>
            <a:pPr algn="l">
              <a:defRPr/>
            </a:pPr>
            <a:r>
              <a:rPr lang="en-US" altLang="zh-CN" sz="2800" dirty="0">
                <a:effectLst>
                  <a:outerShdw blurRad="38100" dist="38100" dir="2700000" algn="tl">
                    <a:srgbClr val="000000"/>
                  </a:outerShdw>
                </a:effectLst>
                <a:latin typeface="宋体" pitchFamily="2" charset="-122"/>
              </a:rPr>
              <a:t>  5 </a:t>
            </a:r>
            <a:r>
              <a:rPr lang="zh-CN" altLang="en-US" sz="2800" dirty="0">
                <a:effectLst>
                  <a:outerShdw blurRad="38100" dist="38100" dir="2700000" algn="tl">
                    <a:srgbClr val="000000"/>
                  </a:outerShdw>
                </a:effectLst>
                <a:latin typeface="宋体" pitchFamily="2" charset="-122"/>
              </a:rPr>
              <a:t>加 </a:t>
            </a:r>
            <a:r>
              <a:rPr lang="en-US" altLang="zh-CN" sz="2800" dirty="0">
                <a:effectLst>
                  <a:outerShdw blurRad="38100" dist="38100" dir="2700000" algn="tl">
                    <a:srgbClr val="000000"/>
                  </a:outerShdw>
                </a:effectLst>
                <a:latin typeface="宋体" pitchFamily="2" charset="-122"/>
              </a:rPr>
              <a:t>-2</a:t>
            </a:r>
          </a:p>
          <a:p>
            <a:pPr algn="l">
              <a:defRPr/>
            </a:pPr>
            <a:endParaRPr lang="en-US" altLang="zh-CN" sz="2800" dirty="0">
              <a:effectLst>
                <a:outerShdw blurRad="38100" dist="38100" dir="2700000" algn="tl">
                  <a:srgbClr val="000000"/>
                </a:outerShdw>
              </a:effectLst>
              <a:latin typeface="宋体" pitchFamily="2" charset="-122"/>
            </a:endParaRPr>
          </a:p>
          <a:p>
            <a:pPr algn="l">
              <a:defRPr/>
            </a:pPr>
            <a:r>
              <a:rPr lang="en-US" altLang="zh-CN" sz="2800" dirty="0">
                <a:effectLst>
                  <a:outerShdw blurRad="38100" dist="38100" dir="2700000" algn="tl">
                    <a:srgbClr val="000000"/>
                  </a:outerShdw>
                </a:effectLst>
                <a:latin typeface="宋体" pitchFamily="2" charset="-122"/>
              </a:rPr>
              <a:t>  00000101  (5</a:t>
            </a:r>
            <a:r>
              <a:rPr lang="zh-CN" altLang="en-US" sz="2800" dirty="0">
                <a:effectLst>
                  <a:outerShdw blurRad="38100" dist="38100" dir="2700000" algn="tl">
                    <a:srgbClr val="000000"/>
                  </a:outerShdw>
                </a:effectLst>
                <a:latin typeface="宋体" pitchFamily="2" charset="-122"/>
              </a:rPr>
              <a:t>的补码</a:t>
            </a:r>
            <a:r>
              <a:rPr lang="en-US" altLang="zh-CN" sz="2800" dirty="0">
                <a:effectLst>
                  <a:outerShdw blurRad="38100" dist="38100" dir="2700000" algn="tl">
                    <a:srgbClr val="000000"/>
                  </a:outerShdw>
                </a:effectLst>
                <a:latin typeface="宋体" pitchFamily="2" charset="-122"/>
              </a:rPr>
              <a:t>)</a:t>
            </a:r>
          </a:p>
          <a:p>
            <a:pPr algn="l">
              <a:defRPr/>
            </a:pPr>
            <a:r>
              <a:rPr lang="en-US" altLang="zh-CN" sz="2800" dirty="0">
                <a:effectLst>
                  <a:outerShdw blurRad="38100" dist="38100" dir="2700000" algn="tl">
                    <a:srgbClr val="000000"/>
                  </a:outerShdw>
                </a:effectLst>
                <a:latin typeface="宋体" pitchFamily="2" charset="-122"/>
              </a:rPr>
              <a:t>+ 11111110  (-2</a:t>
            </a:r>
            <a:r>
              <a:rPr lang="zh-CN" altLang="en-US" sz="2800" dirty="0">
                <a:effectLst>
                  <a:outerShdw blurRad="38100" dist="38100" dir="2700000" algn="tl">
                    <a:srgbClr val="000000"/>
                  </a:outerShdw>
                </a:effectLst>
                <a:latin typeface="宋体" pitchFamily="2" charset="-122"/>
              </a:rPr>
              <a:t>的补码</a:t>
            </a:r>
            <a:r>
              <a:rPr lang="en-US" altLang="zh-CN" sz="2800" dirty="0">
                <a:effectLst>
                  <a:outerShdw blurRad="38100" dist="38100" dir="2700000" algn="tl">
                    <a:srgbClr val="000000"/>
                  </a:outerShdw>
                </a:effectLst>
                <a:latin typeface="宋体" pitchFamily="2" charset="-122"/>
              </a:rPr>
              <a:t>)</a:t>
            </a:r>
          </a:p>
          <a:p>
            <a:pPr algn="l">
              <a:defRPr/>
            </a:pPr>
            <a:r>
              <a:rPr lang="en-US" altLang="zh-CN" sz="2800" dirty="0">
                <a:effectLst>
                  <a:outerShdw blurRad="38100" dist="38100" dir="2700000" algn="tl">
                    <a:srgbClr val="000000"/>
                  </a:outerShdw>
                </a:effectLst>
                <a:latin typeface="宋体" pitchFamily="2" charset="-122"/>
              </a:rPr>
              <a:t> </a:t>
            </a:r>
            <a:r>
              <a:rPr lang="en-US" altLang="zh-CN" sz="2800" u="sng" dirty="0">
                <a:effectLst>
                  <a:outerShdw blurRad="38100" dist="38100" dir="2700000" algn="tl">
                    <a:srgbClr val="000000"/>
                  </a:outerShdw>
                </a:effectLst>
                <a:latin typeface="宋体" pitchFamily="2" charset="-122"/>
              </a:rPr>
              <a:t>1</a:t>
            </a:r>
            <a:r>
              <a:rPr lang="en-US" altLang="zh-CN" sz="2800" dirty="0">
                <a:effectLst>
                  <a:outerShdw blurRad="38100" dist="38100" dir="2700000" algn="tl">
                    <a:srgbClr val="000000"/>
                  </a:outerShdw>
                </a:effectLst>
                <a:latin typeface="宋体" pitchFamily="2" charset="-122"/>
              </a:rPr>
              <a:t>00000011  (3</a:t>
            </a:r>
            <a:r>
              <a:rPr lang="zh-CN" altLang="en-US" sz="2800" dirty="0">
                <a:effectLst>
                  <a:outerShdw blurRad="38100" dist="38100" dir="2700000" algn="tl">
                    <a:srgbClr val="000000"/>
                  </a:outerShdw>
                </a:effectLst>
                <a:latin typeface="宋体" pitchFamily="2" charset="-122"/>
              </a:rPr>
              <a:t>的补码，</a:t>
            </a:r>
            <a:endParaRPr lang="en-US" altLang="zh-CN" sz="2800" dirty="0">
              <a:effectLst>
                <a:outerShdw blurRad="38100" dist="38100" dir="2700000" algn="tl">
                  <a:srgbClr val="000000"/>
                </a:outerShdw>
              </a:effectLst>
              <a:latin typeface="宋体" pitchFamily="2" charset="-122"/>
            </a:endParaRPr>
          </a:p>
          <a:p>
            <a:pPr algn="l">
              <a:defRPr/>
            </a:pPr>
            <a:r>
              <a:rPr lang="zh-CN" altLang="en-US" sz="2800" dirty="0">
                <a:solidFill>
                  <a:srgbClr val="FFC000"/>
                </a:solidFill>
                <a:effectLst>
                  <a:outerShdw blurRad="38100" dist="38100" dir="2700000" algn="tl">
                    <a:srgbClr val="000000"/>
                  </a:outerShdw>
                </a:effectLst>
                <a:latin typeface="宋体" pitchFamily="2" charset="-122"/>
              </a:rPr>
              <a:t>         最高进位舍去</a:t>
            </a:r>
            <a:r>
              <a:rPr lang="en-US" altLang="zh-CN" sz="2800" dirty="0">
                <a:effectLst>
                  <a:outerShdw blurRad="38100" dist="38100" dir="2700000" algn="tl">
                    <a:srgbClr val="000000"/>
                  </a:outerShdw>
                </a:effectLst>
                <a:latin typeface="宋体" pitchFamily="2" charset="-122"/>
              </a:rPr>
              <a:t>)</a:t>
            </a:r>
          </a:p>
        </p:txBody>
      </p:sp>
      <p:sp>
        <p:nvSpPr>
          <p:cNvPr id="25604" name="Line 4"/>
          <p:cNvSpPr>
            <a:spLocks noChangeShapeType="1"/>
          </p:cNvSpPr>
          <p:nvPr/>
        </p:nvSpPr>
        <p:spPr bwMode="auto">
          <a:xfrm>
            <a:off x="2062957" y="4005064"/>
            <a:ext cx="2303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25" name="Text Box 5"/>
          <p:cNvSpPr txBox="1">
            <a:spLocks noChangeArrowheads="1"/>
          </p:cNvSpPr>
          <p:nvPr/>
        </p:nvSpPr>
        <p:spPr bwMode="auto">
          <a:xfrm>
            <a:off x="6527006" y="2209850"/>
            <a:ext cx="4095750" cy="2227262"/>
          </a:xfrm>
          <a:prstGeom prst="rect">
            <a:avLst/>
          </a:prstGeom>
          <a:noFill/>
          <a:ln>
            <a:noFill/>
          </a:ln>
          <a:effectLst/>
        </p:spPr>
        <p:txBody>
          <a:bodyPr wrap="none">
            <a:spAutoFit/>
          </a:bodyPr>
          <a:lstStyle/>
          <a:p>
            <a:pPr algn="l">
              <a:defRPr/>
            </a:pPr>
            <a:r>
              <a:rPr lang="en-US" altLang="zh-CN" sz="2800" dirty="0">
                <a:effectLst>
                  <a:outerShdw blurRad="38100" dist="38100" dir="2700000" algn="tl">
                    <a:srgbClr val="000000"/>
                  </a:outerShdw>
                </a:effectLst>
                <a:latin typeface="宋体" pitchFamily="2" charset="-122"/>
              </a:rPr>
              <a:t>   2 </a:t>
            </a:r>
            <a:r>
              <a:rPr lang="zh-CN" altLang="en-US" sz="2800" dirty="0">
                <a:effectLst>
                  <a:outerShdw blurRad="38100" dist="38100" dir="2700000" algn="tl">
                    <a:srgbClr val="000000"/>
                  </a:outerShdw>
                </a:effectLst>
                <a:latin typeface="宋体" pitchFamily="2" charset="-122"/>
              </a:rPr>
              <a:t>减 </a:t>
            </a:r>
            <a:r>
              <a:rPr lang="en-US" altLang="zh-CN" sz="2800" dirty="0">
                <a:effectLst>
                  <a:outerShdw blurRad="38100" dist="38100" dir="2700000" algn="tl">
                    <a:srgbClr val="000000"/>
                  </a:outerShdw>
                </a:effectLst>
                <a:latin typeface="宋体" pitchFamily="2" charset="-122"/>
              </a:rPr>
              <a:t>8</a:t>
            </a:r>
          </a:p>
          <a:p>
            <a:pPr algn="l">
              <a:defRPr/>
            </a:pPr>
            <a:r>
              <a:rPr lang="en-US" altLang="zh-CN" sz="2800" dirty="0">
                <a:effectLst>
                  <a:outerShdw blurRad="38100" dist="38100" dir="2700000" algn="tl">
                    <a:srgbClr val="000000"/>
                  </a:outerShdw>
                </a:effectLst>
                <a:latin typeface="宋体" pitchFamily="2" charset="-122"/>
              </a:rPr>
              <a:t> = 2 </a:t>
            </a:r>
            <a:r>
              <a:rPr lang="zh-CN" altLang="en-US" sz="2800" dirty="0">
                <a:effectLst>
                  <a:outerShdw blurRad="38100" dist="38100" dir="2700000" algn="tl">
                    <a:srgbClr val="000000"/>
                  </a:outerShdw>
                </a:effectLst>
                <a:latin typeface="宋体" pitchFamily="2" charset="-122"/>
              </a:rPr>
              <a:t>加 </a:t>
            </a:r>
            <a:r>
              <a:rPr lang="en-US" altLang="zh-CN" sz="2800" dirty="0">
                <a:effectLst>
                  <a:outerShdw blurRad="38100" dist="38100" dir="2700000" algn="tl">
                    <a:srgbClr val="000000"/>
                  </a:outerShdw>
                </a:effectLst>
                <a:latin typeface="宋体" pitchFamily="2" charset="-122"/>
              </a:rPr>
              <a:t>-8 </a:t>
            </a:r>
          </a:p>
          <a:p>
            <a:pPr algn="l">
              <a:defRPr/>
            </a:pPr>
            <a:r>
              <a:rPr lang="en-US" altLang="zh-CN" sz="2800" dirty="0">
                <a:effectLst>
                  <a:outerShdw blurRad="38100" dist="38100" dir="2700000" algn="tl">
                    <a:srgbClr val="000000"/>
                  </a:outerShdw>
                </a:effectLst>
                <a:latin typeface="宋体" pitchFamily="2" charset="-122"/>
              </a:rPr>
              <a:t>  00000010  (2</a:t>
            </a:r>
            <a:r>
              <a:rPr lang="zh-CN" altLang="en-US" sz="2800" dirty="0">
                <a:effectLst>
                  <a:outerShdw blurRad="38100" dist="38100" dir="2700000" algn="tl">
                    <a:srgbClr val="000000"/>
                  </a:outerShdw>
                </a:effectLst>
                <a:latin typeface="宋体" pitchFamily="2" charset="-122"/>
              </a:rPr>
              <a:t>的补码</a:t>
            </a:r>
            <a:r>
              <a:rPr lang="en-US" altLang="zh-CN" sz="2800" dirty="0">
                <a:effectLst>
                  <a:outerShdw blurRad="38100" dist="38100" dir="2700000" algn="tl">
                    <a:srgbClr val="000000"/>
                  </a:outerShdw>
                </a:effectLst>
                <a:latin typeface="宋体" pitchFamily="2" charset="-122"/>
              </a:rPr>
              <a:t>)</a:t>
            </a:r>
          </a:p>
          <a:p>
            <a:pPr algn="l">
              <a:defRPr/>
            </a:pPr>
            <a:r>
              <a:rPr lang="en-US" altLang="zh-CN" sz="2800" dirty="0">
                <a:effectLst>
                  <a:outerShdw blurRad="38100" dist="38100" dir="2700000" algn="tl">
                    <a:srgbClr val="000000"/>
                  </a:outerShdw>
                </a:effectLst>
                <a:latin typeface="宋体" pitchFamily="2" charset="-122"/>
              </a:rPr>
              <a:t>+ 11111000  (-8</a:t>
            </a:r>
            <a:r>
              <a:rPr lang="zh-CN" altLang="en-US" sz="2800" dirty="0">
                <a:effectLst>
                  <a:outerShdw blurRad="38100" dist="38100" dir="2700000" algn="tl">
                    <a:srgbClr val="000000"/>
                  </a:outerShdw>
                </a:effectLst>
                <a:latin typeface="宋体" pitchFamily="2" charset="-122"/>
              </a:rPr>
              <a:t>的补码</a:t>
            </a:r>
            <a:r>
              <a:rPr lang="en-US" altLang="zh-CN" sz="2800" dirty="0">
                <a:effectLst>
                  <a:outerShdw blurRad="38100" dist="38100" dir="2700000" algn="tl">
                    <a:srgbClr val="000000"/>
                  </a:outerShdw>
                </a:effectLst>
                <a:latin typeface="宋体" pitchFamily="2" charset="-122"/>
              </a:rPr>
              <a:t>)</a:t>
            </a:r>
          </a:p>
          <a:p>
            <a:pPr algn="l">
              <a:defRPr/>
            </a:pPr>
            <a:r>
              <a:rPr lang="en-US" altLang="zh-CN" sz="2800" dirty="0">
                <a:effectLst>
                  <a:outerShdw blurRad="38100" dist="38100" dir="2700000" algn="tl">
                    <a:srgbClr val="000000"/>
                  </a:outerShdw>
                </a:effectLst>
                <a:latin typeface="宋体" pitchFamily="2" charset="-122"/>
              </a:rPr>
              <a:t>  11111010  (-6</a:t>
            </a:r>
            <a:r>
              <a:rPr lang="zh-CN" altLang="en-US" sz="2800" dirty="0">
                <a:effectLst>
                  <a:outerShdw blurRad="38100" dist="38100" dir="2700000" algn="tl">
                    <a:srgbClr val="000000"/>
                  </a:outerShdw>
                </a:effectLst>
                <a:latin typeface="宋体" pitchFamily="2" charset="-122"/>
              </a:rPr>
              <a:t>的补码</a:t>
            </a:r>
            <a:r>
              <a:rPr lang="en-US" altLang="zh-CN" sz="2800" dirty="0">
                <a:effectLst>
                  <a:outerShdw blurRad="38100" dist="38100" dir="2700000" algn="tl">
                    <a:srgbClr val="000000"/>
                  </a:outerShdw>
                </a:effectLst>
                <a:latin typeface="宋体" pitchFamily="2" charset="-122"/>
              </a:rPr>
              <a:t>)</a:t>
            </a:r>
          </a:p>
        </p:txBody>
      </p:sp>
      <p:sp>
        <p:nvSpPr>
          <p:cNvPr id="25606" name="Line 6"/>
          <p:cNvSpPr>
            <a:spLocks noChangeShapeType="1"/>
          </p:cNvSpPr>
          <p:nvPr/>
        </p:nvSpPr>
        <p:spPr bwMode="auto">
          <a:xfrm>
            <a:off x="6528594" y="4005064"/>
            <a:ext cx="2303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941041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207419" y="85725"/>
            <a:ext cx="7772400" cy="597970"/>
          </a:xfrm>
        </p:spPr>
        <p:txBody>
          <a:bodyPr/>
          <a:lstStyle/>
          <a:p>
            <a:pPr eaLnBrk="1" hangingPunct="1">
              <a:defRPr/>
            </a:pPr>
            <a:r>
              <a:rPr lang="zh-CN" altLang="en-US" dirty="0"/>
              <a:t>实数的机内表示</a:t>
            </a:r>
          </a:p>
        </p:txBody>
      </p:sp>
      <p:sp>
        <p:nvSpPr>
          <p:cNvPr id="287747" name="Rectangle 3"/>
          <p:cNvSpPr>
            <a:spLocks noGrp="1" noChangeArrowheads="1"/>
          </p:cNvSpPr>
          <p:nvPr>
            <p:ph type="body" idx="1"/>
          </p:nvPr>
        </p:nvSpPr>
        <p:spPr>
          <a:xfrm>
            <a:off x="1175062" y="723133"/>
            <a:ext cx="8820150" cy="5445125"/>
          </a:xfrm>
        </p:spPr>
        <p:txBody>
          <a:bodyPr>
            <a:normAutofit fontScale="92500" lnSpcReduction="10000"/>
          </a:bodyPr>
          <a:lstStyle/>
          <a:p>
            <a:pPr marL="354013" indent="-354013" eaLnBrk="1" hangingPunct="1">
              <a:lnSpc>
                <a:spcPct val="120000"/>
              </a:lnSpc>
              <a:defRPr/>
            </a:pPr>
            <a:r>
              <a:rPr lang="zh-CN" altLang="en-US" dirty="0"/>
              <a:t>在计算机内部，实数通常采用固定长度的科学记数法来表示：</a:t>
            </a:r>
          </a:p>
          <a:p>
            <a:pPr marL="354013" indent="-354013" eaLnBrk="1" hangingPunct="1">
              <a:buNone/>
              <a:defRPr/>
            </a:pPr>
            <a:r>
              <a:rPr lang="zh-CN" altLang="en-US" dirty="0"/>
              <a:t>		</a:t>
            </a:r>
            <a:r>
              <a:rPr lang="en-US" altLang="zh-CN" sz="2300" dirty="0"/>
              <a:t>±</a:t>
            </a:r>
            <a:r>
              <a:rPr lang="en-US" altLang="zh-CN" dirty="0"/>
              <a:t>a</a:t>
            </a:r>
            <a:r>
              <a:rPr lang="en-GB" altLang="zh-CN" sz="2300" dirty="0"/>
              <a:t>×</a:t>
            </a:r>
            <a:r>
              <a:rPr lang="en-US" altLang="zh-CN" dirty="0"/>
              <a:t>2</a:t>
            </a:r>
            <a:r>
              <a:rPr lang="en-US" altLang="zh-CN" baseline="30000" dirty="0"/>
              <a:t>b</a:t>
            </a:r>
            <a:endParaRPr lang="en-US" altLang="zh-CN" dirty="0"/>
          </a:p>
          <a:p>
            <a:pPr marL="904875" lvl="1" indent="-371475" eaLnBrk="1" hangingPunct="1">
              <a:lnSpc>
                <a:spcPct val="120000"/>
              </a:lnSpc>
              <a:defRPr/>
            </a:pPr>
            <a:r>
              <a:rPr lang="en-US" altLang="zh-CN" dirty="0"/>
              <a:t>a</a:t>
            </a:r>
            <a:r>
              <a:rPr lang="zh-CN" altLang="en-US" dirty="0"/>
              <a:t>是一个二进制小数，称为</a:t>
            </a:r>
            <a:r>
              <a:rPr lang="zh-CN" altLang="en-US" dirty="0">
                <a:solidFill>
                  <a:srgbClr val="FFCC66"/>
                </a:solidFill>
              </a:rPr>
              <a:t>尾数</a:t>
            </a:r>
            <a:r>
              <a:rPr lang="en-US" altLang="zh-CN" dirty="0"/>
              <a:t>(Mantissa)</a:t>
            </a:r>
            <a:r>
              <a:rPr lang="zh-CN" altLang="en-US" dirty="0"/>
              <a:t>；</a:t>
            </a:r>
            <a:r>
              <a:rPr lang="en-US" altLang="zh-CN" dirty="0"/>
              <a:t>b</a:t>
            </a:r>
            <a:r>
              <a:rPr lang="zh-CN" altLang="en-US" dirty="0"/>
              <a:t>是一个二进制整数，称为</a:t>
            </a:r>
            <a:r>
              <a:rPr lang="zh-CN" altLang="en-US" dirty="0">
                <a:solidFill>
                  <a:srgbClr val="FFC000"/>
                </a:solidFill>
              </a:rPr>
              <a:t>阶码</a:t>
            </a:r>
            <a:r>
              <a:rPr lang="zh-CN" altLang="en-US" dirty="0"/>
              <a:t>或</a:t>
            </a:r>
            <a:r>
              <a:rPr lang="zh-CN" altLang="en-US" dirty="0">
                <a:solidFill>
                  <a:srgbClr val="FFCC66"/>
                </a:solidFill>
              </a:rPr>
              <a:t>指数</a:t>
            </a:r>
            <a:r>
              <a:rPr lang="en-US" altLang="zh-CN" dirty="0"/>
              <a:t>(Exponent)</a:t>
            </a:r>
            <a:r>
              <a:rPr lang="zh-CN" altLang="en-US" dirty="0"/>
              <a:t>；</a:t>
            </a:r>
            <a:r>
              <a:rPr lang="en-US" altLang="zh-CN" dirty="0"/>
              <a:t>+/-</a:t>
            </a:r>
            <a:r>
              <a:rPr lang="zh-CN" altLang="en-US" dirty="0"/>
              <a:t>：</a:t>
            </a:r>
            <a:r>
              <a:rPr lang="en-US" altLang="zh-CN" dirty="0"/>
              <a:t>0/1 </a:t>
            </a:r>
            <a:r>
              <a:rPr lang="zh-CN" altLang="en-US" dirty="0"/>
              <a:t>。</a:t>
            </a:r>
          </a:p>
          <a:p>
            <a:pPr marL="904875" lvl="1" indent="-371475" eaLnBrk="1" hangingPunct="1">
              <a:lnSpc>
                <a:spcPct val="120000"/>
              </a:lnSpc>
              <a:defRPr/>
            </a:pPr>
            <a:r>
              <a:rPr lang="zh-CN" altLang="en-US" dirty="0"/>
              <a:t>计算机内部只存储</a:t>
            </a:r>
            <a:r>
              <a:rPr lang="zh-CN" altLang="en-US" dirty="0">
                <a:solidFill>
                  <a:srgbClr val="FFC000"/>
                </a:solidFill>
              </a:rPr>
              <a:t>符号</a:t>
            </a:r>
            <a:r>
              <a:rPr lang="zh-CN" altLang="en-US" dirty="0"/>
              <a:t>以及</a:t>
            </a:r>
            <a:r>
              <a:rPr lang="en-US" altLang="zh-CN" dirty="0">
                <a:solidFill>
                  <a:srgbClr val="FFC000"/>
                </a:solidFill>
              </a:rPr>
              <a:t>a</a:t>
            </a:r>
            <a:r>
              <a:rPr lang="zh-CN" altLang="en-US" dirty="0"/>
              <a:t>和</a:t>
            </a:r>
            <a:r>
              <a:rPr lang="en-US" altLang="zh-CN" dirty="0">
                <a:solidFill>
                  <a:srgbClr val="FFC000"/>
                </a:solidFill>
              </a:rPr>
              <a:t>b</a:t>
            </a:r>
            <a:r>
              <a:rPr lang="zh-CN" altLang="en-US" dirty="0"/>
              <a:t>，并且</a:t>
            </a:r>
            <a:r>
              <a:rPr lang="en-US" altLang="zh-CN" dirty="0"/>
              <a:t>a</a:t>
            </a:r>
            <a:r>
              <a:rPr lang="zh-CN" altLang="en-US" dirty="0"/>
              <a:t>和</a:t>
            </a:r>
            <a:r>
              <a:rPr lang="en-US" altLang="zh-CN" dirty="0"/>
              <a:t>b</a:t>
            </a:r>
            <a:r>
              <a:rPr lang="zh-CN" altLang="en-US" dirty="0"/>
              <a:t>具有</a:t>
            </a:r>
            <a:r>
              <a:rPr lang="zh-CN" altLang="en-US" dirty="0">
                <a:solidFill>
                  <a:srgbClr val="FFC000"/>
                </a:solidFill>
              </a:rPr>
              <a:t>固定长度</a:t>
            </a:r>
            <a:r>
              <a:rPr lang="zh-CN" altLang="en-US" dirty="0"/>
              <a:t>。</a:t>
            </a:r>
            <a:endParaRPr lang="en-US" altLang="zh-CN" dirty="0"/>
          </a:p>
          <a:p>
            <a:pPr marL="904875" lvl="1" indent="-371475" eaLnBrk="1" hangingPunct="1">
              <a:lnSpc>
                <a:spcPct val="120000"/>
              </a:lnSpc>
              <a:defRPr/>
            </a:pPr>
            <a:r>
              <a:rPr lang="zh-CN" altLang="en-US" dirty="0"/>
              <a:t>在存储实数前首先需要对其进行</a:t>
            </a:r>
            <a:r>
              <a:rPr lang="zh-CN" altLang="en-US" dirty="0">
                <a:solidFill>
                  <a:schemeClr val="folHlink"/>
                </a:solidFill>
              </a:rPr>
              <a:t>规格化</a:t>
            </a:r>
            <a:r>
              <a:rPr lang="zh-CN" altLang="en-US" dirty="0"/>
              <a:t>，即把尾数</a:t>
            </a:r>
            <a:r>
              <a:rPr lang="en-US" altLang="zh-CN" dirty="0"/>
              <a:t>a</a:t>
            </a:r>
            <a:r>
              <a:rPr lang="zh-CN" altLang="en-US" dirty="0"/>
              <a:t>调整为</a:t>
            </a:r>
            <a:r>
              <a:rPr lang="en-US" altLang="zh-CN" dirty="0"/>
              <a:t>1.xxx...</a:t>
            </a:r>
            <a:r>
              <a:rPr lang="zh-CN" altLang="en-US" dirty="0"/>
              <a:t>形式，其中的整数位“</a:t>
            </a:r>
            <a:r>
              <a:rPr lang="en-US" altLang="zh-CN" dirty="0"/>
              <a:t>1”</a:t>
            </a:r>
            <a:r>
              <a:rPr lang="zh-CN" altLang="en-US" dirty="0"/>
              <a:t>和小数点不存储。</a:t>
            </a:r>
            <a:endParaRPr lang="en-US" altLang="zh-CN" dirty="0"/>
          </a:p>
          <a:p>
            <a:pPr marL="371475" indent="-371475" eaLnBrk="1" hangingPunct="1">
              <a:defRPr/>
            </a:pPr>
            <a:r>
              <a:rPr lang="zh-CN" altLang="en-US" dirty="0"/>
              <a:t>例如，对于十进制实数</a:t>
            </a:r>
            <a:r>
              <a:rPr lang="en-US" altLang="zh-CN" dirty="0"/>
              <a:t>12.5</a:t>
            </a:r>
            <a:r>
              <a:rPr lang="zh-CN" altLang="en-US" dirty="0"/>
              <a:t>，</a:t>
            </a:r>
          </a:p>
          <a:p>
            <a:pPr marL="898525" lvl="1" indent="-358775" eaLnBrk="1" hangingPunct="1">
              <a:defRPr/>
            </a:pPr>
            <a:r>
              <a:rPr lang="zh-CN" altLang="en-US" dirty="0"/>
              <a:t>规格化：</a:t>
            </a:r>
          </a:p>
          <a:p>
            <a:pPr marL="898525" lvl="2" indent="-358775" eaLnBrk="1" hangingPunct="1">
              <a:buNone/>
              <a:defRPr/>
            </a:pPr>
            <a:r>
              <a:rPr lang="zh-CN" altLang="en-US" dirty="0"/>
              <a:t>	</a:t>
            </a:r>
            <a:r>
              <a:rPr lang="en-US" altLang="zh-CN" dirty="0"/>
              <a:t>(12.5)</a:t>
            </a:r>
            <a:r>
              <a:rPr lang="en-US" altLang="zh-CN" baseline="-25000" dirty="0"/>
              <a:t>10</a:t>
            </a:r>
            <a:r>
              <a:rPr lang="en-US" altLang="zh-CN" dirty="0"/>
              <a:t> = (1100.1)</a:t>
            </a:r>
            <a:r>
              <a:rPr lang="en-US" altLang="zh-CN" baseline="-25000" dirty="0"/>
              <a:t>2</a:t>
            </a:r>
            <a:r>
              <a:rPr lang="en-US" altLang="zh-CN" dirty="0"/>
              <a:t> = (1.</a:t>
            </a:r>
            <a:r>
              <a:rPr lang="en-US" altLang="zh-CN" dirty="0">
                <a:solidFill>
                  <a:schemeClr val="folHlink"/>
                </a:solidFill>
              </a:rPr>
              <a:t>1001</a:t>
            </a:r>
            <a:r>
              <a:rPr lang="en-US" altLang="zh-CN" dirty="0"/>
              <a:t>)</a:t>
            </a:r>
            <a:r>
              <a:rPr lang="en-US" altLang="zh-CN" baseline="-25000" dirty="0"/>
              <a:t>2</a:t>
            </a:r>
            <a:r>
              <a:rPr lang="en-US" altLang="zh-CN" dirty="0"/>
              <a:t>×2</a:t>
            </a:r>
            <a:r>
              <a:rPr lang="en-US" altLang="zh-CN" baseline="30000" dirty="0">
                <a:solidFill>
                  <a:srgbClr val="FFC000"/>
                </a:solidFill>
              </a:rPr>
              <a:t>3</a:t>
            </a:r>
            <a:r>
              <a:rPr lang="en-US" altLang="zh-CN" dirty="0"/>
              <a:t> </a:t>
            </a:r>
          </a:p>
          <a:p>
            <a:pPr marL="898525" lvl="1" indent="-358775" eaLnBrk="1" hangingPunct="1">
              <a:lnSpc>
                <a:spcPct val="120000"/>
              </a:lnSpc>
              <a:defRPr/>
            </a:pPr>
            <a:r>
              <a:rPr lang="zh-CN" altLang="en-US" dirty="0"/>
              <a:t>存储的是：</a:t>
            </a:r>
            <a:r>
              <a:rPr lang="en-US" altLang="zh-CN" dirty="0"/>
              <a:t>0</a:t>
            </a:r>
            <a:r>
              <a:rPr lang="zh-CN" altLang="en-US" dirty="0"/>
              <a:t>（符号）、</a:t>
            </a:r>
            <a:r>
              <a:rPr lang="en-US" altLang="zh-CN" dirty="0"/>
              <a:t>1001</a:t>
            </a:r>
            <a:r>
              <a:rPr lang="zh-CN" altLang="en-US" dirty="0"/>
              <a:t>（尾数）和</a:t>
            </a:r>
            <a:r>
              <a:rPr lang="en-US" altLang="zh-CN" dirty="0"/>
              <a:t>3</a:t>
            </a:r>
            <a:r>
              <a:rPr lang="zh-CN" altLang="en-US" dirty="0"/>
              <a:t>（指数，存储时将转化成某种二进制形式）三个部分（参见教材附录</a:t>
            </a:r>
            <a:r>
              <a:rPr lang="en-US" altLang="zh-CN" dirty="0"/>
              <a:t>B</a:t>
            </a:r>
            <a:r>
              <a:rPr lang="zh-CN" altLang="en-US" dirty="0"/>
              <a:t>）</a:t>
            </a:r>
            <a:endParaRPr lang="en-US" altLang="zh-CN" dirty="0"/>
          </a:p>
        </p:txBody>
      </p:sp>
      <p:sp>
        <p:nvSpPr>
          <p:cNvPr id="5" name="Text Box 19"/>
          <p:cNvSpPr txBox="1">
            <a:spLocks noChangeArrowheads="1"/>
          </p:cNvSpPr>
          <p:nvPr/>
        </p:nvSpPr>
        <p:spPr bwMode="auto">
          <a:xfrm>
            <a:off x="1855049" y="6207696"/>
            <a:ext cx="5873403" cy="461665"/>
          </a:xfrm>
          <a:prstGeom prst="rect">
            <a:avLst/>
          </a:prstGeom>
          <a:solidFill>
            <a:schemeClr val="bg1"/>
          </a:solidFill>
          <a:ln>
            <a:noFill/>
          </a:ln>
          <a:effectLst/>
        </p:spPr>
        <p:txBody>
          <a:bodyPr wrap="none">
            <a:spAutoFit/>
          </a:bodyPr>
          <a:lstStyle/>
          <a:p>
            <a:pPr algn="l">
              <a:defRPr/>
            </a:pPr>
            <a:r>
              <a:rPr lang="en-US" altLang="zh-CN" b="1" dirty="0">
                <a:solidFill>
                  <a:schemeClr val="folHlink"/>
                </a:solidFill>
                <a:effectLst>
                  <a:outerShdw blurRad="38100" dist="38100" dir="2700000" algn="tl">
                    <a:srgbClr val="000000"/>
                  </a:outerShdw>
                </a:effectLst>
              </a:rPr>
              <a:t>(12.1)</a:t>
            </a:r>
            <a:r>
              <a:rPr lang="en-US" altLang="zh-CN" b="1" baseline="-25000" dirty="0">
                <a:solidFill>
                  <a:schemeClr val="folHlink"/>
                </a:solidFill>
                <a:effectLst>
                  <a:outerShdw blurRad="38100" dist="38100" dir="2700000" algn="tl">
                    <a:srgbClr val="000000"/>
                  </a:outerShdw>
                </a:effectLst>
              </a:rPr>
              <a:t>10</a:t>
            </a:r>
            <a:r>
              <a:rPr lang="en-US" altLang="zh-CN" b="1" dirty="0">
                <a:effectLst>
                  <a:outerShdw blurRad="38100" dist="38100" dir="2700000" algn="tl">
                    <a:srgbClr val="000000"/>
                  </a:outerShdw>
                </a:effectLst>
              </a:rPr>
              <a:t>=</a:t>
            </a:r>
            <a:r>
              <a:rPr lang="en-US" altLang="zh-CN" b="1" dirty="0">
                <a:solidFill>
                  <a:srgbClr val="FFC000"/>
                </a:solidFill>
                <a:effectLst>
                  <a:outerShdw blurRad="38100" dist="38100" dir="2700000" algn="tl">
                    <a:srgbClr val="000000"/>
                  </a:outerShdw>
                </a:effectLst>
              </a:rPr>
              <a:t>(1100.0</a:t>
            </a:r>
            <a:r>
              <a:rPr lang="en-US" altLang="zh-CN" b="1" u="sng" dirty="0">
                <a:solidFill>
                  <a:srgbClr val="FFC000"/>
                </a:solidFill>
                <a:effectLst>
                  <a:outerShdw blurRad="38100" dist="38100" dir="2700000" algn="tl">
                    <a:srgbClr val="000000"/>
                  </a:outerShdw>
                </a:effectLst>
              </a:rPr>
              <a:t>0011</a:t>
            </a:r>
            <a:r>
              <a:rPr lang="en-US" altLang="zh-CN" b="1" dirty="0">
                <a:solidFill>
                  <a:srgbClr val="FFC000"/>
                </a:solidFill>
                <a:effectLst>
                  <a:outerShdw blurRad="38100" dist="38100" dir="2700000" algn="tl">
                    <a:srgbClr val="000000"/>
                  </a:outerShdw>
                </a:effectLst>
              </a:rPr>
              <a:t>...)</a:t>
            </a:r>
            <a:r>
              <a:rPr lang="en-US" altLang="zh-CN" b="1" baseline="-25000" dirty="0">
                <a:solidFill>
                  <a:srgbClr val="FFC000"/>
                </a:solidFill>
                <a:effectLst>
                  <a:outerShdw blurRad="38100" dist="38100" dir="2700000" algn="tl">
                    <a:srgbClr val="000000"/>
                  </a:outerShdw>
                </a:effectLst>
              </a:rPr>
              <a:t> </a:t>
            </a:r>
            <a:r>
              <a:rPr lang="en-US" altLang="zh-CN" b="1" baseline="-25000" dirty="0">
                <a:solidFill>
                  <a:schemeClr val="folHlink"/>
                </a:solidFill>
                <a:effectLst>
                  <a:outerShdw blurRad="38100" dist="38100" dir="2700000" algn="tl">
                    <a:srgbClr val="000000"/>
                  </a:outerShdw>
                </a:effectLst>
              </a:rPr>
              <a:t>2</a:t>
            </a:r>
            <a:r>
              <a:rPr lang="zh-CN" altLang="en-US" b="1" dirty="0">
                <a:effectLst>
                  <a:outerShdw blurRad="38100" dist="38100" dir="2700000" algn="tl">
                    <a:srgbClr val="000000"/>
                  </a:outerShdw>
                </a:effectLst>
              </a:rPr>
              <a:t> 这意味着什么？</a:t>
            </a:r>
          </a:p>
        </p:txBody>
      </p:sp>
    </p:spTree>
    <p:extLst>
      <p:ext uri="{BB962C8B-B14F-4D97-AF65-F5344CB8AC3E}">
        <p14:creationId xmlns:p14="http://schemas.microsoft.com/office/powerpoint/2010/main" val="167065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a:t>在实数的这种表示中，小数点的位置并不表示它的实际位置，其真正位置是在“浮动”着的，要由尾数和指数共同来决定，因此，实数的这种表示称作为浮点表示。</a:t>
            </a:r>
            <a:endParaRPr lang="en-US" altLang="zh-CN" dirty="0"/>
          </a:p>
          <a:p>
            <a:pPr>
              <a:defRPr/>
            </a:pPr>
            <a:r>
              <a:rPr lang="en-US" altLang="zh-CN" dirty="0"/>
              <a:t>CPU</a:t>
            </a:r>
            <a:r>
              <a:rPr lang="zh-CN" altLang="en-US" dirty="0"/>
              <a:t>的实数运算指令一般是针对实数的浮点表示来设计的！</a:t>
            </a:r>
            <a:endParaRPr lang="en-US" altLang="zh-CN" dirty="0"/>
          </a:p>
          <a:p>
            <a:pPr>
              <a:defRPr/>
            </a:pPr>
            <a:r>
              <a:rPr lang="en-US" altLang="zh-CN" dirty="0"/>
              <a:t>C++</a:t>
            </a:r>
            <a:r>
              <a:rPr lang="zh-CN" altLang="en-US" dirty="0"/>
              <a:t>的实数类型在计算机内部采用浮点表示！</a:t>
            </a:r>
          </a:p>
          <a:p>
            <a:pPr>
              <a:defRPr/>
            </a:pPr>
            <a:endParaRPr lang="zh-CN" altLang="en-US" dirty="0"/>
          </a:p>
        </p:txBody>
      </p:sp>
    </p:spTree>
    <p:extLst>
      <p:ext uri="{BB962C8B-B14F-4D97-AF65-F5344CB8AC3E}">
        <p14:creationId xmlns:p14="http://schemas.microsoft.com/office/powerpoint/2010/main" val="260498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r" eaLnBrk="1" hangingPunct="1"/>
            <a:fld id="{6A76DA9D-DA0B-4021-9CD1-2724CE4C793A}" type="slidenum">
              <a:rPr lang="en-US" altLang="zh-CN" sz="1200">
                <a:ea typeface="楷体_GB2312" pitchFamily="49" charset="-122"/>
              </a:rPr>
              <a:pPr algn="r" eaLnBrk="1" hangingPunct="1"/>
              <a:t>2</a:t>
            </a:fld>
            <a:endParaRPr lang="en-US" altLang="zh-CN" sz="1200">
              <a:ea typeface="楷体_GB2312" pitchFamily="49" charset="-122"/>
            </a:endParaRPr>
          </a:p>
        </p:txBody>
      </p:sp>
      <p:sp>
        <p:nvSpPr>
          <p:cNvPr id="6147" name="Rectangle 3"/>
          <p:cNvSpPr>
            <a:spLocks noGrp="1" noChangeArrowheads="1"/>
          </p:cNvSpPr>
          <p:nvPr>
            <p:ph idx="1"/>
          </p:nvPr>
        </p:nvSpPr>
        <p:spPr/>
        <p:txBody>
          <a:bodyPr/>
          <a:lstStyle/>
          <a:p>
            <a:pPr eaLnBrk="1" hangingPunct="1"/>
            <a:r>
              <a:rPr lang="zh-CN" altLang="en-US" b="0" dirty="0"/>
              <a:t>数据类型</a:t>
            </a:r>
            <a:endParaRPr lang="en-US" altLang="zh-CN" b="0" dirty="0"/>
          </a:p>
          <a:p>
            <a:pPr eaLnBrk="1" hangingPunct="1"/>
            <a:r>
              <a:rPr lang="zh-CN" altLang="en-US" b="0" dirty="0"/>
              <a:t>程序中的基本数据类型（通过关键字或常量来描述简单的数据）</a:t>
            </a:r>
            <a:endParaRPr lang="en-US" altLang="zh-CN" b="0" dirty="0"/>
          </a:p>
          <a:p>
            <a:pPr lvl="2" eaLnBrk="1" hangingPunct="1">
              <a:defRPr/>
            </a:pPr>
            <a:r>
              <a:rPr lang="zh-CN" altLang="en-US" dirty="0"/>
              <a:t>字符型、整型、浮点型、逻辑型、</a:t>
            </a:r>
            <a:r>
              <a:rPr lang="zh-CN" altLang="en-US" dirty="0">
                <a:solidFill>
                  <a:schemeClr val="bg1">
                    <a:lumMod val="50000"/>
                  </a:schemeClr>
                </a:solidFill>
              </a:rPr>
              <a:t>枚举类型</a:t>
            </a:r>
            <a:endParaRPr lang="en-US" altLang="zh-CN" dirty="0">
              <a:solidFill>
                <a:schemeClr val="bg1">
                  <a:lumMod val="50000"/>
                </a:schemeClr>
              </a:solidFill>
            </a:endParaRPr>
          </a:p>
          <a:p>
            <a:pPr lvl="1" eaLnBrk="1" hangingPunct="1">
              <a:defRPr/>
            </a:pPr>
            <a:r>
              <a:rPr lang="zh-CN" altLang="en-US" dirty="0"/>
              <a:t>基本类型的选用</a:t>
            </a:r>
            <a:endParaRPr lang="en-US" altLang="zh-CN" dirty="0"/>
          </a:p>
          <a:p>
            <a:pPr lvl="2" eaLnBrk="1" hangingPunct="1">
              <a:defRPr/>
            </a:pPr>
            <a:r>
              <a:rPr lang="en-US" altLang="zh-CN" dirty="0" err="1"/>
              <a:t>sizeof</a:t>
            </a:r>
            <a:r>
              <a:rPr lang="en-US" altLang="zh-CN" dirty="0"/>
              <a:t>()</a:t>
            </a:r>
            <a:r>
              <a:rPr lang="zh-CN" altLang="en-US" dirty="0"/>
              <a:t>操作符</a:t>
            </a:r>
            <a:endParaRPr lang="en-US" altLang="zh-CN" dirty="0"/>
          </a:p>
          <a:p>
            <a:pPr lvl="1" eaLnBrk="1" hangingPunct="1">
              <a:defRPr/>
            </a:pPr>
            <a:r>
              <a:rPr lang="zh-CN" altLang="en-US" dirty="0"/>
              <a:t>基本类型的转换</a:t>
            </a:r>
            <a:endParaRPr lang="en-US" altLang="zh-CN" dirty="0"/>
          </a:p>
          <a:p>
            <a:pPr lvl="2" eaLnBrk="1" hangingPunct="1">
              <a:defRPr/>
            </a:pPr>
            <a:r>
              <a:rPr lang="zh-CN" altLang="en-US" dirty="0"/>
              <a:t>伪随机数的生成</a:t>
            </a:r>
            <a:endParaRPr lang="en-US" altLang="zh-CN" dirty="0"/>
          </a:p>
          <a:p>
            <a:pPr eaLnBrk="1" hangingPunct="1"/>
            <a:r>
              <a:rPr lang="zh-CN" altLang="en-US" b="0" dirty="0"/>
              <a:t>程序中的派生数据类型（通过关键字或符号构造新类型来描述复杂的数据）</a:t>
            </a:r>
            <a:endParaRPr lang="en-US" altLang="zh-CN" b="0" dirty="0"/>
          </a:p>
          <a:p>
            <a:pPr lvl="1" eaLnBrk="1" hangingPunct="1">
              <a:defRPr/>
            </a:pPr>
            <a:r>
              <a:rPr lang="zh-CN" altLang="en-US" dirty="0"/>
              <a:t>类型名的自定义</a:t>
            </a:r>
            <a:endParaRPr lang="en-US" altLang="zh-CN" dirty="0"/>
          </a:p>
          <a:p>
            <a:pPr eaLnBrk="1" hangingPunct="1"/>
            <a:endParaRPr lang="en-US" altLang="zh-CN" b="0" dirty="0"/>
          </a:p>
        </p:txBody>
      </p:sp>
      <p:sp>
        <p:nvSpPr>
          <p:cNvPr id="6148" name="标题 1"/>
          <p:cNvSpPr>
            <a:spLocks noGrp="1"/>
          </p:cNvSpPr>
          <p:nvPr>
            <p:ph type="title"/>
          </p:nvPr>
        </p:nvSpPr>
        <p:spPr/>
        <p:txBody>
          <a:bodyPr/>
          <a:lstStyle/>
          <a:p>
            <a:r>
              <a:rPr lang="zh-CN" altLang="en-US" dirty="0"/>
              <a:t>程序中数据的描述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r>
              <a:rPr lang="zh-CN" altLang="en-US"/>
              <a:t>基本类型</a:t>
            </a:r>
            <a:endParaRPr lang="zh-CN" altLang="en-US" b="0"/>
          </a:p>
        </p:txBody>
      </p:sp>
      <p:sp>
        <p:nvSpPr>
          <p:cNvPr id="13315" name="Rectangle 3"/>
          <p:cNvSpPr>
            <a:spLocks noGrp="1" noChangeArrowheads="1"/>
          </p:cNvSpPr>
          <p:nvPr>
            <p:ph type="body" idx="4294967295"/>
          </p:nvPr>
        </p:nvSpPr>
        <p:spPr/>
        <p:txBody>
          <a:bodyPr/>
          <a:lstStyle/>
          <a:p>
            <a:r>
              <a:rPr kumimoji="1" lang="zh-CN" altLang="en-US" b="0" dirty="0"/>
              <a:t>包括</a:t>
            </a:r>
          </a:p>
          <a:p>
            <a:pPr lvl="1"/>
            <a:r>
              <a:rPr kumimoji="1" lang="zh-CN" altLang="en-US" dirty="0"/>
              <a:t>字符型</a:t>
            </a:r>
            <a:r>
              <a:rPr kumimoji="1" lang="en-US" altLang="zh-CN" dirty="0">
                <a:solidFill>
                  <a:srgbClr val="FF3300"/>
                </a:solidFill>
              </a:rPr>
              <a:t>char</a:t>
            </a:r>
            <a:endParaRPr kumimoji="1" lang="en-US" altLang="zh-CN" dirty="0"/>
          </a:p>
          <a:p>
            <a:pPr lvl="1"/>
            <a:r>
              <a:rPr kumimoji="1" lang="zh-CN" altLang="en-US" dirty="0"/>
              <a:t>整型</a:t>
            </a:r>
            <a:r>
              <a:rPr kumimoji="1" lang="en-US" altLang="zh-CN" dirty="0">
                <a:solidFill>
                  <a:srgbClr val="FF0000"/>
                </a:solidFill>
              </a:rPr>
              <a:t>…</a:t>
            </a:r>
            <a:r>
              <a:rPr kumimoji="1" lang="en-US" altLang="zh-CN" dirty="0">
                <a:solidFill>
                  <a:srgbClr val="FF3300"/>
                </a:solidFill>
              </a:rPr>
              <a:t>int</a:t>
            </a:r>
            <a:endParaRPr kumimoji="1" lang="en-US" altLang="zh-CN" dirty="0"/>
          </a:p>
          <a:p>
            <a:pPr lvl="1"/>
            <a:r>
              <a:rPr kumimoji="1" lang="zh-CN" altLang="en-US" dirty="0"/>
              <a:t>浮点型</a:t>
            </a:r>
          </a:p>
          <a:p>
            <a:pPr lvl="2"/>
            <a:r>
              <a:rPr kumimoji="1" lang="zh-CN" altLang="en-US" dirty="0"/>
              <a:t>单精度</a:t>
            </a:r>
            <a:r>
              <a:rPr kumimoji="1" lang="en-US" altLang="zh-CN" dirty="0">
                <a:solidFill>
                  <a:srgbClr val="FF3300"/>
                </a:solidFill>
              </a:rPr>
              <a:t>float</a:t>
            </a:r>
          </a:p>
          <a:p>
            <a:pPr lvl="2"/>
            <a:r>
              <a:rPr kumimoji="1" lang="zh-CN" altLang="en-US" dirty="0"/>
              <a:t>双精度</a:t>
            </a:r>
            <a:r>
              <a:rPr kumimoji="1" lang="en-US" altLang="zh-CN" dirty="0">
                <a:solidFill>
                  <a:srgbClr val="FF3300"/>
                </a:solidFill>
              </a:rPr>
              <a:t>double</a:t>
            </a:r>
          </a:p>
          <a:p>
            <a:pPr lvl="2">
              <a:buClr>
                <a:schemeClr val="tx1"/>
              </a:buClr>
            </a:pPr>
            <a:r>
              <a:rPr kumimoji="1" lang="zh-CN" altLang="en-US" dirty="0"/>
              <a:t>长双精度</a:t>
            </a:r>
            <a:r>
              <a:rPr kumimoji="1" lang="en-US" altLang="zh-CN" dirty="0">
                <a:solidFill>
                  <a:srgbClr val="FF3300"/>
                </a:solidFill>
              </a:rPr>
              <a:t>long double</a:t>
            </a:r>
          </a:p>
          <a:p>
            <a:pPr lvl="1">
              <a:buClr>
                <a:schemeClr val="tx1"/>
              </a:buClr>
            </a:pPr>
            <a:r>
              <a:rPr kumimoji="1" lang="zh-CN" altLang="en-US" dirty="0"/>
              <a:t>逻辑型</a:t>
            </a:r>
            <a:r>
              <a:rPr kumimoji="1" lang="en-US" altLang="zh-CN" dirty="0">
                <a:solidFill>
                  <a:srgbClr val="FF0000"/>
                </a:solidFill>
              </a:rPr>
              <a:t>bool</a:t>
            </a:r>
          </a:p>
          <a:p>
            <a:pPr lvl="1">
              <a:buClr>
                <a:schemeClr val="tx1"/>
              </a:buClr>
            </a:pPr>
            <a:endParaRPr lang="en-US" altLang="zh-CN" dirty="0">
              <a:solidFill>
                <a:srgbClr val="FF0000"/>
              </a:solidFill>
            </a:endParaRPr>
          </a:p>
        </p:txBody>
      </p:sp>
      <p:sp>
        <p:nvSpPr>
          <p:cNvPr id="13316" name="AutoShape 8"/>
          <p:cNvSpPr>
            <a:spLocks noChangeArrowheads="1"/>
          </p:cNvSpPr>
          <p:nvPr/>
        </p:nvSpPr>
        <p:spPr bwMode="auto">
          <a:xfrm>
            <a:off x="2374591" y="4643439"/>
            <a:ext cx="1801050" cy="465137"/>
          </a:xfrm>
          <a:prstGeom prst="wedgeRectCallout">
            <a:avLst>
              <a:gd name="adj1" fmla="val -26130"/>
              <a:gd name="adj2" fmla="val -13532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r>
              <a:rPr kumimoji="1" lang="zh-CN" altLang="en-US" dirty="0">
                <a:solidFill>
                  <a:srgbClr val="FF3300"/>
                </a:solidFill>
                <a:latin typeface="华文中宋" panose="02010600040101010101" pitchFamily="2" charset="-122"/>
                <a:ea typeface="华文中宋" panose="02010600040101010101" pitchFamily="2" charset="-122"/>
              </a:rPr>
              <a:t>  关键字</a:t>
            </a:r>
          </a:p>
        </p:txBody>
      </p:sp>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A840F144-3582-4922-A3D2-34E85BD5DCEB}" type="slidenum">
              <a:rPr lang="en-US" altLang="zh-CN" sz="1200">
                <a:latin typeface="Arial" charset="0"/>
                <a:ea typeface="+mn-ea"/>
              </a:rPr>
              <a:pPr algn="r">
                <a:defRPr/>
              </a:pPr>
              <a:t>20</a:t>
            </a:fld>
            <a:endParaRPr lang="en-US" altLang="zh-CN" sz="1200">
              <a:latin typeface="Arial" charset="0"/>
              <a:ea typeface="+mn-ea"/>
            </a:endParaRPr>
          </a:p>
        </p:txBody>
      </p:sp>
      <p:sp>
        <p:nvSpPr>
          <p:cNvPr id="13318" name="AutoShape 8"/>
          <p:cNvSpPr>
            <a:spLocks noChangeArrowheads="1"/>
          </p:cNvSpPr>
          <p:nvPr/>
        </p:nvSpPr>
        <p:spPr bwMode="auto">
          <a:xfrm>
            <a:off x="5974573" y="3924301"/>
            <a:ext cx="4576128" cy="1349904"/>
          </a:xfrm>
          <a:prstGeom prst="wedgeRectCallout">
            <a:avLst>
              <a:gd name="adj1" fmla="val -49940"/>
              <a:gd name="adj2" fmla="val -2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r>
              <a:rPr kumimoji="1" lang="en-US" altLang="zh-CN" dirty="0">
                <a:latin typeface="华文中宋" panose="02010600040101010101" pitchFamily="2" charset="-122"/>
                <a:ea typeface="华文中宋" panose="02010600040101010101" pitchFamily="2" charset="-122"/>
              </a:rPr>
              <a:t> C89 </a:t>
            </a:r>
            <a:r>
              <a:rPr kumimoji="1" lang="zh-CN" altLang="en-US" dirty="0">
                <a:latin typeface="华文中宋" panose="02010600040101010101" pitchFamily="2" charset="-122"/>
                <a:ea typeface="华文中宋" panose="02010600040101010101" pitchFamily="2" charset="-122"/>
              </a:rPr>
              <a:t>没有逻辑类型，</a:t>
            </a:r>
          </a:p>
          <a:p>
            <a:r>
              <a:rPr kumimoji="1" lang="en-US" altLang="zh-CN" dirty="0">
                <a:latin typeface="华文中宋" panose="02010600040101010101" pitchFamily="2" charset="-122"/>
                <a:ea typeface="华文中宋" panose="02010600040101010101" pitchFamily="2" charset="-122"/>
              </a:rPr>
              <a:t> C99 </a:t>
            </a:r>
            <a:r>
              <a:rPr kumimoji="1" lang="zh-CN" altLang="en-US" dirty="0">
                <a:latin typeface="华文中宋" panose="02010600040101010101" pitchFamily="2" charset="-122"/>
                <a:ea typeface="华文中宋" panose="02010600040101010101" pitchFamily="2" charset="-122"/>
              </a:rPr>
              <a:t>提供了 </a:t>
            </a:r>
            <a:r>
              <a:rPr kumimoji="1" lang="en-US" altLang="zh-CN" dirty="0">
                <a:latin typeface="华文中宋" panose="02010600040101010101" pitchFamily="2" charset="-122"/>
                <a:ea typeface="华文中宋" panose="02010600040101010101" pitchFamily="2" charset="-122"/>
              </a:rPr>
              <a:t>_Bool </a:t>
            </a:r>
            <a:r>
              <a:rPr kumimoji="1" lang="zh-CN" altLang="en-US" dirty="0">
                <a:latin typeface="华文中宋" panose="02010600040101010101" pitchFamily="2" charset="-122"/>
                <a:ea typeface="华文中宋" panose="02010600040101010101" pitchFamily="2" charset="-122"/>
              </a:rPr>
              <a:t>逻辑类型</a:t>
            </a:r>
            <a:endParaRPr kumimoji="1" lang="en-US" altLang="zh-CN" dirty="0">
              <a:latin typeface="华文中宋" panose="02010600040101010101" pitchFamily="2" charset="-122"/>
              <a:ea typeface="华文中宋" panose="02010600040101010101" pitchFamily="2" charset="-122"/>
            </a:endParaRPr>
          </a:p>
          <a:p>
            <a:r>
              <a:rPr kumimoji="1" lang="en-US" altLang="zh-CN" dirty="0">
                <a:latin typeface="华文中宋" panose="02010600040101010101" pitchFamily="2" charset="-122"/>
                <a:ea typeface="华文中宋" panose="02010600040101010101" pitchFamily="2" charset="-122"/>
              </a:rPr>
              <a:t> C11 </a:t>
            </a:r>
            <a:r>
              <a:rPr kumimoji="1" lang="zh-CN" altLang="en-US" dirty="0">
                <a:latin typeface="华文中宋" panose="02010600040101010101" pitchFamily="2" charset="-122"/>
                <a:ea typeface="华文中宋" panose="02010600040101010101" pitchFamily="2" charset="-122"/>
              </a:rPr>
              <a:t>提供了 </a:t>
            </a:r>
            <a:r>
              <a:rPr kumimoji="1" lang="en-US" altLang="zh-CN" dirty="0">
                <a:latin typeface="华文中宋" panose="02010600040101010101" pitchFamily="2" charset="-122"/>
                <a:ea typeface="华文中宋" panose="02010600040101010101" pitchFamily="2" charset="-122"/>
              </a:rPr>
              <a:t>bool </a:t>
            </a:r>
            <a:r>
              <a:rPr kumimoji="1" lang="zh-CN" altLang="en-US" dirty="0">
                <a:latin typeface="华文中宋" panose="02010600040101010101" pitchFamily="2" charset="-122"/>
                <a:ea typeface="华文中宋" panose="02010600040101010101" pitchFamily="2" charset="-122"/>
              </a:rPr>
              <a:t>逻辑类型</a:t>
            </a:r>
          </a:p>
        </p:txBody>
      </p:sp>
      <p:sp>
        <p:nvSpPr>
          <p:cNvPr id="7" name="AutoShape 8">
            <a:extLst>
              <a:ext uri="{FF2B5EF4-FFF2-40B4-BE49-F238E27FC236}">
                <a16:creationId xmlns:a16="http://schemas.microsoft.com/office/drawing/2014/main" id="{0966F441-E004-409E-9D50-E1739E8FD423}"/>
              </a:ext>
            </a:extLst>
          </p:cNvPr>
          <p:cNvSpPr>
            <a:spLocks noChangeArrowheads="1"/>
          </p:cNvSpPr>
          <p:nvPr/>
        </p:nvSpPr>
        <p:spPr bwMode="auto">
          <a:xfrm>
            <a:off x="4175641" y="1595864"/>
            <a:ext cx="1289495" cy="2328437"/>
          </a:xfrm>
          <a:prstGeom prst="wedgeRectCallout">
            <a:avLst>
              <a:gd name="adj1" fmla="val -49940"/>
              <a:gd name="adj2" fmla="val -2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p>
            <a:r>
              <a:rPr kumimoji="1" lang="en-US" altLang="zh-CN" dirty="0">
                <a:latin typeface="华文中宋" panose="02010600040101010101" pitchFamily="2" charset="-122"/>
                <a:ea typeface="华文中宋" panose="02010600040101010101" pitchFamily="2" charset="-122"/>
              </a:rPr>
              <a:t> </a:t>
            </a:r>
            <a:r>
              <a:rPr kumimoji="1" lang="zh-CN" altLang="en-US" dirty="0">
                <a:latin typeface="华文中宋" panose="02010600040101010101" pitchFamily="2" charset="-122"/>
                <a:ea typeface="华文中宋" panose="02010600040101010101" pitchFamily="2" charset="-122"/>
              </a:rPr>
              <a:t>值集</a:t>
            </a:r>
            <a:endParaRPr kumimoji="1" lang="en-US" altLang="zh-CN" dirty="0">
              <a:latin typeface="华文中宋" panose="02010600040101010101" pitchFamily="2" charset="-122"/>
              <a:ea typeface="华文中宋" panose="02010600040101010101" pitchFamily="2" charset="-122"/>
            </a:endParaRPr>
          </a:p>
          <a:p>
            <a:r>
              <a:rPr kumimoji="1" lang="en-US" altLang="zh-CN" dirty="0">
                <a:latin typeface="华文中宋" panose="02010600040101010101" pitchFamily="2" charset="-122"/>
                <a:ea typeface="华文中宋" panose="02010600040101010101" pitchFamily="2" charset="-122"/>
              </a:rPr>
              <a:t> </a:t>
            </a:r>
            <a:r>
              <a:rPr kumimoji="1" lang="zh-CN" altLang="en-US" dirty="0">
                <a:latin typeface="华文中宋" panose="02010600040101010101" pitchFamily="2" charset="-122"/>
                <a:ea typeface="华文中宋" panose="02010600040101010101" pitchFamily="2" charset="-122"/>
              </a:rPr>
              <a:t>操作集</a:t>
            </a:r>
            <a:endParaRPr kumimoji="1" lang="en-US" altLang="zh-CN" dirty="0">
              <a:latin typeface="华文中宋" panose="02010600040101010101" pitchFamily="2" charset="-122"/>
              <a:ea typeface="华文中宋" panose="02010600040101010101" pitchFamily="2" charset="-122"/>
            </a:endParaRPr>
          </a:p>
          <a:p>
            <a:r>
              <a:rPr kumimoji="1" lang="zh-CN" altLang="en-US" dirty="0">
                <a:latin typeface="华文中宋" panose="02010600040101010101" pitchFamily="2" charset="-122"/>
                <a:ea typeface="华文中宋" panose="02010600040101010101" pitchFamily="2" charset="-122"/>
              </a:rPr>
              <a:t> </a:t>
            </a:r>
            <a:r>
              <a:rPr kumimoji="1" lang="zh-CN" altLang="en-US" dirty="0">
                <a:solidFill>
                  <a:srgbClr val="FF0000"/>
                </a:solidFill>
                <a:latin typeface="华文中宋" panose="02010600040101010101" pitchFamily="2" charset="-122"/>
                <a:ea typeface="华文中宋" panose="02010600040101010101" pitchFamily="2" charset="-122"/>
              </a:rPr>
              <a:t>变量</a:t>
            </a:r>
            <a:endParaRPr kumimoji="1" lang="en-US" altLang="zh-CN" dirty="0">
              <a:solidFill>
                <a:srgbClr val="FF0000"/>
              </a:solidFill>
              <a:latin typeface="华文中宋" panose="02010600040101010101" pitchFamily="2" charset="-122"/>
              <a:ea typeface="华文中宋" panose="02010600040101010101" pitchFamily="2" charset="-122"/>
            </a:endParaRPr>
          </a:p>
          <a:p>
            <a:r>
              <a:rPr kumimoji="1" lang="en-US" altLang="zh-CN" dirty="0">
                <a:latin typeface="华文中宋" panose="02010600040101010101" pitchFamily="2" charset="-122"/>
                <a:ea typeface="华文中宋" panose="02010600040101010101" pitchFamily="2" charset="-122"/>
              </a:rPr>
              <a:t> </a:t>
            </a:r>
            <a:r>
              <a:rPr kumimoji="1" lang="zh-CN" altLang="en-US" dirty="0">
                <a:latin typeface="华文中宋" panose="02010600040101010101" pitchFamily="2" charset="-122"/>
                <a:ea typeface="华文中宋" panose="02010600040101010101" pitchFamily="2" charset="-122"/>
              </a:rPr>
              <a:t>常量</a:t>
            </a:r>
            <a:endParaRPr kumimoji="1" lang="en-US" altLang="zh-CN" dirty="0">
              <a:latin typeface="华文中宋" panose="02010600040101010101" pitchFamily="2" charset="-122"/>
              <a:ea typeface="华文中宋" panose="02010600040101010101" pitchFamily="2" charset="-122"/>
            </a:endParaRPr>
          </a:p>
          <a:p>
            <a:r>
              <a:rPr kumimoji="1" lang="en-US" altLang="zh-CN" dirty="0">
                <a:latin typeface="华文中宋" panose="02010600040101010101" pitchFamily="2" charset="-122"/>
                <a:ea typeface="华文中宋" panose="02010600040101010101" pitchFamily="2" charset="-122"/>
              </a:rPr>
              <a:t> </a:t>
            </a:r>
            <a:r>
              <a:rPr kumimoji="1" lang="zh-CN" altLang="en-US" dirty="0">
                <a:latin typeface="华文中宋" panose="02010600040101010101" pitchFamily="2" charset="-122"/>
                <a:ea typeface="华文中宋" panose="02010600040101010101" pitchFamily="2" charset="-122"/>
              </a:rPr>
              <a:t>输入</a:t>
            </a:r>
            <a:endParaRPr kumimoji="1" lang="en-US" altLang="zh-CN" dirty="0">
              <a:latin typeface="华文中宋" panose="02010600040101010101" pitchFamily="2" charset="-122"/>
              <a:ea typeface="华文中宋" panose="02010600040101010101" pitchFamily="2" charset="-122"/>
            </a:endParaRPr>
          </a:p>
          <a:p>
            <a:r>
              <a:rPr kumimoji="1" lang="en-US" altLang="zh-CN" dirty="0">
                <a:latin typeface="华文中宋" panose="02010600040101010101" pitchFamily="2" charset="-122"/>
                <a:ea typeface="华文中宋" panose="02010600040101010101" pitchFamily="2" charset="-122"/>
              </a:rPr>
              <a:t> </a:t>
            </a:r>
            <a:r>
              <a:rPr kumimoji="1" lang="zh-CN" altLang="en-US" dirty="0">
                <a:latin typeface="华文中宋" panose="02010600040101010101" pitchFamily="2" charset="-122"/>
                <a:ea typeface="华文中宋" panose="02010600040101010101" pitchFamily="2" charset="-122"/>
              </a:rPr>
              <a:t>输出</a:t>
            </a:r>
          </a:p>
        </p:txBody>
      </p:sp>
    </p:spTree>
    <p:extLst>
      <p:ext uri="{BB962C8B-B14F-4D97-AF65-F5344CB8AC3E}">
        <p14:creationId xmlns:p14="http://schemas.microsoft.com/office/powerpoint/2010/main" val="30648739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r>
              <a:rPr lang="zh-CN" altLang="en-US"/>
              <a:t>字符型</a:t>
            </a:r>
          </a:p>
        </p:txBody>
      </p:sp>
      <p:sp>
        <p:nvSpPr>
          <p:cNvPr id="16387" name="Rectangle 3"/>
          <p:cNvSpPr>
            <a:spLocks noGrp="1" noChangeArrowheads="1"/>
          </p:cNvSpPr>
          <p:nvPr>
            <p:ph type="body" idx="4294967295"/>
          </p:nvPr>
        </p:nvSpPr>
        <p:spPr/>
        <p:txBody>
          <a:bodyPr/>
          <a:lstStyle/>
          <a:p>
            <a:r>
              <a:rPr lang="zh-CN" altLang="zh-CN" sz="2400" dirty="0"/>
              <a:t>用于描述文字符号类的信息</a:t>
            </a:r>
            <a:endParaRPr lang="en-US" altLang="zh-CN" sz="2400" dirty="0"/>
          </a:p>
          <a:p>
            <a:r>
              <a:rPr lang="zh-CN" altLang="zh-CN" sz="2400" dirty="0"/>
              <a:t>在计算机中实际存放的是字符对应的</a:t>
            </a:r>
            <a:r>
              <a:rPr lang="zh-CN" altLang="zh-CN" sz="2400" u="sng" dirty="0"/>
              <a:t>机器数</a:t>
            </a:r>
            <a:r>
              <a:rPr lang="zh-CN" altLang="zh-CN" sz="2400" dirty="0"/>
              <a:t>，即每个字符对应一种</a:t>
            </a:r>
            <a:r>
              <a:rPr lang="en-US" altLang="zh-CN" sz="2400" dirty="0"/>
              <a:t>0</a:t>
            </a:r>
            <a:r>
              <a:rPr lang="zh-CN" altLang="zh-CN" sz="2400" dirty="0"/>
              <a:t>和</a:t>
            </a:r>
            <a:r>
              <a:rPr lang="en-US" altLang="zh-CN" sz="2400" dirty="0"/>
              <a:t>1</a:t>
            </a:r>
            <a:r>
              <a:rPr lang="zh-CN" altLang="zh-CN" sz="2400" dirty="0"/>
              <a:t>的组合方式。</a:t>
            </a:r>
          </a:p>
        </p:txBody>
      </p:sp>
      <p:sp>
        <p:nvSpPr>
          <p:cNvPr id="158729" name="Rectangle 4"/>
          <p:cNvSpPr>
            <a:spLocks noChangeArrowheads="1"/>
          </p:cNvSpPr>
          <p:nvPr/>
        </p:nvSpPr>
        <p:spPr bwMode="auto">
          <a:xfrm>
            <a:off x="5246535" y="2798763"/>
            <a:ext cx="2044434" cy="3365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lstStyle/>
          <a:p>
            <a:pPr algn="ctr"/>
            <a:r>
              <a:rPr lang="en-US" altLang="zh-CN"/>
              <a:t>01100001</a:t>
            </a:r>
          </a:p>
        </p:txBody>
      </p:sp>
      <p:sp>
        <p:nvSpPr>
          <p:cNvPr id="158730" name="Text Box 5"/>
          <p:cNvSpPr txBox="1">
            <a:spLocks noChangeArrowheads="1"/>
          </p:cNvSpPr>
          <p:nvPr/>
        </p:nvSpPr>
        <p:spPr bwMode="auto">
          <a:xfrm>
            <a:off x="4823997" y="2773363"/>
            <a:ext cx="356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ctr" eaLnBrk="1" hangingPunct="1"/>
            <a:r>
              <a:rPr lang="en-US" altLang="zh-CN"/>
              <a:t>a</a:t>
            </a:r>
          </a:p>
        </p:txBody>
      </p:sp>
      <p:sp>
        <p:nvSpPr>
          <p:cNvPr id="158731" name="Rectangle 4"/>
          <p:cNvSpPr>
            <a:spLocks noChangeArrowheads="1"/>
          </p:cNvSpPr>
          <p:nvPr/>
        </p:nvSpPr>
        <p:spPr bwMode="auto">
          <a:xfrm>
            <a:off x="1714277" y="2798763"/>
            <a:ext cx="2044434" cy="3365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lstStyle/>
          <a:p>
            <a:pPr algn="ctr"/>
            <a:r>
              <a:rPr lang="en-US" altLang="zh-CN" dirty="0"/>
              <a:t>01000001</a:t>
            </a:r>
          </a:p>
        </p:txBody>
      </p:sp>
      <p:sp>
        <p:nvSpPr>
          <p:cNvPr id="158732" name="Text Box 5"/>
          <p:cNvSpPr txBox="1">
            <a:spLocks noChangeArrowheads="1"/>
          </p:cNvSpPr>
          <p:nvPr/>
        </p:nvSpPr>
        <p:spPr bwMode="auto">
          <a:xfrm>
            <a:off x="1274908" y="2773363"/>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ctr" eaLnBrk="1" hangingPunct="1"/>
            <a:r>
              <a:rPr lang="en-US" altLang="zh-CN"/>
              <a:t>A</a:t>
            </a:r>
          </a:p>
        </p:txBody>
      </p:sp>
      <p:sp>
        <p:nvSpPr>
          <p:cNvPr id="9"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89A1610-107C-4CB9-9E43-FB1F16BDA15E}" type="slidenum">
              <a:rPr lang="en-US" altLang="zh-CN" sz="1200">
                <a:latin typeface="Arial" charset="0"/>
                <a:ea typeface="+mn-ea"/>
              </a:rPr>
              <a:pPr algn="r">
                <a:defRPr/>
              </a:pPr>
              <a:t>21</a:t>
            </a:fld>
            <a:endParaRPr lang="en-US" altLang="zh-CN" sz="1200">
              <a:latin typeface="Arial" charset="0"/>
              <a:ea typeface="+mn-ea"/>
            </a:endParaRPr>
          </a:p>
        </p:txBody>
      </p:sp>
      <p:sp>
        <p:nvSpPr>
          <p:cNvPr id="10" name="Rectangle 4"/>
          <p:cNvSpPr>
            <a:spLocks noChangeArrowheads="1"/>
          </p:cNvSpPr>
          <p:nvPr/>
        </p:nvSpPr>
        <p:spPr bwMode="auto">
          <a:xfrm>
            <a:off x="5246535" y="3541713"/>
            <a:ext cx="2044434" cy="3365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lstStyle/>
          <a:p>
            <a:pPr algn="ctr"/>
            <a:r>
              <a:rPr lang="en-US" altLang="zh-CN"/>
              <a:t>0x</a:t>
            </a:r>
            <a:r>
              <a:rPr lang="en-US" altLang="zh-CN">
                <a:solidFill>
                  <a:srgbClr val="FF0000"/>
                </a:solidFill>
              </a:rPr>
              <a:t>61</a:t>
            </a:r>
          </a:p>
        </p:txBody>
      </p:sp>
      <p:sp>
        <p:nvSpPr>
          <p:cNvPr id="11" name="Rectangle 4"/>
          <p:cNvSpPr>
            <a:spLocks noChangeArrowheads="1"/>
          </p:cNvSpPr>
          <p:nvPr/>
        </p:nvSpPr>
        <p:spPr bwMode="auto">
          <a:xfrm>
            <a:off x="1714277" y="3541713"/>
            <a:ext cx="2044434" cy="3365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lstStyle/>
          <a:p>
            <a:pPr algn="ctr"/>
            <a:r>
              <a:rPr lang="en-US" altLang="zh-CN"/>
              <a:t>0x</a:t>
            </a:r>
            <a:r>
              <a:rPr lang="en-US" altLang="zh-CN">
                <a:solidFill>
                  <a:srgbClr val="FF0000"/>
                </a:solidFill>
              </a:rPr>
              <a:t>41</a:t>
            </a:r>
          </a:p>
        </p:txBody>
      </p:sp>
      <p:sp>
        <p:nvSpPr>
          <p:cNvPr id="12" name="Rectangle 4"/>
          <p:cNvSpPr>
            <a:spLocks noChangeArrowheads="1"/>
          </p:cNvSpPr>
          <p:nvPr/>
        </p:nvSpPr>
        <p:spPr bwMode="auto">
          <a:xfrm>
            <a:off x="5246535" y="4171950"/>
            <a:ext cx="2044434" cy="3365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lstStyle/>
          <a:p>
            <a:pPr algn="ctr"/>
            <a:r>
              <a:rPr lang="en-US" altLang="zh-CN"/>
              <a:t>97</a:t>
            </a:r>
            <a:endParaRPr lang="en-US" altLang="zh-CN">
              <a:solidFill>
                <a:srgbClr val="FF0000"/>
              </a:solidFill>
            </a:endParaRPr>
          </a:p>
        </p:txBody>
      </p:sp>
      <p:sp>
        <p:nvSpPr>
          <p:cNvPr id="13" name="Rectangle 4"/>
          <p:cNvSpPr>
            <a:spLocks noChangeArrowheads="1"/>
          </p:cNvSpPr>
          <p:nvPr/>
        </p:nvSpPr>
        <p:spPr bwMode="auto">
          <a:xfrm>
            <a:off x="1714277" y="4171950"/>
            <a:ext cx="2044434" cy="3365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lstStyle/>
          <a:p>
            <a:pPr algn="ctr"/>
            <a:r>
              <a:rPr lang="en-US" altLang="zh-CN"/>
              <a:t>65</a:t>
            </a:r>
            <a:endParaRPr lang="en-US" altLang="zh-CN">
              <a:solidFill>
                <a:srgbClr val="FF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87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87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873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9" grpId="0" animBg="1"/>
      <p:bldP spid="158730" grpId="0"/>
      <p:bldP spid="158731" grpId="0" animBg="1"/>
      <p:bldP spid="158732" grpId="0"/>
      <p:bldP spid="10" grpId="0" animBg="1"/>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4294967295"/>
          </p:nvPr>
        </p:nvSpPr>
        <p:spPr/>
        <p:txBody>
          <a:bodyPr/>
          <a:lstStyle/>
          <a:p>
            <a:r>
              <a:rPr lang="en-US" altLang="zh-CN" dirty="0"/>
              <a:t>C</a:t>
            </a:r>
            <a:r>
              <a:rPr lang="zh-CN" altLang="zh-CN" dirty="0"/>
              <a:t>标准规定普通字符型数据在计算机中占用</a:t>
            </a:r>
            <a:r>
              <a:rPr lang="en-US" altLang="zh-CN" dirty="0"/>
              <a:t>1</a:t>
            </a:r>
            <a:r>
              <a:rPr lang="zh-CN" altLang="zh-CN" dirty="0"/>
              <a:t>个字节空间，即</a:t>
            </a:r>
            <a:r>
              <a:rPr lang="en-US" altLang="zh-CN" dirty="0"/>
              <a:t>8</a:t>
            </a:r>
            <a:r>
              <a:rPr lang="zh-CN" altLang="zh-CN" dirty="0"/>
              <a:t>个</a:t>
            </a:r>
            <a:r>
              <a:rPr lang="zh-CN" altLang="en-US" dirty="0"/>
              <a:t>二</a:t>
            </a:r>
            <a:r>
              <a:rPr lang="zh-CN" altLang="zh-CN" dirty="0"/>
              <a:t>进制位空间。</a:t>
            </a:r>
          </a:p>
          <a:p>
            <a:r>
              <a:rPr lang="zh-CN" altLang="zh-CN" dirty="0"/>
              <a:t>根据字符型数据在计算机中占用空间的大小，可以推算出其取值范围。</a:t>
            </a:r>
            <a:endParaRPr lang="en-US" altLang="zh-CN" dirty="0"/>
          </a:p>
          <a:p>
            <a:endParaRPr lang="en-US" altLang="zh-CN" dirty="0"/>
          </a:p>
          <a:p>
            <a:r>
              <a:rPr lang="zh-CN" altLang="en-US" dirty="0"/>
              <a:t>值集：</a:t>
            </a:r>
          </a:p>
          <a:p>
            <a:pPr lvl="1"/>
            <a:r>
              <a:rPr lang="zh-CN" altLang="en-US" dirty="0"/>
              <a:t>二</a:t>
            </a:r>
            <a:r>
              <a:rPr lang="zh-CN" altLang="zh-CN" dirty="0"/>
              <a:t>进制数为</a:t>
            </a:r>
            <a:r>
              <a:rPr lang="en-US" altLang="zh-CN" dirty="0"/>
              <a:t>00000000~01111111</a:t>
            </a:r>
            <a:r>
              <a:rPr lang="zh-CN" altLang="zh-CN" dirty="0"/>
              <a:t>、</a:t>
            </a:r>
            <a:r>
              <a:rPr lang="en-US" altLang="zh-CN" dirty="0"/>
              <a:t>10000000</a:t>
            </a:r>
            <a:r>
              <a:rPr lang="zh-CN" altLang="zh-CN" dirty="0"/>
              <a:t>、</a:t>
            </a:r>
            <a:r>
              <a:rPr lang="en-US" altLang="zh-CN" dirty="0"/>
              <a:t>10000001~11111111</a:t>
            </a:r>
            <a:r>
              <a:rPr lang="zh-CN" altLang="zh-CN" dirty="0"/>
              <a:t>，</a:t>
            </a:r>
            <a:endParaRPr lang="en-US" altLang="zh-CN" dirty="0"/>
          </a:p>
          <a:p>
            <a:pPr lvl="1"/>
            <a:r>
              <a:rPr lang="zh-CN" altLang="zh-CN" dirty="0"/>
              <a:t>对应的</a:t>
            </a:r>
            <a:r>
              <a:rPr lang="zh-CN" altLang="en-US" dirty="0"/>
              <a:t>十六进制</a:t>
            </a:r>
            <a:r>
              <a:rPr lang="zh-CN" altLang="zh-CN" dirty="0"/>
              <a:t>数为</a:t>
            </a:r>
            <a:r>
              <a:rPr lang="en-US" altLang="zh-CN" dirty="0"/>
              <a:t>00~7F</a:t>
            </a:r>
            <a:r>
              <a:rPr lang="zh-CN" altLang="zh-CN" dirty="0"/>
              <a:t>、</a:t>
            </a:r>
            <a:r>
              <a:rPr lang="en-US" altLang="zh-CN" dirty="0"/>
              <a:t>80</a:t>
            </a:r>
            <a:r>
              <a:rPr lang="zh-CN" altLang="zh-CN" dirty="0"/>
              <a:t>、</a:t>
            </a:r>
            <a:r>
              <a:rPr lang="en-US" altLang="zh-CN" dirty="0"/>
              <a:t>81~FF</a:t>
            </a:r>
            <a:r>
              <a:rPr lang="zh-CN" altLang="zh-CN" dirty="0"/>
              <a:t>，</a:t>
            </a:r>
            <a:endParaRPr lang="en-US" altLang="zh-CN" dirty="0"/>
          </a:p>
          <a:p>
            <a:pPr lvl="1"/>
            <a:r>
              <a:rPr lang="zh-CN" altLang="zh-CN" dirty="0"/>
              <a:t>对应的十进制数为</a:t>
            </a:r>
            <a:r>
              <a:rPr lang="en-US" altLang="zh-CN" dirty="0"/>
              <a:t>0~127</a:t>
            </a:r>
            <a:r>
              <a:rPr lang="zh-CN" altLang="zh-CN" dirty="0"/>
              <a:t>、</a:t>
            </a:r>
            <a:r>
              <a:rPr lang="en-US" altLang="zh-CN" dirty="0"/>
              <a:t>128</a:t>
            </a:r>
            <a:r>
              <a:rPr lang="zh-CN" altLang="zh-CN" dirty="0"/>
              <a:t>、</a:t>
            </a:r>
            <a:r>
              <a:rPr lang="en-US" altLang="zh-CN" dirty="0"/>
              <a:t>129~255</a:t>
            </a:r>
            <a:r>
              <a:rPr lang="zh-CN" altLang="zh-CN" dirty="0"/>
              <a:t>，</a:t>
            </a:r>
            <a:endParaRPr lang="en-US" altLang="zh-CN" dirty="0"/>
          </a:p>
          <a:p>
            <a:pPr lvl="1"/>
            <a:r>
              <a:rPr lang="zh-CN" altLang="zh-CN" dirty="0"/>
              <a:t>对应的</a:t>
            </a:r>
            <a:r>
              <a:rPr lang="en-US" altLang="zh-CN" dirty="0"/>
              <a:t>256</a:t>
            </a:r>
            <a:r>
              <a:rPr lang="zh-CN" altLang="zh-CN" dirty="0"/>
              <a:t>种字符一般为</a:t>
            </a:r>
            <a:r>
              <a:rPr lang="en-US" altLang="zh-CN" b="1" dirty="0">
                <a:solidFill>
                  <a:srgbClr val="FF0000"/>
                </a:solidFill>
              </a:rPr>
              <a:t>ASCII</a:t>
            </a:r>
            <a:r>
              <a:rPr lang="zh-CN" altLang="zh-CN" b="1" dirty="0">
                <a:solidFill>
                  <a:srgbClr val="FF0000"/>
                </a:solidFill>
              </a:rPr>
              <a:t>码</a:t>
            </a:r>
            <a:r>
              <a:rPr lang="zh-CN" altLang="zh-CN" dirty="0"/>
              <a:t>表中规定的字符。</a:t>
            </a:r>
            <a:endParaRPr lang="en-US" altLang="zh-CN" dirty="0">
              <a:solidFill>
                <a:schemeClr val="bg2"/>
              </a:solidFill>
            </a:endParaRPr>
          </a:p>
        </p:txBody>
      </p:sp>
      <p:sp>
        <p:nvSpPr>
          <p:cNvPr id="9"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8F8DA488-A2F9-4B05-9B71-965B49FD134E}" type="slidenum">
              <a:rPr lang="en-US" altLang="zh-CN" sz="1200">
                <a:latin typeface="Arial" charset="0"/>
                <a:ea typeface="+mn-ea"/>
              </a:rPr>
              <a:pPr algn="r">
                <a:defRPr/>
              </a:pPr>
              <a:t>22</a:t>
            </a:fld>
            <a:endParaRPr lang="en-US" altLang="zh-CN" sz="1200">
              <a:latin typeface="Arial" charset="0"/>
              <a:ea typeface="+mn-ea"/>
            </a:endParaRPr>
          </a:p>
        </p:txBody>
      </p:sp>
      <p:sp>
        <p:nvSpPr>
          <p:cNvPr id="2" name="矩形 1">
            <a:extLst>
              <a:ext uri="{FF2B5EF4-FFF2-40B4-BE49-F238E27FC236}">
                <a16:creationId xmlns:a16="http://schemas.microsoft.com/office/drawing/2014/main" id="{05426520-91FD-49E7-93D1-2BFA848676B6}"/>
              </a:ext>
            </a:extLst>
          </p:cNvPr>
          <p:cNvSpPr/>
          <p:nvPr/>
        </p:nvSpPr>
        <p:spPr>
          <a:xfrm>
            <a:off x="2044757" y="5094185"/>
            <a:ext cx="7740860" cy="461665"/>
          </a:xfrm>
          <a:prstGeom prst="rect">
            <a:avLst/>
          </a:prstGeom>
          <a:ln>
            <a:solidFill>
              <a:schemeClr val="tx1"/>
            </a:solidFill>
          </a:ln>
        </p:spPr>
        <p:txBody>
          <a:bodyPr wrap="square">
            <a:spAutoFit/>
          </a:bodyPr>
          <a:lstStyle/>
          <a:p>
            <a:r>
              <a:rPr lang="en-US" altLang="zh-CN" dirty="0">
                <a:solidFill>
                  <a:srgbClr val="FF0000"/>
                </a:solidFill>
              </a:rPr>
              <a:t>A</a:t>
            </a:r>
            <a:r>
              <a:rPr lang="en-US" altLang="zh-CN" dirty="0"/>
              <a:t>merican </a:t>
            </a:r>
            <a:r>
              <a:rPr lang="en-US" altLang="zh-CN" dirty="0">
                <a:solidFill>
                  <a:srgbClr val="FF0000"/>
                </a:solidFill>
              </a:rPr>
              <a:t>S</a:t>
            </a:r>
            <a:r>
              <a:rPr lang="en-US" altLang="zh-CN" dirty="0"/>
              <a:t>tandard </a:t>
            </a:r>
            <a:r>
              <a:rPr lang="en-US" altLang="zh-CN" dirty="0">
                <a:solidFill>
                  <a:srgbClr val="FF0000"/>
                </a:solidFill>
              </a:rPr>
              <a:t>C</a:t>
            </a:r>
            <a:r>
              <a:rPr lang="en-US" altLang="zh-CN" dirty="0"/>
              <a:t>ode for </a:t>
            </a:r>
            <a:r>
              <a:rPr lang="en-US" altLang="zh-CN" dirty="0">
                <a:solidFill>
                  <a:srgbClr val="FF0000"/>
                </a:solidFill>
              </a:rPr>
              <a:t>I</a:t>
            </a:r>
            <a:r>
              <a:rPr lang="en-US" altLang="zh-CN" dirty="0"/>
              <a:t>nformation </a:t>
            </a:r>
            <a:r>
              <a:rPr lang="en-US" altLang="zh-CN" dirty="0">
                <a:solidFill>
                  <a:srgbClr val="FF0000"/>
                </a:solidFill>
              </a:rPr>
              <a:t>I</a:t>
            </a:r>
            <a:r>
              <a:rPr lang="en-US" altLang="zh-CN" dirty="0"/>
              <a:t>nterchange</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503" y="319885"/>
            <a:ext cx="1735441" cy="447984"/>
          </a:xfrm>
          <a:prstGeom prst="rect">
            <a:avLst/>
          </a:prstGeom>
        </p:spPr>
        <p:txBody>
          <a:bodyPr vert="horz" wrap="square" lIns="0" tIns="16931" rIns="0" bIns="0" numCol="1" rtlCol="0" anchor="ctr" anchorCtr="0" compatLnSpc="1">
            <a:prstTxWarp prst="textNoShape">
              <a:avLst/>
            </a:prstTxWarp>
            <a:spAutoFit/>
          </a:bodyPr>
          <a:lstStyle/>
          <a:p>
            <a:pPr marL="16932">
              <a:spcBef>
                <a:spcPts val="133"/>
              </a:spcBef>
            </a:pPr>
            <a:r>
              <a:rPr sz="2800" b="1" spc="-60" dirty="0"/>
              <a:t>ASCII</a:t>
            </a:r>
            <a:r>
              <a:rPr sz="2800" b="1" spc="-13" dirty="0">
                <a:latin typeface="宋体"/>
                <a:cs typeface="宋体"/>
              </a:rPr>
              <a:t>码</a:t>
            </a:r>
            <a:r>
              <a:rPr sz="2800" b="1" spc="-13" dirty="0">
                <a:latin typeface="Microsoft JhengHei"/>
                <a:cs typeface="Microsoft JhengHei"/>
              </a:rPr>
              <a:t>表</a:t>
            </a:r>
            <a:endParaRPr sz="2800">
              <a:latin typeface="Microsoft JhengHei"/>
              <a:cs typeface="Microsoft JhengHei"/>
            </a:endParaRPr>
          </a:p>
        </p:txBody>
      </p:sp>
      <p:pic>
        <p:nvPicPr>
          <p:cNvPr id="3" name="object 3"/>
          <p:cNvPicPr/>
          <p:nvPr/>
        </p:nvPicPr>
        <p:blipFill>
          <a:blip r:embed="rId2" cstate="print"/>
          <a:stretch>
            <a:fillRect/>
          </a:stretch>
        </p:blipFill>
        <p:spPr>
          <a:xfrm>
            <a:off x="1288499" y="1496286"/>
            <a:ext cx="9419239" cy="4518077"/>
          </a:xfrm>
          <a:prstGeom prst="rect">
            <a:avLst/>
          </a:prstGeom>
        </p:spPr>
      </p:pic>
    </p:spTree>
    <p:extLst>
      <p:ext uri="{BB962C8B-B14F-4D97-AF65-F5344CB8AC3E}">
        <p14:creationId xmlns:p14="http://schemas.microsoft.com/office/powerpoint/2010/main" val="1039900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p:txBody>
          <a:bodyPr/>
          <a:lstStyle/>
          <a:p>
            <a:r>
              <a:rPr lang="zh-CN" altLang="en-US" dirty="0"/>
              <a:t>操作集：</a:t>
            </a:r>
            <a:endParaRPr lang="en-US" altLang="zh-CN" dirty="0"/>
          </a:p>
          <a:p>
            <a:pPr lvl="1"/>
            <a:r>
              <a:rPr lang="zh-CN" altLang="zh-CN" dirty="0"/>
              <a:t>算术操作</a:t>
            </a:r>
            <a:endParaRPr lang="en-US" altLang="zh-CN" dirty="0"/>
          </a:p>
          <a:p>
            <a:pPr lvl="1"/>
            <a:r>
              <a:rPr lang="zh-CN" altLang="zh-CN" dirty="0"/>
              <a:t>关系和逻辑操作</a:t>
            </a:r>
            <a:endParaRPr lang="en-US" altLang="zh-CN" dirty="0"/>
          </a:p>
          <a:p>
            <a:pPr lvl="1"/>
            <a:r>
              <a:rPr lang="zh-CN" altLang="zh-CN" dirty="0"/>
              <a:t>位操作</a:t>
            </a:r>
            <a:endParaRPr lang="en-US" altLang="zh-CN" dirty="0"/>
          </a:p>
          <a:p>
            <a:pPr lvl="1"/>
            <a:r>
              <a:rPr lang="zh-CN" altLang="zh-CN" dirty="0"/>
              <a:t>赋值操作</a:t>
            </a:r>
            <a:endParaRPr lang="en-US" altLang="zh-CN" dirty="0"/>
          </a:p>
          <a:p>
            <a:pPr lvl="1"/>
            <a:r>
              <a:rPr lang="zh-CN" altLang="zh-CN" dirty="0"/>
              <a:t>条件操作</a:t>
            </a:r>
            <a:endParaRPr lang="en-US" altLang="zh-CN" dirty="0"/>
          </a:p>
          <a:p>
            <a:pPr lvl="1"/>
            <a:r>
              <a:rPr lang="en-US" altLang="zh-CN" dirty="0"/>
              <a:t>……</a:t>
            </a:r>
          </a:p>
          <a:p>
            <a:pPr lvl="1"/>
            <a:r>
              <a:rPr lang="en-US" altLang="zh-CN" dirty="0">
                <a:latin typeface="Arial" pitchFamily="34" charset="0"/>
              </a:rPr>
              <a:t>C</a:t>
            </a:r>
            <a:r>
              <a:rPr lang="zh-CN" altLang="zh-CN" dirty="0">
                <a:latin typeface="Arial" pitchFamily="34" charset="0"/>
              </a:rPr>
              <a:t>语言允许字符型数据参与</a:t>
            </a:r>
            <a:r>
              <a:rPr lang="zh-CN" altLang="en-US" dirty="0">
                <a:latin typeface="Arial" pitchFamily="34" charset="0"/>
              </a:rPr>
              <a:t>以上操作，</a:t>
            </a:r>
            <a:r>
              <a:rPr lang="zh-CN" altLang="zh-CN" dirty="0"/>
              <a:t>实际上是其对应的</a:t>
            </a:r>
            <a:r>
              <a:rPr lang="en-US" altLang="zh-CN" dirty="0"/>
              <a:t>ASCII</a:t>
            </a:r>
            <a:r>
              <a:rPr lang="zh-CN" altLang="zh-CN" dirty="0"/>
              <a:t>码在参与操作</a:t>
            </a:r>
            <a:endParaRPr lang="en-US" altLang="zh-CN" dirty="0">
              <a:solidFill>
                <a:schemeClr val="bg2"/>
              </a:solidFill>
            </a:endParaRPr>
          </a:p>
        </p:txBody>
      </p:sp>
      <p:sp>
        <p:nvSpPr>
          <p:cNvPr id="9"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3C1294A7-391B-452A-BDFF-FC23FECE4336}" type="slidenum">
              <a:rPr lang="en-US" altLang="zh-CN" sz="1200">
                <a:latin typeface="Arial" charset="0"/>
                <a:ea typeface="+mn-ea"/>
              </a:rPr>
              <a:pPr algn="r">
                <a:defRPr/>
              </a:pPr>
              <a:t>24</a:t>
            </a:fld>
            <a:endParaRPr lang="en-US" altLang="zh-CN" sz="1200">
              <a:latin typeface="Arial" charset="0"/>
              <a:ea typeface="+mn-ea"/>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zh-CN" altLang="en-US" sz="3200"/>
              <a:t>字符型变量</a:t>
            </a:r>
          </a:p>
        </p:txBody>
      </p:sp>
      <p:sp>
        <p:nvSpPr>
          <p:cNvPr id="14339" name="Rectangle 3"/>
          <p:cNvSpPr>
            <a:spLocks noGrp="1" noChangeArrowheads="1"/>
          </p:cNvSpPr>
          <p:nvPr>
            <p:ph type="body" idx="4294967295"/>
          </p:nvPr>
        </p:nvSpPr>
        <p:spPr/>
        <p:txBody>
          <a:bodyPr/>
          <a:lstStyle/>
          <a:p>
            <a:r>
              <a:rPr lang="zh-CN" altLang="en-US"/>
              <a:t>定义字符型变量时用</a:t>
            </a:r>
            <a:r>
              <a:rPr lang="en-US" altLang="zh-CN">
                <a:solidFill>
                  <a:srgbClr val="FF0000"/>
                </a:solidFill>
              </a:rPr>
              <a:t>char </a:t>
            </a:r>
            <a:r>
              <a:rPr lang="zh-CN" altLang="en-US"/>
              <a:t>，可以加类型修饰符。</a:t>
            </a:r>
          </a:p>
          <a:p>
            <a:pPr lvl="1" eaLnBrk="1" hangingPunct="1"/>
            <a:r>
              <a:rPr lang="en-US" altLang="zh-CN" sz="2800" b="1"/>
              <a:t>char</a:t>
            </a:r>
          </a:p>
          <a:p>
            <a:pPr lvl="1" eaLnBrk="1" hangingPunct="1"/>
            <a:endParaRPr lang="en-US" altLang="zh-CN" sz="2800" b="1">
              <a:solidFill>
                <a:srgbClr val="0000FF"/>
              </a:solidFill>
            </a:endParaRPr>
          </a:p>
          <a:p>
            <a:pPr lvl="1" eaLnBrk="1" hangingPunct="1"/>
            <a:endParaRPr lang="en-US" altLang="zh-CN" sz="2800" b="1">
              <a:solidFill>
                <a:srgbClr val="0000FF"/>
              </a:solidFill>
            </a:endParaRPr>
          </a:p>
          <a:p>
            <a:pPr lvl="1" eaLnBrk="1" hangingPunct="1"/>
            <a:r>
              <a:rPr lang="en-US" altLang="zh-CN" sz="2800" b="1">
                <a:solidFill>
                  <a:srgbClr val="0000FF"/>
                </a:solidFill>
              </a:rPr>
              <a:t>signed</a:t>
            </a:r>
            <a:r>
              <a:rPr lang="en-US" altLang="zh-CN" sz="2800" b="1"/>
              <a:t> char</a:t>
            </a:r>
          </a:p>
          <a:p>
            <a:pPr lvl="2"/>
            <a:r>
              <a:rPr lang="zh-CN" altLang="en-US"/>
              <a:t>对应的十进制数为：</a:t>
            </a:r>
            <a:r>
              <a:rPr lang="en-US" altLang="zh-CN"/>
              <a:t>	0~127</a:t>
            </a:r>
            <a:r>
              <a:rPr lang="zh-CN" altLang="en-US"/>
              <a:t>、          </a:t>
            </a:r>
            <a:r>
              <a:rPr lang="en-US" altLang="zh-CN"/>
              <a:t>-0</a:t>
            </a:r>
            <a:r>
              <a:rPr lang="zh-CN" altLang="en-US"/>
              <a:t>、          </a:t>
            </a:r>
            <a:r>
              <a:rPr lang="en-US" altLang="zh-CN"/>
              <a:t>-1~-127</a:t>
            </a:r>
            <a:r>
              <a:rPr lang="zh-CN" altLang="en-US"/>
              <a:t>（原码）</a:t>
            </a:r>
            <a:endParaRPr lang="en-US" altLang="zh-CN"/>
          </a:p>
          <a:p>
            <a:pPr lvl="2"/>
            <a:r>
              <a:rPr lang="en-US" altLang="zh-CN"/>
              <a:t>			0~127</a:t>
            </a:r>
            <a:r>
              <a:rPr lang="zh-CN" altLang="en-US"/>
              <a:t>、       </a:t>
            </a:r>
            <a:r>
              <a:rPr lang="en-US" altLang="zh-CN"/>
              <a:t>-128</a:t>
            </a:r>
            <a:r>
              <a:rPr lang="zh-CN" altLang="en-US"/>
              <a:t>、        </a:t>
            </a:r>
            <a:r>
              <a:rPr lang="en-US" altLang="zh-CN"/>
              <a:t>-127~-1</a:t>
            </a:r>
            <a:r>
              <a:rPr lang="zh-CN" altLang="en-US"/>
              <a:t>（补码）</a:t>
            </a:r>
          </a:p>
          <a:p>
            <a:pPr lvl="1" eaLnBrk="1" hangingPunct="1"/>
            <a:endParaRPr lang="en-US" altLang="zh-CN" sz="2800" b="1">
              <a:solidFill>
                <a:srgbClr val="0000FF"/>
              </a:solidFill>
            </a:endParaRPr>
          </a:p>
          <a:p>
            <a:pPr lvl="1" eaLnBrk="1" hangingPunct="1"/>
            <a:r>
              <a:rPr lang="en-US" altLang="zh-CN" sz="2800" b="1">
                <a:solidFill>
                  <a:srgbClr val="0000FF"/>
                </a:solidFill>
              </a:rPr>
              <a:t>unsigned</a:t>
            </a:r>
            <a:r>
              <a:rPr lang="en-US" altLang="zh-CN" sz="2800" b="1"/>
              <a:t> char</a:t>
            </a:r>
          </a:p>
          <a:p>
            <a:pPr lvl="2" eaLnBrk="1" hangingPunct="1"/>
            <a:r>
              <a:rPr lang="zh-CN" altLang="en-US"/>
              <a:t>对应的十进制数为：</a:t>
            </a:r>
            <a:r>
              <a:rPr lang="en-US" altLang="zh-CN"/>
              <a:t>	0~127</a:t>
            </a:r>
            <a:r>
              <a:rPr lang="zh-CN" altLang="en-US"/>
              <a:t>、      </a:t>
            </a:r>
            <a:r>
              <a:rPr lang="en-US" altLang="zh-CN"/>
              <a:t>128</a:t>
            </a:r>
            <a:r>
              <a:rPr lang="zh-CN" altLang="en-US"/>
              <a:t>、        </a:t>
            </a:r>
            <a:r>
              <a:rPr lang="en-US" altLang="zh-CN"/>
              <a:t>129~255</a:t>
            </a:r>
          </a:p>
          <a:p>
            <a:pPr lvl="1" eaLnBrk="1" hangingPunct="1"/>
            <a:endParaRPr lang="en-US" altLang="zh-CN" sz="2800" b="1">
              <a:solidFill>
                <a:srgbClr val="0000FF"/>
              </a:solidFill>
            </a:endParaRPr>
          </a:p>
          <a:p>
            <a:pPr lvl="1" eaLnBrk="1" hangingPunct="1"/>
            <a:r>
              <a:rPr lang="en-US" altLang="zh-CN" sz="2800" b="1"/>
              <a:t>wchar_t</a:t>
            </a:r>
            <a:r>
              <a:rPr lang="zh-CN" altLang="en-US" sz="2800" b="1"/>
              <a:t>（</a:t>
            </a:r>
            <a:r>
              <a:rPr kumimoji="1" lang="zh-CN" altLang="en-US" sz="2800" b="1"/>
              <a:t>宽字符</a:t>
            </a:r>
            <a:r>
              <a:rPr lang="zh-CN" altLang="en-US" sz="2800" b="1"/>
              <a:t>） </a:t>
            </a:r>
            <a:endParaRPr lang="en-US" altLang="zh-CN"/>
          </a:p>
        </p:txBody>
      </p:sp>
      <p:sp>
        <p:nvSpPr>
          <p:cNvPr id="162833" name="Rectangle 11"/>
          <p:cNvSpPr>
            <a:spLocks noChangeArrowheads="1"/>
          </p:cNvSpPr>
          <p:nvPr/>
        </p:nvSpPr>
        <p:spPr bwMode="auto">
          <a:xfrm>
            <a:off x="5231719" y="1403350"/>
            <a:ext cx="1295231" cy="323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grpSp>
        <p:nvGrpSpPr>
          <p:cNvPr id="2" name="Group 12"/>
          <p:cNvGrpSpPr>
            <a:grpSpLocks/>
          </p:cNvGrpSpPr>
          <p:nvPr/>
        </p:nvGrpSpPr>
        <p:grpSpPr bwMode="auto">
          <a:xfrm>
            <a:off x="5231719" y="2959100"/>
            <a:ext cx="1295231" cy="323850"/>
            <a:chOff x="1701" y="2137"/>
            <a:chExt cx="612" cy="204"/>
          </a:xfrm>
        </p:grpSpPr>
        <p:sp>
          <p:nvSpPr>
            <p:cNvPr id="19474" name="Line 13"/>
            <p:cNvSpPr>
              <a:spLocks noChangeShapeType="1"/>
            </p:cNvSpPr>
            <p:nvPr/>
          </p:nvSpPr>
          <p:spPr bwMode="auto">
            <a:xfrm>
              <a:off x="1769" y="2149"/>
              <a:ext cx="0" cy="1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5" name="Rectangle 14"/>
            <p:cNvSpPr>
              <a:spLocks noChangeArrowheads="1"/>
            </p:cNvSpPr>
            <p:nvPr/>
          </p:nvSpPr>
          <p:spPr bwMode="auto">
            <a:xfrm>
              <a:off x="1701" y="2137"/>
              <a:ext cx="612" cy="2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grpSp>
      <p:sp>
        <p:nvSpPr>
          <p:cNvPr id="162837" name="Rectangle 15"/>
          <p:cNvSpPr>
            <a:spLocks noChangeArrowheads="1"/>
          </p:cNvSpPr>
          <p:nvPr/>
        </p:nvSpPr>
        <p:spPr bwMode="auto">
          <a:xfrm>
            <a:off x="5231719" y="4710113"/>
            <a:ext cx="1295231" cy="323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grpSp>
        <p:nvGrpSpPr>
          <p:cNvPr id="3" name="Group 16"/>
          <p:cNvGrpSpPr>
            <a:grpSpLocks/>
          </p:cNvGrpSpPr>
          <p:nvPr/>
        </p:nvGrpSpPr>
        <p:grpSpPr bwMode="auto">
          <a:xfrm>
            <a:off x="5231719" y="6102350"/>
            <a:ext cx="2590463" cy="323850"/>
            <a:chOff x="1701" y="2863"/>
            <a:chExt cx="1224" cy="204"/>
          </a:xfrm>
        </p:grpSpPr>
        <p:sp>
          <p:nvSpPr>
            <p:cNvPr id="19472" name="Rectangle 17"/>
            <p:cNvSpPr>
              <a:spLocks noChangeArrowheads="1"/>
            </p:cNvSpPr>
            <p:nvPr/>
          </p:nvSpPr>
          <p:spPr bwMode="auto">
            <a:xfrm>
              <a:off x="1701" y="2863"/>
              <a:ext cx="612" cy="2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19473" name="Rectangle 18"/>
            <p:cNvSpPr>
              <a:spLocks noChangeArrowheads="1"/>
            </p:cNvSpPr>
            <p:nvPr/>
          </p:nvSpPr>
          <p:spPr bwMode="auto">
            <a:xfrm>
              <a:off x="2313" y="2863"/>
              <a:ext cx="612" cy="2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grpSp>
      <p:sp>
        <p:nvSpPr>
          <p:cNvPr id="162844" name="Rectangle 28"/>
          <p:cNvSpPr>
            <a:spLocks noChangeArrowheads="1"/>
          </p:cNvSpPr>
          <p:nvPr/>
        </p:nvSpPr>
        <p:spPr bwMode="auto">
          <a:xfrm>
            <a:off x="8184085" y="2827339"/>
            <a:ext cx="36719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zh-CN" altLang="en-US" dirty="0"/>
              <a:t>被看成有符号整数</a:t>
            </a:r>
          </a:p>
        </p:txBody>
      </p:sp>
      <p:sp>
        <p:nvSpPr>
          <p:cNvPr id="162845" name="Rectangle 29"/>
          <p:cNvSpPr>
            <a:spLocks noChangeArrowheads="1"/>
          </p:cNvSpPr>
          <p:nvPr/>
        </p:nvSpPr>
        <p:spPr bwMode="auto">
          <a:xfrm>
            <a:off x="8184085" y="4627564"/>
            <a:ext cx="36719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zh-CN" altLang="en-US"/>
              <a:t>被看成无符号整数</a:t>
            </a:r>
          </a:p>
        </p:txBody>
      </p:sp>
      <p:sp>
        <p:nvSpPr>
          <p:cNvPr id="162846" name="Rectangle 30"/>
          <p:cNvSpPr>
            <a:spLocks noChangeArrowheads="1"/>
          </p:cNvSpPr>
          <p:nvPr/>
        </p:nvSpPr>
        <p:spPr bwMode="auto">
          <a:xfrm>
            <a:off x="6958695" y="1373188"/>
            <a:ext cx="4897329" cy="831850"/>
          </a:xfrm>
          <a:prstGeom prst="rect">
            <a:avLst/>
          </a:prstGeom>
          <a:solidFill>
            <a:schemeClr val="bg1"/>
          </a:solidFill>
          <a:ln w="9525">
            <a:solidFill>
              <a:schemeClr val="tx1"/>
            </a:solidFill>
            <a:miter lim="800000"/>
            <a:headEnd/>
            <a:tailEnd/>
          </a:ln>
        </p:spPr>
        <p:txBody>
          <a:bodyPr>
            <a:spAutoFit/>
          </a:bodyPr>
          <a:lstStyle/>
          <a:p>
            <a:r>
              <a:rPr lang="zh-CN" altLang="en-US"/>
              <a:t>由具体系统决定被看成</a:t>
            </a:r>
          </a:p>
          <a:p>
            <a:r>
              <a:rPr lang="zh-CN" altLang="en-US"/>
              <a:t>有符号整数或无符号整数</a:t>
            </a:r>
          </a:p>
        </p:txBody>
      </p:sp>
      <p:sp>
        <p:nvSpPr>
          <p:cNvPr id="162847" name="Rectangle 31"/>
          <p:cNvSpPr>
            <a:spLocks noChangeArrowheads="1"/>
          </p:cNvSpPr>
          <p:nvPr/>
        </p:nvSpPr>
        <p:spPr bwMode="auto">
          <a:xfrm>
            <a:off x="9358681" y="6067426"/>
            <a:ext cx="249734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zh-CN" altLang="en-US"/>
              <a:t>标准未提及</a:t>
            </a:r>
          </a:p>
        </p:txBody>
      </p:sp>
      <p:sp>
        <p:nvSpPr>
          <p:cNvPr id="18"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01C29AD9-E691-43BB-A63B-CE8BEA373BC0}" type="slidenum">
              <a:rPr lang="en-US" altLang="zh-CN" sz="1200">
                <a:latin typeface="Arial" charset="0"/>
                <a:ea typeface="+mn-ea"/>
              </a:rPr>
              <a:pPr algn="r">
                <a:defRPr/>
              </a:pPr>
              <a:t>25</a:t>
            </a:fld>
            <a:endParaRPr lang="en-US" altLang="zh-CN" sz="1200">
              <a:latin typeface="Arial" charset="0"/>
              <a:ea typeface="+mn-ea"/>
            </a:endParaRPr>
          </a:p>
        </p:txBody>
      </p:sp>
      <p:grpSp>
        <p:nvGrpSpPr>
          <p:cNvPr id="4" name="Group 12"/>
          <p:cNvGrpSpPr>
            <a:grpSpLocks/>
          </p:cNvGrpSpPr>
          <p:nvPr/>
        </p:nvGrpSpPr>
        <p:grpSpPr bwMode="auto">
          <a:xfrm>
            <a:off x="5255000" y="1808163"/>
            <a:ext cx="1295231" cy="323850"/>
            <a:chOff x="1701" y="2137"/>
            <a:chExt cx="612" cy="204"/>
          </a:xfrm>
        </p:grpSpPr>
        <p:sp>
          <p:nvSpPr>
            <p:cNvPr id="19470" name="Line 13"/>
            <p:cNvSpPr>
              <a:spLocks noChangeShapeType="1"/>
            </p:cNvSpPr>
            <p:nvPr/>
          </p:nvSpPr>
          <p:spPr bwMode="auto">
            <a:xfrm>
              <a:off x="1769" y="2149"/>
              <a:ext cx="0" cy="1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1" name="Rectangle 14"/>
            <p:cNvSpPr>
              <a:spLocks noChangeArrowheads="1"/>
            </p:cNvSpPr>
            <p:nvPr/>
          </p:nvSpPr>
          <p:spPr bwMode="auto">
            <a:xfrm>
              <a:off x="1701" y="2137"/>
              <a:ext cx="612" cy="2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28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28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28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284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339">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3" grpId="0" animBg="1"/>
      <p:bldP spid="162837" grpId="0" animBg="1"/>
      <p:bldP spid="1628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zh-CN" altLang="en-US" sz="3200" dirty="0">
                <a:latin typeface="Times New Roman" pitchFamily="18" charset="0"/>
              </a:rPr>
              <a:t>字符型常量</a:t>
            </a:r>
            <a:endParaRPr lang="zh-CN" altLang="en-US" sz="3200" b="0" dirty="0"/>
          </a:p>
        </p:txBody>
      </p:sp>
      <p:sp>
        <p:nvSpPr>
          <p:cNvPr id="20483" name="Rectangle 3"/>
          <p:cNvSpPr>
            <a:spLocks noGrp="1" noChangeArrowheads="1"/>
          </p:cNvSpPr>
          <p:nvPr>
            <p:ph type="body" idx="4294967295"/>
          </p:nvPr>
        </p:nvSpPr>
        <p:spPr/>
        <p:txBody>
          <a:bodyPr/>
          <a:lstStyle/>
          <a:p>
            <a:r>
              <a:rPr lang="zh-CN" altLang="en-US" sz="2400" dirty="0">
                <a:solidFill>
                  <a:schemeClr val="tx2"/>
                </a:solidFill>
                <a:latin typeface="Times New Roman" pitchFamily="18" charset="0"/>
                <a:cs typeface="Times New Roman" pitchFamily="18" charset="0"/>
              </a:rPr>
              <a:t>普通</a:t>
            </a:r>
            <a:r>
              <a:rPr lang="zh-CN" altLang="en-US" sz="2400" dirty="0">
                <a:latin typeface="Times New Roman" pitchFamily="18" charset="0"/>
                <a:cs typeface="Times New Roman" pitchFamily="18" charset="0"/>
              </a:rPr>
              <a:t>字符：由两个单引号（</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）括起来的一个字符</a:t>
            </a:r>
          </a:p>
          <a:p>
            <a:pPr lvl="1"/>
            <a:r>
              <a:rPr lang="zh-CN" altLang="en-US" b="1" dirty="0">
                <a:latin typeface="Times New Roman" pitchFamily="18" charset="0"/>
                <a:cs typeface="Times New Roman" pitchFamily="18" charset="0"/>
              </a:rPr>
              <a:t>例如：</a:t>
            </a:r>
            <a:r>
              <a:rPr lang="en-US" altLang="zh-CN" b="1" dirty="0">
                <a:latin typeface="Times New Roman" pitchFamily="18" charset="0"/>
                <a:cs typeface="Times New Roman" pitchFamily="18" charset="0"/>
              </a:rPr>
              <a:t>'A'</a:t>
            </a:r>
            <a:r>
              <a:rPr lang="zh-CN" altLang="en-US" b="1" dirty="0">
                <a:solidFill>
                  <a:schemeClr val="tx2"/>
                </a:solidFill>
                <a:latin typeface="Times New Roman" pitchFamily="18" charset="0"/>
                <a:cs typeface="Times New Roman" pitchFamily="18" charset="0"/>
              </a:rPr>
              <a:t>， </a:t>
            </a:r>
            <a:r>
              <a:rPr lang="en-US" altLang="zh-CN" b="1" dirty="0">
                <a:latin typeface="Times New Roman" pitchFamily="18" charset="0"/>
                <a:cs typeface="Times New Roman" pitchFamily="18" charset="0"/>
              </a:rPr>
              <a:t>'5'</a:t>
            </a:r>
            <a:r>
              <a:rPr lang="zh-CN" altLang="en-US" b="1" dirty="0">
                <a:solidFill>
                  <a:schemeClr val="tx2"/>
                </a:solidFill>
                <a:latin typeface="Times New Roman" pitchFamily="18" charset="0"/>
                <a:cs typeface="Times New Roman" pitchFamily="18" charset="0"/>
              </a:rPr>
              <a:t>， </a:t>
            </a:r>
            <a:r>
              <a:rPr lang="en-US" altLang="zh-CN" b="1" dirty="0">
                <a:latin typeface="Times New Roman" pitchFamily="18" charset="0"/>
                <a:cs typeface="Times New Roman" pitchFamily="18" charset="0"/>
              </a:rPr>
              <a:t>'+'</a:t>
            </a:r>
            <a:r>
              <a:rPr lang="zh-CN" altLang="en-US" b="1" dirty="0">
                <a:solidFill>
                  <a:schemeClr val="tx2"/>
                </a:solidFill>
                <a:latin typeface="Times New Roman" pitchFamily="18" charset="0"/>
                <a:cs typeface="Times New Roman" pitchFamily="18" charset="0"/>
              </a:rPr>
              <a:t>， </a:t>
            </a:r>
            <a:r>
              <a:rPr lang="en-US" altLang="zh-CN" b="1" dirty="0">
                <a:latin typeface="Times New Roman" pitchFamily="18" charset="0"/>
                <a:cs typeface="Times New Roman" pitchFamily="18" charset="0"/>
              </a:rPr>
              <a:t>'$'</a:t>
            </a:r>
            <a:r>
              <a:rPr lang="zh-CN" altLang="en-US" b="1" dirty="0">
                <a:solidFill>
                  <a:schemeClr val="tx2"/>
                </a:solidFill>
                <a:latin typeface="Times New Roman" pitchFamily="18" charset="0"/>
                <a:cs typeface="Times New Roman" pitchFamily="18" charset="0"/>
              </a:rPr>
              <a:t>，</a:t>
            </a:r>
            <a:r>
              <a:rPr lang="en-US" altLang="zh-CN" b="1" dirty="0">
                <a:latin typeface="Times New Roman" pitchFamily="18" charset="0"/>
                <a:cs typeface="Times New Roman" pitchFamily="18" charset="0"/>
              </a:rPr>
              <a:t>'</a:t>
            </a:r>
            <a:r>
              <a:rPr lang="en-US" altLang="zh-CN" b="1" dirty="0">
                <a:solidFill>
                  <a:schemeClr val="tx2"/>
                </a:solidFill>
                <a:latin typeface="Times New Roman" pitchFamily="18" charset="0"/>
                <a:cs typeface="Times New Roman" pitchFamily="18" charset="0"/>
              </a:rPr>
              <a:t> </a:t>
            </a:r>
            <a:r>
              <a:rPr lang="en-US" altLang="zh-CN" b="1" dirty="0">
                <a:latin typeface="Times New Roman" pitchFamily="18" charset="0"/>
                <a:cs typeface="Times New Roman" pitchFamily="18" charset="0"/>
              </a:rPr>
              <a:t>‘</a:t>
            </a:r>
            <a:r>
              <a:rPr lang="zh-CN" altLang="en-US" b="1" dirty="0">
                <a:solidFill>
                  <a:schemeClr val="tx2"/>
                </a:solidFill>
                <a:latin typeface="Times New Roman" pitchFamily="18" charset="0"/>
                <a:cs typeface="Times New Roman" pitchFamily="18" charset="0"/>
              </a:rPr>
              <a:t>，</a:t>
            </a:r>
            <a:r>
              <a:rPr lang="en-US" altLang="zh-CN" b="1" dirty="0">
                <a:solidFill>
                  <a:schemeClr val="tx2"/>
                </a:solidFill>
                <a:latin typeface="Times New Roman" pitchFamily="18" charset="0"/>
                <a:cs typeface="Times New Roman" pitchFamily="18" charset="0"/>
              </a:rPr>
              <a:t>…</a:t>
            </a:r>
            <a:endParaRPr lang="zh-CN" altLang="en-US" b="1" dirty="0">
              <a:latin typeface="Times New Roman" pitchFamily="18" charset="0"/>
              <a:cs typeface="Times New Roman" pitchFamily="18" charset="0"/>
            </a:endParaRPr>
          </a:p>
          <a:p>
            <a:pPr lvl="1"/>
            <a:endParaRPr lang="en-US" altLang="zh-CN" sz="2000" b="0" dirty="0">
              <a:latin typeface="Times New Roman" pitchFamily="18" charset="0"/>
              <a:cs typeface="Times New Roman" pitchFamily="18" charset="0"/>
            </a:endParaRPr>
          </a:p>
          <a:p>
            <a:r>
              <a:rPr lang="zh-CN" altLang="en-US" sz="2400" b="0" dirty="0">
                <a:latin typeface="Times New Roman" pitchFamily="18" charset="0"/>
                <a:cs typeface="Times New Roman" pitchFamily="18" charset="0"/>
              </a:rPr>
              <a:t>转义符</a:t>
            </a:r>
            <a:r>
              <a:rPr lang="zh-CN" altLang="zh-CN" sz="2400" b="0" dirty="0">
                <a:latin typeface="Times New Roman" pitchFamily="18" charset="0"/>
                <a:cs typeface="Times New Roman" pitchFamily="18" charset="0"/>
              </a:rPr>
              <a:t>（</a:t>
            </a:r>
            <a:r>
              <a:rPr lang="en-US" altLang="zh-CN" sz="2400" b="0" dirty="0">
                <a:latin typeface="Times New Roman" pitchFamily="18" charset="0"/>
                <a:cs typeface="Times New Roman" pitchFamily="18" charset="0"/>
              </a:rPr>
              <a:t>escape sequence</a:t>
            </a:r>
            <a:r>
              <a:rPr lang="zh-CN" altLang="en-US" sz="2400" b="0" dirty="0">
                <a:latin typeface="Times New Roman" pitchFamily="18" charset="0"/>
                <a:cs typeface="Times New Roman" pitchFamily="18" charset="0"/>
              </a:rPr>
              <a:t>）：由两个单引号（</a:t>
            </a:r>
            <a:r>
              <a:rPr lang="en-US" altLang="zh-CN" sz="2400" b="0" dirty="0">
                <a:latin typeface="Times New Roman" pitchFamily="18" charset="0"/>
                <a:cs typeface="Times New Roman" pitchFamily="18" charset="0"/>
              </a:rPr>
              <a:t>'</a:t>
            </a:r>
            <a:r>
              <a:rPr lang="zh-CN" altLang="en-US" sz="2400" b="0" dirty="0">
                <a:latin typeface="Times New Roman" pitchFamily="18" charset="0"/>
                <a:cs typeface="Times New Roman" pitchFamily="18" charset="0"/>
              </a:rPr>
              <a:t>）括起来的一个特殊字符序列，其中的字符序列以</a:t>
            </a:r>
            <a:r>
              <a:rPr lang="en-US" altLang="zh-CN" sz="2400" b="0" dirty="0">
                <a:latin typeface="Times New Roman" pitchFamily="18" charset="0"/>
                <a:cs typeface="Times New Roman" pitchFamily="18" charset="0"/>
              </a:rPr>
              <a:t>\</a:t>
            </a:r>
            <a:r>
              <a:rPr lang="zh-CN" altLang="en-US" sz="2400" b="0" dirty="0">
                <a:latin typeface="Times New Roman" pitchFamily="18" charset="0"/>
                <a:cs typeface="Times New Roman" pitchFamily="18" charset="0"/>
              </a:rPr>
              <a:t>开头，后面是一个特殊字符或八进制</a:t>
            </a:r>
            <a:r>
              <a:rPr lang="en-US" altLang="zh-CN" sz="2400" b="0" dirty="0">
                <a:latin typeface="Times New Roman" pitchFamily="18" charset="0"/>
                <a:cs typeface="Times New Roman" pitchFamily="18" charset="0"/>
              </a:rPr>
              <a:t>ASCII</a:t>
            </a:r>
            <a:r>
              <a:rPr lang="zh-CN" altLang="en-US" sz="2400" b="0" dirty="0">
                <a:latin typeface="Times New Roman" pitchFamily="18" charset="0"/>
                <a:cs typeface="Times New Roman" pitchFamily="18" charset="0"/>
              </a:rPr>
              <a:t>码或十六进制</a:t>
            </a:r>
            <a:r>
              <a:rPr lang="en-US" altLang="zh-CN" sz="2400" b="0" dirty="0">
                <a:latin typeface="Times New Roman" pitchFamily="18" charset="0"/>
                <a:cs typeface="Times New Roman" pitchFamily="18" charset="0"/>
              </a:rPr>
              <a:t>ASCII</a:t>
            </a:r>
            <a:r>
              <a:rPr lang="zh-CN" altLang="en-US" sz="2400" b="0" dirty="0">
                <a:latin typeface="Times New Roman" pitchFamily="18" charset="0"/>
                <a:cs typeface="Times New Roman" pitchFamily="18" charset="0"/>
              </a:rPr>
              <a:t>码</a:t>
            </a:r>
          </a:p>
          <a:p>
            <a:pPr lvl="1"/>
            <a:r>
              <a:rPr lang="zh-CN" altLang="en-US" b="1" dirty="0">
                <a:latin typeface="Times New Roman" pitchFamily="18" charset="0"/>
                <a:cs typeface="Times New Roman" pitchFamily="18" charset="0"/>
              </a:rPr>
              <a:t>特殊转义符</a:t>
            </a:r>
          </a:p>
          <a:p>
            <a:pPr lvl="2"/>
            <a:r>
              <a:rPr lang="en-US" altLang="zh-CN" dirty="0">
                <a:latin typeface="Times New Roman" pitchFamily="18" charset="0"/>
                <a:cs typeface="Times New Roman" pitchFamily="18" charset="0"/>
              </a:rPr>
              <a:t>'\n' (</a:t>
            </a:r>
            <a:r>
              <a:rPr lang="zh-CN" altLang="en-US" dirty="0">
                <a:latin typeface="Times New Roman" pitchFamily="18" charset="0"/>
                <a:cs typeface="Times New Roman" pitchFamily="18" charset="0"/>
              </a:rPr>
              <a:t>回车换行符</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'\a' (</a:t>
            </a:r>
            <a:r>
              <a:rPr lang="zh-CN" altLang="en-US" dirty="0">
                <a:latin typeface="Times New Roman" pitchFamily="18" charset="0"/>
                <a:cs typeface="Times New Roman" pitchFamily="18" charset="0"/>
              </a:rPr>
              <a:t>响铃符</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'\t' (</a:t>
            </a:r>
            <a:r>
              <a:rPr lang="zh-CN" altLang="en-US" dirty="0">
                <a:latin typeface="Times New Roman" pitchFamily="18" charset="0"/>
                <a:cs typeface="Times New Roman" pitchFamily="18" charset="0"/>
              </a:rPr>
              <a:t>制表符</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'\b' (</a:t>
            </a:r>
            <a:r>
              <a:rPr lang="zh-CN" altLang="en-US" dirty="0">
                <a:latin typeface="Times New Roman" pitchFamily="18" charset="0"/>
                <a:cs typeface="Times New Roman" pitchFamily="18" charset="0"/>
              </a:rPr>
              <a:t>退格符</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p>
          <a:p>
            <a:pPr lvl="2">
              <a:buNone/>
            </a:pPr>
            <a:r>
              <a:rPr lang="en-US" altLang="zh-CN" dirty="0">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反斜杠</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r>
              <a:rPr lang="en-US" altLang="zh-CN" dirty="0">
                <a:solidFill>
                  <a:srgbClr val="FF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单引号</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r>
              <a:rPr lang="en-US" altLang="zh-CN" dirty="0">
                <a:solidFill>
                  <a:srgbClr val="FF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双引号</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r>
              <a:rPr lang="en-US" altLang="zh-CN" dirty="0">
                <a:solidFill>
                  <a:srgbClr val="FF0000"/>
                </a:solidFill>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双引号</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p>
          <a:p>
            <a:pPr lvl="1"/>
            <a:r>
              <a:rPr lang="en-US" altLang="zh-CN" b="1" dirty="0">
                <a:latin typeface="Times New Roman" pitchFamily="18" charset="0"/>
                <a:cs typeface="Times New Roman" pitchFamily="18" charset="0"/>
              </a:rPr>
              <a:t>ASCII</a:t>
            </a:r>
            <a:r>
              <a:rPr lang="zh-CN" altLang="en-US" b="1" dirty="0">
                <a:latin typeface="Times New Roman" pitchFamily="18" charset="0"/>
                <a:cs typeface="Times New Roman" pitchFamily="18" charset="0"/>
              </a:rPr>
              <a:t>码转义符</a:t>
            </a:r>
          </a:p>
          <a:p>
            <a:pPr lvl="2"/>
            <a:r>
              <a:rPr lang="zh-CN" altLang="en-US" dirty="0">
                <a:latin typeface="Times New Roman" pitchFamily="18" charset="0"/>
                <a:cs typeface="Times New Roman" pitchFamily="18" charset="0"/>
              </a:rPr>
              <a:t>八进制：</a:t>
            </a:r>
            <a:r>
              <a:rPr lang="en-US" altLang="zh-CN" dirty="0">
                <a:latin typeface="Times New Roman" pitchFamily="18" charset="0"/>
                <a:cs typeface="Times New Roman" pitchFamily="18" charset="0"/>
              </a:rPr>
              <a:t>'\</a:t>
            </a:r>
            <a:r>
              <a:rPr lang="en-US" altLang="zh-CN" dirty="0" err="1">
                <a:solidFill>
                  <a:srgbClr val="00B050"/>
                </a:solidFill>
                <a:latin typeface="Times New Roman" pitchFamily="18" charset="0"/>
                <a:cs typeface="Times New Roman" pitchFamily="18" charset="0"/>
              </a:rPr>
              <a:t>ddd</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，例如：</a:t>
            </a:r>
            <a:r>
              <a:rPr lang="en-US" altLang="zh-CN" dirty="0">
                <a:latin typeface="Times New Roman" pitchFamily="18" charset="0"/>
                <a:cs typeface="Times New Roman" pitchFamily="18" charset="0"/>
              </a:rPr>
              <a:t>'\</a:t>
            </a:r>
            <a:r>
              <a:rPr lang="en-US" altLang="zh-CN" dirty="0">
                <a:solidFill>
                  <a:srgbClr val="00B050"/>
                </a:solidFill>
                <a:latin typeface="Times New Roman" pitchFamily="18" charset="0"/>
                <a:cs typeface="Times New Roman" pitchFamily="18" charset="0"/>
              </a:rPr>
              <a:t>101</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zh-CN" altLang="zh-CN" dirty="0">
                <a:latin typeface="Times New Roman" pitchFamily="18" charset="0"/>
                <a:cs typeface="Times New Roman" pitchFamily="18" charset="0"/>
              </a:rPr>
              <a:t>表示</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101</a:t>
            </a:r>
            <a:r>
              <a:rPr lang="zh-CN" altLang="zh-CN" dirty="0">
                <a:latin typeface="Times New Roman" pitchFamily="18" charset="0"/>
                <a:cs typeface="Times New Roman" pitchFamily="18" charset="0"/>
              </a:rPr>
              <a:t>是</a:t>
            </a:r>
            <a:r>
              <a:rPr lang="en-US" altLang="zh-CN" dirty="0">
                <a:latin typeface="Times New Roman" pitchFamily="18" charset="0"/>
                <a:cs typeface="Times New Roman" pitchFamily="18" charset="0"/>
              </a:rPr>
              <a:t>A</a:t>
            </a:r>
            <a:r>
              <a:rPr lang="zh-CN" altLang="zh-CN" dirty="0">
                <a:latin typeface="Times New Roman" pitchFamily="18" charset="0"/>
                <a:cs typeface="Times New Roman" pitchFamily="18" charset="0"/>
              </a:rPr>
              <a:t>对应的</a:t>
            </a:r>
            <a:r>
              <a:rPr lang="zh-CN" altLang="en-US" dirty="0">
                <a:latin typeface="Times New Roman" pitchFamily="18" charset="0"/>
                <a:cs typeface="Times New Roman" pitchFamily="18" charset="0"/>
              </a:rPr>
              <a:t>八进制</a:t>
            </a:r>
            <a:r>
              <a:rPr lang="en-US" altLang="zh-CN" dirty="0">
                <a:latin typeface="Times New Roman" pitchFamily="18" charset="0"/>
                <a:cs typeface="Times New Roman" pitchFamily="18" charset="0"/>
              </a:rPr>
              <a:t>ASCII</a:t>
            </a:r>
            <a:r>
              <a:rPr lang="zh-CN" altLang="zh-CN" dirty="0">
                <a:latin typeface="Times New Roman" pitchFamily="18" charset="0"/>
                <a:cs typeface="Times New Roman" pitchFamily="18" charset="0"/>
              </a:rPr>
              <a:t>码）</a:t>
            </a:r>
            <a:endParaRPr lang="en-US" altLang="zh-CN" dirty="0">
              <a:latin typeface="Times New Roman" pitchFamily="18" charset="0"/>
              <a:cs typeface="Times New Roman" pitchFamily="18" charset="0"/>
            </a:endParaRPr>
          </a:p>
          <a:p>
            <a:pPr lvl="2"/>
            <a:r>
              <a:rPr lang="zh-CN" altLang="en-US" dirty="0">
                <a:latin typeface="Times New Roman" pitchFamily="18" charset="0"/>
                <a:cs typeface="Times New Roman" pitchFamily="18" charset="0"/>
              </a:rPr>
              <a:t>十六进制：</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x</a:t>
            </a:r>
            <a:r>
              <a:rPr lang="en-US" altLang="zh-CN" dirty="0" err="1">
                <a:solidFill>
                  <a:srgbClr val="00B050"/>
                </a:solidFill>
                <a:latin typeface="Times New Roman" pitchFamily="18" charset="0"/>
                <a:cs typeface="Times New Roman" pitchFamily="18" charset="0"/>
              </a:rPr>
              <a:t>dd</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（或</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X</a:t>
            </a:r>
            <a:r>
              <a:rPr lang="en-US" altLang="zh-CN" dirty="0" err="1">
                <a:solidFill>
                  <a:srgbClr val="00B050"/>
                </a:solidFill>
                <a:latin typeface="Times New Roman" pitchFamily="18" charset="0"/>
                <a:cs typeface="Times New Roman" pitchFamily="18" charset="0"/>
              </a:rPr>
              <a:t>dd</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），例如：</a:t>
            </a:r>
            <a:r>
              <a:rPr lang="en-US" altLang="zh-CN" dirty="0">
                <a:latin typeface="Times New Roman" pitchFamily="18" charset="0"/>
                <a:cs typeface="Times New Roman" pitchFamily="18" charset="0"/>
              </a:rPr>
              <a:t>'\x</a:t>
            </a:r>
            <a:r>
              <a:rPr lang="en-US" altLang="zh-CN" dirty="0">
                <a:solidFill>
                  <a:srgbClr val="00B050"/>
                </a:solidFill>
                <a:latin typeface="Times New Roman" pitchFamily="18" charset="0"/>
                <a:cs typeface="Times New Roman" pitchFamily="18" charset="0"/>
              </a:rPr>
              <a:t>41</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zh-CN" altLang="zh-CN" dirty="0">
                <a:latin typeface="Times New Roman" pitchFamily="18" charset="0"/>
                <a:cs typeface="Times New Roman" pitchFamily="18" charset="0"/>
              </a:rPr>
              <a:t>表示</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41</a:t>
            </a:r>
            <a:r>
              <a:rPr lang="zh-CN" altLang="zh-CN" dirty="0">
                <a:latin typeface="Times New Roman" pitchFamily="18" charset="0"/>
                <a:cs typeface="Times New Roman" pitchFamily="18" charset="0"/>
              </a:rPr>
              <a:t>是</a:t>
            </a:r>
            <a:r>
              <a:rPr lang="en-US" altLang="zh-CN" dirty="0">
                <a:latin typeface="Times New Roman" pitchFamily="18" charset="0"/>
                <a:cs typeface="Times New Roman" pitchFamily="18" charset="0"/>
              </a:rPr>
              <a:t>A</a:t>
            </a:r>
            <a:r>
              <a:rPr lang="zh-CN" altLang="zh-CN" dirty="0">
                <a:latin typeface="Times New Roman" pitchFamily="18" charset="0"/>
                <a:cs typeface="Times New Roman" pitchFamily="18" charset="0"/>
              </a:rPr>
              <a:t>对应的</a:t>
            </a:r>
            <a:r>
              <a:rPr lang="zh-CN" altLang="en-US" dirty="0">
                <a:latin typeface="Times New Roman" pitchFamily="18" charset="0"/>
                <a:cs typeface="Times New Roman" pitchFamily="18" charset="0"/>
              </a:rPr>
              <a:t>十六进制</a:t>
            </a:r>
            <a:r>
              <a:rPr lang="en-US" altLang="zh-CN" dirty="0">
                <a:latin typeface="Times New Roman" pitchFamily="18" charset="0"/>
                <a:cs typeface="Times New Roman" pitchFamily="18" charset="0"/>
              </a:rPr>
              <a:t>ASCII</a:t>
            </a:r>
            <a:r>
              <a:rPr lang="zh-CN" altLang="zh-CN" dirty="0">
                <a:latin typeface="Times New Roman" pitchFamily="18" charset="0"/>
                <a:cs typeface="Times New Roman" pitchFamily="18" charset="0"/>
              </a:rPr>
              <a:t>码</a:t>
            </a:r>
            <a:endParaRPr lang="zh-CN" altLang="en-US" dirty="0">
              <a:latin typeface="Times New Roman" pitchFamily="18" charset="0"/>
              <a:cs typeface="Times New Roman" pitchFamily="18" charset="0"/>
            </a:endParaRPr>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231D574-BD3C-4FD6-A9F1-C80AB9FA436B}" type="slidenum">
              <a:rPr lang="en-US" altLang="zh-CN" sz="1200">
                <a:latin typeface="Arial" charset="0"/>
                <a:ea typeface="+mn-ea"/>
              </a:rPr>
              <a:pPr algn="r">
                <a:defRPr/>
              </a:pPr>
              <a:t>26</a:t>
            </a:fld>
            <a:endParaRPr lang="en-US" altLang="zh-CN" sz="1200">
              <a:latin typeface="Arial" charset="0"/>
              <a:ea typeface="+mn-ea"/>
            </a:endParaRPr>
          </a:p>
        </p:txBody>
      </p:sp>
      <p:sp>
        <p:nvSpPr>
          <p:cNvPr id="20486" name="矩形 3"/>
          <p:cNvSpPr>
            <a:spLocks noChangeArrowheads="1"/>
          </p:cNvSpPr>
          <p:nvPr/>
        </p:nvSpPr>
        <p:spPr bwMode="auto">
          <a:xfrm>
            <a:off x="6095206" y="5184195"/>
            <a:ext cx="594000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zh-CN" altLang="zh-CN" sz="2000" dirty="0"/>
              <a:t>一般用于键盘只能输入数字和少数英文字母的场合</a:t>
            </a:r>
            <a:endParaRPr lang="zh-CN" altLang="en-US" sz="2000" dirty="0"/>
          </a:p>
        </p:txBody>
      </p:sp>
      <p:sp>
        <p:nvSpPr>
          <p:cNvPr id="8" name="矩形 3">
            <a:extLst>
              <a:ext uri="{FF2B5EF4-FFF2-40B4-BE49-F238E27FC236}">
                <a16:creationId xmlns:a16="http://schemas.microsoft.com/office/drawing/2014/main" id="{7E5922DB-D840-47E5-B1B2-B26C99ABF15D}"/>
              </a:ext>
            </a:extLst>
          </p:cNvPr>
          <p:cNvSpPr>
            <a:spLocks noChangeArrowheads="1"/>
          </p:cNvSpPr>
          <p:nvPr/>
        </p:nvSpPr>
        <p:spPr bwMode="auto">
          <a:xfrm>
            <a:off x="8147206" y="4149080"/>
            <a:ext cx="388800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zh-CN" altLang="zh-CN" sz="2000" dirty="0"/>
              <a:t>一般用于</a:t>
            </a:r>
            <a:r>
              <a:rPr lang="zh-CN" altLang="en-US" sz="2000" dirty="0"/>
              <a:t>只有</a:t>
            </a:r>
            <a:r>
              <a:rPr lang="zh-CN" altLang="zh-CN" sz="2000" dirty="0"/>
              <a:t>数字</a:t>
            </a:r>
            <a:r>
              <a:rPr lang="zh-CN" altLang="en-US" sz="2000" dirty="0"/>
              <a:t>小键盘</a:t>
            </a:r>
            <a:r>
              <a:rPr lang="zh-CN" altLang="zh-CN" sz="2000" dirty="0"/>
              <a:t>的场合</a:t>
            </a:r>
            <a:endParaRPr lang="zh-CN" altLang="en-US" sz="20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8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a:p>
        </p:txBody>
      </p:sp>
      <p:sp>
        <p:nvSpPr>
          <p:cNvPr id="22531" name="内容占位符 2"/>
          <p:cNvSpPr>
            <a:spLocks noGrp="1"/>
          </p:cNvSpPr>
          <p:nvPr>
            <p:ph idx="1"/>
          </p:nvPr>
        </p:nvSpPr>
        <p:spPr/>
        <p:txBody>
          <a:bodyPr/>
          <a:lstStyle/>
          <a:p>
            <a:r>
              <a:rPr lang="zh-CN" altLang="zh-CN" dirty="0">
                <a:latin typeface="Courier New" pitchFamily="49" charset="0"/>
                <a:cs typeface="Courier New" pitchFamily="49" charset="0"/>
              </a:rPr>
              <a:t>用格式符</a:t>
            </a:r>
            <a:r>
              <a:rPr lang="en-US" altLang="zh-CN" dirty="0">
                <a:latin typeface="Courier New" pitchFamily="49" charset="0"/>
                <a:cs typeface="Courier New" pitchFamily="49" charset="0"/>
              </a:rPr>
              <a:t> %c </a:t>
            </a:r>
            <a:r>
              <a:rPr lang="zh-CN" altLang="zh-CN" dirty="0">
                <a:latin typeface="Courier New" pitchFamily="49" charset="0"/>
                <a:cs typeface="Courier New" pitchFamily="49" charset="0"/>
              </a:rPr>
              <a:t>将各种类型的数据显示为字符</a:t>
            </a:r>
            <a:endParaRPr lang="zh-CN" altLang="en-US" dirty="0"/>
          </a:p>
        </p:txBody>
      </p:sp>
      <p:sp>
        <p:nvSpPr>
          <p:cNvPr id="22532" name="矩形 3"/>
          <p:cNvSpPr>
            <a:spLocks noChangeArrowheads="1"/>
          </p:cNvSpPr>
          <p:nvPr/>
        </p:nvSpPr>
        <p:spPr bwMode="auto">
          <a:xfrm>
            <a:off x="696294" y="1628776"/>
            <a:ext cx="1067931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("%c", 'A');</a:t>
            </a:r>
            <a:endParaRPr lang="zh-CN" altLang="zh-CN" dirty="0">
              <a:latin typeface="Courier New" pitchFamily="49" charset="0"/>
              <a:cs typeface="Courier New" pitchFamily="49" charset="0"/>
            </a:endParaRPr>
          </a:p>
          <a:p>
            <a:r>
              <a:rPr lang="en-US" altLang="zh-CN" dirty="0">
                <a:latin typeface="Courier New" pitchFamily="49" charset="0"/>
                <a:cs typeface="Courier New" pitchFamily="49" charset="0"/>
              </a:rPr>
              <a:t> </a:t>
            </a:r>
          </a:p>
          <a:p>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("%c", 65);</a:t>
            </a:r>
          </a:p>
          <a:p>
            <a:endParaRPr lang="en-US" altLang="zh-CN" dirty="0">
              <a:latin typeface="Courier New" pitchFamily="49" charset="0"/>
              <a:cs typeface="Courier New" pitchFamily="49" charset="0"/>
            </a:endParaRPr>
          </a:p>
          <a:p>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char</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ch</a:t>
            </a:r>
            <a:r>
              <a:rPr lang="en-US" altLang="zh-CN" dirty="0">
                <a:latin typeface="Courier New" pitchFamily="49" charset="0"/>
                <a:cs typeface="Courier New" pitchFamily="49" charset="0"/>
              </a:rPr>
              <a:t> = 'A';</a:t>
            </a:r>
          </a:p>
          <a:p>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("%c", </a:t>
            </a:r>
            <a:r>
              <a:rPr lang="en-US" altLang="zh-CN" dirty="0" err="1">
                <a:latin typeface="Courier New" pitchFamily="49" charset="0"/>
                <a:cs typeface="Courier New" pitchFamily="49" charset="0"/>
              </a:rPr>
              <a:t>ch</a:t>
            </a:r>
            <a:r>
              <a:rPr lang="en-US" altLang="zh-CN" dirty="0">
                <a:latin typeface="Courier New" pitchFamily="49" charset="0"/>
                <a:cs typeface="Courier New" pitchFamily="49" charset="0"/>
              </a:rPr>
              <a:t>);</a:t>
            </a:r>
          </a:p>
          <a:p>
            <a:endParaRPr lang="en-US" altLang="zh-CN" dirty="0">
              <a:latin typeface="Courier New" pitchFamily="49" charset="0"/>
              <a:cs typeface="Courier New" pitchFamily="49" charset="0"/>
            </a:endParaRPr>
          </a:p>
          <a:p>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char</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ch</a:t>
            </a:r>
            <a:r>
              <a:rPr lang="en-US" altLang="zh-CN" dirty="0">
                <a:latin typeface="Courier New" pitchFamily="49" charset="0"/>
                <a:cs typeface="Courier New" pitchFamily="49" charset="0"/>
              </a:rPr>
              <a:t> = 65;</a:t>
            </a:r>
          </a:p>
          <a:p>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("%c", </a:t>
            </a:r>
            <a:r>
              <a:rPr lang="en-US" altLang="zh-CN" dirty="0" err="1">
                <a:latin typeface="Courier New" pitchFamily="49" charset="0"/>
                <a:cs typeface="Courier New" pitchFamily="49" charset="0"/>
              </a:rPr>
              <a:t>ch</a:t>
            </a:r>
            <a:r>
              <a:rPr lang="en-US" altLang="zh-CN" dirty="0">
                <a:latin typeface="Courier New" pitchFamily="49" charset="0"/>
                <a:cs typeface="Courier New" pitchFamily="49" charset="0"/>
              </a:rPr>
              <a:t>);</a:t>
            </a:r>
          </a:p>
          <a:p>
            <a:endParaRPr lang="en-US" altLang="zh-CN" dirty="0">
              <a:latin typeface="Courier New" pitchFamily="49" charset="0"/>
              <a:cs typeface="Courier New" pitchFamily="49" charset="0"/>
            </a:endParaRPr>
          </a:p>
          <a:p>
            <a:r>
              <a:rPr lang="en-US" altLang="zh-CN" dirty="0">
                <a:solidFill>
                  <a:srgbClr val="FF0000"/>
                </a:solidFill>
                <a:latin typeface="Courier New" pitchFamily="49" charset="0"/>
                <a:cs typeface="Courier New" pitchFamily="49" charset="0"/>
              </a:rPr>
              <a:t> int </a:t>
            </a:r>
            <a:r>
              <a:rPr lang="en-US" altLang="zh-CN" dirty="0" err="1">
                <a:latin typeface="Courier New" pitchFamily="49" charset="0"/>
                <a:cs typeface="Courier New" pitchFamily="49" charset="0"/>
              </a:rPr>
              <a:t>ch</a:t>
            </a:r>
            <a:r>
              <a:rPr lang="en-US" altLang="zh-CN" dirty="0">
                <a:latin typeface="Courier New" pitchFamily="49" charset="0"/>
                <a:cs typeface="Courier New" pitchFamily="49" charset="0"/>
              </a:rPr>
              <a:t> = 65;</a:t>
            </a:r>
          </a:p>
          <a:p>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("%c", </a:t>
            </a:r>
            <a:r>
              <a:rPr lang="en-US" altLang="zh-CN" dirty="0" err="1">
                <a:latin typeface="Courier New" pitchFamily="49" charset="0"/>
                <a:cs typeface="Courier New" pitchFamily="49" charset="0"/>
              </a:rPr>
              <a:t>ch</a:t>
            </a:r>
            <a:r>
              <a:rPr lang="en-US"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p:txBody>
      </p:sp>
      <p:sp>
        <p:nvSpPr>
          <p:cNvPr id="22533" name="TextBox 4"/>
          <p:cNvSpPr txBox="1">
            <a:spLocks noChangeArrowheads="1"/>
          </p:cNvSpPr>
          <p:nvPr/>
        </p:nvSpPr>
        <p:spPr bwMode="auto">
          <a:xfrm>
            <a:off x="4594686" y="1633539"/>
            <a:ext cx="2700515" cy="452431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en-US" altLang="zh-CN" dirty="0">
                <a:solidFill>
                  <a:schemeClr val="bg1"/>
                </a:solidFill>
              </a:rPr>
              <a:t>A</a:t>
            </a:r>
          </a:p>
          <a:p>
            <a:pPr eaLnBrk="1" hangingPunct="1"/>
            <a:endParaRPr lang="en-US" altLang="zh-CN" dirty="0">
              <a:solidFill>
                <a:schemeClr val="bg1"/>
              </a:solidFill>
            </a:endParaRPr>
          </a:p>
          <a:p>
            <a:pPr eaLnBrk="1" hangingPunct="1"/>
            <a:r>
              <a:rPr lang="en-US" altLang="zh-CN" dirty="0">
                <a:solidFill>
                  <a:schemeClr val="bg1"/>
                </a:solidFill>
              </a:rPr>
              <a:t>A</a:t>
            </a:r>
          </a:p>
          <a:p>
            <a:pPr eaLnBrk="1" hangingPunct="1"/>
            <a:endParaRPr lang="en-US" altLang="zh-CN" dirty="0">
              <a:solidFill>
                <a:schemeClr val="bg1"/>
              </a:solidFill>
            </a:endParaRPr>
          </a:p>
          <a:p>
            <a:pPr eaLnBrk="1" hangingPunct="1"/>
            <a:endParaRPr lang="en-US" altLang="zh-CN" dirty="0">
              <a:solidFill>
                <a:schemeClr val="bg1"/>
              </a:solidFill>
            </a:endParaRPr>
          </a:p>
          <a:p>
            <a:pPr eaLnBrk="1" hangingPunct="1"/>
            <a:r>
              <a:rPr lang="en-US" altLang="zh-CN" dirty="0">
                <a:solidFill>
                  <a:schemeClr val="bg1"/>
                </a:solidFill>
              </a:rPr>
              <a:t>A</a:t>
            </a:r>
          </a:p>
          <a:p>
            <a:pPr eaLnBrk="1" hangingPunct="1"/>
            <a:endParaRPr lang="en-US" altLang="zh-CN" dirty="0">
              <a:solidFill>
                <a:schemeClr val="bg1"/>
              </a:solidFill>
            </a:endParaRPr>
          </a:p>
          <a:p>
            <a:pPr eaLnBrk="1" hangingPunct="1"/>
            <a:endParaRPr lang="en-US" altLang="zh-CN" dirty="0">
              <a:solidFill>
                <a:schemeClr val="bg1"/>
              </a:solidFill>
            </a:endParaRPr>
          </a:p>
          <a:p>
            <a:pPr eaLnBrk="1" hangingPunct="1"/>
            <a:r>
              <a:rPr lang="en-US" altLang="zh-CN" dirty="0">
                <a:solidFill>
                  <a:schemeClr val="bg1"/>
                </a:solidFill>
              </a:rPr>
              <a:t>A</a:t>
            </a:r>
          </a:p>
          <a:p>
            <a:pPr eaLnBrk="1" hangingPunct="1"/>
            <a:endParaRPr lang="en-US" altLang="zh-CN" dirty="0">
              <a:solidFill>
                <a:schemeClr val="bg1"/>
              </a:solidFill>
            </a:endParaRPr>
          </a:p>
          <a:p>
            <a:pPr eaLnBrk="1" hangingPunct="1"/>
            <a:endParaRPr lang="en-US" altLang="zh-CN" dirty="0">
              <a:solidFill>
                <a:schemeClr val="bg1"/>
              </a:solidFill>
            </a:endParaRPr>
          </a:p>
          <a:p>
            <a:pPr eaLnBrk="1" hangingPunct="1"/>
            <a:r>
              <a:rPr lang="en-US" altLang="zh-CN" dirty="0">
                <a:solidFill>
                  <a:schemeClr val="bg1"/>
                </a:solidFill>
              </a:rPr>
              <a:t>A</a:t>
            </a:r>
          </a:p>
        </p:txBody>
      </p:sp>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F3FC5281-A199-47DE-B9BB-B1A62F108EB9}" type="slidenum">
              <a:rPr lang="en-US" altLang="zh-CN" sz="1200">
                <a:latin typeface="Arial" charset="0"/>
                <a:ea typeface="+mn-ea"/>
              </a:rPr>
              <a:pPr algn="r">
                <a:defRPr/>
              </a:pPr>
              <a:t>27</a:t>
            </a:fld>
            <a:endParaRPr lang="en-US" altLang="zh-CN" sz="1200">
              <a:latin typeface="Arial" charset="0"/>
              <a:ea typeface="+mn-ea"/>
            </a:endParaRPr>
          </a:p>
        </p:txBody>
      </p:sp>
      <p:sp>
        <p:nvSpPr>
          <p:cNvPr id="11" name="TextBox 1">
            <a:extLst>
              <a:ext uri="{FF2B5EF4-FFF2-40B4-BE49-F238E27FC236}">
                <a16:creationId xmlns:a16="http://schemas.microsoft.com/office/drawing/2014/main" id="{4E6850A1-4E5D-4720-B804-B4EC5A980CD9}"/>
              </a:ext>
            </a:extLst>
          </p:cNvPr>
          <p:cNvSpPr txBox="1"/>
          <p:nvPr/>
        </p:nvSpPr>
        <p:spPr>
          <a:xfrm>
            <a:off x="8238947" y="2461905"/>
            <a:ext cx="3858345" cy="1200329"/>
          </a:xfrm>
          <a:prstGeom prst="rect">
            <a:avLst/>
          </a:prstGeom>
          <a:noFill/>
          <a:ln>
            <a:solidFill>
              <a:schemeClr val="tx1"/>
            </a:solidFill>
          </a:ln>
        </p:spPr>
        <p:txBody>
          <a:bodyPr wrap="square" rtlCol="0">
            <a:spAutoFit/>
          </a:bodyPr>
          <a:lstStyle/>
          <a:p>
            <a:r>
              <a:rPr lang="en-US" altLang="zh-CN" dirty="0" err="1">
                <a:solidFill>
                  <a:srgbClr val="FF0000"/>
                </a:solidFill>
                <a:latin typeface="Courier New" pitchFamily="49" charset="0"/>
                <a:cs typeface="Courier New" pitchFamily="49" charset="0"/>
              </a:rPr>
              <a:t>cout</a:t>
            </a:r>
            <a:r>
              <a:rPr lang="en-US" altLang="zh-CN" dirty="0">
                <a:solidFill>
                  <a:srgbClr val="FF0000"/>
                </a:solidFill>
                <a:latin typeface="Courier New" pitchFamily="49" charset="0"/>
                <a:cs typeface="Courier New" pitchFamily="49" charset="0"/>
              </a:rPr>
              <a:t> &lt;&lt; 'A' &lt;&lt; …</a:t>
            </a:r>
            <a:endParaRPr lang="zh-CN" altLang="en-US" dirty="0">
              <a:solidFill>
                <a:srgbClr val="FF0000"/>
              </a:solidFill>
              <a:latin typeface="Courier New" pitchFamily="49" charset="0"/>
              <a:cs typeface="Courier New" pitchFamily="49" charset="0"/>
            </a:endParaRPr>
          </a:p>
          <a:p>
            <a:r>
              <a:rPr lang="en-US" altLang="zh-CN" dirty="0" err="1">
                <a:solidFill>
                  <a:srgbClr val="FF0000"/>
                </a:solidFill>
                <a:latin typeface="Courier New" pitchFamily="49" charset="0"/>
                <a:cs typeface="Courier New" pitchFamily="49" charset="0"/>
              </a:rPr>
              <a:t>cout</a:t>
            </a:r>
            <a:r>
              <a:rPr lang="en-US" altLang="zh-CN" dirty="0">
                <a:solidFill>
                  <a:srgbClr val="FF0000"/>
                </a:solidFill>
                <a:latin typeface="Courier New" pitchFamily="49" charset="0"/>
                <a:cs typeface="Courier New" pitchFamily="49" charset="0"/>
              </a:rPr>
              <a:t> &lt;&lt; </a:t>
            </a:r>
            <a:r>
              <a:rPr lang="en-US" altLang="zh-CN" dirty="0" err="1">
                <a:solidFill>
                  <a:srgbClr val="FF0000"/>
                </a:solidFill>
                <a:latin typeface="Courier New" pitchFamily="49" charset="0"/>
                <a:cs typeface="Courier New" pitchFamily="49" charset="0"/>
              </a:rPr>
              <a:t>ch</a:t>
            </a:r>
            <a:r>
              <a:rPr lang="en-US" altLang="zh-CN" dirty="0">
                <a:solidFill>
                  <a:srgbClr val="FF0000"/>
                </a:solidFill>
                <a:latin typeface="Courier New" pitchFamily="49" charset="0"/>
                <a:cs typeface="Courier New" pitchFamily="49" charset="0"/>
              </a:rPr>
              <a:t> &lt;&lt; …</a:t>
            </a:r>
            <a:endParaRPr lang="zh-CN" altLang="en-US" dirty="0">
              <a:solidFill>
                <a:srgbClr val="FF0000"/>
              </a:solidFill>
              <a:latin typeface="Courier New" pitchFamily="49" charset="0"/>
              <a:cs typeface="Courier New" pitchFamily="49" charset="0"/>
            </a:endParaRPr>
          </a:p>
          <a:p>
            <a:r>
              <a:rPr lang="zh-CN" altLang="en-US" dirty="0">
                <a:solidFill>
                  <a:srgbClr val="FF0000"/>
                </a:solidFill>
                <a:latin typeface="Courier New" pitchFamily="49" charset="0"/>
                <a:cs typeface="Courier New" pitchFamily="49" charset="0"/>
              </a:rPr>
              <a:t>变量</a:t>
            </a:r>
            <a:r>
              <a:rPr lang="zh-CN" altLang="en-US" b="1" dirty="0">
                <a:solidFill>
                  <a:srgbClr val="FF0000"/>
                </a:solidFill>
                <a:latin typeface="Courier New" pitchFamily="49" charset="0"/>
                <a:cs typeface="Courier New" pitchFamily="49" charset="0"/>
              </a:rPr>
              <a:t>以定义的类型为准</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a:p>
        </p:txBody>
      </p:sp>
      <p:sp>
        <p:nvSpPr>
          <p:cNvPr id="22531" name="内容占位符 2"/>
          <p:cNvSpPr>
            <a:spLocks noGrp="1"/>
          </p:cNvSpPr>
          <p:nvPr>
            <p:ph idx="1"/>
          </p:nvPr>
        </p:nvSpPr>
        <p:spPr/>
        <p:txBody>
          <a:bodyPr/>
          <a:lstStyle/>
          <a:p>
            <a:r>
              <a:rPr lang="zh-CN" altLang="zh-CN" dirty="0">
                <a:latin typeface="Courier New" pitchFamily="49" charset="0"/>
                <a:cs typeface="Courier New" pitchFamily="49" charset="0"/>
              </a:rPr>
              <a:t>用格式符</a:t>
            </a:r>
            <a:r>
              <a:rPr lang="en-US" altLang="zh-CN" dirty="0">
                <a:latin typeface="Courier New" pitchFamily="49" charset="0"/>
                <a:cs typeface="Courier New" pitchFamily="49" charset="0"/>
              </a:rPr>
              <a:t> %c </a:t>
            </a:r>
            <a:r>
              <a:rPr lang="zh-CN" altLang="en-US" dirty="0">
                <a:latin typeface="Courier New" pitchFamily="49" charset="0"/>
                <a:cs typeface="Courier New" pitchFamily="49" charset="0"/>
              </a:rPr>
              <a:t>输入一个</a:t>
            </a:r>
            <a:r>
              <a:rPr lang="zh-CN" altLang="zh-CN" dirty="0">
                <a:latin typeface="Courier New" pitchFamily="49" charset="0"/>
                <a:cs typeface="Courier New" pitchFamily="49" charset="0"/>
              </a:rPr>
              <a:t>字符</a:t>
            </a:r>
            <a:endParaRPr lang="zh-CN" altLang="en-US" dirty="0"/>
          </a:p>
        </p:txBody>
      </p:sp>
      <p:sp>
        <p:nvSpPr>
          <p:cNvPr id="22532" name="矩形 3"/>
          <p:cNvSpPr>
            <a:spLocks noChangeArrowheads="1"/>
          </p:cNvSpPr>
          <p:nvPr/>
        </p:nvSpPr>
        <p:spPr bwMode="auto">
          <a:xfrm>
            <a:off x="379571" y="1628776"/>
            <a:ext cx="11709255" cy="392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500"/>
              </a:spcBef>
              <a:buFontTx/>
              <a:buNone/>
            </a:pPr>
            <a:r>
              <a:rPr lang="en-US" altLang="zh-CN" dirty="0">
                <a:latin typeface="Courier New" pitchFamily="49" charset="0"/>
                <a:cs typeface="Courier New" pitchFamily="49" charset="0"/>
              </a:rPr>
              <a:t>char </a:t>
            </a:r>
            <a:r>
              <a:rPr lang="en-US" altLang="zh-CN" dirty="0" err="1">
                <a:latin typeface="Courier New" pitchFamily="49" charset="0"/>
                <a:cs typeface="Courier New" pitchFamily="49" charset="0"/>
              </a:rPr>
              <a:t>ch</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a:spcBef>
                <a:spcPts val="500"/>
              </a:spcBef>
              <a:buFontTx/>
              <a:buNone/>
            </a:pPr>
            <a:r>
              <a:rPr lang="en-US" altLang="zh-CN" dirty="0">
                <a:latin typeface="Courier New" pitchFamily="49" charset="0"/>
                <a:cs typeface="Courier New" pitchFamily="49" charset="0"/>
              </a:rPr>
              <a:t>do</a:t>
            </a:r>
            <a:endParaRPr lang="zh-CN" altLang="zh-CN" dirty="0">
              <a:latin typeface="Courier New" pitchFamily="49" charset="0"/>
              <a:cs typeface="Courier New" pitchFamily="49" charset="0"/>
            </a:endParaRPr>
          </a:p>
          <a:p>
            <a:pPr>
              <a:spcBef>
                <a:spcPts val="500"/>
              </a:spcBef>
              <a:buFontTx/>
              <a:buNone/>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("Input Y or N</a:t>
            </a:r>
            <a:r>
              <a:rPr lang="zh-CN" altLang="zh-CN" dirty="0">
                <a:latin typeface="Courier New" pitchFamily="49" charset="0"/>
                <a:cs typeface="Courier New" pitchFamily="49" charset="0"/>
              </a:rPr>
              <a:t>（</a:t>
            </a:r>
            <a:r>
              <a:rPr lang="en-US" altLang="zh-CN" dirty="0">
                <a:latin typeface="Courier New" pitchFamily="49" charset="0"/>
                <a:cs typeface="Courier New" pitchFamily="49" charset="0"/>
              </a:rPr>
              <a:t>y or n</a:t>
            </a:r>
            <a:r>
              <a:rPr lang="zh-CN" altLang="zh-CN" dirty="0">
                <a:latin typeface="Courier New" pitchFamily="49" charset="0"/>
                <a:cs typeface="Courier New" pitchFamily="49" charset="0"/>
              </a:rPr>
              <a:t>）</a:t>
            </a:r>
            <a:r>
              <a:rPr lang="en-US"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a:spcBef>
                <a:spcPts val="500"/>
              </a:spcBef>
              <a:buFontTx/>
              <a:buNone/>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scanf</a:t>
            </a:r>
            <a:r>
              <a:rPr lang="en-US" altLang="zh-CN" dirty="0">
                <a:latin typeface="Courier New" pitchFamily="49" charset="0"/>
                <a:cs typeface="Courier New" pitchFamily="49" charset="0"/>
              </a:rPr>
              <a:t>("%c", &amp;</a:t>
            </a:r>
            <a:r>
              <a:rPr lang="en-US" altLang="zh-CN" dirty="0" err="1">
                <a:latin typeface="Courier New" pitchFamily="49" charset="0"/>
                <a:cs typeface="Courier New" pitchFamily="49" charset="0"/>
              </a:rPr>
              <a:t>ch</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a:spcBef>
                <a:spcPts val="500"/>
              </a:spcBef>
              <a:buFontTx/>
              <a:buNone/>
            </a:pPr>
            <a:r>
              <a:rPr lang="en-US" altLang="zh-CN" dirty="0">
                <a:latin typeface="Courier New" pitchFamily="49" charset="0"/>
                <a:cs typeface="Courier New" pitchFamily="49" charset="0"/>
              </a:rPr>
              <a:t>	</a:t>
            </a:r>
            <a:r>
              <a:rPr lang="en-US" altLang="zh-CN" dirty="0">
                <a:solidFill>
                  <a:srgbClr val="FF0000"/>
                </a:solidFill>
                <a:latin typeface="Courier New" pitchFamily="49" charset="0"/>
                <a:cs typeface="Courier New" pitchFamily="49" charset="0"/>
              </a:rPr>
              <a:t>if(</a:t>
            </a:r>
            <a:r>
              <a:rPr lang="en-US" altLang="zh-CN" dirty="0" err="1">
                <a:solidFill>
                  <a:srgbClr val="FF0000"/>
                </a:solidFill>
                <a:latin typeface="Courier New" pitchFamily="49" charset="0"/>
                <a:cs typeface="Courier New" pitchFamily="49" charset="0"/>
              </a:rPr>
              <a:t>ch</a:t>
            </a:r>
            <a:r>
              <a:rPr lang="en-US" altLang="zh-CN" dirty="0">
                <a:solidFill>
                  <a:srgbClr val="FF0000"/>
                </a:solidFill>
                <a:latin typeface="Courier New" pitchFamily="49" charset="0"/>
                <a:cs typeface="Courier New" pitchFamily="49" charset="0"/>
              </a:rPr>
              <a:t> &gt;= 'A'  &amp;&amp;  </a:t>
            </a:r>
            <a:r>
              <a:rPr lang="en-US" altLang="zh-CN" dirty="0" err="1">
                <a:solidFill>
                  <a:srgbClr val="FF0000"/>
                </a:solidFill>
                <a:latin typeface="Courier New" pitchFamily="49" charset="0"/>
                <a:cs typeface="Courier New" pitchFamily="49" charset="0"/>
              </a:rPr>
              <a:t>ch</a:t>
            </a:r>
            <a:r>
              <a:rPr lang="en-US" altLang="zh-CN" dirty="0">
                <a:solidFill>
                  <a:srgbClr val="FF0000"/>
                </a:solidFill>
                <a:latin typeface="Courier New" pitchFamily="49" charset="0"/>
                <a:cs typeface="Courier New" pitchFamily="49" charset="0"/>
              </a:rPr>
              <a:t> &lt;= 'Z')	</a:t>
            </a:r>
            <a:r>
              <a:rPr lang="en-US" altLang="zh-CN" dirty="0" err="1">
                <a:solidFill>
                  <a:srgbClr val="FF0000"/>
                </a:solidFill>
                <a:latin typeface="Courier New" pitchFamily="49" charset="0"/>
                <a:cs typeface="Courier New" pitchFamily="49" charset="0"/>
              </a:rPr>
              <a:t>ch</a:t>
            </a:r>
            <a:r>
              <a:rPr lang="en-US" altLang="zh-CN" dirty="0">
                <a:solidFill>
                  <a:srgbClr val="FF0000"/>
                </a:solidFill>
                <a:latin typeface="Courier New" pitchFamily="49" charset="0"/>
                <a:cs typeface="Courier New" pitchFamily="49" charset="0"/>
              </a:rPr>
              <a:t> += 32;</a:t>
            </a:r>
            <a:endParaRPr lang="zh-CN" altLang="zh-CN" dirty="0">
              <a:solidFill>
                <a:srgbClr val="FF0000"/>
              </a:solidFill>
              <a:latin typeface="Courier New" pitchFamily="49" charset="0"/>
              <a:cs typeface="Courier New" pitchFamily="49" charset="0"/>
            </a:endParaRPr>
          </a:p>
          <a:p>
            <a:pPr>
              <a:spcBef>
                <a:spcPts val="500"/>
              </a:spcBef>
              <a:buFontTx/>
              <a:buNone/>
            </a:pPr>
            <a:r>
              <a:rPr lang="en-US" altLang="zh-CN" dirty="0">
                <a:solidFill>
                  <a:srgbClr val="FF0000"/>
                </a:solidFill>
                <a:latin typeface="Courier New" pitchFamily="49" charset="0"/>
                <a:cs typeface="Courier New" pitchFamily="49" charset="0"/>
              </a:rPr>
              <a:t>	//</a:t>
            </a:r>
            <a:r>
              <a:rPr lang="pt-BR" altLang="zh-CN" dirty="0">
                <a:solidFill>
                  <a:srgbClr val="FF0000"/>
                </a:solidFill>
                <a:latin typeface="Courier New" pitchFamily="49" charset="0"/>
                <a:cs typeface="Courier New" pitchFamily="49" charset="0"/>
              </a:rPr>
              <a:t>ch = (ch &gt;= 'A' &amp;&amp; ch &lt;= 'Z') ? ch + 'a' - 'A' : ch</a:t>
            </a:r>
            <a:endParaRPr lang="zh-CN" altLang="zh-CN" dirty="0">
              <a:latin typeface="Courier New" pitchFamily="49" charset="0"/>
              <a:cs typeface="Courier New" pitchFamily="49" charset="0"/>
            </a:endParaRPr>
          </a:p>
          <a:p>
            <a:pPr>
              <a:spcBef>
                <a:spcPts val="500"/>
              </a:spcBef>
              <a:buFontTx/>
              <a:buNone/>
            </a:pPr>
            <a:r>
              <a:rPr lang="en-US" altLang="zh-CN" dirty="0">
                <a:latin typeface="Courier New" pitchFamily="49" charset="0"/>
                <a:cs typeface="Courier New" pitchFamily="49" charset="0"/>
              </a:rPr>
              <a:t>} while(</a:t>
            </a:r>
            <a:r>
              <a:rPr lang="en-US" altLang="zh-CN" dirty="0" err="1">
                <a:latin typeface="Courier New" pitchFamily="49" charset="0"/>
                <a:cs typeface="Courier New" pitchFamily="49" charset="0"/>
              </a:rPr>
              <a:t>ch</a:t>
            </a:r>
            <a:r>
              <a:rPr lang="en-US" altLang="zh-CN" dirty="0">
                <a:latin typeface="Courier New" pitchFamily="49" charset="0"/>
                <a:cs typeface="Courier New" pitchFamily="49" charset="0"/>
              </a:rPr>
              <a:t> != 'y' &amp;&amp; </a:t>
            </a:r>
            <a:r>
              <a:rPr lang="en-US" altLang="zh-CN" dirty="0" err="1">
                <a:latin typeface="Courier New" pitchFamily="49" charset="0"/>
                <a:cs typeface="Courier New" pitchFamily="49" charset="0"/>
              </a:rPr>
              <a:t>ch</a:t>
            </a:r>
            <a:r>
              <a:rPr lang="en-US" altLang="zh-CN" dirty="0">
                <a:latin typeface="Courier New" pitchFamily="49" charset="0"/>
                <a:cs typeface="Courier New" pitchFamily="49" charset="0"/>
              </a:rPr>
              <a:t> != 'n');</a:t>
            </a:r>
            <a:endParaRPr lang="zh-CN" altLang="zh-CN" dirty="0">
              <a:latin typeface="Courier New" pitchFamily="49" charset="0"/>
              <a:cs typeface="Courier New" pitchFamily="49" charset="0"/>
            </a:endParaRPr>
          </a:p>
          <a:p>
            <a:pPr>
              <a:spcBef>
                <a:spcPts val="500"/>
              </a:spcBef>
              <a:buFontTx/>
              <a:buNone/>
            </a:pPr>
            <a:r>
              <a:rPr lang="en-US" altLang="zh-CN" dirty="0">
                <a:latin typeface="Courier New" pitchFamily="49" charset="0"/>
                <a:cs typeface="Courier New" pitchFamily="49" charset="0"/>
              </a:rPr>
              <a:t>if(</a:t>
            </a:r>
            <a:r>
              <a:rPr lang="en-US" altLang="zh-CN" dirty="0" err="1">
                <a:latin typeface="Courier New" pitchFamily="49" charset="0"/>
                <a:cs typeface="Courier New" pitchFamily="49" charset="0"/>
              </a:rPr>
              <a:t>ch</a:t>
            </a:r>
            <a:r>
              <a:rPr lang="en-US" altLang="zh-CN" dirty="0">
                <a:latin typeface="Courier New" pitchFamily="49" charset="0"/>
                <a:cs typeface="Courier New" pitchFamily="49" charset="0"/>
              </a:rPr>
              <a:t> == 'y')		......</a:t>
            </a:r>
            <a:endParaRPr lang="zh-CN" altLang="zh-CN" dirty="0">
              <a:latin typeface="Courier New" pitchFamily="49" charset="0"/>
              <a:cs typeface="Courier New" pitchFamily="49" charset="0"/>
            </a:endParaRPr>
          </a:p>
          <a:p>
            <a:pPr>
              <a:spcBef>
                <a:spcPts val="500"/>
              </a:spcBef>
              <a:buFontTx/>
              <a:buNone/>
            </a:pPr>
            <a:r>
              <a:rPr lang="en-US" altLang="zh-CN" dirty="0">
                <a:latin typeface="Courier New" pitchFamily="49" charset="0"/>
                <a:cs typeface="Courier New" pitchFamily="49" charset="0"/>
              </a:rPr>
              <a:t>else			......</a:t>
            </a:r>
            <a:endParaRPr lang="zh-CN" altLang="zh-CN" dirty="0">
              <a:latin typeface="Courier New" pitchFamily="49" charset="0"/>
              <a:cs typeface="Courier New" pitchFamily="49" charset="0"/>
            </a:endParaRPr>
          </a:p>
        </p:txBody>
      </p:sp>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F3FC5281-A199-47DE-B9BB-B1A62F108EB9}" type="slidenum">
              <a:rPr lang="en-US" altLang="zh-CN" sz="1200">
                <a:latin typeface="Arial" charset="0"/>
                <a:ea typeface="+mn-ea"/>
              </a:rPr>
              <a:pPr algn="r">
                <a:defRPr/>
              </a:pPr>
              <a:t>28</a:t>
            </a:fld>
            <a:endParaRPr lang="en-US" altLang="zh-CN" sz="1200">
              <a:latin typeface="Arial" charset="0"/>
              <a:ea typeface="+mn-ea"/>
            </a:endParaRPr>
          </a:p>
        </p:txBody>
      </p:sp>
      <p:sp>
        <p:nvSpPr>
          <p:cNvPr id="11" name="TextBox 1">
            <a:extLst>
              <a:ext uri="{FF2B5EF4-FFF2-40B4-BE49-F238E27FC236}">
                <a16:creationId xmlns:a16="http://schemas.microsoft.com/office/drawing/2014/main" id="{4E6850A1-4E5D-4720-B804-B4EC5A980CD9}"/>
              </a:ext>
            </a:extLst>
          </p:cNvPr>
          <p:cNvSpPr txBox="1"/>
          <p:nvPr/>
        </p:nvSpPr>
        <p:spPr>
          <a:xfrm>
            <a:off x="8569153" y="2962233"/>
            <a:ext cx="2205245" cy="396000"/>
          </a:xfrm>
          <a:prstGeom prst="rect">
            <a:avLst/>
          </a:prstGeom>
          <a:noFill/>
          <a:ln>
            <a:solidFill>
              <a:schemeClr val="tx1"/>
            </a:solidFill>
          </a:ln>
        </p:spPr>
        <p:txBody>
          <a:bodyPr wrap="square" rtlCol="0">
            <a:spAutoFit/>
          </a:bodyPr>
          <a:lstStyle/>
          <a:p>
            <a:r>
              <a:rPr lang="en-US" altLang="zh-CN" dirty="0" err="1">
                <a:solidFill>
                  <a:srgbClr val="FF0000"/>
                </a:solidFill>
                <a:latin typeface="Courier New" pitchFamily="49" charset="0"/>
                <a:cs typeface="Courier New" pitchFamily="49" charset="0"/>
              </a:rPr>
              <a:t>cin</a:t>
            </a:r>
            <a:r>
              <a:rPr lang="en-US" altLang="zh-CN" dirty="0">
                <a:solidFill>
                  <a:srgbClr val="FF0000"/>
                </a:solidFill>
                <a:latin typeface="Courier New" pitchFamily="49" charset="0"/>
                <a:cs typeface="Courier New" pitchFamily="49" charset="0"/>
              </a:rPr>
              <a:t> &gt;&gt; </a:t>
            </a:r>
            <a:r>
              <a:rPr lang="en-US" altLang="zh-CN" dirty="0" err="1">
                <a:solidFill>
                  <a:srgbClr val="FF0000"/>
                </a:solidFill>
                <a:latin typeface="Courier New" pitchFamily="49" charset="0"/>
                <a:cs typeface="Courier New" pitchFamily="49" charset="0"/>
              </a:rPr>
              <a:t>ch</a:t>
            </a:r>
            <a:r>
              <a:rPr lang="en-US" altLang="zh-CN" dirty="0">
                <a:solidFill>
                  <a:srgbClr val="FF0000"/>
                </a:solidFill>
                <a:latin typeface="Courier New" pitchFamily="49" charset="0"/>
                <a:cs typeface="Courier New" pitchFamily="49" charset="0"/>
              </a:rPr>
              <a:t>;</a:t>
            </a:r>
            <a:endParaRPr lang="zh-CN" altLang="en-US" b="1" dirty="0">
              <a:solidFill>
                <a:srgbClr val="FF0000"/>
              </a:solidFill>
              <a:latin typeface="Courier New" pitchFamily="49" charset="0"/>
              <a:cs typeface="Courier New" pitchFamily="49" charset="0"/>
            </a:endParaRPr>
          </a:p>
        </p:txBody>
      </p:sp>
      <p:sp>
        <p:nvSpPr>
          <p:cNvPr id="8" name="Text Box 6">
            <a:extLst>
              <a:ext uri="{FF2B5EF4-FFF2-40B4-BE49-F238E27FC236}">
                <a16:creationId xmlns:a16="http://schemas.microsoft.com/office/drawing/2014/main" id="{7D623A11-628E-4F4C-B113-3DB073506C90}"/>
              </a:ext>
            </a:extLst>
          </p:cNvPr>
          <p:cNvSpPr txBox="1">
            <a:spLocks noChangeArrowheads="1"/>
          </p:cNvSpPr>
          <p:nvPr/>
        </p:nvSpPr>
        <p:spPr bwMode="auto">
          <a:xfrm>
            <a:off x="4925077" y="2962275"/>
            <a:ext cx="3150350" cy="461665"/>
          </a:xfrm>
          <a:prstGeom prst="rect">
            <a:avLst/>
          </a:prstGeom>
          <a:solidFill>
            <a:schemeClr val="bg1"/>
          </a:solidFill>
          <a:ln w="9525">
            <a:solidFill>
              <a:schemeClr val="tx1"/>
            </a:solidFill>
            <a:miter lim="800000"/>
            <a:headEnd/>
            <a:tailEnd/>
          </a:ln>
        </p:spPr>
        <p:txBody>
          <a:bodyPr wrap="squar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lang="en-US" altLang="zh-CN" dirty="0" err="1">
                <a:latin typeface="Courier New" pitchFamily="49" charset="0"/>
                <a:cs typeface="Courier New" pitchFamily="49" charset="0"/>
              </a:rPr>
              <a:t>ch</a:t>
            </a:r>
            <a:r>
              <a:rPr lang="en-US" altLang="zh-CN" dirty="0">
                <a:latin typeface="Courier New" pitchFamily="49" charset="0"/>
                <a:cs typeface="Courier New" pitchFamily="49" charset="0"/>
              </a:rPr>
              <a:t> = </a:t>
            </a:r>
            <a:r>
              <a:rPr lang="en-US" altLang="zh-CN" dirty="0" err="1">
                <a:latin typeface="Courier New" pitchFamily="49" charset="0"/>
                <a:cs typeface="Courier New" pitchFamily="49" charset="0"/>
              </a:rPr>
              <a:t>getchar</a:t>
            </a:r>
            <a:r>
              <a:rPr lang="en-US" altLang="zh-CN" dirty="0">
                <a:latin typeface="Courier New" pitchFamily="49" charset="0"/>
                <a:cs typeface="Courier New" pitchFamily="49" charset="0"/>
              </a:rPr>
              <a:t>();</a:t>
            </a:r>
          </a:p>
        </p:txBody>
      </p:sp>
    </p:spTree>
    <p:extLst>
      <p:ext uri="{BB962C8B-B14F-4D97-AF65-F5344CB8AC3E}">
        <p14:creationId xmlns:p14="http://schemas.microsoft.com/office/powerpoint/2010/main" val="297249049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endParaRPr lang="zh-CN" altLang="en-US"/>
          </a:p>
        </p:txBody>
      </p:sp>
      <p:sp>
        <p:nvSpPr>
          <p:cNvPr id="24579" name="内容占位符 2"/>
          <p:cNvSpPr>
            <a:spLocks noGrp="1"/>
          </p:cNvSpPr>
          <p:nvPr>
            <p:ph idx="1"/>
          </p:nvPr>
        </p:nvSpPr>
        <p:spPr/>
        <p:txBody>
          <a:bodyPr/>
          <a:lstStyle/>
          <a:p>
            <a:r>
              <a:rPr lang="zh-CN" altLang="zh-CN" dirty="0">
                <a:latin typeface="Courier New" pitchFamily="49" charset="0"/>
                <a:cs typeface="Courier New" pitchFamily="49" charset="0"/>
              </a:rPr>
              <a:t>数字字符与整数的区别</a:t>
            </a:r>
          </a:p>
          <a:p>
            <a:pPr>
              <a:buFontTx/>
              <a:buNone/>
            </a:pP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b="0" dirty="0" err="1">
                <a:latin typeface="Courier New" pitchFamily="49" charset="0"/>
                <a:cs typeface="Courier New" pitchFamily="49" charset="0"/>
              </a:rPr>
              <a:t>int</a:t>
            </a:r>
            <a:r>
              <a:rPr lang="en-US" altLang="zh-CN" sz="2400" b="0" dirty="0">
                <a:latin typeface="Courier New" pitchFamily="49" charset="0"/>
                <a:cs typeface="Courier New" pitchFamily="49" charset="0"/>
              </a:rPr>
              <a:t> main( )</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int</a:t>
            </a: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i</a:t>
            </a:r>
            <a:r>
              <a:rPr lang="en-US" altLang="zh-CN" sz="2400" b="0" dirty="0">
                <a:latin typeface="Courier New" pitchFamily="49" charset="0"/>
                <a:cs typeface="Courier New" pitchFamily="49" charset="0"/>
              </a:rPr>
              <a:t> = 3;</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char </a:t>
            </a:r>
            <a:r>
              <a:rPr lang="en-US" altLang="zh-CN" sz="2400" b="0" dirty="0" err="1">
                <a:latin typeface="Courier New" pitchFamily="49" charset="0"/>
                <a:cs typeface="Courier New" pitchFamily="49" charset="0"/>
              </a:rPr>
              <a:t>ch</a:t>
            </a:r>
            <a:r>
              <a:rPr lang="en-US" altLang="zh-CN" sz="2400" b="0" dirty="0">
                <a:latin typeface="Courier New" pitchFamily="49" charset="0"/>
                <a:cs typeface="Courier New" pitchFamily="49" charset="0"/>
              </a:rPr>
              <a:t> = '3';</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printf</a:t>
            </a:r>
            <a:r>
              <a:rPr lang="en-US" altLang="zh-CN" sz="2400" b="0" dirty="0">
                <a:latin typeface="Courier New" pitchFamily="49" charset="0"/>
                <a:cs typeface="Courier New" pitchFamily="49" charset="0"/>
              </a:rPr>
              <a:t>("%d %d \n", 10 * </a:t>
            </a:r>
            <a:r>
              <a:rPr lang="en-US" altLang="zh-CN" sz="2400" b="0" dirty="0" err="1">
                <a:latin typeface="Courier New" pitchFamily="49" charset="0"/>
                <a:cs typeface="Courier New" pitchFamily="49" charset="0"/>
              </a:rPr>
              <a:t>i</a:t>
            </a:r>
            <a:r>
              <a:rPr lang="en-US" altLang="zh-CN" sz="2400" b="0" dirty="0">
                <a:latin typeface="Courier New" pitchFamily="49" charset="0"/>
                <a:cs typeface="Courier New" pitchFamily="49" charset="0"/>
              </a:rPr>
              <a:t>, 10 * </a:t>
            </a:r>
            <a:r>
              <a:rPr lang="en-US" altLang="zh-CN" sz="2400" b="0" dirty="0" err="1">
                <a:latin typeface="Courier New" pitchFamily="49" charset="0"/>
                <a:cs typeface="Courier New" pitchFamily="49" charset="0"/>
              </a:rPr>
              <a:t>ch</a:t>
            </a:r>
            <a:r>
              <a:rPr lang="en-US" altLang="zh-CN" sz="2400" b="0" dirty="0">
                <a:latin typeface="Courier New" pitchFamily="49" charset="0"/>
                <a:cs typeface="Courier New" pitchFamily="49" charset="0"/>
              </a:rPr>
              <a:t>);	</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return 0;</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endParaRPr lang="zh-CN" altLang="zh-CN" sz="2400" dirty="0">
              <a:latin typeface="Courier New" pitchFamily="49" charset="0"/>
              <a:cs typeface="Courier New" pitchFamily="49" charset="0"/>
            </a:endParaRPr>
          </a:p>
          <a:p>
            <a:endParaRPr lang="zh-CN" altLang="en-US" dirty="0">
              <a:latin typeface="Courier New" pitchFamily="49" charset="0"/>
              <a:cs typeface="Courier New" pitchFamily="49" charset="0"/>
            </a:endParaRPr>
          </a:p>
        </p:txBody>
      </p:sp>
      <p:grpSp>
        <p:nvGrpSpPr>
          <p:cNvPr id="2" name="Group 5"/>
          <p:cNvGrpSpPr>
            <a:grpSpLocks/>
          </p:cNvGrpSpPr>
          <p:nvPr/>
        </p:nvGrpSpPr>
        <p:grpSpPr bwMode="auto">
          <a:xfrm>
            <a:off x="499469" y="4824155"/>
            <a:ext cx="2044434" cy="1295400"/>
            <a:chOff x="4335" y="1920"/>
            <a:chExt cx="966" cy="816"/>
          </a:xfrm>
        </p:grpSpPr>
        <p:sp>
          <p:nvSpPr>
            <p:cNvPr id="24588" name="Rectangle 6"/>
            <p:cNvSpPr>
              <a:spLocks noChangeArrowheads="1"/>
            </p:cNvSpPr>
            <p:nvPr/>
          </p:nvSpPr>
          <p:spPr bwMode="auto">
            <a:xfrm>
              <a:off x="4335" y="2478"/>
              <a:ext cx="966" cy="258"/>
            </a:xfrm>
            <a:prstGeom prst="rect">
              <a:avLst/>
            </a:prstGeom>
            <a:noFill/>
            <a:ln w="381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t>00000011</a:t>
              </a:r>
            </a:p>
          </p:txBody>
        </p:sp>
        <p:sp>
          <p:nvSpPr>
            <p:cNvPr id="24589" name="Text Box 7"/>
            <p:cNvSpPr txBox="1">
              <a:spLocks noChangeArrowheads="1"/>
            </p:cNvSpPr>
            <p:nvPr/>
          </p:nvSpPr>
          <p:spPr bwMode="auto">
            <a:xfrm>
              <a:off x="4731" y="1920"/>
              <a:ext cx="168" cy="291"/>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ctr" eaLnBrk="1" hangingPunct="1"/>
              <a:r>
                <a:rPr lang="en-US" altLang="zh-CN"/>
                <a:t>3</a:t>
              </a:r>
            </a:p>
          </p:txBody>
        </p:sp>
      </p:grpSp>
      <p:grpSp>
        <p:nvGrpSpPr>
          <p:cNvPr id="3" name="Group 8"/>
          <p:cNvGrpSpPr>
            <a:grpSpLocks/>
          </p:cNvGrpSpPr>
          <p:nvPr/>
        </p:nvGrpSpPr>
        <p:grpSpPr bwMode="auto">
          <a:xfrm>
            <a:off x="6287799" y="4897180"/>
            <a:ext cx="2044434" cy="1295400"/>
            <a:chOff x="4335" y="1920"/>
            <a:chExt cx="966" cy="816"/>
          </a:xfrm>
        </p:grpSpPr>
        <p:sp>
          <p:nvSpPr>
            <p:cNvPr id="24586" name="Rectangle 9"/>
            <p:cNvSpPr>
              <a:spLocks noChangeArrowheads="1"/>
            </p:cNvSpPr>
            <p:nvPr/>
          </p:nvSpPr>
          <p:spPr bwMode="auto">
            <a:xfrm>
              <a:off x="4335" y="2478"/>
              <a:ext cx="966" cy="258"/>
            </a:xfrm>
            <a:prstGeom prst="rect">
              <a:avLst/>
            </a:prstGeom>
            <a:noFill/>
            <a:ln w="381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a:t>00110011</a:t>
              </a:r>
            </a:p>
          </p:txBody>
        </p:sp>
        <p:sp>
          <p:nvSpPr>
            <p:cNvPr id="24587" name="Text Box 10"/>
            <p:cNvSpPr txBox="1">
              <a:spLocks noChangeArrowheads="1"/>
            </p:cNvSpPr>
            <p:nvPr/>
          </p:nvSpPr>
          <p:spPr bwMode="auto">
            <a:xfrm>
              <a:off x="4704" y="1920"/>
              <a:ext cx="224" cy="291"/>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ctr" eaLnBrk="1" hangingPunct="1"/>
              <a:r>
                <a:rPr kumimoji="1" lang="en-US" altLang="zh-CN"/>
                <a:t>'3'</a:t>
              </a:r>
            </a:p>
          </p:txBody>
        </p:sp>
      </p:grpSp>
      <p:sp>
        <p:nvSpPr>
          <p:cNvPr id="10" name="Text Box 4"/>
          <p:cNvSpPr txBox="1">
            <a:spLocks noChangeArrowheads="1"/>
          </p:cNvSpPr>
          <p:nvPr/>
        </p:nvSpPr>
        <p:spPr bwMode="auto">
          <a:xfrm>
            <a:off x="9551274" y="4825743"/>
            <a:ext cx="960842" cy="358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just" eaLnBrk="1" hangingPunct="1"/>
            <a:r>
              <a:rPr lang="en-US" altLang="zh-CN" sz="2000">
                <a:solidFill>
                  <a:schemeClr val="bg1"/>
                </a:solidFill>
                <a:latin typeface="Times New Roman" pitchFamily="18" charset="0"/>
              </a:rPr>
              <a:t>510</a:t>
            </a:r>
          </a:p>
        </p:txBody>
      </p:sp>
      <p:sp>
        <p:nvSpPr>
          <p:cNvPr id="11" name="Text Box 4"/>
          <p:cNvSpPr txBox="1">
            <a:spLocks noChangeArrowheads="1"/>
          </p:cNvSpPr>
          <p:nvPr/>
        </p:nvSpPr>
        <p:spPr bwMode="auto">
          <a:xfrm>
            <a:off x="3407390" y="4824156"/>
            <a:ext cx="960842" cy="3587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just" eaLnBrk="1" hangingPunct="1"/>
            <a:r>
              <a:rPr lang="en-US" altLang="zh-CN" sz="2000">
                <a:solidFill>
                  <a:schemeClr val="bg1"/>
                </a:solidFill>
                <a:latin typeface="Times New Roman" pitchFamily="18" charset="0"/>
              </a:rPr>
              <a:t>30</a:t>
            </a:r>
          </a:p>
        </p:txBody>
      </p:sp>
      <p:sp>
        <p:nvSpPr>
          <p:cNvPr id="20488" name="矩形 11"/>
          <p:cNvSpPr>
            <a:spLocks noChangeArrowheads="1"/>
          </p:cNvSpPr>
          <p:nvPr/>
        </p:nvSpPr>
        <p:spPr bwMode="auto">
          <a:xfrm>
            <a:off x="4835066" y="1808164"/>
            <a:ext cx="6570729"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zh-CN" altLang="zh-CN" dirty="0"/>
              <a:t>实际应用中，数字字符更多是用来描述字符串的一分子，</a:t>
            </a:r>
            <a:r>
              <a:rPr lang="zh-CN" altLang="en-US" dirty="0"/>
              <a:t>例</a:t>
            </a:r>
            <a:r>
              <a:rPr lang="zh-CN" altLang="zh-CN" dirty="0"/>
              <a:t>如，“以</a:t>
            </a:r>
            <a:r>
              <a:rPr lang="en-US" altLang="zh-CN" dirty="0"/>
              <a:t>3</a:t>
            </a:r>
            <a:r>
              <a:rPr lang="zh-CN" altLang="zh-CN" dirty="0"/>
              <a:t>结尾的学号”，而不是用来参加数值运算。</a:t>
            </a:r>
            <a:endParaRPr lang="zh-CN" altLang="en-US" dirty="0"/>
          </a:p>
        </p:txBody>
      </p:sp>
      <p:sp>
        <p:nvSpPr>
          <p:cNvPr id="13"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6CBEC054-4605-42E3-884F-0B4D1DAF65B3}" type="slidenum">
              <a:rPr lang="en-US" altLang="zh-CN" sz="1200">
                <a:latin typeface="Arial" charset="0"/>
                <a:ea typeface="+mn-ea"/>
              </a:rPr>
              <a:pPr algn="r">
                <a:defRPr/>
              </a:pPr>
              <a:t>29</a:t>
            </a:fld>
            <a:endParaRPr lang="en-US" altLang="zh-CN" sz="1200">
              <a:latin typeface="Arial" charset="0"/>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048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b="0"/>
              <a:t>信息</a:t>
            </a:r>
            <a:r>
              <a:rPr lang="zh-CN" altLang="zh-CN" sz="2400" b="0"/>
              <a:t>（</a:t>
            </a:r>
            <a:r>
              <a:rPr lang="en-US" altLang="zh-CN" sz="2400" b="0"/>
              <a:t>information</a:t>
            </a:r>
            <a:r>
              <a:rPr lang="zh-CN" altLang="zh-CN" sz="2400" b="0"/>
              <a:t>）</a:t>
            </a:r>
            <a:endParaRPr lang="zh-CN" altLang="en-US" sz="2400" b="0"/>
          </a:p>
        </p:txBody>
      </p:sp>
      <p:sp>
        <p:nvSpPr>
          <p:cNvPr id="5123" name="内容占位符 2"/>
          <p:cNvSpPr>
            <a:spLocks noGrp="1"/>
          </p:cNvSpPr>
          <p:nvPr>
            <p:ph idx="1"/>
          </p:nvPr>
        </p:nvSpPr>
        <p:spPr/>
        <p:txBody>
          <a:bodyPr/>
          <a:lstStyle/>
          <a:p>
            <a:r>
              <a:rPr lang="zh-CN" altLang="zh-CN" dirty="0"/>
              <a:t>现实世界中的对象及其属性在人们头脑中反映为各种不同的信息</a:t>
            </a:r>
            <a:endParaRPr lang="en-US" altLang="zh-CN" dirty="0"/>
          </a:p>
          <a:p>
            <a:pPr lvl="1"/>
            <a:r>
              <a:rPr lang="zh-CN" altLang="zh-CN" dirty="0"/>
              <a:t>数字</a:t>
            </a:r>
            <a:endParaRPr lang="en-US" altLang="zh-CN" dirty="0"/>
          </a:p>
          <a:p>
            <a:pPr lvl="1"/>
            <a:r>
              <a:rPr lang="zh-CN" altLang="zh-CN" dirty="0"/>
              <a:t>文字</a:t>
            </a:r>
            <a:endParaRPr lang="en-US" altLang="zh-CN" dirty="0"/>
          </a:p>
          <a:p>
            <a:pPr lvl="1"/>
            <a:r>
              <a:rPr lang="zh-CN" altLang="zh-CN" dirty="0"/>
              <a:t>声音</a:t>
            </a:r>
            <a:endParaRPr lang="en-US" altLang="zh-CN" dirty="0"/>
          </a:p>
          <a:p>
            <a:pPr lvl="1"/>
            <a:r>
              <a:rPr lang="zh-CN" altLang="zh-CN" dirty="0"/>
              <a:t>图形</a:t>
            </a:r>
            <a:endParaRPr lang="en-US" altLang="zh-CN" dirty="0"/>
          </a:p>
          <a:p>
            <a:pPr lvl="1"/>
            <a:r>
              <a:rPr lang="en-US" altLang="zh-CN" dirty="0"/>
              <a:t>…</a:t>
            </a:r>
          </a:p>
          <a:p>
            <a:pPr lvl="1"/>
            <a:endParaRPr lang="en-US" altLang="zh-CN" dirty="0"/>
          </a:p>
          <a:p>
            <a:r>
              <a:rPr lang="zh-CN" altLang="zh-CN" dirty="0"/>
              <a:t>计算机中，这些信息一般是用一系列</a:t>
            </a:r>
            <a:r>
              <a:rPr lang="en-US" altLang="zh-CN" dirty="0"/>
              <a:t> 0 </a:t>
            </a:r>
            <a:r>
              <a:rPr lang="zh-CN" altLang="zh-CN" dirty="0"/>
              <a:t>和</a:t>
            </a:r>
            <a:r>
              <a:rPr lang="en-US" altLang="zh-CN" dirty="0"/>
              <a:t> 1 </a:t>
            </a:r>
            <a:r>
              <a:rPr lang="zh-CN" altLang="zh-CN" dirty="0"/>
              <a:t>来表示的</a:t>
            </a:r>
            <a:r>
              <a:rPr lang="zh-CN" altLang="en-US" dirty="0"/>
              <a:t>（简单）</a:t>
            </a:r>
            <a:r>
              <a:rPr lang="zh-CN" altLang="zh-CN" dirty="0"/>
              <a:t>，它们对应着电器设备的两个稳定状态：开关的开</a:t>
            </a:r>
            <a:r>
              <a:rPr lang="en-US" altLang="zh-CN" dirty="0"/>
              <a:t>/</a:t>
            </a:r>
            <a:r>
              <a:rPr lang="zh-CN" altLang="zh-CN" dirty="0"/>
              <a:t>关、电压的高</a:t>
            </a:r>
            <a:r>
              <a:rPr lang="en-US" altLang="zh-CN" dirty="0"/>
              <a:t>/</a:t>
            </a:r>
            <a:r>
              <a:rPr lang="zh-CN" altLang="zh-CN" dirty="0"/>
              <a:t>低、电流的有</a:t>
            </a:r>
            <a:r>
              <a:rPr lang="en-US" altLang="zh-CN" dirty="0"/>
              <a:t>/</a:t>
            </a:r>
            <a:r>
              <a:rPr lang="zh-CN" altLang="zh-CN" dirty="0"/>
              <a:t>无。</a:t>
            </a:r>
            <a:endParaRPr lang="en-US" altLang="zh-CN" dirty="0"/>
          </a:p>
          <a:p>
            <a:endParaRPr lang="zh-CN" altLang="en-US" dirty="0"/>
          </a:p>
        </p:txBody>
      </p:sp>
      <p:sp>
        <p:nvSpPr>
          <p:cNvPr id="7"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3624D54C-5E6C-4526-A671-0E26AC43A2DE}" type="slidenum">
              <a:rPr lang="en-US" altLang="zh-CN" sz="1200">
                <a:latin typeface="Arial" charset="0"/>
                <a:ea typeface="+mn-ea"/>
              </a:rPr>
              <a:pPr algn="r">
                <a:defRPr/>
              </a:pPr>
              <a:t>3</a:t>
            </a:fld>
            <a:endParaRPr lang="en-US" altLang="zh-CN" sz="1200">
              <a:latin typeface="Arial" charset="0"/>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7503" y="1272849"/>
            <a:ext cx="5472688" cy="1786812"/>
          </a:xfrm>
          <a:prstGeom prst="rect">
            <a:avLst/>
          </a:prstGeom>
        </p:spPr>
        <p:txBody>
          <a:bodyPr vert="horz" wrap="square" lIns="0" tIns="16931" rIns="0" bIns="0" rtlCol="0">
            <a:spAutoFit/>
          </a:bodyPr>
          <a:lstStyle/>
          <a:p>
            <a:pPr marL="16932">
              <a:spcBef>
                <a:spcPts val="133"/>
              </a:spcBef>
            </a:pPr>
            <a:r>
              <a:rPr sz="2000" dirty="0">
                <a:latin typeface="MS UI Gothic"/>
                <a:cs typeface="MS UI Gothic"/>
              </a:rPr>
              <a:t>声明：</a:t>
            </a:r>
            <a:r>
              <a:rPr sz="2000" spc="-140" dirty="0">
                <a:latin typeface="MS UI Gothic"/>
                <a:cs typeface="MS UI Gothic"/>
              </a:rPr>
              <a:t> </a:t>
            </a:r>
            <a:r>
              <a:rPr sz="2000" spc="133" dirty="0">
                <a:latin typeface="Book Antiqua"/>
                <a:cs typeface="Book Antiqua"/>
              </a:rPr>
              <a:t>char</a:t>
            </a:r>
            <a:r>
              <a:rPr sz="2000" spc="-27" dirty="0">
                <a:latin typeface="Book Antiqua"/>
                <a:cs typeface="Book Antiqua"/>
              </a:rPr>
              <a:t> </a:t>
            </a:r>
            <a:r>
              <a:rPr sz="2000" spc="187" dirty="0">
                <a:latin typeface="Book Antiqua"/>
                <a:cs typeface="Book Antiqua"/>
              </a:rPr>
              <a:t>txt[20];</a:t>
            </a:r>
            <a:endParaRPr sz="2000" dirty="0">
              <a:latin typeface="Book Antiqua"/>
              <a:cs typeface="Book Antiqua"/>
            </a:endParaRPr>
          </a:p>
          <a:p>
            <a:pPr marL="16932">
              <a:spcBef>
                <a:spcPts val="1427"/>
              </a:spcBef>
            </a:pPr>
            <a:r>
              <a:rPr sz="2000" dirty="0">
                <a:latin typeface="宋体"/>
                <a:cs typeface="宋体"/>
              </a:rPr>
              <a:t>输</a:t>
            </a:r>
            <a:r>
              <a:rPr sz="2000" dirty="0">
                <a:latin typeface="MS UI Gothic"/>
                <a:cs typeface="MS UI Gothic"/>
              </a:rPr>
              <a:t>入</a:t>
            </a:r>
            <a:r>
              <a:rPr sz="2000" spc="180" dirty="0">
                <a:latin typeface="MS UI Gothic"/>
                <a:cs typeface="MS UI Gothic"/>
              </a:rPr>
              <a:t>：</a:t>
            </a:r>
            <a:r>
              <a:rPr sz="2000" spc="180" dirty="0">
                <a:latin typeface="Book Antiqua"/>
                <a:cs typeface="Book Antiqua"/>
              </a:rPr>
              <a:t>scanf(“%s”,</a:t>
            </a:r>
            <a:r>
              <a:rPr sz="2000" spc="-53" dirty="0">
                <a:latin typeface="Book Antiqua"/>
                <a:cs typeface="Book Antiqua"/>
              </a:rPr>
              <a:t> </a:t>
            </a:r>
            <a:r>
              <a:rPr sz="2000" b="1" spc="173" dirty="0">
                <a:solidFill>
                  <a:srgbClr val="008000"/>
                </a:solidFill>
                <a:latin typeface="Book Antiqua"/>
                <a:cs typeface="Book Antiqua"/>
              </a:rPr>
              <a:t>txt</a:t>
            </a:r>
            <a:r>
              <a:rPr sz="2000" spc="173" dirty="0">
                <a:latin typeface="Book Antiqua"/>
                <a:cs typeface="Book Antiqua"/>
              </a:rPr>
              <a:t>);</a:t>
            </a:r>
            <a:endParaRPr sz="2000" dirty="0">
              <a:latin typeface="Book Antiqua"/>
              <a:cs typeface="Book Antiqua"/>
            </a:endParaRPr>
          </a:p>
          <a:p>
            <a:pPr marL="16932">
              <a:spcBef>
                <a:spcPts val="1427"/>
              </a:spcBef>
            </a:pPr>
            <a:r>
              <a:rPr sz="2000" dirty="0">
                <a:latin typeface="宋体"/>
                <a:cs typeface="宋体"/>
              </a:rPr>
              <a:t>输</a:t>
            </a:r>
            <a:r>
              <a:rPr sz="2000" dirty="0">
                <a:latin typeface="MS UI Gothic"/>
                <a:cs typeface="MS UI Gothic"/>
              </a:rPr>
              <a:t>出</a:t>
            </a:r>
            <a:r>
              <a:rPr sz="2000" spc="167" dirty="0">
                <a:latin typeface="MS UI Gothic"/>
                <a:cs typeface="MS UI Gothic"/>
              </a:rPr>
              <a:t>：</a:t>
            </a:r>
            <a:r>
              <a:rPr sz="2000" spc="167" dirty="0">
                <a:latin typeface="Book Antiqua"/>
                <a:cs typeface="Book Antiqua"/>
              </a:rPr>
              <a:t>printf(“%s”,</a:t>
            </a:r>
            <a:r>
              <a:rPr sz="2000" spc="-53" dirty="0">
                <a:latin typeface="Book Antiqua"/>
                <a:cs typeface="Book Antiqua"/>
              </a:rPr>
              <a:t> </a:t>
            </a:r>
            <a:r>
              <a:rPr sz="2000" spc="167" dirty="0">
                <a:latin typeface="Book Antiqua"/>
                <a:cs typeface="Book Antiqua"/>
              </a:rPr>
              <a:t>txt);</a:t>
            </a:r>
            <a:endParaRPr sz="2000" dirty="0">
              <a:latin typeface="Book Antiqua"/>
              <a:cs typeface="Book Antiqua"/>
            </a:endParaRPr>
          </a:p>
          <a:p>
            <a:pPr marL="16932">
              <a:spcBef>
                <a:spcPts val="1427"/>
              </a:spcBef>
            </a:pPr>
            <a:r>
              <a:rPr sz="2000" dirty="0">
                <a:latin typeface="MS UI Gothic"/>
                <a:cs typeface="MS UI Gothic"/>
              </a:rPr>
              <a:t>初始化</a:t>
            </a:r>
            <a:r>
              <a:rPr sz="2000" spc="107" dirty="0">
                <a:latin typeface="MS UI Gothic"/>
                <a:cs typeface="MS UI Gothic"/>
              </a:rPr>
              <a:t>：</a:t>
            </a:r>
            <a:r>
              <a:rPr sz="2000" spc="107" dirty="0">
                <a:latin typeface="Book Antiqua"/>
                <a:cs typeface="Book Antiqua"/>
              </a:rPr>
              <a:t>char</a:t>
            </a:r>
            <a:r>
              <a:rPr sz="2000" spc="-47" dirty="0">
                <a:latin typeface="Book Antiqua"/>
                <a:cs typeface="Book Antiqua"/>
              </a:rPr>
              <a:t> </a:t>
            </a:r>
            <a:r>
              <a:rPr sz="2000" spc="187" dirty="0">
                <a:latin typeface="Book Antiqua"/>
                <a:cs typeface="Book Antiqua"/>
              </a:rPr>
              <a:t>txt[20]</a:t>
            </a:r>
            <a:r>
              <a:rPr sz="2000" spc="-40" dirty="0">
                <a:latin typeface="Book Antiqua"/>
                <a:cs typeface="Book Antiqua"/>
              </a:rPr>
              <a:t> </a:t>
            </a:r>
            <a:r>
              <a:rPr sz="2000" spc="93" dirty="0">
                <a:latin typeface="Book Antiqua"/>
                <a:cs typeface="Book Antiqua"/>
              </a:rPr>
              <a:t>=</a:t>
            </a:r>
            <a:r>
              <a:rPr sz="2000" spc="-47" dirty="0">
                <a:latin typeface="Book Antiqua"/>
                <a:cs typeface="Book Antiqua"/>
              </a:rPr>
              <a:t> </a:t>
            </a:r>
            <a:r>
              <a:rPr sz="2000" spc="140" dirty="0">
                <a:latin typeface="Book Antiqua"/>
                <a:cs typeface="Book Antiqua"/>
              </a:rPr>
              <a:t>“hello</a:t>
            </a:r>
            <a:r>
              <a:rPr sz="2000" spc="-40" dirty="0">
                <a:latin typeface="Book Antiqua"/>
                <a:cs typeface="Book Antiqua"/>
              </a:rPr>
              <a:t> </a:t>
            </a:r>
            <a:r>
              <a:rPr sz="2000" spc="120" dirty="0">
                <a:latin typeface="Book Antiqua"/>
                <a:cs typeface="Book Antiqua"/>
              </a:rPr>
              <a:t>world”;</a:t>
            </a:r>
            <a:endParaRPr sz="2000" dirty="0">
              <a:latin typeface="Book Antiqua"/>
              <a:cs typeface="Book Antiqua"/>
            </a:endParaRPr>
          </a:p>
        </p:txBody>
      </p:sp>
      <p:sp>
        <p:nvSpPr>
          <p:cNvPr id="3" name="object 3"/>
          <p:cNvSpPr txBox="1">
            <a:spLocks noGrp="1"/>
          </p:cNvSpPr>
          <p:nvPr>
            <p:ph type="title"/>
          </p:nvPr>
        </p:nvSpPr>
        <p:spPr>
          <a:xfrm>
            <a:off x="487503" y="319885"/>
            <a:ext cx="2878292" cy="447984"/>
          </a:xfrm>
          <a:prstGeom prst="rect">
            <a:avLst/>
          </a:prstGeom>
        </p:spPr>
        <p:txBody>
          <a:bodyPr vert="horz" wrap="square" lIns="0" tIns="16931" rIns="0" bIns="0" numCol="1" rtlCol="0" anchor="ctr" anchorCtr="0" compatLnSpc="1">
            <a:prstTxWarp prst="textNoShape">
              <a:avLst/>
            </a:prstTxWarp>
            <a:spAutoFit/>
          </a:bodyPr>
          <a:lstStyle/>
          <a:p>
            <a:pPr marL="16932">
              <a:spcBef>
                <a:spcPts val="133"/>
              </a:spcBef>
            </a:pPr>
            <a:r>
              <a:rPr sz="2800" spc="-313" dirty="0">
                <a:latin typeface="Microsoft JhengHei"/>
                <a:cs typeface="Microsoft JhengHei"/>
              </a:rPr>
              <a:t>文本数据（字符串）</a:t>
            </a:r>
            <a:endParaRPr sz="2800">
              <a:latin typeface="Microsoft JhengHei"/>
              <a:cs typeface="Microsoft JhengHei"/>
            </a:endParaRPr>
          </a:p>
        </p:txBody>
      </p:sp>
      <p:pic>
        <p:nvPicPr>
          <p:cNvPr id="4" name="object 4"/>
          <p:cNvPicPr/>
          <p:nvPr/>
        </p:nvPicPr>
        <p:blipFill>
          <a:blip r:embed="rId2" cstate="print"/>
          <a:stretch>
            <a:fillRect/>
          </a:stretch>
        </p:blipFill>
        <p:spPr>
          <a:xfrm>
            <a:off x="2397970" y="3356809"/>
            <a:ext cx="7394469" cy="2896888"/>
          </a:xfrm>
          <a:prstGeom prst="rect">
            <a:avLst/>
          </a:prstGeom>
        </p:spPr>
      </p:pic>
    </p:spTree>
    <p:extLst>
      <p:ext uri="{BB962C8B-B14F-4D97-AF65-F5344CB8AC3E}">
        <p14:creationId xmlns:p14="http://schemas.microsoft.com/office/powerpoint/2010/main" val="1067566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endParaRPr lang="zh-CN" altLang="en-US" dirty="0"/>
          </a:p>
        </p:txBody>
      </p:sp>
      <p:sp>
        <p:nvSpPr>
          <p:cNvPr id="25603" name="内容占位符 2"/>
          <p:cNvSpPr>
            <a:spLocks noGrp="1"/>
          </p:cNvSpPr>
          <p:nvPr>
            <p:ph idx="1"/>
          </p:nvPr>
        </p:nvSpPr>
        <p:spPr/>
        <p:txBody>
          <a:bodyPr/>
          <a:lstStyle/>
          <a:p>
            <a:r>
              <a:rPr lang="zh-CN" altLang="zh-CN" b="0" dirty="0">
                <a:latin typeface="Courier New" pitchFamily="49" charset="0"/>
                <a:cs typeface="Courier New" pitchFamily="49" charset="0"/>
              </a:rPr>
              <a:t>宽字符</a:t>
            </a:r>
            <a:r>
              <a:rPr lang="zh-CN" altLang="en-US" b="0" dirty="0">
                <a:latin typeface="Courier New" pitchFamily="49" charset="0"/>
                <a:cs typeface="Courier New" pitchFamily="49" charset="0"/>
              </a:rPr>
              <a:t>*</a:t>
            </a:r>
            <a:r>
              <a:rPr lang="zh-CN" altLang="zh-CN" b="0" dirty="0">
                <a:latin typeface="Courier New" pitchFamily="49" charset="0"/>
                <a:cs typeface="Courier New" pitchFamily="49" charset="0"/>
              </a:rPr>
              <a:t>。</a:t>
            </a:r>
          </a:p>
          <a:p>
            <a:pPr>
              <a:buFontTx/>
              <a:buNone/>
            </a:pPr>
            <a:r>
              <a:rPr lang="en-US" altLang="zh-CN" sz="2400" b="0" dirty="0">
                <a:latin typeface="Courier New" pitchFamily="49" charset="0"/>
                <a:cs typeface="Courier New" pitchFamily="49" charset="0"/>
              </a:rPr>
              <a:t>…</a:t>
            </a:r>
          </a:p>
          <a:p>
            <a:pPr>
              <a:buFontTx/>
              <a:buNone/>
            </a:pPr>
            <a:r>
              <a:rPr lang="en-US" altLang="zh-CN" sz="2400" b="0" dirty="0">
                <a:solidFill>
                  <a:srgbClr val="FF0000"/>
                </a:solidFill>
                <a:latin typeface="Courier New" pitchFamily="49" charset="0"/>
                <a:cs typeface="Courier New" pitchFamily="49" charset="0"/>
              </a:rPr>
              <a:t>#include &lt;</a:t>
            </a:r>
            <a:r>
              <a:rPr lang="en-US" altLang="zh-CN" sz="2400" b="0" dirty="0" err="1">
                <a:solidFill>
                  <a:srgbClr val="FF0000"/>
                </a:solidFill>
                <a:latin typeface="Courier New" pitchFamily="49" charset="0"/>
                <a:cs typeface="Courier New" pitchFamily="49" charset="0"/>
              </a:rPr>
              <a:t>locale.h</a:t>
            </a:r>
            <a:r>
              <a:rPr lang="en-US" altLang="zh-CN" sz="2400" b="0" dirty="0">
                <a:solidFill>
                  <a:srgbClr val="FF0000"/>
                </a:solidFill>
                <a:latin typeface="Courier New" pitchFamily="49" charset="0"/>
                <a:cs typeface="Courier New" pitchFamily="49" charset="0"/>
              </a:rPr>
              <a:t>&gt;</a:t>
            </a:r>
            <a:endParaRPr lang="zh-CN" altLang="zh-CN" sz="2400" b="0" dirty="0">
              <a:solidFill>
                <a:srgbClr val="FF0000"/>
              </a:solidFill>
              <a:latin typeface="Courier New" pitchFamily="49" charset="0"/>
              <a:cs typeface="Courier New" pitchFamily="49" charset="0"/>
            </a:endParaRPr>
          </a:p>
          <a:p>
            <a:pPr>
              <a:buFontTx/>
              <a:buNone/>
            </a:pPr>
            <a:r>
              <a:rPr lang="en-US" altLang="zh-CN" sz="2400" b="0" dirty="0" err="1">
                <a:latin typeface="Courier New" pitchFamily="49" charset="0"/>
                <a:cs typeface="Courier New" pitchFamily="49" charset="0"/>
              </a:rPr>
              <a:t>int</a:t>
            </a:r>
            <a:r>
              <a:rPr lang="en-US" altLang="zh-CN" sz="2400" b="0" dirty="0">
                <a:latin typeface="Courier New" pitchFamily="49" charset="0"/>
                <a:cs typeface="Courier New" pitchFamily="49" charset="0"/>
              </a:rPr>
              <a:t> main( )</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solidFill>
                  <a:srgbClr val="FF0000"/>
                </a:solidFill>
                <a:latin typeface="Courier New" pitchFamily="49" charset="0"/>
                <a:cs typeface="Courier New" pitchFamily="49" charset="0"/>
              </a:rPr>
              <a:t>setlocale</a:t>
            </a:r>
            <a:r>
              <a:rPr lang="en-US" altLang="zh-CN" sz="2400" b="0" dirty="0">
                <a:solidFill>
                  <a:srgbClr val="FF0000"/>
                </a:solidFill>
                <a:latin typeface="Courier New" pitchFamily="49" charset="0"/>
                <a:cs typeface="Courier New" pitchFamily="49" charset="0"/>
              </a:rPr>
              <a:t>(LC_ALL,""); </a:t>
            </a:r>
            <a:r>
              <a:rPr lang="en-US" altLang="zh-CN" sz="2400" b="0" dirty="0">
                <a:latin typeface="Courier New" pitchFamily="49" charset="0"/>
                <a:cs typeface="Courier New" pitchFamily="49" charset="0"/>
              </a:rPr>
              <a:t>//</a:t>
            </a:r>
            <a:r>
              <a:rPr lang="zh-CN" altLang="zh-CN" sz="2400" b="0" dirty="0">
                <a:latin typeface="Courier New" pitchFamily="49" charset="0"/>
                <a:cs typeface="Courier New" pitchFamily="49" charset="0"/>
              </a:rPr>
              <a:t>设置为本地区域字符库</a:t>
            </a: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wchar_t</a:t>
            </a: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wch</a:t>
            </a:r>
            <a:r>
              <a:rPr lang="en-US" altLang="zh-CN" sz="2400" b="0" dirty="0">
                <a:latin typeface="Courier New" pitchFamily="49" charset="0"/>
                <a:cs typeface="Courier New" pitchFamily="49" charset="0"/>
              </a:rPr>
              <a:t> = 25105;</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wprintf</a:t>
            </a:r>
            <a:r>
              <a:rPr lang="en-US" altLang="zh-CN" sz="2400" b="0" dirty="0">
                <a:latin typeface="Courier New" pitchFamily="49" charset="0"/>
                <a:cs typeface="Courier New" pitchFamily="49" charset="0"/>
              </a:rPr>
              <a:t>(</a:t>
            </a:r>
            <a:r>
              <a:rPr lang="en-US" altLang="zh-CN" sz="2400" b="0" dirty="0" err="1">
                <a:latin typeface="Courier New" pitchFamily="49" charset="0"/>
                <a:cs typeface="Courier New" pitchFamily="49" charset="0"/>
              </a:rPr>
              <a:t>L"%c</a:t>
            </a:r>
            <a:r>
              <a:rPr lang="en-US" altLang="zh-CN" sz="2400" b="0" dirty="0">
                <a:latin typeface="Courier New" pitchFamily="49" charset="0"/>
                <a:cs typeface="Courier New" pitchFamily="49" charset="0"/>
              </a:rPr>
              <a:t> \n",  </a:t>
            </a:r>
            <a:r>
              <a:rPr lang="en-US" altLang="zh-CN" sz="2400" b="0" dirty="0" err="1">
                <a:latin typeface="Courier New" pitchFamily="49" charset="0"/>
                <a:cs typeface="Courier New" pitchFamily="49" charset="0"/>
              </a:rPr>
              <a:t>wch</a:t>
            </a: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wch</a:t>
            </a:r>
            <a:r>
              <a:rPr lang="en-US" altLang="zh-CN" sz="2400" b="0" dirty="0">
                <a:latin typeface="Courier New" pitchFamily="49" charset="0"/>
                <a:cs typeface="Courier New" pitchFamily="49" charset="0"/>
              </a:rPr>
              <a:t> = </a:t>
            </a:r>
            <a:r>
              <a:rPr lang="en-US" altLang="zh-CN" sz="2400" b="0" dirty="0" err="1">
                <a:latin typeface="Courier New" pitchFamily="49" charset="0"/>
                <a:cs typeface="Courier New" pitchFamily="49" charset="0"/>
              </a:rPr>
              <a:t>get</a:t>
            </a:r>
            <a:r>
              <a:rPr lang="en-US" altLang="zh-CN" sz="2400" b="0" dirty="0" err="1">
                <a:solidFill>
                  <a:srgbClr val="FF0000"/>
                </a:solidFill>
                <a:latin typeface="Courier New" pitchFamily="49" charset="0"/>
                <a:cs typeface="Courier New" pitchFamily="49" charset="0"/>
              </a:rPr>
              <a:t>w</a:t>
            </a:r>
            <a:r>
              <a:rPr lang="en-US" altLang="zh-CN" sz="2400" b="0" dirty="0" err="1">
                <a:latin typeface="Courier New" pitchFamily="49" charset="0"/>
                <a:cs typeface="Courier New" pitchFamily="49" charset="0"/>
              </a:rPr>
              <a:t>char</a:t>
            </a:r>
            <a:r>
              <a:rPr lang="en-US" altLang="zh-CN" sz="2400" b="0" dirty="0">
                <a:latin typeface="Courier New" pitchFamily="49" charset="0"/>
                <a:cs typeface="Courier New" pitchFamily="49" charset="0"/>
              </a:rPr>
              <a:t>( );</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pt-BR" altLang="zh-CN" sz="2400" b="0" dirty="0">
                <a:latin typeface="Courier New" pitchFamily="49" charset="0"/>
                <a:cs typeface="Courier New" pitchFamily="49" charset="0"/>
              </a:rPr>
              <a:t>wprintf(L"%c \n",  wch);	</a:t>
            </a:r>
            <a:endParaRPr lang="zh-CN" altLang="zh-CN" sz="2400" b="0" dirty="0">
              <a:latin typeface="Courier New" pitchFamily="49" charset="0"/>
              <a:cs typeface="Courier New" pitchFamily="49" charset="0"/>
            </a:endParaRPr>
          </a:p>
          <a:p>
            <a:pPr>
              <a:buFontTx/>
              <a:buNone/>
            </a:pPr>
            <a:r>
              <a:rPr lang="pt-BR" altLang="zh-CN" sz="2400" b="0" dirty="0">
                <a:latin typeface="Courier New" pitchFamily="49" charset="0"/>
                <a:cs typeface="Courier New" pitchFamily="49" charset="0"/>
              </a:rPr>
              <a:t>	</a:t>
            </a:r>
            <a:r>
              <a:rPr lang="en-US" altLang="zh-CN" sz="2400" b="0" dirty="0">
                <a:latin typeface="Courier New" pitchFamily="49" charset="0"/>
                <a:cs typeface="Courier New" pitchFamily="49" charset="0"/>
              </a:rPr>
              <a:t>return 0;</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a:t>
            </a:r>
            <a:endParaRPr lang="zh-CN" altLang="en-US" b="0"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02E4562C-4045-4F29-98CF-49744CF324A8}" type="slidenum">
              <a:rPr lang="en-US" altLang="zh-CN" sz="1200">
                <a:latin typeface="Arial" charset="0"/>
                <a:ea typeface="+mn-ea"/>
              </a:rPr>
              <a:pPr algn="r">
                <a:defRPr/>
              </a:pPr>
              <a:t>31</a:t>
            </a:fld>
            <a:endParaRPr lang="en-US" altLang="zh-CN" sz="1200">
              <a:latin typeface="Arial" charset="0"/>
              <a:ea typeface="+mn-ea"/>
            </a:endParaRPr>
          </a:p>
        </p:txBody>
      </p:sp>
      <p:sp>
        <p:nvSpPr>
          <p:cNvPr id="25605" name="Text Box 6"/>
          <p:cNvSpPr txBox="1">
            <a:spLocks noChangeArrowheads="1"/>
          </p:cNvSpPr>
          <p:nvPr/>
        </p:nvSpPr>
        <p:spPr bwMode="auto">
          <a:xfrm>
            <a:off x="7056048" y="4508500"/>
            <a:ext cx="958726" cy="1035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lnSpc>
                <a:spcPct val="85000"/>
              </a:lnSpc>
            </a:pPr>
            <a:r>
              <a:rPr lang="zh-CN" altLang="en-US">
                <a:solidFill>
                  <a:schemeClr val="bg1"/>
                </a:solidFill>
              </a:rPr>
              <a:t>我</a:t>
            </a:r>
          </a:p>
          <a:p>
            <a:pPr eaLnBrk="1" hangingPunct="1">
              <a:lnSpc>
                <a:spcPct val="85000"/>
              </a:lnSpc>
            </a:pPr>
            <a:r>
              <a:rPr lang="zh-CN" altLang="en-US">
                <a:solidFill>
                  <a:schemeClr val="bg1"/>
                </a:solidFill>
              </a:rPr>
              <a:t>们</a:t>
            </a:r>
            <a:endParaRPr lang="en-US" altLang="zh-CN">
              <a:solidFill>
                <a:schemeClr val="bg1"/>
              </a:solidFill>
            </a:endParaRPr>
          </a:p>
          <a:p>
            <a:pPr eaLnBrk="1" hangingPunct="1">
              <a:lnSpc>
                <a:spcPct val="85000"/>
              </a:lnSpc>
            </a:pPr>
            <a:r>
              <a:rPr lang="zh-CN" altLang="en-US">
                <a:solidFill>
                  <a:schemeClr val="bg1"/>
                </a:solidFill>
              </a:rPr>
              <a:t>们</a:t>
            </a:r>
          </a:p>
        </p:txBody>
      </p:sp>
      <p:sp>
        <p:nvSpPr>
          <p:cNvPr id="25606" name="TextBox 5"/>
          <p:cNvSpPr txBox="1">
            <a:spLocks noChangeArrowheads="1"/>
          </p:cNvSpPr>
          <p:nvPr/>
        </p:nvSpPr>
        <p:spPr bwMode="auto">
          <a:xfrm>
            <a:off x="9276143" y="4802189"/>
            <a:ext cx="119999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zh-CN" altLang="en-US"/>
              <a:t>输入</a:t>
            </a:r>
          </a:p>
        </p:txBody>
      </p:sp>
      <p:cxnSp>
        <p:nvCxnSpPr>
          <p:cNvPr id="25607" name="直接箭头连接符 7"/>
          <p:cNvCxnSpPr>
            <a:cxnSpLocks noChangeShapeType="1"/>
            <a:stCxn id="25606" idx="1"/>
          </p:cNvCxnSpPr>
          <p:nvPr/>
        </p:nvCxnSpPr>
        <p:spPr bwMode="auto">
          <a:xfrm flipH="1" flipV="1">
            <a:off x="8014774" y="5003801"/>
            <a:ext cx="1261369" cy="285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608" name="TextBox 8"/>
          <p:cNvSpPr txBox="1">
            <a:spLocks noChangeArrowheads="1"/>
          </p:cNvSpPr>
          <p:nvPr/>
        </p:nvSpPr>
        <p:spPr bwMode="auto">
          <a:xfrm>
            <a:off x="9276143" y="4464051"/>
            <a:ext cx="119999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zh-CN" altLang="en-US"/>
              <a:t>输出</a:t>
            </a:r>
          </a:p>
        </p:txBody>
      </p:sp>
      <p:sp>
        <p:nvSpPr>
          <p:cNvPr id="25609" name="TextBox 9"/>
          <p:cNvSpPr txBox="1">
            <a:spLocks noChangeArrowheads="1"/>
          </p:cNvSpPr>
          <p:nvPr/>
        </p:nvSpPr>
        <p:spPr bwMode="auto">
          <a:xfrm>
            <a:off x="9276143" y="5138738"/>
            <a:ext cx="119999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zh-CN" altLang="en-US"/>
              <a:t>输出</a:t>
            </a:r>
          </a:p>
        </p:txBody>
      </p:sp>
      <p:cxnSp>
        <p:nvCxnSpPr>
          <p:cNvPr id="25610" name="直接箭头连接符 11"/>
          <p:cNvCxnSpPr>
            <a:cxnSpLocks noChangeShapeType="1"/>
          </p:cNvCxnSpPr>
          <p:nvPr/>
        </p:nvCxnSpPr>
        <p:spPr bwMode="auto">
          <a:xfrm flipV="1">
            <a:off x="8014774" y="4643438"/>
            <a:ext cx="132062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611" name="直接箭头连接符 12"/>
          <p:cNvCxnSpPr>
            <a:cxnSpLocks noChangeShapeType="1"/>
          </p:cNvCxnSpPr>
          <p:nvPr/>
        </p:nvCxnSpPr>
        <p:spPr bwMode="auto">
          <a:xfrm flipV="1">
            <a:off x="8014774" y="5408613"/>
            <a:ext cx="1320628"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整型</a:t>
            </a:r>
          </a:p>
        </p:txBody>
      </p:sp>
      <p:sp>
        <p:nvSpPr>
          <p:cNvPr id="33795" name="内容占位符 2"/>
          <p:cNvSpPr>
            <a:spLocks noGrp="1"/>
          </p:cNvSpPr>
          <p:nvPr>
            <p:ph idx="1"/>
          </p:nvPr>
        </p:nvSpPr>
        <p:spPr/>
        <p:txBody>
          <a:bodyPr/>
          <a:lstStyle/>
          <a:p>
            <a:r>
              <a:rPr lang="zh-CN" altLang="zh-CN" dirty="0"/>
              <a:t>用于描述整数</a:t>
            </a:r>
            <a:endParaRPr lang="en-US" altLang="zh-CN" dirty="0"/>
          </a:p>
          <a:p>
            <a:r>
              <a:rPr lang="zh-CN" altLang="zh-CN" b="0" dirty="0"/>
              <a:t>包括</a:t>
            </a:r>
            <a:r>
              <a:rPr lang="zh-CN" altLang="en-US" b="0" dirty="0"/>
              <a:t>：</a:t>
            </a:r>
            <a:endParaRPr lang="en-US" altLang="zh-CN" b="0" dirty="0"/>
          </a:p>
          <a:p>
            <a:pPr lvl="1"/>
            <a:r>
              <a:rPr lang="zh-CN" altLang="zh-CN" dirty="0"/>
              <a:t>基本整型（</a:t>
            </a:r>
            <a:r>
              <a:rPr lang="en-US" altLang="zh-CN" dirty="0" err="1"/>
              <a:t>int</a:t>
            </a:r>
            <a:r>
              <a:rPr lang="zh-CN" altLang="zh-CN" dirty="0"/>
              <a:t>）</a:t>
            </a:r>
            <a:endParaRPr lang="en-US" altLang="zh-CN" dirty="0"/>
          </a:p>
          <a:p>
            <a:pPr lvl="1"/>
            <a:r>
              <a:rPr lang="zh-CN" altLang="zh-CN" dirty="0"/>
              <a:t>短整型（</a:t>
            </a:r>
            <a:r>
              <a:rPr lang="en-US" altLang="zh-CN" dirty="0"/>
              <a:t>short </a:t>
            </a:r>
            <a:r>
              <a:rPr lang="en-US" altLang="zh-CN" dirty="0" err="1"/>
              <a:t>int</a:t>
            </a:r>
            <a:r>
              <a:rPr lang="zh-CN" altLang="en-US" dirty="0"/>
              <a:t>，</a:t>
            </a:r>
            <a:r>
              <a:rPr lang="en-US" altLang="zh-CN" dirty="0" err="1"/>
              <a:t>int</a:t>
            </a:r>
            <a:r>
              <a:rPr lang="zh-CN" altLang="zh-CN" dirty="0"/>
              <a:t>可以省略）</a:t>
            </a:r>
            <a:endParaRPr lang="en-US" altLang="zh-CN" dirty="0"/>
          </a:p>
          <a:p>
            <a:pPr lvl="1"/>
            <a:r>
              <a:rPr lang="zh-CN" altLang="zh-CN" dirty="0"/>
              <a:t>长整型（</a:t>
            </a:r>
            <a:r>
              <a:rPr lang="en-US" altLang="zh-CN" dirty="0"/>
              <a:t>long </a:t>
            </a:r>
            <a:r>
              <a:rPr lang="en-US" altLang="zh-CN" dirty="0" err="1"/>
              <a:t>int</a:t>
            </a:r>
            <a:r>
              <a:rPr lang="zh-CN" altLang="en-US" dirty="0"/>
              <a:t>，</a:t>
            </a:r>
            <a:r>
              <a:rPr lang="en-US" altLang="zh-CN" dirty="0" err="1"/>
              <a:t>int</a:t>
            </a:r>
            <a:r>
              <a:rPr lang="zh-CN" altLang="zh-CN" dirty="0"/>
              <a:t>可以省略）</a:t>
            </a:r>
            <a:endParaRPr lang="en-US" altLang="zh-CN" dirty="0"/>
          </a:p>
          <a:p>
            <a:pPr lvl="1"/>
            <a:r>
              <a:rPr lang="zh-CN" altLang="zh-CN" dirty="0"/>
              <a:t>加长整型（</a:t>
            </a:r>
            <a:r>
              <a:rPr kumimoji="1" lang="en-US" altLang="zh-CN" dirty="0"/>
              <a:t>VS</a:t>
            </a:r>
            <a:r>
              <a:rPr kumimoji="1" lang="zh-CN" altLang="en-US" dirty="0"/>
              <a:t>提供了</a:t>
            </a:r>
            <a:r>
              <a:rPr kumimoji="1" lang="en-US" altLang="zh-CN" dirty="0"/>
              <a:t>_int64</a:t>
            </a:r>
            <a:r>
              <a:rPr kumimoji="1" lang="zh-CN" altLang="en-US" dirty="0"/>
              <a:t>类型</a:t>
            </a:r>
            <a:r>
              <a:rPr lang="zh-CN" altLang="zh-CN" dirty="0"/>
              <a:t>）</a:t>
            </a:r>
            <a:endParaRPr lang="en-US" altLang="zh-CN" dirty="0"/>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7CD27B5E-25C6-48C7-AC17-DEEFBBBD0551}" type="slidenum">
              <a:rPr lang="en-US" altLang="zh-CN" sz="1200">
                <a:latin typeface="Arial" charset="0"/>
                <a:ea typeface="+mn-ea"/>
              </a:rPr>
              <a:pPr algn="r">
                <a:defRPr/>
              </a:pPr>
              <a:t>32</a:t>
            </a:fld>
            <a:endParaRPr lang="en-US" altLang="zh-CN" sz="1200">
              <a:latin typeface="Arial" charset="0"/>
              <a:ea typeface="+mn-ea"/>
            </a:endParaRPr>
          </a:p>
        </p:txBody>
      </p:sp>
      <p:sp>
        <p:nvSpPr>
          <p:cNvPr id="33797" name="矩形 1"/>
          <p:cNvSpPr>
            <a:spLocks noChangeArrowheads="1"/>
          </p:cNvSpPr>
          <p:nvPr/>
        </p:nvSpPr>
        <p:spPr bwMode="auto">
          <a:xfrm>
            <a:off x="2359791" y="3823223"/>
            <a:ext cx="5649303"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kumimoji="1" lang="en-US" altLang="zh-CN" dirty="0">
                <a:latin typeface="华文中宋" panose="02010600040101010101" pitchFamily="2" charset="-122"/>
                <a:ea typeface="华文中宋" panose="02010600040101010101" pitchFamily="2" charset="-122"/>
              </a:rPr>
              <a:t>C99</a:t>
            </a:r>
            <a:r>
              <a:rPr kumimoji="1" lang="zh-CN" altLang="en-US" dirty="0">
                <a:latin typeface="华文中宋" panose="02010600040101010101" pitchFamily="2" charset="-122"/>
                <a:ea typeface="华文中宋" panose="02010600040101010101" pitchFamily="2" charset="-122"/>
              </a:rPr>
              <a:t>提供了</a:t>
            </a:r>
            <a:r>
              <a:rPr kumimoji="1" lang="en-US" altLang="zh-CN" dirty="0">
                <a:latin typeface="华文中宋" panose="02010600040101010101" pitchFamily="2" charset="-122"/>
                <a:ea typeface="华文中宋" panose="02010600040101010101" pitchFamily="2" charset="-122"/>
              </a:rPr>
              <a:t>long </a:t>
            </a:r>
            <a:r>
              <a:rPr kumimoji="1" lang="en-US" altLang="zh-CN" dirty="0" err="1">
                <a:latin typeface="华文中宋" panose="02010600040101010101" pitchFamily="2" charset="-122"/>
                <a:ea typeface="华文中宋" panose="02010600040101010101" pitchFamily="2" charset="-122"/>
              </a:rPr>
              <a:t>long</a:t>
            </a:r>
            <a:r>
              <a:rPr kumimoji="1" lang="en-US" altLang="zh-CN" dirty="0">
                <a:latin typeface="华文中宋" panose="02010600040101010101" pitchFamily="2" charset="-122"/>
                <a:ea typeface="华文中宋" panose="02010600040101010101" pitchFamily="2" charset="-122"/>
              </a:rPr>
              <a:t> </a:t>
            </a:r>
            <a:r>
              <a:rPr kumimoji="1" lang="en-US" altLang="zh-CN" dirty="0" err="1">
                <a:latin typeface="华文中宋" panose="02010600040101010101" pitchFamily="2" charset="-122"/>
                <a:ea typeface="华文中宋" panose="02010600040101010101" pitchFamily="2" charset="-122"/>
              </a:rPr>
              <a:t>int</a:t>
            </a:r>
            <a:r>
              <a:rPr kumimoji="1" lang="zh-CN" altLang="en-US"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int</a:t>
            </a:r>
            <a:r>
              <a:rPr lang="zh-CN" altLang="zh-CN" dirty="0">
                <a:latin typeface="华文中宋" panose="02010600040101010101" pitchFamily="2" charset="-122"/>
                <a:ea typeface="华文中宋" panose="02010600040101010101" pitchFamily="2" charset="-122"/>
              </a:rPr>
              <a:t>可以省略</a:t>
            </a:r>
            <a:endParaRPr kumimoji="1" lang="zh-CN" altLang="en-US" dirty="0">
              <a:latin typeface="华文中宋" panose="02010600040101010101" pitchFamily="2" charset="-122"/>
              <a:ea typeface="华文中宋" panose="02010600040101010101" pitchFamily="2"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body" idx="4294967295"/>
          </p:nvPr>
        </p:nvSpPr>
        <p:spPr/>
        <p:txBody>
          <a:bodyPr/>
          <a:lstStyle/>
          <a:p>
            <a:r>
              <a:rPr lang="zh-CN" altLang="zh-CN" b="0" dirty="0"/>
              <a:t>标准大致规定了几种整型数据在计算机中占用空间的大小</a:t>
            </a:r>
            <a:r>
              <a:rPr lang="zh-CN" altLang="en-US" b="0" dirty="0"/>
              <a:t>：</a:t>
            </a:r>
            <a:endParaRPr lang="en-US" altLang="zh-CN" b="0" dirty="0"/>
          </a:p>
          <a:p>
            <a:pPr lvl="1"/>
            <a:r>
              <a:rPr lang="en-US" altLang="zh-CN" dirty="0" err="1"/>
              <a:t>int</a:t>
            </a:r>
            <a:r>
              <a:rPr lang="zh-CN" altLang="zh-CN" dirty="0"/>
              <a:t>型数据</a:t>
            </a:r>
            <a:r>
              <a:rPr lang="zh-CN" altLang="en-US" dirty="0"/>
              <a:t>，</a:t>
            </a:r>
            <a:r>
              <a:rPr lang="zh-CN" altLang="zh-CN" dirty="0"/>
              <a:t>以</a:t>
            </a:r>
            <a:r>
              <a:rPr lang="en-US" altLang="zh-CN" dirty="0"/>
              <a:t>32</a:t>
            </a:r>
            <a:r>
              <a:rPr lang="zh-CN" altLang="zh-CN" dirty="0"/>
              <a:t>位机为例，</a:t>
            </a:r>
            <a:r>
              <a:rPr lang="zh-CN" altLang="en-US" dirty="0"/>
              <a:t>占</a:t>
            </a:r>
            <a:r>
              <a:rPr lang="en-US" altLang="zh-CN" dirty="0"/>
              <a:t>4</a:t>
            </a:r>
            <a:r>
              <a:rPr lang="zh-CN" altLang="zh-CN" dirty="0"/>
              <a:t>个字节</a:t>
            </a:r>
            <a:endParaRPr lang="en-US" altLang="zh-CN" dirty="0"/>
          </a:p>
          <a:p>
            <a:pPr lvl="1"/>
            <a:r>
              <a:rPr lang="en-US" altLang="zh-CN" b="1" dirty="0"/>
              <a:t>short </a:t>
            </a:r>
            <a:r>
              <a:rPr lang="en-US" altLang="zh-CN" b="1" dirty="0" err="1"/>
              <a:t>int</a:t>
            </a:r>
            <a:r>
              <a:rPr lang="en-US" altLang="zh-CN" b="1" dirty="0"/>
              <a:t> </a:t>
            </a:r>
            <a:r>
              <a:rPr lang="zh-CN" altLang="zh-CN" b="1" dirty="0"/>
              <a:t>≤</a:t>
            </a:r>
            <a:r>
              <a:rPr lang="en-US" altLang="zh-CN" b="1" dirty="0"/>
              <a:t> </a:t>
            </a:r>
            <a:r>
              <a:rPr lang="en-US" altLang="zh-CN" b="1" dirty="0" err="1"/>
              <a:t>int</a:t>
            </a:r>
            <a:r>
              <a:rPr lang="en-US" altLang="zh-CN" b="1" dirty="0"/>
              <a:t> </a:t>
            </a:r>
            <a:r>
              <a:rPr lang="zh-CN" altLang="zh-CN" b="1" dirty="0"/>
              <a:t>≤</a:t>
            </a:r>
            <a:r>
              <a:rPr lang="en-US" altLang="zh-CN" b="1" dirty="0"/>
              <a:t> long </a:t>
            </a:r>
            <a:r>
              <a:rPr lang="en-US" altLang="zh-CN" b="1" dirty="0" err="1"/>
              <a:t>int</a:t>
            </a:r>
            <a:endParaRPr lang="en-US" altLang="zh-CN" b="1" dirty="0"/>
          </a:p>
          <a:p>
            <a:pPr lvl="2"/>
            <a:r>
              <a:rPr lang="zh-CN" altLang="zh-CN" dirty="0"/>
              <a:t>一般地，短整型数据占用的空间为</a:t>
            </a:r>
            <a:r>
              <a:rPr lang="en-US" altLang="zh-CN" dirty="0" err="1"/>
              <a:t>int</a:t>
            </a:r>
            <a:r>
              <a:rPr lang="zh-CN" altLang="zh-CN" dirty="0"/>
              <a:t>型的一半，长整型数据占用的空间为</a:t>
            </a:r>
            <a:r>
              <a:rPr lang="en-US" altLang="zh-CN" dirty="0" err="1"/>
              <a:t>int</a:t>
            </a:r>
            <a:r>
              <a:rPr lang="zh-CN" altLang="zh-CN" dirty="0"/>
              <a:t>型的两倍。有些开发环境中的</a:t>
            </a:r>
            <a:r>
              <a:rPr lang="en-US" altLang="zh-CN" dirty="0" err="1"/>
              <a:t>int</a:t>
            </a:r>
            <a:r>
              <a:rPr lang="zh-CN" altLang="zh-CN" dirty="0"/>
              <a:t>型数据占用的空间与长整型数据或短整型数据的相等。</a:t>
            </a:r>
            <a:endParaRPr lang="zh-CN" altLang="en-US" dirty="0"/>
          </a:p>
          <a:p>
            <a:pPr lvl="1"/>
            <a:endParaRPr lang="zh-CN" altLang="en-US" b="1" dirty="0"/>
          </a:p>
        </p:txBody>
      </p:sp>
      <p:sp>
        <p:nvSpPr>
          <p:cNvPr id="34819" name="Rectangle 3"/>
          <p:cNvSpPr>
            <a:spLocks noGrp="1" noChangeArrowheads="1"/>
          </p:cNvSpPr>
          <p:nvPr>
            <p:ph type="title" idx="4294967295"/>
          </p:nvPr>
        </p:nvSpPr>
        <p:spPr/>
        <p:txBody>
          <a:bodyPr/>
          <a:lstStyle/>
          <a:p>
            <a:r>
              <a:rPr lang="zh-CN" altLang="en-US" sz="3200"/>
              <a:t>整型数据占用空间</a:t>
            </a:r>
          </a:p>
        </p:txBody>
      </p:sp>
      <p:sp>
        <p:nvSpPr>
          <p:cNvPr id="34820" name="Text Box 2"/>
          <p:cNvSpPr txBox="1">
            <a:spLocks noChangeArrowheads="1"/>
          </p:cNvSpPr>
          <p:nvPr/>
        </p:nvSpPr>
        <p:spPr bwMode="auto">
          <a:xfrm>
            <a:off x="1642319" y="3426901"/>
            <a:ext cx="2256073" cy="39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r" eaLnBrk="1" hangingPunct="1">
              <a:spcBef>
                <a:spcPct val="50000"/>
              </a:spcBef>
            </a:pPr>
            <a:r>
              <a:rPr kumimoji="1" lang="en-US" altLang="zh-CN" b="1">
                <a:latin typeface="华文中宋" panose="02010600040101010101" pitchFamily="2" charset="-122"/>
                <a:ea typeface="华文中宋" panose="02010600040101010101" pitchFamily="2" charset="-122"/>
              </a:rPr>
              <a:t>         short</a:t>
            </a:r>
          </a:p>
        </p:txBody>
      </p:sp>
      <p:sp>
        <p:nvSpPr>
          <p:cNvPr id="34821" name="Text Box 3"/>
          <p:cNvSpPr txBox="1">
            <a:spLocks noChangeArrowheads="1"/>
          </p:cNvSpPr>
          <p:nvPr/>
        </p:nvSpPr>
        <p:spPr bwMode="auto">
          <a:xfrm>
            <a:off x="2171416" y="4050789"/>
            <a:ext cx="1726975" cy="39114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54000" bIns="10800">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r" eaLnBrk="1" hangingPunct="1">
              <a:spcBef>
                <a:spcPct val="50000"/>
              </a:spcBef>
            </a:pPr>
            <a:r>
              <a:rPr kumimoji="1" lang="en-US" altLang="zh-CN" b="1">
                <a:solidFill>
                  <a:srgbClr val="FF0000"/>
                </a:solidFill>
                <a:latin typeface="华文中宋" panose="02010600040101010101" pitchFamily="2" charset="-122"/>
                <a:ea typeface="华文中宋" panose="02010600040101010101" pitchFamily="2" charset="-122"/>
              </a:rPr>
              <a:t>int</a:t>
            </a:r>
          </a:p>
        </p:txBody>
      </p:sp>
      <p:sp>
        <p:nvSpPr>
          <p:cNvPr id="34822" name="Text Box 5"/>
          <p:cNvSpPr txBox="1">
            <a:spLocks noChangeArrowheads="1"/>
          </p:cNvSpPr>
          <p:nvPr/>
        </p:nvSpPr>
        <p:spPr bwMode="auto">
          <a:xfrm>
            <a:off x="1498404" y="4722301"/>
            <a:ext cx="2399988" cy="39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r" eaLnBrk="1" hangingPunct="1">
              <a:spcBef>
                <a:spcPct val="50000"/>
              </a:spcBef>
            </a:pPr>
            <a:r>
              <a:rPr kumimoji="1" lang="en-US" altLang="zh-CN" b="1">
                <a:latin typeface="华文中宋" panose="02010600040101010101" pitchFamily="2" charset="-122"/>
                <a:ea typeface="华文中宋" panose="02010600040101010101" pitchFamily="2" charset="-122"/>
              </a:rPr>
              <a:t>long</a:t>
            </a:r>
          </a:p>
        </p:txBody>
      </p:sp>
      <p:grpSp>
        <p:nvGrpSpPr>
          <p:cNvPr id="34823" name="Group 8"/>
          <p:cNvGrpSpPr>
            <a:grpSpLocks/>
          </p:cNvGrpSpPr>
          <p:nvPr/>
        </p:nvGrpSpPr>
        <p:grpSpPr bwMode="auto">
          <a:xfrm>
            <a:off x="4105798" y="4133339"/>
            <a:ext cx="4063471" cy="304800"/>
            <a:chOff x="1707" y="2220"/>
            <a:chExt cx="1920" cy="192"/>
          </a:xfrm>
        </p:grpSpPr>
        <p:sp>
          <p:nvSpPr>
            <p:cNvPr id="34835" name="Rectangle 9"/>
            <p:cNvSpPr>
              <a:spLocks noChangeArrowheads="1"/>
            </p:cNvSpPr>
            <p:nvPr/>
          </p:nvSpPr>
          <p:spPr bwMode="auto">
            <a:xfrm>
              <a:off x="1707" y="2220"/>
              <a:ext cx="1920" cy="1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solidFill>
                  <a:srgbClr val="FF0000"/>
                </a:solidFill>
                <a:latin typeface="Times New Roman" pitchFamily="18" charset="0"/>
              </a:endParaRPr>
            </a:p>
          </p:txBody>
        </p:sp>
        <p:sp>
          <p:nvSpPr>
            <p:cNvPr id="34836" name="Line 10"/>
            <p:cNvSpPr>
              <a:spLocks noChangeShapeType="1"/>
            </p:cNvSpPr>
            <p:nvPr/>
          </p:nvSpPr>
          <p:spPr bwMode="auto">
            <a:xfrm>
              <a:off x="2667" y="2220"/>
              <a:ext cx="0" cy="19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b="1">
                <a:solidFill>
                  <a:srgbClr val="FF0000"/>
                </a:solidFill>
              </a:endParaRPr>
            </a:p>
          </p:txBody>
        </p:sp>
        <p:sp>
          <p:nvSpPr>
            <p:cNvPr id="34837" name="Line 11"/>
            <p:cNvSpPr>
              <a:spLocks noChangeShapeType="1"/>
            </p:cNvSpPr>
            <p:nvPr/>
          </p:nvSpPr>
          <p:spPr bwMode="auto">
            <a:xfrm>
              <a:off x="1803" y="2220"/>
              <a:ext cx="0" cy="192"/>
            </a:xfrm>
            <a:prstGeom prst="line">
              <a:avLst/>
            </a:prstGeom>
            <a:noFill/>
            <a:ln w="9525"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b="1">
                <a:solidFill>
                  <a:srgbClr val="FF0000"/>
                </a:solidFill>
              </a:endParaRPr>
            </a:p>
          </p:txBody>
        </p:sp>
        <p:sp>
          <p:nvSpPr>
            <p:cNvPr id="34838" name="Line 12"/>
            <p:cNvSpPr>
              <a:spLocks noChangeShapeType="1"/>
            </p:cNvSpPr>
            <p:nvPr/>
          </p:nvSpPr>
          <p:spPr bwMode="auto">
            <a:xfrm>
              <a:off x="2139" y="2220"/>
              <a:ext cx="0" cy="19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b="1">
                <a:solidFill>
                  <a:srgbClr val="FF0000"/>
                </a:solidFill>
              </a:endParaRPr>
            </a:p>
          </p:txBody>
        </p:sp>
        <p:sp>
          <p:nvSpPr>
            <p:cNvPr id="34839" name="Line 13"/>
            <p:cNvSpPr>
              <a:spLocks noChangeShapeType="1"/>
            </p:cNvSpPr>
            <p:nvPr/>
          </p:nvSpPr>
          <p:spPr bwMode="auto">
            <a:xfrm>
              <a:off x="3147" y="2220"/>
              <a:ext cx="0" cy="19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b="1">
                <a:solidFill>
                  <a:srgbClr val="FF0000"/>
                </a:solidFill>
              </a:endParaRPr>
            </a:p>
          </p:txBody>
        </p:sp>
      </p:grpSp>
      <p:grpSp>
        <p:nvGrpSpPr>
          <p:cNvPr id="34824" name="Group 19"/>
          <p:cNvGrpSpPr>
            <a:grpSpLocks/>
          </p:cNvGrpSpPr>
          <p:nvPr/>
        </p:nvGrpSpPr>
        <p:grpSpPr bwMode="auto">
          <a:xfrm>
            <a:off x="4105798" y="4798501"/>
            <a:ext cx="4063471" cy="304800"/>
            <a:chOff x="1707" y="2844"/>
            <a:chExt cx="1920" cy="192"/>
          </a:xfrm>
        </p:grpSpPr>
        <p:sp>
          <p:nvSpPr>
            <p:cNvPr id="34830" name="Rectangle 20"/>
            <p:cNvSpPr>
              <a:spLocks noChangeArrowheads="1"/>
            </p:cNvSpPr>
            <p:nvPr/>
          </p:nvSpPr>
          <p:spPr bwMode="auto">
            <a:xfrm>
              <a:off x="1707" y="2844"/>
              <a:ext cx="192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34831" name="Line 21"/>
            <p:cNvSpPr>
              <a:spLocks noChangeShapeType="1"/>
            </p:cNvSpPr>
            <p:nvPr/>
          </p:nvSpPr>
          <p:spPr bwMode="auto">
            <a:xfrm>
              <a:off x="2667" y="28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2" name="Line 22"/>
            <p:cNvSpPr>
              <a:spLocks noChangeShapeType="1"/>
            </p:cNvSpPr>
            <p:nvPr/>
          </p:nvSpPr>
          <p:spPr bwMode="auto">
            <a:xfrm>
              <a:off x="1803" y="2844"/>
              <a:ext cx="0" cy="1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3" name="Line 23"/>
            <p:cNvSpPr>
              <a:spLocks noChangeShapeType="1"/>
            </p:cNvSpPr>
            <p:nvPr/>
          </p:nvSpPr>
          <p:spPr bwMode="auto">
            <a:xfrm>
              <a:off x="2139" y="28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4" name="Line 24"/>
            <p:cNvSpPr>
              <a:spLocks noChangeShapeType="1"/>
            </p:cNvSpPr>
            <p:nvPr/>
          </p:nvSpPr>
          <p:spPr bwMode="auto">
            <a:xfrm>
              <a:off x="3147" y="28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4825" name="Group 31"/>
          <p:cNvGrpSpPr>
            <a:grpSpLocks/>
          </p:cNvGrpSpPr>
          <p:nvPr/>
        </p:nvGrpSpPr>
        <p:grpSpPr bwMode="auto">
          <a:xfrm>
            <a:off x="4093100" y="3498339"/>
            <a:ext cx="2002106" cy="323850"/>
            <a:chOff x="1701" y="1593"/>
            <a:chExt cx="946" cy="204"/>
          </a:xfrm>
        </p:grpSpPr>
        <p:sp>
          <p:nvSpPr>
            <p:cNvPr id="34827" name="Line 32"/>
            <p:cNvSpPr>
              <a:spLocks noChangeShapeType="1"/>
            </p:cNvSpPr>
            <p:nvPr/>
          </p:nvSpPr>
          <p:spPr bwMode="auto">
            <a:xfrm>
              <a:off x="1803" y="1596"/>
              <a:ext cx="0" cy="1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28" name="Line 33"/>
            <p:cNvSpPr>
              <a:spLocks noChangeShapeType="1"/>
            </p:cNvSpPr>
            <p:nvPr/>
          </p:nvSpPr>
          <p:spPr bwMode="auto">
            <a:xfrm>
              <a:off x="2139" y="15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29" name="Rectangle 34"/>
            <p:cNvSpPr>
              <a:spLocks noChangeArrowheads="1"/>
            </p:cNvSpPr>
            <p:nvPr/>
          </p:nvSpPr>
          <p:spPr bwMode="auto">
            <a:xfrm>
              <a:off x="1701" y="1593"/>
              <a:ext cx="946" cy="2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grpSp>
      <p:sp>
        <p:nvSpPr>
          <p:cNvPr id="40"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11F7879-02AA-4425-909A-2B0652892500}" type="slidenum">
              <a:rPr lang="en-US" altLang="zh-CN" sz="1200">
                <a:latin typeface="Arial" charset="0"/>
                <a:ea typeface="+mn-ea"/>
              </a:rPr>
              <a:pPr algn="r">
                <a:defRPr/>
              </a:pPr>
              <a:t>33</a:t>
            </a:fld>
            <a:endParaRPr lang="en-US" altLang="zh-CN" sz="1200">
              <a:latin typeface="Arial" charset="0"/>
              <a:ea typeface="+mn-ea"/>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defRPr/>
            </a:pPr>
            <a:r>
              <a:rPr lang="zh-CN" altLang="en-US" b="0" dirty="0"/>
              <a:t>值集</a:t>
            </a:r>
            <a:r>
              <a:rPr lang="zh-CN" altLang="en-US" sz="2000" b="0" dirty="0">
                <a:latin typeface="Arial" pitchFamily="34" charset="0"/>
                <a:cs typeface="Arial" pitchFamily="34" charset="0"/>
              </a:rPr>
              <a:t>（</a:t>
            </a:r>
            <a:r>
              <a:rPr lang="zh-CN" altLang="zh-CN" sz="2000" b="0" kern="1200" dirty="0">
                <a:latin typeface="Arial" pitchFamily="34" charset="0"/>
                <a:cs typeface="Arial" pitchFamily="34" charset="0"/>
              </a:rPr>
              <a:t>以</a:t>
            </a:r>
            <a:r>
              <a:rPr lang="en-US" altLang="zh-CN" sz="2000" b="0" kern="1200" dirty="0">
                <a:latin typeface="Arial" pitchFamily="34" charset="0"/>
                <a:cs typeface="Arial" pitchFamily="34" charset="0"/>
              </a:rPr>
              <a:t>32</a:t>
            </a:r>
            <a:r>
              <a:rPr lang="zh-CN" altLang="zh-CN" sz="2000" b="0" kern="1200" dirty="0">
                <a:latin typeface="Arial" pitchFamily="34" charset="0"/>
                <a:cs typeface="Arial" pitchFamily="34" charset="0"/>
              </a:rPr>
              <a:t>位机为例，</a:t>
            </a:r>
            <a:r>
              <a:rPr lang="en-US" altLang="zh-CN" sz="2000" b="0" kern="1200" dirty="0" err="1">
                <a:solidFill>
                  <a:srgbClr val="FF0000"/>
                </a:solidFill>
                <a:latin typeface="Arial" pitchFamily="34" charset="0"/>
                <a:cs typeface="Arial" pitchFamily="34" charset="0"/>
              </a:rPr>
              <a:t>int</a:t>
            </a:r>
            <a:r>
              <a:rPr lang="zh-CN" altLang="zh-CN" sz="2000" b="0" kern="1200" dirty="0">
                <a:latin typeface="Arial" pitchFamily="34" charset="0"/>
                <a:cs typeface="Arial" pitchFamily="34" charset="0"/>
              </a:rPr>
              <a:t>型数据的取值范围</a:t>
            </a:r>
            <a:r>
              <a:rPr lang="zh-CN" altLang="en-US" sz="2000" b="0" kern="1200" dirty="0">
                <a:latin typeface="Arial" pitchFamily="34" charset="0"/>
                <a:cs typeface="Arial" pitchFamily="34" charset="0"/>
              </a:rPr>
              <a:t>）</a:t>
            </a:r>
            <a:r>
              <a:rPr lang="zh-CN" altLang="en-US" b="0" dirty="0"/>
              <a:t>：</a:t>
            </a:r>
            <a:endParaRPr lang="en-US" altLang="zh-CN" b="0" dirty="0"/>
          </a:p>
          <a:p>
            <a:pPr lvl="1">
              <a:defRPr/>
            </a:pPr>
            <a:r>
              <a:rPr lang="zh-CN" altLang="en-US" sz="2000" dirty="0"/>
              <a:t>用二进制表示：</a:t>
            </a:r>
            <a:endParaRPr lang="en-US" altLang="zh-CN" sz="2000" dirty="0"/>
          </a:p>
          <a:p>
            <a:pPr lvl="1">
              <a:buFontTx/>
              <a:buNone/>
              <a:defRPr/>
            </a:pPr>
            <a:r>
              <a:rPr lang="en-US" altLang="zh-CN" sz="2000" dirty="0"/>
              <a:t>	</a:t>
            </a:r>
            <a:r>
              <a:rPr lang="en-US" altLang="zh-CN" sz="1600" dirty="0"/>
              <a:t>000000000000000000000000000000000 ~ 01111111111111111111111111111111</a:t>
            </a:r>
            <a:r>
              <a:rPr lang="zh-CN" altLang="zh-CN" sz="1600" dirty="0"/>
              <a:t>、</a:t>
            </a:r>
            <a:r>
              <a:rPr lang="en-US" altLang="zh-CN" sz="2000" dirty="0"/>
              <a:t>10000000000000000000000000000000</a:t>
            </a:r>
            <a:r>
              <a:rPr lang="zh-CN" altLang="zh-CN" sz="2000" dirty="0"/>
              <a:t>、</a:t>
            </a:r>
            <a:r>
              <a:rPr lang="en-US" altLang="zh-CN" sz="1600" dirty="0"/>
              <a:t>10000000000000000000000000000001 ~ 11111111111111111111111111111111</a:t>
            </a:r>
          </a:p>
          <a:p>
            <a:pPr lvl="1">
              <a:defRPr/>
            </a:pPr>
            <a:r>
              <a:rPr lang="zh-CN" altLang="en-US" sz="2000" dirty="0"/>
              <a:t>对</a:t>
            </a:r>
            <a:r>
              <a:rPr lang="zh-CN" altLang="zh-CN" sz="2000" dirty="0"/>
              <a:t>应的十六进制数为</a:t>
            </a:r>
            <a:endParaRPr lang="en-US" altLang="zh-CN" sz="2000" dirty="0"/>
          </a:p>
          <a:p>
            <a:pPr marL="342900" lvl="1" indent="-342900">
              <a:buFontTx/>
              <a:buNone/>
              <a:defRPr/>
            </a:pPr>
            <a:r>
              <a:rPr lang="en-US" altLang="zh-CN" sz="2000" dirty="0"/>
              <a:t>		00000000~7FFFFFFF</a:t>
            </a:r>
            <a:r>
              <a:rPr lang="zh-CN" altLang="zh-CN" sz="2000" dirty="0"/>
              <a:t>、</a:t>
            </a:r>
            <a:endParaRPr lang="en-US" altLang="zh-CN" sz="2000" dirty="0"/>
          </a:p>
          <a:p>
            <a:pPr marL="342900" lvl="1" indent="-342900">
              <a:buFontTx/>
              <a:buNone/>
              <a:defRPr/>
            </a:pPr>
            <a:r>
              <a:rPr lang="en-US" altLang="zh-CN" sz="2000" dirty="0"/>
              <a:t>		80000000</a:t>
            </a:r>
            <a:r>
              <a:rPr lang="zh-CN" altLang="zh-CN" sz="2000" dirty="0"/>
              <a:t>、</a:t>
            </a:r>
            <a:endParaRPr lang="en-US" altLang="zh-CN" sz="2000" dirty="0"/>
          </a:p>
          <a:p>
            <a:pPr marL="342900" lvl="1" indent="-342900">
              <a:buFontTx/>
              <a:buNone/>
              <a:defRPr/>
            </a:pPr>
            <a:r>
              <a:rPr lang="en-US" altLang="zh-CN" sz="2000" dirty="0"/>
              <a:t>		80000001~FFFFFFFF</a:t>
            </a:r>
          </a:p>
          <a:p>
            <a:pPr lvl="1">
              <a:defRPr/>
            </a:pPr>
            <a:r>
              <a:rPr lang="zh-CN" altLang="en-US" sz="2000" dirty="0"/>
              <a:t>对</a:t>
            </a:r>
            <a:r>
              <a:rPr lang="zh-CN" altLang="zh-CN" sz="2000" dirty="0"/>
              <a:t>应的十进制数为</a:t>
            </a:r>
            <a:endParaRPr lang="en-US" altLang="zh-CN" sz="2000" dirty="0"/>
          </a:p>
          <a:p>
            <a:pPr>
              <a:buFontTx/>
              <a:buNone/>
              <a:defRPr/>
            </a:pPr>
            <a:r>
              <a:rPr lang="en-US" altLang="zh-CN" sz="2000" b="0" dirty="0"/>
              <a:t>		0~2147483647</a:t>
            </a:r>
            <a:r>
              <a:rPr lang="zh-CN" altLang="zh-CN" sz="2000" b="0" dirty="0"/>
              <a:t>、</a:t>
            </a:r>
            <a:r>
              <a:rPr lang="en-US" altLang="zh-CN" sz="2000" b="0" dirty="0"/>
              <a:t>			0~2147483647</a:t>
            </a:r>
          </a:p>
          <a:p>
            <a:pPr>
              <a:buFontTx/>
              <a:buNone/>
              <a:defRPr/>
            </a:pPr>
            <a:r>
              <a:rPr lang="en-US" altLang="zh-CN" sz="2000" b="0" dirty="0"/>
              <a:t>		-0</a:t>
            </a:r>
            <a:r>
              <a:rPr lang="zh-CN" altLang="zh-CN" sz="2000" b="0" dirty="0"/>
              <a:t>、</a:t>
            </a:r>
            <a:r>
              <a:rPr lang="en-US" altLang="zh-CN" sz="2000" b="0" dirty="0"/>
              <a:t>					-2147483648</a:t>
            </a:r>
          </a:p>
          <a:p>
            <a:pPr>
              <a:buFontTx/>
              <a:buNone/>
              <a:defRPr/>
            </a:pPr>
            <a:r>
              <a:rPr lang="en-US" altLang="zh-CN" sz="2000" b="0" dirty="0"/>
              <a:t>		-1~-2147483647</a:t>
            </a:r>
            <a:r>
              <a:rPr lang="zh-CN" altLang="zh-CN" sz="2000" b="0" dirty="0"/>
              <a:t>、</a:t>
            </a:r>
            <a:r>
              <a:rPr lang="en-US" altLang="zh-CN" sz="2000" b="0" dirty="0"/>
              <a:t>			-2147483647~-1</a:t>
            </a:r>
            <a:endParaRPr lang="zh-CN" altLang="zh-CN" sz="2000" b="0" dirty="0"/>
          </a:p>
          <a:p>
            <a:pPr marL="342900" lvl="1" indent="-342900">
              <a:buFontTx/>
              <a:buNone/>
              <a:defRPr/>
            </a:pPr>
            <a:endParaRPr lang="en-US" altLang="zh-CN" sz="2000" dirty="0"/>
          </a:p>
          <a:p>
            <a:pPr marL="342900" lvl="1" indent="-342900">
              <a:buFontTx/>
              <a:buNone/>
              <a:defRPr/>
            </a:pPr>
            <a:endParaRPr lang="en-US" altLang="zh-CN" sz="2000" dirty="0"/>
          </a:p>
          <a:p>
            <a:pPr lvl="1">
              <a:defRPr/>
            </a:pPr>
            <a:r>
              <a:rPr lang="zh-CN" altLang="zh-CN" sz="2000" dirty="0"/>
              <a:t>具体的</a:t>
            </a:r>
            <a:r>
              <a:rPr lang="zh-CN" altLang="en-US" sz="2000" dirty="0"/>
              <a:t>值集</a:t>
            </a:r>
            <a:r>
              <a:rPr lang="zh-CN" altLang="zh-CN" sz="2000" dirty="0"/>
              <a:t>可以查看文件</a:t>
            </a:r>
            <a:r>
              <a:rPr lang="en-US" altLang="zh-CN" sz="2000" dirty="0" err="1"/>
              <a:t>limits.h</a:t>
            </a:r>
            <a:endParaRPr lang="en-US" altLang="zh-CN" sz="2000" dirty="0"/>
          </a:p>
        </p:txBody>
      </p:sp>
      <p:sp>
        <p:nvSpPr>
          <p:cNvPr id="4" name="矩形 3"/>
          <p:cNvSpPr/>
          <p:nvPr/>
        </p:nvSpPr>
        <p:spPr>
          <a:xfrm>
            <a:off x="994704" y="5499100"/>
            <a:ext cx="4021143" cy="400050"/>
          </a:xfrm>
          <a:prstGeom prst="rect">
            <a:avLst/>
          </a:prstGeom>
          <a:ln>
            <a:solidFill>
              <a:schemeClr val="tx1"/>
            </a:solidFill>
          </a:ln>
        </p:spPr>
        <p:txBody>
          <a:bodyPr>
            <a:spAutoFit/>
          </a:bodyPr>
          <a:lstStyle/>
          <a:p>
            <a:pPr>
              <a:defRPr/>
            </a:pPr>
            <a:r>
              <a:rPr lang="zh-CN" altLang="zh-CN" sz="2000" kern="0" dirty="0">
                <a:solidFill>
                  <a:srgbClr val="000000"/>
                </a:solidFill>
                <a:latin typeface="Comic Sans MS"/>
                <a:ea typeface="楷体_GB2312"/>
              </a:rPr>
              <a:t>按原码理解</a:t>
            </a:r>
            <a:r>
              <a:rPr lang="zh-CN" altLang="en-US" sz="2000" kern="0" dirty="0">
                <a:solidFill>
                  <a:srgbClr val="000000"/>
                </a:solidFill>
                <a:latin typeface="Comic Sans MS"/>
                <a:ea typeface="楷体_GB2312"/>
              </a:rPr>
              <a:t>二</a:t>
            </a:r>
            <a:r>
              <a:rPr lang="zh-CN" altLang="zh-CN" sz="2000" kern="0" dirty="0">
                <a:solidFill>
                  <a:srgbClr val="000000"/>
                </a:solidFill>
                <a:latin typeface="Comic Sans MS"/>
                <a:ea typeface="楷体_GB2312"/>
              </a:rPr>
              <a:t>进制数的值</a:t>
            </a:r>
            <a:endParaRPr lang="zh-CN" altLang="en-US" dirty="0"/>
          </a:p>
        </p:txBody>
      </p:sp>
      <p:sp>
        <p:nvSpPr>
          <p:cNvPr id="6" name="矩形 5"/>
          <p:cNvSpPr/>
          <p:nvPr/>
        </p:nvSpPr>
        <p:spPr>
          <a:xfrm>
            <a:off x="5614786" y="5499100"/>
            <a:ext cx="4021143" cy="400050"/>
          </a:xfrm>
          <a:prstGeom prst="rect">
            <a:avLst/>
          </a:prstGeom>
          <a:ln>
            <a:solidFill>
              <a:schemeClr val="tx1"/>
            </a:solidFill>
          </a:ln>
        </p:spPr>
        <p:txBody>
          <a:bodyPr>
            <a:spAutoFit/>
          </a:bodyPr>
          <a:lstStyle/>
          <a:p>
            <a:pPr>
              <a:defRPr/>
            </a:pPr>
            <a:r>
              <a:rPr lang="zh-CN" altLang="zh-CN" sz="2000" kern="0" dirty="0">
                <a:solidFill>
                  <a:srgbClr val="000000"/>
                </a:solidFill>
                <a:latin typeface="Comic Sans MS"/>
                <a:ea typeface="楷体_GB2312"/>
              </a:rPr>
              <a:t>按</a:t>
            </a:r>
            <a:r>
              <a:rPr lang="zh-CN" altLang="en-US" sz="2000" b="1" kern="0" dirty="0">
                <a:solidFill>
                  <a:srgbClr val="FF0000"/>
                </a:solidFill>
                <a:latin typeface="Comic Sans MS"/>
                <a:ea typeface="楷体_GB2312"/>
              </a:rPr>
              <a:t>补</a:t>
            </a:r>
            <a:r>
              <a:rPr lang="zh-CN" altLang="zh-CN" sz="2000" b="1" kern="0" dirty="0">
                <a:solidFill>
                  <a:srgbClr val="FF0000"/>
                </a:solidFill>
                <a:latin typeface="Comic Sans MS"/>
                <a:ea typeface="楷体_GB2312"/>
              </a:rPr>
              <a:t>码</a:t>
            </a:r>
            <a:r>
              <a:rPr lang="zh-CN" altLang="zh-CN" sz="2000" kern="0" dirty="0">
                <a:solidFill>
                  <a:srgbClr val="000000"/>
                </a:solidFill>
                <a:latin typeface="Comic Sans MS"/>
                <a:ea typeface="楷体_GB2312"/>
              </a:rPr>
              <a:t>理解</a:t>
            </a:r>
            <a:r>
              <a:rPr lang="zh-CN" altLang="en-US" sz="2000" kern="0" dirty="0">
                <a:solidFill>
                  <a:srgbClr val="000000"/>
                </a:solidFill>
                <a:latin typeface="Comic Sans MS"/>
                <a:ea typeface="楷体_GB2312"/>
              </a:rPr>
              <a:t>二</a:t>
            </a:r>
            <a:r>
              <a:rPr lang="zh-CN" altLang="zh-CN" sz="2000" kern="0" dirty="0">
                <a:solidFill>
                  <a:srgbClr val="000000"/>
                </a:solidFill>
                <a:latin typeface="Comic Sans MS"/>
                <a:ea typeface="楷体_GB2312"/>
              </a:rPr>
              <a:t>进制数的值</a:t>
            </a:r>
            <a:endParaRPr lang="zh-CN" altLang="en-US" dirty="0"/>
          </a:p>
        </p:txBody>
      </p:sp>
      <p:sp>
        <p:nvSpPr>
          <p:cNvPr id="7"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3F500382-AF8C-4876-81C5-1DC3F5C8E925}" type="slidenum">
              <a:rPr lang="en-US" altLang="zh-CN" sz="1200">
                <a:latin typeface="Arial" charset="0"/>
                <a:ea typeface="+mn-ea"/>
              </a:rPr>
              <a:pPr algn="r">
                <a:defRPr/>
              </a:pPr>
              <a:t>34</a:t>
            </a:fld>
            <a:endParaRPr lang="en-US" altLang="zh-CN" sz="1200">
              <a:latin typeface="Arial" charset="0"/>
              <a:ea typeface="+mn-ea"/>
            </a:endParaRPr>
          </a:p>
        </p:txBody>
      </p:sp>
      <p:sp>
        <p:nvSpPr>
          <p:cNvPr id="2" name="椭圆 1"/>
          <p:cNvSpPr>
            <a:spLocks noChangeArrowheads="1"/>
          </p:cNvSpPr>
          <p:nvPr/>
        </p:nvSpPr>
        <p:spPr bwMode="auto">
          <a:xfrm>
            <a:off x="5375634" y="3878264"/>
            <a:ext cx="4440189" cy="2206625"/>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800"/>
          </a:p>
        </p:txBody>
      </p:sp>
      <p:sp>
        <p:nvSpPr>
          <p:cNvPr id="35848" name="矩形 4"/>
          <p:cNvSpPr>
            <a:spLocks noChangeArrowheads="1"/>
          </p:cNvSpPr>
          <p:nvPr/>
        </p:nvSpPr>
        <p:spPr bwMode="auto">
          <a:xfrm>
            <a:off x="6035947" y="869950"/>
            <a:ext cx="6095207"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zh-CN" altLang="zh-CN" dirty="0"/>
              <a:t>根据整型数据在计算机中占用空间的大小，可以推算</a:t>
            </a:r>
            <a:r>
              <a:rPr lang="zh-CN" altLang="en-US" dirty="0"/>
              <a:t>值集。</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endParaRPr lang="zh-CN" altLang="en-US"/>
          </a:p>
        </p:txBody>
      </p:sp>
      <p:sp>
        <p:nvSpPr>
          <p:cNvPr id="36867" name="内容占位符 2"/>
          <p:cNvSpPr>
            <a:spLocks noGrp="1"/>
          </p:cNvSpPr>
          <p:nvPr>
            <p:ph idx="1"/>
          </p:nvPr>
        </p:nvSpPr>
        <p:spPr/>
        <p:txBody>
          <a:bodyPr/>
          <a:lstStyle/>
          <a:p>
            <a:r>
              <a:rPr lang="zh-CN" altLang="en-US"/>
              <a:t>操作集：</a:t>
            </a:r>
            <a:endParaRPr lang="en-US" altLang="zh-CN"/>
          </a:p>
          <a:p>
            <a:pPr lvl="1"/>
            <a:r>
              <a:rPr lang="zh-CN" altLang="zh-CN"/>
              <a:t>算术操作</a:t>
            </a:r>
            <a:endParaRPr lang="en-US" altLang="zh-CN"/>
          </a:p>
          <a:p>
            <a:pPr lvl="1"/>
            <a:r>
              <a:rPr lang="zh-CN" altLang="zh-CN"/>
              <a:t>关系和逻辑操作</a:t>
            </a:r>
            <a:endParaRPr lang="en-US" altLang="zh-CN"/>
          </a:p>
          <a:p>
            <a:pPr lvl="1"/>
            <a:r>
              <a:rPr lang="zh-CN" altLang="zh-CN"/>
              <a:t>位操作</a:t>
            </a:r>
            <a:endParaRPr lang="en-US" altLang="zh-CN"/>
          </a:p>
          <a:p>
            <a:pPr lvl="1"/>
            <a:r>
              <a:rPr lang="zh-CN" altLang="zh-CN"/>
              <a:t>赋值操作</a:t>
            </a:r>
            <a:endParaRPr lang="en-US" altLang="zh-CN"/>
          </a:p>
          <a:p>
            <a:pPr lvl="1"/>
            <a:r>
              <a:rPr lang="zh-CN" altLang="zh-CN"/>
              <a:t>条件操作</a:t>
            </a:r>
            <a:endParaRPr lang="en-US" altLang="zh-CN"/>
          </a:p>
          <a:p>
            <a:pPr lvl="1"/>
            <a:r>
              <a:rPr lang="en-US" altLang="zh-CN"/>
              <a:t>…</a:t>
            </a:r>
            <a:endParaRPr lang="zh-CN" altLang="zh-CN"/>
          </a:p>
          <a:p>
            <a:endParaRPr lang="zh-CN" altLang="en-US"/>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E7F2A3A4-BC3C-4928-BC68-C743ABCB1BB4}" type="slidenum">
              <a:rPr lang="en-US" altLang="zh-CN" sz="1200">
                <a:latin typeface="Arial" charset="0"/>
                <a:ea typeface="+mn-ea"/>
              </a:rPr>
              <a:pPr algn="r">
                <a:defRPr/>
              </a:pPr>
              <a:t>35</a:t>
            </a:fld>
            <a:endParaRPr lang="en-US" altLang="zh-CN" sz="1200">
              <a:latin typeface="Arial" charset="0"/>
              <a:ea typeface="+mn-ea"/>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r>
              <a:rPr lang="zh-CN" altLang="en-US" sz="3200"/>
              <a:t>整型变量</a:t>
            </a:r>
          </a:p>
        </p:txBody>
      </p:sp>
      <p:sp>
        <p:nvSpPr>
          <p:cNvPr id="41987" name="Rectangle 3"/>
          <p:cNvSpPr>
            <a:spLocks noGrp="1" noChangeArrowheads="1"/>
          </p:cNvSpPr>
          <p:nvPr>
            <p:ph type="body" idx="4294967295"/>
          </p:nvPr>
        </p:nvSpPr>
        <p:spPr/>
        <p:txBody>
          <a:bodyPr/>
          <a:lstStyle/>
          <a:p>
            <a:r>
              <a:rPr lang="zh-CN" altLang="zh-CN" sz="2400" b="0" dirty="0"/>
              <a:t>在定义上述整型变量时，可以在类型关键</a:t>
            </a:r>
            <a:r>
              <a:rPr lang="zh-CN" altLang="en-US" sz="2400" b="0" dirty="0"/>
              <a:t>字</a:t>
            </a:r>
            <a:r>
              <a:rPr lang="en-US" altLang="zh-CN" sz="2400" b="0" dirty="0"/>
              <a:t>int</a:t>
            </a:r>
            <a:r>
              <a:rPr lang="zh-CN" altLang="zh-CN" sz="2400" b="0" dirty="0"/>
              <a:t>前加</a:t>
            </a:r>
            <a:r>
              <a:rPr lang="en-US" altLang="zh-CN" sz="2400" b="0" dirty="0"/>
              <a:t>signed</a:t>
            </a:r>
            <a:r>
              <a:rPr lang="zh-CN" altLang="zh-CN" sz="2400" b="0" dirty="0"/>
              <a:t>或</a:t>
            </a:r>
            <a:r>
              <a:rPr lang="en-US" altLang="zh-CN" sz="2400" b="0" dirty="0"/>
              <a:t>unsigned</a:t>
            </a:r>
            <a:r>
              <a:rPr lang="zh-CN" altLang="zh-CN" sz="2400" b="0" dirty="0"/>
              <a:t>修饰，</a:t>
            </a:r>
            <a:r>
              <a:rPr lang="en-US" altLang="zh-CN" sz="2400" b="0" dirty="0"/>
              <a:t>int</a:t>
            </a:r>
            <a:r>
              <a:rPr lang="zh-CN" altLang="en-US" sz="2400" b="0" dirty="0"/>
              <a:t>有时</a:t>
            </a:r>
            <a:r>
              <a:rPr lang="zh-CN" altLang="zh-CN" sz="2400" b="0" dirty="0"/>
              <a:t>可以省略）</a:t>
            </a:r>
            <a:r>
              <a:rPr lang="zh-CN" altLang="en-US" sz="2400" b="0" dirty="0"/>
              <a:t> </a:t>
            </a:r>
          </a:p>
          <a:p>
            <a:pPr lvl="1"/>
            <a:r>
              <a:rPr lang="en-US" altLang="zh-CN" sz="2000" b="1" dirty="0">
                <a:solidFill>
                  <a:srgbClr val="0000FF"/>
                </a:solidFill>
                <a:latin typeface="Courier New" panose="02070309020205020404" pitchFamily="49" charset="0"/>
                <a:cs typeface="Courier New" panose="02070309020205020404" pitchFamily="49" charset="0"/>
              </a:rPr>
              <a:t>(signed)</a:t>
            </a:r>
            <a:r>
              <a:rPr lang="en-US" altLang="zh-CN" sz="2000" b="1" dirty="0">
                <a:latin typeface="Courier New" panose="02070309020205020404" pitchFamily="49" charset="0"/>
                <a:cs typeface="Courier New" panose="02070309020205020404" pitchFamily="49" charset="0"/>
              </a:rPr>
              <a:t> int</a:t>
            </a:r>
          </a:p>
          <a:p>
            <a:pPr lvl="1" eaLnBrk="1" hangingPunct="1"/>
            <a:r>
              <a:rPr lang="en-US" altLang="zh-CN" sz="2000" b="1" dirty="0">
                <a:solidFill>
                  <a:srgbClr val="0000FF"/>
                </a:solidFill>
                <a:latin typeface="Courier New" panose="02070309020205020404" pitchFamily="49" charset="0"/>
                <a:cs typeface="Courier New" panose="02070309020205020404" pitchFamily="49" charset="0"/>
              </a:rPr>
              <a:t>(signed)</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short</a:t>
            </a:r>
            <a:r>
              <a:rPr lang="en-US" altLang="zh-CN" sz="2000" b="1" dirty="0">
                <a:latin typeface="Courier New" panose="02070309020205020404" pitchFamily="49" charset="0"/>
                <a:cs typeface="Courier New" panose="02070309020205020404" pitchFamily="49" charset="0"/>
              </a:rPr>
              <a:t> (int)</a:t>
            </a:r>
          </a:p>
          <a:p>
            <a:pPr lvl="1" eaLnBrk="1" hangingPunct="1"/>
            <a:r>
              <a:rPr lang="en-US" altLang="zh-CN" sz="2000" b="1" dirty="0">
                <a:solidFill>
                  <a:srgbClr val="0000FF"/>
                </a:solidFill>
                <a:latin typeface="Courier New" panose="02070309020205020404" pitchFamily="49" charset="0"/>
                <a:cs typeface="Courier New" panose="02070309020205020404" pitchFamily="49" charset="0"/>
              </a:rPr>
              <a:t>(signed)</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long</a:t>
            </a:r>
            <a:r>
              <a:rPr lang="en-US" altLang="zh-CN" sz="2000" b="1" dirty="0">
                <a:latin typeface="Courier New" panose="02070309020205020404" pitchFamily="49" charset="0"/>
                <a:cs typeface="Courier New" panose="02070309020205020404" pitchFamily="49" charset="0"/>
              </a:rPr>
              <a:t> (int)</a:t>
            </a:r>
          </a:p>
          <a:p>
            <a:pPr lvl="1" eaLnBrk="1" hangingPunct="1"/>
            <a:r>
              <a:rPr lang="en-US" altLang="zh-CN" sz="2000" b="1" dirty="0">
                <a:solidFill>
                  <a:srgbClr val="0000FF"/>
                </a:solidFill>
                <a:latin typeface="Courier New" panose="02070309020205020404" pitchFamily="49" charset="0"/>
                <a:cs typeface="Courier New" panose="02070309020205020404" pitchFamily="49" charset="0"/>
              </a:rPr>
              <a:t>unsigned</a:t>
            </a:r>
            <a:r>
              <a:rPr lang="en-US" altLang="zh-CN" sz="2000" b="1" dirty="0">
                <a:latin typeface="Courier New" panose="02070309020205020404" pitchFamily="49" charset="0"/>
                <a:cs typeface="Courier New" panose="02070309020205020404" pitchFamily="49" charset="0"/>
              </a:rPr>
              <a:t> (int)</a:t>
            </a:r>
          </a:p>
          <a:p>
            <a:pPr lvl="1" eaLnBrk="1" hangingPunct="1"/>
            <a:r>
              <a:rPr lang="en-US" altLang="zh-CN" sz="2000" b="1" dirty="0">
                <a:solidFill>
                  <a:srgbClr val="0000FF"/>
                </a:solidFill>
                <a:latin typeface="Courier New" panose="02070309020205020404" pitchFamily="49" charset="0"/>
                <a:cs typeface="Courier New" panose="02070309020205020404" pitchFamily="49" charset="0"/>
              </a:rPr>
              <a:t>unsigned short</a:t>
            </a:r>
            <a:r>
              <a:rPr lang="en-US" altLang="zh-CN" sz="2000" b="1" dirty="0">
                <a:latin typeface="Courier New" panose="02070309020205020404" pitchFamily="49" charset="0"/>
                <a:cs typeface="Courier New" panose="02070309020205020404" pitchFamily="49" charset="0"/>
              </a:rPr>
              <a:t> (int)</a:t>
            </a:r>
          </a:p>
          <a:p>
            <a:pPr lvl="1" eaLnBrk="1" hangingPunct="1"/>
            <a:r>
              <a:rPr lang="en-US" altLang="zh-CN" sz="2000" b="1" dirty="0">
                <a:solidFill>
                  <a:srgbClr val="0000FF"/>
                </a:solidFill>
                <a:latin typeface="Courier New" panose="02070309020205020404" pitchFamily="49" charset="0"/>
                <a:cs typeface="Courier New" panose="02070309020205020404" pitchFamily="49" charset="0"/>
              </a:rPr>
              <a:t>unsigned long</a:t>
            </a:r>
            <a:r>
              <a:rPr lang="en-US" altLang="zh-CN" sz="2000" b="1" dirty="0">
                <a:latin typeface="Courier New" panose="02070309020205020404" pitchFamily="49" charset="0"/>
                <a:cs typeface="Courier New" panose="02070309020205020404" pitchFamily="49" charset="0"/>
              </a:rPr>
              <a:t> (int)</a:t>
            </a:r>
          </a:p>
          <a:p>
            <a:pPr lvl="1" eaLnBrk="1" hangingPunct="1"/>
            <a:r>
              <a:rPr lang="en-US" altLang="zh-CN" sz="2000" b="1" dirty="0">
                <a:latin typeface="Courier New" panose="02070309020205020404" pitchFamily="49" charset="0"/>
                <a:cs typeface="Courier New" panose="02070309020205020404" pitchFamily="49" charset="0"/>
              </a:rPr>
              <a:t>…</a:t>
            </a:r>
          </a:p>
          <a:p>
            <a:r>
              <a:rPr lang="en-US" altLang="zh-CN" sz="2400" b="0" dirty="0"/>
              <a:t>unsigned</a:t>
            </a:r>
            <a:r>
              <a:rPr lang="zh-CN" altLang="zh-CN" sz="2400" b="0" dirty="0"/>
              <a:t>型的无符号数只能表示非负整数，不过其所表示的最大正整数比相应的</a:t>
            </a:r>
            <a:r>
              <a:rPr lang="en-US" altLang="zh-CN" sz="2400" b="0" dirty="0"/>
              <a:t>signed</a:t>
            </a:r>
            <a:r>
              <a:rPr lang="zh-CN" altLang="zh-CN" sz="2400" b="0" dirty="0"/>
              <a:t>型所表示的最大正整数约大一倍</a:t>
            </a:r>
            <a:r>
              <a:rPr lang="zh-CN" altLang="en-US" sz="2400" b="0" dirty="0"/>
              <a:t>（</a:t>
            </a:r>
            <a:r>
              <a:rPr lang="zh-CN" altLang="zh-CN" sz="2400" b="0" dirty="0"/>
              <a:t>以</a:t>
            </a:r>
            <a:r>
              <a:rPr lang="en-US" altLang="zh-CN" sz="2400" b="0" dirty="0"/>
              <a:t>32</a:t>
            </a:r>
            <a:r>
              <a:rPr lang="zh-CN" altLang="zh-CN" sz="2400" b="0" dirty="0"/>
              <a:t>位机为例，</a:t>
            </a:r>
            <a:r>
              <a:rPr lang="en-US" altLang="zh-CN" sz="2400" b="0" dirty="0">
                <a:solidFill>
                  <a:srgbClr val="FF0000"/>
                </a:solidFill>
              </a:rPr>
              <a:t>unsigned int</a:t>
            </a:r>
            <a:r>
              <a:rPr lang="zh-CN" altLang="zh-CN" sz="2400" b="0" dirty="0"/>
              <a:t>型</a:t>
            </a:r>
            <a:r>
              <a:rPr lang="zh-CN" altLang="en-US" sz="2400" b="0" dirty="0"/>
              <a:t>数据</a:t>
            </a:r>
            <a:r>
              <a:rPr lang="zh-CN" altLang="zh-CN" sz="2400" b="0" dirty="0"/>
              <a:t>的取值范围</a:t>
            </a:r>
            <a:r>
              <a:rPr lang="zh-CN" altLang="en-US" sz="2400" b="0" dirty="0"/>
              <a:t>）</a:t>
            </a:r>
            <a:endParaRPr lang="en-US" altLang="zh-CN" sz="2400" b="0" dirty="0"/>
          </a:p>
          <a:p>
            <a:pPr lvl="1"/>
            <a:r>
              <a:rPr lang="en-US" altLang="zh-CN" sz="2000" dirty="0"/>
              <a:t>0~2147483647</a:t>
            </a:r>
            <a:r>
              <a:rPr lang="zh-CN" altLang="zh-CN" sz="2000" dirty="0"/>
              <a:t>、</a:t>
            </a:r>
            <a:endParaRPr lang="en-US" altLang="zh-CN" sz="2000" dirty="0"/>
          </a:p>
          <a:p>
            <a:pPr lvl="1"/>
            <a:r>
              <a:rPr lang="en-US" altLang="zh-CN" sz="2000" dirty="0"/>
              <a:t>2147483648</a:t>
            </a:r>
            <a:r>
              <a:rPr lang="zh-CN" altLang="zh-CN" sz="2000" dirty="0"/>
              <a:t>、</a:t>
            </a:r>
            <a:endParaRPr lang="en-US" altLang="zh-CN" sz="2000" dirty="0"/>
          </a:p>
          <a:p>
            <a:pPr lvl="1"/>
            <a:r>
              <a:rPr lang="en-US" altLang="zh-CN" sz="2000" dirty="0"/>
              <a:t>2147483649~4294967295</a:t>
            </a:r>
            <a:endParaRPr lang="zh-CN" altLang="zh-CN" dirty="0"/>
          </a:p>
        </p:txBody>
      </p:sp>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200DFDA-D63C-45D9-A6A1-818BCEAC3169}" type="slidenum">
              <a:rPr lang="en-US" altLang="zh-CN" sz="1200">
                <a:latin typeface="Arial" charset="0"/>
                <a:ea typeface="+mn-ea"/>
              </a:rPr>
              <a:pPr algn="r">
                <a:defRPr/>
              </a:pPr>
              <a:t>36</a:t>
            </a:fld>
            <a:endParaRPr lang="en-US" altLang="zh-CN" sz="1200">
              <a:latin typeface="Arial" charset="0"/>
              <a:ea typeface="+mn-ea"/>
            </a:endParaRPr>
          </a:p>
        </p:txBody>
      </p:sp>
      <p:grpSp>
        <p:nvGrpSpPr>
          <p:cNvPr id="37893" name="Group 8"/>
          <p:cNvGrpSpPr>
            <a:grpSpLocks/>
          </p:cNvGrpSpPr>
          <p:nvPr/>
        </p:nvGrpSpPr>
        <p:grpSpPr bwMode="auto">
          <a:xfrm>
            <a:off x="5614786" y="1628775"/>
            <a:ext cx="4063471" cy="324000"/>
            <a:chOff x="1707" y="2220"/>
            <a:chExt cx="1920" cy="192"/>
          </a:xfrm>
        </p:grpSpPr>
        <p:sp>
          <p:nvSpPr>
            <p:cNvPr id="37917" name="Rectangle 9"/>
            <p:cNvSpPr>
              <a:spLocks noChangeArrowheads="1"/>
            </p:cNvSpPr>
            <p:nvPr/>
          </p:nvSpPr>
          <p:spPr bwMode="auto">
            <a:xfrm>
              <a:off x="1707" y="2220"/>
              <a:ext cx="192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37918" name="Line 10"/>
            <p:cNvSpPr>
              <a:spLocks noChangeShapeType="1"/>
            </p:cNvSpPr>
            <p:nvPr/>
          </p:nvSpPr>
          <p:spPr bwMode="auto">
            <a:xfrm>
              <a:off x="2667" y="222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19" name="Line 11"/>
            <p:cNvSpPr>
              <a:spLocks noChangeShapeType="1"/>
            </p:cNvSpPr>
            <p:nvPr/>
          </p:nvSpPr>
          <p:spPr bwMode="auto">
            <a:xfrm>
              <a:off x="1803" y="2220"/>
              <a:ext cx="0" cy="1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20" name="Line 12"/>
            <p:cNvSpPr>
              <a:spLocks noChangeShapeType="1"/>
            </p:cNvSpPr>
            <p:nvPr/>
          </p:nvSpPr>
          <p:spPr bwMode="auto">
            <a:xfrm>
              <a:off x="2139" y="222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21" name="Line 13"/>
            <p:cNvSpPr>
              <a:spLocks noChangeShapeType="1"/>
            </p:cNvSpPr>
            <p:nvPr/>
          </p:nvSpPr>
          <p:spPr bwMode="auto">
            <a:xfrm>
              <a:off x="3147" y="222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14"/>
          <p:cNvGrpSpPr>
            <a:grpSpLocks/>
          </p:cNvGrpSpPr>
          <p:nvPr/>
        </p:nvGrpSpPr>
        <p:grpSpPr bwMode="auto">
          <a:xfrm>
            <a:off x="5614786" y="2735913"/>
            <a:ext cx="4063471" cy="324000"/>
            <a:chOff x="1707" y="2508"/>
            <a:chExt cx="1920" cy="196"/>
          </a:xfrm>
        </p:grpSpPr>
        <p:sp>
          <p:nvSpPr>
            <p:cNvPr id="37913" name="Rectangle 15"/>
            <p:cNvSpPr>
              <a:spLocks noChangeArrowheads="1"/>
            </p:cNvSpPr>
            <p:nvPr/>
          </p:nvSpPr>
          <p:spPr bwMode="auto">
            <a:xfrm>
              <a:off x="1707" y="2512"/>
              <a:ext cx="192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37914" name="Line 16"/>
            <p:cNvSpPr>
              <a:spLocks noChangeShapeType="1"/>
            </p:cNvSpPr>
            <p:nvPr/>
          </p:nvSpPr>
          <p:spPr bwMode="auto">
            <a:xfrm>
              <a:off x="2667" y="25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15" name="Line 17"/>
            <p:cNvSpPr>
              <a:spLocks noChangeShapeType="1"/>
            </p:cNvSpPr>
            <p:nvPr/>
          </p:nvSpPr>
          <p:spPr bwMode="auto">
            <a:xfrm>
              <a:off x="2139" y="250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16" name="Line 18"/>
            <p:cNvSpPr>
              <a:spLocks noChangeShapeType="1"/>
            </p:cNvSpPr>
            <p:nvPr/>
          </p:nvSpPr>
          <p:spPr bwMode="auto">
            <a:xfrm>
              <a:off x="3147" y="250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7895" name="Group 19"/>
          <p:cNvGrpSpPr>
            <a:grpSpLocks/>
          </p:cNvGrpSpPr>
          <p:nvPr/>
        </p:nvGrpSpPr>
        <p:grpSpPr bwMode="auto">
          <a:xfrm>
            <a:off x="5614786" y="2366867"/>
            <a:ext cx="4063471" cy="324000"/>
            <a:chOff x="1707" y="2844"/>
            <a:chExt cx="1920" cy="192"/>
          </a:xfrm>
        </p:grpSpPr>
        <p:sp>
          <p:nvSpPr>
            <p:cNvPr id="37908" name="Rectangle 20"/>
            <p:cNvSpPr>
              <a:spLocks noChangeArrowheads="1"/>
            </p:cNvSpPr>
            <p:nvPr/>
          </p:nvSpPr>
          <p:spPr bwMode="auto">
            <a:xfrm>
              <a:off x="1707" y="2844"/>
              <a:ext cx="192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37909" name="Line 21"/>
            <p:cNvSpPr>
              <a:spLocks noChangeShapeType="1"/>
            </p:cNvSpPr>
            <p:nvPr/>
          </p:nvSpPr>
          <p:spPr bwMode="auto">
            <a:xfrm>
              <a:off x="2667" y="28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10" name="Line 22"/>
            <p:cNvSpPr>
              <a:spLocks noChangeShapeType="1"/>
            </p:cNvSpPr>
            <p:nvPr/>
          </p:nvSpPr>
          <p:spPr bwMode="auto">
            <a:xfrm>
              <a:off x="1803" y="2844"/>
              <a:ext cx="0" cy="1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11" name="Line 23"/>
            <p:cNvSpPr>
              <a:spLocks noChangeShapeType="1"/>
            </p:cNvSpPr>
            <p:nvPr/>
          </p:nvSpPr>
          <p:spPr bwMode="auto">
            <a:xfrm>
              <a:off x="2139" y="28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12" name="Line 24"/>
            <p:cNvSpPr>
              <a:spLocks noChangeShapeType="1"/>
            </p:cNvSpPr>
            <p:nvPr/>
          </p:nvSpPr>
          <p:spPr bwMode="auto">
            <a:xfrm>
              <a:off x="3147" y="28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25"/>
          <p:cNvGrpSpPr>
            <a:grpSpLocks/>
          </p:cNvGrpSpPr>
          <p:nvPr/>
        </p:nvGrpSpPr>
        <p:grpSpPr bwMode="auto">
          <a:xfrm>
            <a:off x="5614786" y="3474005"/>
            <a:ext cx="4063471" cy="324000"/>
            <a:chOff x="1707" y="3132"/>
            <a:chExt cx="1920" cy="196"/>
          </a:xfrm>
        </p:grpSpPr>
        <p:sp>
          <p:nvSpPr>
            <p:cNvPr id="37904" name="Rectangle 26"/>
            <p:cNvSpPr>
              <a:spLocks noChangeArrowheads="1"/>
            </p:cNvSpPr>
            <p:nvPr/>
          </p:nvSpPr>
          <p:spPr bwMode="auto">
            <a:xfrm>
              <a:off x="1707" y="3136"/>
              <a:ext cx="192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37905" name="Line 27"/>
            <p:cNvSpPr>
              <a:spLocks noChangeShapeType="1"/>
            </p:cNvSpPr>
            <p:nvPr/>
          </p:nvSpPr>
          <p:spPr bwMode="auto">
            <a:xfrm>
              <a:off x="2667" y="313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06" name="Line 28"/>
            <p:cNvSpPr>
              <a:spLocks noChangeShapeType="1"/>
            </p:cNvSpPr>
            <p:nvPr/>
          </p:nvSpPr>
          <p:spPr bwMode="auto">
            <a:xfrm>
              <a:off x="2139" y="31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07" name="Line 29"/>
            <p:cNvSpPr>
              <a:spLocks noChangeShapeType="1"/>
            </p:cNvSpPr>
            <p:nvPr/>
          </p:nvSpPr>
          <p:spPr bwMode="auto">
            <a:xfrm>
              <a:off x="3147" y="31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7897" name="Group 31"/>
          <p:cNvGrpSpPr>
            <a:grpSpLocks/>
          </p:cNvGrpSpPr>
          <p:nvPr/>
        </p:nvGrpSpPr>
        <p:grpSpPr bwMode="auto">
          <a:xfrm>
            <a:off x="5614786" y="1997821"/>
            <a:ext cx="2002106" cy="324000"/>
            <a:chOff x="1701" y="1593"/>
            <a:chExt cx="946" cy="204"/>
          </a:xfrm>
        </p:grpSpPr>
        <p:sp>
          <p:nvSpPr>
            <p:cNvPr id="37901" name="Line 32"/>
            <p:cNvSpPr>
              <a:spLocks noChangeShapeType="1"/>
            </p:cNvSpPr>
            <p:nvPr/>
          </p:nvSpPr>
          <p:spPr bwMode="auto">
            <a:xfrm>
              <a:off x="1803" y="1596"/>
              <a:ext cx="0" cy="1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02" name="Line 33"/>
            <p:cNvSpPr>
              <a:spLocks noChangeShapeType="1"/>
            </p:cNvSpPr>
            <p:nvPr/>
          </p:nvSpPr>
          <p:spPr bwMode="auto">
            <a:xfrm>
              <a:off x="2139" y="15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03" name="Rectangle 34"/>
            <p:cNvSpPr>
              <a:spLocks noChangeArrowheads="1"/>
            </p:cNvSpPr>
            <p:nvPr/>
          </p:nvSpPr>
          <p:spPr bwMode="auto">
            <a:xfrm>
              <a:off x="1701" y="1593"/>
              <a:ext cx="946" cy="2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grpSp>
      <p:grpSp>
        <p:nvGrpSpPr>
          <p:cNvPr id="8" name="Group 35"/>
          <p:cNvGrpSpPr>
            <a:grpSpLocks/>
          </p:cNvGrpSpPr>
          <p:nvPr/>
        </p:nvGrpSpPr>
        <p:grpSpPr bwMode="auto">
          <a:xfrm>
            <a:off x="5614786" y="3104959"/>
            <a:ext cx="2002106" cy="324000"/>
            <a:chOff x="1701" y="1888"/>
            <a:chExt cx="946" cy="204"/>
          </a:xfrm>
        </p:grpSpPr>
        <p:sp>
          <p:nvSpPr>
            <p:cNvPr id="37899" name="Line 36"/>
            <p:cNvSpPr>
              <a:spLocks noChangeShapeType="1"/>
            </p:cNvSpPr>
            <p:nvPr/>
          </p:nvSpPr>
          <p:spPr bwMode="auto">
            <a:xfrm>
              <a:off x="2139" y="1891"/>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900" name="Rectangle 37"/>
            <p:cNvSpPr>
              <a:spLocks noChangeArrowheads="1"/>
            </p:cNvSpPr>
            <p:nvPr/>
          </p:nvSpPr>
          <p:spPr bwMode="auto">
            <a:xfrm>
              <a:off x="1701" y="1888"/>
              <a:ext cx="946" cy="2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7">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7">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r>
              <a:rPr lang="zh-CN" altLang="en-US" sz="3200"/>
              <a:t>整型常量（整数）</a:t>
            </a:r>
          </a:p>
        </p:txBody>
      </p:sp>
      <p:sp>
        <p:nvSpPr>
          <p:cNvPr id="43011" name="Rectangle 3"/>
          <p:cNvSpPr>
            <a:spLocks noGrp="1" noChangeArrowheads="1"/>
          </p:cNvSpPr>
          <p:nvPr>
            <p:ph type="body" idx="4294967295"/>
          </p:nvPr>
        </p:nvSpPr>
        <p:spPr/>
        <p:txBody>
          <a:bodyPr/>
          <a:lstStyle/>
          <a:p>
            <a:pPr eaLnBrk="1" hangingPunct="1"/>
            <a:r>
              <a:rPr lang="zh-CN" altLang="en-US" sz="2400" b="0" dirty="0"/>
              <a:t>默认情况下，</a:t>
            </a:r>
            <a:r>
              <a:rPr lang="zh-CN" altLang="en-US" sz="2400" dirty="0"/>
              <a:t>整数</a:t>
            </a:r>
            <a:r>
              <a:rPr lang="zh-CN" altLang="zh-CN" sz="2400" dirty="0"/>
              <a:t>一般按</a:t>
            </a:r>
            <a:r>
              <a:rPr lang="en-US" altLang="zh-CN" sz="2400" dirty="0" err="1"/>
              <a:t>int</a:t>
            </a:r>
            <a:r>
              <a:rPr lang="zh-CN" altLang="zh-CN" sz="2400" dirty="0"/>
              <a:t>型看待，</a:t>
            </a:r>
            <a:r>
              <a:rPr lang="zh-CN" altLang="zh-CN" sz="2400" b="0" dirty="0"/>
              <a:t>超过</a:t>
            </a:r>
            <a:r>
              <a:rPr lang="en-US" altLang="zh-CN" sz="2400" b="0" dirty="0" err="1"/>
              <a:t>int</a:t>
            </a:r>
            <a:r>
              <a:rPr lang="zh-CN" altLang="zh-CN" sz="2400" b="0" dirty="0"/>
              <a:t>型范围的正整数按</a:t>
            </a:r>
            <a:r>
              <a:rPr lang="en-US" altLang="zh-CN" sz="2400" b="0" dirty="0"/>
              <a:t>unsigned </a:t>
            </a:r>
            <a:r>
              <a:rPr lang="en-US" altLang="zh-CN" sz="2400" b="0" dirty="0" err="1"/>
              <a:t>int</a:t>
            </a:r>
            <a:r>
              <a:rPr lang="zh-CN" altLang="zh-CN" sz="2400" b="0" dirty="0"/>
              <a:t>型或</a:t>
            </a:r>
            <a:r>
              <a:rPr lang="zh-CN" altLang="en-US" sz="2400" b="0" dirty="0"/>
              <a:t>其他</a:t>
            </a:r>
            <a:r>
              <a:rPr lang="zh-CN" altLang="zh-CN" sz="2400" b="0" dirty="0"/>
              <a:t>能够表示更大范围正数的类型看待，超过</a:t>
            </a:r>
            <a:r>
              <a:rPr lang="en-US" altLang="zh-CN" sz="2400" b="0" dirty="0" err="1"/>
              <a:t>int</a:t>
            </a:r>
            <a:r>
              <a:rPr lang="zh-CN" altLang="zh-CN" sz="2400" b="0" dirty="0"/>
              <a:t>型范围的负数按</a:t>
            </a:r>
            <a:r>
              <a:rPr lang="en-US" altLang="zh-CN" sz="2400" b="0" dirty="0"/>
              <a:t>long </a:t>
            </a:r>
            <a:r>
              <a:rPr lang="en-US" altLang="zh-CN" sz="2400" b="0" dirty="0" err="1"/>
              <a:t>int</a:t>
            </a:r>
            <a:r>
              <a:rPr lang="zh-CN" altLang="zh-CN" sz="2400" b="0" dirty="0"/>
              <a:t>或</a:t>
            </a:r>
            <a:r>
              <a:rPr lang="zh-CN" altLang="en-US" sz="2400" b="0" dirty="0"/>
              <a:t>其他</a:t>
            </a:r>
            <a:r>
              <a:rPr lang="zh-CN" altLang="zh-CN" sz="2400" b="0" dirty="0"/>
              <a:t>能够表示更大范围负数的类型看待。</a:t>
            </a:r>
            <a:endParaRPr lang="en-US" altLang="zh-CN" sz="2400" b="0" dirty="0"/>
          </a:p>
          <a:p>
            <a:pPr eaLnBrk="1" hangingPunct="1"/>
            <a:endParaRPr lang="en-US" altLang="zh-CN" sz="2400" dirty="0"/>
          </a:p>
          <a:p>
            <a:pPr eaLnBrk="1" hangingPunct="1"/>
            <a:r>
              <a:rPr lang="zh-CN" altLang="zh-CN" sz="2400" b="0" dirty="0"/>
              <a:t>不管数据大小，</a:t>
            </a:r>
            <a:r>
              <a:rPr lang="zh-CN" altLang="en-US" sz="2400" b="0" dirty="0"/>
              <a:t>可以在数字后加</a:t>
            </a:r>
            <a:r>
              <a:rPr lang="en-US" altLang="zh-CN" sz="2400" b="0" dirty="0"/>
              <a:t>L</a:t>
            </a:r>
            <a:r>
              <a:rPr lang="zh-CN" altLang="en-US" sz="2400" b="0" dirty="0"/>
              <a:t>（</a:t>
            </a:r>
            <a:r>
              <a:rPr lang="en-US" altLang="zh-CN" sz="2400" b="0" dirty="0"/>
              <a:t>l</a:t>
            </a:r>
            <a:r>
              <a:rPr lang="zh-CN" altLang="en-US" sz="2400" b="0" dirty="0"/>
              <a:t>）表示</a:t>
            </a:r>
            <a:r>
              <a:rPr lang="en-US" altLang="zh-CN" sz="2400" b="0" dirty="0"/>
              <a:t>long </a:t>
            </a:r>
            <a:r>
              <a:rPr lang="en-US" altLang="zh-CN" sz="2400" b="0" dirty="0" err="1"/>
              <a:t>int</a:t>
            </a:r>
            <a:r>
              <a:rPr lang="zh-CN" altLang="en-US" sz="2400" b="0" dirty="0"/>
              <a:t>型整数，</a:t>
            </a:r>
            <a:r>
              <a:rPr lang="zh-CN" altLang="zh-CN" sz="2400" b="0" dirty="0"/>
              <a:t>加</a:t>
            </a:r>
            <a:r>
              <a:rPr lang="en-US" altLang="zh-CN" sz="2400" b="0" dirty="0"/>
              <a:t>LL</a:t>
            </a:r>
            <a:r>
              <a:rPr lang="zh-CN" altLang="zh-CN" sz="2400" b="0" dirty="0"/>
              <a:t>（</a:t>
            </a:r>
            <a:r>
              <a:rPr lang="en-US" altLang="zh-CN" sz="2400" b="0" dirty="0" err="1"/>
              <a:t>ll</a:t>
            </a:r>
            <a:r>
              <a:rPr lang="zh-CN" altLang="zh-CN" sz="2400" b="0" dirty="0"/>
              <a:t>）表示</a:t>
            </a:r>
            <a:r>
              <a:rPr lang="en-US" altLang="zh-CN" sz="2400" b="0" dirty="0"/>
              <a:t>long </a:t>
            </a:r>
            <a:r>
              <a:rPr lang="en-US" altLang="zh-CN" sz="2400" b="0" dirty="0" err="1"/>
              <a:t>long</a:t>
            </a:r>
            <a:r>
              <a:rPr lang="en-US" altLang="zh-CN" sz="2400" b="0" dirty="0"/>
              <a:t> </a:t>
            </a:r>
            <a:r>
              <a:rPr lang="en-US" altLang="zh-CN" sz="2400" b="0" dirty="0" err="1"/>
              <a:t>int</a:t>
            </a:r>
            <a:r>
              <a:rPr lang="zh-CN" altLang="zh-CN" sz="2400" b="0" dirty="0"/>
              <a:t>型整数，加</a:t>
            </a:r>
            <a:r>
              <a:rPr lang="en-US" altLang="zh-CN" sz="2400" b="0" dirty="0"/>
              <a:t>U</a:t>
            </a:r>
            <a:r>
              <a:rPr lang="zh-CN" altLang="zh-CN" sz="2400" b="0" dirty="0"/>
              <a:t>（</a:t>
            </a:r>
            <a:r>
              <a:rPr lang="en-US" altLang="zh-CN" sz="2400" b="0" dirty="0"/>
              <a:t>u</a:t>
            </a:r>
            <a:r>
              <a:rPr lang="zh-CN" altLang="zh-CN" sz="2400" b="0" dirty="0"/>
              <a:t>）表示</a:t>
            </a:r>
            <a:r>
              <a:rPr lang="en-US" altLang="zh-CN" sz="2400" b="0" dirty="0"/>
              <a:t>unsigned </a:t>
            </a:r>
            <a:r>
              <a:rPr lang="en-US" altLang="zh-CN" sz="2400" b="0" dirty="0" err="1"/>
              <a:t>int</a:t>
            </a:r>
            <a:r>
              <a:rPr lang="zh-CN" altLang="zh-CN" sz="2400" b="0" dirty="0"/>
              <a:t>型整数，加</a:t>
            </a:r>
            <a:r>
              <a:rPr lang="en-US" altLang="zh-CN" sz="2400" b="0" dirty="0"/>
              <a:t>UL</a:t>
            </a:r>
            <a:r>
              <a:rPr lang="zh-CN" altLang="zh-CN" sz="2400" b="0" dirty="0"/>
              <a:t>（</a:t>
            </a:r>
            <a:r>
              <a:rPr lang="en-US" altLang="zh-CN" sz="2400" b="0" dirty="0" err="1"/>
              <a:t>ul</a:t>
            </a:r>
            <a:r>
              <a:rPr lang="en-US" altLang="zh-CN" sz="2400" b="0" dirty="0"/>
              <a:t>/LU/</a:t>
            </a:r>
            <a:r>
              <a:rPr lang="en-US" altLang="zh-CN" sz="2400" b="0" dirty="0" err="1"/>
              <a:t>lu</a:t>
            </a:r>
            <a:r>
              <a:rPr lang="zh-CN" altLang="zh-CN" sz="2400" b="0" dirty="0"/>
              <a:t>）表示</a:t>
            </a:r>
            <a:r>
              <a:rPr lang="en-US" altLang="zh-CN" sz="2400" b="0" dirty="0"/>
              <a:t>unsigned long </a:t>
            </a:r>
            <a:r>
              <a:rPr lang="en-US" altLang="zh-CN" sz="2400" b="0" dirty="0" err="1"/>
              <a:t>int</a:t>
            </a:r>
            <a:r>
              <a:rPr lang="zh-CN" altLang="zh-CN" sz="2400" b="0" dirty="0"/>
              <a:t>型整数，加</a:t>
            </a:r>
            <a:r>
              <a:rPr lang="en-US" altLang="zh-CN" sz="2400" b="0" dirty="0"/>
              <a:t>ULL</a:t>
            </a:r>
            <a:r>
              <a:rPr lang="zh-CN" altLang="zh-CN" sz="2400" b="0" dirty="0"/>
              <a:t>（</a:t>
            </a:r>
            <a:r>
              <a:rPr lang="en-US" altLang="zh-CN" sz="2400" b="0" dirty="0" err="1"/>
              <a:t>ull</a:t>
            </a:r>
            <a:r>
              <a:rPr lang="en-US" altLang="zh-CN" sz="2400" b="0" dirty="0"/>
              <a:t>/LLU/</a:t>
            </a:r>
            <a:r>
              <a:rPr lang="en-US" altLang="zh-CN" sz="2400" b="0" dirty="0" err="1"/>
              <a:t>llu</a:t>
            </a:r>
            <a:r>
              <a:rPr lang="zh-CN" altLang="zh-CN" sz="2400" b="0" dirty="0"/>
              <a:t>）表示</a:t>
            </a:r>
            <a:r>
              <a:rPr lang="en-US" altLang="zh-CN" sz="2400" b="0" dirty="0"/>
              <a:t>unsigned long </a:t>
            </a:r>
            <a:r>
              <a:rPr lang="en-US" altLang="zh-CN" sz="2400" b="0" dirty="0" err="1"/>
              <a:t>long</a:t>
            </a:r>
            <a:r>
              <a:rPr lang="en-US" altLang="zh-CN" sz="2400" b="0" dirty="0"/>
              <a:t> </a:t>
            </a:r>
            <a:r>
              <a:rPr lang="en-US" altLang="zh-CN" sz="2400" b="0" dirty="0" err="1"/>
              <a:t>int</a:t>
            </a:r>
            <a:r>
              <a:rPr lang="zh-CN" altLang="zh-CN" sz="2400" b="0" dirty="0"/>
              <a:t>型整数。</a:t>
            </a:r>
            <a:endParaRPr lang="en-US" altLang="zh-CN" sz="2400" b="0" dirty="0"/>
          </a:p>
          <a:p>
            <a:pPr eaLnBrk="1" hangingPunct="1"/>
            <a:endParaRPr lang="en-US" altLang="zh-CN" sz="2400" dirty="0"/>
          </a:p>
          <a:p>
            <a:pPr eaLnBrk="1" hangingPunct="1"/>
            <a:r>
              <a:rPr lang="zh-CN" altLang="zh-CN" sz="2400" b="0" dirty="0"/>
              <a:t>给整型变量赋值时，最好用同类型的整型常量，</a:t>
            </a:r>
            <a:r>
              <a:rPr lang="zh-CN" altLang="en-US" sz="2400" b="0" dirty="0"/>
              <a:t>例</a:t>
            </a:r>
            <a:r>
              <a:rPr lang="zh-CN" altLang="zh-CN" sz="2400" b="0" dirty="0"/>
              <a:t>如，</a:t>
            </a:r>
          </a:p>
          <a:p>
            <a:pPr lvl="1"/>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0;</a:t>
            </a:r>
          </a:p>
          <a:p>
            <a:pPr lvl="1"/>
            <a:r>
              <a:rPr lang="en-US" altLang="zh-CN" dirty="0">
                <a:latin typeface="Courier New" pitchFamily="49" charset="0"/>
                <a:cs typeface="Courier New" pitchFamily="49" charset="0"/>
              </a:rPr>
              <a:t>long </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sum = 0L;    </a:t>
            </a:r>
          </a:p>
          <a:p>
            <a:pPr lvl="1"/>
            <a:r>
              <a:rPr lang="en-US" altLang="zh-CN" dirty="0">
                <a:latin typeface="Courier New" pitchFamily="49" charset="0"/>
                <a:cs typeface="Courier New" pitchFamily="49" charset="0"/>
              </a:rPr>
              <a:t>unsigned sum = 4294967295u;</a:t>
            </a:r>
            <a:endParaRPr lang="zh-CN" altLang="en-US" dirty="0">
              <a:latin typeface="Courier New" pitchFamily="49" charset="0"/>
              <a:cs typeface="Courier New" pitchFamily="49" charset="0"/>
            </a:endParaRPr>
          </a:p>
        </p:txBody>
      </p:sp>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EC933AE1-1C7D-4499-9DC6-F7B6958BE9FB}" type="slidenum">
              <a:rPr lang="en-US" altLang="zh-CN" sz="1200">
                <a:latin typeface="Arial" charset="0"/>
                <a:ea typeface="+mn-ea"/>
              </a:rPr>
              <a:pPr algn="r">
                <a:defRPr/>
              </a:pPr>
              <a:t>37</a:t>
            </a:fld>
            <a:endParaRPr lang="en-US" altLang="zh-CN" sz="1200">
              <a:latin typeface="Arial" charset="0"/>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endParaRPr lang="zh-CN" altLang="en-US"/>
          </a:p>
        </p:txBody>
      </p:sp>
      <p:sp>
        <p:nvSpPr>
          <p:cNvPr id="39939" name="Rectangle 3"/>
          <p:cNvSpPr>
            <a:spLocks noGrp="1" noChangeArrowheads="1"/>
          </p:cNvSpPr>
          <p:nvPr>
            <p:ph type="body" idx="4294967295"/>
          </p:nvPr>
        </p:nvSpPr>
        <p:spPr/>
        <p:txBody>
          <a:bodyPr/>
          <a:lstStyle/>
          <a:p>
            <a:r>
              <a:rPr lang="en-US" altLang="zh-CN" b="0" dirty="0"/>
              <a:t>C</a:t>
            </a:r>
            <a:r>
              <a:rPr lang="zh-CN" altLang="en-US" b="0" dirty="0"/>
              <a:t>程序中，整数可以用十进制、八进制或十六进制形式来书写：</a:t>
            </a:r>
          </a:p>
          <a:p>
            <a:pPr lvl="1"/>
            <a:r>
              <a:rPr lang="zh-CN" altLang="en-US" dirty="0"/>
              <a:t>十进制：无前后缀。由</a:t>
            </a:r>
            <a:r>
              <a:rPr lang="en-US" altLang="zh-CN" dirty="0"/>
              <a:t>0~9</a:t>
            </a:r>
            <a:r>
              <a:rPr lang="zh-CN" altLang="en-US" dirty="0"/>
              <a:t>数字组成，第一个数字不能是</a:t>
            </a:r>
            <a:r>
              <a:rPr lang="en-US" altLang="zh-CN" dirty="0"/>
              <a:t>0(</a:t>
            </a:r>
            <a:r>
              <a:rPr lang="zh-CN" altLang="en-US" dirty="0"/>
              <a:t>整数</a:t>
            </a:r>
            <a:r>
              <a:rPr lang="en-US" altLang="zh-CN" dirty="0"/>
              <a:t>0</a:t>
            </a:r>
            <a:r>
              <a:rPr lang="zh-CN" altLang="en-US" dirty="0"/>
              <a:t>除外</a:t>
            </a:r>
            <a:r>
              <a:rPr lang="en-US" altLang="zh-CN" dirty="0"/>
              <a:t>)</a:t>
            </a:r>
            <a:r>
              <a:rPr lang="zh-CN" altLang="en-US" dirty="0"/>
              <a:t>，例如：</a:t>
            </a:r>
            <a:r>
              <a:rPr lang="en-US" altLang="zh-CN" dirty="0"/>
              <a:t>59</a:t>
            </a:r>
            <a:r>
              <a:rPr lang="zh-CN" altLang="en-US" dirty="0"/>
              <a:t>，</a:t>
            </a:r>
            <a:r>
              <a:rPr lang="en-US" altLang="zh-CN" dirty="0"/>
              <a:t>128</a:t>
            </a:r>
            <a:r>
              <a:rPr lang="zh-CN" altLang="en-US" dirty="0"/>
              <a:t>，</a:t>
            </a:r>
            <a:r>
              <a:rPr lang="en-US" altLang="zh-CN" dirty="0"/>
              <a:t>-72</a:t>
            </a:r>
            <a:r>
              <a:rPr lang="zh-CN" altLang="en-US" dirty="0"/>
              <a:t>；</a:t>
            </a:r>
          </a:p>
          <a:p>
            <a:pPr lvl="1"/>
            <a:r>
              <a:rPr lang="zh-CN" altLang="en-US" dirty="0"/>
              <a:t>八进制：数字</a:t>
            </a:r>
            <a:r>
              <a:rPr lang="en-US" altLang="zh-CN" dirty="0">
                <a:solidFill>
                  <a:srgbClr val="FF0000"/>
                </a:solidFill>
              </a:rPr>
              <a:t>0</a:t>
            </a:r>
            <a:r>
              <a:rPr lang="zh-CN" altLang="en-US" dirty="0"/>
              <a:t>为前缀，无后缀。由</a:t>
            </a:r>
            <a:r>
              <a:rPr lang="en-US" altLang="zh-CN" dirty="0"/>
              <a:t>0~7</a:t>
            </a:r>
            <a:r>
              <a:rPr lang="zh-CN" altLang="en-US" dirty="0"/>
              <a:t>数字组成，例如：</a:t>
            </a:r>
            <a:r>
              <a:rPr lang="en-US" altLang="zh-CN" dirty="0"/>
              <a:t>073</a:t>
            </a:r>
            <a:r>
              <a:rPr lang="zh-CN" altLang="en-US" dirty="0"/>
              <a:t>，</a:t>
            </a:r>
            <a:r>
              <a:rPr lang="en-US" altLang="zh-CN" dirty="0"/>
              <a:t>0200</a:t>
            </a:r>
            <a:r>
              <a:rPr lang="zh-CN" altLang="en-US" dirty="0"/>
              <a:t>，</a:t>
            </a:r>
            <a:r>
              <a:rPr lang="en-US" altLang="zh-CN" dirty="0"/>
              <a:t>-0110</a:t>
            </a:r>
            <a:r>
              <a:rPr lang="zh-CN" altLang="en-US" dirty="0"/>
              <a:t>；</a:t>
            </a:r>
          </a:p>
          <a:p>
            <a:pPr lvl="1"/>
            <a:r>
              <a:rPr lang="zh-CN" altLang="en-US" dirty="0"/>
              <a:t>十六进制：</a:t>
            </a:r>
            <a:r>
              <a:rPr lang="en-US" altLang="zh-CN" dirty="0">
                <a:solidFill>
                  <a:srgbClr val="FF0000"/>
                </a:solidFill>
              </a:rPr>
              <a:t>0x</a:t>
            </a:r>
            <a:r>
              <a:rPr lang="zh-CN" altLang="en-US" dirty="0"/>
              <a:t>或</a:t>
            </a:r>
            <a:r>
              <a:rPr lang="en-US" altLang="zh-CN" dirty="0">
                <a:solidFill>
                  <a:srgbClr val="FF0000"/>
                </a:solidFill>
              </a:rPr>
              <a:t>0X</a:t>
            </a:r>
            <a:r>
              <a:rPr lang="zh-CN" altLang="en-US" dirty="0"/>
              <a:t>为前缀，无后缀。由</a:t>
            </a:r>
            <a:r>
              <a:rPr lang="en-US" altLang="zh-CN" dirty="0"/>
              <a:t>0~9</a:t>
            </a:r>
            <a:r>
              <a:rPr lang="zh-CN" altLang="en-US" dirty="0"/>
              <a:t>数字和字母</a:t>
            </a:r>
            <a:r>
              <a:rPr lang="en-US" altLang="zh-CN" dirty="0"/>
              <a:t>A~F</a:t>
            </a:r>
            <a:r>
              <a:rPr lang="zh-CN" altLang="en-US" dirty="0"/>
              <a:t>（或</a:t>
            </a:r>
            <a:r>
              <a:rPr lang="en-US" altLang="zh-CN" dirty="0" err="1"/>
              <a:t>a~f</a:t>
            </a:r>
            <a:r>
              <a:rPr lang="zh-CN" altLang="en-US" dirty="0"/>
              <a:t>）组成，例如：</a:t>
            </a:r>
            <a:r>
              <a:rPr lang="en-US" altLang="zh-CN" dirty="0"/>
              <a:t>0x3B, 0x80, -0x48.</a:t>
            </a:r>
          </a:p>
          <a:p>
            <a:endParaRPr lang="en-US" altLang="zh-CN" dirty="0"/>
          </a:p>
          <a:p>
            <a:r>
              <a:rPr kumimoji="1" lang="zh-CN" altLang="en-US" sz="2400" b="0" dirty="0">
                <a:solidFill>
                  <a:srgbClr val="FF3300"/>
                </a:solidFill>
              </a:rPr>
              <a:t>注意：</a:t>
            </a:r>
            <a:r>
              <a:rPr kumimoji="1" lang="en-US" altLang="zh-CN" sz="2400" b="0" dirty="0">
                <a:solidFill>
                  <a:srgbClr val="FF3300"/>
                </a:solidFill>
              </a:rPr>
              <a:t>C</a:t>
            </a:r>
            <a:r>
              <a:rPr kumimoji="1" lang="zh-CN" altLang="en-US" sz="2400" b="0" dirty="0">
                <a:solidFill>
                  <a:srgbClr val="FF3300"/>
                </a:solidFill>
              </a:rPr>
              <a:t>语言中没有二进制整数（最新版标准开始有）</a:t>
            </a:r>
            <a:endParaRPr lang="zh-CN" altLang="en-US" sz="2400" b="0" dirty="0"/>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D7E92EC5-A111-4E3B-8961-032AD461A55E}" type="slidenum">
              <a:rPr lang="en-US" altLang="zh-CN" sz="1200">
                <a:latin typeface="Arial" charset="0"/>
                <a:ea typeface="+mn-ea"/>
              </a:rPr>
              <a:pPr algn="r">
                <a:defRPr/>
              </a:pPr>
              <a:t>38</a:t>
            </a:fld>
            <a:endParaRPr lang="en-US" altLang="zh-CN" sz="1200">
              <a:latin typeface="Arial" charset="0"/>
              <a:ea typeface="+mn-ea"/>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endParaRPr lang="zh-CN" altLang="en-US" dirty="0"/>
          </a:p>
        </p:txBody>
      </p:sp>
      <p:sp>
        <p:nvSpPr>
          <p:cNvPr id="40963" name="内容占位符 2"/>
          <p:cNvSpPr>
            <a:spLocks noGrp="1"/>
          </p:cNvSpPr>
          <p:nvPr>
            <p:ph idx="1"/>
          </p:nvPr>
        </p:nvSpPr>
        <p:spPr/>
        <p:txBody>
          <a:bodyPr/>
          <a:lstStyle/>
          <a:p>
            <a:r>
              <a:rPr lang="zh-CN" altLang="zh-CN" sz="2400" dirty="0">
                <a:latin typeface="Courier New" pitchFamily="49" charset="0"/>
                <a:cs typeface="Courier New" pitchFamily="49" charset="0"/>
              </a:rPr>
              <a:t>用格式符</a:t>
            </a:r>
            <a:r>
              <a:rPr lang="en-US" altLang="zh-CN" sz="2400" dirty="0">
                <a:latin typeface="Courier New" pitchFamily="49" charset="0"/>
                <a:cs typeface="Courier New" pitchFamily="49" charset="0"/>
              </a:rPr>
              <a:t>%d</a:t>
            </a:r>
            <a:r>
              <a:rPr lang="zh-CN" altLang="zh-CN" sz="2400" dirty="0">
                <a:latin typeface="Courier New" pitchFamily="49" charset="0"/>
                <a:cs typeface="Courier New" pitchFamily="49" charset="0"/>
              </a:rPr>
              <a:t>将各种类型的数据显示为</a:t>
            </a:r>
            <a:r>
              <a:rPr lang="zh-CN" altLang="en-US" sz="2400" dirty="0">
                <a:latin typeface="Courier New" pitchFamily="49" charset="0"/>
                <a:cs typeface="Courier New" pitchFamily="49" charset="0"/>
              </a:rPr>
              <a:t>十进制</a:t>
            </a:r>
            <a:r>
              <a:rPr lang="zh-CN" altLang="zh-CN" sz="2400" dirty="0">
                <a:latin typeface="Courier New" pitchFamily="49" charset="0"/>
                <a:cs typeface="Courier New" pitchFamily="49" charset="0"/>
              </a:rPr>
              <a:t>整数</a:t>
            </a:r>
          </a:p>
          <a:p>
            <a:pPr>
              <a:buFontTx/>
              <a:buNone/>
            </a:pPr>
            <a:r>
              <a:rPr lang="en-US" altLang="zh-CN" sz="2400" b="0" dirty="0">
                <a:latin typeface="Courier New" pitchFamily="49" charset="0"/>
                <a:cs typeface="Courier New" pitchFamily="49" charset="0"/>
              </a:rPr>
              <a:t>#include &lt;</a:t>
            </a:r>
            <a:r>
              <a:rPr lang="en-US" altLang="zh-CN" sz="2400" b="0" dirty="0" err="1">
                <a:latin typeface="Courier New" pitchFamily="49" charset="0"/>
                <a:cs typeface="Courier New" pitchFamily="49" charset="0"/>
              </a:rPr>
              <a:t>stdio.h</a:t>
            </a:r>
            <a:r>
              <a:rPr lang="en-US" altLang="zh-CN" sz="2400" b="0" dirty="0">
                <a:latin typeface="Courier New" pitchFamily="49" charset="0"/>
                <a:cs typeface="Courier New" pitchFamily="49" charset="0"/>
              </a:rPr>
              <a:t>&gt;</a:t>
            </a:r>
            <a:endParaRPr lang="zh-CN" altLang="zh-CN" sz="2400" b="0" dirty="0">
              <a:latin typeface="Courier New" pitchFamily="49" charset="0"/>
              <a:cs typeface="Courier New" pitchFamily="49" charset="0"/>
            </a:endParaRPr>
          </a:p>
          <a:p>
            <a:pPr>
              <a:buFontTx/>
              <a:buNone/>
            </a:pPr>
            <a:r>
              <a:rPr lang="en-US" altLang="zh-CN" sz="2400" b="0" dirty="0" err="1">
                <a:latin typeface="Courier New" pitchFamily="49" charset="0"/>
                <a:cs typeface="Courier New" pitchFamily="49" charset="0"/>
              </a:rPr>
              <a:t>int</a:t>
            </a:r>
            <a:r>
              <a:rPr lang="en-US" altLang="zh-CN" sz="2400" b="0" dirty="0">
                <a:latin typeface="Courier New" pitchFamily="49" charset="0"/>
                <a:cs typeface="Courier New" pitchFamily="49" charset="0"/>
              </a:rPr>
              <a:t> main( )</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printf</a:t>
            </a:r>
            <a:r>
              <a:rPr lang="en-US" altLang="zh-CN" sz="2400" b="0" dirty="0">
                <a:latin typeface="Courier New" pitchFamily="49" charset="0"/>
                <a:cs typeface="Courier New" pitchFamily="49" charset="0"/>
              </a:rPr>
              <a:t>("ASCII of the character is: %d \n", 'A');</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pt-BR" altLang="zh-CN" sz="2400" b="0" dirty="0">
                <a:latin typeface="Courier New" pitchFamily="49" charset="0"/>
                <a:cs typeface="Courier New" pitchFamily="49" charset="0"/>
              </a:rPr>
              <a:t>printf("ASCII is: %d \n", 65);</a:t>
            </a:r>
            <a:endParaRPr lang="zh-CN" altLang="zh-CN" sz="2400" b="0" dirty="0">
              <a:latin typeface="Courier New" pitchFamily="49" charset="0"/>
              <a:cs typeface="Courier New" pitchFamily="49" charset="0"/>
            </a:endParaRPr>
          </a:p>
          <a:p>
            <a:pPr>
              <a:buFontTx/>
              <a:buNone/>
            </a:pPr>
            <a:r>
              <a:rPr lang="pt-BR"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printf</a:t>
            </a:r>
            <a:r>
              <a:rPr lang="en-US" altLang="zh-CN" sz="2400" b="0" dirty="0">
                <a:latin typeface="Courier New" pitchFamily="49" charset="0"/>
                <a:cs typeface="Courier New" pitchFamily="49" charset="0"/>
              </a:rPr>
              <a:t>("ASCII in decimal is: %d \n", 0x41);</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printf</a:t>
            </a:r>
            <a:r>
              <a:rPr lang="en-US" altLang="zh-CN" sz="2400" b="0" dirty="0">
                <a:latin typeface="Courier New" pitchFamily="49" charset="0"/>
                <a:cs typeface="Courier New" pitchFamily="49" charset="0"/>
              </a:rPr>
              <a:t>("ASCII of the character is: %d \n", '7');</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printf</a:t>
            </a:r>
            <a:r>
              <a:rPr lang="en-US" altLang="zh-CN" sz="2400" b="0" dirty="0">
                <a:latin typeface="Courier New" pitchFamily="49" charset="0"/>
                <a:cs typeface="Courier New" pitchFamily="49" charset="0"/>
              </a:rPr>
              <a:t>("ASCII of the character is: %d \n", '\a');</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return 0;</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a:t>
            </a:r>
            <a:endParaRPr lang="zh-CN" altLang="en-US" sz="2400" b="0" dirty="0">
              <a:latin typeface="Courier New" pitchFamily="49" charset="0"/>
              <a:cs typeface="Courier New" pitchFamily="49" charset="0"/>
            </a:endParaRPr>
          </a:p>
        </p:txBody>
      </p:sp>
      <p:sp>
        <p:nvSpPr>
          <p:cNvPr id="40964" name="Text Box 2"/>
          <p:cNvSpPr txBox="1">
            <a:spLocks noChangeArrowheads="1"/>
          </p:cNvSpPr>
          <p:nvPr/>
        </p:nvSpPr>
        <p:spPr bwMode="auto">
          <a:xfrm>
            <a:off x="2975646" y="4778376"/>
            <a:ext cx="5640183" cy="1755775"/>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just" eaLnBrk="1" hangingPunct="1"/>
            <a:r>
              <a:rPr lang="en-US" altLang="zh-CN" sz="2000" dirty="0">
                <a:solidFill>
                  <a:srgbClr val="FFFFFF"/>
                </a:solidFill>
                <a:latin typeface="Calibri" pitchFamily="34" charset="0"/>
              </a:rPr>
              <a:t>ASCII of the character is: 65</a:t>
            </a:r>
            <a:endParaRPr lang="en-US" altLang="zh-CN" sz="2000" dirty="0">
              <a:solidFill>
                <a:srgbClr val="FFFFFF"/>
              </a:solidFill>
              <a:latin typeface="Times New Roman" pitchFamily="18" charset="0"/>
            </a:endParaRPr>
          </a:p>
          <a:p>
            <a:pPr algn="just" eaLnBrk="1" hangingPunct="1"/>
            <a:r>
              <a:rPr lang="en-US" altLang="zh-CN" sz="2000" dirty="0">
                <a:solidFill>
                  <a:srgbClr val="FFFFFF"/>
                </a:solidFill>
                <a:latin typeface="Calibri" pitchFamily="34" charset="0"/>
              </a:rPr>
              <a:t>ASCII is: 65</a:t>
            </a:r>
          </a:p>
          <a:p>
            <a:pPr algn="just" eaLnBrk="1" hangingPunct="1"/>
            <a:r>
              <a:rPr lang="en-US" altLang="zh-CN" sz="2000" dirty="0">
                <a:solidFill>
                  <a:srgbClr val="FFFFFF"/>
                </a:solidFill>
                <a:latin typeface="Calibri" pitchFamily="34" charset="0"/>
              </a:rPr>
              <a:t>ASCII in decimal is 65</a:t>
            </a:r>
            <a:endParaRPr lang="en-US" altLang="zh-CN" sz="2000" dirty="0">
              <a:solidFill>
                <a:srgbClr val="FFFFFF"/>
              </a:solidFill>
              <a:latin typeface="Times New Roman" pitchFamily="18" charset="0"/>
            </a:endParaRPr>
          </a:p>
          <a:p>
            <a:pPr algn="just" eaLnBrk="1" hangingPunct="1"/>
            <a:r>
              <a:rPr lang="en-US" altLang="zh-CN" sz="2000" dirty="0">
                <a:solidFill>
                  <a:srgbClr val="FFFFFF"/>
                </a:solidFill>
                <a:latin typeface="Calibri" pitchFamily="34" charset="0"/>
              </a:rPr>
              <a:t>ASCII of the character is: 55</a:t>
            </a:r>
            <a:endParaRPr lang="en-US" altLang="zh-CN" sz="2000" dirty="0">
              <a:solidFill>
                <a:srgbClr val="FFFFFF"/>
              </a:solidFill>
              <a:latin typeface="Times New Roman" pitchFamily="18" charset="0"/>
            </a:endParaRPr>
          </a:p>
          <a:p>
            <a:pPr algn="just" eaLnBrk="1" hangingPunct="1"/>
            <a:r>
              <a:rPr lang="en-US" altLang="zh-CN" sz="2000" dirty="0">
                <a:solidFill>
                  <a:srgbClr val="FFFFFF"/>
                </a:solidFill>
                <a:latin typeface="Calibri" pitchFamily="34" charset="0"/>
              </a:rPr>
              <a:t>ASCII of the character is: 7</a:t>
            </a:r>
            <a:endParaRPr lang="zh-CN" altLang="zh-CN" sz="2000" dirty="0"/>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F298A20-B5D3-4C75-8897-ACDE706C2D56}" type="slidenum">
              <a:rPr lang="en-US" altLang="zh-CN" sz="1200">
                <a:latin typeface="Arial" charset="0"/>
                <a:ea typeface="+mn-ea"/>
              </a:rPr>
              <a:pPr algn="r">
                <a:defRPr/>
              </a:pPr>
              <a:t>39</a:t>
            </a:fld>
            <a:endParaRPr lang="en-US" altLang="zh-CN" sz="1200">
              <a:latin typeface="Arial" charset="0"/>
              <a:ea typeface="+mn-ea"/>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b="0" dirty="0"/>
              <a:t>信息计量单位</a:t>
            </a:r>
          </a:p>
        </p:txBody>
      </p:sp>
      <p:sp>
        <p:nvSpPr>
          <p:cNvPr id="6147" name="内容占位符 2"/>
          <p:cNvSpPr>
            <a:spLocks noGrp="1"/>
          </p:cNvSpPr>
          <p:nvPr>
            <p:ph idx="1"/>
          </p:nvPr>
        </p:nvSpPr>
        <p:spPr/>
        <p:txBody>
          <a:bodyPr/>
          <a:lstStyle/>
          <a:p>
            <a:r>
              <a:rPr lang="zh-CN" altLang="zh-CN" sz="2400" dirty="0"/>
              <a:t>对于基于</a:t>
            </a:r>
            <a:r>
              <a:rPr lang="en-US" altLang="zh-CN" sz="2400" dirty="0"/>
              <a:t> 0 </a:t>
            </a:r>
            <a:r>
              <a:rPr lang="zh-CN" altLang="zh-CN" sz="2400" dirty="0"/>
              <a:t>和</a:t>
            </a:r>
            <a:r>
              <a:rPr lang="en-US" altLang="zh-CN" sz="2400" dirty="0"/>
              <a:t> 1 </a:t>
            </a:r>
            <a:r>
              <a:rPr lang="zh-CN" altLang="zh-CN" sz="2400" dirty="0"/>
              <a:t>表示的信息，常用的计量单位</a:t>
            </a:r>
            <a:endParaRPr lang="en-US" altLang="zh-CN" sz="2400" dirty="0"/>
          </a:p>
          <a:p>
            <a:pPr lvl="1"/>
            <a:r>
              <a:rPr lang="zh-CN" altLang="zh-CN" dirty="0"/>
              <a:t>位（</a:t>
            </a:r>
            <a:r>
              <a:rPr lang="en-US" altLang="zh-CN" dirty="0"/>
              <a:t>bit</a:t>
            </a:r>
            <a:r>
              <a:rPr lang="zh-CN" altLang="zh-CN" dirty="0"/>
              <a:t>，</a:t>
            </a:r>
            <a:r>
              <a:rPr lang="zh-CN" altLang="en-US" dirty="0"/>
              <a:t>比特，</a:t>
            </a:r>
            <a:r>
              <a:rPr lang="zh-CN" altLang="zh-CN" dirty="0"/>
              <a:t>由一个</a:t>
            </a:r>
            <a:r>
              <a:rPr lang="en-US" altLang="zh-CN" dirty="0"/>
              <a:t> 0 </a:t>
            </a:r>
            <a:r>
              <a:rPr lang="zh-CN" altLang="zh-CN" dirty="0"/>
              <a:t>或</a:t>
            </a:r>
            <a:r>
              <a:rPr lang="en-US" altLang="zh-CN" dirty="0"/>
              <a:t> 1 </a:t>
            </a:r>
            <a:r>
              <a:rPr lang="zh-CN" altLang="zh-CN" dirty="0"/>
              <a:t>构成）</a:t>
            </a:r>
            <a:endParaRPr lang="en-US" altLang="zh-CN" dirty="0"/>
          </a:p>
          <a:p>
            <a:pPr lvl="2"/>
            <a:r>
              <a:rPr lang="zh-CN" altLang="en-US" b="1" dirty="0">
                <a:solidFill>
                  <a:schemeClr val="tx2"/>
                </a:solidFill>
              </a:rPr>
              <a:t>计算机中最小的信息单位</a:t>
            </a:r>
            <a:endParaRPr lang="en-US" altLang="zh-CN" dirty="0">
              <a:solidFill>
                <a:schemeClr val="tx2"/>
              </a:solidFill>
            </a:endParaRPr>
          </a:p>
          <a:p>
            <a:pPr lvl="1"/>
            <a:r>
              <a:rPr lang="zh-CN" altLang="zh-CN" b="1" dirty="0"/>
              <a:t>字节（</a:t>
            </a:r>
            <a:r>
              <a:rPr lang="en-US" altLang="zh-CN" b="1" dirty="0"/>
              <a:t>byte</a:t>
            </a:r>
            <a:r>
              <a:rPr lang="zh-CN" altLang="zh-CN" b="1" dirty="0"/>
              <a:t>，</a:t>
            </a:r>
            <a:r>
              <a:rPr lang="en-US" altLang="zh-CN" b="1" dirty="0"/>
              <a:t>B</a:t>
            </a:r>
            <a:r>
              <a:rPr lang="zh-CN" altLang="en-US" b="1" dirty="0"/>
              <a:t>，</a:t>
            </a:r>
            <a:r>
              <a:rPr lang="zh-CN" altLang="zh-CN" b="1" dirty="0"/>
              <a:t>由</a:t>
            </a:r>
            <a:r>
              <a:rPr lang="en-US" altLang="zh-CN" b="1" dirty="0"/>
              <a:t>8</a:t>
            </a:r>
            <a:r>
              <a:rPr lang="zh-CN" altLang="zh-CN" b="1" dirty="0"/>
              <a:t>个</a:t>
            </a:r>
            <a:r>
              <a:rPr lang="zh-CN" altLang="en-US" b="1" dirty="0"/>
              <a:t>二</a:t>
            </a:r>
            <a:r>
              <a:rPr lang="zh-CN" altLang="zh-CN" b="1" dirty="0"/>
              <a:t>进制位构成）</a:t>
            </a:r>
            <a:endParaRPr lang="en-US" altLang="zh-CN" b="1" dirty="0"/>
          </a:p>
          <a:p>
            <a:pPr lvl="2"/>
            <a:r>
              <a:rPr lang="zh-CN" altLang="en-US" b="1" dirty="0">
                <a:solidFill>
                  <a:schemeClr val="tx2"/>
                </a:solidFill>
              </a:rPr>
              <a:t>存储空间的基本计量单位</a:t>
            </a:r>
            <a:endParaRPr lang="en-US" altLang="zh-CN" dirty="0">
              <a:solidFill>
                <a:schemeClr val="tx2"/>
              </a:solidFill>
            </a:endParaRPr>
          </a:p>
          <a:p>
            <a:pPr lvl="2"/>
            <a:r>
              <a:rPr lang="zh-CN" altLang="zh-CN" dirty="0"/>
              <a:t>千字节（</a:t>
            </a:r>
            <a:r>
              <a:rPr lang="en-US" altLang="zh-CN" dirty="0"/>
              <a:t>kilobyte</a:t>
            </a:r>
            <a:r>
              <a:rPr lang="zh-CN" altLang="zh-CN" dirty="0"/>
              <a:t>，简称</a:t>
            </a:r>
            <a:r>
              <a:rPr lang="en-US" altLang="zh-CN" dirty="0"/>
              <a:t>KB</a:t>
            </a:r>
            <a:r>
              <a:rPr lang="zh-CN" altLang="zh-CN" dirty="0"/>
              <a:t>，由</a:t>
            </a:r>
            <a:r>
              <a:rPr lang="en-US" altLang="zh-CN" dirty="0"/>
              <a:t>1024</a:t>
            </a:r>
            <a:r>
              <a:rPr lang="zh-CN" altLang="zh-CN" dirty="0"/>
              <a:t>个字节构成）</a:t>
            </a:r>
            <a:endParaRPr lang="en-US" altLang="zh-CN" dirty="0"/>
          </a:p>
          <a:p>
            <a:pPr lvl="2"/>
            <a:r>
              <a:rPr lang="zh-CN" altLang="zh-CN" dirty="0"/>
              <a:t>兆字节（</a:t>
            </a:r>
            <a:r>
              <a:rPr lang="en-US" altLang="zh-CN" dirty="0"/>
              <a:t>megabyte</a:t>
            </a:r>
            <a:r>
              <a:rPr lang="zh-CN" altLang="zh-CN" dirty="0"/>
              <a:t>，简称</a:t>
            </a:r>
            <a:r>
              <a:rPr lang="en-US" altLang="zh-CN" dirty="0"/>
              <a:t>MB</a:t>
            </a:r>
            <a:r>
              <a:rPr lang="zh-CN" altLang="zh-CN" dirty="0"/>
              <a:t>，由</a:t>
            </a:r>
            <a:r>
              <a:rPr lang="en-US" altLang="zh-CN" dirty="0"/>
              <a:t>1024</a:t>
            </a:r>
            <a:r>
              <a:rPr lang="zh-CN" altLang="zh-CN" dirty="0"/>
              <a:t>个千字节构成）</a:t>
            </a:r>
            <a:endParaRPr lang="en-US" altLang="zh-CN" dirty="0"/>
          </a:p>
          <a:p>
            <a:pPr lvl="2"/>
            <a:r>
              <a:rPr lang="zh-CN" altLang="zh-CN" dirty="0"/>
              <a:t>吉字节（</a:t>
            </a:r>
            <a:r>
              <a:rPr lang="en-US" altLang="zh-CN" dirty="0"/>
              <a:t>gigabyte</a:t>
            </a:r>
            <a:r>
              <a:rPr lang="zh-CN" altLang="zh-CN" dirty="0"/>
              <a:t>，简称</a:t>
            </a:r>
            <a:r>
              <a:rPr lang="en-US" altLang="zh-CN" dirty="0"/>
              <a:t>GB</a:t>
            </a:r>
            <a:r>
              <a:rPr lang="zh-CN" altLang="zh-CN" dirty="0"/>
              <a:t>，由</a:t>
            </a:r>
            <a:r>
              <a:rPr lang="en-US" altLang="zh-CN" dirty="0"/>
              <a:t>1024</a:t>
            </a:r>
            <a:r>
              <a:rPr lang="zh-CN" altLang="zh-CN" dirty="0"/>
              <a:t>个兆字节构成）</a:t>
            </a:r>
            <a:endParaRPr lang="en-US" altLang="zh-CN" dirty="0"/>
          </a:p>
          <a:p>
            <a:pPr lvl="2"/>
            <a:r>
              <a:rPr lang="zh-CN" altLang="zh-CN" dirty="0"/>
              <a:t>太字节（</a:t>
            </a:r>
            <a:r>
              <a:rPr lang="en-US" altLang="zh-CN" dirty="0"/>
              <a:t>terabyte</a:t>
            </a:r>
            <a:r>
              <a:rPr lang="zh-CN" altLang="zh-CN" dirty="0"/>
              <a:t>，简称</a:t>
            </a:r>
            <a:r>
              <a:rPr lang="en-US" altLang="zh-CN" dirty="0"/>
              <a:t>TB</a:t>
            </a:r>
            <a:r>
              <a:rPr lang="zh-CN" altLang="zh-CN" dirty="0"/>
              <a:t>，由</a:t>
            </a:r>
            <a:r>
              <a:rPr lang="en-US" altLang="zh-CN" dirty="0"/>
              <a:t>1024</a:t>
            </a:r>
            <a:r>
              <a:rPr lang="zh-CN" altLang="zh-CN" dirty="0"/>
              <a:t>个吉字节构成）</a:t>
            </a:r>
            <a:endParaRPr lang="en-US" altLang="zh-CN" dirty="0"/>
          </a:p>
          <a:p>
            <a:pPr lvl="2"/>
            <a:r>
              <a:rPr lang="zh-CN" altLang="en-US" dirty="0"/>
              <a:t>更</a:t>
            </a:r>
            <a:r>
              <a:rPr lang="zh-CN" altLang="zh-CN" dirty="0"/>
              <a:t>大的计量单位还有</a:t>
            </a:r>
            <a:r>
              <a:rPr lang="en-US" altLang="zh-CN" dirty="0"/>
              <a:t>PB</a:t>
            </a:r>
            <a:r>
              <a:rPr lang="zh-CN" altLang="zh-CN" dirty="0"/>
              <a:t>（</a:t>
            </a:r>
            <a:r>
              <a:rPr lang="en-US" altLang="zh-CN" dirty="0"/>
              <a:t>petabyte</a:t>
            </a:r>
            <a:r>
              <a:rPr lang="zh-CN" altLang="zh-CN" dirty="0"/>
              <a:t>），</a:t>
            </a:r>
            <a:r>
              <a:rPr lang="en-US" altLang="zh-CN" dirty="0"/>
              <a:t>EB</a:t>
            </a:r>
            <a:r>
              <a:rPr lang="zh-CN" altLang="zh-CN" dirty="0"/>
              <a:t>（</a:t>
            </a:r>
            <a:r>
              <a:rPr lang="en-US" altLang="zh-CN" dirty="0"/>
              <a:t>Exabyte</a:t>
            </a:r>
            <a:r>
              <a:rPr lang="zh-CN" altLang="zh-CN" dirty="0"/>
              <a:t>），</a:t>
            </a:r>
            <a:r>
              <a:rPr lang="en-US" altLang="zh-CN" dirty="0"/>
              <a:t>ZB</a:t>
            </a:r>
            <a:r>
              <a:rPr lang="zh-CN" altLang="zh-CN" dirty="0"/>
              <a:t>（</a:t>
            </a:r>
            <a:r>
              <a:rPr lang="en-US" altLang="zh-CN" dirty="0"/>
              <a:t>zettabyte</a:t>
            </a:r>
            <a:r>
              <a:rPr lang="zh-CN" altLang="zh-CN" dirty="0"/>
              <a:t>），以及</a:t>
            </a:r>
            <a:r>
              <a:rPr lang="en-US" altLang="zh-CN" dirty="0"/>
              <a:t>YB</a:t>
            </a:r>
            <a:r>
              <a:rPr lang="zh-CN" altLang="zh-CN" dirty="0"/>
              <a:t>（</a:t>
            </a:r>
            <a:r>
              <a:rPr lang="en-US" altLang="zh-CN" dirty="0"/>
              <a:t>yottabyte</a:t>
            </a:r>
            <a:r>
              <a:rPr lang="zh-CN" altLang="zh-CN" dirty="0"/>
              <a:t>）。</a:t>
            </a:r>
            <a:endParaRPr lang="en-US" altLang="zh-CN" dirty="0"/>
          </a:p>
          <a:p>
            <a:pPr lvl="2"/>
            <a:endParaRPr lang="en-US" altLang="zh-CN" dirty="0">
              <a:latin typeface="Arial" pitchFamily="34" charset="0"/>
            </a:endParaRPr>
          </a:p>
          <a:p>
            <a:pPr lvl="2"/>
            <a:r>
              <a:rPr lang="zh-CN" altLang="en-US" dirty="0">
                <a:latin typeface="Arial" pitchFamily="34" charset="0"/>
              </a:rPr>
              <a:t>上述</a:t>
            </a:r>
            <a:r>
              <a:rPr lang="zh-CN" altLang="zh-CN" dirty="0">
                <a:latin typeface="Arial" pitchFamily="34" charset="0"/>
              </a:rPr>
              <a:t>计量单位可以用来衡量内存和外存</a:t>
            </a:r>
            <a:r>
              <a:rPr lang="zh-CN" altLang="en-US" dirty="0">
                <a:latin typeface="Arial" pitchFamily="34" charset="0"/>
              </a:rPr>
              <a:t>等</a:t>
            </a:r>
            <a:r>
              <a:rPr lang="zh-CN" altLang="zh-CN" dirty="0">
                <a:latin typeface="Arial" pitchFamily="34" charset="0"/>
              </a:rPr>
              <a:t>的容量，</a:t>
            </a:r>
            <a:r>
              <a:rPr lang="zh-CN" altLang="en-US" dirty="0">
                <a:latin typeface="Arial" pitchFamily="34" charset="0"/>
              </a:rPr>
              <a:t>例</a:t>
            </a:r>
            <a:r>
              <a:rPr lang="zh-CN" altLang="zh-CN" dirty="0">
                <a:latin typeface="Arial" pitchFamily="34" charset="0"/>
              </a:rPr>
              <a:t>如，内存的容量可以为</a:t>
            </a:r>
            <a:r>
              <a:rPr lang="en-US" altLang="zh-CN" dirty="0">
                <a:latin typeface="Arial" pitchFamily="34" charset="0"/>
              </a:rPr>
              <a:t>512MB</a:t>
            </a:r>
            <a:r>
              <a:rPr lang="zh-CN" altLang="zh-CN" dirty="0">
                <a:latin typeface="Arial" pitchFamily="34" charset="0"/>
              </a:rPr>
              <a:t>、</a:t>
            </a:r>
            <a:r>
              <a:rPr lang="en-US" altLang="zh-CN" dirty="0">
                <a:latin typeface="Arial" pitchFamily="34" charset="0"/>
              </a:rPr>
              <a:t>1GB</a:t>
            </a:r>
            <a:r>
              <a:rPr lang="zh-CN" altLang="zh-CN" dirty="0">
                <a:latin typeface="Arial" pitchFamily="34" charset="0"/>
              </a:rPr>
              <a:t>、</a:t>
            </a:r>
            <a:r>
              <a:rPr lang="en-US" altLang="zh-CN" dirty="0">
                <a:latin typeface="Arial" pitchFamily="34" charset="0"/>
              </a:rPr>
              <a:t>2GB</a:t>
            </a:r>
            <a:r>
              <a:rPr lang="zh-CN" altLang="en-US" dirty="0">
                <a:latin typeface="Arial" pitchFamily="34" charset="0"/>
              </a:rPr>
              <a:t>、</a:t>
            </a:r>
            <a:r>
              <a:rPr lang="en-US" altLang="zh-CN" dirty="0">
                <a:latin typeface="Arial" pitchFamily="34" charset="0"/>
              </a:rPr>
              <a:t>8GB</a:t>
            </a:r>
            <a:r>
              <a:rPr lang="zh-CN" altLang="zh-CN" dirty="0">
                <a:latin typeface="Arial" pitchFamily="34" charset="0"/>
              </a:rPr>
              <a:t>等，硬盘的容量可以为</a:t>
            </a:r>
            <a:r>
              <a:rPr lang="en-US" altLang="zh-CN" dirty="0">
                <a:latin typeface="Arial" pitchFamily="34" charset="0"/>
              </a:rPr>
              <a:t>40GB</a:t>
            </a:r>
            <a:r>
              <a:rPr lang="zh-CN" altLang="zh-CN" dirty="0">
                <a:latin typeface="Arial" pitchFamily="34" charset="0"/>
              </a:rPr>
              <a:t>、</a:t>
            </a:r>
            <a:r>
              <a:rPr lang="en-US" altLang="zh-CN" dirty="0">
                <a:latin typeface="Arial" pitchFamily="34" charset="0"/>
              </a:rPr>
              <a:t>80GB</a:t>
            </a:r>
            <a:r>
              <a:rPr lang="zh-CN" altLang="zh-CN" dirty="0">
                <a:latin typeface="Arial" pitchFamily="34" charset="0"/>
              </a:rPr>
              <a:t>、</a:t>
            </a:r>
            <a:r>
              <a:rPr lang="en-US" altLang="zh-CN" dirty="0">
                <a:latin typeface="Arial" pitchFamily="34" charset="0"/>
              </a:rPr>
              <a:t>160GB</a:t>
            </a:r>
            <a:r>
              <a:rPr lang="zh-CN" altLang="en-US" dirty="0">
                <a:latin typeface="Arial" pitchFamily="34" charset="0"/>
              </a:rPr>
              <a:t>、</a:t>
            </a:r>
            <a:r>
              <a:rPr lang="en-US" altLang="zh-CN" dirty="0">
                <a:latin typeface="Arial" pitchFamily="34" charset="0"/>
              </a:rPr>
              <a:t>500GB</a:t>
            </a:r>
            <a:r>
              <a:rPr lang="zh-CN" altLang="zh-CN" dirty="0">
                <a:latin typeface="Arial" pitchFamily="34" charset="0"/>
              </a:rPr>
              <a:t>等</a:t>
            </a:r>
            <a:endParaRPr lang="en-US" altLang="zh-CN" dirty="0"/>
          </a:p>
        </p:txBody>
      </p:sp>
      <p:sp>
        <p:nvSpPr>
          <p:cNvPr id="7"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FC8C9778-2705-4F5F-93A1-874F83E0399A}" type="slidenum">
              <a:rPr lang="en-US" altLang="zh-CN" sz="1200">
                <a:latin typeface="Arial" charset="0"/>
                <a:ea typeface="+mn-ea"/>
              </a:rPr>
              <a:pPr algn="r">
                <a:defRPr/>
              </a:pPr>
              <a:t>4</a:t>
            </a:fld>
            <a:endParaRPr lang="en-US" altLang="zh-CN" sz="1200">
              <a:latin typeface="Arial" charset="0"/>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dirty="0">
                <a:latin typeface="Courier New" pitchFamily="49" charset="0"/>
                <a:cs typeface="Courier New" pitchFamily="49" charset="0"/>
              </a:rPr>
              <a:t>整型数据范围溢出</a:t>
            </a:r>
          </a:p>
          <a:p>
            <a:pPr>
              <a:buFontTx/>
              <a:buNone/>
            </a:pP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b="0" dirty="0" err="1">
                <a:latin typeface="Courier New" pitchFamily="49" charset="0"/>
                <a:cs typeface="Courier New" pitchFamily="49" charset="0"/>
              </a:rPr>
              <a:t>int</a:t>
            </a:r>
            <a:r>
              <a:rPr lang="en-US" altLang="zh-CN" sz="2400" b="0" dirty="0">
                <a:latin typeface="Courier New" pitchFamily="49" charset="0"/>
                <a:cs typeface="Courier New" pitchFamily="49" charset="0"/>
              </a:rPr>
              <a:t> main( )</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int</a:t>
            </a:r>
            <a:r>
              <a:rPr lang="en-US" altLang="zh-CN" sz="2400" b="0" dirty="0">
                <a:latin typeface="Courier New" pitchFamily="49" charset="0"/>
                <a:cs typeface="Courier New" pitchFamily="49" charset="0"/>
              </a:rPr>
              <a:t> a = 2147483647, b = 1;</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printf</a:t>
            </a:r>
            <a:r>
              <a:rPr lang="en-US" altLang="zh-CN" sz="2400" b="0" dirty="0">
                <a:latin typeface="Courier New" pitchFamily="49" charset="0"/>
                <a:cs typeface="Courier New" pitchFamily="49" charset="0"/>
              </a:rPr>
              <a:t>("%d \n", a + b);</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return 0;</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a:p>
            <a:endParaRPr lang="en-US" altLang="zh-CN" sz="2400" b="0" dirty="0">
              <a:latin typeface="Courier New" pitchFamily="49" charset="0"/>
              <a:cs typeface="Courier New" pitchFamily="49" charset="0"/>
            </a:endParaRPr>
          </a:p>
          <a:p>
            <a:r>
              <a:rPr lang="zh-CN" altLang="zh-CN" sz="2400" b="0" dirty="0">
                <a:latin typeface="Courier New" pitchFamily="49" charset="0"/>
                <a:cs typeface="Courier New" pitchFamily="49" charset="0"/>
              </a:rPr>
              <a:t>如果将输出格式符</a:t>
            </a:r>
            <a:r>
              <a:rPr lang="en-US" altLang="zh-CN" sz="2400" b="0" dirty="0">
                <a:latin typeface="Courier New" pitchFamily="49" charset="0"/>
                <a:cs typeface="Courier New" pitchFamily="49" charset="0"/>
              </a:rPr>
              <a:t>%d</a:t>
            </a:r>
            <a:r>
              <a:rPr lang="zh-CN" altLang="zh-CN" sz="2400" b="0" dirty="0">
                <a:latin typeface="Courier New" pitchFamily="49" charset="0"/>
                <a:cs typeface="Courier New" pitchFamily="49" charset="0"/>
              </a:rPr>
              <a:t>改成</a:t>
            </a:r>
            <a:r>
              <a:rPr lang="en-US" altLang="zh-CN" sz="2400" b="0" dirty="0">
                <a:latin typeface="Courier New" pitchFamily="49" charset="0"/>
                <a:cs typeface="Courier New" pitchFamily="49" charset="0"/>
              </a:rPr>
              <a:t>%u</a:t>
            </a:r>
            <a:r>
              <a:rPr lang="zh-CN" altLang="zh-CN" sz="2400" b="0" dirty="0">
                <a:latin typeface="Courier New" pitchFamily="49" charset="0"/>
                <a:cs typeface="Courier New" pitchFamily="49" charset="0"/>
              </a:rPr>
              <a:t>（即按</a:t>
            </a:r>
            <a:r>
              <a:rPr lang="en-US" altLang="zh-CN" sz="2400" b="0" dirty="0">
                <a:latin typeface="Courier New" pitchFamily="49" charset="0"/>
                <a:cs typeface="Courier New" pitchFamily="49" charset="0"/>
              </a:rPr>
              <a:t>unsigned </a:t>
            </a:r>
            <a:r>
              <a:rPr lang="en-US" altLang="zh-CN" sz="2400" b="0" dirty="0" err="1">
                <a:latin typeface="Courier New" pitchFamily="49" charset="0"/>
                <a:cs typeface="Courier New" pitchFamily="49" charset="0"/>
              </a:rPr>
              <a:t>int</a:t>
            </a:r>
            <a:r>
              <a:rPr lang="zh-CN" altLang="zh-CN" sz="2400" b="0" dirty="0">
                <a:latin typeface="Courier New" pitchFamily="49" charset="0"/>
                <a:cs typeface="Courier New" pitchFamily="49" charset="0"/>
              </a:rPr>
              <a:t>型数据输出），则结果为</a:t>
            </a:r>
            <a:r>
              <a:rPr lang="en-US" altLang="zh-CN" sz="2400" b="0" dirty="0">
                <a:latin typeface="Courier New" pitchFamily="49" charset="0"/>
                <a:cs typeface="Courier New" pitchFamily="49" charset="0"/>
              </a:rPr>
              <a:t>2147483648</a:t>
            </a:r>
            <a:r>
              <a:rPr lang="zh-CN" altLang="zh-CN" sz="2400" b="0" dirty="0">
                <a:latin typeface="Courier New" pitchFamily="49" charset="0"/>
                <a:cs typeface="Courier New" pitchFamily="49" charset="0"/>
              </a:rPr>
              <a:t>。</a:t>
            </a:r>
            <a:endParaRPr lang="en-US" altLang="zh-CN" sz="2400" b="0" dirty="0">
              <a:latin typeface="Courier New" pitchFamily="49" charset="0"/>
              <a:cs typeface="Courier New" pitchFamily="49" charset="0"/>
            </a:endParaRPr>
          </a:p>
          <a:p>
            <a:pPr lvl="1"/>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("%u \n", a + b);//</a:t>
            </a:r>
            <a:r>
              <a:rPr lang="en-US" altLang="zh-CN" dirty="0" err="1">
                <a:latin typeface="Courier New" pitchFamily="49" charset="0"/>
                <a:cs typeface="Courier New" pitchFamily="49" charset="0"/>
              </a:rPr>
              <a:t>cout</a:t>
            </a:r>
            <a:r>
              <a:rPr lang="en-US" altLang="zh-CN" dirty="0">
                <a:latin typeface="Courier New" pitchFamily="49" charset="0"/>
                <a:cs typeface="Courier New" pitchFamily="49" charset="0"/>
              </a:rPr>
              <a:t> &lt;&lt; (unsigned)(a + b) &lt;&lt; </a:t>
            </a:r>
            <a:r>
              <a:rPr lang="en-US" altLang="zh-CN" dirty="0" err="1">
                <a:latin typeface="Courier New" pitchFamily="49" charset="0"/>
                <a:cs typeface="Courier New" pitchFamily="49" charset="0"/>
              </a:rPr>
              <a:t>endl</a:t>
            </a:r>
            <a:r>
              <a:rPr lang="en-US" altLang="zh-CN" dirty="0">
                <a:latin typeface="Courier New" pitchFamily="49" charset="0"/>
                <a:cs typeface="Courier New" pitchFamily="49" charset="0"/>
              </a:rPr>
              <a:t>;</a:t>
            </a:r>
            <a:endParaRPr lang="zh-CN" altLang="en-US"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a:p>
            <a:pPr lvl="1"/>
            <a:endParaRPr lang="zh-CN" altLang="zh-CN" dirty="0">
              <a:latin typeface="Courier New" pitchFamily="49" charset="0"/>
              <a:cs typeface="Courier New" pitchFamily="49" charset="0"/>
            </a:endParaRPr>
          </a:p>
          <a:p>
            <a:endParaRPr lang="zh-CN" altLang="zh-CN" sz="2400" b="0" dirty="0">
              <a:latin typeface="Courier New" pitchFamily="49" charset="0"/>
              <a:cs typeface="Courier New" pitchFamily="49" charset="0"/>
            </a:endParaRPr>
          </a:p>
          <a:p>
            <a:endParaRPr lang="zh-CN" altLang="en-US" sz="2400" dirty="0">
              <a:latin typeface="Courier New" pitchFamily="49" charset="0"/>
              <a:cs typeface="Courier New" pitchFamily="49" charset="0"/>
            </a:endParaRPr>
          </a:p>
        </p:txBody>
      </p:sp>
      <p:sp>
        <p:nvSpPr>
          <p:cNvPr id="42065" name="AutoShape 78"/>
          <p:cNvSpPr>
            <a:spLocks noChangeArrowheads="1"/>
          </p:cNvSpPr>
          <p:nvPr/>
        </p:nvSpPr>
        <p:spPr bwMode="auto">
          <a:xfrm>
            <a:off x="8810538" y="2374901"/>
            <a:ext cx="480421" cy="720725"/>
          </a:xfrm>
          <a:prstGeom prst="downArrow">
            <a:avLst>
              <a:gd name="adj1" fmla="val 50000"/>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42066" name="Text Box 79"/>
          <p:cNvSpPr txBox="1">
            <a:spLocks noChangeArrowheads="1"/>
          </p:cNvSpPr>
          <p:nvPr/>
        </p:nvSpPr>
        <p:spPr bwMode="auto">
          <a:xfrm>
            <a:off x="9405244" y="2481264"/>
            <a:ext cx="553357" cy="461665"/>
          </a:xfrm>
          <a:prstGeom prst="rect">
            <a:avLst/>
          </a:prstGeom>
          <a:noFill/>
          <a:ln w="12700">
            <a:solidFill>
              <a:schemeClr val="tx1"/>
            </a:solidFill>
            <a:miter lim="800000"/>
            <a:headEnd/>
            <a:tailEnd/>
          </a:ln>
          <a:effectLst/>
        </p:spPr>
        <p:txBody>
          <a:bodyPr wrap="non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en-US" altLang="zh-CN" b="1">
                <a:latin typeface="Courier New" panose="02070309020205020404" pitchFamily="49" charset="0"/>
                <a:cs typeface="Courier New" panose="02070309020205020404" pitchFamily="49" charset="0"/>
              </a:rPr>
              <a:t>+1</a:t>
            </a:r>
          </a:p>
        </p:txBody>
      </p:sp>
      <p:sp>
        <p:nvSpPr>
          <p:cNvPr id="9" name="Text Box 80"/>
          <p:cNvSpPr txBox="1">
            <a:spLocks noChangeArrowheads="1"/>
          </p:cNvSpPr>
          <p:nvPr/>
        </p:nvSpPr>
        <p:spPr bwMode="auto">
          <a:xfrm>
            <a:off x="6334359" y="1366838"/>
            <a:ext cx="3621145" cy="469900"/>
          </a:xfrm>
          <a:prstGeom prst="rect">
            <a:avLst/>
          </a:prstGeom>
          <a:noFill/>
          <a:ln w="12700">
            <a:solidFill>
              <a:schemeClr val="tx1"/>
            </a:solidFill>
            <a:miter lim="800000"/>
            <a:headEnd/>
            <a:tailEnd/>
          </a:ln>
          <a:effec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ctr" eaLnBrk="1" hangingPunct="1"/>
            <a:r>
              <a:rPr lang="en-US" altLang="zh-CN" b="1" dirty="0">
                <a:latin typeface="Times New Roman" pitchFamily="18" charset="0"/>
              </a:rPr>
              <a:t>2147483647</a:t>
            </a:r>
            <a:r>
              <a:rPr lang="zh-CN" altLang="en-US" b="1" dirty="0">
                <a:latin typeface="Times New Roman" pitchFamily="18" charset="0"/>
              </a:rPr>
              <a:t>的补码</a:t>
            </a:r>
            <a:endParaRPr lang="zh-CN" altLang="en-US" b="1" dirty="0"/>
          </a:p>
        </p:txBody>
      </p:sp>
      <p:sp>
        <p:nvSpPr>
          <p:cNvPr id="10" name="Text Box 81"/>
          <p:cNvSpPr txBox="1">
            <a:spLocks noChangeArrowheads="1"/>
          </p:cNvSpPr>
          <p:nvPr/>
        </p:nvSpPr>
        <p:spPr bwMode="auto">
          <a:xfrm>
            <a:off x="6332242" y="3633788"/>
            <a:ext cx="3826435" cy="469900"/>
          </a:xfrm>
          <a:prstGeom prst="rect">
            <a:avLst/>
          </a:prstGeom>
          <a:noFill/>
          <a:ln w="12700">
            <a:solidFill>
              <a:schemeClr val="tx1"/>
            </a:solidFill>
            <a:miter lim="800000"/>
            <a:headEnd/>
            <a:tailEnd/>
          </a:ln>
          <a:effec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ctr" eaLnBrk="1" hangingPunct="1"/>
            <a:r>
              <a:rPr lang="en-US" altLang="zh-CN" b="1">
                <a:latin typeface="Times New Roman" pitchFamily="18" charset="0"/>
              </a:rPr>
              <a:t>- 2147483648</a:t>
            </a:r>
            <a:r>
              <a:rPr lang="zh-CN" altLang="en-US" b="1">
                <a:latin typeface="Times New Roman" pitchFamily="18" charset="0"/>
              </a:rPr>
              <a:t>的补码</a:t>
            </a:r>
          </a:p>
        </p:txBody>
      </p:sp>
      <p:sp>
        <p:nvSpPr>
          <p:cNvPr id="42063" name="Text Box 3"/>
          <p:cNvSpPr txBox="1">
            <a:spLocks noChangeArrowheads="1"/>
          </p:cNvSpPr>
          <p:nvPr/>
        </p:nvSpPr>
        <p:spPr bwMode="auto">
          <a:xfrm>
            <a:off x="143915" y="4343002"/>
            <a:ext cx="4984102" cy="3911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FFFFFF"/>
                </a:solidFill>
                <a:latin typeface="Times New Roman" pitchFamily="18" charset="0"/>
              </a:rPr>
              <a:t>-2147483648</a:t>
            </a:r>
          </a:p>
        </p:txBody>
      </p:sp>
      <p:sp>
        <p:nvSpPr>
          <p:cNvPr id="12"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F2FD293A-E1B8-457C-855F-E0199C4CACFE}" type="slidenum">
              <a:rPr lang="en-US" altLang="zh-CN" sz="1200">
                <a:latin typeface="Arial" charset="0"/>
                <a:ea typeface="+mn-ea"/>
              </a:rPr>
              <a:pPr algn="r">
                <a:defRPr/>
              </a:pPr>
              <a:t>40</a:t>
            </a:fld>
            <a:endParaRPr lang="en-US" altLang="zh-CN" sz="1200">
              <a:latin typeface="Arial" charset="0"/>
              <a:ea typeface="+mn-ea"/>
            </a:endParaRPr>
          </a:p>
        </p:txBody>
      </p:sp>
      <p:sp>
        <p:nvSpPr>
          <p:cNvPr id="13" name="Text Box 80">
            <a:extLst>
              <a:ext uri="{FF2B5EF4-FFF2-40B4-BE49-F238E27FC236}">
                <a16:creationId xmlns:a16="http://schemas.microsoft.com/office/drawing/2014/main" id="{927FB047-CE95-4A9D-919C-A64BF6B9741E}"/>
              </a:ext>
            </a:extLst>
          </p:cNvPr>
          <p:cNvSpPr txBox="1">
            <a:spLocks noChangeArrowheads="1"/>
          </p:cNvSpPr>
          <p:nvPr/>
        </p:nvSpPr>
        <p:spPr bwMode="auto">
          <a:xfrm>
            <a:off x="6328576" y="1915125"/>
            <a:ext cx="5760242" cy="400110"/>
          </a:xfrm>
          <a:prstGeom prst="rect">
            <a:avLst/>
          </a:prstGeom>
          <a:noFill/>
          <a:ln w="12700">
            <a:solidFill>
              <a:schemeClr val="tx1"/>
            </a:solidFill>
            <a:miter lim="800000"/>
            <a:headEnd/>
            <a:tailEnd/>
          </a:ln>
          <a:effectLst/>
        </p:spPr>
        <p:txBody>
          <a:bodyPr wrap="squar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en-US" altLang="zh-CN" sz="2000" b="1" dirty="0">
                <a:latin typeface="Courier New" panose="02070309020205020404" pitchFamily="49" charset="0"/>
                <a:cs typeface="Courier New" panose="02070309020205020404" pitchFamily="49" charset="0"/>
              </a:rPr>
              <a:t>01111111 11111111 11111111 11111111</a:t>
            </a:r>
            <a:endParaRPr lang="zh-CN" altLang="en-US" sz="2000" b="1" dirty="0">
              <a:latin typeface="Courier New" panose="02070309020205020404" pitchFamily="49" charset="0"/>
              <a:cs typeface="Courier New" panose="02070309020205020404" pitchFamily="49" charset="0"/>
            </a:endParaRPr>
          </a:p>
        </p:txBody>
      </p:sp>
      <p:sp>
        <p:nvSpPr>
          <p:cNvPr id="14" name="Text Box 80">
            <a:extLst>
              <a:ext uri="{FF2B5EF4-FFF2-40B4-BE49-F238E27FC236}">
                <a16:creationId xmlns:a16="http://schemas.microsoft.com/office/drawing/2014/main" id="{EDC98161-6E29-4939-A935-938A78304948}"/>
              </a:ext>
            </a:extLst>
          </p:cNvPr>
          <p:cNvSpPr txBox="1">
            <a:spLocks noChangeArrowheads="1"/>
          </p:cNvSpPr>
          <p:nvPr/>
        </p:nvSpPr>
        <p:spPr bwMode="auto">
          <a:xfrm>
            <a:off x="6320231" y="3163905"/>
            <a:ext cx="5760242" cy="400110"/>
          </a:xfrm>
          <a:prstGeom prst="rect">
            <a:avLst/>
          </a:prstGeom>
          <a:noFill/>
          <a:ln w="12700">
            <a:solidFill>
              <a:schemeClr val="tx1"/>
            </a:solidFill>
            <a:miter lim="800000"/>
            <a:headEnd/>
            <a:tailEnd/>
          </a:ln>
          <a:effectLst/>
        </p:spPr>
        <p:txBody>
          <a:bodyPr wrap="square">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en-US" altLang="zh-CN" sz="2000" b="1" dirty="0">
                <a:latin typeface="Courier New" panose="02070309020205020404" pitchFamily="49" charset="0"/>
                <a:cs typeface="Courier New" panose="02070309020205020404" pitchFamily="49" charset="0"/>
              </a:rPr>
              <a:t>10000000 00000000 00000000 00000000</a:t>
            </a:r>
            <a:endParaRPr lang="zh-CN" altLang="en-US" sz="2000" b="1" dirty="0">
              <a:latin typeface="Courier New" panose="02070309020205020404" pitchFamily="49" charset="0"/>
              <a:cs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0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0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65" grpId="0" animBg="1"/>
      <p:bldP spid="42066" grpId="0" animBg="1"/>
      <p:bldP spid="9" grpId="0" animBg="1"/>
      <p:bldP spid="10" grpId="0" animBg="1" autoUpdateAnimBg="0"/>
      <p:bldP spid="13" grpId="0" animBg="1"/>
      <p:bldP spid="14"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浮点型</a:t>
            </a:r>
          </a:p>
        </p:txBody>
      </p:sp>
      <p:sp>
        <p:nvSpPr>
          <p:cNvPr id="45059" name="Rectangle 3"/>
          <p:cNvSpPr>
            <a:spLocks noGrp="1" noChangeArrowheads="1"/>
          </p:cNvSpPr>
          <p:nvPr>
            <p:ph type="body" idx="1"/>
          </p:nvPr>
        </p:nvSpPr>
        <p:spPr/>
        <p:txBody>
          <a:bodyPr/>
          <a:lstStyle/>
          <a:p>
            <a:r>
              <a:rPr lang="zh-CN" altLang="en-US" dirty="0"/>
              <a:t>用于描述浮点数。</a:t>
            </a:r>
          </a:p>
          <a:p>
            <a:r>
              <a:rPr lang="zh-CN" altLang="en-US" b="0" dirty="0"/>
              <a:t>分类</a:t>
            </a:r>
          </a:p>
          <a:p>
            <a:pPr lvl="1"/>
            <a:r>
              <a:rPr lang="zh-CN" altLang="zh-CN" dirty="0"/>
              <a:t>实浮点型（</a:t>
            </a:r>
            <a:r>
              <a:rPr lang="en-US" altLang="zh-CN" dirty="0"/>
              <a:t>real floating types</a:t>
            </a:r>
            <a:r>
              <a:rPr lang="zh-CN" altLang="zh-CN" dirty="0"/>
              <a:t>）</a:t>
            </a:r>
            <a:endParaRPr lang="en-US" altLang="zh-CN" dirty="0"/>
          </a:p>
          <a:p>
            <a:pPr lvl="2"/>
            <a:r>
              <a:rPr lang="zh-CN" altLang="zh-CN" b="1" dirty="0"/>
              <a:t>单精度</a:t>
            </a:r>
            <a:r>
              <a:rPr lang="zh-CN" altLang="en-US" b="1" dirty="0"/>
              <a:t>浮点型</a:t>
            </a:r>
            <a:r>
              <a:rPr lang="zh-CN" altLang="zh-CN" b="1" dirty="0"/>
              <a:t>（</a:t>
            </a:r>
            <a:r>
              <a:rPr lang="en-US" altLang="zh-CN" b="1" dirty="0">
                <a:solidFill>
                  <a:srgbClr val="FF0000"/>
                </a:solidFill>
              </a:rPr>
              <a:t>float</a:t>
            </a:r>
            <a:r>
              <a:rPr lang="zh-CN" altLang="zh-CN" b="1" dirty="0"/>
              <a:t>）</a:t>
            </a:r>
            <a:endParaRPr lang="en-US" altLang="zh-CN" b="1" dirty="0"/>
          </a:p>
          <a:p>
            <a:pPr lvl="2"/>
            <a:r>
              <a:rPr lang="zh-CN" altLang="zh-CN" b="1" dirty="0"/>
              <a:t>双精度</a:t>
            </a:r>
            <a:r>
              <a:rPr lang="zh-CN" altLang="en-US" b="1" dirty="0"/>
              <a:t>浮点型</a:t>
            </a:r>
            <a:r>
              <a:rPr lang="zh-CN" altLang="zh-CN" b="1" dirty="0"/>
              <a:t>（</a:t>
            </a:r>
            <a:r>
              <a:rPr lang="en-US" altLang="zh-CN" b="1" dirty="0">
                <a:solidFill>
                  <a:srgbClr val="FF0000"/>
                </a:solidFill>
              </a:rPr>
              <a:t>double</a:t>
            </a:r>
            <a:r>
              <a:rPr lang="zh-CN" altLang="zh-CN" b="1" dirty="0"/>
              <a:t>）</a:t>
            </a:r>
            <a:endParaRPr lang="en-US" altLang="zh-CN" b="1" dirty="0"/>
          </a:p>
          <a:p>
            <a:pPr lvl="2"/>
            <a:r>
              <a:rPr lang="zh-CN" altLang="zh-CN" b="1" dirty="0"/>
              <a:t>长双精度</a:t>
            </a:r>
            <a:r>
              <a:rPr lang="zh-CN" altLang="en-US" b="1" dirty="0"/>
              <a:t>浮点型</a:t>
            </a:r>
            <a:r>
              <a:rPr lang="zh-CN" altLang="zh-CN" b="1" dirty="0"/>
              <a:t>（</a:t>
            </a:r>
            <a:r>
              <a:rPr lang="en-US" altLang="zh-CN" b="1" dirty="0">
                <a:solidFill>
                  <a:srgbClr val="FF0000"/>
                </a:solidFill>
              </a:rPr>
              <a:t>long double</a:t>
            </a:r>
            <a:r>
              <a:rPr lang="zh-CN" altLang="zh-CN" b="1" dirty="0"/>
              <a:t>）</a:t>
            </a:r>
            <a:endParaRPr lang="en-US" altLang="zh-CN" b="1" dirty="0"/>
          </a:p>
          <a:p>
            <a:pPr lvl="1"/>
            <a:r>
              <a:rPr lang="zh-CN" altLang="zh-CN" dirty="0"/>
              <a:t>复型（</a:t>
            </a:r>
            <a:r>
              <a:rPr lang="en-US" altLang="zh-CN" dirty="0"/>
              <a:t>complex types</a:t>
            </a:r>
            <a:r>
              <a:rPr lang="zh-CN" altLang="en-US" dirty="0"/>
              <a:t>，</a:t>
            </a:r>
            <a:r>
              <a:rPr lang="zh-CN" altLang="zh-CN" dirty="0"/>
              <a:t>含有实部和虚部两个元素）</a:t>
            </a:r>
            <a:endParaRPr lang="en-US" altLang="zh-CN" dirty="0"/>
          </a:p>
          <a:p>
            <a:pPr lvl="2"/>
            <a:r>
              <a:rPr lang="zh-CN" altLang="zh-CN" dirty="0"/>
              <a:t>单精度复型（</a:t>
            </a:r>
            <a:r>
              <a:rPr lang="en-US" altLang="zh-CN" dirty="0"/>
              <a:t>float _Complex</a:t>
            </a:r>
            <a:r>
              <a:rPr lang="zh-CN" altLang="zh-CN" dirty="0"/>
              <a:t>）</a:t>
            </a:r>
            <a:endParaRPr lang="en-US" altLang="zh-CN" dirty="0"/>
          </a:p>
          <a:p>
            <a:pPr lvl="2"/>
            <a:r>
              <a:rPr lang="zh-CN" altLang="zh-CN" dirty="0"/>
              <a:t>双精度复型（</a:t>
            </a:r>
            <a:r>
              <a:rPr lang="en-US" altLang="zh-CN" dirty="0"/>
              <a:t>double _Complex</a:t>
            </a:r>
            <a:r>
              <a:rPr lang="zh-CN" altLang="zh-CN" dirty="0"/>
              <a:t>）</a:t>
            </a:r>
            <a:endParaRPr lang="en-US" altLang="zh-CN" dirty="0"/>
          </a:p>
          <a:p>
            <a:pPr lvl="2"/>
            <a:r>
              <a:rPr lang="zh-CN" altLang="zh-CN" dirty="0"/>
              <a:t>长双精度复型（</a:t>
            </a:r>
            <a:r>
              <a:rPr lang="en-US" altLang="zh-CN" dirty="0"/>
              <a:t>long double _Complex</a:t>
            </a:r>
            <a:r>
              <a:rPr lang="zh-CN" altLang="zh-CN" dirty="0"/>
              <a:t>）。</a:t>
            </a:r>
            <a:endParaRPr lang="en-US" altLang="zh-CN" dirty="0"/>
          </a:p>
          <a:p>
            <a:pPr lvl="2"/>
            <a:endParaRPr lang="en-US" altLang="zh-CN" dirty="0"/>
          </a:p>
          <a:p>
            <a:pPr lvl="2"/>
            <a:r>
              <a:rPr lang="zh-CN" altLang="en-US" dirty="0"/>
              <a:t>旧标准未规定复型</a:t>
            </a:r>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4F6F8B1-681B-4784-ADEB-0B2E32975930}" type="slidenum">
              <a:rPr lang="en-US" altLang="zh-CN" sz="1200">
                <a:latin typeface="Arial" charset="0"/>
                <a:ea typeface="+mn-ea"/>
              </a:rPr>
              <a:pPr algn="r">
                <a:defRPr/>
              </a:pPr>
              <a:t>41</a:t>
            </a:fld>
            <a:endParaRPr lang="en-US" altLang="zh-CN" sz="1200">
              <a:latin typeface="Arial" charset="0"/>
              <a:ea typeface="+mn-ea"/>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4294967295"/>
          </p:nvPr>
        </p:nvSpPr>
        <p:spPr/>
        <p:txBody>
          <a:bodyPr/>
          <a:lstStyle/>
          <a:p>
            <a:r>
              <a:rPr lang="zh-CN" altLang="zh-CN" dirty="0"/>
              <a:t>标准规定</a:t>
            </a:r>
            <a:r>
              <a:rPr lang="zh-CN" altLang="en-US" dirty="0"/>
              <a:t>：</a:t>
            </a:r>
            <a:endParaRPr lang="en-US" altLang="zh-CN" dirty="0"/>
          </a:p>
          <a:p>
            <a:pPr lvl="1"/>
            <a:r>
              <a:rPr lang="en-US" altLang="zh-CN" dirty="0"/>
              <a:t>float </a:t>
            </a:r>
            <a:r>
              <a:rPr lang="zh-CN" altLang="zh-CN" dirty="0"/>
              <a:t>≤</a:t>
            </a:r>
            <a:r>
              <a:rPr lang="en-US" altLang="zh-CN" dirty="0"/>
              <a:t> double </a:t>
            </a:r>
            <a:r>
              <a:rPr lang="zh-CN" altLang="zh-CN" dirty="0"/>
              <a:t>≤</a:t>
            </a:r>
            <a:r>
              <a:rPr lang="en-US" altLang="zh-CN" dirty="0"/>
              <a:t> long double</a:t>
            </a:r>
          </a:p>
          <a:p>
            <a:pPr lvl="1"/>
            <a:r>
              <a:rPr lang="zh-CN" altLang="zh-CN" dirty="0"/>
              <a:t>在计算机中以二进制</a:t>
            </a:r>
            <a:r>
              <a:rPr lang="zh-CN" altLang="zh-CN" b="1" dirty="0">
                <a:solidFill>
                  <a:srgbClr val="FF0000"/>
                </a:solidFill>
              </a:rPr>
              <a:t>规格化</a:t>
            </a:r>
            <a:r>
              <a:rPr lang="zh-CN" altLang="zh-CN" dirty="0"/>
              <a:t>形式存储，即尾数和指数分别占用不同的空间</a:t>
            </a:r>
            <a:endParaRPr lang="en-US" altLang="zh-CN" dirty="0"/>
          </a:p>
          <a:p>
            <a:r>
              <a:rPr lang="zh-CN" altLang="en-US" dirty="0"/>
              <a:t>根据所占用空间</a:t>
            </a:r>
            <a:r>
              <a:rPr lang="zh-CN" altLang="zh-CN" dirty="0"/>
              <a:t>可以推算出它们的取值范围和精度。</a:t>
            </a:r>
            <a:endParaRPr lang="en-US" altLang="zh-CN" dirty="0"/>
          </a:p>
        </p:txBody>
      </p:sp>
      <p:sp>
        <p:nvSpPr>
          <p:cNvPr id="46083" name="Rectangle 3"/>
          <p:cNvSpPr>
            <a:spLocks noGrp="1" noChangeArrowheads="1"/>
          </p:cNvSpPr>
          <p:nvPr>
            <p:ph type="title" idx="4294967295"/>
          </p:nvPr>
        </p:nvSpPr>
        <p:spPr/>
        <p:txBody>
          <a:bodyPr/>
          <a:lstStyle/>
          <a:p>
            <a:r>
              <a:rPr lang="zh-CN" altLang="en-US" sz="3200"/>
              <a:t>浮点型数据占用空间</a:t>
            </a:r>
          </a:p>
        </p:txBody>
      </p:sp>
      <p:sp>
        <p:nvSpPr>
          <p:cNvPr id="47"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8575774-FF9A-4829-B568-E77AF319CC20}" type="slidenum">
              <a:rPr lang="en-US" altLang="zh-CN" sz="1200">
                <a:latin typeface="Arial" charset="0"/>
                <a:ea typeface="+mn-ea"/>
              </a:rPr>
              <a:pPr algn="r">
                <a:defRPr/>
              </a:pPr>
              <a:t>42</a:t>
            </a:fld>
            <a:endParaRPr lang="en-US" altLang="zh-CN" sz="1200">
              <a:latin typeface="Arial" charset="0"/>
              <a:ea typeface="+mn-ea"/>
            </a:endParaRPr>
          </a:p>
        </p:txBody>
      </p:sp>
      <p:sp>
        <p:nvSpPr>
          <p:cNvPr id="46085" name="Rectangle 50"/>
          <p:cNvSpPr>
            <a:spLocks noChangeArrowheads="1"/>
          </p:cNvSpPr>
          <p:nvPr/>
        </p:nvSpPr>
        <p:spPr bwMode="auto">
          <a:xfrm>
            <a:off x="1955546" y="6526213"/>
            <a:ext cx="5219021" cy="323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body" idx="4294967295"/>
          </p:nvPr>
        </p:nvSpPr>
        <p:spPr/>
        <p:txBody>
          <a:bodyPr/>
          <a:lstStyle/>
          <a:p>
            <a:r>
              <a:rPr lang="zh-CN" altLang="zh-CN" b="0" dirty="0"/>
              <a:t>以</a:t>
            </a:r>
            <a:r>
              <a:rPr lang="en-US" altLang="zh-CN" b="0" dirty="0"/>
              <a:t>32</a:t>
            </a:r>
            <a:r>
              <a:rPr lang="zh-CN" altLang="zh-CN" b="0" dirty="0"/>
              <a:t>位机为例，一般地，</a:t>
            </a:r>
          </a:p>
          <a:p>
            <a:pPr lvl="1" eaLnBrk="1" hangingPunct="1">
              <a:spcBef>
                <a:spcPct val="0"/>
              </a:spcBef>
            </a:pPr>
            <a:r>
              <a:rPr lang="zh-CN" altLang="zh-CN" dirty="0"/>
              <a:t>单精度</a:t>
            </a:r>
            <a:r>
              <a:rPr lang="zh-CN" altLang="en-US" dirty="0"/>
              <a:t>数据</a:t>
            </a:r>
            <a:r>
              <a:rPr lang="zh-CN" altLang="zh-CN" dirty="0"/>
              <a:t>占</a:t>
            </a:r>
            <a:r>
              <a:rPr lang="en-US" altLang="zh-CN" dirty="0"/>
              <a:t>32</a:t>
            </a:r>
            <a:r>
              <a:rPr lang="zh-CN" altLang="zh-CN" dirty="0"/>
              <a:t>位空间</a:t>
            </a:r>
            <a:r>
              <a:rPr lang="zh-CN" altLang="en-US" dirty="0"/>
              <a:t>，其中</a:t>
            </a:r>
            <a:r>
              <a:rPr lang="zh-CN" altLang="zh-CN" dirty="0"/>
              <a:t>尾数部分占</a:t>
            </a:r>
            <a:r>
              <a:rPr lang="en-US" altLang="zh-CN" dirty="0"/>
              <a:t>24</a:t>
            </a:r>
            <a:r>
              <a:rPr lang="zh-CN" altLang="zh-CN" dirty="0"/>
              <a:t>位，含</a:t>
            </a:r>
            <a:r>
              <a:rPr lang="en-US" altLang="zh-CN" dirty="0"/>
              <a:t>1</a:t>
            </a:r>
            <a:r>
              <a:rPr lang="zh-CN" altLang="zh-CN" dirty="0"/>
              <a:t>位符号位，指数部分占</a:t>
            </a:r>
            <a:r>
              <a:rPr lang="en-US" altLang="zh-CN" dirty="0"/>
              <a:t>8</a:t>
            </a:r>
            <a:r>
              <a:rPr lang="zh-CN" altLang="zh-CN" dirty="0"/>
              <a:t>位，含</a:t>
            </a:r>
            <a:r>
              <a:rPr lang="en-US" altLang="zh-CN" dirty="0"/>
              <a:t>1</a:t>
            </a:r>
            <a:r>
              <a:rPr lang="zh-CN" altLang="zh-CN" dirty="0"/>
              <a:t>位指数的符号位</a:t>
            </a:r>
            <a:endParaRPr lang="en-US" altLang="zh-CN" dirty="0">
              <a:latin typeface="Times New Roman" pitchFamily="18" charset="0"/>
            </a:endParaRPr>
          </a:p>
          <a:p>
            <a:pPr eaLnBrk="1" hangingPunct="1">
              <a:spcBef>
                <a:spcPct val="0"/>
              </a:spcBef>
            </a:pPr>
            <a:endParaRPr lang="en-US" altLang="zh-CN" dirty="0">
              <a:latin typeface="Times New Roman" pitchFamily="18" charset="0"/>
            </a:endParaRPr>
          </a:p>
          <a:p>
            <a:pPr lvl="1" eaLnBrk="1" hangingPunct="1">
              <a:spcBef>
                <a:spcPct val="0"/>
              </a:spcBef>
            </a:pPr>
            <a:endParaRPr lang="zh-CN" altLang="en-US" dirty="0">
              <a:latin typeface="Times New Roman" pitchFamily="18" charset="0"/>
            </a:endParaRPr>
          </a:p>
          <a:p>
            <a:pPr lvl="1" eaLnBrk="1" hangingPunct="1">
              <a:spcBef>
                <a:spcPct val="0"/>
              </a:spcBef>
            </a:pPr>
            <a:r>
              <a:rPr lang="zh-CN" altLang="zh-CN" dirty="0"/>
              <a:t>双精度</a:t>
            </a:r>
            <a:r>
              <a:rPr lang="zh-CN" altLang="en-US" dirty="0"/>
              <a:t>数据</a:t>
            </a:r>
            <a:r>
              <a:rPr lang="zh-CN" altLang="zh-CN" dirty="0"/>
              <a:t>占</a:t>
            </a:r>
            <a:r>
              <a:rPr lang="en-US" altLang="zh-CN" dirty="0"/>
              <a:t>64</a:t>
            </a:r>
            <a:r>
              <a:rPr lang="zh-CN" altLang="zh-CN" dirty="0"/>
              <a:t>位空间</a:t>
            </a:r>
            <a:r>
              <a:rPr lang="zh-CN" altLang="en-US" dirty="0"/>
              <a:t>，其中</a:t>
            </a:r>
            <a:r>
              <a:rPr lang="zh-CN" altLang="zh-CN" dirty="0"/>
              <a:t>尾数部分占</a:t>
            </a:r>
            <a:r>
              <a:rPr lang="en-US" altLang="zh-CN" dirty="0"/>
              <a:t>53</a:t>
            </a:r>
            <a:r>
              <a:rPr lang="zh-CN" altLang="zh-CN" dirty="0"/>
              <a:t>位，含</a:t>
            </a:r>
            <a:r>
              <a:rPr lang="en-US" altLang="zh-CN" dirty="0"/>
              <a:t>1</a:t>
            </a:r>
            <a:r>
              <a:rPr lang="zh-CN" altLang="zh-CN" dirty="0"/>
              <a:t>位符号位，指数部分占</a:t>
            </a:r>
            <a:r>
              <a:rPr lang="en-US" altLang="zh-CN" dirty="0"/>
              <a:t>11</a:t>
            </a:r>
            <a:r>
              <a:rPr lang="zh-CN" altLang="zh-CN" dirty="0"/>
              <a:t>位，含</a:t>
            </a:r>
            <a:r>
              <a:rPr lang="en-US" altLang="zh-CN" dirty="0"/>
              <a:t>1</a:t>
            </a:r>
            <a:r>
              <a:rPr lang="zh-CN" altLang="zh-CN" dirty="0"/>
              <a:t>位指数的符号位</a:t>
            </a:r>
            <a:endParaRPr lang="en-US" altLang="zh-CN" dirty="0">
              <a:latin typeface="Times New Roman" pitchFamily="18" charset="0"/>
            </a:endParaRPr>
          </a:p>
          <a:p>
            <a:pPr eaLnBrk="1" hangingPunct="1">
              <a:spcBef>
                <a:spcPct val="0"/>
              </a:spcBef>
            </a:pPr>
            <a:endParaRPr lang="en-US" altLang="zh-CN" dirty="0">
              <a:latin typeface="Times New Roman" pitchFamily="18" charset="0"/>
            </a:endParaRPr>
          </a:p>
          <a:p>
            <a:pPr eaLnBrk="1" hangingPunct="1">
              <a:spcBef>
                <a:spcPct val="0"/>
              </a:spcBef>
            </a:pPr>
            <a:endParaRPr lang="en-US" altLang="zh-CN" dirty="0">
              <a:latin typeface="Times New Roman" pitchFamily="18" charset="0"/>
            </a:endParaRPr>
          </a:p>
          <a:p>
            <a:pPr lvl="1" eaLnBrk="1" hangingPunct="1">
              <a:spcBef>
                <a:spcPct val="0"/>
              </a:spcBef>
            </a:pPr>
            <a:r>
              <a:rPr lang="zh-CN" altLang="en-US" dirty="0"/>
              <a:t>长</a:t>
            </a:r>
            <a:r>
              <a:rPr lang="zh-CN" altLang="zh-CN" dirty="0"/>
              <a:t>双精度</a:t>
            </a:r>
            <a:r>
              <a:rPr lang="zh-CN" altLang="en-US" dirty="0"/>
              <a:t>数据</a:t>
            </a:r>
            <a:r>
              <a:rPr lang="zh-CN" altLang="zh-CN" dirty="0"/>
              <a:t>占</a:t>
            </a:r>
            <a:r>
              <a:rPr lang="en-US" altLang="zh-CN" dirty="0"/>
              <a:t>80</a:t>
            </a:r>
            <a:r>
              <a:rPr lang="zh-CN" altLang="zh-CN" dirty="0"/>
              <a:t>位空间（有的系统占</a:t>
            </a:r>
            <a:r>
              <a:rPr lang="en-US" altLang="zh-CN" dirty="0"/>
              <a:t>128</a:t>
            </a:r>
            <a:r>
              <a:rPr lang="zh-CN" altLang="zh-CN" dirty="0"/>
              <a:t>位空间），其中尾数部分占</a:t>
            </a:r>
            <a:r>
              <a:rPr lang="en-US" altLang="zh-CN" dirty="0"/>
              <a:t>64</a:t>
            </a:r>
            <a:r>
              <a:rPr lang="zh-CN" altLang="zh-CN" dirty="0"/>
              <a:t>位，含</a:t>
            </a:r>
            <a:r>
              <a:rPr lang="en-US" altLang="zh-CN" dirty="0"/>
              <a:t>1</a:t>
            </a:r>
            <a:r>
              <a:rPr lang="zh-CN" altLang="zh-CN" dirty="0"/>
              <a:t>位符号位，指数部分占</a:t>
            </a:r>
            <a:r>
              <a:rPr lang="en-US" altLang="zh-CN" dirty="0"/>
              <a:t>16</a:t>
            </a:r>
            <a:r>
              <a:rPr lang="zh-CN" altLang="zh-CN" dirty="0"/>
              <a:t>位，含</a:t>
            </a:r>
            <a:r>
              <a:rPr lang="en-US" altLang="zh-CN" dirty="0"/>
              <a:t>1</a:t>
            </a:r>
            <a:r>
              <a:rPr lang="zh-CN" altLang="zh-CN" dirty="0"/>
              <a:t>位指数的符号位</a:t>
            </a:r>
            <a:endParaRPr lang="zh-CN" altLang="en-US" dirty="0">
              <a:latin typeface="Times New Roman" pitchFamily="18" charset="0"/>
            </a:endParaRPr>
          </a:p>
        </p:txBody>
      </p:sp>
      <p:sp>
        <p:nvSpPr>
          <p:cNvPr id="47"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9A9D61BC-ED68-4189-AC3C-4B260D8C92EE}" type="slidenum">
              <a:rPr lang="en-US" altLang="zh-CN" sz="1200">
                <a:latin typeface="Arial" charset="0"/>
                <a:ea typeface="+mn-ea"/>
              </a:rPr>
              <a:pPr algn="r">
                <a:defRPr/>
              </a:pPr>
              <a:t>43</a:t>
            </a:fld>
            <a:endParaRPr lang="en-US" altLang="zh-CN" sz="1200">
              <a:latin typeface="Arial" charset="0"/>
              <a:ea typeface="+mn-ea"/>
            </a:endParaRPr>
          </a:p>
        </p:txBody>
      </p:sp>
      <p:grpSp>
        <p:nvGrpSpPr>
          <p:cNvPr id="47108" name="Group 4"/>
          <p:cNvGrpSpPr>
            <a:grpSpLocks/>
          </p:cNvGrpSpPr>
          <p:nvPr/>
        </p:nvGrpSpPr>
        <p:grpSpPr bwMode="auto">
          <a:xfrm>
            <a:off x="1339676" y="1989138"/>
            <a:ext cx="9650744" cy="390525"/>
            <a:chOff x="576" y="1067"/>
            <a:chExt cx="4560" cy="246"/>
          </a:xfrm>
        </p:grpSpPr>
        <p:sp>
          <p:nvSpPr>
            <p:cNvPr id="47143" name="Text Box 5"/>
            <p:cNvSpPr txBox="1">
              <a:spLocks noChangeArrowheads="1"/>
            </p:cNvSpPr>
            <p:nvPr/>
          </p:nvSpPr>
          <p:spPr bwMode="auto">
            <a:xfrm>
              <a:off x="576" y="1067"/>
              <a:ext cx="72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kumimoji="1" lang="en-US" altLang="zh-CN" b="1">
                  <a:latin typeface="Times New Roman" pitchFamily="18" charset="0"/>
                </a:rPr>
                <a:t>float</a:t>
              </a:r>
            </a:p>
          </p:txBody>
        </p:sp>
        <p:grpSp>
          <p:nvGrpSpPr>
            <p:cNvPr id="47144" name="Group 6"/>
            <p:cNvGrpSpPr>
              <a:grpSpLocks/>
            </p:cNvGrpSpPr>
            <p:nvPr/>
          </p:nvGrpSpPr>
          <p:grpSpPr bwMode="auto">
            <a:xfrm>
              <a:off x="1296" y="1115"/>
              <a:ext cx="3840" cy="192"/>
              <a:chOff x="1344" y="2400"/>
              <a:chExt cx="3840" cy="192"/>
            </a:xfrm>
          </p:grpSpPr>
          <p:grpSp>
            <p:nvGrpSpPr>
              <p:cNvPr id="47145" name="Group 7"/>
              <p:cNvGrpSpPr>
                <a:grpSpLocks/>
              </p:cNvGrpSpPr>
              <p:nvPr/>
            </p:nvGrpSpPr>
            <p:grpSpPr bwMode="auto">
              <a:xfrm>
                <a:off x="3264" y="2400"/>
                <a:ext cx="1920" cy="192"/>
                <a:chOff x="528" y="3648"/>
                <a:chExt cx="1536" cy="192"/>
              </a:xfrm>
            </p:grpSpPr>
            <p:sp>
              <p:nvSpPr>
                <p:cNvPr id="47150" name="Rectangle 8"/>
                <p:cNvSpPr>
                  <a:spLocks noChangeArrowheads="1"/>
                </p:cNvSpPr>
                <p:nvPr/>
              </p:nvSpPr>
              <p:spPr bwMode="auto">
                <a:xfrm>
                  <a:off x="528" y="36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47151" name="Line 9"/>
                <p:cNvSpPr>
                  <a:spLocks noChangeShapeType="1"/>
                </p:cNvSpPr>
                <p:nvPr/>
              </p:nvSpPr>
              <p:spPr bwMode="auto">
                <a:xfrm>
                  <a:off x="1296" y="36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7146" name="Rectangle 10"/>
              <p:cNvSpPr>
                <a:spLocks noChangeArrowheads="1"/>
              </p:cNvSpPr>
              <p:nvPr/>
            </p:nvSpPr>
            <p:spPr bwMode="auto">
              <a:xfrm>
                <a:off x="1344" y="2400"/>
                <a:ext cx="192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47147" name="Line 11"/>
              <p:cNvSpPr>
                <a:spLocks noChangeShapeType="1"/>
              </p:cNvSpPr>
              <p:nvPr/>
            </p:nvSpPr>
            <p:spPr bwMode="auto">
              <a:xfrm>
                <a:off x="2304" y="240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48" name="Line 12"/>
              <p:cNvSpPr>
                <a:spLocks noChangeShapeType="1"/>
              </p:cNvSpPr>
              <p:nvPr/>
            </p:nvSpPr>
            <p:spPr bwMode="auto">
              <a:xfrm>
                <a:off x="1440" y="2400"/>
                <a:ext cx="0" cy="192"/>
              </a:xfrm>
              <a:prstGeom prst="line">
                <a:avLst/>
              </a:prstGeom>
              <a:noFill/>
              <a:ln w="9525" cap="rnd">
                <a:solidFill>
                  <a:srgbClr val="00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49" name="Line 13"/>
              <p:cNvSpPr>
                <a:spLocks noChangeShapeType="1"/>
              </p:cNvSpPr>
              <p:nvPr/>
            </p:nvSpPr>
            <p:spPr bwMode="auto">
              <a:xfrm>
                <a:off x="2400" y="2400"/>
                <a:ext cx="0" cy="192"/>
              </a:xfrm>
              <a:prstGeom prst="line">
                <a:avLst/>
              </a:prstGeom>
              <a:noFill/>
              <a:ln w="9525" cap="rnd">
                <a:solidFill>
                  <a:srgbClr val="FF33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47109" name="Group 14"/>
          <p:cNvGrpSpPr>
            <a:grpSpLocks/>
          </p:cNvGrpSpPr>
          <p:nvPr/>
        </p:nvGrpSpPr>
        <p:grpSpPr bwMode="auto">
          <a:xfrm>
            <a:off x="1339676" y="3473450"/>
            <a:ext cx="9650744" cy="762000"/>
            <a:chOff x="576" y="1929"/>
            <a:chExt cx="4560" cy="480"/>
          </a:xfrm>
        </p:grpSpPr>
        <p:sp>
          <p:nvSpPr>
            <p:cNvPr id="47129" name="Text Box 15"/>
            <p:cNvSpPr txBox="1">
              <a:spLocks noChangeArrowheads="1"/>
            </p:cNvSpPr>
            <p:nvPr/>
          </p:nvSpPr>
          <p:spPr bwMode="auto">
            <a:xfrm>
              <a:off x="576" y="1929"/>
              <a:ext cx="720" cy="24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54000" tIns="10800" rIns="54000" bIns="10800">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kumimoji="1" lang="en-US" altLang="zh-CN" b="1" dirty="0">
                  <a:solidFill>
                    <a:srgbClr val="FF0000"/>
                  </a:solidFill>
                  <a:latin typeface="Times New Roman" pitchFamily="18" charset="0"/>
                </a:rPr>
                <a:t>double</a:t>
              </a:r>
            </a:p>
          </p:txBody>
        </p:sp>
        <p:grpSp>
          <p:nvGrpSpPr>
            <p:cNvPr id="47130" name="Group 16"/>
            <p:cNvGrpSpPr>
              <a:grpSpLocks/>
            </p:cNvGrpSpPr>
            <p:nvPr/>
          </p:nvGrpSpPr>
          <p:grpSpPr bwMode="auto">
            <a:xfrm>
              <a:off x="3216" y="1977"/>
              <a:ext cx="1920" cy="192"/>
              <a:chOff x="528" y="3648"/>
              <a:chExt cx="1536" cy="192"/>
            </a:xfrm>
          </p:grpSpPr>
          <p:sp>
            <p:nvSpPr>
              <p:cNvPr id="47141" name="Rectangle 17"/>
              <p:cNvSpPr>
                <a:spLocks noChangeArrowheads="1"/>
              </p:cNvSpPr>
              <p:nvPr/>
            </p:nvSpPr>
            <p:spPr bwMode="auto">
              <a:xfrm>
                <a:off x="528" y="3648"/>
                <a:ext cx="1536" cy="19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47142" name="Line 18"/>
              <p:cNvSpPr>
                <a:spLocks noChangeShapeType="1"/>
              </p:cNvSpPr>
              <p:nvPr/>
            </p:nvSpPr>
            <p:spPr bwMode="auto">
              <a:xfrm>
                <a:off x="1296" y="3648"/>
                <a:ext cx="0" cy="19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7131" name="Rectangle 19"/>
            <p:cNvSpPr>
              <a:spLocks noChangeArrowheads="1"/>
            </p:cNvSpPr>
            <p:nvPr/>
          </p:nvSpPr>
          <p:spPr bwMode="auto">
            <a:xfrm>
              <a:off x="1296" y="1977"/>
              <a:ext cx="1920" cy="19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47132" name="Line 20"/>
            <p:cNvSpPr>
              <a:spLocks noChangeShapeType="1"/>
            </p:cNvSpPr>
            <p:nvPr/>
          </p:nvSpPr>
          <p:spPr bwMode="auto">
            <a:xfrm>
              <a:off x="1392" y="1977"/>
              <a:ext cx="0" cy="192"/>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33" name="Line 21"/>
            <p:cNvSpPr>
              <a:spLocks noChangeShapeType="1"/>
            </p:cNvSpPr>
            <p:nvPr/>
          </p:nvSpPr>
          <p:spPr bwMode="auto">
            <a:xfrm>
              <a:off x="2832" y="1977"/>
              <a:ext cx="0" cy="192"/>
            </a:xfrm>
            <a:prstGeom prst="line">
              <a:avLst/>
            </a:prstGeom>
            <a:noFill/>
            <a:ln w="9525"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34" name="Line 22"/>
            <p:cNvSpPr>
              <a:spLocks noChangeShapeType="1"/>
            </p:cNvSpPr>
            <p:nvPr/>
          </p:nvSpPr>
          <p:spPr bwMode="auto">
            <a:xfrm>
              <a:off x="2736" y="1977"/>
              <a:ext cx="0" cy="19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47135" name="Group 23"/>
            <p:cNvGrpSpPr>
              <a:grpSpLocks/>
            </p:cNvGrpSpPr>
            <p:nvPr/>
          </p:nvGrpSpPr>
          <p:grpSpPr bwMode="auto">
            <a:xfrm>
              <a:off x="1296" y="2217"/>
              <a:ext cx="1920" cy="192"/>
              <a:chOff x="528" y="3648"/>
              <a:chExt cx="1536" cy="192"/>
            </a:xfrm>
          </p:grpSpPr>
          <p:sp>
            <p:nvSpPr>
              <p:cNvPr id="47139" name="Rectangle 24"/>
              <p:cNvSpPr>
                <a:spLocks noChangeArrowheads="1"/>
              </p:cNvSpPr>
              <p:nvPr/>
            </p:nvSpPr>
            <p:spPr bwMode="auto">
              <a:xfrm>
                <a:off x="528" y="3648"/>
                <a:ext cx="1536" cy="19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47140" name="Line 25"/>
              <p:cNvSpPr>
                <a:spLocks noChangeShapeType="1"/>
              </p:cNvSpPr>
              <p:nvPr/>
            </p:nvSpPr>
            <p:spPr bwMode="auto">
              <a:xfrm>
                <a:off x="1296" y="3648"/>
                <a:ext cx="0" cy="19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7136" name="Group 26"/>
            <p:cNvGrpSpPr>
              <a:grpSpLocks/>
            </p:cNvGrpSpPr>
            <p:nvPr/>
          </p:nvGrpSpPr>
          <p:grpSpPr bwMode="auto">
            <a:xfrm>
              <a:off x="3216" y="2217"/>
              <a:ext cx="1920" cy="192"/>
              <a:chOff x="528" y="3648"/>
              <a:chExt cx="1536" cy="192"/>
            </a:xfrm>
          </p:grpSpPr>
          <p:sp>
            <p:nvSpPr>
              <p:cNvPr id="47137" name="Rectangle 27"/>
              <p:cNvSpPr>
                <a:spLocks noChangeArrowheads="1"/>
              </p:cNvSpPr>
              <p:nvPr/>
            </p:nvSpPr>
            <p:spPr bwMode="auto">
              <a:xfrm>
                <a:off x="528" y="3648"/>
                <a:ext cx="1536" cy="19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47138" name="Line 28"/>
              <p:cNvSpPr>
                <a:spLocks noChangeShapeType="1"/>
              </p:cNvSpPr>
              <p:nvPr/>
            </p:nvSpPr>
            <p:spPr bwMode="auto">
              <a:xfrm>
                <a:off x="1296" y="3648"/>
                <a:ext cx="0" cy="19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47111" name="Group 29"/>
          <p:cNvGrpSpPr>
            <a:grpSpLocks/>
          </p:cNvGrpSpPr>
          <p:nvPr/>
        </p:nvGrpSpPr>
        <p:grpSpPr bwMode="auto">
          <a:xfrm>
            <a:off x="503702" y="5454650"/>
            <a:ext cx="10467671" cy="1169988"/>
            <a:chOff x="181" y="2976"/>
            <a:chExt cx="4946" cy="737"/>
          </a:xfrm>
        </p:grpSpPr>
        <p:sp>
          <p:nvSpPr>
            <p:cNvPr id="47112" name="Text Box 30"/>
            <p:cNvSpPr txBox="1">
              <a:spLocks noChangeArrowheads="1"/>
            </p:cNvSpPr>
            <p:nvPr/>
          </p:nvSpPr>
          <p:spPr bwMode="auto">
            <a:xfrm>
              <a:off x="181" y="2976"/>
              <a:ext cx="110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kumimoji="1" lang="en-US" altLang="zh-CN" b="1">
                  <a:latin typeface="Times New Roman" pitchFamily="18" charset="0"/>
                </a:rPr>
                <a:t> long double</a:t>
              </a:r>
            </a:p>
          </p:txBody>
        </p:sp>
        <p:grpSp>
          <p:nvGrpSpPr>
            <p:cNvPr id="47113" name="Group 31"/>
            <p:cNvGrpSpPr>
              <a:grpSpLocks/>
            </p:cNvGrpSpPr>
            <p:nvPr/>
          </p:nvGrpSpPr>
          <p:grpSpPr bwMode="auto">
            <a:xfrm>
              <a:off x="3207" y="3024"/>
              <a:ext cx="1920" cy="192"/>
              <a:chOff x="528" y="3648"/>
              <a:chExt cx="1536" cy="192"/>
            </a:xfrm>
          </p:grpSpPr>
          <p:sp>
            <p:nvSpPr>
              <p:cNvPr id="47127" name="Rectangle 32"/>
              <p:cNvSpPr>
                <a:spLocks noChangeArrowheads="1"/>
              </p:cNvSpPr>
              <p:nvPr/>
            </p:nvSpPr>
            <p:spPr bwMode="auto">
              <a:xfrm>
                <a:off x="528" y="36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47128" name="Line 33"/>
              <p:cNvSpPr>
                <a:spLocks noChangeShapeType="1"/>
              </p:cNvSpPr>
              <p:nvPr/>
            </p:nvSpPr>
            <p:spPr bwMode="auto">
              <a:xfrm>
                <a:off x="1296" y="36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7114" name="Rectangle 34"/>
            <p:cNvSpPr>
              <a:spLocks noChangeArrowheads="1"/>
            </p:cNvSpPr>
            <p:nvPr/>
          </p:nvSpPr>
          <p:spPr bwMode="auto">
            <a:xfrm>
              <a:off x="1287" y="3024"/>
              <a:ext cx="192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47115" name="Line 35"/>
            <p:cNvSpPr>
              <a:spLocks noChangeShapeType="1"/>
            </p:cNvSpPr>
            <p:nvPr/>
          </p:nvSpPr>
          <p:spPr bwMode="auto">
            <a:xfrm>
              <a:off x="1383" y="3024"/>
              <a:ext cx="0" cy="192"/>
            </a:xfrm>
            <a:prstGeom prst="line">
              <a:avLst/>
            </a:prstGeom>
            <a:noFill/>
            <a:ln w="9525" cap="rnd">
              <a:solidFill>
                <a:srgbClr val="00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16" name="Line 36"/>
            <p:cNvSpPr>
              <a:spLocks noChangeShapeType="1"/>
            </p:cNvSpPr>
            <p:nvPr/>
          </p:nvSpPr>
          <p:spPr bwMode="auto">
            <a:xfrm>
              <a:off x="3311" y="3034"/>
              <a:ext cx="0" cy="192"/>
            </a:xfrm>
            <a:prstGeom prst="line">
              <a:avLst/>
            </a:prstGeom>
            <a:noFill/>
            <a:ln w="9525" cap="rnd">
              <a:solidFill>
                <a:srgbClr val="FF3300"/>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117" name="Line 37"/>
            <p:cNvSpPr>
              <a:spLocks noChangeShapeType="1"/>
            </p:cNvSpPr>
            <p:nvPr/>
          </p:nvSpPr>
          <p:spPr bwMode="auto">
            <a:xfrm>
              <a:off x="2245" y="302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47118" name="Group 38"/>
            <p:cNvGrpSpPr>
              <a:grpSpLocks/>
            </p:cNvGrpSpPr>
            <p:nvPr/>
          </p:nvGrpSpPr>
          <p:grpSpPr bwMode="auto">
            <a:xfrm>
              <a:off x="1287" y="3271"/>
              <a:ext cx="1920" cy="192"/>
              <a:chOff x="528" y="3648"/>
              <a:chExt cx="1536" cy="192"/>
            </a:xfrm>
          </p:grpSpPr>
          <p:sp>
            <p:nvSpPr>
              <p:cNvPr id="47125" name="Rectangle 39"/>
              <p:cNvSpPr>
                <a:spLocks noChangeArrowheads="1"/>
              </p:cNvSpPr>
              <p:nvPr/>
            </p:nvSpPr>
            <p:spPr bwMode="auto">
              <a:xfrm>
                <a:off x="528" y="36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47126" name="Line 40"/>
              <p:cNvSpPr>
                <a:spLocks noChangeShapeType="1"/>
              </p:cNvSpPr>
              <p:nvPr/>
            </p:nvSpPr>
            <p:spPr bwMode="auto">
              <a:xfrm>
                <a:off x="1296" y="36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7119" name="Group 41"/>
            <p:cNvGrpSpPr>
              <a:grpSpLocks/>
            </p:cNvGrpSpPr>
            <p:nvPr/>
          </p:nvGrpSpPr>
          <p:grpSpPr bwMode="auto">
            <a:xfrm>
              <a:off x="3207" y="3271"/>
              <a:ext cx="1920" cy="192"/>
              <a:chOff x="528" y="3648"/>
              <a:chExt cx="1536" cy="192"/>
            </a:xfrm>
          </p:grpSpPr>
          <p:sp>
            <p:nvSpPr>
              <p:cNvPr id="47123" name="Rectangle 42"/>
              <p:cNvSpPr>
                <a:spLocks noChangeArrowheads="1"/>
              </p:cNvSpPr>
              <p:nvPr/>
            </p:nvSpPr>
            <p:spPr bwMode="auto">
              <a:xfrm>
                <a:off x="528" y="36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47124" name="Line 43"/>
              <p:cNvSpPr>
                <a:spLocks noChangeShapeType="1"/>
              </p:cNvSpPr>
              <p:nvPr/>
            </p:nvSpPr>
            <p:spPr bwMode="auto">
              <a:xfrm>
                <a:off x="1296" y="36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7120" name="Group 44"/>
            <p:cNvGrpSpPr>
              <a:grpSpLocks/>
            </p:cNvGrpSpPr>
            <p:nvPr/>
          </p:nvGrpSpPr>
          <p:grpSpPr bwMode="auto">
            <a:xfrm>
              <a:off x="1292" y="3521"/>
              <a:ext cx="1920" cy="192"/>
              <a:chOff x="528" y="3648"/>
              <a:chExt cx="1536" cy="192"/>
            </a:xfrm>
          </p:grpSpPr>
          <p:sp>
            <p:nvSpPr>
              <p:cNvPr id="47121" name="Rectangle 45"/>
              <p:cNvSpPr>
                <a:spLocks noChangeArrowheads="1"/>
              </p:cNvSpPr>
              <p:nvPr/>
            </p:nvSpPr>
            <p:spPr bwMode="auto">
              <a:xfrm>
                <a:off x="528" y="36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
            <p:nvSpPr>
              <p:cNvPr id="47122" name="Line 46"/>
              <p:cNvSpPr>
                <a:spLocks noChangeShapeType="1"/>
              </p:cNvSpPr>
              <p:nvPr/>
            </p:nvSpPr>
            <p:spPr bwMode="auto">
              <a:xfrm>
                <a:off x="1296" y="36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48" name="Rectangle 42">
            <a:extLst>
              <a:ext uri="{FF2B5EF4-FFF2-40B4-BE49-F238E27FC236}">
                <a16:creationId xmlns:a16="http://schemas.microsoft.com/office/drawing/2014/main" id="{859CFFA1-1776-4304-896D-C07167BB706B}"/>
              </a:ext>
            </a:extLst>
          </p:cNvPr>
          <p:cNvSpPr>
            <a:spLocks noChangeArrowheads="1"/>
          </p:cNvSpPr>
          <p:nvPr/>
        </p:nvSpPr>
        <p:spPr bwMode="auto">
          <a:xfrm>
            <a:off x="6905296" y="6319555"/>
            <a:ext cx="4063471"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b="1">
              <a:latin typeface="Times New Roman" pitchFamily="18"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4294967295"/>
          </p:nvPr>
        </p:nvSpPr>
        <p:spPr/>
        <p:txBody>
          <a:bodyPr/>
          <a:lstStyle/>
          <a:p>
            <a:r>
              <a:rPr lang="zh-CN" altLang="en-US" dirty="0"/>
              <a:t>值集与精度（以</a:t>
            </a:r>
            <a:r>
              <a:rPr lang="en-US" altLang="zh-CN" dirty="0"/>
              <a:t>32</a:t>
            </a:r>
            <a:r>
              <a:rPr lang="zh-CN" altLang="en-US" dirty="0"/>
              <a:t>位机为例） ：</a:t>
            </a:r>
            <a:endParaRPr lang="en-US" altLang="zh-CN" dirty="0"/>
          </a:p>
          <a:p>
            <a:pPr lvl="1"/>
            <a:r>
              <a:rPr lang="zh-CN" altLang="zh-CN" dirty="0"/>
              <a:t>单精度</a:t>
            </a:r>
            <a:endParaRPr lang="en-US" altLang="zh-CN" dirty="0"/>
          </a:p>
          <a:p>
            <a:pPr lvl="2"/>
            <a:r>
              <a:rPr lang="zh-CN" altLang="en-US" dirty="0"/>
              <a:t>值集</a:t>
            </a:r>
            <a:r>
              <a:rPr lang="zh-CN" altLang="zh-CN" dirty="0"/>
              <a:t>大约是：</a:t>
            </a:r>
            <a:r>
              <a:rPr lang="en-US" altLang="zh-CN" dirty="0"/>
              <a:t>-3.4</a:t>
            </a:r>
            <a:r>
              <a:rPr lang="zh-CN" altLang="zh-CN" dirty="0"/>
              <a:t>×</a:t>
            </a:r>
            <a:r>
              <a:rPr lang="en-US" altLang="zh-CN" dirty="0"/>
              <a:t>10</a:t>
            </a:r>
            <a:r>
              <a:rPr lang="en-US" altLang="zh-CN" baseline="30000" dirty="0"/>
              <a:t>38</a:t>
            </a:r>
            <a:r>
              <a:rPr lang="en-US" altLang="zh-CN" dirty="0"/>
              <a:t> ~ 3.4</a:t>
            </a:r>
            <a:r>
              <a:rPr lang="zh-CN" altLang="zh-CN" dirty="0"/>
              <a:t>×</a:t>
            </a:r>
            <a:r>
              <a:rPr lang="en-US" altLang="zh-CN" dirty="0"/>
              <a:t>10</a:t>
            </a:r>
            <a:r>
              <a:rPr lang="en-US" altLang="zh-CN" baseline="30000" dirty="0"/>
              <a:t>38</a:t>
            </a:r>
          </a:p>
          <a:p>
            <a:pPr lvl="2"/>
            <a:r>
              <a:rPr lang="zh-CN" altLang="zh-CN" dirty="0"/>
              <a:t>能够表示的最小正数大约是</a:t>
            </a:r>
            <a:r>
              <a:rPr lang="en-US" altLang="zh-CN" dirty="0"/>
              <a:t>1.175</a:t>
            </a:r>
            <a:r>
              <a:rPr lang="zh-CN" altLang="zh-CN" dirty="0"/>
              <a:t>×</a:t>
            </a:r>
            <a:r>
              <a:rPr lang="en-US" altLang="zh-CN" dirty="0"/>
              <a:t>10</a:t>
            </a:r>
            <a:r>
              <a:rPr lang="en-US" altLang="zh-CN" baseline="30000" dirty="0"/>
              <a:t>-38</a:t>
            </a:r>
          </a:p>
          <a:p>
            <a:pPr lvl="2"/>
            <a:r>
              <a:rPr lang="zh-CN" altLang="zh-CN" dirty="0"/>
              <a:t>分辨率大约是</a:t>
            </a:r>
            <a:r>
              <a:rPr lang="en-US" altLang="zh-CN" dirty="0"/>
              <a:t>1.192</a:t>
            </a:r>
            <a:r>
              <a:rPr lang="zh-CN" altLang="zh-CN" dirty="0"/>
              <a:t>×</a:t>
            </a:r>
            <a:r>
              <a:rPr lang="en-US" altLang="zh-CN" dirty="0"/>
              <a:t>10</a:t>
            </a:r>
            <a:r>
              <a:rPr lang="en-US" altLang="zh-CN" baseline="30000" dirty="0"/>
              <a:t>-7</a:t>
            </a:r>
            <a:r>
              <a:rPr lang="zh-CN" altLang="zh-CN" dirty="0"/>
              <a:t>，即有</a:t>
            </a:r>
            <a:r>
              <a:rPr lang="en-US" altLang="zh-CN" dirty="0"/>
              <a:t>6</a:t>
            </a:r>
            <a:r>
              <a:rPr lang="zh-CN" altLang="zh-CN" dirty="0"/>
              <a:t>位数字有效</a:t>
            </a:r>
            <a:endParaRPr lang="en-US" altLang="zh-CN" dirty="0"/>
          </a:p>
          <a:p>
            <a:pPr lvl="1"/>
            <a:r>
              <a:rPr lang="zh-CN" altLang="zh-CN" dirty="0"/>
              <a:t>双精度</a:t>
            </a:r>
            <a:endParaRPr lang="en-US" altLang="zh-CN" dirty="0"/>
          </a:p>
          <a:p>
            <a:pPr lvl="2"/>
            <a:r>
              <a:rPr lang="zh-CN" altLang="en-US" dirty="0"/>
              <a:t>值集</a:t>
            </a:r>
            <a:r>
              <a:rPr lang="zh-CN" altLang="zh-CN" dirty="0"/>
              <a:t>大约是：</a:t>
            </a:r>
            <a:r>
              <a:rPr lang="en-US" altLang="zh-CN" dirty="0"/>
              <a:t>-1.8</a:t>
            </a:r>
            <a:r>
              <a:rPr lang="zh-CN" altLang="zh-CN" dirty="0"/>
              <a:t>×</a:t>
            </a:r>
            <a:r>
              <a:rPr lang="en-US" altLang="zh-CN" dirty="0"/>
              <a:t>10</a:t>
            </a:r>
            <a:r>
              <a:rPr lang="en-US" altLang="zh-CN" baseline="30000" dirty="0"/>
              <a:t>308</a:t>
            </a:r>
            <a:r>
              <a:rPr lang="en-US" altLang="zh-CN" dirty="0"/>
              <a:t> ~ 1.8</a:t>
            </a:r>
            <a:r>
              <a:rPr lang="zh-CN" altLang="zh-CN" dirty="0"/>
              <a:t>×</a:t>
            </a:r>
            <a:r>
              <a:rPr lang="en-US" altLang="zh-CN" dirty="0"/>
              <a:t>10</a:t>
            </a:r>
            <a:r>
              <a:rPr lang="en-US" altLang="zh-CN" baseline="30000" dirty="0"/>
              <a:t>308</a:t>
            </a:r>
          </a:p>
          <a:p>
            <a:pPr lvl="2"/>
            <a:r>
              <a:rPr lang="zh-CN" altLang="zh-CN" dirty="0"/>
              <a:t>能够表示的最小正数大约是</a:t>
            </a:r>
            <a:r>
              <a:rPr lang="en-US" altLang="zh-CN" dirty="0"/>
              <a:t>2.225</a:t>
            </a:r>
            <a:r>
              <a:rPr lang="zh-CN" altLang="zh-CN" dirty="0"/>
              <a:t>×</a:t>
            </a:r>
            <a:r>
              <a:rPr lang="en-US" altLang="zh-CN" dirty="0"/>
              <a:t>10</a:t>
            </a:r>
            <a:r>
              <a:rPr lang="en-US" altLang="zh-CN" baseline="30000" dirty="0"/>
              <a:t>-308</a:t>
            </a:r>
          </a:p>
          <a:p>
            <a:pPr lvl="2"/>
            <a:r>
              <a:rPr lang="zh-CN" altLang="zh-CN" dirty="0"/>
              <a:t>分辨率大约是</a:t>
            </a:r>
            <a:r>
              <a:rPr lang="en-US" altLang="zh-CN" dirty="0"/>
              <a:t>2.22</a:t>
            </a:r>
            <a:r>
              <a:rPr lang="zh-CN" altLang="zh-CN" dirty="0"/>
              <a:t>×</a:t>
            </a:r>
            <a:r>
              <a:rPr lang="en-US" altLang="zh-CN" dirty="0"/>
              <a:t>10</a:t>
            </a:r>
            <a:r>
              <a:rPr lang="en-US" altLang="zh-CN" baseline="30000" dirty="0"/>
              <a:t>-16</a:t>
            </a:r>
            <a:r>
              <a:rPr lang="zh-CN" altLang="zh-CN" dirty="0"/>
              <a:t>，即有</a:t>
            </a:r>
            <a:r>
              <a:rPr lang="en-US" altLang="zh-CN" dirty="0"/>
              <a:t>15</a:t>
            </a:r>
            <a:r>
              <a:rPr lang="zh-CN" altLang="zh-CN" dirty="0"/>
              <a:t>位数字有效</a:t>
            </a:r>
            <a:endParaRPr lang="en-US" altLang="zh-CN" dirty="0"/>
          </a:p>
          <a:p>
            <a:pPr lvl="1"/>
            <a:r>
              <a:rPr lang="zh-CN" altLang="zh-CN" dirty="0"/>
              <a:t>长双精度</a:t>
            </a:r>
            <a:r>
              <a:rPr lang="zh-CN" altLang="en-US" dirty="0"/>
              <a:t>（以</a:t>
            </a:r>
            <a:r>
              <a:rPr lang="en-US" altLang="zh-CN" dirty="0"/>
              <a:t>80</a:t>
            </a:r>
            <a:r>
              <a:rPr lang="zh-CN" altLang="en-US" dirty="0"/>
              <a:t>位为例）</a:t>
            </a:r>
            <a:endParaRPr lang="en-US" altLang="zh-CN" dirty="0"/>
          </a:p>
          <a:p>
            <a:pPr lvl="2"/>
            <a:r>
              <a:rPr lang="zh-CN" altLang="en-US" dirty="0"/>
              <a:t>值集</a:t>
            </a:r>
            <a:r>
              <a:rPr lang="zh-CN" altLang="zh-CN" dirty="0"/>
              <a:t>大约是：</a:t>
            </a:r>
            <a:r>
              <a:rPr lang="en-US" altLang="zh-CN" dirty="0"/>
              <a:t>-1.2</a:t>
            </a:r>
            <a:r>
              <a:rPr lang="zh-CN" altLang="zh-CN" dirty="0"/>
              <a:t>×</a:t>
            </a:r>
            <a:r>
              <a:rPr lang="en-US" altLang="zh-CN" dirty="0"/>
              <a:t>10</a:t>
            </a:r>
            <a:r>
              <a:rPr lang="en-US" altLang="zh-CN" baseline="30000" dirty="0"/>
              <a:t>4932</a:t>
            </a:r>
            <a:r>
              <a:rPr lang="en-US" altLang="zh-CN" dirty="0"/>
              <a:t> ~ 1.2</a:t>
            </a:r>
            <a:r>
              <a:rPr lang="zh-CN" altLang="zh-CN" dirty="0"/>
              <a:t>×</a:t>
            </a:r>
            <a:r>
              <a:rPr lang="en-US" altLang="zh-CN" dirty="0"/>
              <a:t>10</a:t>
            </a:r>
            <a:r>
              <a:rPr lang="en-US" altLang="zh-CN" baseline="30000" dirty="0"/>
              <a:t>4932</a:t>
            </a:r>
          </a:p>
          <a:p>
            <a:pPr lvl="2"/>
            <a:r>
              <a:rPr lang="zh-CN" altLang="zh-CN" dirty="0"/>
              <a:t>能够表示的最小正数大约是</a:t>
            </a:r>
            <a:r>
              <a:rPr lang="en-US" altLang="zh-CN" dirty="0"/>
              <a:t>3.362</a:t>
            </a:r>
            <a:r>
              <a:rPr lang="zh-CN" altLang="zh-CN" dirty="0"/>
              <a:t>×</a:t>
            </a:r>
            <a:r>
              <a:rPr lang="en-US" altLang="zh-CN" dirty="0"/>
              <a:t>10</a:t>
            </a:r>
            <a:r>
              <a:rPr lang="en-US" altLang="zh-CN" baseline="30000" dirty="0"/>
              <a:t>-4932</a:t>
            </a:r>
          </a:p>
          <a:p>
            <a:pPr lvl="2"/>
            <a:r>
              <a:rPr lang="zh-CN" altLang="zh-CN" dirty="0"/>
              <a:t>分辨率大约是</a:t>
            </a:r>
            <a:r>
              <a:rPr lang="en-US" altLang="zh-CN" dirty="0"/>
              <a:t>1.08</a:t>
            </a:r>
            <a:r>
              <a:rPr lang="zh-CN" altLang="zh-CN" dirty="0"/>
              <a:t>×</a:t>
            </a:r>
            <a:r>
              <a:rPr lang="en-US" altLang="zh-CN" dirty="0"/>
              <a:t>10</a:t>
            </a:r>
            <a:r>
              <a:rPr lang="en-US" altLang="zh-CN" baseline="30000" dirty="0"/>
              <a:t>-19</a:t>
            </a:r>
            <a:r>
              <a:rPr lang="zh-CN" altLang="zh-CN" dirty="0"/>
              <a:t>，即有</a:t>
            </a:r>
            <a:r>
              <a:rPr lang="en-US" altLang="zh-CN" dirty="0"/>
              <a:t>18</a:t>
            </a:r>
            <a:r>
              <a:rPr lang="zh-CN" altLang="zh-CN" dirty="0"/>
              <a:t>位数字有效</a:t>
            </a:r>
            <a:endParaRPr lang="en-US" altLang="zh-CN" dirty="0"/>
          </a:p>
          <a:p>
            <a:r>
              <a:rPr lang="zh-CN" altLang="zh-CN" dirty="0"/>
              <a:t>具体</a:t>
            </a:r>
            <a:r>
              <a:rPr lang="zh-CN" altLang="en-US" dirty="0"/>
              <a:t>值集</a:t>
            </a:r>
            <a:r>
              <a:rPr lang="zh-CN" altLang="zh-CN" dirty="0"/>
              <a:t>和精度可以查看文件</a:t>
            </a:r>
            <a:r>
              <a:rPr lang="en-US" altLang="zh-CN" dirty="0" err="1"/>
              <a:t>float.h</a:t>
            </a:r>
            <a:endParaRPr lang="zh-CN" altLang="zh-CN" dirty="0"/>
          </a:p>
        </p:txBody>
      </p:sp>
      <p:sp>
        <p:nvSpPr>
          <p:cNvPr id="47"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4C59932-D82A-4280-A12E-FA5C19567224}" type="slidenum">
              <a:rPr lang="en-US" altLang="zh-CN" sz="1200">
                <a:latin typeface="Arial" charset="0"/>
                <a:ea typeface="+mn-ea"/>
              </a:rPr>
              <a:pPr algn="r">
                <a:defRPr/>
              </a:pPr>
              <a:t>44</a:t>
            </a:fld>
            <a:endParaRPr lang="en-US" altLang="zh-CN" sz="1200">
              <a:latin typeface="Arial" charset="0"/>
              <a:ea typeface="+mn-ea"/>
            </a:endParaRPr>
          </a:p>
        </p:txBody>
      </p:sp>
      <p:sp>
        <p:nvSpPr>
          <p:cNvPr id="48132" name="Rectangle 50"/>
          <p:cNvSpPr>
            <a:spLocks noChangeArrowheads="1"/>
          </p:cNvSpPr>
          <p:nvPr/>
        </p:nvSpPr>
        <p:spPr bwMode="auto">
          <a:xfrm>
            <a:off x="1955546" y="6526213"/>
            <a:ext cx="5219021" cy="323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a:t>浮点数之间的间隔不是均匀分布的</a:t>
            </a:r>
          </a:p>
        </p:txBody>
      </p:sp>
      <p:sp>
        <p:nvSpPr>
          <p:cNvPr id="50179" name="Rectangle 3"/>
          <p:cNvSpPr>
            <a:spLocks noGrp="1" noChangeArrowheads="1"/>
          </p:cNvSpPr>
          <p:nvPr>
            <p:ph idx="1"/>
          </p:nvPr>
        </p:nvSpPr>
        <p:spPr/>
        <p:txBody>
          <a:bodyPr/>
          <a:lstStyle/>
          <a:p>
            <a:r>
              <a:rPr lang="zh-CN" altLang="en-US" dirty="0"/>
              <a:t>例子：基于</a:t>
            </a:r>
            <a:r>
              <a:rPr lang="en-US" altLang="zh-CN" dirty="0"/>
              <a:t>2</a:t>
            </a:r>
            <a:r>
              <a:rPr lang="zh-CN" altLang="en-US" dirty="0"/>
              <a:t>进</a:t>
            </a:r>
            <a:r>
              <a:rPr lang="zh-CN" altLang="en-US"/>
              <a:t>制、使用</a:t>
            </a:r>
            <a:r>
              <a:rPr lang="en-US" altLang="zh-CN"/>
              <a:t>3</a:t>
            </a:r>
            <a:r>
              <a:rPr lang="zh-CN" altLang="en-US" dirty="0"/>
              <a:t>位有效数字表示的浮点数在数轴上的分布：</a:t>
            </a:r>
            <a:endParaRPr lang="zh-CN" altLang="zh-CN" dirty="0"/>
          </a:p>
          <a:p>
            <a:endParaRPr lang="zh-CN" altLang="en-US" dirty="0"/>
          </a:p>
          <a:p>
            <a:endParaRPr lang="en-US" altLang="zh-CN" dirty="0"/>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2BF83FB6-C304-4AB2-8850-2C210C5900C1}" type="slidenum">
              <a:rPr lang="en-US" altLang="zh-CN" sz="1200">
                <a:latin typeface="Arial" charset="0"/>
                <a:ea typeface="+mn-ea"/>
              </a:rPr>
              <a:pPr algn="r">
                <a:defRPr/>
              </a:pPr>
              <a:t>45</a:t>
            </a:fld>
            <a:endParaRPr lang="en-US" altLang="zh-CN" sz="1200">
              <a:latin typeface="Arial" charset="0"/>
              <a:ea typeface="+mn-ea"/>
            </a:endParaRPr>
          </a:p>
        </p:txBody>
      </p:sp>
      <p:graphicFrame>
        <p:nvGraphicFramePr>
          <p:cNvPr id="2" name="对象 1">
            <a:extLst>
              <a:ext uri="{FF2B5EF4-FFF2-40B4-BE49-F238E27FC236}">
                <a16:creationId xmlns:a16="http://schemas.microsoft.com/office/drawing/2014/main" id="{497C9575-1C9F-4C4E-92A1-3B1A2F93B508}"/>
              </a:ext>
            </a:extLst>
          </p:cNvPr>
          <p:cNvGraphicFramePr>
            <a:graphicFrameLocks noChangeAspect="1"/>
          </p:cNvGraphicFramePr>
          <p:nvPr/>
        </p:nvGraphicFramePr>
        <p:xfrm>
          <a:off x="1082675" y="2355850"/>
          <a:ext cx="10026650" cy="2144713"/>
        </p:xfrm>
        <a:graphic>
          <a:graphicData uri="http://schemas.openxmlformats.org/presentationml/2006/ole">
            <mc:AlternateContent xmlns:mc="http://schemas.openxmlformats.org/markup-compatibility/2006">
              <mc:Choice xmlns:v="urn:schemas-microsoft-com:vml" Requires="v">
                <p:oleObj spid="_x0000_s1032" name="BMP 图像" r:id="rId4" imgW="10026507" imgH="2144949" progId="Paint.Picture">
                  <p:embed/>
                </p:oleObj>
              </mc:Choice>
              <mc:Fallback>
                <p:oleObj name="BMP 图像" r:id="rId4" imgW="10026507" imgH="2144949" progId="Paint.Picture">
                  <p:embed/>
                  <p:pic>
                    <p:nvPicPr>
                      <p:cNvPr id="2" name="对象 1">
                        <a:extLst>
                          <a:ext uri="{FF2B5EF4-FFF2-40B4-BE49-F238E27FC236}">
                            <a16:creationId xmlns:a16="http://schemas.microsoft.com/office/drawing/2014/main" id="{497C9575-1C9F-4C4E-92A1-3B1A2F93B508}"/>
                          </a:ext>
                        </a:extLst>
                      </p:cNvPr>
                      <p:cNvPicPr/>
                      <p:nvPr/>
                    </p:nvPicPr>
                    <p:blipFill>
                      <a:blip r:embed="rId5"/>
                      <a:stretch>
                        <a:fillRect/>
                      </a:stretch>
                    </p:blipFill>
                    <p:spPr>
                      <a:xfrm>
                        <a:off x="1082675" y="2355850"/>
                        <a:ext cx="10026650" cy="2144713"/>
                      </a:xfrm>
                      <a:prstGeom prst="rect">
                        <a:avLst/>
                      </a:prstGeom>
                    </p:spPr>
                  </p:pic>
                </p:oleObj>
              </mc:Fallback>
            </mc:AlternateContent>
          </a:graphicData>
        </a:graphic>
      </p:graphicFrame>
    </p:spTree>
    <p:extLst>
      <p:ext uri="{BB962C8B-B14F-4D97-AF65-F5344CB8AC3E}">
        <p14:creationId xmlns:p14="http://schemas.microsoft.com/office/powerpoint/2010/main" val="1007408578"/>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endParaRPr lang="zh-CN" altLang="en-US"/>
          </a:p>
        </p:txBody>
      </p:sp>
      <p:sp>
        <p:nvSpPr>
          <p:cNvPr id="49155" name="内容占位符 2"/>
          <p:cNvSpPr>
            <a:spLocks noGrp="1"/>
          </p:cNvSpPr>
          <p:nvPr>
            <p:ph idx="1"/>
          </p:nvPr>
        </p:nvSpPr>
        <p:spPr/>
        <p:txBody>
          <a:bodyPr/>
          <a:lstStyle/>
          <a:p>
            <a:r>
              <a:rPr lang="zh-CN" altLang="en-US"/>
              <a:t>操作集：</a:t>
            </a:r>
            <a:endParaRPr lang="en-US" altLang="zh-CN"/>
          </a:p>
          <a:p>
            <a:pPr lvl="1"/>
            <a:r>
              <a:rPr lang="zh-CN" altLang="zh-CN"/>
              <a:t>算术操作（求余数运算除外）</a:t>
            </a:r>
            <a:endParaRPr lang="en-US" altLang="zh-CN"/>
          </a:p>
          <a:p>
            <a:pPr lvl="1"/>
            <a:r>
              <a:rPr lang="zh-CN" altLang="zh-CN"/>
              <a:t>关系和逻辑操作</a:t>
            </a:r>
            <a:endParaRPr lang="en-US" altLang="zh-CN"/>
          </a:p>
          <a:p>
            <a:pPr lvl="1"/>
            <a:r>
              <a:rPr lang="zh-CN" altLang="zh-CN"/>
              <a:t>赋值操作</a:t>
            </a:r>
            <a:endParaRPr lang="en-US" altLang="zh-CN"/>
          </a:p>
          <a:p>
            <a:pPr lvl="1"/>
            <a:r>
              <a:rPr lang="zh-CN" altLang="zh-CN"/>
              <a:t>条件操作</a:t>
            </a:r>
            <a:endParaRPr lang="en-US" altLang="zh-CN"/>
          </a:p>
          <a:p>
            <a:pPr lvl="1"/>
            <a:r>
              <a:rPr lang="en-US" altLang="zh-CN"/>
              <a:t>…</a:t>
            </a:r>
            <a:endParaRPr lang="zh-CN" altLang="zh-CN"/>
          </a:p>
          <a:p>
            <a:endParaRPr lang="zh-CN" altLang="en-US"/>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10520966-662E-4ABC-8BA2-00D155D3DA59}" type="slidenum">
              <a:rPr lang="en-US" altLang="zh-CN" sz="1200">
                <a:latin typeface="Arial" charset="0"/>
                <a:ea typeface="+mn-ea"/>
              </a:rPr>
              <a:pPr algn="r">
                <a:defRPr/>
              </a:pPr>
              <a:t>46</a:t>
            </a:fld>
            <a:endParaRPr lang="en-US" altLang="zh-CN" sz="1200">
              <a:latin typeface="Arial" charset="0"/>
              <a:ea typeface="+mn-ea"/>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实浮点型变量</a:t>
            </a:r>
          </a:p>
        </p:txBody>
      </p:sp>
      <p:sp>
        <p:nvSpPr>
          <p:cNvPr id="50179" name="Rectangle 3"/>
          <p:cNvSpPr>
            <a:spLocks noGrp="1" noChangeArrowheads="1"/>
          </p:cNvSpPr>
          <p:nvPr>
            <p:ph idx="1"/>
          </p:nvPr>
        </p:nvSpPr>
        <p:spPr/>
        <p:txBody>
          <a:bodyPr/>
          <a:lstStyle/>
          <a:p>
            <a:r>
              <a:rPr lang="zh-CN" altLang="zh-CN"/>
              <a:t>定义实浮点型变量时，在变量名前加类型关键</a:t>
            </a:r>
            <a:r>
              <a:rPr lang="zh-CN" altLang="en-US"/>
              <a:t>字</a:t>
            </a:r>
            <a:r>
              <a:rPr lang="en-US" altLang="zh-CN"/>
              <a:t>float</a:t>
            </a:r>
            <a:r>
              <a:rPr lang="zh-CN" altLang="zh-CN"/>
              <a:t>、</a:t>
            </a:r>
            <a:r>
              <a:rPr lang="en-US" altLang="zh-CN"/>
              <a:t>double</a:t>
            </a:r>
            <a:r>
              <a:rPr lang="zh-CN" altLang="zh-CN"/>
              <a:t>或</a:t>
            </a:r>
            <a:r>
              <a:rPr lang="en-US" altLang="zh-CN"/>
              <a:t>long double</a:t>
            </a:r>
            <a:r>
              <a:rPr lang="zh-CN" altLang="zh-CN"/>
              <a:t>即可。</a:t>
            </a:r>
          </a:p>
          <a:p>
            <a:endParaRPr lang="zh-CN" altLang="en-US"/>
          </a:p>
          <a:p>
            <a:endParaRPr lang="en-US" altLang="zh-CN"/>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2BF83FB6-C304-4AB2-8850-2C210C5900C1}" type="slidenum">
              <a:rPr lang="en-US" altLang="zh-CN" sz="1200">
                <a:latin typeface="Arial" charset="0"/>
                <a:ea typeface="+mn-ea"/>
              </a:rPr>
              <a:pPr algn="r">
                <a:defRPr/>
              </a:pPr>
              <a:t>47</a:t>
            </a:fld>
            <a:endParaRPr lang="en-US" altLang="zh-CN" sz="1200">
              <a:latin typeface="Arial" charset="0"/>
              <a:ea typeface="+mn-ea"/>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r>
              <a:rPr lang="zh-CN" altLang="en-US" sz="3200"/>
              <a:t>实浮点型常量（实数）</a:t>
            </a:r>
          </a:p>
        </p:txBody>
      </p:sp>
      <p:sp>
        <p:nvSpPr>
          <p:cNvPr id="51203" name="Rectangle 3"/>
          <p:cNvSpPr>
            <a:spLocks noGrp="1" noChangeArrowheads="1"/>
          </p:cNvSpPr>
          <p:nvPr>
            <p:ph type="body" idx="4294967295"/>
          </p:nvPr>
        </p:nvSpPr>
        <p:spPr/>
        <p:txBody>
          <a:bodyPr/>
          <a:lstStyle/>
          <a:p>
            <a:pPr eaLnBrk="1" hangingPunct="1"/>
            <a:r>
              <a:rPr lang="en-US" altLang="zh-CN" b="0" dirty="0"/>
              <a:t>C</a:t>
            </a:r>
            <a:r>
              <a:rPr lang="zh-CN" altLang="zh-CN" b="0" dirty="0"/>
              <a:t>程序中，</a:t>
            </a:r>
            <a:r>
              <a:rPr lang="zh-CN" altLang="en-US" b="0" dirty="0"/>
              <a:t>实数有两种表示法</a:t>
            </a:r>
          </a:p>
          <a:p>
            <a:pPr lvl="1" eaLnBrk="1" hangingPunct="1"/>
            <a:r>
              <a:rPr lang="zh-CN" altLang="en-US" b="1" dirty="0"/>
              <a:t>小数表示法：由（符号）、整数部分、小数点（</a:t>
            </a:r>
            <a:r>
              <a:rPr lang="en-US" altLang="zh-CN" b="1" dirty="0"/>
              <a:t>.</a:t>
            </a:r>
            <a:r>
              <a:rPr lang="zh-CN" altLang="en-US" b="1" dirty="0"/>
              <a:t>）和小数几个部分构成</a:t>
            </a:r>
            <a:r>
              <a:rPr lang="zh-CN" altLang="en-US" dirty="0"/>
              <a:t>，例如：</a:t>
            </a:r>
            <a:r>
              <a:rPr lang="en-US" altLang="zh-CN" dirty="0"/>
              <a:t>314.16</a:t>
            </a:r>
            <a:r>
              <a:rPr lang="zh-CN" altLang="zh-CN" dirty="0"/>
              <a:t>，</a:t>
            </a:r>
            <a:r>
              <a:rPr lang="en-US" altLang="zh-CN" dirty="0"/>
              <a:t>-0.00911</a:t>
            </a:r>
            <a:endParaRPr lang="en-US" altLang="zh-CN" b="1" dirty="0"/>
          </a:p>
          <a:p>
            <a:pPr lvl="1" eaLnBrk="1" hangingPunct="1"/>
            <a:r>
              <a:rPr lang="zh-CN" altLang="en-US" b="1" dirty="0"/>
              <a:t>科学表示法：由（符号）、规格化小数（在小数点前只有一位</a:t>
            </a:r>
            <a:r>
              <a:rPr lang="zh-CN" altLang="zh-CN" dirty="0"/>
              <a:t>非</a:t>
            </a:r>
            <a:r>
              <a:rPr lang="en-US" altLang="zh-CN" dirty="0"/>
              <a:t>0</a:t>
            </a:r>
            <a:r>
              <a:rPr lang="zh-CN" altLang="en-US" b="1" dirty="0"/>
              <a:t>整数的小数）、字母</a:t>
            </a:r>
            <a:r>
              <a:rPr lang="en-US" altLang="zh-CN" b="1" dirty="0"/>
              <a:t>E</a:t>
            </a:r>
            <a:r>
              <a:rPr lang="zh-CN" altLang="en-US" b="1" dirty="0"/>
              <a:t>（或</a:t>
            </a:r>
            <a:r>
              <a:rPr lang="en-US" altLang="zh-CN" b="1" dirty="0"/>
              <a:t>e</a:t>
            </a:r>
            <a:r>
              <a:rPr lang="zh-CN" altLang="en-US" b="1" dirty="0"/>
              <a:t>）、（符号）和整数几个部分组成</a:t>
            </a:r>
            <a:r>
              <a:rPr lang="zh-CN" altLang="en-US" dirty="0"/>
              <a:t>，例如：</a:t>
            </a:r>
            <a:r>
              <a:rPr lang="en-US" altLang="zh-CN" dirty="0"/>
              <a:t>3.1416E2</a:t>
            </a:r>
            <a:r>
              <a:rPr lang="zh-CN" altLang="zh-CN" dirty="0"/>
              <a:t>（即</a:t>
            </a:r>
            <a:r>
              <a:rPr lang="en-US" altLang="zh-CN" dirty="0"/>
              <a:t>3.1416</a:t>
            </a:r>
            <a:r>
              <a:rPr lang="zh-CN" altLang="zh-CN" dirty="0"/>
              <a:t>×</a:t>
            </a:r>
            <a:r>
              <a:rPr lang="en-US" altLang="zh-CN" dirty="0"/>
              <a:t>10</a:t>
            </a:r>
            <a:r>
              <a:rPr lang="en-US" altLang="zh-CN" baseline="30000" dirty="0"/>
              <a:t>2</a:t>
            </a:r>
            <a:r>
              <a:rPr lang="zh-CN" altLang="zh-CN" dirty="0"/>
              <a:t>），</a:t>
            </a:r>
            <a:r>
              <a:rPr lang="en-US" altLang="zh-CN" dirty="0"/>
              <a:t>-9.11e-3</a:t>
            </a:r>
            <a:r>
              <a:rPr lang="zh-CN" altLang="zh-CN" dirty="0"/>
              <a:t>（即</a:t>
            </a:r>
            <a:r>
              <a:rPr lang="en-US" altLang="zh-CN" dirty="0"/>
              <a:t>-9.11</a:t>
            </a:r>
            <a:r>
              <a:rPr lang="zh-CN" altLang="zh-CN" dirty="0"/>
              <a:t>×</a:t>
            </a:r>
            <a:r>
              <a:rPr lang="en-US" altLang="zh-CN" dirty="0"/>
              <a:t>10</a:t>
            </a:r>
            <a:r>
              <a:rPr lang="en-US" altLang="zh-CN" baseline="30000" dirty="0"/>
              <a:t>-3</a:t>
            </a:r>
            <a:r>
              <a:rPr lang="zh-CN" altLang="zh-CN" dirty="0"/>
              <a:t>）</a:t>
            </a:r>
            <a:endParaRPr lang="en-US" altLang="zh-CN" dirty="0"/>
          </a:p>
          <a:p>
            <a:pPr lvl="2" eaLnBrk="1" hangingPunct="1"/>
            <a:r>
              <a:rPr lang="zh-CN" altLang="zh-CN" dirty="0"/>
              <a:t>十六进制</a:t>
            </a:r>
            <a:r>
              <a:rPr lang="zh-CN" altLang="en-US" dirty="0"/>
              <a:t>形式的实数：</a:t>
            </a:r>
            <a:r>
              <a:rPr lang="zh-CN" altLang="zh-CN" dirty="0"/>
              <a:t>由规格化十六进制小数、字母</a:t>
            </a:r>
            <a:r>
              <a:rPr lang="en-US" altLang="zh-CN" dirty="0"/>
              <a:t>P</a:t>
            </a:r>
            <a:r>
              <a:rPr lang="zh-CN" altLang="zh-CN" dirty="0"/>
              <a:t>（或</a:t>
            </a:r>
            <a:r>
              <a:rPr lang="en-US" altLang="zh-CN" dirty="0"/>
              <a:t>p</a:t>
            </a:r>
            <a:r>
              <a:rPr lang="zh-CN" altLang="zh-CN" dirty="0"/>
              <a:t>）、符号和十六进制整数四部分组成，</a:t>
            </a:r>
            <a:r>
              <a:rPr lang="zh-CN" altLang="en-US" dirty="0"/>
              <a:t>例</a:t>
            </a:r>
            <a:r>
              <a:rPr lang="zh-CN" altLang="zh-CN" dirty="0"/>
              <a:t>如</a:t>
            </a:r>
            <a:r>
              <a:rPr lang="en-US" altLang="zh-CN" dirty="0"/>
              <a:t>0x1.fP-3</a:t>
            </a:r>
            <a:r>
              <a:rPr lang="zh-CN" altLang="zh-CN" dirty="0"/>
              <a:t>（即</a:t>
            </a:r>
            <a:r>
              <a:rPr lang="en-US" altLang="zh-CN" dirty="0"/>
              <a:t>0x 1.f</a:t>
            </a:r>
            <a:r>
              <a:rPr lang="zh-CN" altLang="zh-CN" dirty="0"/>
              <a:t>×</a:t>
            </a:r>
            <a:r>
              <a:rPr lang="en-US" altLang="zh-CN" dirty="0"/>
              <a:t>16</a:t>
            </a:r>
            <a:r>
              <a:rPr lang="en-US" altLang="zh-CN" baseline="30000" dirty="0"/>
              <a:t>-3</a:t>
            </a:r>
            <a:r>
              <a:rPr lang="zh-CN" altLang="zh-CN" dirty="0"/>
              <a:t>）</a:t>
            </a:r>
            <a:endParaRPr lang="en-US" altLang="zh-CN" dirty="0"/>
          </a:p>
          <a:p>
            <a:pPr eaLnBrk="1" hangingPunct="1"/>
            <a:endParaRPr lang="en-US" altLang="zh-CN" b="0" dirty="0"/>
          </a:p>
          <a:p>
            <a:pPr eaLnBrk="1" hangingPunct="1"/>
            <a:r>
              <a:rPr lang="zh-CN" altLang="zh-CN" b="0" dirty="0"/>
              <a:t>默认情况下，</a:t>
            </a:r>
            <a:r>
              <a:rPr lang="zh-CN" altLang="zh-CN" dirty="0"/>
              <a:t>实数一般按</a:t>
            </a:r>
            <a:r>
              <a:rPr lang="en-US" altLang="zh-CN" dirty="0"/>
              <a:t>double</a:t>
            </a:r>
            <a:r>
              <a:rPr lang="zh-CN" altLang="zh-CN" dirty="0"/>
              <a:t>型看待。</a:t>
            </a:r>
            <a:r>
              <a:rPr lang="zh-CN" altLang="zh-CN" b="0" dirty="0"/>
              <a:t>可以在数字后加</a:t>
            </a:r>
            <a:r>
              <a:rPr lang="en-US" altLang="zh-CN" b="0" dirty="0"/>
              <a:t>F</a:t>
            </a:r>
            <a:r>
              <a:rPr lang="zh-CN" altLang="zh-CN" b="0" dirty="0"/>
              <a:t>（</a:t>
            </a:r>
            <a:r>
              <a:rPr lang="en-US" altLang="zh-CN" b="0" dirty="0"/>
              <a:t>f</a:t>
            </a:r>
            <a:r>
              <a:rPr lang="zh-CN" altLang="zh-CN" b="0" dirty="0"/>
              <a:t>）表示</a:t>
            </a:r>
            <a:r>
              <a:rPr lang="en-US" altLang="zh-CN" b="0" dirty="0"/>
              <a:t>float</a:t>
            </a:r>
            <a:r>
              <a:rPr lang="zh-CN" altLang="zh-CN" b="0" dirty="0"/>
              <a:t>型实数，加</a:t>
            </a:r>
            <a:r>
              <a:rPr lang="en-US" altLang="zh-CN" b="0" dirty="0"/>
              <a:t>L</a:t>
            </a:r>
            <a:r>
              <a:rPr lang="zh-CN" altLang="zh-CN" b="0" dirty="0"/>
              <a:t>（</a:t>
            </a:r>
            <a:r>
              <a:rPr lang="en-US" altLang="zh-CN" b="0" dirty="0"/>
              <a:t>l</a:t>
            </a:r>
            <a:r>
              <a:rPr lang="zh-CN" altLang="zh-CN" b="0" dirty="0"/>
              <a:t>）表示</a:t>
            </a:r>
            <a:r>
              <a:rPr lang="en-US" altLang="zh-CN" b="0" dirty="0"/>
              <a:t>long double</a:t>
            </a:r>
            <a:r>
              <a:rPr lang="zh-CN" altLang="zh-CN" b="0" dirty="0"/>
              <a:t>型实数。</a:t>
            </a:r>
            <a:endParaRPr lang="en-US" altLang="zh-CN" b="0" dirty="0"/>
          </a:p>
          <a:p>
            <a:pPr lvl="1" eaLnBrk="1" hangingPunct="1"/>
            <a:endParaRPr lang="en-US" altLang="zh-CN" dirty="0"/>
          </a:p>
          <a:p>
            <a:pPr lvl="1" eaLnBrk="1" hangingPunct="1"/>
            <a:endParaRPr lang="en-US" altLang="zh-CN" dirty="0"/>
          </a:p>
          <a:p>
            <a:pPr lvl="1" eaLnBrk="1" hangingPunct="1"/>
            <a:endParaRPr lang="zh-CN" altLang="en-US" dirty="0"/>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3048CB88-B016-4EE5-A7EA-08889F342076}" type="slidenum">
              <a:rPr lang="en-US" altLang="zh-CN" sz="1200">
                <a:latin typeface="Arial" charset="0"/>
                <a:ea typeface="+mn-ea"/>
              </a:rPr>
              <a:pPr algn="r">
                <a:defRPr/>
              </a:pPr>
              <a:t>48</a:t>
            </a:fld>
            <a:endParaRPr lang="en-US" altLang="zh-CN" sz="1200">
              <a:latin typeface="Arial" charset="0"/>
              <a:ea typeface="+mn-ea"/>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endParaRPr lang="zh-CN" altLang="en-US"/>
          </a:p>
        </p:txBody>
      </p:sp>
      <p:sp>
        <p:nvSpPr>
          <p:cNvPr id="53251" name="内容占位符 2"/>
          <p:cNvSpPr>
            <a:spLocks noGrp="1"/>
          </p:cNvSpPr>
          <p:nvPr>
            <p:ph idx="1"/>
          </p:nvPr>
        </p:nvSpPr>
        <p:spPr/>
        <p:txBody>
          <a:bodyPr/>
          <a:lstStyle/>
          <a:p>
            <a:r>
              <a:rPr lang="zh-CN" altLang="zh-CN" sz="2400" dirty="0">
                <a:latin typeface="Courier New" pitchFamily="49" charset="0"/>
                <a:cs typeface="Courier New" pitchFamily="49" charset="0"/>
              </a:rPr>
              <a:t>实浮点型数据的输入</a:t>
            </a:r>
            <a:r>
              <a:rPr lang="en-US" altLang="zh-CN" sz="2400" dirty="0">
                <a:latin typeface="Courier New" pitchFamily="49" charset="0"/>
                <a:cs typeface="Courier New" pitchFamily="49" charset="0"/>
              </a:rPr>
              <a:t>/</a:t>
            </a:r>
            <a:r>
              <a:rPr lang="zh-CN" altLang="zh-CN" sz="2400" dirty="0">
                <a:latin typeface="Courier New" pitchFamily="49" charset="0"/>
                <a:cs typeface="Courier New" pitchFamily="49" charset="0"/>
              </a:rPr>
              <a:t>输出。</a:t>
            </a:r>
          </a:p>
          <a:p>
            <a:pPr>
              <a:buFontTx/>
              <a:buNone/>
            </a:pPr>
            <a:r>
              <a:rPr lang="en-US" altLang="zh-CN" sz="2400" b="0" dirty="0">
                <a:latin typeface="Courier New" pitchFamily="49" charset="0"/>
                <a:cs typeface="Courier New" pitchFamily="49" charset="0"/>
              </a:rPr>
              <a:t>#include&lt;</a:t>
            </a:r>
            <a:r>
              <a:rPr lang="en-US" altLang="zh-CN" sz="2400" b="0" dirty="0" err="1">
                <a:latin typeface="Courier New" pitchFamily="49" charset="0"/>
                <a:cs typeface="Courier New" pitchFamily="49" charset="0"/>
              </a:rPr>
              <a:t>stdio.h</a:t>
            </a:r>
            <a:r>
              <a:rPr lang="en-US" altLang="zh-CN" sz="2400" b="0" dirty="0">
                <a:latin typeface="Courier New" pitchFamily="49" charset="0"/>
                <a:cs typeface="Courier New" pitchFamily="49" charset="0"/>
              </a:rPr>
              <a:t>&gt;</a:t>
            </a:r>
            <a:endParaRPr lang="zh-CN" altLang="zh-CN" sz="2400" b="0" dirty="0">
              <a:latin typeface="Courier New" pitchFamily="49" charset="0"/>
              <a:cs typeface="Courier New" pitchFamily="49" charset="0"/>
            </a:endParaRPr>
          </a:p>
          <a:p>
            <a:pPr>
              <a:buFontTx/>
              <a:buNone/>
            </a:pPr>
            <a:r>
              <a:rPr lang="en-US" altLang="zh-CN" sz="2400" b="0" dirty="0" err="1">
                <a:latin typeface="Courier New" pitchFamily="49" charset="0"/>
                <a:cs typeface="Courier New" pitchFamily="49" charset="0"/>
              </a:rPr>
              <a:t>int</a:t>
            </a:r>
            <a:r>
              <a:rPr lang="en-US" altLang="zh-CN" sz="2400" b="0" dirty="0">
                <a:latin typeface="Courier New" pitchFamily="49" charset="0"/>
                <a:cs typeface="Courier New" pitchFamily="49" charset="0"/>
              </a:rPr>
              <a:t> main( )</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float x, y = 12.3456779F;</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scanf</a:t>
            </a:r>
            <a:r>
              <a:rPr lang="en-US" altLang="zh-CN" sz="2400" b="0" dirty="0">
                <a:latin typeface="Courier New" pitchFamily="49" charset="0"/>
                <a:cs typeface="Courier New" pitchFamily="49" charset="0"/>
              </a:rPr>
              <a:t>("%f", &amp;x);</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pt-BR" altLang="zh-CN" sz="2400" b="0" dirty="0">
                <a:latin typeface="Courier New" pitchFamily="49" charset="0"/>
                <a:cs typeface="Courier New" pitchFamily="49" charset="0"/>
              </a:rPr>
              <a:t>printf("%f \n", x);</a:t>
            </a:r>
            <a:endParaRPr lang="zh-CN" altLang="zh-CN" sz="2400" b="0" dirty="0">
              <a:latin typeface="Courier New" pitchFamily="49" charset="0"/>
              <a:cs typeface="Courier New" pitchFamily="49" charset="0"/>
            </a:endParaRPr>
          </a:p>
          <a:p>
            <a:pPr>
              <a:buFontTx/>
              <a:buNone/>
            </a:pPr>
            <a:r>
              <a:rPr lang="pt-BR" altLang="zh-CN" sz="2400" b="0" dirty="0">
                <a:latin typeface="Courier New" pitchFamily="49" charset="0"/>
                <a:cs typeface="Courier New" pitchFamily="49" charset="0"/>
              </a:rPr>
              <a:t>	printf("%.11f \n", y);</a:t>
            </a:r>
            <a:endParaRPr lang="zh-CN" altLang="zh-CN" sz="2400" b="0" dirty="0">
              <a:latin typeface="Courier New" pitchFamily="49" charset="0"/>
              <a:cs typeface="Courier New" pitchFamily="49" charset="0"/>
            </a:endParaRPr>
          </a:p>
          <a:p>
            <a:pPr>
              <a:buNone/>
            </a:pPr>
            <a:r>
              <a:rPr lang="pt-BR" altLang="zh-CN" sz="2400" b="0" dirty="0">
                <a:latin typeface="Courier New" pitchFamily="49" charset="0"/>
                <a:cs typeface="Courier New" pitchFamily="49" charset="0"/>
              </a:rPr>
              <a:t>	printf("</a:t>
            </a:r>
            <a:r>
              <a:rPr lang="pt-BR" altLang="zh-CN" sz="2400" b="0" dirty="0">
                <a:solidFill>
                  <a:srgbClr val="FF0000"/>
                </a:solidFill>
                <a:latin typeface="Courier New" pitchFamily="49" charset="0"/>
                <a:cs typeface="Courier New" pitchFamily="49" charset="0"/>
              </a:rPr>
              <a:t>%e</a:t>
            </a:r>
            <a:r>
              <a:rPr lang="pt-BR" altLang="zh-CN" sz="2400" b="0" dirty="0">
                <a:latin typeface="Courier New" pitchFamily="49" charset="0"/>
                <a:cs typeface="Courier New" pitchFamily="49" charset="0"/>
              </a:rPr>
              <a:t> \n", 3.14159265)</a:t>
            </a:r>
            <a:r>
              <a:rPr lang="pt-BR" altLang="zh-CN" sz="2000" b="0" dirty="0">
                <a:latin typeface="Courier New" pitchFamily="49" charset="0"/>
                <a:cs typeface="Courier New" pitchFamily="49" charset="0"/>
              </a:rPr>
              <a:t>;//</a:t>
            </a:r>
            <a:r>
              <a:rPr lang="en-US" altLang="zh-CN" sz="2000" b="0" dirty="0" err="1">
                <a:latin typeface="Courier New" pitchFamily="49" charset="0"/>
                <a:cs typeface="Courier New" pitchFamily="49" charset="0"/>
              </a:rPr>
              <a:t>cout</a:t>
            </a:r>
            <a:r>
              <a:rPr lang="en-US" altLang="zh-CN" sz="2000" b="0" dirty="0">
                <a:latin typeface="Courier New" pitchFamily="49" charset="0"/>
                <a:cs typeface="Courier New" pitchFamily="49" charset="0"/>
              </a:rPr>
              <a:t> &lt;&lt; scientific &lt;&lt; 3.14159 &lt;&lt; </a:t>
            </a:r>
            <a:r>
              <a:rPr lang="en-US" altLang="zh-CN" sz="2000" b="0" dirty="0" err="1">
                <a:latin typeface="Courier New" pitchFamily="49" charset="0"/>
                <a:cs typeface="Courier New" pitchFamily="49" charset="0"/>
              </a:rPr>
              <a:t>endl</a:t>
            </a:r>
            <a:r>
              <a:rPr lang="en-US" altLang="zh-CN" sz="2000" b="0" dirty="0">
                <a:latin typeface="Courier New" pitchFamily="49" charset="0"/>
                <a:cs typeface="Courier New" pitchFamily="49" charset="0"/>
              </a:rPr>
              <a:t>;</a:t>
            </a:r>
            <a:endParaRPr lang="zh-CN" altLang="zh-CN" sz="2000" b="0" dirty="0">
              <a:latin typeface="Courier New" pitchFamily="49" charset="0"/>
              <a:cs typeface="Courier New" pitchFamily="49" charset="0"/>
            </a:endParaRPr>
          </a:p>
          <a:p>
            <a:pPr>
              <a:buFontTx/>
              <a:buNone/>
            </a:pPr>
            <a:r>
              <a:rPr lang="pt-BR" altLang="zh-CN" sz="2400" b="0" dirty="0">
                <a:latin typeface="Courier New" pitchFamily="49" charset="0"/>
                <a:cs typeface="Courier New" pitchFamily="49" charset="0"/>
              </a:rPr>
              <a:t>	printf("%e \n", </a:t>
            </a:r>
            <a:r>
              <a:rPr lang="en-US" altLang="zh-CN" sz="2400" b="0" dirty="0">
                <a:latin typeface="Courier New" pitchFamily="49" charset="0"/>
                <a:cs typeface="Courier New" pitchFamily="49" charset="0"/>
              </a:rPr>
              <a:t>0x1.fP-3</a:t>
            </a:r>
            <a:r>
              <a:rPr lang="pt-BR"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pt-BR" altLang="zh-CN" sz="2400" b="0" dirty="0">
                <a:latin typeface="Courier New" pitchFamily="49" charset="0"/>
                <a:cs typeface="Courier New" pitchFamily="49" charset="0"/>
              </a:rPr>
              <a:t>	</a:t>
            </a:r>
            <a:r>
              <a:rPr lang="en-US" altLang="zh-CN" sz="2400" b="0" dirty="0">
                <a:latin typeface="Courier New" pitchFamily="49" charset="0"/>
                <a:cs typeface="Courier New" pitchFamily="49" charset="0"/>
              </a:rPr>
              <a:t>return 0;</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a:t>
            </a:r>
          </a:p>
          <a:p>
            <a:r>
              <a:rPr lang="en-US" altLang="zh-CN" sz="2400" b="0" dirty="0">
                <a:latin typeface="Courier New" pitchFamily="49" charset="0"/>
                <a:cs typeface="Courier New" pitchFamily="49" charset="0"/>
              </a:rPr>
              <a:t>%e</a:t>
            </a:r>
            <a:r>
              <a:rPr lang="zh-CN" altLang="zh-CN" sz="2400" b="0" dirty="0">
                <a:latin typeface="Courier New" pitchFamily="49" charset="0"/>
                <a:cs typeface="Courier New" pitchFamily="49" charset="0"/>
              </a:rPr>
              <a:t>是按科学计数法显示结果，默认情况下结果占</a:t>
            </a:r>
            <a:r>
              <a:rPr lang="en-US" altLang="zh-CN" sz="2400" b="0" dirty="0">
                <a:latin typeface="Courier New" pitchFamily="49" charset="0"/>
                <a:cs typeface="Courier New" pitchFamily="49" charset="0"/>
              </a:rPr>
              <a:t>13</a:t>
            </a:r>
            <a:r>
              <a:rPr lang="zh-CN" altLang="zh-CN" sz="2400" b="0" dirty="0">
                <a:latin typeface="Courier New" pitchFamily="49" charset="0"/>
                <a:cs typeface="Courier New" pitchFamily="49" charset="0"/>
              </a:rPr>
              <a:t>格，其中，小数点前的整数部分与小数点本身各占</a:t>
            </a:r>
            <a:r>
              <a:rPr lang="en-US" altLang="zh-CN" sz="2400" b="0" dirty="0">
                <a:latin typeface="Courier New" pitchFamily="49" charset="0"/>
                <a:cs typeface="Courier New" pitchFamily="49" charset="0"/>
              </a:rPr>
              <a:t>1</a:t>
            </a:r>
            <a:r>
              <a:rPr lang="zh-CN" altLang="zh-CN" sz="2400" b="0" dirty="0">
                <a:latin typeface="Courier New" pitchFamily="49" charset="0"/>
                <a:cs typeface="Courier New" pitchFamily="49" charset="0"/>
              </a:rPr>
              <a:t>格，小数部分占</a:t>
            </a:r>
            <a:r>
              <a:rPr lang="en-US" altLang="zh-CN" sz="2400" b="0" dirty="0">
                <a:latin typeface="Courier New" pitchFamily="49" charset="0"/>
                <a:cs typeface="Courier New" pitchFamily="49" charset="0"/>
              </a:rPr>
              <a:t>6</a:t>
            </a:r>
            <a:r>
              <a:rPr lang="zh-CN" altLang="en-US" sz="2400" b="0" dirty="0">
                <a:latin typeface="Courier New" pitchFamily="49" charset="0"/>
                <a:cs typeface="Courier New" pitchFamily="49" charset="0"/>
              </a:rPr>
              <a:t>格</a:t>
            </a:r>
            <a:r>
              <a:rPr lang="zh-CN" altLang="zh-CN" sz="2400" b="0" dirty="0">
                <a:latin typeface="Courier New" pitchFamily="49" charset="0"/>
                <a:cs typeface="Courier New" pitchFamily="49" charset="0"/>
              </a:rPr>
              <a:t>，然后是字母</a:t>
            </a:r>
            <a:r>
              <a:rPr lang="en-US" altLang="zh-CN" sz="2400" b="0" dirty="0">
                <a:latin typeface="Courier New" pitchFamily="49" charset="0"/>
                <a:cs typeface="Courier New" pitchFamily="49" charset="0"/>
              </a:rPr>
              <a:t>e</a:t>
            </a:r>
            <a:r>
              <a:rPr lang="zh-CN" altLang="zh-CN" sz="2400" b="0" dirty="0">
                <a:latin typeface="Courier New" pitchFamily="49" charset="0"/>
                <a:cs typeface="Courier New" pitchFamily="49" charset="0"/>
              </a:rPr>
              <a:t>与正（负）号各占</a:t>
            </a:r>
            <a:r>
              <a:rPr lang="en-US" altLang="zh-CN" sz="2400" b="0" dirty="0">
                <a:latin typeface="Courier New" pitchFamily="49" charset="0"/>
                <a:cs typeface="Courier New" pitchFamily="49" charset="0"/>
              </a:rPr>
              <a:t>1</a:t>
            </a:r>
            <a:r>
              <a:rPr lang="zh-CN" altLang="en-US" sz="2400" b="0" dirty="0">
                <a:latin typeface="Courier New" pitchFamily="49" charset="0"/>
                <a:cs typeface="Courier New" pitchFamily="49" charset="0"/>
              </a:rPr>
              <a:t>格</a:t>
            </a:r>
            <a:r>
              <a:rPr lang="zh-CN" altLang="zh-CN" sz="2400" b="0" dirty="0">
                <a:latin typeface="Courier New" pitchFamily="49" charset="0"/>
                <a:cs typeface="Courier New" pitchFamily="49" charset="0"/>
              </a:rPr>
              <a:t>，指数部分占</a:t>
            </a:r>
            <a:r>
              <a:rPr lang="en-US" altLang="zh-CN" sz="2400" b="0" dirty="0">
                <a:latin typeface="Courier New" pitchFamily="49" charset="0"/>
                <a:cs typeface="Courier New" pitchFamily="49" charset="0"/>
              </a:rPr>
              <a:t>3</a:t>
            </a:r>
            <a:r>
              <a:rPr lang="zh-CN" altLang="zh-CN" sz="2400" b="0" dirty="0">
                <a:latin typeface="Courier New" pitchFamily="49" charset="0"/>
                <a:cs typeface="Courier New" pitchFamily="49" charset="0"/>
              </a:rPr>
              <a:t>格。</a:t>
            </a:r>
          </a:p>
          <a:p>
            <a:pPr>
              <a:buFontTx/>
              <a:buNone/>
            </a:pPr>
            <a:endParaRPr lang="zh-CN" altLang="en-US" sz="2400"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4152A282-A0AB-449F-8651-6188A96CD16B}" type="slidenum">
              <a:rPr lang="en-US" altLang="zh-CN" sz="1200">
                <a:latin typeface="Arial" charset="0"/>
                <a:ea typeface="+mn-ea"/>
              </a:rPr>
              <a:pPr algn="r">
                <a:defRPr/>
              </a:pPr>
              <a:t>49</a:t>
            </a:fld>
            <a:endParaRPr lang="en-US" altLang="zh-CN" sz="1200">
              <a:latin typeface="Arial" charset="0"/>
              <a:ea typeface="+mn-ea"/>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数据</a:t>
            </a:r>
          </a:p>
        </p:txBody>
      </p:sp>
      <p:sp>
        <p:nvSpPr>
          <p:cNvPr id="7171" name="内容占位符 2"/>
          <p:cNvSpPr>
            <a:spLocks noGrp="1"/>
          </p:cNvSpPr>
          <p:nvPr>
            <p:ph idx="1"/>
          </p:nvPr>
        </p:nvSpPr>
        <p:spPr/>
        <p:txBody>
          <a:bodyPr/>
          <a:lstStyle/>
          <a:p>
            <a:r>
              <a:rPr lang="zh-CN" altLang="zh-CN" dirty="0"/>
              <a:t>在程序中，各种形式的信息表现为数据，它们是程序的处理对象和结果，是程序的重要组成部分。</a:t>
            </a:r>
            <a:endParaRPr lang="en-US" altLang="zh-CN" dirty="0"/>
          </a:p>
          <a:p>
            <a:endParaRPr lang="en-US" altLang="zh-CN" dirty="0"/>
          </a:p>
          <a:p>
            <a:endParaRPr lang="en-US" altLang="zh-CN" dirty="0"/>
          </a:p>
          <a:p>
            <a:r>
              <a:rPr lang="zh-CN" altLang="zh-CN" b="0" dirty="0"/>
              <a:t>程序设计语言通常将数据划分成不同的类型</a:t>
            </a:r>
            <a:r>
              <a:rPr lang="zh-CN" altLang="en-US" b="0" dirty="0"/>
              <a:t>，</a:t>
            </a:r>
            <a:r>
              <a:rPr lang="zh-CN" altLang="zh-CN" b="0" dirty="0"/>
              <a:t>并分别用专门的单词</a:t>
            </a:r>
            <a:r>
              <a:rPr lang="en-US" altLang="zh-CN" b="0" dirty="0"/>
              <a:t>/</a:t>
            </a:r>
            <a:r>
              <a:rPr lang="zh-CN" altLang="en-US" b="0" dirty="0"/>
              <a:t>符号</a:t>
            </a:r>
            <a:r>
              <a:rPr lang="zh-CN" altLang="zh-CN" b="0" dirty="0"/>
              <a:t>来描述</a:t>
            </a:r>
            <a:r>
              <a:rPr lang="zh-CN" altLang="en-US" b="0" dirty="0"/>
              <a:t>。</a:t>
            </a:r>
            <a:endParaRPr lang="en-US" altLang="zh-CN" b="0"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71ED534B-B97F-421E-8CE6-C8A660503165}" type="slidenum">
              <a:rPr lang="en-US" altLang="zh-CN" sz="1200">
                <a:latin typeface="Arial" charset="0"/>
                <a:ea typeface="+mn-ea"/>
              </a:rPr>
              <a:pPr algn="r">
                <a:defRPr/>
              </a:pPr>
              <a:t>5</a:t>
            </a:fld>
            <a:endParaRPr lang="en-US" altLang="zh-CN" sz="1200">
              <a:latin typeface="Arial" charset="0"/>
              <a:ea typeface="+mn-ea"/>
            </a:endParaRPr>
          </a:p>
        </p:txBody>
      </p:sp>
      <p:sp>
        <p:nvSpPr>
          <p:cNvPr id="8197" name="TextBox 1"/>
          <p:cNvSpPr txBox="1">
            <a:spLocks noChangeArrowheads="1"/>
          </p:cNvSpPr>
          <p:nvPr/>
        </p:nvSpPr>
        <p:spPr bwMode="auto">
          <a:xfrm>
            <a:off x="5536479" y="2033588"/>
            <a:ext cx="161904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zh-CN" altLang="en-US"/>
              <a:t>文件</a:t>
            </a:r>
          </a:p>
        </p:txBody>
      </p:sp>
      <p:sp>
        <p:nvSpPr>
          <p:cNvPr id="8198" name="TextBox 6"/>
          <p:cNvSpPr txBox="1">
            <a:spLocks noChangeArrowheads="1"/>
          </p:cNvSpPr>
          <p:nvPr/>
        </p:nvSpPr>
        <p:spPr bwMode="auto">
          <a:xfrm>
            <a:off x="7807368" y="2033588"/>
            <a:ext cx="1619039"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zh-CN" altLang="en-US"/>
              <a:t>数据库</a:t>
            </a:r>
          </a:p>
        </p:txBody>
      </p:sp>
      <p:sp>
        <p:nvSpPr>
          <p:cNvPr id="8199" name="TextBox 8"/>
          <p:cNvSpPr txBox="1">
            <a:spLocks noChangeArrowheads="1"/>
          </p:cNvSpPr>
          <p:nvPr/>
        </p:nvSpPr>
        <p:spPr bwMode="auto">
          <a:xfrm>
            <a:off x="3265593" y="2033588"/>
            <a:ext cx="1619039" cy="4619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zh-CN" altLang="en-US" b="1"/>
              <a:t>变量</a:t>
            </a:r>
          </a:p>
        </p:txBody>
      </p:sp>
      <p:sp>
        <p:nvSpPr>
          <p:cNvPr id="8200" name="TextBox 9"/>
          <p:cNvSpPr txBox="1">
            <a:spLocks noChangeArrowheads="1"/>
          </p:cNvSpPr>
          <p:nvPr/>
        </p:nvSpPr>
        <p:spPr bwMode="auto">
          <a:xfrm>
            <a:off x="994704" y="2033588"/>
            <a:ext cx="1619040" cy="4619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zh-CN" altLang="en-US" b="1"/>
              <a:t>常量</a:t>
            </a:r>
          </a:p>
        </p:txBody>
      </p:sp>
      <p:sp>
        <p:nvSpPr>
          <p:cNvPr id="8201" name="TextBox 6"/>
          <p:cNvSpPr txBox="1">
            <a:spLocks noChangeArrowheads="1"/>
          </p:cNvSpPr>
          <p:nvPr/>
        </p:nvSpPr>
        <p:spPr bwMode="auto">
          <a:xfrm>
            <a:off x="10080372" y="2033588"/>
            <a:ext cx="1616923"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en-US" altLang="zh-CN"/>
              <a:t>……</a:t>
            </a: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615" y="256026"/>
            <a:ext cx="2878292" cy="447984"/>
          </a:xfrm>
          <a:prstGeom prst="rect">
            <a:avLst/>
          </a:prstGeom>
        </p:spPr>
        <p:txBody>
          <a:bodyPr vert="horz" wrap="square" lIns="0" tIns="16931" rIns="0" bIns="0" numCol="1" rtlCol="0" anchor="ctr" anchorCtr="0" compatLnSpc="1">
            <a:prstTxWarp prst="textNoShape">
              <a:avLst/>
            </a:prstTxWarp>
            <a:spAutoFit/>
          </a:bodyPr>
          <a:lstStyle/>
          <a:p>
            <a:pPr marL="16932">
              <a:spcBef>
                <a:spcPts val="133"/>
              </a:spcBef>
            </a:pPr>
            <a:r>
              <a:rPr sz="2800" dirty="0">
                <a:latin typeface="Microsoft JhengHei"/>
                <a:cs typeface="Microsoft JhengHei"/>
              </a:rPr>
              <a:t>在</a:t>
            </a:r>
            <a:r>
              <a:rPr sz="2800" spc="-13" dirty="0">
                <a:latin typeface="宋体"/>
                <a:cs typeface="宋体"/>
              </a:rPr>
              <a:t>变</a:t>
            </a:r>
            <a:r>
              <a:rPr sz="2800" spc="-13" dirty="0">
                <a:latin typeface="Microsoft JhengHei"/>
                <a:cs typeface="Microsoft JhengHei"/>
              </a:rPr>
              <a:t>量中存</a:t>
            </a:r>
            <a:r>
              <a:rPr sz="2800" spc="-13" dirty="0">
                <a:latin typeface="宋体"/>
                <a:cs typeface="宋体"/>
              </a:rPr>
              <a:t>储</a:t>
            </a:r>
            <a:r>
              <a:rPr sz="2800" spc="-13" dirty="0">
                <a:latin typeface="Microsoft JhengHei"/>
                <a:cs typeface="Microsoft JhengHei"/>
              </a:rPr>
              <a:t>数据</a:t>
            </a:r>
            <a:endParaRPr sz="2800">
              <a:latin typeface="Microsoft JhengHei"/>
              <a:cs typeface="Microsoft JhengHei"/>
            </a:endParaRPr>
          </a:p>
        </p:txBody>
      </p:sp>
      <p:graphicFrame>
        <p:nvGraphicFramePr>
          <p:cNvPr id="3" name="object 3"/>
          <p:cNvGraphicFramePr>
            <a:graphicFrameLocks noGrp="1"/>
          </p:cNvGraphicFramePr>
          <p:nvPr/>
        </p:nvGraphicFramePr>
        <p:xfrm>
          <a:off x="939645" y="1397314"/>
          <a:ext cx="10311903" cy="4055856"/>
        </p:xfrm>
        <a:graphic>
          <a:graphicData uri="http://schemas.openxmlformats.org/drawingml/2006/table">
            <a:tbl>
              <a:tblPr firstRow="1" bandRow="1">
                <a:tableStyleId>{2D5ABB26-0587-4C30-8999-92F81FD0307C}</a:tableStyleId>
              </a:tblPr>
              <a:tblGrid>
                <a:gridCol w="1946233">
                  <a:extLst>
                    <a:ext uri="{9D8B030D-6E8A-4147-A177-3AD203B41FA5}">
                      <a16:colId xmlns:a16="http://schemas.microsoft.com/office/drawing/2014/main" val="20000"/>
                    </a:ext>
                  </a:extLst>
                </a:gridCol>
                <a:gridCol w="2545595">
                  <a:extLst>
                    <a:ext uri="{9D8B030D-6E8A-4147-A177-3AD203B41FA5}">
                      <a16:colId xmlns:a16="http://schemas.microsoft.com/office/drawing/2014/main" val="20001"/>
                    </a:ext>
                  </a:extLst>
                </a:gridCol>
                <a:gridCol w="2571838">
                  <a:extLst>
                    <a:ext uri="{9D8B030D-6E8A-4147-A177-3AD203B41FA5}">
                      <a16:colId xmlns:a16="http://schemas.microsoft.com/office/drawing/2014/main" val="20002"/>
                    </a:ext>
                  </a:extLst>
                </a:gridCol>
                <a:gridCol w="3248237">
                  <a:extLst>
                    <a:ext uri="{9D8B030D-6E8A-4147-A177-3AD203B41FA5}">
                      <a16:colId xmlns:a16="http://schemas.microsoft.com/office/drawing/2014/main" val="20003"/>
                    </a:ext>
                  </a:extLst>
                </a:gridCol>
              </a:tblGrid>
              <a:tr h="405501">
                <a:tc>
                  <a:txBody>
                    <a:bodyPr/>
                    <a:lstStyle/>
                    <a:p>
                      <a:pPr marL="76200">
                        <a:lnSpc>
                          <a:spcPct val="100000"/>
                        </a:lnSpc>
                        <a:spcBef>
                          <a:spcPts val="480"/>
                        </a:spcBef>
                      </a:pPr>
                      <a:r>
                        <a:rPr sz="1500" spc="-5" dirty="0">
                          <a:latin typeface="黑体"/>
                          <a:cs typeface="黑体"/>
                        </a:rPr>
                        <a:t>类</a:t>
                      </a:r>
                      <a:r>
                        <a:rPr sz="1500" dirty="0">
                          <a:latin typeface="MS PGothic"/>
                          <a:cs typeface="MS PGothic"/>
                        </a:rPr>
                        <a:t>型</a:t>
                      </a:r>
                      <a:endParaRPr sz="1500">
                        <a:latin typeface="MS PGothic"/>
                        <a:cs typeface="MS PGothic"/>
                      </a:endParaRPr>
                    </a:p>
                  </a:txBody>
                  <a:tcPr marL="0" marR="0" marT="81269" marB="0">
                    <a:lnT w="19050">
                      <a:solidFill>
                        <a:srgbClr val="000000"/>
                      </a:solidFill>
                      <a:prstDash val="solid"/>
                    </a:lnT>
                    <a:lnB w="9525">
                      <a:solidFill>
                        <a:srgbClr val="595959"/>
                      </a:solidFill>
                      <a:prstDash val="solid"/>
                    </a:lnB>
                    <a:solidFill>
                      <a:srgbClr val="FFF1CC"/>
                    </a:solidFill>
                  </a:tcPr>
                </a:tc>
                <a:tc>
                  <a:txBody>
                    <a:bodyPr/>
                    <a:lstStyle/>
                    <a:p>
                      <a:pPr marL="544830">
                        <a:lnSpc>
                          <a:spcPct val="100000"/>
                        </a:lnSpc>
                        <a:spcBef>
                          <a:spcPts val="480"/>
                        </a:spcBef>
                      </a:pPr>
                      <a:r>
                        <a:rPr sz="1500" spc="-5" dirty="0">
                          <a:latin typeface="黑体"/>
                          <a:cs typeface="黑体"/>
                        </a:rPr>
                        <a:t>举</a:t>
                      </a:r>
                      <a:r>
                        <a:rPr sz="1500" dirty="0">
                          <a:latin typeface="MS PGothic"/>
                          <a:cs typeface="MS PGothic"/>
                        </a:rPr>
                        <a:t>例</a:t>
                      </a:r>
                      <a:endParaRPr sz="1500">
                        <a:latin typeface="MS PGothic"/>
                        <a:cs typeface="MS PGothic"/>
                      </a:endParaRPr>
                    </a:p>
                  </a:txBody>
                  <a:tcPr marL="0" marR="0" marT="81269" marB="0">
                    <a:lnT w="19050">
                      <a:solidFill>
                        <a:srgbClr val="000000"/>
                      </a:solidFill>
                      <a:prstDash val="solid"/>
                    </a:lnT>
                    <a:lnB w="9525">
                      <a:solidFill>
                        <a:srgbClr val="595959"/>
                      </a:solidFill>
                      <a:prstDash val="solid"/>
                    </a:lnB>
                    <a:solidFill>
                      <a:srgbClr val="FFF1CC"/>
                    </a:solidFill>
                  </a:tcPr>
                </a:tc>
                <a:tc>
                  <a:txBody>
                    <a:bodyPr/>
                    <a:lstStyle/>
                    <a:p>
                      <a:pPr marL="564515">
                        <a:lnSpc>
                          <a:spcPct val="100000"/>
                        </a:lnSpc>
                        <a:spcBef>
                          <a:spcPts val="480"/>
                        </a:spcBef>
                      </a:pPr>
                      <a:r>
                        <a:rPr sz="1500" spc="-5" dirty="0">
                          <a:latin typeface="Arial"/>
                          <a:cs typeface="Arial"/>
                        </a:rPr>
                        <a:t>C</a:t>
                      </a:r>
                      <a:r>
                        <a:rPr sz="1500" spc="-5" dirty="0">
                          <a:latin typeface="黑体"/>
                          <a:cs typeface="黑体"/>
                        </a:rPr>
                        <a:t>语</a:t>
                      </a:r>
                      <a:r>
                        <a:rPr sz="1500" spc="25" dirty="0">
                          <a:latin typeface="MS PGothic"/>
                          <a:cs typeface="MS PGothic"/>
                        </a:rPr>
                        <a:t>言</a:t>
                      </a:r>
                      <a:r>
                        <a:rPr sz="1500" spc="-5" dirty="0">
                          <a:latin typeface="黑体"/>
                          <a:cs typeface="黑体"/>
                        </a:rPr>
                        <a:t>类</a:t>
                      </a:r>
                      <a:r>
                        <a:rPr sz="1500" dirty="0">
                          <a:latin typeface="MS PGothic"/>
                          <a:cs typeface="MS PGothic"/>
                        </a:rPr>
                        <a:t>型</a:t>
                      </a:r>
                      <a:endParaRPr sz="1500">
                        <a:latin typeface="MS PGothic"/>
                        <a:cs typeface="MS PGothic"/>
                      </a:endParaRPr>
                    </a:p>
                  </a:txBody>
                  <a:tcPr marL="0" marR="0" marT="81269" marB="0">
                    <a:lnT w="19050">
                      <a:solidFill>
                        <a:srgbClr val="000000"/>
                      </a:solidFill>
                      <a:prstDash val="solid"/>
                    </a:lnT>
                    <a:lnB w="9525">
                      <a:solidFill>
                        <a:srgbClr val="595959"/>
                      </a:solidFill>
                      <a:prstDash val="solid"/>
                    </a:lnB>
                    <a:solidFill>
                      <a:srgbClr val="FFF1CC"/>
                    </a:solidFill>
                  </a:tcPr>
                </a:tc>
                <a:tc>
                  <a:txBody>
                    <a:bodyPr/>
                    <a:lstStyle/>
                    <a:p>
                      <a:pPr marL="564515">
                        <a:lnSpc>
                          <a:spcPct val="100000"/>
                        </a:lnSpc>
                        <a:spcBef>
                          <a:spcPts val="480"/>
                        </a:spcBef>
                      </a:pPr>
                      <a:r>
                        <a:rPr sz="1500" dirty="0">
                          <a:latin typeface="MS PGothic"/>
                          <a:cs typeface="MS PGothic"/>
                        </a:rPr>
                        <a:t>格式化字符串</a:t>
                      </a:r>
                      <a:endParaRPr sz="1500">
                        <a:latin typeface="MS PGothic"/>
                        <a:cs typeface="MS PGothic"/>
                      </a:endParaRPr>
                    </a:p>
                  </a:txBody>
                  <a:tcPr marL="0" marR="0" marT="81269" marB="0">
                    <a:lnT w="19050">
                      <a:solidFill>
                        <a:srgbClr val="000000"/>
                      </a:solidFill>
                      <a:prstDash val="solid"/>
                    </a:lnT>
                    <a:lnB w="9525">
                      <a:solidFill>
                        <a:srgbClr val="595959"/>
                      </a:solidFill>
                      <a:prstDash val="solid"/>
                    </a:lnB>
                    <a:solidFill>
                      <a:srgbClr val="FFF1CC"/>
                    </a:solidFill>
                  </a:tcPr>
                </a:tc>
                <a:extLst>
                  <a:ext uri="{0D108BD9-81ED-4DB2-BD59-A6C34878D82A}">
                    <a16:rowId xmlns:a16="http://schemas.microsoft.com/office/drawing/2014/main" val="10000"/>
                  </a:ext>
                </a:extLst>
              </a:tr>
              <a:tr h="405501">
                <a:tc>
                  <a:txBody>
                    <a:bodyPr/>
                    <a:lstStyle/>
                    <a:p>
                      <a:pPr marL="76200">
                        <a:lnSpc>
                          <a:spcPct val="100000"/>
                        </a:lnSpc>
                        <a:spcBef>
                          <a:spcPts val="480"/>
                        </a:spcBef>
                      </a:pPr>
                      <a:r>
                        <a:rPr sz="1500" dirty="0">
                          <a:latin typeface="MS PGothic"/>
                          <a:cs typeface="MS PGothic"/>
                        </a:rPr>
                        <a:t>整数</a:t>
                      </a:r>
                      <a:endParaRPr sz="1500">
                        <a:latin typeface="MS PGothic"/>
                        <a:cs typeface="MS PGothic"/>
                      </a:endParaRPr>
                    </a:p>
                  </a:txBody>
                  <a:tcPr marL="0" marR="0" marT="81269" marB="0">
                    <a:lnT w="9525">
                      <a:solidFill>
                        <a:srgbClr val="595959"/>
                      </a:solidFill>
                      <a:prstDash val="solid"/>
                    </a:lnT>
                    <a:solidFill>
                      <a:srgbClr val="FFF1CC"/>
                    </a:solidFill>
                  </a:tcPr>
                </a:tc>
                <a:tc>
                  <a:txBody>
                    <a:bodyPr/>
                    <a:lstStyle/>
                    <a:p>
                      <a:pPr marL="544830">
                        <a:lnSpc>
                          <a:spcPct val="100000"/>
                        </a:lnSpc>
                        <a:spcBef>
                          <a:spcPts val="480"/>
                        </a:spcBef>
                      </a:pPr>
                      <a:r>
                        <a:rPr sz="1500" spc="-5" dirty="0">
                          <a:latin typeface="Arial"/>
                          <a:cs typeface="Arial"/>
                        </a:rPr>
                        <a:t>1234</a:t>
                      </a:r>
                      <a:endParaRPr sz="1500">
                        <a:latin typeface="Arial"/>
                        <a:cs typeface="Arial"/>
                      </a:endParaRPr>
                    </a:p>
                  </a:txBody>
                  <a:tcPr marL="0" marR="0" marT="81269" marB="0">
                    <a:lnT w="9525">
                      <a:solidFill>
                        <a:srgbClr val="595959"/>
                      </a:solidFill>
                      <a:prstDash val="solid"/>
                    </a:lnT>
                    <a:solidFill>
                      <a:srgbClr val="FFF1CC"/>
                    </a:solidFill>
                  </a:tcPr>
                </a:tc>
                <a:tc>
                  <a:txBody>
                    <a:bodyPr/>
                    <a:lstStyle/>
                    <a:p>
                      <a:pPr marL="564515">
                        <a:lnSpc>
                          <a:spcPct val="100000"/>
                        </a:lnSpc>
                        <a:spcBef>
                          <a:spcPts val="480"/>
                        </a:spcBef>
                      </a:pPr>
                      <a:r>
                        <a:rPr sz="1500" spc="-5" dirty="0">
                          <a:latin typeface="Arial"/>
                          <a:cs typeface="Arial"/>
                        </a:rPr>
                        <a:t>int</a:t>
                      </a:r>
                      <a:endParaRPr sz="1500">
                        <a:latin typeface="Arial"/>
                        <a:cs typeface="Arial"/>
                      </a:endParaRPr>
                    </a:p>
                  </a:txBody>
                  <a:tcPr marL="0" marR="0" marT="81269" marB="0">
                    <a:lnT w="9525">
                      <a:solidFill>
                        <a:srgbClr val="595959"/>
                      </a:solidFill>
                      <a:prstDash val="solid"/>
                    </a:lnT>
                    <a:solidFill>
                      <a:srgbClr val="FFF1CC"/>
                    </a:solidFill>
                  </a:tcPr>
                </a:tc>
                <a:tc>
                  <a:txBody>
                    <a:bodyPr/>
                    <a:lstStyle/>
                    <a:p>
                      <a:pPr marL="564515">
                        <a:lnSpc>
                          <a:spcPct val="100000"/>
                        </a:lnSpc>
                        <a:spcBef>
                          <a:spcPts val="480"/>
                        </a:spcBef>
                      </a:pPr>
                      <a:r>
                        <a:rPr sz="1500" spc="-5" dirty="0">
                          <a:latin typeface="Arial"/>
                          <a:cs typeface="Arial"/>
                        </a:rPr>
                        <a:t>%d</a:t>
                      </a:r>
                      <a:r>
                        <a:rPr sz="1500" spc="-35" dirty="0">
                          <a:latin typeface="Arial"/>
                          <a:cs typeface="Arial"/>
                        </a:rPr>
                        <a:t> </a:t>
                      </a:r>
                      <a:r>
                        <a:rPr sz="1500" dirty="0">
                          <a:latin typeface="MS PGothic"/>
                          <a:cs typeface="MS PGothic"/>
                        </a:rPr>
                        <a:t>或</a:t>
                      </a:r>
                      <a:r>
                        <a:rPr sz="1500" spc="-40" dirty="0">
                          <a:latin typeface="MS PGothic"/>
                          <a:cs typeface="MS PGothic"/>
                        </a:rPr>
                        <a:t> </a:t>
                      </a:r>
                      <a:r>
                        <a:rPr sz="1500" spc="-5" dirty="0">
                          <a:latin typeface="Arial"/>
                          <a:cs typeface="Arial"/>
                        </a:rPr>
                        <a:t>%i</a:t>
                      </a:r>
                      <a:endParaRPr sz="1500">
                        <a:latin typeface="Arial"/>
                        <a:cs typeface="Arial"/>
                      </a:endParaRPr>
                    </a:p>
                  </a:txBody>
                  <a:tcPr marL="0" marR="0" marT="81269" marB="0">
                    <a:lnT w="9525">
                      <a:solidFill>
                        <a:srgbClr val="595959"/>
                      </a:solidFill>
                      <a:prstDash val="solid"/>
                    </a:lnT>
                    <a:solidFill>
                      <a:srgbClr val="FFF1CC"/>
                    </a:solidFill>
                  </a:tcPr>
                </a:tc>
                <a:extLst>
                  <a:ext uri="{0D108BD9-81ED-4DB2-BD59-A6C34878D82A}">
                    <a16:rowId xmlns:a16="http://schemas.microsoft.com/office/drawing/2014/main" val="10001"/>
                  </a:ext>
                </a:extLst>
              </a:tr>
              <a:tr h="405501">
                <a:tc>
                  <a:txBody>
                    <a:bodyPr/>
                    <a:lstStyle/>
                    <a:p>
                      <a:pPr marL="76200">
                        <a:lnSpc>
                          <a:spcPct val="100000"/>
                        </a:lnSpc>
                        <a:spcBef>
                          <a:spcPts val="480"/>
                        </a:spcBef>
                      </a:pPr>
                      <a:r>
                        <a:rPr sz="1500" spc="-5" dirty="0">
                          <a:latin typeface="黑体"/>
                          <a:cs typeface="黑体"/>
                        </a:rPr>
                        <a:t>单</a:t>
                      </a:r>
                      <a:r>
                        <a:rPr sz="1500" dirty="0">
                          <a:latin typeface="MS PGothic"/>
                          <a:cs typeface="MS PGothic"/>
                        </a:rPr>
                        <a:t>精度浮点数</a:t>
                      </a:r>
                      <a:endParaRPr sz="1500">
                        <a:latin typeface="MS PGothic"/>
                        <a:cs typeface="MS PGothic"/>
                      </a:endParaRPr>
                    </a:p>
                  </a:txBody>
                  <a:tcPr marL="0" marR="0" marT="81269" marB="0">
                    <a:solidFill>
                      <a:srgbClr val="FFF1CC"/>
                    </a:solidFill>
                  </a:tcPr>
                </a:tc>
                <a:tc>
                  <a:txBody>
                    <a:bodyPr/>
                    <a:lstStyle/>
                    <a:p>
                      <a:pPr marL="544830">
                        <a:lnSpc>
                          <a:spcPct val="100000"/>
                        </a:lnSpc>
                        <a:spcBef>
                          <a:spcPts val="480"/>
                        </a:spcBef>
                      </a:pPr>
                      <a:r>
                        <a:rPr sz="1500" spc="-5" dirty="0">
                          <a:latin typeface="Arial"/>
                          <a:cs typeface="Arial"/>
                        </a:rPr>
                        <a:t>3.14159</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spc="-5" dirty="0">
                          <a:latin typeface="Arial"/>
                          <a:cs typeface="Arial"/>
                        </a:rPr>
                        <a:t>float</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spc="-5" dirty="0">
                          <a:latin typeface="Arial"/>
                          <a:cs typeface="Arial"/>
                        </a:rPr>
                        <a:t>%f</a:t>
                      </a:r>
                      <a:r>
                        <a:rPr sz="1500" spc="265" dirty="0">
                          <a:latin typeface="Arial"/>
                          <a:cs typeface="Arial"/>
                        </a:rPr>
                        <a:t> </a:t>
                      </a:r>
                      <a:r>
                        <a:rPr sz="1500" spc="25" dirty="0">
                          <a:latin typeface="MS PGothic"/>
                          <a:cs typeface="MS PGothic"/>
                        </a:rPr>
                        <a:t>或</a:t>
                      </a:r>
                      <a:r>
                        <a:rPr sz="1500" spc="-5" dirty="0">
                          <a:latin typeface="Arial"/>
                          <a:cs typeface="Arial"/>
                        </a:rPr>
                        <a:t>%e</a:t>
                      </a:r>
                      <a:r>
                        <a:rPr sz="1500" spc="-20" dirty="0">
                          <a:latin typeface="Arial"/>
                          <a:cs typeface="Arial"/>
                        </a:rPr>
                        <a:t> </a:t>
                      </a:r>
                      <a:r>
                        <a:rPr sz="1500" spc="-5" dirty="0">
                          <a:latin typeface="Arial"/>
                          <a:cs typeface="Arial"/>
                        </a:rPr>
                        <a:t>%E</a:t>
                      </a:r>
                      <a:r>
                        <a:rPr sz="1500" spc="-20" dirty="0">
                          <a:latin typeface="Arial"/>
                          <a:cs typeface="Arial"/>
                        </a:rPr>
                        <a:t> </a:t>
                      </a:r>
                      <a:r>
                        <a:rPr sz="1500" spc="-5" dirty="0">
                          <a:latin typeface="Arial"/>
                          <a:cs typeface="Arial"/>
                        </a:rPr>
                        <a:t>%g</a:t>
                      </a:r>
                      <a:endParaRPr sz="1500">
                        <a:latin typeface="Arial"/>
                        <a:cs typeface="Arial"/>
                      </a:endParaRPr>
                    </a:p>
                  </a:txBody>
                  <a:tcPr marL="0" marR="0" marT="81269" marB="0">
                    <a:solidFill>
                      <a:srgbClr val="FFF1CC"/>
                    </a:solidFill>
                  </a:tcPr>
                </a:tc>
                <a:extLst>
                  <a:ext uri="{0D108BD9-81ED-4DB2-BD59-A6C34878D82A}">
                    <a16:rowId xmlns:a16="http://schemas.microsoft.com/office/drawing/2014/main" val="10002"/>
                  </a:ext>
                </a:extLst>
              </a:tr>
              <a:tr h="405501">
                <a:tc>
                  <a:txBody>
                    <a:bodyPr/>
                    <a:lstStyle/>
                    <a:p>
                      <a:pPr marL="76200">
                        <a:lnSpc>
                          <a:spcPct val="100000"/>
                        </a:lnSpc>
                        <a:spcBef>
                          <a:spcPts val="480"/>
                        </a:spcBef>
                      </a:pPr>
                      <a:r>
                        <a:rPr sz="1500" dirty="0">
                          <a:latin typeface="MS PGothic"/>
                          <a:cs typeface="MS PGothic"/>
                        </a:rPr>
                        <a:t>双精度浮点数</a:t>
                      </a:r>
                      <a:endParaRPr sz="1500">
                        <a:latin typeface="MS PGothic"/>
                        <a:cs typeface="MS PGothic"/>
                      </a:endParaRPr>
                    </a:p>
                  </a:txBody>
                  <a:tcPr marL="0" marR="0" marT="81269" marB="0">
                    <a:solidFill>
                      <a:srgbClr val="FFF1CC"/>
                    </a:solidFill>
                  </a:tcPr>
                </a:tc>
                <a:tc>
                  <a:txBody>
                    <a:bodyPr/>
                    <a:lstStyle/>
                    <a:p>
                      <a:pPr marL="544830">
                        <a:lnSpc>
                          <a:spcPct val="100000"/>
                        </a:lnSpc>
                        <a:spcBef>
                          <a:spcPts val="480"/>
                        </a:spcBef>
                      </a:pPr>
                      <a:r>
                        <a:rPr sz="1500" spc="-5" dirty="0">
                          <a:latin typeface="Arial"/>
                          <a:cs typeface="Arial"/>
                        </a:rPr>
                        <a:t>3.1415926</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spc="-5" dirty="0">
                          <a:latin typeface="Arial"/>
                          <a:cs typeface="Arial"/>
                        </a:rPr>
                        <a:t>double</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spc="-5" dirty="0">
                          <a:latin typeface="Arial"/>
                          <a:cs typeface="Arial"/>
                        </a:rPr>
                        <a:t>%lf</a:t>
                      </a:r>
                      <a:r>
                        <a:rPr sz="1500" spc="-30" dirty="0">
                          <a:latin typeface="Arial"/>
                          <a:cs typeface="Arial"/>
                        </a:rPr>
                        <a:t> </a:t>
                      </a:r>
                      <a:r>
                        <a:rPr sz="1500" spc="25" dirty="0">
                          <a:latin typeface="MS PGothic"/>
                          <a:cs typeface="MS PGothic"/>
                        </a:rPr>
                        <a:t>或</a:t>
                      </a:r>
                      <a:r>
                        <a:rPr sz="1500" spc="-5" dirty="0">
                          <a:latin typeface="Arial"/>
                          <a:cs typeface="Arial"/>
                        </a:rPr>
                        <a:t>%e</a:t>
                      </a:r>
                      <a:r>
                        <a:rPr sz="1500" spc="-25" dirty="0">
                          <a:latin typeface="Arial"/>
                          <a:cs typeface="Arial"/>
                        </a:rPr>
                        <a:t> </a:t>
                      </a:r>
                      <a:r>
                        <a:rPr sz="1500" spc="-5" dirty="0">
                          <a:latin typeface="Arial"/>
                          <a:cs typeface="Arial"/>
                        </a:rPr>
                        <a:t>%E</a:t>
                      </a:r>
                      <a:r>
                        <a:rPr sz="1500" spc="-25" dirty="0">
                          <a:latin typeface="Arial"/>
                          <a:cs typeface="Arial"/>
                        </a:rPr>
                        <a:t> </a:t>
                      </a:r>
                      <a:r>
                        <a:rPr sz="1500" spc="-5" dirty="0">
                          <a:latin typeface="Arial"/>
                          <a:cs typeface="Arial"/>
                        </a:rPr>
                        <a:t>%g</a:t>
                      </a:r>
                      <a:endParaRPr sz="1500">
                        <a:latin typeface="Arial"/>
                        <a:cs typeface="Arial"/>
                      </a:endParaRPr>
                    </a:p>
                  </a:txBody>
                  <a:tcPr marL="0" marR="0" marT="81269" marB="0">
                    <a:solidFill>
                      <a:srgbClr val="FFF1CC"/>
                    </a:solidFill>
                  </a:tcPr>
                </a:tc>
                <a:extLst>
                  <a:ext uri="{0D108BD9-81ED-4DB2-BD59-A6C34878D82A}">
                    <a16:rowId xmlns:a16="http://schemas.microsoft.com/office/drawing/2014/main" val="10003"/>
                  </a:ext>
                </a:extLst>
              </a:tr>
              <a:tr h="405501">
                <a:tc>
                  <a:txBody>
                    <a:bodyPr/>
                    <a:lstStyle/>
                    <a:p>
                      <a:pPr marL="76200">
                        <a:lnSpc>
                          <a:spcPct val="100000"/>
                        </a:lnSpc>
                        <a:spcBef>
                          <a:spcPts val="480"/>
                        </a:spcBef>
                      </a:pPr>
                      <a:r>
                        <a:rPr sz="1500" spc="-5" dirty="0">
                          <a:latin typeface="黑体"/>
                          <a:cs typeface="黑体"/>
                        </a:rPr>
                        <a:t>单</a:t>
                      </a:r>
                      <a:r>
                        <a:rPr sz="1500" dirty="0">
                          <a:latin typeface="MS PGothic"/>
                          <a:cs typeface="MS PGothic"/>
                        </a:rPr>
                        <a:t>个字符</a:t>
                      </a:r>
                      <a:endParaRPr sz="1500">
                        <a:latin typeface="MS PGothic"/>
                        <a:cs typeface="MS PGothic"/>
                      </a:endParaRPr>
                    </a:p>
                  </a:txBody>
                  <a:tcPr marL="0" marR="0" marT="81269" marB="0">
                    <a:solidFill>
                      <a:srgbClr val="FFF1CC"/>
                    </a:solidFill>
                  </a:tcPr>
                </a:tc>
                <a:tc>
                  <a:txBody>
                    <a:bodyPr/>
                    <a:lstStyle/>
                    <a:p>
                      <a:pPr marL="544830">
                        <a:lnSpc>
                          <a:spcPct val="100000"/>
                        </a:lnSpc>
                        <a:spcBef>
                          <a:spcPts val="480"/>
                        </a:spcBef>
                      </a:pPr>
                      <a:r>
                        <a:rPr sz="1500" spc="-5" dirty="0">
                          <a:latin typeface="Arial"/>
                          <a:cs typeface="Arial"/>
                        </a:rPr>
                        <a:t>‘b’</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dirty="0">
                          <a:latin typeface="Arial"/>
                          <a:cs typeface="Arial"/>
                        </a:rPr>
                        <a:t>char</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spc="-5" dirty="0">
                          <a:latin typeface="Arial"/>
                          <a:cs typeface="Arial"/>
                        </a:rPr>
                        <a:t>%c</a:t>
                      </a:r>
                      <a:endParaRPr sz="1500">
                        <a:latin typeface="Arial"/>
                        <a:cs typeface="Arial"/>
                      </a:endParaRPr>
                    </a:p>
                  </a:txBody>
                  <a:tcPr marL="0" marR="0" marT="81269" marB="0">
                    <a:solidFill>
                      <a:srgbClr val="FFF1CC"/>
                    </a:solidFill>
                  </a:tcPr>
                </a:tc>
                <a:extLst>
                  <a:ext uri="{0D108BD9-81ED-4DB2-BD59-A6C34878D82A}">
                    <a16:rowId xmlns:a16="http://schemas.microsoft.com/office/drawing/2014/main" val="10004"/>
                  </a:ext>
                </a:extLst>
              </a:tr>
              <a:tr h="405501">
                <a:tc>
                  <a:txBody>
                    <a:bodyPr/>
                    <a:lstStyle/>
                    <a:p>
                      <a:pPr marL="76200">
                        <a:lnSpc>
                          <a:spcPct val="100000"/>
                        </a:lnSpc>
                        <a:spcBef>
                          <a:spcPts val="480"/>
                        </a:spcBef>
                      </a:pPr>
                      <a:r>
                        <a:rPr sz="1500" dirty="0">
                          <a:latin typeface="MS PGothic"/>
                          <a:cs typeface="MS PGothic"/>
                        </a:rPr>
                        <a:t>字符串</a:t>
                      </a:r>
                      <a:endParaRPr sz="1500">
                        <a:latin typeface="MS PGothic"/>
                        <a:cs typeface="MS PGothic"/>
                      </a:endParaRPr>
                    </a:p>
                  </a:txBody>
                  <a:tcPr marL="0" marR="0" marT="81269" marB="0">
                    <a:solidFill>
                      <a:srgbClr val="FFF1CC"/>
                    </a:solidFill>
                  </a:tcPr>
                </a:tc>
                <a:tc>
                  <a:txBody>
                    <a:bodyPr/>
                    <a:lstStyle/>
                    <a:p>
                      <a:pPr marL="544830">
                        <a:lnSpc>
                          <a:spcPct val="100000"/>
                        </a:lnSpc>
                        <a:spcBef>
                          <a:spcPts val="480"/>
                        </a:spcBef>
                      </a:pPr>
                      <a:r>
                        <a:rPr sz="1500" dirty="0">
                          <a:latin typeface="Arial"/>
                          <a:cs typeface="Arial"/>
                        </a:rPr>
                        <a:t>“hello</a:t>
                      </a:r>
                      <a:r>
                        <a:rPr sz="1500" spc="-55" dirty="0">
                          <a:latin typeface="Arial"/>
                          <a:cs typeface="Arial"/>
                        </a:rPr>
                        <a:t> </a:t>
                      </a:r>
                      <a:r>
                        <a:rPr sz="1500" spc="-5" dirty="0">
                          <a:latin typeface="Arial"/>
                          <a:cs typeface="Arial"/>
                        </a:rPr>
                        <a:t>world!”</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dirty="0">
                          <a:latin typeface="Arial"/>
                          <a:cs typeface="Arial"/>
                        </a:rPr>
                        <a:t>char*</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spc="-5" dirty="0">
                          <a:latin typeface="Arial"/>
                          <a:cs typeface="Arial"/>
                        </a:rPr>
                        <a:t>%s</a:t>
                      </a:r>
                      <a:endParaRPr sz="1500">
                        <a:latin typeface="Arial"/>
                        <a:cs typeface="Arial"/>
                      </a:endParaRPr>
                    </a:p>
                  </a:txBody>
                  <a:tcPr marL="0" marR="0" marT="81269" marB="0">
                    <a:solidFill>
                      <a:srgbClr val="FFF1CC"/>
                    </a:solidFill>
                  </a:tcPr>
                </a:tc>
                <a:extLst>
                  <a:ext uri="{0D108BD9-81ED-4DB2-BD59-A6C34878D82A}">
                    <a16:rowId xmlns:a16="http://schemas.microsoft.com/office/drawing/2014/main" val="10005"/>
                  </a:ext>
                </a:extLst>
              </a:tr>
              <a:tr h="405501">
                <a:tc>
                  <a:txBody>
                    <a:bodyPr/>
                    <a:lstStyle/>
                    <a:p>
                      <a:pPr marL="76200">
                        <a:lnSpc>
                          <a:spcPct val="100000"/>
                        </a:lnSpc>
                        <a:spcBef>
                          <a:spcPts val="480"/>
                        </a:spcBef>
                      </a:pPr>
                      <a:r>
                        <a:rPr sz="1500" spc="25" dirty="0">
                          <a:latin typeface="MS PGothic"/>
                          <a:cs typeface="MS PGothic"/>
                        </a:rPr>
                        <a:t>布</a:t>
                      </a:r>
                      <a:r>
                        <a:rPr sz="1500" dirty="0">
                          <a:latin typeface="黑体"/>
                          <a:cs typeface="黑体"/>
                        </a:rPr>
                        <a:t>尔逻辑</a:t>
                      </a:r>
                      <a:endParaRPr sz="1500">
                        <a:latin typeface="黑体"/>
                        <a:cs typeface="黑体"/>
                      </a:endParaRPr>
                    </a:p>
                  </a:txBody>
                  <a:tcPr marL="0" marR="0" marT="81269" marB="0">
                    <a:solidFill>
                      <a:srgbClr val="FFF1CC"/>
                    </a:solidFill>
                  </a:tcPr>
                </a:tc>
                <a:tc>
                  <a:txBody>
                    <a:bodyPr/>
                    <a:lstStyle/>
                    <a:p>
                      <a:pPr marL="544830">
                        <a:lnSpc>
                          <a:spcPct val="100000"/>
                        </a:lnSpc>
                        <a:spcBef>
                          <a:spcPts val="480"/>
                        </a:spcBef>
                      </a:pPr>
                      <a:r>
                        <a:rPr sz="1500" spc="-5" dirty="0">
                          <a:latin typeface="Arial"/>
                          <a:cs typeface="Arial"/>
                        </a:rPr>
                        <a:t>true</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spc="-5" dirty="0">
                          <a:latin typeface="Arial"/>
                          <a:cs typeface="Arial"/>
                        </a:rPr>
                        <a:t>bool</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dirty="0">
                          <a:latin typeface="Arial"/>
                          <a:cs typeface="Arial"/>
                        </a:rPr>
                        <a:t>-</a:t>
                      </a:r>
                      <a:endParaRPr sz="1500">
                        <a:latin typeface="Arial"/>
                        <a:cs typeface="Arial"/>
                      </a:endParaRPr>
                    </a:p>
                  </a:txBody>
                  <a:tcPr marL="0" marR="0" marT="81269" marB="0">
                    <a:solidFill>
                      <a:srgbClr val="FFF1CC"/>
                    </a:solidFill>
                  </a:tcPr>
                </a:tc>
                <a:extLst>
                  <a:ext uri="{0D108BD9-81ED-4DB2-BD59-A6C34878D82A}">
                    <a16:rowId xmlns:a16="http://schemas.microsoft.com/office/drawing/2014/main" val="10006"/>
                  </a:ext>
                </a:extLst>
              </a:tr>
              <a:tr h="405501">
                <a:tc>
                  <a:txBody>
                    <a:bodyPr/>
                    <a:lstStyle/>
                    <a:p>
                      <a:pPr marL="76200">
                        <a:lnSpc>
                          <a:spcPct val="100000"/>
                        </a:lnSpc>
                        <a:spcBef>
                          <a:spcPts val="480"/>
                        </a:spcBef>
                      </a:pPr>
                      <a:r>
                        <a:rPr sz="1500" dirty="0">
                          <a:latin typeface="MS PGothic"/>
                          <a:cs typeface="MS PGothic"/>
                        </a:rPr>
                        <a:t>字符</a:t>
                      </a:r>
                      <a:r>
                        <a:rPr sz="1500" spc="75" dirty="0">
                          <a:latin typeface="MS PGothic"/>
                          <a:cs typeface="MS PGothic"/>
                        </a:rPr>
                        <a:t>数</a:t>
                      </a:r>
                      <a:r>
                        <a:rPr sz="1500" dirty="0">
                          <a:latin typeface="黑体"/>
                          <a:cs typeface="黑体"/>
                        </a:rPr>
                        <a:t>组</a:t>
                      </a:r>
                      <a:endParaRPr sz="1500">
                        <a:latin typeface="黑体"/>
                        <a:cs typeface="黑体"/>
                      </a:endParaRPr>
                    </a:p>
                  </a:txBody>
                  <a:tcPr marL="0" marR="0" marT="81269" marB="0">
                    <a:solidFill>
                      <a:srgbClr val="FFF1CC"/>
                    </a:solidFill>
                  </a:tcPr>
                </a:tc>
                <a:tc>
                  <a:txBody>
                    <a:bodyPr/>
                    <a:lstStyle/>
                    <a:p>
                      <a:pPr marL="544830">
                        <a:lnSpc>
                          <a:spcPct val="100000"/>
                        </a:lnSpc>
                        <a:spcBef>
                          <a:spcPts val="480"/>
                        </a:spcBef>
                      </a:pPr>
                      <a:r>
                        <a:rPr sz="1500" dirty="0">
                          <a:latin typeface="Arial"/>
                          <a:cs typeface="Arial"/>
                        </a:rPr>
                        <a:t>“hello</a:t>
                      </a:r>
                      <a:r>
                        <a:rPr sz="1500" spc="-55" dirty="0">
                          <a:latin typeface="Arial"/>
                          <a:cs typeface="Arial"/>
                        </a:rPr>
                        <a:t> </a:t>
                      </a:r>
                      <a:r>
                        <a:rPr sz="1500" spc="-5" dirty="0">
                          <a:latin typeface="Arial"/>
                          <a:cs typeface="Arial"/>
                        </a:rPr>
                        <a:t>world!”</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dirty="0">
                          <a:latin typeface="Arial"/>
                          <a:cs typeface="Arial"/>
                        </a:rPr>
                        <a:t>char</a:t>
                      </a:r>
                      <a:r>
                        <a:rPr sz="1500" spc="-55" dirty="0">
                          <a:latin typeface="Arial"/>
                          <a:cs typeface="Arial"/>
                        </a:rPr>
                        <a:t> </a:t>
                      </a:r>
                      <a:r>
                        <a:rPr sz="1500" dirty="0">
                          <a:latin typeface="Arial"/>
                          <a:cs typeface="Arial"/>
                        </a:rPr>
                        <a:t>x[20];</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dirty="0">
                          <a:latin typeface="Arial"/>
                          <a:cs typeface="Arial"/>
                        </a:rPr>
                        <a:t>-</a:t>
                      </a:r>
                      <a:endParaRPr sz="1500">
                        <a:latin typeface="Arial"/>
                        <a:cs typeface="Arial"/>
                      </a:endParaRPr>
                    </a:p>
                  </a:txBody>
                  <a:tcPr marL="0" marR="0" marT="81269" marB="0">
                    <a:solidFill>
                      <a:srgbClr val="FFF1CC"/>
                    </a:solidFill>
                  </a:tcPr>
                </a:tc>
                <a:extLst>
                  <a:ext uri="{0D108BD9-81ED-4DB2-BD59-A6C34878D82A}">
                    <a16:rowId xmlns:a16="http://schemas.microsoft.com/office/drawing/2014/main" val="10007"/>
                  </a:ext>
                </a:extLst>
              </a:tr>
              <a:tr h="405501">
                <a:tc>
                  <a:txBody>
                    <a:bodyPr/>
                    <a:lstStyle/>
                    <a:p>
                      <a:pPr marL="76200">
                        <a:lnSpc>
                          <a:spcPct val="100000"/>
                        </a:lnSpc>
                        <a:spcBef>
                          <a:spcPts val="480"/>
                        </a:spcBef>
                      </a:pPr>
                      <a:r>
                        <a:rPr sz="1500" dirty="0">
                          <a:latin typeface="MS PGothic"/>
                          <a:cs typeface="MS PGothic"/>
                        </a:rPr>
                        <a:t>整数</a:t>
                      </a:r>
                      <a:r>
                        <a:rPr sz="1500" spc="75" dirty="0">
                          <a:latin typeface="MS PGothic"/>
                          <a:cs typeface="MS PGothic"/>
                        </a:rPr>
                        <a:t>数</a:t>
                      </a:r>
                      <a:r>
                        <a:rPr sz="1500" dirty="0">
                          <a:latin typeface="黑体"/>
                          <a:cs typeface="黑体"/>
                        </a:rPr>
                        <a:t>组</a:t>
                      </a:r>
                      <a:endParaRPr sz="1500">
                        <a:latin typeface="黑体"/>
                        <a:cs typeface="黑体"/>
                      </a:endParaRPr>
                    </a:p>
                  </a:txBody>
                  <a:tcPr marL="0" marR="0" marT="81269" marB="0">
                    <a:solidFill>
                      <a:srgbClr val="FFF1CC"/>
                    </a:solidFill>
                  </a:tcPr>
                </a:tc>
                <a:tc>
                  <a:txBody>
                    <a:bodyPr/>
                    <a:lstStyle/>
                    <a:p>
                      <a:pPr marL="544830">
                        <a:lnSpc>
                          <a:spcPct val="100000"/>
                        </a:lnSpc>
                        <a:spcBef>
                          <a:spcPts val="480"/>
                        </a:spcBef>
                      </a:pPr>
                      <a:r>
                        <a:rPr sz="1500" spc="-5" dirty="0">
                          <a:latin typeface="Arial"/>
                          <a:cs typeface="Arial"/>
                        </a:rPr>
                        <a:t>{1,2,3,4,5}</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spc="-5" dirty="0">
                          <a:latin typeface="Arial"/>
                          <a:cs typeface="Arial"/>
                        </a:rPr>
                        <a:t>int</a:t>
                      </a:r>
                      <a:r>
                        <a:rPr sz="1500" spc="-50" dirty="0">
                          <a:latin typeface="Arial"/>
                          <a:cs typeface="Arial"/>
                        </a:rPr>
                        <a:t> </a:t>
                      </a:r>
                      <a:r>
                        <a:rPr sz="1500" dirty="0">
                          <a:latin typeface="Arial"/>
                          <a:cs typeface="Arial"/>
                        </a:rPr>
                        <a:t>x[20];</a:t>
                      </a:r>
                      <a:endParaRPr sz="1500">
                        <a:latin typeface="Arial"/>
                        <a:cs typeface="Arial"/>
                      </a:endParaRPr>
                    </a:p>
                  </a:txBody>
                  <a:tcPr marL="0" marR="0" marT="81269" marB="0">
                    <a:solidFill>
                      <a:srgbClr val="FFF1CC"/>
                    </a:solidFill>
                  </a:tcPr>
                </a:tc>
                <a:tc>
                  <a:txBody>
                    <a:bodyPr/>
                    <a:lstStyle/>
                    <a:p>
                      <a:pPr marL="564515">
                        <a:lnSpc>
                          <a:spcPct val="100000"/>
                        </a:lnSpc>
                        <a:spcBef>
                          <a:spcPts val="480"/>
                        </a:spcBef>
                      </a:pPr>
                      <a:r>
                        <a:rPr sz="1500" dirty="0">
                          <a:latin typeface="Arial"/>
                          <a:cs typeface="Arial"/>
                        </a:rPr>
                        <a:t>-</a:t>
                      </a:r>
                      <a:endParaRPr sz="1500">
                        <a:latin typeface="Arial"/>
                        <a:cs typeface="Arial"/>
                      </a:endParaRPr>
                    </a:p>
                  </a:txBody>
                  <a:tcPr marL="0" marR="0" marT="81269" marB="0">
                    <a:solidFill>
                      <a:srgbClr val="FFF1CC"/>
                    </a:solidFill>
                  </a:tcPr>
                </a:tc>
                <a:extLst>
                  <a:ext uri="{0D108BD9-81ED-4DB2-BD59-A6C34878D82A}">
                    <a16:rowId xmlns:a16="http://schemas.microsoft.com/office/drawing/2014/main" val="10008"/>
                  </a:ext>
                </a:extLst>
              </a:tr>
              <a:tr h="406347">
                <a:tc>
                  <a:txBody>
                    <a:bodyPr/>
                    <a:lstStyle/>
                    <a:p>
                      <a:pPr marL="76200">
                        <a:lnSpc>
                          <a:spcPct val="100000"/>
                        </a:lnSpc>
                        <a:spcBef>
                          <a:spcPts val="480"/>
                        </a:spcBef>
                      </a:pPr>
                      <a:r>
                        <a:rPr sz="1500" dirty="0">
                          <a:latin typeface="MS PGothic"/>
                          <a:cs typeface="MS PGothic"/>
                        </a:rPr>
                        <a:t>浮点数</a:t>
                      </a:r>
                      <a:r>
                        <a:rPr sz="1500" spc="100" dirty="0">
                          <a:latin typeface="MS PGothic"/>
                          <a:cs typeface="MS PGothic"/>
                        </a:rPr>
                        <a:t>数</a:t>
                      </a:r>
                      <a:r>
                        <a:rPr sz="1500" dirty="0">
                          <a:latin typeface="黑体"/>
                          <a:cs typeface="黑体"/>
                        </a:rPr>
                        <a:t>组</a:t>
                      </a:r>
                      <a:endParaRPr sz="1500">
                        <a:latin typeface="黑体"/>
                        <a:cs typeface="黑体"/>
                      </a:endParaRPr>
                    </a:p>
                  </a:txBody>
                  <a:tcPr marL="0" marR="0" marT="81269" marB="0">
                    <a:lnB w="19050">
                      <a:solidFill>
                        <a:srgbClr val="000000"/>
                      </a:solidFill>
                      <a:prstDash val="solid"/>
                    </a:lnB>
                    <a:solidFill>
                      <a:srgbClr val="FFF1CC"/>
                    </a:solidFill>
                  </a:tcPr>
                </a:tc>
                <a:tc>
                  <a:txBody>
                    <a:bodyPr/>
                    <a:lstStyle/>
                    <a:p>
                      <a:pPr marL="544830">
                        <a:lnSpc>
                          <a:spcPct val="100000"/>
                        </a:lnSpc>
                        <a:spcBef>
                          <a:spcPts val="480"/>
                        </a:spcBef>
                      </a:pPr>
                      <a:r>
                        <a:rPr sz="1500" spc="-5" dirty="0">
                          <a:latin typeface="Arial"/>
                          <a:cs typeface="Arial"/>
                        </a:rPr>
                        <a:t>{1.0,2.0,3.0}</a:t>
                      </a:r>
                      <a:endParaRPr sz="1500">
                        <a:latin typeface="Arial"/>
                        <a:cs typeface="Arial"/>
                      </a:endParaRPr>
                    </a:p>
                  </a:txBody>
                  <a:tcPr marL="0" marR="0" marT="81269" marB="0">
                    <a:lnB w="19050">
                      <a:solidFill>
                        <a:srgbClr val="000000"/>
                      </a:solidFill>
                      <a:prstDash val="solid"/>
                    </a:lnB>
                    <a:solidFill>
                      <a:srgbClr val="FFF1CC"/>
                    </a:solidFill>
                  </a:tcPr>
                </a:tc>
                <a:tc>
                  <a:txBody>
                    <a:bodyPr/>
                    <a:lstStyle/>
                    <a:p>
                      <a:pPr marL="564515">
                        <a:lnSpc>
                          <a:spcPct val="100000"/>
                        </a:lnSpc>
                        <a:spcBef>
                          <a:spcPts val="480"/>
                        </a:spcBef>
                      </a:pPr>
                      <a:r>
                        <a:rPr sz="1500" spc="-5" dirty="0">
                          <a:latin typeface="Arial"/>
                          <a:cs typeface="Arial"/>
                        </a:rPr>
                        <a:t>double</a:t>
                      </a:r>
                      <a:r>
                        <a:rPr sz="1500" spc="-50" dirty="0">
                          <a:latin typeface="Arial"/>
                          <a:cs typeface="Arial"/>
                        </a:rPr>
                        <a:t> </a:t>
                      </a:r>
                      <a:r>
                        <a:rPr sz="1500" dirty="0">
                          <a:latin typeface="Arial"/>
                          <a:cs typeface="Arial"/>
                        </a:rPr>
                        <a:t>x[20];</a:t>
                      </a:r>
                      <a:endParaRPr sz="1500">
                        <a:latin typeface="Arial"/>
                        <a:cs typeface="Arial"/>
                      </a:endParaRPr>
                    </a:p>
                  </a:txBody>
                  <a:tcPr marL="0" marR="0" marT="81269" marB="0">
                    <a:lnB w="19050">
                      <a:solidFill>
                        <a:srgbClr val="000000"/>
                      </a:solidFill>
                      <a:prstDash val="solid"/>
                    </a:lnB>
                    <a:solidFill>
                      <a:srgbClr val="FFF1CC"/>
                    </a:solidFill>
                  </a:tcPr>
                </a:tc>
                <a:tc>
                  <a:txBody>
                    <a:bodyPr/>
                    <a:lstStyle/>
                    <a:p>
                      <a:pPr marL="564515">
                        <a:lnSpc>
                          <a:spcPct val="100000"/>
                        </a:lnSpc>
                        <a:spcBef>
                          <a:spcPts val="480"/>
                        </a:spcBef>
                      </a:pPr>
                      <a:r>
                        <a:rPr sz="1500" dirty="0">
                          <a:latin typeface="Arial"/>
                          <a:cs typeface="Arial"/>
                        </a:rPr>
                        <a:t>-</a:t>
                      </a:r>
                      <a:endParaRPr sz="1500">
                        <a:latin typeface="Arial"/>
                        <a:cs typeface="Arial"/>
                      </a:endParaRPr>
                    </a:p>
                  </a:txBody>
                  <a:tcPr marL="0" marR="0" marT="81269" marB="0">
                    <a:lnB w="19050">
                      <a:solidFill>
                        <a:srgbClr val="000000"/>
                      </a:solidFill>
                      <a:prstDash val="solid"/>
                    </a:lnB>
                    <a:solidFill>
                      <a:srgbClr val="FFF1CC"/>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410570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7504" y="1272854"/>
            <a:ext cx="10631902" cy="5185114"/>
          </a:xfrm>
          <a:prstGeom prst="rect">
            <a:avLst/>
          </a:prstGeom>
        </p:spPr>
        <p:txBody>
          <a:bodyPr vert="horz" wrap="square" lIns="0" tIns="16931" rIns="0" bIns="0" rtlCol="0">
            <a:spAutoFit/>
          </a:bodyPr>
          <a:lstStyle/>
          <a:p>
            <a:pPr marL="16932">
              <a:spcBef>
                <a:spcPts val="133"/>
              </a:spcBef>
              <a:tabLst>
                <a:tab pos="2592234" algn="l"/>
                <a:tab pos="3811312" algn="l"/>
                <a:tab pos="4725621" algn="l"/>
              </a:tabLst>
            </a:pPr>
            <a:r>
              <a:rPr sz="2000" dirty="0">
                <a:latin typeface="MS UI Gothic"/>
                <a:cs typeface="MS UI Gothic"/>
              </a:rPr>
              <a:t>格式字符串</a:t>
            </a:r>
            <a:r>
              <a:rPr sz="2000" spc="187" dirty="0">
                <a:latin typeface="Book Antiqua"/>
                <a:cs typeface="Book Antiqua"/>
              </a:rPr>
              <a:t>:</a:t>
            </a:r>
            <a:r>
              <a:rPr sz="2000" spc="700" dirty="0">
                <a:latin typeface="Book Antiqua"/>
                <a:cs typeface="Book Antiqua"/>
              </a:rPr>
              <a:t> </a:t>
            </a:r>
            <a:r>
              <a:rPr sz="2000" spc="-7" dirty="0">
                <a:latin typeface="Courier New"/>
                <a:cs typeface="Courier New"/>
              </a:rPr>
              <a:t>%m.pX	%-m.pX	%.pX	%mX</a:t>
            </a:r>
            <a:endParaRPr sz="2000" dirty="0">
              <a:latin typeface="Courier New"/>
              <a:cs typeface="Courier New"/>
            </a:endParaRPr>
          </a:p>
          <a:p>
            <a:pPr marL="16932" marR="6773">
              <a:lnSpc>
                <a:spcPct val="159400"/>
              </a:lnSpc>
            </a:pPr>
            <a:r>
              <a:rPr sz="2000" spc="220" dirty="0">
                <a:latin typeface="Book Antiqua"/>
                <a:cs typeface="Book Antiqua"/>
              </a:rPr>
              <a:t>m</a:t>
            </a:r>
            <a:r>
              <a:rPr sz="2000" dirty="0">
                <a:latin typeface="MS UI Gothic"/>
                <a:cs typeface="MS UI Gothic"/>
              </a:rPr>
              <a:t>是最小字符</a:t>
            </a:r>
            <a:r>
              <a:rPr sz="2000" dirty="0">
                <a:latin typeface="宋体"/>
                <a:cs typeface="宋体"/>
              </a:rPr>
              <a:t>宽</a:t>
            </a:r>
            <a:r>
              <a:rPr sz="2000" dirty="0">
                <a:latin typeface="MS UI Gothic"/>
                <a:cs typeface="MS UI Gothic"/>
              </a:rPr>
              <a:t>度</a:t>
            </a:r>
            <a:r>
              <a:rPr sz="2000" spc="127" dirty="0">
                <a:latin typeface="MS UI Gothic"/>
                <a:cs typeface="MS UI Gothic"/>
              </a:rPr>
              <a:t>（</a:t>
            </a:r>
            <a:r>
              <a:rPr sz="2000" spc="127" dirty="0">
                <a:latin typeface="Book Antiqua"/>
                <a:cs typeface="Book Antiqua"/>
              </a:rPr>
              <a:t>minimum</a:t>
            </a:r>
            <a:r>
              <a:rPr sz="2000" spc="-53" dirty="0">
                <a:latin typeface="Book Antiqua"/>
                <a:cs typeface="Book Antiqua"/>
              </a:rPr>
              <a:t> </a:t>
            </a:r>
            <a:r>
              <a:rPr sz="2000" spc="120" dirty="0">
                <a:latin typeface="Book Antiqua"/>
                <a:cs typeface="Book Antiqua"/>
              </a:rPr>
              <a:t>ﬁeld</a:t>
            </a:r>
            <a:r>
              <a:rPr sz="2000" spc="-47" dirty="0">
                <a:latin typeface="Book Antiqua"/>
                <a:cs typeface="Book Antiqua"/>
              </a:rPr>
              <a:t> </a:t>
            </a:r>
            <a:r>
              <a:rPr sz="2000" spc="100" dirty="0">
                <a:latin typeface="Book Antiqua"/>
                <a:cs typeface="Book Antiqua"/>
              </a:rPr>
              <a:t>width)</a:t>
            </a:r>
            <a:r>
              <a:rPr sz="2000" dirty="0">
                <a:latin typeface="MS UI Gothic"/>
                <a:cs typeface="MS UI Gothic"/>
              </a:rPr>
              <a:t>指定了要</a:t>
            </a:r>
            <a:r>
              <a:rPr sz="2000" dirty="0">
                <a:latin typeface="宋体"/>
                <a:cs typeface="宋体"/>
              </a:rPr>
              <a:t>显</a:t>
            </a:r>
            <a:r>
              <a:rPr sz="2000" dirty="0">
                <a:latin typeface="MS UI Gothic"/>
                <a:cs typeface="MS UI Gothic"/>
              </a:rPr>
              <a:t>示的最少字符数量，前有</a:t>
            </a:r>
            <a:r>
              <a:rPr sz="2000" dirty="0">
                <a:latin typeface="宋体"/>
                <a:cs typeface="宋体"/>
              </a:rPr>
              <a:t>负</a:t>
            </a:r>
            <a:r>
              <a:rPr sz="2000" dirty="0">
                <a:latin typeface="MS UI Gothic"/>
                <a:cs typeface="MS UI Gothic"/>
              </a:rPr>
              <a:t>号</a:t>
            </a:r>
            <a:r>
              <a:rPr sz="2000" spc="587" dirty="0">
                <a:latin typeface="Book Antiqua"/>
                <a:cs typeface="Book Antiqua"/>
              </a:rPr>
              <a:t>-</a:t>
            </a:r>
            <a:r>
              <a:rPr sz="2000" dirty="0">
                <a:latin typeface="宋体"/>
                <a:cs typeface="宋体"/>
              </a:rPr>
              <a:t>则</a:t>
            </a:r>
            <a:r>
              <a:rPr sz="2000" dirty="0">
                <a:latin typeface="MS UI Gothic"/>
                <a:cs typeface="MS UI Gothic"/>
              </a:rPr>
              <a:t>左</a:t>
            </a:r>
            <a:r>
              <a:rPr sz="2000" dirty="0">
                <a:latin typeface="宋体"/>
                <a:cs typeface="宋体"/>
              </a:rPr>
              <a:t>对齐 </a:t>
            </a:r>
            <a:r>
              <a:rPr sz="2000" spc="87" dirty="0">
                <a:latin typeface="Book Antiqua"/>
                <a:cs typeface="Book Antiqua"/>
              </a:rPr>
              <a:t>X</a:t>
            </a:r>
            <a:r>
              <a:rPr sz="2000" dirty="0">
                <a:latin typeface="MS UI Gothic"/>
                <a:cs typeface="MS UI Gothic"/>
              </a:rPr>
              <a:t>表明在</a:t>
            </a:r>
            <a:r>
              <a:rPr sz="2000" dirty="0">
                <a:latin typeface="宋体"/>
                <a:cs typeface="宋体"/>
              </a:rPr>
              <a:t>显</a:t>
            </a:r>
            <a:r>
              <a:rPr sz="2000" dirty="0">
                <a:latin typeface="MS UI Gothic"/>
                <a:cs typeface="MS UI Gothic"/>
              </a:rPr>
              <a:t>示前需要</a:t>
            </a:r>
            <a:r>
              <a:rPr sz="2000" dirty="0">
                <a:latin typeface="宋体"/>
                <a:cs typeface="宋体"/>
              </a:rPr>
              <a:t>对</a:t>
            </a:r>
            <a:r>
              <a:rPr sz="2000" dirty="0">
                <a:latin typeface="MS UI Gothic"/>
                <a:cs typeface="MS UI Gothic"/>
              </a:rPr>
              <a:t>其</a:t>
            </a:r>
            <a:r>
              <a:rPr sz="2000" dirty="0">
                <a:latin typeface="宋体"/>
                <a:cs typeface="宋体"/>
              </a:rPr>
              <a:t>进</a:t>
            </a:r>
            <a:r>
              <a:rPr sz="2000" dirty="0">
                <a:latin typeface="MS UI Gothic"/>
                <a:cs typeface="MS UI Gothic"/>
              </a:rPr>
              <a:t>行哪种</a:t>
            </a:r>
            <a:r>
              <a:rPr sz="2000" dirty="0">
                <a:latin typeface="宋体"/>
                <a:cs typeface="宋体"/>
              </a:rPr>
              <a:t>转换</a:t>
            </a:r>
          </a:p>
          <a:p>
            <a:pPr marL="16932">
              <a:spcBef>
                <a:spcPts val="1427"/>
              </a:spcBef>
            </a:pPr>
            <a:r>
              <a:rPr sz="2000" spc="7" dirty="0">
                <a:latin typeface="Book Antiqua"/>
                <a:cs typeface="Book Antiqua"/>
              </a:rPr>
              <a:t>d</a:t>
            </a:r>
            <a:r>
              <a:rPr sz="2000" spc="7" dirty="0">
                <a:latin typeface="MS UI Gothic"/>
                <a:cs typeface="MS UI Gothic"/>
              </a:rPr>
              <a:t>：</a:t>
            </a:r>
            <a:r>
              <a:rPr sz="2000" dirty="0">
                <a:latin typeface="MS UI Gothic"/>
                <a:cs typeface="MS UI Gothic"/>
              </a:rPr>
              <a:t>十</a:t>
            </a:r>
            <a:r>
              <a:rPr sz="2000" dirty="0">
                <a:latin typeface="宋体"/>
                <a:cs typeface="宋体"/>
              </a:rPr>
              <a:t>进</a:t>
            </a:r>
            <a:r>
              <a:rPr sz="2000" dirty="0">
                <a:latin typeface="MS UI Gothic"/>
                <a:cs typeface="MS UI Gothic"/>
              </a:rPr>
              <a:t>制整数</a:t>
            </a:r>
            <a:r>
              <a:rPr sz="2000" spc="27" dirty="0">
                <a:latin typeface="MS UI Gothic"/>
                <a:cs typeface="MS UI Gothic"/>
              </a:rPr>
              <a:t>，</a:t>
            </a:r>
            <a:r>
              <a:rPr sz="2000" spc="27" dirty="0">
                <a:latin typeface="Book Antiqua"/>
                <a:cs typeface="Book Antiqua"/>
              </a:rPr>
              <a:t>p</a:t>
            </a:r>
            <a:r>
              <a:rPr sz="2000" dirty="0">
                <a:latin typeface="MS UI Gothic"/>
                <a:cs typeface="MS UI Gothic"/>
              </a:rPr>
              <a:t>指明了</a:t>
            </a:r>
            <a:r>
              <a:rPr sz="2000" dirty="0">
                <a:latin typeface="宋体"/>
                <a:cs typeface="宋体"/>
              </a:rPr>
              <a:t>带显</a:t>
            </a:r>
            <a:r>
              <a:rPr sz="2000" dirty="0">
                <a:latin typeface="MS UI Gothic"/>
                <a:cs typeface="MS UI Gothic"/>
              </a:rPr>
              <a:t>示数字的最少个数（必要</a:t>
            </a:r>
            <a:r>
              <a:rPr sz="2000" dirty="0">
                <a:latin typeface="宋体"/>
                <a:cs typeface="宋体"/>
              </a:rPr>
              <a:t>时</a:t>
            </a:r>
            <a:r>
              <a:rPr sz="2000" dirty="0">
                <a:latin typeface="MS UI Gothic"/>
                <a:cs typeface="MS UI Gothic"/>
              </a:rPr>
              <a:t>在数前加上</a:t>
            </a:r>
            <a:r>
              <a:rPr sz="2000" dirty="0">
                <a:latin typeface="宋体"/>
                <a:cs typeface="宋体"/>
              </a:rPr>
              <a:t>额</a:t>
            </a:r>
            <a:r>
              <a:rPr sz="2000" dirty="0">
                <a:latin typeface="MS UI Gothic"/>
                <a:cs typeface="MS UI Gothic"/>
              </a:rPr>
              <a:t>外的零）</a:t>
            </a:r>
          </a:p>
          <a:p>
            <a:pPr marL="16932">
              <a:spcBef>
                <a:spcPts val="1427"/>
              </a:spcBef>
            </a:pPr>
            <a:r>
              <a:rPr sz="2000" spc="152" dirty="0">
                <a:latin typeface="Book Antiqua"/>
                <a:cs typeface="Book Antiqua"/>
              </a:rPr>
              <a:t>e:</a:t>
            </a:r>
            <a:r>
              <a:rPr sz="2000" spc="-80" dirty="0">
                <a:latin typeface="Book Antiqua"/>
                <a:cs typeface="Book Antiqua"/>
              </a:rPr>
              <a:t> </a:t>
            </a:r>
            <a:r>
              <a:rPr sz="2000" dirty="0">
                <a:latin typeface="MS UI Gothic"/>
                <a:cs typeface="MS UI Gothic"/>
              </a:rPr>
              <a:t>表示科学</a:t>
            </a:r>
            <a:r>
              <a:rPr sz="2000" dirty="0">
                <a:latin typeface="宋体"/>
                <a:cs typeface="宋体"/>
              </a:rPr>
              <a:t>记</a:t>
            </a:r>
            <a:r>
              <a:rPr sz="2000" dirty="0">
                <a:latin typeface="MS UI Gothic"/>
                <a:cs typeface="MS UI Gothic"/>
              </a:rPr>
              <a:t>数法形式的浮点数</a:t>
            </a:r>
            <a:r>
              <a:rPr sz="2000" spc="27" dirty="0">
                <a:latin typeface="MS UI Gothic"/>
                <a:cs typeface="MS UI Gothic"/>
              </a:rPr>
              <a:t>，</a:t>
            </a:r>
            <a:r>
              <a:rPr sz="2000" spc="27" dirty="0">
                <a:latin typeface="Book Antiqua"/>
                <a:cs typeface="Book Antiqua"/>
              </a:rPr>
              <a:t>p</a:t>
            </a:r>
            <a:r>
              <a:rPr sz="2000" dirty="0">
                <a:latin typeface="MS UI Gothic"/>
                <a:cs typeface="MS UI Gothic"/>
              </a:rPr>
              <a:t>指明了小数点后的数字个数，如果</a:t>
            </a:r>
            <a:r>
              <a:rPr sz="2000" spc="53" dirty="0">
                <a:latin typeface="Book Antiqua"/>
                <a:cs typeface="Book Antiqua"/>
              </a:rPr>
              <a:t>p</a:t>
            </a:r>
            <a:r>
              <a:rPr sz="2000" dirty="0">
                <a:latin typeface="宋体"/>
                <a:cs typeface="宋体"/>
              </a:rPr>
              <a:t>为</a:t>
            </a:r>
            <a:r>
              <a:rPr sz="2000" spc="280" dirty="0">
                <a:latin typeface="Book Antiqua"/>
                <a:cs typeface="Book Antiqua"/>
              </a:rPr>
              <a:t>0</a:t>
            </a:r>
            <a:r>
              <a:rPr sz="2000" dirty="0">
                <a:latin typeface="MS UI Gothic"/>
                <a:cs typeface="MS UI Gothic"/>
              </a:rPr>
              <a:t>不</a:t>
            </a:r>
            <a:r>
              <a:rPr sz="2000" dirty="0">
                <a:latin typeface="宋体"/>
                <a:cs typeface="宋体"/>
              </a:rPr>
              <a:t>显</a:t>
            </a:r>
            <a:r>
              <a:rPr sz="2000" dirty="0">
                <a:latin typeface="MS UI Gothic"/>
                <a:cs typeface="MS UI Gothic"/>
              </a:rPr>
              <a:t>示小数点</a:t>
            </a:r>
          </a:p>
          <a:p>
            <a:pPr marL="16932">
              <a:spcBef>
                <a:spcPts val="1427"/>
              </a:spcBef>
            </a:pPr>
            <a:r>
              <a:rPr sz="2000" spc="67" dirty="0">
                <a:latin typeface="Book Antiqua"/>
                <a:cs typeface="Book Antiqua"/>
              </a:rPr>
              <a:t>f</a:t>
            </a:r>
            <a:r>
              <a:rPr sz="2000" spc="67" dirty="0">
                <a:latin typeface="MS UI Gothic"/>
                <a:cs typeface="MS UI Gothic"/>
              </a:rPr>
              <a:t>：</a:t>
            </a:r>
            <a:r>
              <a:rPr sz="2000" dirty="0">
                <a:latin typeface="宋体"/>
                <a:cs typeface="宋体"/>
              </a:rPr>
              <a:t>显</a:t>
            </a:r>
            <a:r>
              <a:rPr sz="2000" dirty="0">
                <a:latin typeface="MS UI Gothic"/>
                <a:cs typeface="MS UI Gothic"/>
              </a:rPr>
              <a:t>示定点十</a:t>
            </a:r>
            <a:r>
              <a:rPr sz="2000" dirty="0">
                <a:latin typeface="宋体"/>
                <a:cs typeface="宋体"/>
              </a:rPr>
              <a:t>进</a:t>
            </a:r>
            <a:r>
              <a:rPr sz="2000" dirty="0">
                <a:latin typeface="MS UI Gothic"/>
                <a:cs typeface="MS UI Gothic"/>
              </a:rPr>
              <a:t>制形式的浮点数，没有指数</a:t>
            </a:r>
          </a:p>
          <a:p>
            <a:pPr marL="16932">
              <a:spcBef>
                <a:spcPts val="1427"/>
              </a:spcBef>
            </a:pPr>
            <a:r>
              <a:rPr sz="2000" spc="140" dirty="0">
                <a:latin typeface="Book Antiqua"/>
                <a:cs typeface="Book Antiqua"/>
              </a:rPr>
              <a:t>g:</a:t>
            </a:r>
            <a:r>
              <a:rPr sz="2000" spc="-80" dirty="0">
                <a:latin typeface="Book Antiqua"/>
                <a:cs typeface="Book Antiqua"/>
              </a:rPr>
              <a:t> </a:t>
            </a:r>
            <a:r>
              <a:rPr sz="2000" dirty="0">
                <a:latin typeface="MS UI Gothic"/>
                <a:cs typeface="MS UI Gothic"/>
              </a:rPr>
              <a:t>表示指数形式或者定点十</a:t>
            </a:r>
            <a:r>
              <a:rPr sz="2000" dirty="0">
                <a:latin typeface="宋体"/>
                <a:cs typeface="宋体"/>
              </a:rPr>
              <a:t>进</a:t>
            </a:r>
            <a:r>
              <a:rPr sz="2000" dirty="0">
                <a:latin typeface="MS UI Gothic"/>
                <a:cs typeface="MS UI Gothic"/>
              </a:rPr>
              <a:t>制形式的浮点数，根据数的大小决定形式</a:t>
            </a:r>
          </a:p>
          <a:p>
            <a:pPr>
              <a:spcBef>
                <a:spcPts val="67"/>
              </a:spcBef>
            </a:pPr>
            <a:endParaRPr sz="2933" dirty="0">
              <a:latin typeface="MS UI Gothic"/>
              <a:cs typeface="MS UI Gothic"/>
            </a:endParaRPr>
          </a:p>
          <a:p>
            <a:pPr marL="16932" marR="1460354">
              <a:lnSpc>
                <a:spcPct val="159400"/>
              </a:lnSpc>
            </a:pPr>
            <a:r>
              <a:rPr sz="2000" spc="-7" dirty="0">
                <a:latin typeface="Courier New"/>
                <a:cs typeface="Courier New"/>
              </a:rPr>
              <a:t>printf(</a:t>
            </a:r>
            <a:r>
              <a:rPr sz="2000" spc="-7" dirty="0">
                <a:solidFill>
                  <a:srgbClr val="378E3C"/>
                </a:solidFill>
                <a:latin typeface="Courier New"/>
                <a:cs typeface="Courier New"/>
              </a:rPr>
              <a:t>"|%d|%5d|%-5d|%5.3d|\n"</a:t>
            </a:r>
            <a:r>
              <a:rPr sz="2000" spc="-7" dirty="0">
                <a:solidFill>
                  <a:srgbClr val="37474F"/>
                </a:solidFill>
                <a:latin typeface="Courier New"/>
                <a:cs typeface="Courier New"/>
              </a:rPr>
              <a:t>, </a:t>
            </a:r>
            <a:r>
              <a:rPr sz="2000" spc="-7" dirty="0">
                <a:solidFill>
                  <a:srgbClr val="111111"/>
                </a:solidFill>
                <a:latin typeface="Courier New"/>
                <a:cs typeface="Courier New"/>
              </a:rPr>
              <a:t>40, 40, 40, 40); </a:t>
            </a:r>
            <a:r>
              <a:rPr sz="2000" dirty="0">
                <a:solidFill>
                  <a:srgbClr val="111111"/>
                </a:solidFill>
                <a:latin typeface="Courier New"/>
                <a:cs typeface="Courier New"/>
              </a:rPr>
              <a:t> </a:t>
            </a:r>
            <a:r>
              <a:rPr sz="2000" spc="-7" dirty="0">
                <a:latin typeface="Courier New"/>
                <a:cs typeface="Courier New"/>
              </a:rPr>
              <a:t>printf(</a:t>
            </a:r>
            <a:r>
              <a:rPr sz="2000" spc="-7" dirty="0">
                <a:solidFill>
                  <a:srgbClr val="378E3C"/>
                </a:solidFill>
                <a:latin typeface="Courier New"/>
                <a:cs typeface="Courier New"/>
              </a:rPr>
              <a:t>"|%10.3f|%10.3e|%-10g|\n"</a:t>
            </a:r>
            <a:r>
              <a:rPr sz="2000" spc="-7" dirty="0">
                <a:solidFill>
                  <a:srgbClr val="111111"/>
                </a:solidFill>
                <a:latin typeface="Courier New"/>
                <a:cs typeface="Courier New"/>
              </a:rPr>
              <a:t>,839.21f, 839.21f, 839.21f); </a:t>
            </a:r>
            <a:r>
              <a:rPr sz="2000" spc="-1187" dirty="0">
                <a:solidFill>
                  <a:srgbClr val="111111"/>
                </a:solidFill>
                <a:latin typeface="Courier New"/>
                <a:cs typeface="Courier New"/>
              </a:rPr>
              <a:t> </a:t>
            </a:r>
            <a:r>
              <a:rPr sz="2000" dirty="0">
                <a:latin typeface="MS Gothic"/>
                <a:cs typeface="MS Gothic"/>
              </a:rPr>
              <a:t>更多</a:t>
            </a:r>
            <a:r>
              <a:rPr sz="2000" dirty="0">
                <a:latin typeface="宋体"/>
                <a:cs typeface="宋体"/>
              </a:rPr>
              <a:t>见</a:t>
            </a:r>
            <a:r>
              <a:rPr sz="2000" spc="-7" dirty="0">
                <a:latin typeface="MS Gothic"/>
                <a:cs typeface="MS Gothic"/>
              </a:rPr>
              <a:t>：</a:t>
            </a:r>
            <a:r>
              <a:rPr sz="2000" u="heavy" spc="-7" dirty="0">
                <a:solidFill>
                  <a:srgbClr val="0097A7"/>
                </a:solidFill>
                <a:uFill>
                  <a:solidFill>
                    <a:srgbClr val="0097A7"/>
                  </a:solidFill>
                </a:uFill>
                <a:latin typeface="Courier New"/>
                <a:cs typeface="Courier New"/>
                <a:hlinkClick r:id="rId2"/>
              </a:rPr>
              <a:t>https://en.wikipedia.org/wiki/Printf_format_string</a:t>
            </a:r>
            <a:endParaRPr sz="2000" dirty="0">
              <a:latin typeface="Courier New"/>
              <a:cs typeface="Courier New"/>
            </a:endParaRPr>
          </a:p>
        </p:txBody>
      </p:sp>
      <p:sp>
        <p:nvSpPr>
          <p:cNvPr id="3" name="object 3"/>
          <p:cNvSpPr txBox="1">
            <a:spLocks noGrp="1"/>
          </p:cNvSpPr>
          <p:nvPr>
            <p:ph type="title"/>
          </p:nvPr>
        </p:nvSpPr>
        <p:spPr>
          <a:xfrm>
            <a:off x="487503" y="319885"/>
            <a:ext cx="2167184" cy="447984"/>
          </a:xfrm>
          <a:prstGeom prst="rect">
            <a:avLst/>
          </a:prstGeom>
        </p:spPr>
        <p:txBody>
          <a:bodyPr vert="horz" wrap="square" lIns="0" tIns="16931" rIns="0" bIns="0" numCol="1" rtlCol="0" anchor="ctr" anchorCtr="0" compatLnSpc="1">
            <a:prstTxWarp prst="textNoShape">
              <a:avLst/>
            </a:prstTxWarp>
            <a:spAutoFit/>
          </a:bodyPr>
          <a:lstStyle/>
          <a:p>
            <a:pPr marL="16932">
              <a:spcBef>
                <a:spcPts val="133"/>
              </a:spcBef>
            </a:pPr>
            <a:r>
              <a:rPr sz="2800" dirty="0">
                <a:latin typeface="Microsoft JhengHei"/>
                <a:cs typeface="Microsoft JhengHei"/>
              </a:rPr>
              <a:t>数</a:t>
            </a:r>
            <a:r>
              <a:rPr sz="2800" spc="-13" dirty="0">
                <a:latin typeface="宋体"/>
                <a:cs typeface="宋体"/>
              </a:rPr>
              <a:t>值</a:t>
            </a:r>
            <a:r>
              <a:rPr sz="2800" spc="-13" dirty="0">
                <a:latin typeface="Microsoft JhengHei"/>
                <a:cs typeface="Microsoft JhengHei"/>
              </a:rPr>
              <a:t>数据</a:t>
            </a:r>
            <a:r>
              <a:rPr sz="2800" spc="-13" dirty="0">
                <a:latin typeface="宋体"/>
                <a:cs typeface="宋体"/>
              </a:rPr>
              <a:t>输</a:t>
            </a:r>
            <a:r>
              <a:rPr sz="2800" spc="-13" dirty="0">
                <a:latin typeface="Microsoft JhengHei"/>
                <a:cs typeface="Microsoft JhengHei"/>
              </a:rPr>
              <a:t>出</a:t>
            </a:r>
            <a:endParaRPr sz="2800">
              <a:latin typeface="Microsoft JhengHei"/>
              <a:cs typeface="Microsoft JhengHei"/>
            </a:endParaRPr>
          </a:p>
        </p:txBody>
      </p:sp>
    </p:spTree>
    <p:extLst>
      <p:ext uri="{BB962C8B-B14F-4D97-AF65-F5344CB8AC3E}">
        <p14:creationId xmlns:p14="http://schemas.microsoft.com/office/powerpoint/2010/main" val="1501614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487504" y="1272854"/>
            <a:ext cx="10631902" cy="5185114"/>
          </a:xfrm>
          <a:prstGeom prst="rect">
            <a:avLst/>
          </a:prstGeom>
        </p:spPr>
        <p:txBody>
          <a:bodyPr vert="horz" wrap="square" lIns="0" tIns="16931" rIns="0" bIns="0" rtlCol="0">
            <a:spAutoFit/>
          </a:bodyPr>
          <a:lstStyle/>
          <a:p>
            <a:pPr marL="16932">
              <a:spcBef>
                <a:spcPts val="133"/>
              </a:spcBef>
              <a:tabLst>
                <a:tab pos="2592234" algn="l"/>
                <a:tab pos="3811312" algn="l"/>
                <a:tab pos="4725621" algn="l"/>
              </a:tabLst>
            </a:pPr>
            <a:r>
              <a:rPr sz="2000" dirty="0">
                <a:latin typeface="MS UI Gothic"/>
                <a:cs typeface="MS UI Gothic"/>
              </a:rPr>
              <a:t>格式字符串</a:t>
            </a:r>
            <a:r>
              <a:rPr sz="2000" spc="187" dirty="0">
                <a:latin typeface="Book Antiqua"/>
                <a:cs typeface="Book Antiqua"/>
              </a:rPr>
              <a:t>:</a:t>
            </a:r>
            <a:r>
              <a:rPr sz="2000" spc="700" dirty="0">
                <a:latin typeface="Book Antiqua"/>
                <a:cs typeface="Book Antiqua"/>
              </a:rPr>
              <a:t> </a:t>
            </a:r>
            <a:r>
              <a:rPr sz="2000" spc="-7" dirty="0">
                <a:latin typeface="Courier New"/>
                <a:cs typeface="Courier New"/>
              </a:rPr>
              <a:t>%m.pX	%-m.pX	%.pX	%mX</a:t>
            </a:r>
            <a:endParaRPr sz="2000">
              <a:latin typeface="Courier New"/>
              <a:cs typeface="Courier New"/>
            </a:endParaRPr>
          </a:p>
          <a:p>
            <a:pPr marL="16932" marR="6773">
              <a:lnSpc>
                <a:spcPct val="159400"/>
              </a:lnSpc>
            </a:pPr>
            <a:r>
              <a:rPr sz="2000" spc="220" dirty="0">
                <a:latin typeface="Book Antiqua"/>
                <a:cs typeface="Book Antiqua"/>
              </a:rPr>
              <a:t>m</a:t>
            </a:r>
            <a:r>
              <a:rPr sz="2000" dirty="0">
                <a:latin typeface="MS UI Gothic"/>
                <a:cs typeface="MS UI Gothic"/>
              </a:rPr>
              <a:t>是最小字符</a:t>
            </a:r>
            <a:r>
              <a:rPr sz="2000" dirty="0">
                <a:latin typeface="宋体"/>
                <a:cs typeface="宋体"/>
              </a:rPr>
              <a:t>宽</a:t>
            </a:r>
            <a:r>
              <a:rPr sz="2000" dirty="0">
                <a:latin typeface="MS UI Gothic"/>
                <a:cs typeface="MS UI Gothic"/>
              </a:rPr>
              <a:t>度</a:t>
            </a:r>
            <a:r>
              <a:rPr sz="2000" spc="127" dirty="0">
                <a:latin typeface="MS UI Gothic"/>
                <a:cs typeface="MS UI Gothic"/>
              </a:rPr>
              <a:t>（</a:t>
            </a:r>
            <a:r>
              <a:rPr sz="2000" spc="127" dirty="0">
                <a:latin typeface="Book Antiqua"/>
                <a:cs typeface="Book Antiqua"/>
              </a:rPr>
              <a:t>minimum</a:t>
            </a:r>
            <a:r>
              <a:rPr sz="2000" spc="-53" dirty="0">
                <a:latin typeface="Book Antiqua"/>
                <a:cs typeface="Book Antiqua"/>
              </a:rPr>
              <a:t> </a:t>
            </a:r>
            <a:r>
              <a:rPr sz="2000" spc="120" dirty="0">
                <a:latin typeface="Book Antiqua"/>
                <a:cs typeface="Book Antiqua"/>
              </a:rPr>
              <a:t>ﬁeld</a:t>
            </a:r>
            <a:r>
              <a:rPr sz="2000" spc="-47" dirty="0">
                <a:latin typeface="Book Antiqua"/>
                <a:cs typeface="Book Antiqua"/>
              </a:rPr>
              <a:t> </a:t>
            </a:r>
            <a:r>
              <a:rPr sz="2000" spc="100" dirty="0">
                <a:latin typeface="Book Antiqua"/>
                <a:cs typeface="Book Antiqua"/>
              </a:rPr>
              <a:t>width)</a:t>
            </a:r>
            <a:r>
              <a:rPr sz="2000" dirty="0">
                <a:latin typeface="MS UI Gothic"/>
                <a:cs typeface="MS UI Gothic"/>
              </a:rPr>
              <a:t>指定了要</a:t>
            </a:r>
            <a:r>
              <a:rPr sz="2000" dirty="0">
                <a:latin typeface="宋体"/>
                <a:cs typeface="宋体"/>
              </a:rPr>
              <a:t>显</a:t>
            </a:r>
            <a:r>
              <a:rPr sz="2000" dirty="0">
                <a:latin typeface="MS UI Gothic"/>
                <a:cs typeface="MS UI Gothic"/>
              </a:rPr>
              <a:t>示的最少字符数量，前有</a:t>
            </a:r>
            <a:r>
              <a:rPr sz="2000" dirty="0">
                <a:latin typeface="宋体"/>
                <a:cs typeface="宋体"/>
              </a:rPr>
              <a:t>负</a:t>
            </a:r>
            <a:r>
              <a:rPr sz="2000" dirty="0">
                <a:latin typeface="MS UI Gothic"/>
                <a:cs typeface="MS UI Gothic"/>
              </a:rPr>
              <a:t>号</a:t>
            </a:r>
            <a:r>
              <a:rPr sz="2000" spc="587" dirty="0">
                <a:latin typeface="Book Antiqua"/>
                <a:cs typeface="Book Antiqua"/>
              </a:rPr>
              <a:t>-</a:t>
            </a:r>
            <a:r>
              <a:rPr sz="2000" dirty="0">
                <a:latin typeface="宋体"/>
                <a:cs typeface="宋体"/>
              </a:rPr>
              <a:t>则</a:t>
            </a:r>
            <a:r>
              <a:rPr sz="2000" dirty="0">
                <a:latin typeface="MS UI Gothic"/>
                <a:cs typeface="MS UI Gothic"/>
              </a:rPr>
              <a:t>左</a:t>
            </a:r>
            <a:r>
              <a:rPr sz="2000" dirty="0">
                <a:latin typeface="宋体"/>
                <a:cs typeface="宋体"/>
              </a:rPr>
              <a:t>对齐 </a:t>
            </a:r>
            <a:r>
              <a:rPr sz="2000" spc="87" dirty="0">
                <a:latin typeface="Book Antiqua"/>
                <a:cs typeface="Book Antiqua"/>
              </a:rPr>
              <a:t>X</a:t>
            </a:r>
            <a:r>
              <a:rPr sz="2000" dirty="0">
                <a:latin typeface="MS UI Gothic"/>
                <a:cs typeface="MS UI Gothic"/>
              </a:rPr>
              <a:t>表明在</a:t>
            </a:r>
            <a:r>
              <a:rPr sz="2000" dirty="0">
                <a:latin typeface="宋体"/>
                <a:cs typeface="宋体"/>
              </a:rPr>
              <a:t>显</a:t>
            </a:r>
            <a:r>
              <a:rPr sz="2000" dirty="0">
                <a:latin typeface="MS UI Gothic"/>
                <a:cs typeface="MS UI Gothic"/>
              </a:rPr>
              <a:t>示前需要</a:t>
            </a:r>
            <a:r>
              <a:rPr sz="2000" dirty="0">
                <a:latin typeface="宋体"/>
                <a:cs typeface="宋体"/>
              </a:rPr>
              <a:t>对</a:t>
            </a:r>
            <a:r>
              <a:rPr sz="2000" dirty="0">
                <a:latin typeface="MS UI Gothic"/>
                <a:cs typeface="MS UI Gothic"/>
              </a:rPr>
              <a:t>其</a:t>
            </a:r>
            <a:r>
              <a:rPr sz="2000" dirty="0">
                <a:latin typeface="宋体"/>
                <a:cs typeface="宋体"/>
              </a:rPr>
              <a:t>进</a:t>
            </a:r>
            <a:r>
              <a:rPr sz="2000" dirty="0">
                <a:latin typeface="MS UI Gothic"/>
                <a:cs typeface="MS UI Gothic"/>
              </a:rPr>
              <a:t>行哪种</a:t>
            </a:r>
            <a:r>
              <a:rPr sz="2000" dirty="0">
                <a:latin typeface="宋体"/>
                <a:cs typeface="宋体"/>
              </a:rPr>
              <a:t>转换</a:t>
            </a:r>
            <a:endParaRPr sz="2000">
              <a:latin typeface="宋体"/>
              <a:cs typeface="宋体"/>
            </a:endParaRPr>
          </a:p>
          <a:p>
            <a:pPr marL="16932">
              <a:spcBef>
                <a:spcPts val="1427"/>
              </a:spcBef>
            </a:pPr>
            <a:r>
              <a:rPr sz="2000" spc="7" dirty="0">
                <a:latin typeface="Book Antiqua"/>
                <a:cs typeface="Book Antiqua"/>
              </a:rPr>
              <a:t>d</a:t>
            </a:r>
            <a:r>
              <a:rPr sz="2000" spc="7" dirty="0">
                <a:latin typeface="MS UI Gothic"/>
                <a:cs typeface="MS UI Gothic"/>
              </a:rPr>
              <a:t>：</a:t>
            </a:r>
            <a:r>
              <a:rPr sz="2000" dirty="0">
                <a:latin typeface="MS UI Gothic"/>
                <a:cs typeface="MS UI Gothic"/>
              </a:rPr>
              <a:t>十</a:t>
            </a:r>
            <a:r>
              <a:rPr sz="2000" dirty="0">
                <a:latin typeface="宋体"/>
                <a:cs typeface="宋体"/>
              </a:rPr>
              <a:t>进</a:t>
            </a:r>
            <a:r>
              <a:rPr sz="2000" dirty="0">
                <a:latin typeface="MS UI Gothic"/>
                <a:cs typeface="MS UI Gothic"/>
              </a:rPr>
              <a:t>制整数</a:t>
            </a:r>
            <a:r>
              <a:rPr sz="2000" spc="27" dirty="0">
                <a:latin typeface="MS UI Gothic"/>
                <a:cs typeface="MS UI Gothic"/>
              </a:rPr>
              <a:t>，</a:t>
            </a:r>
            <a:r>
              <a:rPr sz="2000" spc="27" dirty="0">
                <a:latin typeface="Book Antiqua"/>
                <a:cs typeface="Book Antiqua"/>
              </a:rPr>
              <a:t>p</a:t>
            </a:r>
            <a:r>
              <a:rPr sz="2000" dirty="0">
                <a:latin typeface="MS UI Gothic"/>
                <a:cs typeface="MS UI Gothic"/>
              </a:rPr>
              <a:t>指明了</a:t>
            </a:r>
            <a:r>
              <a:rPr sz="2000" dirty="0">
                <a:latin typeface="宋体"/>
                <a:cs typeface="宋体"/>
              </a:rPr>
              <a:t>带显</a:t>
            </a:r>
            <a:r>
              <a:rPr sz="2000" dirty="0">
                <a:latin typeface="MS UI Gothic"/>
                <a:cs typeface="MS UI Gothic"/>
              </a:rPr>
              <a:t>示数字的最少个数（必要</a:t>
            </a:r>
            <a:r>
              <a:rPr sz="2000" dirty="0">
                <a:latin typeface="宋体"/>
                <a:cs typeface="宋体"/>
              </a:rPr>
              <a:t>时</a:t>
            </a:r>
            <a:r>
              <a:rPr sz="2000" dirty="0">
                <a:latin typeface="MS UI Gothic"/>
                <a:cs typeface="MS UI Gothic"/>
              </a:rPr>
              <a:t>在数前加上</a:t>
            </a:r>
            <a:r>
              <a:rPr sz="2000" dirty="0">
                <a:latin typeface="宋体"/>
                <a:cs typeface="宋体"/>
              </a:rPr>
              <a:t>额</a:t>
            </a:r>
            <a:r>
              <a:rPr sz="2000" dirty="0">
                <a:latin typeface="MS UI Gothic"/>
                <a:cs typeface="MS UI Gothic"/>
              </a:rPr>
              <a:t>外的零）</a:t>
            </a:r>
            <a:endParaRPr sz="2000">
              <a:latin typeface="MS UI Gothic"/>
              <a:cs typeface="MS UI Gothic"/>
            </a:endParaRPr>
          </a:p>
          <a:p>
            <a:pPr marL="16932">
              <a:spcBef>
                <a:spcPts val="1427"/>
              </a:spcBef>
            </a:pPr>
            <a:r>
              <a:rPr sz="2000" spc="152" dirty="0">
                <a:latin typeface="Book Antiqua"/>
                <a:cs typeface="Book Antiqua"/>
              </a:rPr>
              <a:t>e:</a:t>
            </a:r>
            <a:r>
              <a:rPr sz="2000" spc="-80" dirty="0">
                <a:latin typeface="Book Antiqua"/>
                <a:cs typeface="Book Antiqua"/>
              </a:rPr>
              <a:t> </a:t>
            </a:r>
            <a:r>
              <a:rPr sz="2000" dirty="0">
                <a:latin typeface="MS UI Gothic"/>
                <a:cs typeface="MS UI Gothic"/>
              </a:rPr>
              <a:t>表示科学</a:t>
            </a:r>
            <a:r>
              <a:rPr sz="2000" dirty="0">
                <a:latin typeface="宋体"/>
                <a:cs typeface="宋体"/>
              </a:rPr>
              <a:t>记</a:t>
            </a:r>
            <a:r>
              <a:rPr sz="2000" dirty="0">
                <a:latin typeface="MS UI Gothic"/>
                <a:cs typeface="MS UI Gothic"/>
              </a:rPr>
              <a:t>数法形式的浮点数</a:t>
            </a:r>
            <a:r>
              <a:rPr sz="2000" spc="27" dirty="0">
                <a:latin typeface="MS UI Gothic"/>
                <a:cs typeface="MS UI Gothic"/>
              </a:rPr>
              <a:t>，</a:t>
            </a:r>
            <a:r>
              <a:rPr sz="2000" spc="27" dirty="0">
                <a:latin typeface="Book Antiqua"/>
                <a:cs typeface="Book Antiqua"/>
              </a:rPr>
              <a:t>p</a:t>
            </a:r>
            <a:r>
              <a:rPr sz="2000" dirty="0">
                <a:latin typeface="MS UI Gothic"/>
                <a:cs typeface="MS UI Gothic"/>
              </a:rPr>
              <a:t>指明了小数点后的数字个数，如果</a:t>
            </a:r>
            <a:r>
              <a:rPr sz="2000" spc="53" dirty="0">
                <a:latin typeface="Book Antiqua"/>
                <a:cs typeface="Book Antiqua"/>
              </a:rPr>
              <a:t>p</a:t>
            </a:r>
            <a:r>
              <a:rPr sz="2000" dirty="0">
                <a:latin typeface="宋体"/>
                <a:cs typeface="宋体"/>
              </a:rPr>
              <a:t>为</a:t>
            </a:r>
            <a:r>
              <a:rPr sz="2000" spc="280" dirty="0">
                <a:latin typeface="Book Antiqua"/>
                <a:cs typeface="Book Antiqua"/>
              </a:rPr>
              <a:t>0</a:t>
            </a:r>
            <a:r>
              <a:rPr sz="2000" dirty="0">
                <a:latin typeface="MS UI Gothic"/>
                <a:cs typeface="MS UI Gothic"/>
              </a:rPr>
              <a:t>不</a:t>
            </a:r>
            <a:r>
              <a:rPr sz="2000" dirty="0">
                <a:latin typeface="宋体"/>
                <a:cs typeface="宋体"/>
              </a:rPr>
              <a:t>显</a:t>
            </a:r>
            <a:r>
              <a:rPr sz="2000" dirty="0">
                <a:latin typeface="MS UI Gothic"/>
                <a:cs typeface="MS UI Gothic"/>
              </a:rPr>
              <a:t>示小数点</a:t>
            </a:r>
            <a:endParaRPr sz="2000">
              <a:latin typeface="MS UI Gothic"/>
              <a:cs typeface="MS UI Gothic"/>
            </a:endParaRPr>
          </a:p>
          <a:p>
            <a:pPr marL="16932">
              <a:spcBef>
                <a:spcPts val="1427"/>
              </a:spcBef>
            </a:pPr>
            <a:r>
              <a:rPr sz="2000" spc="67" dirty="0">
                <a:latin typeface="Book Antiqua"/>
                <a:cs typeface="Book Antiqua"/>
              </a:rPr>
              <a:t>f</a:t>
            </a:r>
            <a:r>
              <a:rPr sz="2000" spc="67" dirty="0">
                <a:latin typeface="MS UI Gothic"/>
                <a:cs typeface="MS UI Gothic"/>
              </a:rPr>
              <a:t>：</a:t>
            </a:r>
            <a:r>
              <a:rPr sz="2000" dirty="0">
                <a:latin typeface="宋体"/>
                <a:cs typeface="宋体"/>
              </a:rPr>
              <a:t>显</a:t>
            </a:r>
            <a:r>
              <a:rPr sz="2000" dirty="0">
                <a:latin typeface="MS UI Gothic"/>
                <a:cs typeface="MS UI Gothic"/>
              </a:rPr>
              <a:t>示定点十</a:t>
            </a:r>
            <a:r>
              <a:rPr sz="2000" dirty="0">
                <a:latin typeface="宋体"/>
                <a:cs typeface="宋体"/>
              </a:rPr>
              <a:t>进</a:t>
            </a:r>
            <a:r>
              <a:rPr sz="2000" dirty="0">
                <a:latin typeface="MS UI Gothic"/>
                <a:cs typeface="MS UI Gothic"/>
              </a:rPr>
              <a:t>制形式的浮点数，没有指数</a:t>
            </a:r>
            <a:endParaRPr sz="2000">
              <a:latin typeface="MS UI Gothic"/>
              <a:cs typeface="MS UI Gothic"/>
            </a:endParaRPr>
          </a:p>
          <a:p>
            <a:pPr marL="16932">
              <a:spcBef>
                <a:spcPts val="1427"/>
              </a:spcBef>
            </a:pPr>
            <a:r>
              <a:rPr sz="2000" spc="140" dirty="0">
                <a:latin typeface="Book Antiqua"/>
                <a:cs typeface="Book Antiqua"/>
              </a:rPr>
              <a:t>g:</a:t>
            </a:r>
            <a:r>
              <a:rPr sz="2000" spc="-80" dirty="0">
                <a:latin typeface="Book Antiqua"/>
                <a:cs typeface="Book Antiqua"/>
              </a:rPr>
              <a:t> </a:t>
            </a:r>
            <a:r>
              <a:rPr sz="2000" dirty="0">
                <a:latin typeface="MS UI Gothic"/>
                <a:cs typeface="MS UI Gothic"/>
              </a:rPr>
              <a:t>表示指数形式或者定点十</a:t>
            </a:r>
            <a:r>
              <a:rPr sz="2000" dirty="0">
                <a:latin typeface="宋体"/>
                <a:cs typeface="宋体"/>
              </a:rPr>
              <a:t>进</a:t>
            </a:r>
            <a:r>
              <a:rPr sz="2000" dirty="0">
                <a:latin typeface="MS UI Gothic"/>
                <a:cs typeface="MS UI Gothic"/>
              </a:rPr>
              <a:t>制形式的浮点数，根据数的大小决定形式</a:t>
            </a:r>
            <a:endParaRPr sz="2000">
              <a:latin typeface="MS UI Gothic"/>
              <a:cs typeface="MS UI Gothic"/>
            </a:endParaRPr>
          </a:p>
          <a:p>
            <a:pPr>
              <a:spcBef>
                <a:spcPts val="67"/>
              </a:spcBef>
            </a:pPr>
            <a:endParaRPr sz="2933">
              <a:latin typeface="MS UI Gothic"/>
              <a:cs typeface="MS UI Gothic"/>
            </a:endParaRPr>
          </a:p>
          <a:p>
            <a:pPr marL="16932" marR="1460354">
              <a:lnSpc>
                <a:spcPct val="159400"/>
              </a:lnSpc>
            </a:pPr>
            <a:r>
              <a:rPr sz="2000" spc="-7" dirty="0">
                <a:latin typeface="Courier New"/>
                <a:cs typeface="Courier New"/>
              </a:rPr>
              <a:t>printf(</a:t>
            </a:r>
            <a:r>
              <a:rPr sz="2000" spc="-7" dirty="0">
                <a:solidFill>
                  <a:srgbClr val="378E3C"/>
                </a:solidFill>
                <a:latin typeface="Courier New"/>
                <a:cs typeface="Courier New"/>
              </a:rPr>
              <a:t>"|%d|%5d|%-5d|%5.3d|\n"</a:t>
            </a:r>
            <a:r>
              <a:rPr sz="2000" spc="-7" dirty="0">
                <a:solidFill>
                  <a:srgbClr val="37474F"/>
                </a:solidFill>
                <a:latin typeface="Courier New"/>
                <a:cs typeface="Courier New"/>
              </a:rPr>
              <a:t>, </a:t>
            </a:r>
            <a:r>
              <a:rPr sz="2000" spc="-7" dirty="0">
                <a:solidFill>
                  <a:srgbClr val="111111"/>
                </a:solidFill>
                <a:latin typeface="Courier New"/>
                <a:cs typeface="Courier New"/>
              </a:rPr>
              <a:t>40, 40, 40, 40); </a:t>
            </a:r>
            <a:r>
              <a:rPr sz="2000" dirty="0">
                <a:solidFill>
                  <a:srgbClr val="111111"/>
                </a:solidFill>
                <a:latin typeface="Courier New"/>
                <a:cs typeface="Courier New"/>
              </a:rPr>
              <a:t> </a:t>
            </a:r>
            <a:r>
              <a:rPr sz="2000" spc="-7" dirty="0">
                <a:latin typeface="Courier New"/>
                <a:cs typeface="Courier New"/>
              </a:rPr>
              <a:t>printf(</a:t>
            </a:r>
            <a:r>
              <a:rPr sz="2000" spc="-7" dirty="0">
                <a:solidFill>
                  <a:srgbClr val="378E3C"/>
                </a:solidFill>
                <a:latin typeface="Courier New"/>
                <a:cs typeface="Courier New"/>
              </a:rPr>
              <a:t>"|%10.3f|%10.3e|%-10g|\n"</a:t>
            </a:r>
            <a:r>
              <a:rPr sz="2000" spc="-7" dirty="0">
                <a:solidFill>
                  <a:srgbClr val="111111"/>
                </a:solidFill>
                <a:latin typeface="Courier New"/>
                <a:cs typeface="Courier New"/>
              </a:rPr>
              <a:t>,839.21f, 839.21f, 839.21f); </a:t>
            </a:r>
            <a:r>
              <a:rPr sz="2000" spc="-1187" dirty="0">
                <a:solidFill>
                  <a:srgbClr val="111111"/>
                </a:solidFill>
                <a:latin typeface="Courier New"/>
                <a:cs typeface="Courier New"/>
              </a:rPr>
              <a:t> </a:t>
            </a:r>
            <a:r>
              <a:rPr sz="2000" dirty="0">
                <a:latin typeface="MS Gothic"/>
                <a:cs typeface="MS Gothic"/>
              </a:rPr>
              <a:t>更多</a:t>
            </a:r>
            <a:r>
              <a:rPr sz="2000" dirty="0">
                <a:latin typeface="宋体"/>
                <a:cs typeface="宋体"/>
              </a:rPr>
              <a:t>见</a:t>
            </a:r>
            <a:r>
              <a:rPr sz="2000" spc="-7" dirty="0">
                <a:latin typeface="MS Gothic"/>
                <a:cs typeface="MS Gothic"/>
              </a:rPr>
              <a:t>：</a:t>
            </a:r>
            <a:r>
              <a:rPr sz="2000" u="heavy" spc="-7" dirty="0">
                <a:solidFill>
                  <a:srgbClr val="0097A7"/>
                </a:solidFill>
                <a:uFill>
                  <a:solidFill>
                    <a:srgbClr val="0097A7"/>
                  </a:solidFill>
                </a:uFill>
                <a:latin typeface="Courier New"/>
                <a:cs typeface="Courier New"/>
                <a:hlinkClick r:id="rId2"/>
              </a:rPr>
              <a:t>https://en.wikipedia.org/wiki/Printf_format_string</a:t>
            </a:r>
            <a:endParaRPr sz="2000">
              <a:latin typeface="Courier New"/>
              <a:cs typeface="Courier New"/>
            </a:endParaRPr>
          </a:p>
        </p:txBody>
      </p:sp>
      <p:sp>
        <p:nvSpPr>
          <p:cNvPr id="3" name="object 3"/>
          <p:cNvSpPr txBox="1">
            <a:spLocks noGrp="1"/>
          </p:cNvSpPr>
          <p:nvPr>
            <p:ph type="title"/>
          </p:nvPr>
        </p:nvSpPr>
        <p:spPr>
          <a:xfrm>
            <a:off x="487503" y="319885"/>
            <a:ext cx="2167184" cy="447984"/>
          </a:xfrm>
          <a:prstGeom prst="rect">
            <a:avLst/>
          </a:prstGeom>
        </p:spPr>
        <p:txBody>
          <a:bodyPr vert="horz" wrap="square" lIns="0" tIns="16931" rIns="0" bIns="0" numCol="1" rtlCol="0" anchor="ctr" anchorCtr="0" compatLnSpc="1">
            <a:prstTxWarp prst="textNoShape">
              <a:avLst/>
            </a:prstTxWarp>
            <a:spAutoFit/>
          </a:bodyPr>
          <a:lstStyle/>
          <a:p>
            <a:pPr marL="16932">
              <a:spcBef>
                <a:spcPts val="133"/>
              </a:spcBef>
            </a:pPr>
            <a:r>
              <a:rPr sz="2800" dirty="0">
                <a:latin typeface="Microsoft JhengHei"/>
                <a:cs typeface="Microsoft JhengHei"/>
              </a:rPr>
              <a:t>数</a:t>
            </a:r>
            <a:r>
              <a:rPr sz="2800" spc="-13" dirty="0">
                <a:latin typeface="宋体"/>
                <a:cs typeface="宋体"/>
              </a:rPr>
              <a:t>值</a:t>
            </a:r>
            <a:r>
              <a:rPr sz="2800" spc="-13" dirty="0">
                <a:latin typeface="Microsoft JhengHei"/>
                <a:cs typeface="Microsoft JhengHei"/>
              </a:rPr>
              <a:t>数据</a:t>
            </a:r>
            <a:r>
              <a:rPr sz="2800" spc="-13" dirty="0">
                <a:latin typeface="宋体"/>
                <a:cs typeface="宋体"/>
              </a:rPr>
              <a:t>输</a:t>
            </a:r>
            <a:r>
              <a:rPr sz="2800" spc="-13" dirty="0">
                <a:latin typeface="Microsoft JhengHei"/>
                <a:cs typeface="Microsoft JhengHei"/>
              </a:rPr>
              <a:t>出</a:t>
            </a:r>
            <a:endParaRPr sz="2800">
              <a:latin typeface="Microsoft JhengHei"/>
              <a:cs typeface="Microsoft JhengHei"/>
            </a:endParaRPr>
          </a:p>
        </p:txBody>
      </p:sp>
    </p:spTree>
    <p:extLst>
      <p:ext uri="{BB962C8B-B14F-4D97-AF65-F5344CB8AC3E}">
        <p14:creationId xmlns:p14="http://schemas.microsoft.com/office/powerpoint/2010/main" val="1306541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endParaRPr lang="zh-CN" altLang="en-US"/>
          </a:p>
        </p:txBody>
      </p:sp>
      <p:sp>
        <p:nvSpPr>
          <p:cNvPr id="54275" name="内容占位符 2"/>
          <p:cNvSpPr>
            <a:spLocks noGrp="1"/>
          </p:cNvSpPr>
          <p:nvPr>
            <p:ph idx="1"/>
          </p:nvPr>
        </p:nvSpPr>
        <p:spPr/>
        <p:txBody>
          <a:bodyPr/>
          <a:lstStyle/>
          <a:p>
            <a:r>
              <a:rPr lang="zh-CN" altLang="zh-CN" sz="2400" dirty="0">
                <a:latin typeface="Courier New" pitchFamily="49" charset="0"/>
                <a:cs typeface="Courier New" pitchFamily="49" charset="0"/>
              </a:rPr>
              <a:t>实浮点型数据的精度问题</a:t>
            </a:r>
          </a:p>
          <a:p>
            <a:pPr>
              <a:buFontTx/>
              <a:buNone/>
            </a:pPr>
            <a:r>
              <a:rPr lang="en-US" altLang="zh-CN" sz="2400" b="0" dirty="0">
                <a:latin typeface="Courier New" pitchFamily="49" charset="0"/>
                <a:cs typeface="Courier New" pitchFamily="49" charset="0"/>
              </a:rPr>
              <a:t>#include &lt;</a:t>
            </a:r>
            <a:r>
              <a:rPr lang="en-US" altLang="zh-CN" sz="2400" b="0" dirty="0" err="1">
                <a:latin typeface="Courier New" pitchFamily="49" charset="0"/>
                <a:cs typeface="Courier New" pitchFamily="49" charset="0"/>
              </a:rPr>
              <a:t>stdio.h</a:t>
            </a:r>
            <a:r>
              <a:rPr lang="en-US" altLang="zh-CN" sz="2400" b="0" dirty="0">
                <a:latin typeface="Courier New" pitchFamily="49" charset="0"/>
                <a:cs typeface="Courier New" pitchFamily="49" charset="0"/>
              </a:rPr>
              <a:t>&gt;</a:t>
            </a:r>
            <a:endParaRPr lang="zh-CN" altLang="zh-CN" sz="2400" b="0" dirty="0">
              <a:latin typeface="Courier New" pitchFamily="49" charset="0"/>
              <a:cs typeface="Courier New" pitchFamily="49" charset="0"/>
            </a:endParaRPr>
          </a:p>
          <a:p>
            <a:pPr>
              <a:buFontTx/>
              <a:buNone/>
            </a:pPr>
            <a:r>
              <a:rPr lang="en-US" altLang="zh-CN" sz="2400" b="0" dirty="0" err="1">
                <a:latin typeface="Courier New" pitchFamily="49" charset="0"/>
                <a:cs typeface="Courier New" pitchFamily="49" charset="0"/>
              </a:rPr>
              <a:t>int</a:t>
            </a:r>
            <a:r>
              <a:rPr lang="en-US" altLang="zh-CN" sz="2400" b="0" dirty="0">
                <a:latin typeface="Courier New" pitchFamily="49" charset="0"/>
                <a:cs typeface="Courier New" pitchFamily="49" charset="0"/>
              </a:rPr>
              <a:t> main( )</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float x = 0.1f;</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float y = 0.2f;</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float z = x + y;</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a:solidFill>
                  <a:srgbClr val="0000CC"/>
                </a:solidFill>
                <a:latin typeface="Courier New" pitchFamily="49" charset="0"/>
                <a:cs typeface="Courier New" pitchFamily="49" charset="0"/>
              </a:rPr>
              <a:t>if(z == 0.3)</a:t>
            </a:r>
            <a:endParaRPr lang="zh-CN" altLang="zh-CN" sz="2400" b="0" dirty="0">
              <a:solidFill>
                <a:srgbClr val="0000CC"/>
              </a:solidFill>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printf</a:t>
            </a:r>
            <a:r>
              <a:rPr lang="en-US" altLang="zh-CN" sz="2400" b="0" dirty="0">
                <a:latin typeface="Courier New" pitchFamily="49" charset="0"/>
                <a:cs typeface="Courier New" pitchFamily="49" charset="0"/>
              </a:rPr>
              <a:t>("They are equal.\n");</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else</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printf</a:t>
            </a:r>
            <a:r>
              <a:rPr lang="en-US" altLang="zh-CN" sz="2400" b="0" dirty="0">
                <a:latin typeface="Courier New" pitchFamily="49" charset="0"/>
                <a:cs typeface="Courier New" pitchFamily="49" charset="0"/>
              </a:rPr>
              <a:t>("They are not equal! The value of z is %.10f", z);</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return 0;</a:t>
            </a:r>
            <a:endParaRPr lang="zh-CN" altLang="zh-CN" sz="2400" b="0" dirty="0">
              <a:latin typeface="Courier New" pitchFamily="49" charset="0"/>
              <a:cs typeface="Courier New" pitchFamily="49" charset="0"/>
            </a:endParaRPr>
          </a:p>
          <a:p>
            <a:pPr>
              <a:buNone/>
            </a:pPr>
            <a:r>
              <a:rPr lang="en-US" altLang="zh-CN" sz="2400" b="0" dirty="0">
                <a:latin typeface="Courier New" pitchFamily="49" charset="0"/>
                <a:cs typeface="Courier New" pitchFamily="49" charset="0"/>
              </a:rPr>
              <a:t>}</a:t>
            </a:r>
            <a:r>
              <a:rPr lang="en-US" altLang="zh-CN" sz="2400" dirty="0">
                <a:latin typeface="Courier New" pitchFamily="49" charset="0"/>
                <a:cs typeface="Courier New" pitchFamily="49" charset="0"/>
              </a:rPr>
              <a:t> //</a:t>
            </a:r>
            <a:r>
              <a:rPr lang="zh-CN" altLang="zh-CN" sz="2400" dirty="0">
                <a:latin typeface="Courier New" pitchFamily="49" charset="0"/>
                <a:cs typeface="Courier New" pitchFamily="49" charset="0"/>
              </a:rPr>
              <a:t>输出“</a:t>
            </a:r>
            <a:r>
              <a:rPr lang="en-US" altLang="zh-CN" sz="2400" dirty="0">
                <a:latin typeface="Courier New" pitchFamily="49" charset="0"/>
                <a:cs typeface="Courier New" pitchFamily="49" charset="0"/>
              </a:rPr>
              <a:t>They are not equal! The value of z is 0.3000000119</a:t>
            </a:r>
            <a:r>
              <a:rPr lang="zh-CN" altLang="zh-CN" sz="240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endParaRPr lang="zh-CN" altLang="en-US" sz="2400"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9407893D-ACD4-4D6D-9F49-07F686148E44}" type="slidenum">
              <a:rPr lang="en-US" altLang="zh-CN" sz="1200">
                <a:latin typeface="Arial" charset="0"/>
                <a:ea typeface="+mn-ea"/>
              </a:rPr>
              <a:pPr algn="r">
                <a:defRPr/>
              </a:pPr>
              <a:t>53</a:t>
            </a:fld>
            <a:endParaRPr lang="en-US" altLang="zh-CN" sz="1200">
              <a:latin typeface="Arial" charset="0"/>
              <a:ea typeface="+mn-ea"/>
            </a:endParaRPr>
          </a:p>
        </p:txBody>
      </p:sp>
      <p:sp>
        <p:nvSpPr>
          <p:cNvPr id="5" name="Rectangle 11">
            <a:extLst>
              <a:ext uri="{FF2B5EF4-FFF2-40B4-BE49-F238E27FC236}">
                <a16:creationId xmlns:a16="http://schemas.microsoft.com/office/drawing/2014/main" id="{23B25702-45E2-4F69-A8F4-B7C57D6EDFDE}"/>
              </a:ext>
            </a:extLst>
          </p:cNvPr>
          <p:cNvSpPr>
            <a:spLocks noChangeArrowheads="1"/>
          </p:cNvSpPr>
          <p:nvPr/>
        </p:nvSpPr>
        <p:spPr bwMode="auto">
          <a:xfrm>
            <a:off x="7355345" y="2617864"/>
            <a:ext cx="373495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0" rIns="0">
            <a:spAutoFit/>
          </a:bodyPr>
          <a:lstStyle/>
          <a:p>
            <a:r>
              <a:rPr kumimoji="1" lang="zh-CN" altLang="en-US" b="1" dirty="0">
                <a:latin typeface="Times New Roman" pitchFamily="18" charset="0"/>
              </a:rPr>
              <a:t> 为什么</a:t>
            </a:r>
            <a:r>
              <a:rPr kumimoji="1" lang="en-US" altLang="zh-CN" b="1" dirty="0">
                <a:latin typeface="Times New Roman" pitchFamily="18" charset="0"/>
              </a:rPr>
              <a:t>?</a:t>
            </a:r>
          </a:p>
          <a:p>
            <a:r>
              <a:rPr kumimoji="1" lang="en-US" altLang="zh-CN" b="1" dirty="0">
                <a:latin typeface="Times New Roman" pitchFamily="18" charset="0"/>
              </a:rPr>
              <a:t> 1: </a:t>
            </a:r>
            <a:r>
              <a:rPr kumimoji="1" lang="zh-CN" altLang="en-US" b="1" dirty="0">
                <a:latin typeface="Times New Roman" pitchFamily="18" charset="0"/>
              </a:rPr>
              <a:t>二进制</a:t>
            </a:r>
          </a:p>
          <a:p>
            <a:r>
              <a:rPr kumimoji="1" lang="en-US" altLang="zh-CN" b="1" dirty="0">
                <a:latin typeface="Times New Roman" pitchFamily="18" charset="0"/>
              </a:rPr>
              <a:t> 2: </a:t>
            </a:r>
            <a:r>
              <a:rPr kumimoji="1" lang="zh-CN" altLang="en-US" b="1" dirty="0">
                <a:latin typeface="Times New Roman" pitchFamily="18" charset="0"/>
              </a:rPr>
              <a:t>浮点数的存储格式</a:t>
            </a:r>
            <a:endParaRPr kumimoji="1" lang="zh-CN" altLang="en-US" b="1" dirty="0">
              <a:solidFill>
                <a:srgbClr val="FF0000"/>
              </a:solidFill>
              <a:latin typeface="Times New Roman" pitchFamily="18" charset="0"/>
            </a:endParaRPr>
          </a:p>
        </p:txBody>
      </p:sp>
      <p:sp>
        <p:nvSpPr>
          <p:cNvPr id="6" name="Rectangle 4">
            <a:extLst>
              <a:ext uri="{FF2B5EF4-FFF2-40B4-BE49-F238E27FC236}">
                <a16:creationId xmlns:a16="http://schemas.microsoft.com/office/drawing/2014/main" id="{FD06D7CA-2957-4849-ACEE-2572597226B4}"/>
              </a:ext>
            </a:extLst>
          </p:cNvPr>
          <p:cNvSpPr>
            <a:spLocks noChangeArrowheads="1"/>
          </p:cNvSpPr>
          <p:nvPr/>
        </p:nvSpPr>
        <p:spPr bwMode="auto">
          <a:xfrm>
            <a:off x="2719831" y="3912440"/>
            <a:ext cx="3965188"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p>
            <a:r>
              <a:rPr lang="en-US" altLang="zh-CN" b="1" dirty="0">
                <a:solidFill>
                  <a:srgbClr val="FF0000"/>
                </a:solidFill>
                <a:latin typeface="Courier New" pitchFamily="49" charset="0"/>
                <a:cs typeface="Courier New" pitchFamily="49" charset="0"/>
              </a:rPr>
              <a:t>//</a:t>
            </a:r>
            <a:r>
              <a:rPr lang="zh-CN" altLang="en-US" b="1" dirty="0">
                <a:solidFill>
                  <a:srgbClr val="FF0000"/>
                </a:solidFill>
                <a:latin typeface="Courier New" pitchFamily="49" charset="0"/>
                <a:cs typeface="Courier New" pitchFamily="49" charset="0"/>
              </a:rPr>
              <a:t>可改成 </a:t>
            </a:r>
            <a:r>
              <a:rPr lang="en-US" altLang="zh-CN" b="1" dirty="0">
                <a:solidFill>
                  <a:srgbClr val="FF0000"/>
                </a:solidFill>
                <a:latin typeface="Courier New" pitchFamily="49" charset="0"/>
                <a:cs typeface="Courier New" pitchFamily="49" charset="0"/>
              </a:rPr>
              <a:t>if(z == 0.3F)</a:t>
            </a:r>
            <a:endParaRPr kumimoji="1" lang="en-US" altLang="zh-CN" b="1" dirty="0">
              <a:solidFill>
                <a:srgbClr val="FF3300"/>
              </a:solidFill>
              <a:latin typeface="Courier New" pitchFamily="49" charset="0"/>
              <a:cs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r>
              <a:rPr lang="zh-CN" altLang="en-US" dirty="0"/>
              <a:t>或者</a:t>
            </a:r>
          </a:p>
        </p:txBody>
      </p:sp>
      <p:sp>
        <p:nvSpPr>
          <p:cNvPr id="59395" name="Rectangle 3"/>
          <p:cNvSpPr>
            <a:spLocks noGrp="1" noChangeArrowheads="1"/>
          </p:cNvSpPr>
          <p:nvPr>
            <p:ph type="body" idx="4294967295"/>
          </p:nvPr>
        </p:nvSpPr>
        <p:spPr/>
        <p:txBody>
          <a:bodyPr/>
          <a:lstStyle/>
          <a:p>
            <a:endParaRPr lang="zh-CN" altLang="en-US"/>
          </a:p>
        </p:txBody>
      </p:sp>
      <p:sp>
        <p:nvSpPr>
          <p:cNvPr id="59396" name="Rectangle 4"/>
          <p:cNvSpPr>
            <a:spLocks noChangeArrowheads="1"/>
          </p:cNvSpPr>
          <p:nvPr/>
        </p:nvSpPr>
        <p:spPr bwMode="auto">
          <a:xfrm>
            <a:off x="97354" y="2166939"/>
            <a:ext cx="12046498" cy="26776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b="1" dirty="0">
                <a:latin typeface="Courier New" pitchFamily="49" charset="0"/>
                <a:cs typeface="Courier New" pitchFamily="49" charset="0"/>
              </a:rPr>
              <a:t>…</a:t>
            </a:r>
          </a:p>
          <a:p>
            <a:r>
              <a:rPr lang="en-US" altLang="zh-CN" b="1" dirty="0">
                <a:latin typeface="Courier New" pitchFamily="49" charset="0"/>
                <a:cs typeface="Courier New" pitchFamily="49" charset="0"/>
              </a:rPr>
              <a:t>  </a:t>
            </a:r>
          </a:p>
          <a:p>
            <a:r>
              <a:rPr lang="en-US" altLang="zh-CN" b="1" dirty="0">
                <a:solidFill>
                  <a:srgbClr val="0000FF"/>
                </a:solidFill>
                <a:latin typeface="Courier New" pitchFamily="49" charset="0"/>
                <a:cs typeface="Courier New" pitchFamily="49" charset="0"/>
              </a:rPr>
              <a:t>if(z == 0.3)	</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("They are equal.\n");   </a:t>
            </a:r>
          </a:p>
          <a:p>
            <a:r>
              <a:rPr lang="en-US" altLang="zh-CN" b="1" dirty="0">
                <a:latin typeface="Courier New" pitchFamily="49" charset="0"/>
                <a:cs typeface="Courier New" pitchFamily="49" charset="0"/>
              </a:rPr>
              <a:t>else   </a:t>
            </a:r>
          </a:p>
          <a:p>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a:t>
            </a:r>
            <a:r>
              <a:rPr lang="en-US" altLang="zh-CN" sz="2000" b="1" dirty="0">
                <a:latin typeface="Courier New" pitchFamily="49" charset="0"/>
                <a:cs typeface="Courier New" pitchFamily="49" charset="0"/>
              </a:rPr>
              <a:t>They are not equal! The value of c is %.10f, or %f</a:t>
            </a:r>
            <a:r>
              <a:rPr lang="en-US" altLang="zh-CN" b="1" dirty="0">
                <a:latin typeface="Courier New" pitchFamily="49" charset="0"/>
                <a:cs typeface="Courier New" pitchFamily="49" charset="0"/>
              </a:rPr>
              <a:t>", c, c);</a:t>
            </a:r>
          </a:p>
          <a:p>
            <a:r>
              <a:rPr lang="en-US" altLang="zh-CN" b="1" dirty="0">
                <a:latin typeface="Courier New" pitchFamily="49" charset="0"/>
                <a:cs typeface="Courier New" pitchFamily="49" charset="0"/>
              </a:rPr>
              <a:t>…</a:t>
            </a:r>
          </a:p>
        </p:txBody>
      </p:sp>
      <p:sp>
        <p:nvSpPr>
          <p:cNvPr id="59397" name="Rectangle 4"/>
          <p:cNvSpPr>
            <a:spLocks noChangeArrowheads="1"/>
          </p:cNvSpPr>
          <p:nvPr/>
        </p:nvSpPr>
        <p:spPr bwMode="auto">
          <a:xfrm>
            <a:off x="143914" y="2888940"/>
            <a:ext cx="7834837"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p>
            <a:r>
              <a:rPr kumimoji="1" lang="en-US" altLang="zh-CN" b="1" dirty="0">
                <a:solidFill>
                  <a:srgbClr val="FF3300"/>
                </a:solidFill>
                <a:latin typeface="Courier New" pitchFamily="49" charset="0"/>
                <a:cs typeface="Courier New" pitchFamily="49" charset="0"/>
              </a:rPr>
              <a:t>if(((0.3-EPSILON)&lt;z) &amp;&amp; (z&lt;(0.3+EPSILON)))</a:t>
            </a:r>
          </a:p>
        </p:txBody>
      </p:sp>
      <p:sp>
        <p:nvSpPr>
          <p:cNvPr id="1338373" name="Rectangle 5"/>
          <p:cNvSpPr>
            <a:spLocks noChangeArrowheads="1"/>
          </p:cNvSpPr>
          <p:nvPr/>
        </p:nvSpPr>
        <p:spPr bwMode="auto">
          <a:xfrm>
            <a:off x="143914" y="1773238"/>
            <a:ext cx="4903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a:spAutoFit/>
          </a:bodyPr>
          <a:lstStyle/>
          <a:p>
            <a:r>
              <a:rPr kumimoji="1" lang="en-US" altLang="zh-CN" b="1" dirty="0">
                <a:solidFill>
                  <a:srgbClr val="FF3300"/>
                </a:solidFill>
                <a:latin typeface="Courier New" pitchFamily="49" charset="0"/>
                <a:cs typeface="Courier New" pitchFamily="49" charset="0"/>
              </a:rPr>
              <a:t>#define   EPSILON   0.0001</a:t>
            </a:r>
          </a:p>
        </p:txBody>
      </p:sp>
      <p:sp>
        <p:nvSpPr>
          <p:cNvPr id="7" name="Rectangle 8"/>
          <p:cNvSpPr>
            <a:spLocks noChangeArrowheads="1"/>
          </p:cNvSpPr>
          <p:nvPr/>
        </p:nvSpPr>
        <p:spPr bwMode="auto">
          <a:xfrm>
            <a:off x="95239" y="6308726"/>
            <a:ext cx="10897297" cy="396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sz="2000">
                <a:solidFill>
                  <a:srgbClr val="FFFFFF"/>
                </a:solidFill>
              </a:rPr>
              <a:t>They   are   equal.</a:t>
            </a:r>
          </a:p>
        </p:txBody>
      </p:sp>
      <p:sp>
        <p:nvSpPr>
          <p:cNvPr id="8" name="AutoShape 6"/>
          <p:cNvSpPr>
            <a:spLocks noChangeArrowheads="1"/>
          </p:cNvSpPr>
          <p:nvPr/>
        </p:nvSpPr>
        <p:spPr bwMode="auto">
          <a:xfrm>
            <a:off x="143915" y="733055"/>
            <a:ext cx="11902584" cy="860796"/>
          </a:xfrm>
          <a:prstGeom prst="wedgeRectCallout">
            <a:avLst>
              <a:gd name="adj1" fmla="val -22208"/>
              <a:gd name="adj2" fmla="val 62759"/>
            </a:avLst>
          </a:prstGeom>
          <a:solidFill>
            <a:schemeClr val="bg1"/>
          </a:solidFill>
          <a:ln w="9525">
            <a:solidFill>
              <a:schemeClr val="tx1"/>
            </a:solidFill>
            <a:miter lim="800000"/>
            <a:headEnd/>
            <a:tailEnd/>
          </a:ln>
        </p:spPr>
        <p:txBody>
          <a:bodyPr/>
          <a:lstStyle/>
          <a:p>
            <a:r>
              <a:rPr kumimoji="1" lang="zh-CN" altLang="en-US" sz="2000" b="1">
                <a:solidFill>
                  <a:srgbClr val="FF3300"/>
                </a:solidFill>
              </a:rPr>
              <a:t>可以使用常数</a:t>
            </a:r>
            <a:r>
              <a:rPr kumimoji="1" lang="en-US" altLang="zh-CN" sz="2000" b="1">
                <a:solidFill>
                  <a:srgbClr val="FF3300"/>
                </a:solidFill>
              </a:rPr>
              <a:t>FLT_EPSILON(</a:t>
            </a:r>
            <a:r>
              <a:rPr kumimoji="1" lang="zh-CN" altLang="en-US" sz="2000" b="1">
                <a:solidFill>
                  <a:srgbClr val="FF3300"/>
                </a:solidFill>
              </a:rPr>
              <a:t>单精度浮点型，</a:t>
            </a:r>
            <a:r>
              <a:rPr kumimoji="1" lang="en-US" altLang="zh-CN" sz="2000" b="1">
                <a:solidFill>
                  <a:srgbClr val="FF3300"/>
                </a:solidFill>
              </a:rPr>
              <a:t>1.192092896e-7F)</a:t>
            </a:r>
            <a:r>
              <a:rPr kumimoji="1" lang="zh-CN" altLang="en-US" sz="2000" b="1">
                <a:solidFill>
                  <a:srgbClr val="FF3300"/>
                </a:solidFill>
              </a:rPr>
              <a:t>或</a:t>
            </a:r>
            <a:r>
              <a:rPr kumimoji="1" lang="en-US" altLang="zh-CN" sz="2000" b="1">
                <a:solidFill>
                  <a:srgbClr val="FF3300"/>
                </a:solidFill>
              </a:rPr>
              <a:t>DBL_EPSILON(</a:t>
            </a:r>
            <a:r>
              <a:rPr kumimoji="1" lang="zh-CN" altLang="en-US" sz="2000" b="1">
                <a:solidFill>
                  <a:srgbClr val="FF3300"/>
                </a:solidFill>
              </a:rPr>
              <a:t>双精度浮点型，</a:t>
            </a:r>
            <a:r>
              <a:rPr kumimoji="1" lang="en-US" altLang="zh-CN" sz="2000" b="1">
                <a:solidFill>
                  <a:srgbClr val="FF3300"/>
                </a:solidFill>
              </a:rPr>
              <a:t>2.2204460492503131e-16)</a:t>
            </a:r>
            <a:r>
              <a:rPr kumimoji="1" lang="zh-CN" altLang="en-US" sz="2000" b="1">
                <a:solidFill>
                  <a:srgbClr val="FF3300"/>
                </a:solidFill>
              </a:rPr>
              <a:t>，需要包含这些常数定义的</a:t>
            </a:r>
            <a:r>
              <a:rPr kumimoji="1" lang="en-US" altLang="zh-CN" sz="2000" b="1">
                <a:solidFill>
                  <a:srgbClr val="FF3300"/>
                </a:solidFill>
              </a:rPr>
              <a:t>float.h</a:t>
            </a:r>
            <a:r>
              <a:rPr kumimoji="1" lang="zh-CN" altLang="en-US" sz="2000" b="1">
                <a:solidFill>
                  <a:srgbClr val="FF3300"/>
                </a:solidFill>
              </a:rPr>
              <a:t>，这些常数被当成最小的正数。</a:t>
            </a:r>
          </a:p>
        </p:txBody>
      </p:sp>
      <p:sp>
        <p:nvSpPr>
          <p:cNvPr id="9"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8FC98BF-8071-446F-A9A7-D4BC30780DA4}" type="slidenum">
              <a:rPr lang="en-US" altLang="zh-CN" sz="1200">
                <a:latin typeface="Arial" charset="0"/>
                <a:ea typeface="+mn-ea"/>
              </a:rPr>
              <a:pPr algn="r">
                <a:defRPr/>
              </a:pPr>
              <a:t>54</a:t>
            </a:fld>
            <a:endParaRPr lang="en-US" altLang="zh-CN" sz="1200">
              <a:latin typeface="Arial" charset="0"/>
              <a:ea typeface="+mn-ea"/>
            </a:endParaRPr>
          </a:p>
        </p:txBody>
      </p:sp>
      <p:sp>
        <p:nvSpPr>
          <p:cNvPr id="2" name="矩形 1"/>
          <p:cNvSpPr>
            <a:spLocks noChangeArrowheads="1"/>
          </p:cNvSpPr>
          <p:nvPr/>
        </p:nvSpPr>
        <p:spPr bwMode="auto">
          <a:xfrm>
            <a:off x="5748119" y="2287588"/>
            <a:ext cx="5765049"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kumimoji="1" lang="en-US" altLang="zh-CN" b="1">
                <a:solidFill>
                  <a:srgbClr val="FF3300"/>
                </a:solidFill>
              </a:rPr>
              <a:t>Define your own tolerance</a:t>
            </a:r>
            <a:endParaRPr lang="zh-CN" altLang="en-US"/>
          </a:p>
        </p:txBody>
      </p:sp>
      <p:cxnSp>
        <p:nvCxnSpPr>
          <p:cNvPr id="4" name="直接箭头连接符 3"/>
          <p:cNvCxnSpPr>
            <a:cxnSpLocks noChangeShapeType="1"/>
            <a:stCxn id="2" idx="1"/>
          </p:cNvCxnSpPr>
          <p:nvPr/>
        </p:nvCxnSpPr>
        <p:spPr bwMode="auto">
          <a:xfrm flipH="1" flipV="1">
            <a:off x="5255001" y="2003425"/>
            <a:ext cx="493118" cy="5159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8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1338373" grpId="0"/>
      <p:bldP spid="7" grpId="0" animBg="1"/>
      <p:bldP spid="8" grpId="0" animBg="1"/>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body" idx="1"/>
          </p:nvPr>
        </p:nvSpPr>
        <p:spPr/>
        <p:txBody>
          <a:bodyPr/>
          <a:lstStyle/>
          <a:p>
            <a:r>
              <a:rPr lang="zh-CN" altLang="en-US" dirty="0"/>
              <a:t>对浮点数进行关系操作时，往往得不到正确的结果</a:t>
            </a:r>
            <a:r>
              <a:rPr lang="en-US" altLang="zh-CN" dirty="0"/>
              <a:t>,</a:t>
            </a:r>
            <a:r>
              <a:rPr lang="zh-CN" altLang="en-US" dirty="0"/>
              <a:t>应避免对两个浮点数进行“</a:t>
            </a:r>
            <a:r>
              <a:rPr lang="en-US" altLang="zh-CN" dirty="0"/>
              <a:t>==”</a:t>
            </a:r>
            <a:r>
              <a:rPr lang="zh-CN" altLang="en-US" dirty="0"/>
              <a:t>和“</a:t>
            </a:r>
            <a:r>
              <a:rPr lang="en-US" altLang="zh-CN" dirty="0"/>
              <a:t>!=”</a:t>
            </a:r>
            <a:r>
              <a:rPr lang="zh-CN" altLang="en-US" dirty="0"/>
              <a:t>操作</a:t>
            </a:r>
            <a:endParaRPr lang="en-US" altLang="zh-CN" dirty="0"/>
          </a:p>
          <a:p>
            <a:pPr lvl="1"/>
            <a:r>
              <a:rPr lang="en-US" altLang="zh-CN" dirty="0">
                <a:latin typeface="Courier New" pitchFamily="49" charset="0"/>
                <a:cs typeface="Courier New" pitchFamily="49" charset="0"/>
              </a:rPr>
              <a:t>x == y	</a:t>
            </a:r>
            <a:r>
              <a:rPr lang="zh-CN" altLang="en-US" dirty="0">
                <a:latin typeface="Courier New" pitchFamily="49" charset="0"/>
                <a:cs typeface="Courier New" pitchFamily="49" charset="0"/>
              </a:rPr>
              <a:t>可写成：</a:t>
            </a:r>
            <a:r>
              <a:rPr lang="en-US" altLang="zh-CN" dirty="0" err="1">
                <a:latin typeface="Courier New" pitchFamily="49" charset="0"/>
                <a:cs typeface="Courier New" pitchFamily="49" charset="0"/>
              </a:rPr>
              <a:t>fabs</a:t>
            </a:r>
            <a:r>
              <a:rPr lang="en-US" altLang="zh-CN" dirty="0">
                <a:latin typeface="Courier New" pitchFamily="49" charset="0"/>
                <a:cs typeface="Courier New" pitchFamily="49" charset="0"/>
              </a:rPr>
              <a:t>(x-y) &lt; 1e-6</a:t>
            </a:r>
          </a:p>
          <a:p>
            <a:pPr lvl="1"/>
            <a:r>
              <a:rPr lang="en-US" altLang="zh-CN" dirty="0">
                <a:latin typeface="Courier New" pitchFamily="49" charset="0"/>
                <a:cs typeface="Courier New" pitchFamily="49" charset="0"/>
              </a:rPr>
              <a:t>x != y	</a:t>
            </a:r>
            <a:r>
              <a:rPr lang="zh-CN" altLang="en-US" dirty="0">
                <a:latin typeface="Courier New" pitchFamily="49" charset="0"/>
                <a:cs typeface="Courier New" pitchFamily="49" charset="0"/>
              </a:rPr>
              <a:t>可写成：</a:t>
            </a:r>
            <a:r>
              <a:rPr lang="en-US" altLang="zh-CN" dirty="0" err="1">
                <a:latin typeface="Courier New" pitchFamily="49" charset="0"/>
                <a:cs typeface="Courier New" pitchFamily="49" charset="0"/>
              </a:rPr>
              <a:t>fabs</a:t>
            </a:r>
            <a:r>
              <a:rPr lang="en-US" altLang="zh-CN" dirty="0">
                <a:latin typeface="Courier New" pitchFamily="49" charset="0"/>
                <a:cs typeface="Courier New" pitchFamily="49" charset="0"/>
              </a:rPr>
              <a:t>(x-y) &gt; 1e-6</a:t>
            </a:r>
          </a:p>
          <a:p>
            <a:pPr lvl="1"/>
            <a:r>
              <a:rPr kumimoji="1" lang="en-US" altLang="zh-CN" dirty="0">
                <a:latin typeface="Courier New" pitchFamily="49" charset="0"/>
                <a:cs typeface="Courier New" pitchFamily="49" charset="0"/>
              </a:rPr>
              <a:t>z == 0.3	</a:t>
            </a:r>
            <a:r>
              <a:rPr lang="zh-CN" altLang="en-US" dirty="0">
                <a:latin typeface="Courier New" pitchFamily="49" charset="0"/>
                <a:cs typeface="Courier New" pitchFamily="49" charset="0"/>
              </a:rPr>
              <a:t>可写成：</a:t>
            </a:r>
            <a:r>
              <a:rPr lang="en-US" altLang="zh-CN" dirty="0" err="1">
                <a:latin typeface="Courier New" pitchFamily="49" charset="0"/>
                <a:cs typeface="Courier New" pitchFamily="49" charset="0"/>
              </a:rPr>
              <a:t>fabs</a:t>
            </a:r>
            <a:r>
              <a:rPr lang="en-US" altLang="zh-CN" dirty="0">
                <a:latin typeface="Courier New" pitchFamily="49" charset="0"/>
                <a:cs typeface="Courier New" pitchFamily="49" charset="0"/>
              </a:rPr>
              <a:t>(z-0.3) &lt; 1e-6</a:t>
            </a:r>
            <a:endParaRPr lang="zh-CN" altLang="en-US" dirty="0">
              <a:latin typeface="Courier New" pitchFamily="49" charset="0"/>
              <a:cs typeface="Courier New" pitchFamily="49" charset="0"/>
            </a:endParaRPr>
          </a:p>
          <a:p>
            <a:endParaRPr lang="zh-CN" altLang="en-US" dirty="0"/>
          </a:p>
        </p:txBody>
      </p:sp>
      <p:sp>
        <p:nvSpPr>
          <p:cNvPr id="57347"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r" eaLnBrk="1" hangingPunct="1"/>
            <a:fld id="{15ACE392-FB69-4D12-B50B-3F2C599C1B22}" type="slidenum">
              <a:rPr lang="zh-CN" altLang="en-US" sz="1200"/>
              <a:pPr algn="r" eaLnBrk="1" hangingPunct="1"/>
              <a:t>55</a:t>
            </a:fld>
            <a:endParaRPr lang="en-US" altLang="zh-CN"/>
          </a:p>
        </p:txBody>
      </p:sp>
      <p:sp>
        <p:nvSpPr>
          <p:cNvPr id="57348" name="Rectangle 12"/>
          <p:cNvSpPr>
            <a:spLocks noGrp="1" noChangeArrowheads="1"/>
          </p:cNvSpPr>
          <p:nvPr>
            <p:ph type="title"/>
          </p:nvPr>
        </p:nvSpPr>
        <p:spPr/>
        <p:txBody>
          <a:bodyPr/>
          <a:lstStyle/>
          <a:p>
            <a:endParaRPr lang="zh-CN" altLang="en-US" sz="2800" dirty="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endParaRPr lang="zh-CN" altLang="en-US"/>
          </a:p>
        </p:txBody>
      </p:sp>
      <p:sp>
        <p:nvSpPr>
          <p:cNvPr id="60419" name="内容占位符 2"/>
          <p:cNvSpPr>
            <a:spLocks noGrp="1"/>
          </p:cNvSpPr>
          <p:nvPr>
            <p:ph idx="1"/>
          </p:nvPr>
        </p:nvSpPr>
        <p:spPr/>
        <p:txBody>
          <a:bodyPr/>
          <a:lstStyle/>
          <a:p>
            <a:r>
              <a:rPr lang="zh-CN" altLang="en-US" sz="2400" dirty="0"/>
              <a:t>例</a:t>
            </a:r>
            <a:r>
              <a:rPr lang="en-US" altLang="zh-CN" sz="2400" dirty="0"/>
              <a:t>4.1 </a:t>
            </a:r>
            <a:r>
              <a:rPr lang="zh-CN" altLang="en-US" sz="2400" dirty="0"/>
              <a:t>求级数 </a:t>
            </a:r>
            <a:r>
              <a:rPr lang="en-US" altLang="zh-CN" sz="2400" dirty="0"/>
              <a:t>1 + x + x</a:t>
            </a:r>
            <a:r>
              <a:rPr lang="en-US" altLang="zh-CN" sz="2400" baseline="30000" dirty="0"/>
              <a:t>2</a:t>
            </a:r>
            <a:r>
              <a:rPr lang="en-US" altLang="zh-CN" sz="2400" dirty="0"/>
              <a:t>/2! + x</a:t>
            </a:r>
            <a:r>
              <a:rPr lang="en-US" altLang="zh-CN" sz="2400" baseline="30000" dirty="0"/>
              <a:t>3</a:t>
            </a:r>
            <a:r>
              <a:rPr lang="en-US" altLang="zh-CN" sz="2400" dirty="0"/>
              <a:t>/3! + … + </a:t>
            </a:r>
            <a:r>
              <a:rPr lang="en-US" altLang="zh-CN" sz="2400" dirty="0" err="1"/>
              <a:t>x</a:t>
            </a:r>
            <a:r>
              <a:rPr lang="en-US" altLang="zh-CN" sz="2400" baseline="30000" dirty="0" err="1"/>
              <a:t>n</a:t>
            </a:r>
            <a:r>
              <a:rPr lang="en-US" altLang="zh-CN" sz="2400" dirty="0"/>
              <a:t>/n! </a:t>
            </a:r>
            <a:r>
              <a:rPr lang="zh-CN" altLang="en-US" sz="2400" dirty="0"/>
              <a:t>的和</a:t>
            </a:r>
            <a:r>
              <a:rPr lang="en-US" altLang="zh-CN" sz="2400" dirty="0"/>
              <a:t>.</a:t>
            </a:r>
            <a:endParaRPr lang="zh-CN" altLang="en-US" sz="2400" dirty="0"/>
          </a:p>
        </p:txBody>
      </p:sp>
      <p:sp>
        <p:nvSpPr>
          <p:cNvPr id="4" name="Rectangle 3"/>
          <p:cNvSpPr>
            <a:spLocks noChangeArrowheads="1"/>
          </p:cNvSpPr>
          <p:nvPr/>
        </p:nvSpPr>
        <p:spPr bwMode="auto">
          <a:xfrm>
            <a:off x="395766" y="1412875"/>
            <a:ext cx="8759742" cy="5030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90000"/>
              </a:lnSpc>
              <a:spcBef>
                <a:spcPct val="50000"/>
              </a:spcBef>
              <a:buClr>
                <a:schemeClr val="tx1"/>
              </a:buClr>
              <a:buFont typeface="Wingdings" pitchFamily="2" charset="2"/>
              <a:buNone/>
            </a:pPr>
            <a:r>
              <a:rPr lang="zh-CN" altLang="en-US" dirty="0">
                <a:latin typeface="华文中宋" panose="02010600040101010101" pitchFamily="2" charset="-122"/>
                <a:ea typeface="华文中宋" panose="02010600040101010101" pitchFamily="2" charset="-122"/>
              </a:rPr>
              <a:t>分析：</a:t>
            </a:r>
          </a:p>
          <a:p>
            <a:pPr>
              <a:lnSpc>
                <a:spcPct val="90000"/>
              </a:lnSpc>
              <a:spcBef>
                <a:spcPct val="50000"/>
              </a:spcBef>
              <a:buClr>
                <a:schemeClr val="tx1"/>
              </a:buClr>
              <a:buFont typeface="Wingdings" pitchFamily="2" charset="2"/>
              <a:buNone/>
            </a:pPr>
            <a:r>
              <a:rPr lang="en-US" altLang="zh-CN" dirty="0">
                <a:latin typeface="华文中宋" panose="02010600040101010101" pitchFamily="2" charset="-122"/>
                <a:ea typeface="华文中宋" panose="02010600040101010101" pitchFamily="2" charset="-122"/>
              </a:rPr>
              <a:t>0</a:t>
            </a:r>
            <a:r>
              <a:rPr lang="zh-CN" altLang="en-US" dirty="0">
                <a:latin typeface="华文中宋" panose="02010600040101010101" pitchFamily="2" charset="-122"/>
                <a:ea typeface="华文中宋" panose="02010600040101010101" pitchFamily="2" charset="-122"/>
              </a:rPr>
              <a:t>、初始化：</a:t>
            </a:r>
          </a:p>
          <a:p>
            <a:pPr>
              <a:lnSpc>
                <a:spcPct val="90000"/>
              </a:lnSpc>
              <a:spcBef>
                <a:spcPct val="50000"/>
              </a:spcBef>
              <a:buClr>
                <a:schemeClr val="tx1"/>
              </a:buClr>
              <a:buFont typeface="Wingdings" pitchFamily="2" charset="2"/>
              <a:buNone/>
            </a:pPr>
            <a:r>
              <a:rPr lang="zh-CN" altLang="en-US" dirty="0">
                <a:latin typeface="华文中宋" panose="02010600040101010101" pitchFamily="2" charset="-122"/>
                <a:ea typeface="华文中宋" panose="02010600040101010101" pitchFamily="2" charset="-122"/>
              </a:rPr>
              <a:t>定义一个变量</a:t>
            </a:r>
            <a:r>
              <a:rPr lang="en-US" altLang="zh-CN" dirty="0">
                <a:latin typeface="华文中宋" panose="02010600040101010101" pitchFamily="2" charset="-122"/>
                <a:ea typeface="华文中宋" panose="02010600040101010101" pitchFamily="2" charset="-122"/>
              </a:rPr>
              <a:t>sum</a:t>
            </a:r>
            <a:r>
              <a:rPr lang="zh-CN" altLang="en-US" dirty="0">
                <a:latin typeface="华文中宋" panose="02010600040101010101" pitchFamily="2" charset="-122"/>
                <a:ea typeface="华文中宋" panose="02010600040101010101" pitchFamily="2" charset="-122"/>
              </a:rPr>
              <a:t>用于存储 和，初始值为</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a:t>
            </a:r>
          </a:p>
          <a:p>
            <a:pPr>
              <a:lnSpc>
                <a:spcPct val="90000"/>
              </a:lnSpc>
              <a:spcBef>
                <a:spcPct val="50000"/>
              </a:spcBef>
              <a:buClr>
                <a:schemeClr val="tx1"/>
              </a:buClr>
              <a:buFont typeface="Wingdings" pitchFamily="2" charset="2"/>
              <a:buNone/>
            </a:pPr>
            <a:r>
              <a:rPr lang="zh-CN" altLang="en-US" dirty="0">
                <a:latin typeface="华文中宋" panose="02010600040101010101" pitchFamily="2" charset="-122"/>
                <a:ea typeface="华文中宋" panose="02010600040101010101" pitchFamily="2" charset="-122"/>
              </a:rPr>
              <a:t>用户输入两个值，分别放在变量</a:t>
            </a:r>
            <a:r>
              <a:rPr lang="en-US" altLang="zh-CN" dirty="0">
                <a:latin typeface="华文中宋" panose="02010600040101010101" pitchFamily="2" charset="-122"/>
                <a:ea typeface="华文中宋" panose="02010600040101010101" pitchFamily="2" charset="-122"/>
              </a:rPr>
              <a:t>x</a:t>
            </a:r>
            <a:r>
              <a:rPr lang="zh-CN" altLang="en-US" dirty="0">
                <a:latin typeface="华文中宋" panose="02010600040101010101" pitchFamily="2" charset="-122"/>
                <a:ea typeface="华文中宋" panose="02010600040101010101" pitchFamily="2" charset="-122"/>
              </a:rPr>
              <a:t>和</a:t>
            </a:r>
            <a:r>
              <a:rPr lang="en-US" altLang="zh-CN"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中；</a:t>
            </a:r>
          </a:p>
          <a:p>
            <a:pPr>
              <a:lnSpc>
                <a:spcPct val="90000"/>
              </a:lnSpc>
              <a:spcBef>
                <a:spcPct val="50000"/>
              </a:spcBef>
              <a:buClr>
                <a:schemeClr val="tx1"/>
              </a:buClr>
              <a:buFont typeface="Wingdings" pitchFamily="2" charset="2"/>
              <a:buNone/>
            </a:pP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、构数：</a:t>
            </a:r>
          </a:p>
          <a:p>
            <a:pPr>
              <a:lnSpc>
                <a:spcPct val="90000"/>
              </a:lnSpc>
              <a:spcBef>
                <a:spcPct val="50000"/>
              </a:spcBef>
              <a:buClr>
                <a:schemeClr val="tx1"/>
              </a:buClr>
              <a:buFont typeface="Wingdings" pitchFamily="2" charset="2"/>
              <a:buNone/>
            </a:pPr>
            <a:r>
              <a:rPr lang="zh-CN" altLang="en-US" dirty="0">
                <a:latin typeface="华文中宋" panose="02010600040101010101" pitchFamily="2" charset="-122"/>
                <a:ea typeface="华文中宋" panose="02010600040101010101" pitchFamily="2" charset="-122"/>
              </a:rPr>
              <a:t>计算某一项  </a:t>
            </a:r>
            <a:r>
              <a:rPr lang="en-US" altLang="zh-CN" dirty="0">
                <a:latin typeface="华文中宋" panose="02010600040101010101" pitchFamily="2" charset="-122"/>
                <a:ea typeface="华文中宋" panose="02010600040101010101" pitchFamily="2" charset="-122"/>
              </a:rPr>
              <a:t>x</a:t>
            </a:r>
            <a:r>
              <a:rPr lang="en-US" altLang="zh-CN" baseline="30000" dirty="0">
                <a:latin typeface="华文中宋" panose="02010600040101010101" pitchFamily="2" charset="-122"/>
                <a:ea typeface="华文中宋" panose="02010600040101010101" pitchFamily="2" charset="-122"/>
              </a:rPr>
              <a:t>i</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i</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时隐含着循环（循环</a:t>
            </a:r>
            <a:r>
              <a:rPr lang="en-US" altLang="zh-CN" dirty="0" err="1">
                <a:latin typeface="华文中宋" panose="02010600040101010101" pitchFamily="2" charset="-122"/>
                <a:ea typeface="华文中宋" panose="02010600040101010101" pitchFamily="2" charset="-122"/>
              </a:rPr>
              <a:t>i</a:t>
            </a:r>
            <a:r>
              <a:rPr lang="zh-CN" altLang="en-US" dirty="0">
                <a:latin typeface="华文中宋" panose="02010600040101010101" pitchFamily="2" charset="-122"/>
                <a:ea typeface="华文中宋" panose="02010600040101010101" pitchFamily="2" charset="-122"/>
              </a:rPr>
              <a:t>次）；</a:t>
            </a:r>
          </a:p>
          <a:p>
            <a:pPr>
              <a:lnSpc>
                <a:spcPct val="90000"/>
              </a:lnSpc>
              <a:spcBef>
                <a:spcPct val="50000"/>
              </a:spcBef>
              <a:buClr>
                <a:schemeClr val="tx1"/>
              </a:buClr>
              <a:buFont typeface="Wingdings" pitchFamily="2" charset="2"/>
              <a:buNone/>
            </a:pPr>
            <a:r>
              <a:rPr lang="zh-CN" altLang="en-US" dirty="0">
                <a:latin typeface="华文中宋" panose="02010600040101010101" pitchFamily="2" charset="-122"/>
                <a:ea typeface="华文中宋" panose="02010600040101010101" pitchFamily="2" charset="-122"/>
              </a:rPr>
              <a:t>将某一项的值保存在变量</a:t>
            </a:r>
            <a:r>
              <a:rPr lang="en-US" altLang="zh-CN" dirty="0">
                <a:latin typeface="华文中宋" panose="02010600040101010101" pitchFamily="2" charset="-122"/>
                <a:ea typeface="华文中宋" panose="02010600040101010101" pitchFamily="2" charset="-122"/>
              </a:rPr>
              <a:t>item</a:t>
            </a:r>
            <a:r>
              <a:rPr lang="zh-CN" altLang="en-US" dirty="0">
                <a:latin typeface="华文中宋" panose="02010600040101010101" pitchFamily="2" charset="-122"/>
                <a:ea typeface="华文中宋" panose="02010600040101010101" pitchFamily="2" charset="-122"/>
              </a:rPr>
              <a:t>中；</a:t>
            </a:r>
          </a:p>
          <a:p>
            <a:pPr>
              <a:lnSpc>
                <a:spcPct val="90000"/>
              </a:lnSpc>
              <a:spcBef>
                <a:spcPct val="50000"/>
              </a:spcBef>
              <a:buClr>
                <a:schemeClr val="tx1"/>
              </a:buClr>
              <a:buFont typeface="Wingdings" pitchFamily="2" charset="2"/>
              <a:buNone/>
            </a:pP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、累加：</a:t>
            </a:r>
          </a:p>
          <a:p>
            <a:pPr>
              <a:lnSpc>
                <a:spcPct val="90000"/>
              </a:lnSpc>
              <a:spcBef>
                <a:spcPct val="50000"/>
              </a:spcBef>
              <a:buClr>
                <a:schemeClr val="tx1"/>
              </a:buClr>
              <a:buFont typeface="Wingdings" pitchFamily="2" charset="2"/>
              <a:buNone/>
            </a:pPr>
            <a:r>
              <a:rPr lang="zh-CN" altLang="en-US" dirty="0">
                <a:latin typeface="华文中宋" panose="02010600040101010101" pitchFamily="2" charset="-122"/>
                <a:ea typeface="华文中宋" panose="02010600040101010101" pitchFamily="2" charset="-122"/>
              </a:rPr>
              <a:t>依次将每一项</a:t>
            </a:r>
            <a:r>
              <a:rPr lang="en-US" altLang="zh-CN" dirty="0">
                <a:latin typeface="华文中宋" panose="02010600040101010101" pitchFamily="2" charset="-122"/>
                <a:ea typeface="华文中宋" panose="02010600040101010101" pitchFamily="2" charset="-122"/>
              </a:rPr>
              <a:t>item</a:t>
            </a:r>
            <a:r>
              <a:rPr lang="zh-CN" altLang="en-US" dirty="0">
                <a:latin typeface="华文中宋" panose="02010600040101010101" pitchFamily="2" charset="-122"/>
                <a:ea typeface="华文中宋" panose="02010600040101010101" pitchFamily="2" charset="-122"/>
              </a:rPr>
              <a:t>的值加到</a:t>
            </a:r>
            <a:r>
              <a:rPr lang="en-US" altLang="zh-CN" dirty="0">
                <a:latin typeface="华文中宋" panose="02010600040101010101" pitchFamily="2" charset="-122"/>
                <a:ea typeface="华文中宋" panose="02010600040101010101" pitchFamily="2" charset="-122"/>
              </a:rPr>
              <a:t>sum</a:t>
            </a:r>
            <a:r>
              <a:rPr lang="zh-CN" altLang="en-US" dirty="0">
                <a:latin typeface="华文中宋" panose="02010600040101010101" pitchFamily="2" charset="-122"/>
                <a:ea typeface="华文中宋" panose="02010600040101010101" pitchFamily="2" charset="-122"/>
              </a:rPr>
              <a:t>中去；</a:t>
            </a:r>
          </a:p>
          <a:p>
            <a:pPr>
              <a:lnSpc>
                <a:spcPct val="90000"/>
              </a:lnSpc>
              <a:spcBef>
                <a:spcPct val="50000"/>
              </a:spcBef>
              <a:buClr>
                <a:schemeClr val="tx1"/>
              </a:buClr>
              <a:buFont typeface="Wingdings" pitchFamily="2" charset="2"/>
              <a:buNone/>
            </a:pPr>
            <a:r>
              <a:rPr lang="zh-CN" altLang="en-US" dirty="0">
                <a:latin typeface="华文中宋" panose="02010600040101010101" pitchFamily="2" charset="-122"/>
                <a:ea typeface="华文中宋" panose="02010600040101010101" pitchFamily="2" charset="-122"/>
              </a:rPr>
              <a:t>其中的“依次</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隐含着循环（循环</a:t>
            </a:r>
            <a:r>
              <a:rPr lang="en-US" altLang="zh-CN" dirty="0">
                <a:latin typeface="华文中宋" panose="02010600040101010101" pitchFamily="2" charset="-122"/>
                <a:ea typeface="华文中宋" panose="02010600040101010101" pitchFamily="2" charset="-122"/>
              </a:rPr>
              <a:t>n</a:t>
            </a:r>
            <a:r>
              <a:rPr lang="zh-CN" altLang="en-US" dirty="0">
                <a:latin typeface="华文中宋" panose="02010600040101010101" pitchFamily="2" charset="-122"/>
                <a:ea typeface="华文中宋" panose="02010600040101010101" pitchFamily="2" charset="-122"/>
              </a:rPr>
              <a:t>次）。 </a:t>
            </a:r>
          </a:p>
        </p:txBody>
      </p:sp>
      <p:sp>
        <p:nvSpPr>
          <p:cNvPr id="5" name="AutoShape 4"/>
          <p:cNvSpPr>
            <a:spLocks noChangeArrowheads="1"/>
          </p:cNvSpPr>
          <p:nvPr/>
        </p:nvSpPr>
        <p:spPr bwMode="auto">
          <a:xfrm>
            <a:off x="9155509" y="2438401"/>
            <a:ext cx="2749193" cy="1770063"/>
          </a:xfrm>
          <a:prstGeom prst="wedgeRectCallout">
            <a:avLst>
              <a:gd name="adj1" fmla="val -66319"/>
              <a:gd name="adj2" fmla="val 3846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50000"/>
              </a:spcBef>
            </a:pPr>
            <a:r>
              <a:rPr lang="en-US" altLang="zh-CN" b="1">
                <a:latin typeface="Comic Sans MS" pitchFamily="66" charset="0"/>
                <a:ea typeface="楷体_GB2312" pitchFamily="49" charset="-122"/>
              </a:rPr>
              <a:t>b/a</a:t>
            </a:r>
          </a:p>
          <a:p>
            <a:pPr>
              <a:spcBef>
                <a:spcPct val="50000"/>
              </a:spcBef>
            </a:pPr>
            <a:r>
              <a:rPr lang="zh-CN" altLang="en-US" b="1">
                <a:latin typeface="Comic Sans MS" pitchFamily="66" charset="0"/>
                <a:ea typeface="楷体_GB2312" pitchFamily="49" charset="-122"/>
              </a:rPr>
              <a:t>循环变量为</a:t>
            </a:r>
            <a:r>
              <a:rPr lang="en-US" altLang="zh-CN" b="1">
                <a:latin typeface="Comic Sans MS" pitchFamily="66" charset="0"/>
                <a:ea typeface="楷体_GB2312" pitchFamily="49" charset="-122"/>
              </a:rPr>
              <a:t>j</a:t>
            </a:r>
          </a:p>
          <a:p>
            <a:pPr>
              <a:spcBef>
                <a:spcPct val="50000"/>
              </a:spcBef>
            </a:pPr>
            <a:r>
              <a:rPr lang="en-US" altLang="zh-CN" b="1">
                <a:latin typeface="Comic Sans MS" pitchFamily="66" charset="0"/>
                <a:ea typeface="楷体_GB2312" pitchFamily="49" charset="-122"/>
              </a:rPr>
              <a:t>j</a:t>
            </a:r>
            <a:r>
              <a:rPr lang="zh-CN" altLang="en-US" b="1">
                <a:latin typeface="Comic Sans MS" pitchFamily="66" charset="0"/>
                <a:ea typeface="楷体_GB2312" pitchFamily="49" charset="-122"/>
              </a:rPr>
              <a:t>从</a:t>
            </a:r>
            <a:r>
              <a:rPr lang="en-US" altLang="zh-CN" b="1">
                <a:latin typeface="Comic Sans MS" pitchFamily="66" charset="0"/>
                <a:ea typeface="楷体_GB2312" pitchFamily="49" charset="-122"/>
              </a:rPr>
              <a:t>1</a:t>
            </a:r>
            <a:r>
              <a:rPr lang="zh-CN" altLang="en-US" b="1">
                <a:latin typeface="Comic Sans MS" pitchFamily="66" charset="0"/>
                <a:ea typeface="楷体_GB2312" pitchFamily="49" charset="-122"/>
              </a:rPr>
              <a:t>到</a:t>
            </a:r>
            <a:r>
              <a:rPr lang="en-US" altLang="zh-CN" b="1">
                <a:latin typeface="Comic Sans MS" pitchFamily="66" charset="0"/>
                <a:ea typeface="楷体_GB2312" pitchFamily="49" charset="-122"/>
              </a:rPr>
              <a:t>i</a:t>
            </a:r>
            <a:endParaRPr lang="zh-CN" altLang="en-US">
              <a:latin typeface="Comic Sans MS" pitchFamily="66" charset="0"/>
              <a:ea typeface="楷体_GB2312" pitchFamily="49" charset="-122"/>
            </a:endParaRPr>
          </a:p>
        </p:txBody>
      </p:sp>
      <p:sp>
        <p:nvSpPr>
          <p:cNvPr id="6" name="AutoShape 5"/>
          <p:cNvSpPr>
            <a:spLocks noChangeArrowheads="1"/>
          </p:cNvSpPr>
          <p:nvPr/>
        </p:nvSpPr>
        <p:spPr bwMode="auto">
          <a:xfrm>
            <a:off x="9166091" y="5375275"/>
            <a:ext cx="2749191" cy="990600"/>
          </a:xfrm>
          <a:prstGeom prst="wedgeRectCallout">
            <a:avLst>
              <a:gd name="adj1" fmla="val -65472"/>
              <a:gd name="adj2" fmla="val 3638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50000"/>
              </a:spcBef>
            </a:pPr>
            <a:r>
              <a:rPr lang="zh-CN" altLang="en-US" b="1">
                <a:latin typeface="Comic Sans MS" pitchFamily="66" charset="0"/>
                <a:ea typeface="楷体_GB2312" pitchFamily="49" charset="-122"/>
              </a:rPr>
              <a:t>循环变量为</a:t>
            </a:r>
            <a:r>
              <a:rPr lang="en-US" altLang="zh-CN" b="1">
                <a:latin typeface="Comic Sans MS" pitchFamily="66" charset="0"/>
                <a:ea typeface="楷体_GB2312" pitchFamily="49" charset="-122"/>
              </a:rPr>
              <a:t>i</a:t>
            </a:r>
          </a:p>
          <a:p>
            <a:pPr>
              <a:spcBef>
                <a:spcPct val="50000"/>
              </a:spcBef>
            </a:pPr>
            <a:r>
              <a:rPr lang="en-US" altLang="zh-CN" b="1">
                <a:latin typeface="Comic Sans MS" pitchFamily="66" charset="0"/>
                <a:ea typeface="楷体_GB2312" pitchFamily="49" charset="-122"/>
              </a:rPr>
              <a:t>i</a:t>
            </a:r>
            <a:r>
              <a:rPr lang="zh-CN" altLang="en-US" b="1">
                <a:latin typeface="Comic Sans MS" pitchFamily="66" charset="0"/>
                <a:ea typeface="楷体_GB2312" pitchFamily="49" charset="-122"/>
              </a:rPr>
              <a:t>从</a:t>
            </a:r>
            <a:r>
              <a:rPr lang="en-US" altLang="zh-CN" b="1">
                <a:latin typeface="Comic Sans MS" pitchFamily="66" charset="0"/>
                <a:ea typeface="楷体_GB2312" pitchFamily="49" charset="-122"/>
              </a:rPr>
              <a:t>1</a:t>
            </a:r>
            <a:r>
              <a:rPr lang="zh-CN" altLang="en-US" b="1">
                <a:latin typeface="Comic Sans MS" pitchFamily="66" charset="0"/>
                <a:ea typeface="楷体_GB2312" pitchFamily="49" charset="-122"/>
              </a:rPr>
              <a:t>到</a:t>
            </a:r>
            <a:r>
              <a:rPr lang="en-US" altLang="zh-CN" b="1">
                <a:latin typeface="Comic Sans MS" pitchFamily="66" charset="0"/>
                <a:ea typeface="楷体_GB2312" pitchFamily="49" charset="-122"/>
              </a:rPr>
              <a:t>n</a:t>
            </a:r>
          </a:p>
          <a:p>
            <a:pPr algn="ctr"/>
            <a:endParaRPr lang="zh-CN" altLang="en-US">
              <a:latin typeface="Comic Sans MS" pitchFamily="66" charset="0"/>
              <a:ea typeface="楷体_GB2312" pitchFamily="49" charset="-122"/>
            </a:endParaRPr>
          </a:p>
        </p:txBody>
      </p:sp>
      <p:sp>
        <p:nvSpPr>
          <p:cNvPr id="7"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D6AC873-CC3A-4D3E-97DF-F813DBF794C7}" type="slidenum">
              <a:rPr lang="en-US" altLang="zh-CN" sz="1200">
                <a:latin typeface="Arial" charset="0"/>
                <a:ea typeface="+mn-ea"/>
              </a:rPr>
              <a:pPr algn="r">
                <a:defRPr/>
              </a:pPr>
              <a:t>56</a:t>
            </a:fld>
            <a:endParaRPr lang="en-US" altLang="zh-CN" sz="1200">
              <a:latin typeface="Arial" charset="0"/>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endParaRPr lang="zh-CN" altLang="en-US"/>
          </a:p>
        </p:txBody>
      </p:sp>
      <p:sp>
        <p:nvSpPr>
          <p:cNvPr id="61443" name="内容占位符 2"/>
          <p:cNvSpPr>
            <a:spLocks noGrp="1"/>
          </p:cNvSpPr>
          <p:nvPr>
            <p:ph idx="1"/>
          </p:nvPr>
        </p:nvSpPr>
        <p:spPr/>
        <p:txBody>
          <a:bodyPr/>
          <a:lstStyle/>
          <a:p>
            <a:pPr>
              <a:spcBef>
                <a:spcPts val="500"/>
              </a:spcBef>
              <a:buFontTx/>
              <a:buNone/>
            </a:pP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main()</a:t>
            </a:r>
          </a:p>
          <a:p>
            <a:pPr>
              <a:spcBef>
                <a:spcPts val="500"/>
              </a:spcBef>
              <a:buFontTx/>
              <a:buNone/>
            </a:pPr>
            <a:r>
              <a:rPr lang="en-US" altLang="zh-CN" sz="2400" dirty="0">
                <a:latin typeface="Courier New" pitchFamily="49" charset="0"/>
                <a:cs typeface="Courier New" pitchFamily="49" charset="0"/>
              </a:rPr>
              <a:t>{	double x, sum = 1, item, b;</a:t>
            </a:r>
          </a:p>
          <a:p>
            <a:pPr>
              <a:spcBef>
                <a:spcPts val="500"/>
              </a:spcBef>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n, a,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j;</a:t>
            </a:r>
          </a:p>
          <a:p>
            <a:pPr>
              <a:spcBef>
                <a:spcPts val="500"/>
              </a:spcBef>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scanf</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lf%d</a:t>
            </a:r>
            <a:r>
              <a:rPr lang="en-US" altLang="zh-CN" sz="2400" dirty="0">
                <a:latin typeface="Courier New" pitchFamily="49" charset="0"/>
                <a:cs typeface="Courier New" pitchFamily="49" charset="0"/>
              </a:rPr>
              <a:t>", &amp;x, &amp;n);</a:t>
            </a:r>
          </a:p>
          <a:p>
            <a:pPr>
              <a:spcBef>
                <a:spcPts val="500"/>
              </a:spcBef>
              <a:buFontTx/>
              <a:buNone/>
            </a:pPr>
            <a:r>
              <a:rPr lang="en-US" altLang="zh-CN" sz="2400" dirty="0">
                <a:latin typeface="Courier New" pitchFamily="49" charset="0"/>
                <a:cs typeface="Courier New" pitchFamily="49" charset="0"/>
              </a:rPr>
              <a:t>	for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=1;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&lt;= n;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p>
          <a:p>
            <a:pPr>
              <a:spcBef>
                <a:spcPts val="500"/>
              </a:spcBef>
              <a:buFontTx/>
              <a:buNone/>
            </a:pPr>
            <a:r>
              <a:rPr lang="en-US" altLang="zh-CN" sz="2400" dirty="0">
                <a:latin typeface="Courier New" pitchFamily="49" charset="0"/>
                <a:cs typeface="Courier New" pitchFamily="49" charset="0"/>
              </a:rPr>
              <a:t>	{	a = 1, b = 1;</a:t>
            </a:r>
          </a:p>
          <a:p>
            <a:pPr>
              <a:spcBef>
                <a:spcPts val="500"/>
              </a:spcBef>
              <a:buFontTx/>
              <a:buNone/>
            </a:pPr>
            <a:r>
              <a:rPr lang="en-US" altLang="zh-CN" sz="2400" dirty="0">
                <a:latin typeface="Courier New" pitchFamily="49" charset="0"/>
                <a:cs typeface="Courier New" pitchFamily="49" charset="0"/>
              </a:rPr>
              <a:t>		for (j=1; j &lt;=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++j)</a:t>
            </a:r>
          </a:p>
          <a:p>
            <a:pPr>
              <a:spcBef>
                <a:spcPts val="500"/>
              </a:spcBef>
              <a:buFontTx/>
              <a:buNone/>
            </a:pPr>
            <a:r>
              <a:rPr lang="en-US" altLang="zh-CN" sz="2400" dirty="0">
                <a:latin typeface="Courier New" pitchFamily="49" charset="0"/>
                <a:cs typeface="Courier New" pitchFamily="49" charset="0"/>
              </a:rPr>
              <a:t>		{	b *= x;		// </a:t>
            </a:r>
            <a:r>
              <a:rPr lang="zh-CN" altLang="en-US" sz="2400" dirty="0">
                <a:latin typeface="Courier New" pitchFamily="49" charset="0"/>
                <a:cs typeface="Courier New" pitchFamily="49" charset="0"/>
              </a:rPr>
              <a:t>计算</a:t>
            </a:r>
            <a:r>
              <a:rPr lang="en-US" altLang="zh-CN" sz="2400" dirty="0" err="1">
                <a:latin typeface="Courier New" pitchFamily="49" charset="0"/>
                <a:cs typeface="Courier New" pitchFamily="49" charset="0"/>
              </a:rPr>
              <a:t>x</a:t>
            </a:r>
            <a:r>
              <a:rPr lang="en-US" altLang="zh-CN" sz="2400" baseline="30000" dirty="0" err="1">
                <a:latin typeface="Courier New" pitchFamily="49" charset="0"/>
                <a:cs typeface="Courier New" pitchFamily="49" charset="0"/>
              </a:rPr>
              <a:t>j</a:t>
            </a:r>
            <a:endParaRPr lang="en-US" altLang="zh-CN" sz="2400" baseline="30000" dirty="0">
              <a:latin typeface="Courier New" pitchFamily="49" charset="0"/>
              <a:cs typeface="Courier New" pitchFamily="49" charset="0"/>
            </a:endParaRPr>
          </a:p>
          <a:p>
            <a:pPr>
              <a:spcBef>
                <a:spcPts val="500"/>
              </a:spcBef>
              <a:buFontTx/>
              <a:buNone/>
            </a:pPr>
            <a:r>
              <a:rPr lang="en-US" altLang="zh-CN" sz="2400" dirty="0">
                <a:latin typeface="Courier New" pitchFamily="49" charset="0"/>
                <a:cs typeface="Courier New" pitchFamily="49" charset="0"/>
              </a:rPr>
              <a:t>			a *= j;		// </a:t>
            </a:r>
            <a:r>
              <a:rPr lang="zh-CN" altLang="en-US" sz="2400" dirty="0">
                <a:latin typeface="Courier New" pitchFamily="49" charset="0"/>
                <a:cs typeface="Courier New" pitchFamily="49" charset="0"/>
              </a:rPr>
              <a:t>计算</a:t>
            </a:r>
            <a:r>
              <a:rPr lang="en-US" altLang="zh-CN" sz="2400" dirty="0">
                <a:latin typeface="Courier New" pitchFamily="49" charset="0"/>
                <a:cs typeface="Courier New" pitchFamily="49" charset="0"/>
              </a:rPr>
              <a:t>j!</a:t>
            </a:r>
          </a:p>
          <a:p>
            <a:pPr>
              <a:spcBef>
                <a:spcPts val="500"/>
              </a:spcBef>
              <a:buFontTx/>
              <a:buNone/>
            </a:pPr>
            <a:r>
              <a:rPr lang="en-US" altLang="zh-CN" sz="2400" dirty="0">
                <a:latin typeface="Courier New" pitchFamily="49" charset="0"/>
                <a:cs typeface="Courier New" pitchFamily="49" charset="0"/>
              </a:rPr>
              <a:t>		}</a:t>
            </a:r>
          </a:p>
          <a:p>
            <a:pPr>
              <a:spcBef>
                <a:spcPts val="500"/>
              </a:spcBef>
              <a:buFontTx/>
              <a:buNone/>
            </a:pPr>
            <a:r>
              <a:rPr lang="en-US" altLang="zh-CN" sz="2400" dirty="0">
                <a:latin typeface="Courier New" pitchFamily="49" charset="0"/>
                <a:cs typeface="Courier New" pitchFamily="49" charset="0"/>
              </a:rPr>
              <a:t>		item = b/a;		// </a:t>
            </a:r>
            <a:r>
              <a:rPr lang="zh-CN" altLang="en-US" sz="2400" dirty="0">
                <a:latin typeface="Courier New" pitchFamily="49" charset="0"/>
                <a:cs typeface="Courier New" pitchFamily="49" charset="0"/>
              </a:rPr>
              <a:t>计算</a:t>
            </a:r>
            <a:r>
              <a:rPr lang="en-US" altLang="zh-CN" sz="2400" dirty="0">
                <a:latin typeface="Courier New" pitchFamily="49" charset="0"/>
                <a:cs typeface="Courier New" pitchFamily="49" charset="0"/>
              </a:rPr>
              <a:t>x</a:t>
            </a:r>
            <a:r>
              <a:rPr lang="en-US" altLang="zh-CN" sz="2400" baseline="30000" dirty="0">
                <a:latin typeface="Courier New" pitchFamily="49" charset="0"/>
                <a:cs typeface="Courier New" pitchFamily="49" charset="0"/>
              </a:rPr>
              <a:t>i</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p>
          <a:p>
            <a:pPr>
              <a:spcBef>
                <a:spcPts val="500"/>
              </a:spcBef>
              <a:buFontTx/>
              <a:buNone/>
            </a:pPr>
            <a:r>
              <a:rPr lang="en-US" altLang="zh-CN" sz="2400" dirty="0">
                <a:latin typeface="Courier New" pitchFamily="49" charset="0"/>
                <a:cs typeface="Courier New" pitchFamily="49" charset="0"/>
              </a:rPr>
              <a:t>		sum += item;		// x</a:t>
            </a:r>
            <a:r>
              <a:rPr lang="en-US" altLang="zh-CN" sz="2400" baseline="30000" dirty="0">
                <a:latin typeface="Courier New" pitchFamily="49" charset="0"/>
                <a:cs typeface="Courier New" pitchFamily="49" charset="0"/>
              </a:rPr>
              <a:t>i</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加到</a:t>
            </a:r>
            <a:r>
              <a:rPr lang="en-US" altLang="zh-CN" sz="2400" dirty="0">
                <a:latin typeface="Courier New" pitchFamily="49" charset="0"/>
                <a:cs typeface="Courier New" pitchFamily="49" charset="0"/>
              </a:rPr>
              <a:t>sum</a:t>
            </a:r>
            <a:r>
              <a:rPr lang="zh-CN" altLang="en-US" sz="2400" dirty="0">
                <a:latin typeface="Courier New" pitchFamily="49" charset="0"/>
                <a:cs typeface="Courier New" pitchFamily="49" charset="0"/>
              </a:rPr>
              <a:t>中</a:t>
            </a:r>
          </a:p>
          <a:p>
            <a:pPr>
              <a:spcBef>
                <a:spcPts val="500"/>
              </a:spcBef>
              <a:buFontTx/>
              <a:buNone/>
            </a:pPr>
            <a:r>
              <a:rPr lang="zh-CN" altLang="en-US" sz="2400" dirty="0">
                <a:latin typeface="Courier New" pitchFamily="49" charset="0"/>
                <a:cs typeface="Courier New" pitchFamily="49" charset="0"/>
              </a:rPr>
              <a:t>	</a:t>
            </a:r>
            <a:r>
              <a:rPr lang="en-US" altLang="zh-CN" sz="2400" dirty="0">
                <a:latin typeface="Courier New" pitchFamily="49" charset="0"/>
                <a:cs typeface="Courier New" pitchFamily="49" charset="0"/>
              </a:rPr>
              <a:t>}</a:t>
            </a:r>
          </a:p>
          <a:p>
            <a:pPr>
              <a:spcBef>
                <a:spcPts val="500"/>
              </a:spcBef>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("sum = %f \n", sum);	…</a:t>
            </a:r>
          </a:p>
          <a:p>
            <a:pPr>
              <a:spcBef>
                <a:spcPts val="500"/>
              </a:spcBef>
              <a:buFontTx/>
              <a:buNone/>
            </a:pPr>
            <a:endParaRPr lang="zh-CN" altLang="en-US" sz="2400" dirty="0">
              <a:latin typeface="Courier New" pitchFamily="49" charset="0"/>
              <a:cs typeface="Courier New" pitchFamily="49" charset="0"/>
            </a:endParaRPr>
          </a:p>
        </p:txBody>
      </p:sp>
      <p:sp>
        <p:nvSpPr>
          <p:cNvPr id="61444" name="TextBox 3"/>
          <p:cNvSpPr txBox="1">
            <a:spLocks noChangeArrowheads="1"/>
          </p:cNvSpPr>
          <p:nvPr/>
        </p:nvSpPr>
        <p:spPr bwMode="auto">
          <a:xfrm>
            <a:off x="8554453" y="1493838"/>
            <a:ext cx="2040201"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zh-CN" altLang="en-US"/>
              <a:t>算法</a:t>
            </a:r>
            <a:r>
              <a:rPr lang="en-US" altLang="zh-CN"/>
              <a:t>1</a:t>
            </a:r>
            <a:endParaRPr lang="zh-CN" altLang="en-US"/>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A46E9021-E2E3-4F98-BA14-AADE62DB98D8}" type="slidenum">
              <a:rPr lang="en-US" altLang="zh-CN" sz="1200">
                <a:latin typeface="Arial" charset="0"/>
                <a:ea typeface="+mn-ea"/>
              </a:rPr>
              <a:pPr algn="r">
                <a:defRPr/>
              </a:pPr>
              <a:t>57</a:t>
            </a:fld>
            <a:endParaRPr lang="en-US" altLang="zh-CN" sz="1200">
              <a:latin typeface="Arial" charset="0"/>
              <a:ea typeface="+mn-ea"/>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endParaRPr lang="zh-CN" altLang="en-US"/>
          </a:p>
        </p:txBody>
      </p:sp>
      <p:sp>
        <p:nvSpPr>
          <p:cNvPr id="62467" name="内容占位符 2"/>
          <p:cNvSpPr>
            <a:spLocks noGrp="1"/>
          </p:cNvSpPr>
          <p:nvPr>
            <p:ph idx="1"/>
          </p:nvPr>
        </p:nvSpPr>
        <p:spPr>
          <a:xfrm>
            <a:off x="93121" y="863600"/>
            <a:ext cx="9422173" cy="5949950"/>
          </a:xfrm>
        </p:spPr>
        <p:txBody>
          <a:bodyPr/>
          <a:lstStyle/>
          <a:p>
            <a:pPr>
              <a:spcBef>
                <a:spcPts val="500"/>
              </a:spcBef>
              <a:buFontTx/>
              <a:buNone/>
            </a:pP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main()</a:t>
            </a:r>
          </a:p>
          <a:p>
            <a:pPr>
              <a:spcBef>
                <a:spcPts val="500"/>
              </a:spcBef>
              <a:buFontTx/>
              <a:buNone/>
            </a:pPr>
            <a:r>
              <a:rPr lang="en-US" altLang="zh-CN" sz="2400" dirty="0">
                <a:latin typeface="Courier New" pitchFamily="49" charset="0"/>
                <a:cs typeface="Courier New" pitchFamily="49" charset="0"/>
              </a:rPr>
              <a:t>{	double x, sum = 1, item, b;</a:t>
            </a:r>
          </a:p>
          <a:p>
            <a:pPr>
              <a:spcBef>
                <a:spcPts val="500"/>
              </a:spcBef>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n, a, </a:t>
            </a:r>
            <a:r>
              <a:rPr lang="en-US" altLang="zh-CN" sz="2400" dirty="0" err="1">
                <a:latin typeface="Courier New" pitchFamily="49" charset="0"/>
                <a:cs typeface="Courier New" pitchFamily="49" charset="0"/>
              </a:rPr>
              <a:t>i</a:t>
            </a:r>
            <a:r>
              <a:rPr lang="en-US" altLang="zh-CN" sz="2400" dirty="0">
                <a:solidFill>
                  <a:schemeClr val="bg1">
                    <a:lumMod val="50000"/>
                  </a:schemeClr>
                </a:solidFill>
                <a:latin typeface="Courier New" pitchFamily="49" charset="0"/>
                <a:cs typeface="Courier New" pitchFamily="49" charset="0"/>
              </a:rPr>
              <a:t>, j</a:t>
            </a:r>
            <a:r>
              <a:rPr lang="en-US" altLang="zh-CN" sz="2400" dirty="0">
                <a:latin typeface="Courier New" pitchFamily="49" charset="0"/>
                <a:cs typeface="Courier New" pitchFamily="49" charset="0"/>
              </a:rPr>
              <a:t>;</a:t>
            </a:r>
          </a:p>
          <a:p>
            <a:pPr>
              <a:spcBef>
                <a:spcPts val="500"/>
              </a:spcBef>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scanf</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lf%d</a:t>
            </a:r>
            <a:r>
              <a:rPr lang="en-US" altLang="zh-CN" sz="2400" dirty="0">
                <a:latin typeface="Courier New" pitchFamily="49" charset="0"/>
                <a:cs typeface="Courier New" pitchFamily="49" charset="0"/>
              </a:rPr>
              <a:t>", &amp;x, &amp;n);</a:t>
            </a:r>
          </a:p>
          <a:p>
            <a:pPr>
              <a:spcBef>
                <a:spcPts val="500"/>
              </a:spcBef>
              <a:buFontTx/>
              <a:buNone/>
            </a:pPr>
            <a:r>
              <a:rPr lang="en-US" altLang="zh-CN" sz="2400" dirty="0">
                <a:latin typeface="Courier New" pitchFamily="49" charset="0"/>
                <a:cs typeface="Courier New" pitchFamily="49" charset="0"/>
              </a:rPr>
              <a:t>	for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=1;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&lt;= n;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p>
          <a:p>
            <a:pPr>
              <a:spcBef>
                <a:spcPts val="500"/>
              </a:spcBef>
              <a:buFontTx/>
              <a:buNone/>
            </a:pPr>
            <a:r>
              <a:rPr lang="en-US" altLang="zh-CN" sz="2400" dirty="0">
                <a:latin typeface="Courier New" pitchFamily="49" charset="0"/>
                <a:cs typeface="Courier New" pitchFamily="49" charset="0"/>
              </a:rPr>
              <a:t>	{	</a:t>
            </a:r>
            <a:r>
              <a:rPr lang="en-US" altLang="zh-CN" sz="2400" dirty="0">
                <a:solidFill>
                  <a:srgbClr val="0000CC"/>
                </a:solidFill>
                <a:latin typeface="Courier New" pitchFamily="49" charset="0"/>
                <a:cs typeface="Courier New" pitchFamily="49" charset="0"/>
              </a:rPr>
              <a:t>a = 1, b = 1;</a:t>
            </a:r>
          </a:p>
          <a:p>
            <a:pPr>
              <a:spcBef>
                <a:spcPts val="500"/>
              </a:spcBef>
              <a:buFontTx/>
              <a:buNone/>
            </a:pPr>
            <a:r>
              <a:rPr lang="en-US" altLang="zh-CN" sz="2400" dirty="0">
                <a:solidFill>
                  <a:srgbClr val="0000CC"/>
                </a:solidFill>
                <a:latin typeface="Courier New" pitchFamily="49" charset="0"/>
                <a:cs typeface="Courier New" pitchFamily="49" charset="0"/>
              </a:rPr>
              <a:t>		for (j=1; j &lt;= </a:t>
            </a:r>
            <a:r>
              <a:rPr lang="en-US" altLang="zh-CN" sz="2400" dirty="0" err="1">
                <a:solidFill>
                  <a:srgbClr val="0000CC"/>
                </a:solidFill>
                <a:latin typeface="Courier New" pitchFamily="49" charset="0"/>
                <a:cs typeface="Courier New" pitchFamily="49" charset="0"/>
              </a:rPr>
              <a:t>i</a:t>
            </a:r>
            <a:r>
              <a:rPr lang="en-US" altLang="zh-CN" sz="2400" dirty="0">
                <a:solidFill>
                  <a:srgbClr val="0000CC"/>
                </a:solidFill>
                <a:latin typeface="Courier New" pitchFamily="49" charset="0"/>
                <a:cs typeface="Courier New" pitchFamily="49" charset="0"/>
              </a:rPr>
              <a:t>; ++j)</a:t>
            </a:r>
          </a:p>
          <a:p>
            <a:pPr>
              <a:spcBef>
                <a:spcPts val="500"/>
              </a:spcBef>
              <a:buFontTx/>
              <a:buNone/>
            </a:pPr>
            <a:r>
              <a:rPr lang="en-US" altLang="zh-CN" sz="2400" dirty="0">
                <a:solidFill>
                  <a:srgbClr val="0000CC"/>
                </a:solidFill>
                <a:latin typeface="Courier New" pitchFamily="49" charset="0"/>
                <a:cs typeface="Courier New" pitchFamily="49" charset="0"/>
              </a:rPr>
              <a:t>		{	b *= x;		// </a:t>
            </a:r>
            <a:r>
              <a:rPr lang="zh-CN" altLang="en-US" sz="2400" dirty="0">
                <a:solidFill>
                  <a:srgbClr val="0000CC"/>
                </a:solidFill>
                <a:latin typeface="Courier New" pitchFamily="49" charset="0"/>
                <a:cs typeface="Courier New" pitchFamily="49" charset="0"/>
              </a:rPr>
              <a:t>计算</a:t>
            </a:r>
            <a:r>
              <a:rPr lang="en-US" altLang="zh-CN" sz="2400" dirty="0" err="1">
                <a:solidFill>
                  <a:srgbClr val="0000CC"/>
                </a:solidFill>
                <a:latin typeface="Courier New" pitchFamily="49" charset="0"/>
                <a:cs typeface="Courier New" pitchFamily="49" charset="0"/>
              </a:rPr>
              <a:t>x</a:t>
            </a:r>
            <a:r>
              <a:rPr lang="en-US" altLang="zh-CN" sz="2400" baseline="30000" dirty="0" err="1">
                <a:solidFill>
                  <a:srgbClr val="0000CC"/>
                </a:solidFill>
                <a:latin typeface="Courier New" pitchFamily="49" charset="0"/>
                <a:cs typeface="Courier New" pitchFamily="49" charset="0"/>
              </a:rPr>
              <a:t>j</a:t>
            </a:r>
            <a:endParaRPr lang="en-US" altLang="zh-CN" sz="2400" baseline="30000" dirty="0">
              <a:solidFill>
                <a:srgbClr val="0000CC"/>
              </a:solidFill>
              <a:latin typeface="Courier New" pitchFamily="49" charset="0"/>
              <a:cs typeface="Courier New" pitchFamily="49" charset="0"/>
            </a:endParaRPr>
          </a:p>
          <a:p>
            <a:pPr>
              <a:spcBef>
                <a:spcPts val="500"/>
              </a:spcBef>
              <a:buFontTx/>
              <a:buNone/>
            </a:pPr>
            <a:r>
              <a:rPr lang="en-US" altLang="zh-CN" sz="2400" dirty="0">
                <a:solidFill>
                  <a:srgbClr val="0000CC"/>
                </a:solidFill>
                <a:latin typeface="Courier New" pitchFamily="49" charset="0"/>
                <a:cs typeface="Courier New" pitchFamily="49" charset="0"/>
              </a:rPr>
              <a:t>			a *= j;		// </a:t>
            </a:r>
            <a:r>
              <a:rPr lang="zh-CN" altLang="en-US" sz="2400" dirty="0">
                <a:solidFill>
                  <a:srgbClr val="0000CC"/>
                </a:solidFill>
                <a:latin typeface="Courier New" pitchFamily="49" charset="0"/>
                <a:cs typeface="Courier New" pitchFamily="49" charset="0"/>
              </a:rPr>
              <a:t>计算</a:t>
            </a:r>
            <a:r>
              <a:rPr lang="en-US" altLang="zh-CN" sz="2400" dirty="0">
                <a:solidFill>
                  <a:srgbClr val="0000CC"/>
                </a:solidFill>
                <a:latin typeface="Courier New" pitchFamily="49" charset="0"/>
                <a:cs typeface="Courier New" pitchFamily="49" charset="0"/>
              </a:rPr>
              <a:t>j!</a:t>
            </a:r>
          </a:p>
          <a:p>
            <a:pPr>
              <a:spcBef>
                <a:spcPts val="500"/>
              </a:spcBef>
              <a:buFontTx/>
              <a:buNone/>
            </a:pPr>
            <a:r>
              <a:rPr lang="en-US" altLang="zh-CN" sz="2400" dirty="0">
                <a:solidFill>
                  <a:srgbClr val="0000CC"/>
                </a:solidFill>
                <a:latin typeface="Courier New" pitchFamily="49" charset="0"/>
                <a:cs typeface="Courier New" pitchFamily="49" charset="0"/>
              </a:rPr>
              <a:t>		}</a:t>
            </a:r>
          </a:p>
          <a:p>
            <a:pPr>
              <a:spcBef>
                <a:spcPts val="500"/>
              </a:spcBef>
              <a:buFontTx/>
              <a:buNone/>
            </a:pPr>
            <a:r>
              <a:rPr lang="en-US" altLang="zh-CN" sz="2400" dirty="0">
                <a:latin typeface="Courier New" pitchFamily="49" charset="0"/>
                <a:cs typeface="Courier New" pitchFamily="49" charset="0"/>
              </a:rPr>
              <a:t>		item = b/a;		// </a:t>
            </a:r>
            <a:r>
              <a:rPr lang="zh-CN" altLang="en-US" sz="2400" dirty="0">
                <a:latin typeface="Courier New" pitchFamily="49" charset="0"/>
                <a:cs typeface="Courier New" pitchFamily="49" charset="0"/>
              </a:rPr>
              <a:t>计算</a:t>
            </a:r>
            <a:r>
              <a:rPr lang="en-US" altLang="zh-CN" sz="2400" dirty="0">
                <a:latin typeface="Courier New" pitchFamily="49" charset="0"/>
                <a:cs typeface="Courier New" pitchFamily="49" charset="0"/>
              </a:rPr>
              <a:t>x</a:t>
            </a:r>
            <a:r>
              <a:rPr lang="en-US" altLang="zh-CN" sz="2400" baseline="30000" dirty="0">
                <a:latin typeface="Courier New" pitchFamily="49" charset="0"/>
                <a:cs typeface="Courier New" pitchFamily="49" charset="0"/>
              </a:rPr>
              <a:t>i</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p>
          <a:p>
            <a:pPr>
              <a:spcBef>
                <a:spcPts val="500"/>
              </a:spcBef>
              <a:buFontTx/>
              <a:buNone/>
            </a:pPr>
            <a:r>
              <a:rPr lang="en-US" altLang="zh-CN" sz="2400" dirty="0">
                <a:latin typeface="Courier New" pitchFamily="49" charset="0"/>
                <a:cs typeface="Courier New" pitchFamily="49" charset="0"/>
              </a:rPr>
              <a:t>		sum += item;		// x</a:t>
            </a:r>
            <a:r>
              <a:rPr lang="en-US" altLang="zh-CN" sz="2400" baseline="30000" dirty="0">
                <a:latin typeface="Courier New" pitchFamily="49" charset="0"/>
                <a:cs typeface="Courier New" pitchFamily="49" charset="0"/>
              </a:rPr>
              <a:t>i</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加到</a:t>
            </a:r>
            <a:r>
              <a:rPr lang="en-US" altLang="zh-CN" sz="2400" dirty="0">
                <a:latin typeface="Courier New" pitchFamily="49" charset="0"/>
                <a:cs typeface="Courier New" pitchFamily="49" charset="0"/>
              </a:rPr>
              <a:t>sum</a:t>
            </a:r>
            <a:r>
              <a:rPr lang="zh-CN" altLang="en-US" sz="2400" dirty="0">
                <a:latin typeface="Courier New" pitchFamily="49" charset="0"/>
                <a:cs typeface="Courier New" pitchFamily="49" charset="0"/>
              </a:rPr>
              <a:t>中</a:t>
            </a:r>
          </a:p>
          <a:p>
            <a:pPr>
              <a:spcBef>
                <a:spcPts val="500"/>
              </a:spcBef>
              <a:buFontTx/>
              <a:buNone/>
            </a:pPr>
            <a:r>
              <a:rPr lang="zh-CN" altLang="en-US" sz="2400" dirty="0">
                <a:latin typeface="Courier New" pitchFamily="49" charset="0"/>
                <a:cs typeface="Courier New" pitchFamily="49" charset="0"/>
              </a:rPr>
              <a:t>	</a:t>
            </a:r>
            <a:r>
              <a:rPr lang="en-US" altLang="zh-CN" sz="2400" dirty="0">
                <a:latin typeface="Courier New" pitchFamily="49" charset="0"/>
                <a:cs typeface="Courier New" pitchFamily="49" charset="0"/>
              </a:rPr>
              <a:t>}</a:t>
            </a:r>
          </a:p>
          <a:p>
            <a:pPr>
              <a:spcBef>
                <a:spcPts val="500"/>
              </a:spcBef>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("sum = %f \n", sum);	…</a:t>
            </a:r>
          </a:p>
          <a:p>
            <a:pPr>
              <a:spcBef>
                <a:spcPts val="500"/>
              </a:spcBef>
              <a:buFontTx/>
              <a:buNone/>
            </a:pPr>
            <a:endParaRPr lang="zh-CN" altLang="en-US" sz="2400" dirty="0">
              <a:latin typeface="Courier New" pitchFamily="49" charset="0"/>
              <a:cs typeface="Courier New" pitchFamily="49" charset="0"/>
            </a:endParaRPr>
          </a:p>
        </p:txBody>
      </p:sp>
      <p:sp>
        <p:nvSpPr>
          <p:cNvPr id="62468" name="Rectangle 5"/>
          <p:cNvSpPr>
            <a:spLocks noChangeArrowheads="1"/>
          </p:cNvSpPr>
          <p:nvPr/>
        </p:nvSpPr>
        <p:spPr bwMode="auto">
          <a:xfrm>
            <a:off x="2704748" y="233364"/>
            <a:ext cx="6308137" cy="46166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zh-CN" altLang="en-GB" dirty="0">
                <a:solidFill>
                  <a:srgbClr val="FF0000"/>
                </a:solidFill>
                <a:latin typeface="华文中宋" panose="02010600040101010101" pitchFamily="2" charset="-122"/>
                <a:ea typeface="华文中宋" panose="02010600040101010101" pitchFamily="2" charset="-122"/>
                <a:cs typeface="Courier New" pitchFamily="49" charset="0"/>
              </a:rPr>
              <a:t>利用</a:t>
            </a:r>
            <a:r>
              <a:rPr lang="en-US" altLang="zh-CN" dirty="0">
                <a:solidFill>
                  <a:srgbClr val="FF0000"/>
                </a:solidFill>
                <a:latin typeface="华文中宋" panose="02010600040101010101" pitchFamily="2" charset="-122"/>
                <a:ea typeface="华文中宋" panose="02010600040101010101" pitchFamily="2" charset="-122"/>
                <a:cs typeface="Courier New" pitchFamily="49" charset="0"/>
              </a:rPr>
              <a:t>x</a:t>
            </a:r>
            <a:r>
              <a:rPr lang="en-US" altLang="zh-CN" baseline="30000" dirty="0">
                <a:solidFill>
                  <a:srgbClr val="FF0000"/>
                </a:solidFill>
                <a:latin typeface="华文中宋" panose="02010600040101010101" pitchFamily="2" charset="-122"/>
                <a:ea typeface="华文中宋" panose="02010600040101010101" pitchFamily="2" charset="-122"/>
                <a:cs typeface="Courier New" pitchFamily="49" charset="0"/>
              </a:rPr>
              <a:t>i</a:t>
            </a:r>
            <a:r>
              <a:rPr lang="en-GB" altLang="zh-CN" dirty="0">
                <a:solidFill>
                  <a:srgbClr val="FF0000"/>
                </a:solidFill>
                <a:latin typeface="华文中宋" panose="02010600040101010101" pitchFamily="2" charset="-122"/>
                <a:ea typeface="华文中宋" panose="02010600040101010101" pitchFamily="2" charset="-122"/>
                <a:cs typeface="Courier New" pitchFamily="49" charset="0"/>
              </a:rPr>
              <a:t> = x * </a:t>
            </a:r>
            <a:r>
              <a:rPr lang="en-US" altLang="zh-CN" dirty="0">
                <a:solidFill>
                  <a:srgbClr val="FF0000"/>
                </a:solidFill>
                <a:latin typeface="华文中宋" panose="02010600040101010101" pitchFamily="2" charset="-122"/>
                <a:ea typeface="华文中宋" panose="02010600040101010101" pitchFamily="2" charset="-122"/>
                <a:cs typeface="Courier New" pitchFamily="49" charset="0"/>
              </a:rPr>
              <a:t>x</a:t>
            </a:r>
            <a:r>
              <a:rPr lang="en-US" altLang="zh-CN" baseline="30000" dirty="0">
                <a:solidFill>
                  <a:srgbClr val="FF0000"/>
                </a:solidFill>
                <a:latin typeface="华文中宋" panose="02010600040101010101" pitchFamily="2" charset="-122"/>
                <a:ea typeface="华文中宋" panose="02010600040101010101" pitchFamily="2" charset="-122"/>
                <a:cs typeface="Courier New" pitchFamily="49" charset="0"/>
              </a:rPr>
              <a:t>i-1</a:t>
            </a:r>
            <a:r>
              <a:rPr lang="zh-CN" altLang="en-GB" dirty="0">
                <a:solidFill>
                  <a:srgbClr val="FF0000"/>
                </a:solidFill>
                <a:latin typeface="华文中宋" panose="02010600040101010101" pitchFamily="2" charset="-122"/>
                <a:ea typeface="华文中宋" panose="02010600040101010101" pitchFamily="2" charset="-122"/>
                <a:cs typeface="Courier New" pitchFamily="49" charset="0"/>
              </a:rPr>
              <a:t>和 </a:t>
            </a:r>
            <a:r>
              <a:rPr lang="en-US" altLang="zh-CN" dirty="0" err="1">
                <a:solidFill>
                  <a:srgbClr val="FF0000"/>
                </a:solidFill>
                <a:latin typeface="华文中宋" panose="02010600040101010101" pitchFamily="2" charset="-122"/>
                <a:ea typeface="华文中宋" panose="02010600040101010101" pitchFamily="2" charset="-122"/>
                <a:cs typeface="Courier New" pitchFamily="49" charset="0"/>
              </a:rPr>
              <a:t>i</a:t>
            </a:r>
            <a:r>
              <a:rPr lang="en-US" altLang="zh-CN" dirty="0">
                <a:solidFill>
                  <a:srgbClr val="FF0000"/>
                </a:solidFill>
                <a:latin typeface="华文中宋" panose="02010600040101010101" pitchFamily="2" charset="-122"/>
                <a:ea typeface="华文中宋" panose="02010600040101010101" pitchFamily="2" charset="-122"/>
                <a:cs typeface="Courier New" pitchFamily="49" charset="0"/>
              </a:rPr>
              <a:t>! </a:t>
            </a:r>
            <a:r>
              <a:rPr lang="en-GB" altLang="zh-CN" dirty="0">
                <a:solidFill>
                  <a:srgbClr val="FF0000"/>
                </a:solidFill>
                <a:latin typeface="华文中宋" panose="02010600040101010101" pitchFamily="2" charset="-122"/>
                <a:ea typeface="华文中宋" panose="02010600040101010101" pitchFamily="2" charset="-122"/>
                <a:cs typeface="Courier New" pitchFamily="49" charset="0"/>
              </a:rPr>
              <a:t>= </a:t>
            </a:r>
            <a:r>
              <a:rPr lang="en-GB" altLang="zh-CN" dirty="0" err="1">
                <a:solidFill>
                  <a:srgbClr val="FF0000"/>
                </a:solidFill>
                <a:latin typeface="华文中宋" panose="02010600040101010101" pitchFamily="2" charset="-122"/>
                <a:ea typeface="华文中宋" panose="02010600040101010101" pitchFamily="2" charset="-122"/>
                <a:cs typeface="Courier New" pitchFamily="49" charset="0"/>
              </a:rPr>
              <a:t>i</a:t>
            </a:r>
            <a:r>
              <a:rPr lang="en-GB" altLang="zh-CN" dirty="0">
                <a:solidFill>
                  <a:srgbClr val="FF0000"/>
                </a:solidFill>
                <a:latin typeface="华文中宋" panose="02010600040101010101" pitchFamily="2" charset="-122"/>
                <a:ea typeface="华文中宋" panose="02010600040101010101" pitchFamily="2" charset="-122"/>
                <a:cs typeface="Courier New" pitchFamily="49" charset="0"/>
              </a:rPr>
              <a:t> * (i-1)!</a:t>
            </a:r>
            <a:r>
              <a:rPr lang="zh-CN" altLang="en-GB" dirty="0">
                <a:solidFill>
                  <a:srgbClr val="FF0000"/>
                </a:solidFill>
                <a:latin typeface="华文中宋" panose="02010600040101010101" pitchFamily="2" charset="-122"/>
                <a:ea typeface="华文中宋" panose="02010600040101010101" pitchFamily="2" charset="-122"/>
                <a:cs typeface="Courier New" pitchFamily="49" charset="0"/>
              </a:rPr>
              <a:t>减少重复计算</a:t>
            </a:r>
            <a:endParaRPr lang="zh-CN" altLang="en-US" dirty="0">
              <a:solidFill>
                <a:srgbClr val="FF0000"/>
              </a:solidFill>
              <a:latin typeface="华文中宋" panose="02010600040101010101" pitchFamily="2" charset="-122"/>
              <a:ea typeface="华文中宋" panose="02010600040101010101" pitchFamily="2" charset="-122"/>
              <a:cs typeface="Courier New" pitchFamily="49" charset="0"/>
            </a:endParaRPr>
          </a:p>
        </p:txBody>
      </p:sp>
      <p:sp>
        <p:nvSpPr>
          <p:cNvPr id="5" name="Rectangle 7"/>
          <p:cNvSpPr>
            <a:spLocks noChangeArrowheads="1"/>
          </p:cNvSpPr>
          <p:nvPr/>
        </p:nvSpPr>
        <p:spPr bwMode="auto">
          <a:xfrm>
            <a:off x="5914319" y="1538790"/>
            <a:ext cx="3600975" cy="461665"/>
          </a:xfrm>
          <a:prstGeom prst="rect">
            <a:avLst/>
          </a:prstGeom>
          <a:solidFill>
            <a:schemeClr val="bg1"/>
          </a:solidFill>
          <a:ln w="9525">
            <a:solidFill>
              <a:srgbClr val="FF0000"/>
            </a:solidFill>
            <a:miter lim="800000"/>
            <a:headEnd/>
            <a:tailEnd/>
          </a:ln>
        </p:spPr>
        <p:txBody>
          <a:bodyPr wrap="square">
            <a:spAutoFit/>
          </a:bodyPr>
          <a:lstStyle/>
          <a:p>
            <a:r>
              <a:rPr lang="en-US" altLang="zh-CN" b="1" dirty="0">
                <a:solidFill>
                  <a:srgbClr val="FF3300"/>
                </a:solidFill>
                <a:latin typeface="Courier New" pitchFamily="49" charset="0"/>
                <a:cs typeface="Courier New" pitchFamily="49" charset="0"/>
              </a:rPr>
              <a:t>a = 1, b = 1;</a:t>
            </a:r>
          </a:p>
        </p:txBody>
      </p:sp>
      <p:sp>
        <p:nvSpPr>
          <p:cNvPr id="6" name="AutoShape 8"/>
          <p:cNvSpPr>
            <a:spLocks noChangeArrowheads="1"/>
          </p:cNvSpPr>
          <p:nvPr/>
        </p:nvSpPr>
        <p:spPr bwMode="auto">
          <a:xfrm>
            <a:off x="5915314" y="2484438"/>
            <a:ext cx="3825297" cy="1035050"/>
          </a:xfrm>
          <a:prstGeom prst="wedgeRoundRectCallout">
            <a:avLst>
              <a:gd name="adj1" fmla="val -79236"/>
              <a:gd name="adj2" fmla="val 4877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b="1" dirty="0">
                <a:solidFill>
                  <a:srgbClr val="FF3300"/>
                </a:solidFill>
                <a:latin typeface="Courier New" pitchFamily="49" charset="0"/>
                <a:cs typeface="Courier New" pitchFamily="49" charset="0"/>
              </a:rPr>
              <a:t>b *= x;	// </a:t>
            </a:r>
            <a:r>
              <a:rPr lang="zh-CN" altLang="en-US" b="1" dirty="0">
                <a:solidFill>
                  <a:srgbClr val="FF3300"/>
                </a:solidFill>
                <a:latin typeface="Courier New" pitchFamily="49" charset="0"/>
                <a:cs typeface="Courier New" pitchFamily="49" charset="0"/>
              </a:rPr>
              <a:t>计算</a:t>
            </a:r>
            <a:r>
              <a:rPr lang="en-US" altLang="zh-CN" b="1" dirty="0" err="1">
                <a:solidFill>
                  <a:srgbClr val="FF3300"/>
                </a:solidFill>
                <a:latin typeface="Courier New" pitchFamily="49" charset="0"/>
                <a:cs typeface="Courier New" pitchFamily="49" charset="0"/>
              </a:rPr>
              <a:t>x</a:t>
            </a:r>
            <a:r>
              <a:rPr lang="en-US" altLang="zh-CN" b="1" baseline="30000" dirty="0" err="1">
                <a:solidFill>
                  <a:srgbClr val="FF3300"/>
                </a:solidFill>
                <a:latin typeface="Courier New" pitchFamily="49" charset="0"/>
                <a:cs typeface="Courier New" pitchFamily="49" charset="0"/>
              </a:rPr>
              <a:t>j</a:t>
            </a:r>
            <a:endParaRPr lang="en-US" altLang="zh-CN" b="1" baseline="30000" dirty="0">
              <a:solidFill>
                <a:srgbClr val="FF3300"/>
              </a:solidFill>
              <a:latin typeface="Courier New" pitchFamily="49" charset="0"/>
              <a:cs typeface="Courier New" pitchFamily="49" charset="0"/>
            </a:endParaRPr>
          </a:p>
          <a:p>
            <a:r>
              <a:rPr lang="en-US" altLang="zh-CN" b="1" dirty="0">
                <a:solidFill>
                  <a:srgbClr val="FF3300"/>
                </a:solidFill>
                <a:latin typeface="Courier New" pitchFamily="49" charset="0"/>
                <a:cs typeface="Courier New" pitchFamily="49" charset="0"/>
              </a:rPr>
              <a:t>a *= </a:t>
            </a:r>
            <a:r>
              <a:rPr lang="en-US" altLang="zh-CN" b="1" dirty="0" err="1">
                <a:solidFill>
                  <a:srgbClr val="FF3300"/>
                </a:solidFill>
                <a:latin typeface="Courier New" pitchFamily="49" charset="0"/>
                <a:cs typeface="Courier New" pitchFamily="49" charset="0"/>
              </a:rPr>
              <a:t>i</a:t>
            </a:r>
            <a:r>
              <a:rPr lang="en-US" altLang="zh-CN" b="1" dirty="0">
                <a:solidFill>
                  <a:srgbClr val="FF3300"/>
                </a:solidFill>
                <a:latin typeface="Courier New" pitchFamily="49" charset="0"/>
                <a:cs typeface="Courier New" pitchFamily="49" charset="0"/>
              </a:rPr>
              <a:t>;	// </a:t>
            </a:r>
            <a:r>
              <a:rPr lang="zh-CN" altLang="en-US" b="1" dirty="0">
                <a:solidFill>
                  <a:srgbClr val="FF3300"/>
                </a:solidFill>
                <a:latin typeface="Courier New" pitchFamily="49" charset="0"/>
                <a:cs typeface="Courier New" pitchFamily="49" charset="0"/>
              </a:rPr>
              <a:t>计算</a:t>
            </a:r>
            <a:r>
              <a:rPr lang="en-US" altLang="zh-CN" b="1" dirty="0">
                <a:solidFill>
                  <a:srgbClr val="FF3300"/>
                </a:solidFill>
                <a:latin typeface="Courier New" pitchFamily="49" charset="0"/>
                <a:cs typeface="Courier New" pitchFamily="49" charset="0"/>
              </a:rPr>
              <a:t>j!</a:t>
            </a:r>
            <a:endParaRPr lang="zh-CN" altLang="en-US" dirty="0">
              <a:latin typeface="Courier New" pitchFamily="49" charset="0"/>
              <a:cs typeface="Courier New" pitchFamily="49" charset="0"/>
            </a:endParaRPr>
          </a:p>
        </p:txBody>
      </p:sp>
      <p:sp>
        <p:nvSpPr>
          <p:cNvPr id="7"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1A3621D7-F0A1-4BB3-946C-01CC8408C1EF}" type="slidenum">
              <a:rPr lang="en-US" altLang="zh-CN" sz="1200">
                <a:latin typeface="Arial" charset="0"/>
                <a:ea typeface="+mn-ea"/>
              </a:rPr>
              <a:pPr algn="r">
                <a:defRPr/>
              </a:pPr>
              <a:t>58</a:t>
            </a:fld>
            <a:endParaRPr lang="en-US" altLang="zh-CN" sz="1200">
              <a:latin typeface="Arial" charset="0"/>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endParaRPr lang="zh-CN" altLang="en-US"/>
          </a:p>
        </p:txBody>
      </p:sp>
      <p:sp>
        <p:nvSpPr>
          <p:cNvPr id="63491" name="内容占位符 2"/>
          <p:cNvSpPr>
            <a:spLocks noGrp="1"/>
          </p:cNvSpPr>
          <p:nvPr>
            <p:ph idx="1"/>
          </p:nvPr>
        </p:nvSpPr>
        <p:spPr/>
        <p:txBody>
          <a:bodyPr/>
          <a:lstStyle/>
          <a:p>
            <a:pPr>
              <a:buFontTx/>
              <a:buNone/>
            </a:pP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main()</a:t>
            </a:r>
          </a:p>
          <a:p>
            <a:pPr>
              <a:buFontTx/>
              <a:buNone/>
            </a:pPr>
            <a:r>
              <a:rPr lang="en-US" altLang="zh-CN" sz="2400" dirty="0">
                <a:latin typeface="Courier New" pitchFamily="49" charset="0"/>
                <a:cs typeface="Courier New" pitchFamily="49" charset="0"/>
              </a:rPr>
              <a:t>{	double x, sum = 1, item, b = 1;</a:t>
            </a:r>
          </a:p>
          <a:p>
            <a:pPr>
              <a:buFontTx/>
              <a:buNone/>
            </a:pPr>
            <a:r>
              <a:rPr lang="en-US" altLang="zh-CN" sz="2400" dirty="0">
                <a:latin typeface="Courier New" pitchFamily="49" charset="0"/>
                <a:cs typeface="Courier New" pitchFamily="49" charset="0"/>
              </a:rPr>
              <a:t>	int n, a = 1,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scanf</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lf%d</a:t>
            </a:r>
            <a:r>
              <a:rPr lang="en-US" altLang="zh-CN" sz="2400" dirty="0">
                <a:latin typeface="Courier New" pitchFamily="49" charset="0"/>
                <a:cs typeface="Courier New" pitchFamily="49" charset="0"/>
              </a:rPr>
              <a:t>", &amp;x, &amp;n);</a:t>
            </a:r>
          </a:p>
          <a:p>
            <a:pPr>
              <a:buFontTx/>
              <a:buNone/>
            </a:pPr>
            <a:r>
              <a:rPr lang="en-US" altLang="zh-CN" sz="2400" dirty="0">
                <a:latin typeface="Courier New" pitchFamily="49" charset="0"/>
                <a:cs typeface="Courier New" pitchFamily="49" charset="0"/>
              </a:rPr>
              <a:t>	for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=1;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&lt;= n;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	b *= x;  // </a:t>
            </a:r>
            <a:r>
              <a:rPr lang="zh-CN" altLang="en-US" sz="2400" dirty="0">
                <a:latin typeface="Courier New" pitchFamily="49" charset="0"/>
                <a:cs typeface="Courier New" pitchFamily="49" charset="0"/>
              </a:rPr>
              <a:t>计算</a:t>
            </a:r>
            <a:r>
              <a:rPr lang="en-US" altLang="zh-CN" sz="2400" dirty="0">
                <a:latin typeface="Courier New" pitchFamily="49" charset="0"/>
                <a:cs typeface="Courier New" pitchFamily="49" charset="0"/>
              </a:rPr>
              <a:t>x</a:t>
            </a:r>
            <a:r>
              <a:rPr lang="en-US" altLang="zh-CN" sz="2400" baseline="30000" dirty="0">
                <a:latin typeface="Courier New" pitchFamily="49" charset="0"/>
                <a:cs typeface="Courier New" pitchFamily="49" charset="0"/>
              </a:rPr>
              <a:t>i</a:t>
            </a:r>
          </a:p>
          <a:p>
            <a:pPr>
              <a:buFontTx/>
              <a:buNone/>
            </a:pPr>
            <a:r>
              <a:rPr lang="en-US" altLang="zh-CN" sz="2400" dirty="0">
                <a:latin typeface="Courier New" pitchFamily="49" charset="0"/>
                <a:cs typeface="Courier New" pitchFamily="49" charset="0"/>
              </a:rPr>
              <a:t>		a *=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 </a:t>
            </a:r>
            <a:r>
              <a:rPr lang="zh-CN" altLang="en-US" sz="2400" dirty="0">
                <a:latin typeface="Courier New" pitchFamily="49" charset="0"/>
                <a:cs typeface="Courier New" pitchFamily="49" charset="0"/>
              </a:rPr>
              <a:t>计算</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a:t>
            </a:r>
          </a:p>
          <a:p>
            <a:pPr>
              <a:buFontTx/>
              <a:buNone/>
            </a:pPr>
            <a:r>
              <a:rPr lang="en-US" altLang="zh-CN" sz="2400" dirty="0">
                <a:latin typeface="Courier New" pitchFamily="49" charset="0"/>
                <a:cs typeface="Courier New" pitchFamily="49" charset="0"/>
              </a:rPr>
              <a:t>		item = b/a;		// </a:t>
            </a:r>
            <a:r>
              <a:rPr lang="zh-CN" altLang="en-US" sz="2400" dirty="0">
                <a:latin typeface="Courier New" pitchFamily="49" charset="0"/>
                <a:cs typeface="Courier New" pitchFamily="49" charset="0"/>
              </a:rPr>
              <a:t>计算</a:t>
            </a:r>
            <a:r>
              <a:rPr lang="en-US" altLang="zh-CN" sz="2400" dirty="0">
                <a:latin typeface="Courier New" pitchFamily="49" charset="0"/>
                <a:cs typeface="Courier New" pitchFamily="49" charset="0"/>
              </a:rPr>
              <a:t>x</a:t>
            </a:r>
            <a:r>
              <a:rPr lang="en-US" altLang="zh-CN" sz="2400" baseline="30000" dirty="0">
                <a:latin typeface="Courier New" pitchFamily="49" charset="0"/>
                <a:cs typeface="Courier New" pitchFamily="49" charset="0"/>
              </a:rPr>
              <a:t>i</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sum += item;	// x</a:t>
            </a:r>
            <a:r>
              <a:rPr lang="en-US" altLang="zh-CN" sz="2400" baseline="30000" dirty="0">
                <a:latin typeface="Courier New" pitchFamily="49" charset="0"/>
                <a:cs typeface="Courier New" pitchFamily="49" charset="0"/>
              </a:rPr>
              <a:t>i</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加到</a:t>
            </a:r>
            <a:r>
              <a:rPr lang="en-US" altLang="zh-CN" sz="2400" dirty="0">
                <a:latin typeface="Courier New" pitchFamily="49" charset="0"/>
                <a:cs typeface="Courier New" pitchFamily="49" charset="0"/>
              </a:rPr>
              <a:t>sum</a:t>
            </a:r>
            <a:r>
              <a:rPr lang="zh-CN" altLang="en-US" sz="2400" dirty="0">
                <a:latin typeface="Courier New" pitchFamily="49" charset="0"/>
                <a:cs typeface="Courier New" pitchFamily="49" charset="0"/>
              </a:rPr>
              <a:t>中</a:t>
            </a:r>
          </a:p>
          <a:p>
            <a:pPr>
              <a:buFontTx/>
              <a:buNone/>
            </a:pPr>
            <a:r>
              <a:rPr lang="zh-CN" altLang="en-US" sz="2400" dirty="0">
                <a:latin typeface="Courier New" pitchFamily="49" charset="0"/>
                <a:cs typeface="Courier New" pitchFamily="49" charset="0"/>
              </a:rPr>
              <a:t>	</a:t>
            </a: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("sum = %f \n", sum);</a:t>
            </a:r>
          </a:p>
          <a:p>
            <a:pPr>
              <a:buFontTx/>
              <a:buNone/>
            </a:pPr>
            <a:r>
              <a:rPr lang="en-US" altLang="zh-CN" sz="2400" dirty="0">
                <a:latin typeface="Courier New" pitchFamily="49" charset="0"/>
                <a:cs typeface="Courier New" pitchFamily="49" charset="0"/>
              </a:rPr>
              <a:t>	…</a:t>
            </a:r>
          </a:p>
          <a:p>
            <a:pPr>
              <a:buFontTx/>
              <a:buNone/>
            </a:pPr>
            <a:endParaRPr lang="zh-CN" altLang="en-US" sz="2400" dirty="0">
              <a:latin typeface="Courier New" pitchFamily="49" charset="0"/>
              <a:cs typeface="Courier New" pitchFamily="49" charset="0"/>
            </a:endParaRPr>
          </a:p>
        </p:txBody>
      </p:sp>
      <p:sp>
        <p:nvSpPr>
          <p:cNvPr id="63492" name="TextBox 4"/>
          <p:cNvSpPr txBox="1">
            <a:spLocks noChangeArrowheads="1"/>
          </p:cNvSpPr>
          <p:nvPr/>
        </p:nvSpPr>
        <p:spPr bwMode="auto">
          <a:xfrm>
            <a:off x="8554453" y="1493838"/>
            <a:ext cx="2040201"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zh-CN" altLang="en-US"/>
              <a:t>算法</a:t>
            </a:r>
            <a:r>
              <a:rPr lang="en-US" altLang="zh-CN"/>
              <a:t>2</a:t>
            </a:r>
            <a:endParaRPr lang="zh-CN" altLang="en-US"/>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9B150614-86F5-4F20-BC20-CAD5F37BB231}" type="slidenum">
              <a:rPr lang="en-US" altLang="zh-CN" sz="1200">
                <a:latin typeface="Arial" charset="0"/>
                <a:ea typeface="+mn-ea"/>
              </a:rPr>
              <a:pPr algn="r">
                <a:defRPr/>
              </a:pPr>
              <a:t>59</a:t>
            </a:fld>
            <a:endParaRPr lang="en-US" altLang="zh-CN" sz="1200">
              <a:latin typeface="Arial" charset="0"/>
              <a:ea typeface="+mn-ea"/>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zh-CN" altLang="en-US"/>
              <a:t>数据类型（</a:t>
            </a:r>
            <a:r>
              <a:rPr lang="en-US" altLang="zh-CN"/>
              <a:t>data type</a:t>
            </a:r>
            <a:r>
              <a:rPr lang="zh-CN" altLang="en-US"/>
              <a:t>）</a:t>
            </a:r>
          </a:p>
        </p:txBody>
      </p:sp>
      <p:sp>
        <p:nvSpPr>
          <p:cNvPr id="8195" name="Rectangle 3"/>
          <p:cNvSpPr>
            <a:spLocks noGrp="1" noChangeArrowheads="1"/>
          </p:cNvSpPr>
          <p:nvPr>
            <p:ph type="body" idx="4294967295"/>
          </p:nvPr>
        </p:nvSpPr>
        <p:spPr/>
        <p:txBody>
          <a:bodyPr/>
          <a:lstStyle/>
          <a:p>
            <a:r>
              <a:rPr lang="zh-CN" altLang="en-US" b="0" dirty="0"/>
              <a:t>一种数据类型可以看成由两个集合构成：</a:t>
            </a:r>
          </a:p>
          <a:p>
            <a:pPr lvl="1" eaLnBrk="1" hangingPunct="1"/>
            <a:r>
              <a:rPr lang="zh-CN" altLang="en-US" b="1" dirty="0">
                <a:solidFill>
                  <a:srgbClr val="FF0000"/>
                </a:solidFill>
              </a:rPr>
              <a:t>值集</a:t>
            </a:r>
            <a:r>
              <a:rPr lang="zh-CN" altLang="en-US" b="1" dirty="0"/>
              <a:t>：可以取哪些值</a:t>
            </a:r>
            <a:r>
              <a:rPr lang="en-US" altLang="zh-CN" b="1" dirty="0"/>
              <a:t>(</a:t>
            </a:r>
            <a:r>
              <a:rPr lang="zh-CN" altLang="en-US" b="1" dirty="0"/>
              <a:t>值域，包括这些值的结构</a:t>
            </a:r>
            <a:r>
              <a:rPr lang="en-US" altLang="zh-CN" b="1" dirty="0"/>
              <a:t>)</a:t>
            </a:r>
          </a:p>
          <a:p>
            <a:pPr lvl="1" eaLnBrk="1" hangingPunct="1"/>
            <a:r>
              <a:rPr lang="zh-CN" altLang="en-US" b="1" dirty="0">
                <a:solidFill>
                  <a:srgbClr val="FF0000"/>
                </a:solidFill>
              </a:rPr>
              <a:t>操作集</a:t>
            </a:r>
            <a:r>
              <a:rPr lang="zh-CN" altLang="en-US" b="1" dirty="0"/>
              <a:t>：值集中的值可参与哪些操作</a:t>
            </a:r>
          </a:p>
          <a:p>
            <a:pPr lvl="2" eaLnBrk="1" hangingPunct="1"/>
            <a:r>
              <a:rPr lang="zh-CN" altLang="en-US" sz="2400" b="1" dirty="0"/>
              <a:t>例如：整型的值集是由整数所构成的集合，它的操作集包括：加、减、乘、除等运算</a:t>
            </a:r>
          </a:p>
          <a:p>
            <a:pPr lvl="1" eaLnBrk="1" hangingPunct="1">
              <a:buFont typeface="Wingdings" pitchFamily="2" charset="2"/>
              <a:buBlip>
                <a:blip r:embed="rId3"/>
              </a:buBlip>
            </a:pPr>
            <a:r>
              <a:rPr lang="zh-CN" altLang="en-US" dirty="0"/>
              <a:t>程序中的数据可取的值除了受到数据类型的约束之外，还会受计算机的存储空间和存储方式的限制，例如，整型的值集只是数学里整数集合的一个子集。</a:t>
            </a:r>
            <a:endParaRPr lang="en-US" altLang="zh-CN" dirty="0"/>
          </a:p>
          <a:p>
            <a:pPr lvl="1" eaLnBrk="1" hangingPunct="1">
              <a:buFont typeface="Wingdings" pitchFamily="2" charset="2"/>
              <a:buBlip>
                <a:blip r:embed="rId3"/>
              </a:buBlip>
            </a:pPr>
            <a:endParaRPr lang="en-US" altLang="zh-CN" dirty="0"/>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804FE7F-7C1E-4D91-9586-C12810C53549}" type="slidenum">
              <a:rPr lang="en-US" altLang="zh-CN" sz="1200">
                <a:latin typeface="Arial" charset="0"/>
                <a:ea typeface="+mn-ea"/>
              </a:rPr>
              <a:pPr algn="r">
                <a:defRPr/>
              </a:pPr>
              <a:t>6</a:t>
            </a:fld>
            <a:endParaRPr lang="en-US" altLang="zh-CN" sz="1200">
              <a:latin typeface="Arial" charset="0"/>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endParaRPr lang="zh-CN" altLang="en-US" dirty="0"/>
          </a:p>
        </p:txBody>
      </p:sp>
      <p:sp>
        <p:nvSpPr>
          <p:cNvPr id="64515" name="内容占位符 2"/>
          <p:cNvSpPr>
            <a:spLocks noGrp="1"/>
          </p:cNvSpPr>
          <p:nvPr>
            <p:ph idx="1"/>
          </p:nvPr>
        </p:nvSpPr>
        <p:spPr/>
        <p:txBody>
          <a:bodyPr/>
          <a:lstStyle/>
          <a:p>
            <a:pPr>
              <a:buFontTx/>
              <a:buNone/>
            </a:pP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main()</a:t>
            </a:r>
          </a:p>
          <a:p>
            <a:pPr>
              <a:buFontTx/>
              <a:buNone/>
            </a:pPr>
            <a:r>
              <a:rPr lang="en-US" altLang="zh-CN" sz="2400" dirty="0">
                <a:latin typeface="Courier New" pitchFamily="49" charset="0"/>
                <a:cs typeface="Courier New" pitchFamily="49" charset="0"/>
              </a:rPr>
              <a:t>{	double x, sum = 1, item</a:t>
            </a:r>
            <a:r>
              <a:rPr lang="en-US" altLang="zh-CN" sz="2400" dirty="0">
                <a:solidFill>
                  <a:schemeClr val="bg2"/>
                </a:solidFill>
                <a:latin typeface="Courier New" pitchFamily="49" charset="0"/>
                <a:cs typeface="Courier New" pitchFamily="49" charset="0"/>
              </a:rPr>
              <a:t>, b = 1</a:t>
            </a: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int n, </a:t>
            </a:r>
            <a:r>
              <a:rPr lang="en-US" altLang="zh-CN" sz="2400" dirty="0">
                <a:solidFill>
                  <a:schemeClr val="bg2"/>
                </a:solidFill>
                <a:latin typeface="Courier New" pitchFamily="49" charset="0"/>
                <a:cs typeface="Courier New" pitchFamily="49" charset="0"/>
              </a:rPr>
              <a:t>a = 1,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scanf</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lf%d</a:t>
            </a:r>
            <a:r>
              <a:rPr lang="en-US" altLang="zh-CN" sz="2400" dirty="0">
                <a:latin typeface="Courier New" pitchFamily="49" charset="0"/>
                <a:cs typeface="Courier New" pitchFamily="49" charset="0"/>
              </a:rPr>
              <a:t>", &amp;x, &amp;n);</a:t>
            </a:r>
          </a:p>
          <a:p>
            <a:pPr>
              <a:buFontTx/>
              <a:buNone/>
            </a:pPr>
            <a:r>
              <a:rPr lang="en-US" altLang="zh-CN" sz="2400" dirty="0">
                <a:latin typeface="Courier New" pitchFamily="49" charset="0"/>
                <a:cs typeface="Courier New" pitchFamily="49" charset="0"/>
              </a:rPr>
              <a:t>	for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=1;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&lt;= n;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	</a:t>
            </a:r>
            <a:r>
              <a:rPr lang="en-US" altLang="zh-CN" sz="2400" dirty="0">
                <a:solidFill>
                  <a:srgbClr val="0000CC"/>
                </a:solidFill>
                <a:latin typeface="Courier New" pitchFamily="49" charset="0"/>
                <a:cs typeface="Courier New" pitchFamily="49" charset="0"/>
              </a:rPr>
              <a:t>b *= x;  // </a:t>
            </a:r>
            <a:r>
              <a:rPr lang="zh-CN" altLang="en-US" sz="2400" dirty="0">
                <a:solidFill>
                  <a:srgbClr val="0000CC"/>
                </a:solidFill>
                <a:latin typeface="Courier New" pitchFamily="49" charset="0"/>
                <a:cs typeface="Courier New" pitchFamily="49" charset="0"/>
              </a:rPr>
              <a:t>计算</a:t>
            </a:r>
            <a:r>
              <a:rPr lang="en-US" altLang="zh-CN" sz="2400" dirty="0">
                <a:solidFill>
                  <a:srgbClr val="0000CC"/>
                </a:solidFill>
                <a:latin typeface="Courier New" pitchFamily="49" charset="0"/>
                <a:cs typeface="Courier New" pitchFamily="49" charset="0"/>
              </a:rPr>
              <a:t>x</a:t>
            </a:r>
            <a:r>
              <a:rPr lang="en-US" altLang="zh-CN" sz="2400" baseline="30000" dirty="0">
                <a:solidFill>
                  <a:srgbClr val="0000CC"/>
                </a:solidFill>
                <a:latin typeface="Courier New" pitchFamily="49" charset="0"/>
                <a:cs typeface="Courier New" pitchFamily="49" charset="0"/>
              </a:rPr>
              <a:t>i</a:t>
            </a:r>
          </a:p>
          <a:p>
            <a:pPr>
              <a:buFontTx/>
              <a:buNone/>
            </a:pPr>
            <a:r>
              <a:rPr lang="en-US" altLang="zh-CN" sz="2400" dirty="0">
                <a:solidFill>
                  <a:srgbClr val="0000CC"/>
                </a:solidFill>
                <a:latin typeface="Courier New" pitchFamily="49" charset="0"/>
                <a:cs typeface="Courier New" pitchFamily="49" charset="0"/>
              </a:rPr>
              <a:t>		a *= </a:t>
            </a:r>
            <a:r>
              <a:rPr lang="en-US" altLang="zh-CN" sz="2400" dirty="0" err="1">
                <a:solidFill>
                  <a:srgbClr val="0000CC"/>
                </a:solidFill>
                <a:latin typeface="Courier New" pitchFamily="49" charset="0"/>
                <a:cs typeface="Courier New" pitchFamily="49" charset="0"/>
              </a:rPr>
              <a:t>i</a:t>
            </a:r>
            <a:r>
              <a:rPr lang="en-US" altLang="zh-CN" sz="2400" dirty="0">
                <a:solidFill>
                  <a:srgbClr val="0000CC"/>
                </a:solidFill>
                <a:latin typeface="Courier New" pitchFamily="49" charset="0"/>
                <a:cs typeface="Courier New" pitchFamily="49" charset="0"/>
              </a:rPr>
              <a:t>;  // </a:t>
            </a:r>
            <a:r>
              <a:rPr lang="zh-CN" altLang="en-US" sz="2400" dirty="0">
                <a:solidFill>
                  <a:srgbClr val="0000CC"/>
                </a:solidFill>
                <a:latin typeface="Courier New" pitchFamily="49" charset="0"/>
                <a:cs typeface="Courier New" pitchFamily="49" charset="0"/>
              </a:rPr>
              <a:t>计算</a:t>
            </a:r>
            <a:r>
              <a:rPr lang="en-US" altLang="zh-CN" sz="2400" dirty="0" err="1">
                <a:solidFill>
                  <a:srgbClr val="0000CC"/>
                </a:solidFill>
                <a:latin typeface="Courier New" pitchFamily="49" charset="0"/>
                <a:cs typeface="Courier New" pitchFamily="49" charset="0"/>
              </a:rPr>
              <a:t>i</a:t>
            </a:r>
            <a:r>
              <a:rPr lang="en-US" altLang="zh-CN" sz="2400" dirty="0">
                <a:solidFill>
                  <a:srgbClr val="0000CC"/>
                </a:solidFill>
                <a:latin typeface="Courier New" pitchFamily="49" charset="0"/>
                <a:cs typeface="Courier New" pitchFamily="49" charset="0"/>
              </a:rPr>
              <a:t>! </a:t>
            </a:r>
          </a:p>
          <a:p>
            <a:pPr>
              <a:buFontTx/>
              <a:buNone/>
            </a:pPr>
            <a:r>
              <a:rPr lang="en-US" altLang="zh-CN" sz="2400" dirty="0">
                <a:solidFill>
                  <a:srgbClr val="0000CC"/>
                </a:solidFill>
                <a:latin typeface="Courier New" pitchFamily="49" charset="0"/>
                <a:cs typeface="Courier New" pitchFamily="49" charset="0"/>
              </a:rPr>
              <a:t>		item = b/a;		// </a:t>
            </a:r>
            <a:r>
              <a:rPr lang="zh-CN" altLang="en-US" sz="2400" dirty="0">
                <a:solidFill>
                  <a:srgbClr val="0000CC"/>
                </a:solidFill>
                <a:latin typeface="Courier New" pitchFamily="49" charset="0"/>
                <a:cs typeface="Courier New" pitchFamily="49" charset="0"/>
              </a:rPr>
              <a:t>计算</a:t>
            </a:r>
            <a:r>
              <a:rPr lang="en-US" altLang="zh-CN" sz="2400" dirty="0">
                <a:solidFill>
                  <a:srgbClr val="0000CC"/>
                </a:solidFill>
                <a:latin typeface="Courier New" pitchFamily="49" charset="0"/>
                <a:cs typeface="Courier New" pitchFamily="49" charset="0"/>
              </a:rPr>
              <a:t>x</a:t>
            </a:r>
            <a:r>
              <a:rPr lang="en-US" altLang="zh-CN" sz="2400" baseline="30000" dirty="0">
                <a:solidFill>
                  <a:srgbClr val="0000CC"/>
                </a:solidFill>
                <a:latin typeface="Courier New" pitchFamily="49" charset="0"/>
                <a:cs typeface="Courier New" pitchFamily="49" charset="0"/>
              </a:rPr>
              <a:t>i</a:t>
            </a:r>
            <a:r>
              <a:rPr lang="en-US" altLang="zh-CN" sz="2400" dirty="0">
                <a:solidFill>
                  <a:srgbClr val="0000CC"/>
                </a:solidFill>
                <a:latin typeface="Courier New" pitchFamily="49" charset="0"/>
                <a:cs typeface="Courier New" pitchFamily="49" charset="0"/>
              </a:rPr>
              <a:t>/</a:t>
            </a:r>
            <a:r>
              <a:rPr lang="en-US" altLang="zh-CN" sz="2400" dirty="0" err="1">
                <a:solidFill>
                  <a:srgbClr val="0000CC"/>
                </a:solidFill>
                <a:latin typeface="Courier New" pitchFamily="49" charset="0"/>
                <a:cs typeface="Courier New" pitchFamily="49" charset="0"/>
              </a:rPr>
              <a:t>i</a:t>
            </a:r>
            <a:r>
              <a:rPr lang="en-US" altLang="zh-CN" sz="2400" dirty="0">
                <a:solidFill>
                  <a:srgbClr val="0000CC"/>
                </a:solidFill>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sum += item;	// x</a:t>
            </a:r>
            <a:r>
              <a:rPr lang="en-US" altLang="zh-CN" sz="2400" baseline="30000" dirty="0">
                <a:latin typeface="Courier New" pitchFamily="49" charset="0"/>
                <a:cs typeface="Courier New" pitchFamily="49" charset="0"/>
              </a:rPr>
              <a:t>i</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加到</a:t>
            </a:r>
            <a:r>
              <a:rPr lang="en-US" altLang="zh-CN" sz="2400" dirty="0">
                <a:latin typeface="Courier New" pitchFamily="49" charset="0"/>
                <a:cs typeface="Courier New" pitchFamily="49" charset="0"/>
              </a:rPr>
              <a:t>sum</a:t>
            </a:r>
            <a:r>
              <a:rPr lang="zh-CN" altLang="en-US" sz="2400" dirty="0">
                <a:latin typeface="Courier New" pitchFamily="49" charset="0"/>
                <a:cs typeface="Courier New" pitchFamily="49" charset="0"/>
              </a:rPr>
              <a:t>中</a:t>
            </a:r>
          </a:p>
          <a:p>
            <a:pPr>
              <a:buFontTx/>
              <a:buNone/>
            </a:pPr>
            <a:r>
              <a:rPr lang="zh-CN" altLang="en-US" sz="2400" dirty="0">
                <a:latin typeface="Courier New" pitchFamily="49" charset="0"/>
                <a:cs typeface="Courier New" pitchFamily="49" charset="0"/>
              </a:rPr>
              <a:t>	</a:t>
            </a: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("sum = %f \n", sum);</a:t>
            </a:r>
          </a:p>
          <a:p>
            <a:pPr>
              <a:buFontTx/>
              <a:buNone/>
            </a:pPr>
            <a:r>
              <a:rPr lang="en-US" altLang="zh-CN" sz="2400" dirty="0">
                <a:latin typeface="Courier New" pitchFamily="49" charset="0"/>
                <a:cs typeface="Courier New" pitchFamily="49" charset="0"/>
              </a:rPr>
              <a:t>	…</a:t>
            </a:r>
          </a:p>
          <a:p>
            <a:pPr>
              <a:buFontTx/>
              <a:buNone/>
            </a:pPr>
            <a:endParaRPr lang="zh-CN" altLang="en-US" sz="2400" dirty="0">
              <a:latin typeface="Courier New" pitchFamily="49" charset="0"/>
              <a:cs typeface="Courier New" pitchFamily="49" charset="0"/>
            </a:endParaRPr>
          </a:p>
        </p:txBody>
      </p:sp>
      <p:sp>
        <p:nvSpPr>
          <p:cNvPr id="64516" name="Rectangle 5"/>
          <p:cNvSpPr>
            <a:spLocks noChangeArrowheads="1"/>
          </p:cNvSpPr>
          <p:nvPr/>
        </p:nvSpPr>
        <p:spPr bwMode="auto">
          <a:xfrm>
            <a:off x="3781992" y="233364"/>
            <a:ext cx="5886548" cy="46166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zh-CN" altLang="en-GB" dirty="0">
                <a:solidFill>
                  <a:srgbClr val="FF0000"/>
                </a:solidFill>
                <a:latin typeface="华文中宋" panose="02010600040101010101" pitchFamily="2" charset="-122"/>
                <a:ea typeface="华文中宋" panose="02010600040101010101" pitchFamily="2" charset="-122"/>
                <a:cs typeface="Courier New" pitchFamily="49" charset="0"/>
              </a:rPr>
              <a:t>利用</a:t>
            </a:r>
            <a:r>
              <a:rPr lang="en-US" altLang="zh-CN" dirty="0" err="1">
                <a:solidFill>
                  <a:srgbClr val="FF0000"/>
                </a:solidFill>
                <a:latin typeface="华文中宋" panose="02010600040101010101" pitchFamily="2" charset="-122"/>
                <a:ea typeface="华文中宋" panose="02010600040101010101" pitchFamily="2" charset="-122"/>
                <a:cs typeface="Courier New" pitchFamily="49" charset="0"/>
              </a:rPr>
              <a:t>item</a:t>
            </a:r>
            <a:r>
              <a:rPr lang="en-US" altLang="zh-CN" baseline="-25000" dirty="0" err="1">
                <a:solidFill>
                  <a:srgbClr val="FF0000"/>
                </a:solidFill>
                <a:latin typeface="华文中宋" panose="02010600040101010101" pitchFamily="2" charset="-122"/>
                <a:ea typeface="华文中宋" panose="02010600040101010101" pitchFamily="2" charset="-122"/>
                <a:cs typeface="Courier New" pitchFamily="49" charset="0"/>
              </a:rPr>
              <a:t>i</a:t>
            </a:r>
            <a:r>
              <a:rPr lang="en-US" altLang="zh-CN" dirty="0">
                <a:solidFill>
                  <a:srgbClr val="FF0000"/>
                </a:solidFill>
                <a:latin typeface="华文中宋" panose="02010600040101010101" pitchFamily="2" charset="-122"/>
                <a:ea typeface="华文中宋" panose="02010600040101010101" pitchFamily="2" charset="-122"/>
                <a:cs typeface="Courier New" pitchFamily="49" charset="0"/>
              </a:rPr>
              <a:t> = item</a:t>
            </a:r>
            <a:r>
              <a:rPr lang="en-US" altLang="zh-CN" baseline="-25000" dirty="0">
                <a:solidFill>
                  <a:srgbClr val="FF0000"/>
                </a:solidFill>
                <a:latin typeface="华文中宋" panose="02010600040101010101" pitchFamily="2" charset="-122"/>
                <a:ea typeface="华文中宋" panose="02010600040101010101" pitchFamily="2" charset="-122"/>
                <a:cs typeface="Courier New" pitchFamily="49" charset="0"/>
              </a:rPr>
              <a:t>i-1</a:t>
            </a:r>
            <a:r>
              <a:rPr lang="en-US" altLang="zh-CN" dirty="0">
                <a:solidFill>
                  <a:srgbClr val="FF0000"/>
                </a:solidFill>
                <a:latin typeface="华文中宋" panose="02010600040101010101" pitchFamily="2" charset="-122"/>
                <a:ea typeface="华文中宋" panose="02010600040101010101" pitchFamily="2" charset="-122"/>
                <a:cs typeface="Courier New" pitchFamily="49" charset="0"/>
              </a:rPr>
              <a:t>*x/</a:t>
            </a:r>
            <a:r>
              <a:rPr lang="en-US" altLang="zh-CN" dirty="0" err="1">
                <a:solidFill>
                  <a:srgbClr val="FF0000"/>
                </a:solidFill>
                <a:latin typeface="华文中宋" panose="02010600040101010101" pitchFamily="2" charset="-122"/>
                <a:ea typeface="华文中宋" panose="02010600040101010101" pitchFamily="2" charset="-122"/>
                <a:cs typeface="Courier New" pitchFamily="49" charset="0"/>
              </a:rPr>
              <a:t>i</a:t>
            </a:r>
            <a:r>
              <a:rPr lang="zh-CN" altLang="en-US" dirty="0">
                <a:solidFill>
                  <a:srgbClr val="FF0000"/>
                </a:solidFill>
                <a:latin typeface="华文中宋" panose="02010600040101010101" pitchFamily="2" charset="-122"/>
                <a:ea typeface="华文中宋" panose="02010600040101010101" pitchFamily="2" charset="-122"/>
                <a:cs typeface="Courier New" pitchFamily="49" charset="0"/>
              </a:rPr>
              <a:t>进一步减少计算量</a:t>
            </a:r>
          </a:p>
        </p:txBody>
      </p:sp>
      <p:sp>
        <p:nvSpPr>
          <p:cNvPr id="5" name="AutoShape 7"/>
          <p:cNvSpPr>
            <a:spLocks noChangeArrowheads="1"/>
          </p:cNvSpPr>
          <p:nvPr/>
        </p:nvSpPr>
        <p:spPr bwMode="auto">
          <a:xfrm>
            <a:off x="6154466" y="3114675"/>
            <a:ext cx="2700515" cy="539750"/>
          </a:xfrm>
          <a:prstGeom prst="wedgeRoundRectCallout">
            <a:avLst>
              <a:gd name="adj1" fmla="val -59875"/>
              <a:gd name="adj2" fmla="val 4235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b="1">
                <a:solidFill>
                  <a:srgbClr val="FF3300"/>
                </a:solidFill>
                <a:latin typeface="Courier New" pitchFamily="49" charset="0"/>
                <a:cs typeface="Courier New" pitchFamily="49" charset="0"/>
              </a:rPr>
              <a:t>item *= x/i;</a:t>
            </a:r>
          </a:p>
        </p:txBody>
      </p:sp>
      <p:sp>
        <p:nvSpPr>
          <p:cNvPr id="8" name="AutoShape 13"/>
          <p:cNvSpPr>
            <a:spLocks noChangeArrowheads="1"/>
          </p:cNvSpPr>
          <p:nvPr/>
        </p:nvSpPr>
        <p:spPr bwMode="auto">
          <a:xfrm>
            <a:off x="6513404" y="1133745"/>
            <a:ext cx="1978825" cy="449262"/>
          </a:xfrm>
          <a:prstGeom prst="wedgeRoundRectCallout">
            <a:avLst>
              <a:gd name="adj1" fmla="val -55454"/>
              <a:gd name="adj2" fmla="val 7756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ltLang="zh-CN" b="1">
                <a:solidFill>
                  <a:srgbClr val="FF3300"/>
                </a:solidFill>
                <a:latin typeface="Courier New" pitchFamily="49" charset="0"/>
                <a:cs typeface="Courier New" pitchFamily="49" charset="0"/>
              </a:rPr>
              <a:t>item = 1</a:t>
            </a:r>
            <a:endParaRPr lang="zh-CN" altLang="en-US">
              <a:latin typeface="Courier New" pitchFamily="49" charset="0"/>
              <a:cs typeface="Courier New" pitchFamily="49" charset="0"/>
            </a:endParaRPr>
          </a:p>
        </p:txBody>
      </p:sp>
      <p:sp>
        <p:nvSpPr>
          <p:cNvPr id="7"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C2A00256-06F8-4F2F-9663-11F05F264C2B}" type="slidenum">
              <a:rPr lang="en-US" altLang="zh-CN" sz="1200">
                <a:latin typeface="Arial" charset="0"/>
                <a:ea typeface="+mn-ea"/>
              </a:rPr>
              <a:pPr algn="r">
                <a:defRPr/>
              </a:pPr>
              <a:t>60</a:t>
            </a:fld>
            <a:endParaRPr lang="en-US" altLang="zh-CN" sz="1200">
              <a:latin typeface="Arial" charset="0"/>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endParaRPr lang="zh-CN" altLang="en-US"/>
          </a:p>
        </p:txBody>
      </p:sp>
      <p:sp>
        <p:nvSpPr>
          <p:cNvPr id="65539" name="内容占位符 2"/>
          <p:cNvSpPr>
            <a:spLocks noGrp="1"/>
          </p:cNvSpPr>
          <p:nvPr>
            <p:ph idx="1"/>
          </p:nvPr>
        </p:nvSpPr>
        <p:spPr/>
        <p:txBody>
          <a:bodyPr/>
          <a:lstStyle/>
          <a:p>
            <a:pPr>
              <a:buFontTx/>
              <a:buNone/>
            </a:pP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main()</a:t>
            </a:r>
          </a:p>
          <a:p>
            <a:pPr>
              <a:buFontTx/>
              <a:buNone/>
            </a:pPr>
            <a:r>
              <a:rPr lang="en-US" altLang="zh-CN" sz="2400" dirty="0">
                <a:latin typeface="Courier New" pitchFamily="49" charset="0"/>
                <a:cs typeface="Courier New" pitchFamily="49" charset="0"/>
              </a:rPr>
              <a:t>{	double x, sum = 1, item = 1;</a:t>
            </a: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n,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scanf</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lf%d</a:t>
            </a:r>
            <a:r>
              <a:rPr lang="en-US" altLang="zh-CN" sz="2400" dirty="0">
                <a:latin typeface="Courier New" pitchFamily="49" charset="0"/>
                <a:cs typeface="Courier New" pitchFamily="49" charset="0"/>
              </a:rPr>
              <a:t>", &amp;x, &amp;n);</a:t>
            </a:r>
          </a:p>
          <a:p>
            <a:pPr>
              <a:buFontTx/>
              <a:buNone/>
            </a:pPr>
            <a:r>
              <a:rPr lang="en-US" altLang="zh-CN" sz="2400" dirty="0">
                <a:latin typeface="Courier New" pitchFamily="49" charset="0"/>
                <a:cs typeface="Courier New" pitchFamily="49" charset="0"/>
              </a:rPr>
              <a:t>	for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=1;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&lt;=n;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	item </a:t>
            </a:r>
            <a:r>
              <a:rPr lang="zh-CN" altLang="en-US" sz="2400" dirty="0">
                <a:latin typeface="Courier New" pitchFamily="49" charset="0"/>
                <a:cs typeface="Courier New" pitchFamily="49" charset="0"/>
              </a:rPr>
              <a:t>*</a:t>
            </a:r>
            <a:r>
              <a:rPr lang="en-US" altLang="zh-CN" sz="2400" dirty="0">
                <a:latin typeface="Courier New" pitchFamily="49" charset="0"/>
                <a:cs typeface="Courier New" pitchFamily="49" charset="0"/>
              </a:rPr>
              <a:t>= x/</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 </a:t>
            </a:r>
            <a:r>
              <a:rPr lang="zh-CN" altLang="en-US" sz="2400" dirty="0">
                <a:latin typeface="Courier New" pitchFamily="49" charset="0"/>
                <a:cs typeface="Courier New" pitchFamily="49" charset="0"/>
              </a:rPr>
              <a:t>计算</a:t>
            </a:r>
            <a:r>
              <a:rPr lang="en-US" altLang="zh-CN" sz="2400" dirty="0">
                <a:latin typeface="Courier New" pitchFamily="49" charset="0"/>
                <a:cs typeface="Courier New" pitchFamily="49" charset="0"/>
              </a:rPr>
              <a:t>x</a:t>
            </a:r>
            <a:r>
              <a:rPr lang="en-US" altLang="zh-CN" sz="2400" baseline="30000" dirty="0">
                <a:latin typeface="Courier New" pitchFamily="49" charset="0"/>
                <a:cs typeface="Courier New" pitchFamily="49" charset="0"/>
              </a:rPr>
              <a:t>i</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sum += item;	// x</a:t>
            </a:r>
            <a:r>
              <a:rPr lang="en-US" altLang="zh-CN" sz="2400" baseline="30000" dirty="0">
                <a:latin typeface="Courier New" pitchFamily="49" charset="0"/>
                <a:cs typeface="Courier New" pitchFamily="49" charset="0"/>
              </a:rPr>
              <a:t>i</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加到</a:t>
            </a:r>
            <a:r>
              <a:rPr lang="en-US" altLang="zh-CN" sz="2400" dirty="0">
                <a:latin typeface="Courier New" pitchFamily="49" charset="0"/>
                <a:cs typeface="Courier New" pitchFamily="49" charset="0"/>
              </a:rPr>
              <a:t>sum</a:t>
            </a:r>
            <a:r>
              <a:rPr lang="zh-CN" altLang="en-US" sz="2400" dirty="0">
                <a:latin typeface="Courier New" pitchFamily="49" charset="0"/>
                <a:cs typeface="Courier New" pitchFamily="49" charset="0"/>
              </a:rPr>
              <a:t>中</a:t>
            </a:r>
          </a:p>
          <a:p>
            <a:pPr>
              <a:buFontTx/>
              <a:buNone/>
            </a:pPr>
            <a:r>
              <a:rPr lang="zh-CN" altLang="en-US" sz="2400" dirty="0">
                <a:latin typeface="Courier New" pitchFamily="49" charset="0"/>
                <a:cs typeface="Courier New" pitchFamily="49" charset="0"/>
              </a:rPr>
              <a:t>	</a:t>
            </a:r>
            <a:r>
              <a:rPr lang="en-US" altLang="zh-CN" sz="2400" dirty="0">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("sum = %f \n", sum);</a:t>
            </a:r>
          </a:p>
          <a:p>
            <a:pPr>
              <a:buFontTx/>
              <a:buNone/>
            </a:pPr>
            <a:r>
              <a:rPr lang="en-US" altLang="zh-CN" sz="2400" dirty="0">
                <a:latin typeface="Courier New" pitchFamily="49" charset="0"/>
                <a:cs typeface="Courier New" pitchFamily="49" charset="0"/>
              </a:rPr>
              <a:t>	…</a:t>
            </a:r>
          </a:p>
          <a:p>
            <a:pPr>
              <a:buFontTx/>
              <a:buNone/>
            </a:pPr>
            <a:endParaRPr lang="zh-CN" altLang="en-US" sz="2400" dirty="0">
              <a:latin typeface="Courier New" pitchFamily="49" charset="0"/>
              <a:cs typeface="Courier New" pitchFamily="49" charset="0"/>
            </a:endParaRPr>
          </a:p>
        </p:txBody>
      </p:sp>
      <p:sp>
        <p:nvSpPr>
          <p:cNvPr id="65540" name="TextBox 6"/>
          <p:cNvSpPr txBox="1">
            <a:spLocks noChangeArrowheads="1"/>
          </p:cNvSpPr>
          <p:nvPr/>
        </p:nvSpPr>
        <p:spPr bwMode="auto">
          <a:xfrm>
            <a:off x="8554453" y="1493838"/>
            <a:ext cx="2040201"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r>
              <a:rPr lang="zh-CN" altLang="en-US"/>
              <a:t>算法</a:t>
            </a:r>
            <a:r>
              <a:rPr lang="en-US" altLang="zh-CN"/>
              <a:t>3</a:t>
            </a:r>
            <a:endParaRPr lang="zh-CN" altLang="en-US"/>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F8DB800-450A-4CAB-A77E-1758E32DD791}" type="slidenum">
              <a:rPr lang="en-US" altLang="zh-CN" sz="1200">
                <a:latin typeface="Arial" charset="0"/>
                <a:ea typeface="+mn-ea"/>
              </a:rPr>
              <a:pPr algn="r">
                <a:defRPr/>
              </a:pPr>
              <a:t>61</a:t>
            </a:fld>
            <a:endParaRPr lang="en-US" altLang="zh-CN" sz="1200">
              <a:latin typeface="Arial" charset="0"/>
              <a:ea typeface="+mn-ea"/>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endParaRPr lang="zh-CN" altLang="en-US"/>
          </a:p>
        </p:txBody>
      </p:sp>
      <p:sp>
        <p:nvSpPr>
          <p:cNvPr id="26627" name="Rectangle 3"/>
          <p:cNvSpPr>
            <a:spLocks noGrp="1" noChangeArrowheads="1"/>
          </p:cNvSpPr>
          <p:nvPr>
            <p:ph type="body" idx="1"/>
          </p:nvPr>
        </p:nvSpPr>
        <p:spPr/>
        <p:txBody>
          <a:bodyPr/>
          <a:lstStyle/>
          <a:p>
            <a:r>
              <a:rPr lang="zh-CN" altLang="en-US" sz="2400" dirty="0">
                <a:latin typeface="Courier New" pitchFamily="49" charset="0"/>
                <a:cs typeface="Courier New" pitchFamily="49" charset="0"/>
              </a:rPr>
              <a:t>算法</a:t>
            </a:r>
            <a:r>
              <a:rPr lang="en-US" altLang="zh-CN" sz="2400" dirty="0">
                <a:latin typeface="Courier New" pitchFamily="49" charset="0"/>
                <a:cs typeface="Courier New" pitchFamily="49" charset="0"/>
              </a:rPr>
              <a:t>3</a:t>
            </a:r>
            <a:r>
              <a:rPr lang="zh-CN" altLang="en-US" sz="2400" dirty="0">
                <a:latin typeface="Courier New" pitchFamily="49" charset="0"/>
                <a:cs typeface="Courier New" pitchFamily="49" charset="0"/>
              </a:rPr>
              <a:t>除了减少了计算量外；当 </a:t>
            </a:r>
            <a:r>
              <a:rPr lang="en-US" altLang="zh-CN" sz="2400" dirty="0">
                <a:latin typeface="Courier New" pitchFamily="49" charset="0"/>
                <a:cs typeface="Courier New" pitchFamily="49" charset="0"/>
              </a:rPr>
              <a:t>x</a:t>
            </a:r>
            <a:r>
              <a:rPr lang="en-US" altLang="zh-CN" sz="2400" baseline="30000" dirty="0">
                <a:latin typeface="Courier New" pitchFamily="49" charset="0"/>
                <a:cs typeface="Courier New" pitchFamily="49" charset="0"/>
              </a:rPr>
              <a:t>i</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不太大，而 </a:t>
            </a:r>
            <a:r>
              <a:rPr lang="en-US" altLang="zh-CN" sz="2400" dirty="0">
                <a:latin typeface="Courier New" pitchFamily="49" charset="0"/>
                <a:cs typeface="Courier New" pitchFamily="49" charset="0"/>
              </a:rPr>
              <a:t>x</a:t>
            </a:r>
            <a:r>
              <a:rPr lang="en-US" altLang="zh-CN" sz="2400" baseline="30000" dirty="0">
                <a:latin typeface="Courier New" pitchFamily="49" charset="0"/>
                <a:cs typeface="Courier New" pitchFamily="49" charset="0"/>
              </a:rPr>
              <a:t>i </a:t>
            </a:r>
            <a:r>
              <a:rPr lang="zh-CN" altLang="en-GB" sz="2400" dirty="0">
                <a:latin typeface="Courier New" pitchFamily="49" charset="0"/>
                <a:cs typeface="Courier New" pitchFamily="49" charset="0"/>
              </a:rPr>
              <a:t>或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很大以至于</a:t>
            </a:r>
            <a:r>
              <a:rPr lang="zh-CN" altLang="en-US" sz="2400" dirty="0">
                <a:solidFill>
                  <a:srgbClr val="FF0000"/>
                </a:solidFill>
                <a:latin typeface="Courier New" pitchFamily="49" charset="0"/>
                <a:cs typeface="Courier New" pitchFamily="49" charset="0"/>
              </a:rPr>
              <a:t>超出计算机所能表示的数值范围</a:t>
            </a:r>
            <a:r>
              <a:rPr lang="zh-CN" altLang="en-US" sz="2400" dirty="0">
                <a:latin typeface="Courier New" pitchFamily="49" charset="0"/>
                <a:cs typeface="Courier New" pitchFamily="49" charset="0"/>
              </a:rPr>
              <a:t>时，算法</a:t>
            </a:r>
            <a:r>
              <a:rPr lang="en-US" altLang="zh-CN" sz="2400" dirty="0">
                <a:latin typeface="Courier New" pitchFamily="49" charset="0"/>
                <a:cs typeface="Courier New" pitchFamily="49" charset="0"/>
              </a:rPr>
              <a:t>1</a:t>
            </a:r>
            <a:r>
              <a:rPr lang="zh-CN" altLang="en-US" sz="2400" dirty="0">
                <a:latin typeface="Courier New" pitchFamily="49" charset="0"/>
                <a:cs typeface="Courier New" pitchFamily="49" charset="0"/>
              </a:rPr>
              <a:t>和算法</a:t>
            </a:r>
            <a:r>
              <a:rPr lang="en-US" altLang="zh-CN" sz="2400" dirty="0">
                <a:latin typeface="Courier New" pitchFamily="49" charset="0"/>
                <a:cs typeface="Courier New" pitchFamily="49" charset="0"/>
              </a:rPr>
              <a:t>2</a:t>
            </a:r>
            <a:r>
              <a:rPr lang="zh-CN" altLang="en-US" sz="2400" dirty="0">
                <a:latin typeface="Courier New" pitchFamily="49" charset="0"/>
                <a:cs typeface="Courier New" pitchFamily="49" charset="0"/>
              </a:rPr>
              <a:t>就不能得出正确的结果，由于算法</a:t>
            </a:r>
            <a:r>
              <a:rPr lang="en-US" altLang="zh-CN" sz="2400" dirty="0">
                <a:latin typeface="Courier New" pitchFamily="49" charset="0"/>
                <a:cs typeface="Courier New" pitchFamily="49" charset="0"/>
              </a:rPr>
              <a:t>3</a:t>
            </a:r>
            <a:r>
              <a:rPr lang="zh-CN" altLang="en-US" sz="2400" dirty="0">
                <a:latin typeface="Courier New" pitchFamily="49" charset="0"/>
                <a:cs typeface="Courier New" pitchFamily="49" charset="0"/>
              </a:rPr>
              <a:t>不直接计算 </a:t>
            </a:r>
            <a:r>
              <a:rPr lang="en-US" altLang="zh-CN" sz="2400" dirty="0">
                <a:latin typeface="Courier New" pitchFamily="49" charset="0"/>
                <a:cs typeface="Courier New" pitchFamily="49" charset="0"/>
              </a:rPr>
              <a:t>x</a:t>
            </a:r>
            <a:r>
              <a:rPr lang="en-US" altLang="zh-CN" sz="2400" baseline="30000" dirty="0">
                <a:latin typeface="Courier New" pitchFamily="49" charset="0"/>
                <a:cs typeface="Courier New" pitchFamily="49" charset="0"/>
              </a:rPr>
              <a:t>i </a:t>
            </a:r>
            <a:r>
              <a:rPr lang="zh-CN" altLang="en-GB" sz="2400" dirty="0">
                <a:latin typeface="Courier New" pitchFamily="49" charset="0"/>
                <a:cs typeface="Courier New" pitchFamily="49" charset="0"/>
              </a:rPr>
              <a:t>或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，而是计算 </a:t>
            </a:r>
            <a:r>
              <a:rPr lang="en-US" altLang="zh-CN" sz="2400" dirty="0">
                <a:latin typeface="Courier New" pitchFamily="49" charset="0"/>
                <a:cs typeface="Courier New" pitchFamily="49" charset="0"/>
              </a:rPr>
              <a:t>x</a:t>
            </a:r>
            <a:r>
              <a:rPr lang="en-US" altLang="zh-CN" sz="2400" baseline="30000" dirty="0">
                <a:latin typeface="Courier New" pitchFamily="49" charset="0"/>
                <a:cs typeface="Courier New" pitchFamily="49" charset="0"/>
              </a:rPr>
              <a:t>i</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，因此算法</a:t>
            </a:r>
            <a:r>
              <a:rPr lang="en-US" altLang="zh-CN" sz="2400" dirty="0">
                <a:latin typeface="Courier New" pitchFamily="49" charset="0"/>
                <a:cs typeface="Courier New" pitchFamily="49" charset="0"/>
              </a:rPr>
              <a:t>3</a:t>
            </a:r>
            <a:r>
              <a:rPr lang="zh-CN" altLang="en-US" sz="2400" dirty="0">
                <a:latin typeface="Courier New" pitchFamily="49" charset="0"/>
                <a:cs typeface="Courier New" pitchFamily="49" charset="0"/>
              </a:rPr>
              <a:t>可行性更好。</a:t>
            </a:r>
          </a:p>
          <a:p>
            <a:endParaRPr lang="zh-CN" altLang="en-US" sz="2400" dirty="0">
              <a:latin typeface="Courier New" pitchFamily="49" charset="0"/>
              <a:cs typeface="Courier New" pitchFamily="49" charset="0"/>
            </a:endParaRPr>
          </a:p>
          <a:p>
            <a:r>
              <a:rPr lang="zh-CN" altLang="en-US" sz="2400" dirty="0">
                <a:latin typeface="Courier New" pitchFamily="49" charset="0"/>
                <a:cs typeface="Courier New" pitchFamily="49" charset="0"/>
              </a:rPr>
              <a:t>算法</a:t>
            </a:r>
            <a:r>
              <a:rPr lang="en-US" altLang="zh-CN" sz="2400" dirty="0">
                <a:latin typeface="Courier New" pitchFamily="49" charset="0"/>
                <a:cs typeface="Courier New" pitchFamily="49" charset="0"/>
              </a:rPr>
              <a:t>3</a:t>
            </a:r>
            <a:r>
              <a:rPr lang="zh-CN" altLang="en-US" sz="2400" dirty="0">
                <a:latin typeface="Courier New" pitchFamily="49" charset="0"/>
                <a:cs typeface="Courier New" pitchFamily="49" charset="0"/>
              </a:rPr>
              <a:t>会带来</a:t>
            </a:r>
            <a:r>
              <a:rPr lang="zh-CN" altLang="en-US" sz="2400" dirty="0">
                <a:solidFill>
                  <a:srgbClr val="FF0000"/>
                </a:solidFill>
                <a:latin typeface="Courier New" pitchFamily="49" charset="0"/>
                <a:cs typeface="Courier New" pitchFamily="49" charset="0"/>
              </a:rPr>
              <a:t>精度损失</a:t>
            </a:r>
            <a:r>
              <a:rPr lang="zh-CN" altLang="en-US" sz="2400" dirty="0">
                <a:latin typeface="Courier New" pitchFamily="49" charset="0"/>
                <a:cs typeface="Courier New" pitchFamily="49" charset="0"/>
              </a:rPr>
              <a:t>，因为 </a:t>
            </a:r>
            <a:r>
              <a:rPr lang="en-US" altLang="zh-CN" sz="2400" dirty="0">
                <a:latin typeface="Courier New" pitchFamily="49" charset="0"/>
                <a:cs typeface="Courier New" pitchFamily="49" charset="0"/>
              </a:rPr>
              <a:t>x</a:t>
            </a:r>
            <a:r>
              <a:rPr lang="en-US" altLang="zh-CN" sz="2400" baseline="30000" dirty="0">
                <a:latin typeface="Courier New" pitchFamily="49" charset="0"/>
                <a:cs typeface="Courier New" pitchFamily="49" charset="0"/>
              </a:rPr>
              <a:t>i</a:t>
            </a:r>
            <a:r>
              <a:rPr lang="en-US" altLang="zh-CN" sz="2400" dirty="0">
                <a:latin typeface="Courier New" pitchFamily="49" charset="0"/>
                <a:cs typeface="Courier New" pitchFamily="49" charset="0"/>
              </a:rPr>
              <a:t>/</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是基于 </a:t>
            </a:r>
            <a:r>
              <a:rPr lang="en-US" altLang="zh-CN" sz="2400" dirty="0">
                <a:latin typeface="Courier New" pitchFamily="49" charset="0"/>
                <a:cs typeface="Courier New" pitchFamily="49" charset="0"/>
              </a:rPr>
              <a:t>x</a:t>
            </a:r>
            <a:r>
              <a:rPr lang="en-US" altLang="zh-CN" sz="2400" baseline="30000" dirty="0">
                <a:latin typeface="Courier New" pitchFamily="49" charset="0"/>
                <a:cs typeface="Courier New" pitchFamily="49" charset="0"/>
              </a:rPr>
              <a:t>i-1</a:t>
            </a:r>
            <a:r>
              <a:rPr lang="en-US" altLang="zh-CN" sz="2400" dirty="0">
                <a:latin typeface="Courier New" pitchFamily="49" charset="0"/>
                <a:cs typeface="Courier New" pitchFamily="49" charset="0"/>
              </a:rPr>
              <a:t>/(i-1)! </a:t>
            </a:r>
            <a:r>
              <a:rPr lang="zh-CN" altLang="en-US" sz="2400" dirty="0">
                <a:latin typeface="Courier New" pitchFamily="49" charset="0"/>
                <a:cs typeface="Courier New" pitchFamily="49" charset="0"/>
              </a:rPr>
              <a:t>的计算结果的，而 </a:t>
            </a:r>
            <a:r>
              <a:rPr lang="en-US" altLang="zh-CN" sz="2400" dirty="0">
                <a:latin typeface="Courier New" pitchFamily="49" charset="0"/>
                <a:cs typeface="Courier New" pitchFamily="49" charset="0"/>
              </a:rPr>
              <a:t>x</a:t>
            </a:r>
            <a:r>
              <a:rPr lang="en-US" altLang="zh-CN" sz="2400" baseline="30000" dirty="0">
                <a:latin typeface="Courier New" pitchFamily="49" charset="0"/>
                <a:cs typeface="Courier New" pitchFamily="49" charset="0"/>
              </a:rPr>
              <a:t>i-1</a:t>
            </a:r>
            <a:r>
              <a:rPr lang="en-US" altLang="zh-CN" sz="2400" dirty="0">
                <a:latin typeface="Courier New" pitchFamily="49" charset="0"/>
                <a:cs typeface="Courier New" pitchFamily="49" charset="0"/>
              </a:rPr>
              <a:t>/(i-1)! </a:t>
            </a:r>
            <a:r>
              <a:rPr lang="zh-CN" altLang="en-US" sz="2400" dirty="0">
                <a:latin typeface="Courier New" pitchFamily="49" charset="0"/>
                <a:cs typeface="Courier New" pitchFamily="49" charset="0"/>
              </a:rPr>
              <a:t>的计算结果有精度损失，并且这样的精度损失还会不断叠加。</a:t>
            </a:r>
          </a:p>
        </p:txBody>
      </p:sp>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DC575A54-18E9-494C-9128-F1D121C41DEB}" type="slidenum">
              <a:rPr lang="en-US" altLang="zh-CN" sz="1200">
                <a:latin typeface="Arial" charset="0"/>
                <a:ea typeface="+mn-ea"/>
              </a:rPr>
              <a:pPr algn="r">
                <a:defRPr/>
              </a:pPr>
              <a:t>62</a:t>
            </a:fld>
            <a:endParaRPr lang="en-US" altLang="zh-CN" sz="1200">
              <a:latin typeface="Arial" charset="0"/>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a:t>逻辑型（</a:t>
            </a:r>
            <a:r>
              <a:rPr lang="zh-CN" altLang="zh-CN"/>
              <a:t>布尔型</a:t>
            </a:r>
            <a:r>
              <a:rPr lang="zh-CN" altLang="en-US"/>
              <a:t>）</a:t>
            </a:r>
          </a:p>
        </p:txBody>
      </p:sp>
      <p:sp>
        <p:nvSpPr>
          <p:cNvPr id="72707" name="内容占位符 2"/>
          <p:cNvSpPr>
            <a:spLocks noGrp="1"/>
          </p:cNvSpPr>
          <p:nvPr>
            <p:ph idx="1"/>
          </p:nvPr>
        </p:nvSpPr>
        <p:spPr/>
        <p:txBody>
          <a:bodyPr/>
          <a:lstStyle/>
          <a:p>
            <a:r>
              <a:rPr lang="zh-CN" altLang="zh-CN" dirty="0"/>
              <a:t>用来表示真假是非这样的逻辑概念。</a:t>
            </a:r>
            <a:endParaRPr lang="en-US" altLang="zh-CN" dirty="0"/>
          </a:p>
          <a:p>
            <a:endParaRPr lang="en-US" altLang="zh-CN" dirty="0"/>
          </a:p>
          <a:p>
            <a:r>
              <a:rPr lang="zh-CN" altLang="zh-CN" dirty="0"/>
              <a:t>逻辑型数据在计算机中</a:t>
            </a:r>
            <a:r>
              <a:rPr lang="zh-CN" altLang="zh-CN" dirty="0">
                <a:solidFill>
                  <a:srgbClr val="FF0000"/>
                </a:solidFill>
              </a:rPr>
              <a:t>占</a:t>
            </a:r>
            <a:r>
              <a:rPr lang="pt-BR" altLang="zh-CN" dirty="0">
                <a:solidFill>
                  <a:srgbClr val="FF0000"/>
                </a:solidFill>
              </a:rPr>
              <a:t>1</a:t>
            </a:r>
            <a:r>
              <a:rPr lang="zh-CN" altLang="zh-CN" dirty="0">
                <a:solidFill>
                  <a:srgbClr val="FF0000"/>
                </a:solidFill>
              </a:rPr>
              <a:t>个字节空间</a:t>
            </a:r>
            <a:r>
              <a:rPr lang="zh-CN" altLang="zh-CN" dirty="0"/>
              <a:t>，实际存放的是</a:t>
            </a:r>
            <a:r>
              <a:rPr lang="en-US" altLang="zh-CN" dirty="0"/>
              <a:t>0</a:t>
            </a:r>
            <a:r>
              <a:rPr lang="zh-CN" altLang="zh-CN" dirty="0"/>
              <a:t>和</a:t>
            </a:r>
            <a:r>
              <a:rPr lang="en-US" altLang="zh-CN" dirty="0"/>
              <a:t>1</a:t>
            </a:r>
            <a:r>
              <a:rPr lang="zh-CN" altLang="zh-CN" dirty="0"/>
              <a:t>，逻辑型往往也被归入整型。</a:t>
            </a:r>
          </a:p>
          <a:p>
            <a:endParaRPr lang="pt-BR" altLang="zh-CN" dirty="0"/>
          </a:p>
          <a:p>
            <a:r>
              <a:rPr lang="zh-CN" altLang="en-US" dirty="0"/>
              <a:t>新标准规定逻辑型的类型关键字是</a:t>
            </a:r>
            <a:r>
              <a:rPr lang="en-US" altLang="zh-CN" dirty="0"/>
              <a:t>_</a:t>
            </a:r>
            <a:r>
              <a:rPr lang="en-US" altLang="zh-CN" dirty="0" err="1"/>
              <a:t>Bool</a:t>
            </a:r>
            <a:r>
              <a:rPr lang="en-US" altLang="zh-CN" dirty="0"/>
              <a:t> </a:t>
            </a:r>
            <a:r>
              <a:rPr lang="zh-CN" altLang="en-US" dirty="0"/>
              <a:t>或 </a:t>
            </a:r>
            <a:r>
              <a:rPr lang="en-US" altLang="zh-CN" dirty="0" err="1"/>
              <a:t>bool</a:t>
            </a:r>
            <a:r>
              <a:rPr lang="zh-CN" altLang="zh-CN" b="0" dirty="0"/>
              <a:t>。</a:t>
            </a:r>
          </a:p>
          <a:p>
            <a:endParaRPr lang="en-US" altLang="zh-CN" dirty="0"/>
          </a:p>
          <a:p>
            <a:r>
              <a:rPr lang="zh-CN" altLang="zh-CN" dirty="0">
                <a:solidFill>
                  <a:srgbClr val="FF0000"/>
                </a:solidFill>
              </a:rPr>
              <a:t>逻辑常量</a:t>
            </a:r>
            <a:endParaRPr lang="en-US" altLang="zh-CN" dirty="0">
              <a:solidFill>
                <a:srgbClr val="FF0000"/>
              </a:solidFill>
            </a:endParaRPr>
          </a:p>
          <a:p>
            <a:pPr lvl="1"/>
            <a:r>
              <a:rPr lang="pt-BR" altLang="zh-CN" dirty="0"/>
              <a:t>false</a:t>
            </a:r>
            <a:r>
              <a:rPr lang="zh-CN" altLang="zh-CN" dirty="0"/>
              <a:t>（表示条件不成立）</a:t>
            </a:r>
            <a:endParaRPr lang="en-US" altLang="zh-CN" dirty="0"/>
          </a:p>
          <a:p>
            <a:pPr lvl="1"/>
            <a:r>
              <a:rPr lang="pt-BR" altLang="zh-CN" dirty="0"/>
              <a:t>true</a:t>
            </a:r>
            <a:r>
              <a:rPr lang="zh-CN" altLang="zh-CN" dirty="0"/>
              <a:t>（表示条件成立）</a:t>
            </a:r>
            <a:endParaRPr lang="zh-CN" altLang="en-US"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87CF9107-BA88-42F0-B7C2-8446D7048F09}" type="slidenum">
              <a:rPr lang="en-US" altLang="zh-CN" sz="1200">
                <a:latin typeface="Arial" charset="0"/>
                <a:ea typeface="+mn-ea"/>
              </a:rPr>
              <a:pPr algn="r">
                <a:defRPr/>
              </a:pPr>
              <a:t>63</a:t>
            </a:fld>
            <a:endParaRPr lang="en-US" altLang="zh-CN" sz="1200">
              <a:latin typeface="Arial" charset="0"/>
              <a:ea typeface="+mn-ea"/>
            </a:endParaRPr>
          </a:p>
        </p:txBody>
      </p:sp>
      <p:sp>
        <p:nvSpPr>
          <p:cNvPr id="2" name="矩形 1"/>
          <p:cNvSpPr/>
          <p:nvPr/>
        </p:nvSpPr>
        <p:spPr>
          <a:xfrm>
            <a:off x="7130321" y="2787315"/>
            <a:ext cx="1843774" cy="461665"/>
          </a:xfrm>
          <a:prstGeom prst="rect">
            <a:avLst/>
          </a:prstGeom>
          <a:ln>
            <a:solidFill>
              <a:schemeClr val="tx1"/>
            </a:solidFill>
          </a:ln>
        </p:spPr>
        <p:txBody>
          <a:bodyPr wrap="none">
            <a:spAutoFit/>
          </a:bodyPr>
          <a:lstStyle/>
          <a:p>
            <a:r>
              <a:rPr lang="pt-BR" altLang="zh-CN" dirty="0">
                <a:latin typeface="Courier New" panose="02070309020205020404" pitchFamily="49" charset="0"/>
                <a:cs typeface="Courier New" panose="02070309020205020404" pitchFamily="49" charset="0"/>
              </a:rPr>
              <a:t>stdbool.h</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41113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endParaRPr lang="zh-CN" altLang="en-US"/>
          </a:p>
        </p:txBody>
      </p:sp>
      <p:sp>
        <p:nvSpPr>
          <p:cNvPr id="74755" name="内容占位符 2"/>
          <p:cNvSpPr>
            <a:spLocks noGrp="1"/>
          </p:cNvSpPr>
          <p:nvPr>
            <p:ph idx="1"/>
          </p:nvPr>
        </p:nvSpPr>
        <p:spPr/>
        <p:txBody>
          <a:bodyPr/>
          <a:lstStyle/>
          <a:p>
            <a:r>
              <a:rPr lang="zh-CN" altLang="en-US" dirty="0"/>
              <a:t>值集：</a:t>
            </a:r>
            <a:endParaRPr lang="en-US" altLang="zh-CN" dirty="0"/>
          </a:p>
          <a:p>
            <a:pPr lvl="1"/>
            <a:r>
              <a:rPr lang="en-US" altLang="zh-CN" dirty="0"/>
              <a:t>true</a:t>
            </a:r>
            <a:r>
              <a:rPr lang="zh-CN" altLang="en-US" dirty="0"/>
              <a:t>、</a:t>
            </a:r>
            <a:r>
              <a:rPr lang="en-US" altLang="zh-CN" dirty="0"/>
              <a:t>false</a:t>
            </a:r>
          </a:p>
          <a:p>
            <a:pPr lvl="1"/>
            <a:r>
              <a:rPr lang="zh-CN" altLang="zh-CN" dirty="0"/>
              <a:t>它们一般是逻辑操作的操作数，以及关系操作或逻辑操作的结果</a:t>
            </a:r>
            <a:endParaRPr lang="en-US" altLang="zh-CN" dirty="0"/>
          </a:p>
          <a:p>
            <a:r>
              <a:rPr lang="zh-CN" altLang="en-US" dirty="0"/>
              <a:t>操作集：</a:t>
            </a:r>
            <a:endParaRPr lang="en-US" altLang="zh-CN" dirty="0"/>
          </a:p>
          <a:p>
            <a:pPr lvl="1"/>
            <a:r>
              <a:rPr lang="zh-CN" altLang="zh-CN" dirty="0"/>
              <a:t>逻辑操作</a:t>
            </a:r>
            <a:endParaRPr lang="en-US" altLang="zh-CN" dirty="0"/>
          </a:p>
          <a:p>
            <a:pPr lvl="1"/>
            <a:r>
              <a:rPr lang="zh-CN" altLang="zh-CN" dirty="0"/>
              <a:t>关系操作</a:t>
            </a:r>
            <a:endParaRPr lang="en-US" altLang="zh-CN" dirty="0"/>
          </a:p>
          <a:p>
            <a:pPr lvl="1"/>
            <a:r>
              <a:rPr lang="zh-CN" altLang="zh-CN" dirty="0"/>
              <a:t>赋值操作</a:t>
            </a:r>
            <a:endParaRPr lang="en-US" altLang="zh-CN" dirty="0"/>
          </a:p>
          <a:p>
            <a:pPr lvl="1"/>
            <a:r>
              <a:rPr lang="zh-CN" altLang="zh-CN" dirty="0"/>
              <a:t>条件操作</a:t>
            </a:r>
            <a:endParaRPr lang="en-US" altLang="zh-CN" dirty="0"/>
          </a:p>
          <a:p>
            <a:pPr lvl="1"/>
            <a:r>
              <a:rPr lang="zh-CN" altLang="zh-CN" dirty="0"/>
              <a:t>算术操作</a:t>
            </a:r>
            <a:endParaRPr lang="en-US" altLang="zh-CN" dirty="0"/>
          </a:p>
          <a:p>
            <a:pPr lvl="1"/>
            <a:r>
              <a:rPr lang="zh-CN" altLang="zh-CN" dirty="0"/>
              <a:t>位操作</a:t>
            </a:r>
            <a:endParaRPr lang="en-US" altLang="zh-CN" dirty="0"/>
          </a:p>
          <a:p>
            <a:pPr lvl="1"/>
            <a:r>
              <a:rPr lang="en-US" altLang="zh-CN" dirty="0"/>
              <a:t>…</a:t>
            </a:r>
          </a:p>
          <a:p>
            <a:pPr lvl="1"/>
            <a:r>
              <a:rPr lang="zh-CN" altLang="zh-CN" dirty="0"/>
              <a:t>实际上是其对应的整数</a:t>
            </a:r>
            <a:r>
              <a:rPr lang="en-US" altLang="zh-CN" dirty="0"/>
              <a:t>0</a:t>
            </a:r>
            <a:r>
              <a:rPr lang="zh-CN" altLang="zh-CN" dirty="0"/>
              <a:t>和</a:t>
            </a:r>
            <a:r>
              <a:rPr lang="en-US" altLang="zh-CN" dirty="0"/>
              <a:t>1</a:t>
            </a:r>
            <a:r>
              <a:rPr lang="zh-CN" altLang="zh-CN" dirty="0"/>
              <a:t>在参与操作</a:t>
            </a:r>
            <a:endParaRPr lang="zh-CN" altLang="en-US"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86C1BCD6-8272-4008-BAEA-4821AC8BA76A}" type="slidenum">
              <a:rPr lang="en-US" altLang="zh-CN" sz="1200">
                <a:latin typeface="Arial" charset="0"/>
                <a:ea typeface="+mn-ea"/>
              </a:rPr>
              <a:pPr algn="r">
                <a:defRPr/>
              </a:pPr>
              <a:t>64</a:t>
            </a:fld>
            <a:endParaRPr lang="en-US" altLang="zh-CN" sz="1200">
              <a:latin typeface="Arial" charset="0"/>
              <a:ea typeface="+mn-ea"/>
            </a:endParaRPr>
          </a:p>
        </p:txBody>
      </p:sp>
    </p:spTree>
    <p:extLst>
      <p:ext uri="{BB962C8B-B14F-4D97-AF65-F5344CB8AC3E}">
        <p14:creationId xmlns:p14="http://schemas.microsoft.com/office/powerpoint/2010/main" val="206945129"/>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endParaRPr lang="zh-CN" altLang="en-US"/>
          </a:p>
        </p:txBody>
      </p:sp>
      <p:sp>
        <p:nvSpPr>
          <p:cNvPr id="76803" name="内容占位符 2"/>
          <p:cNvSpPr>
            <a:spLocks noGrp="1"/>
          </p:cNvSpPr>
          <p:nvPr>
            <p:ph idx="1"/>
          </p:nvPr>
        </p:nvSpPr>
        <p:spPr/>
        <p:txBody>
          <a:bodyPr/>
          <a:lstStyle/>
          <a:p>
            <a:r>
              <a:rPr lang="zh-CN" altLang="zh-CN" sz="2400" dirty="0">
                <a:latin typeface="Courier New" pitchFamily="49" charset="0"/>
                <a:cs typeface="Courier New" pitchFamily="49" charset="0"/>
              </a:rPr>
              <a:t>逻辑型数据不可以直接输入输出</a:t>
            </a:r>
          </a:p>
          <a:p>
            <a:pPr>
              <a:buFontTx/>
              <a:buNone/>
            </a:pP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main( )</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bool</a:t>
            </a:r>
            <a:r>
              <a:rPr lang="en-US" altLang="zh-CN" sz="2400" dirty="0">
                <a:latin typeface="Courier New" pitchFamily="49" charset="0"/>
                <a:cs typeface="Courier New" pitchFamily="49" charset="0"/>
              </a:rPr>
              <a:t> b = true;</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if(b)</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("true \n");</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else</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("false \n");</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return 0;</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间接输出</a:t>
            </a:r>
            <a:endParaRPr lang="zh-CN" altLang="zh-CN" sz="2400" dirty="0">
              <a:latin typeface="Courier New" pitchFamily="49" charset="0"/>
              <a:cs typeface="Courier New" pitchFamily="49" charset="0"/>
            </a:endParaRPr>
          </a:p>
          <a:p>
            <a:endParaRPr lang="zh-CN" altLang="en-US" sz="2400"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0B6D6002-3E74-42C3-9E18-271CB0C6FF64}" type="slidenum">
              <a:rPr lang="en-US" altLang="zh-CN" sz="1200">
                <a:latin typeface="Arial" charset="0"/>
                <a:ea typeface="+mn-ea"/>
              </a:rPr>
              <a:pPr algn="r">
                <a:defRPr/>
              </a:pPr>
              <a:t>65</a:t>
            </a:fld>
            <a:endParaRPr lang="en-US" altLang="zh-CN" sz="1200">
              <a:latin typeface="Arial" charset="0"/>
              <a:ea typeface="+mn-ea"/>
            </a:endParaRPr>
          </a:p>
        </p:txBody>
      </p:sp>
      <p:sp>
        <p:nvSpPr>
          <p:cNvPr id="5" name="矩形 4"/>
          <p:cNvSpPr/>
          <p:nvPr/>
        </p:nvSpPr>
        <p:spPr>
          <a:xfrm>
            <a:off x="6630936" y="2393885"/>
            <a:ext cx="5346335" cy="461665"/>
          </a:xfrm>
          <a:prstGeom prst="rect">
            <a:avLst/>
          </a:prstGeom>
          <a:ln>
            <a:solidFill>
              <a:schemeClr val="tx1"/>
            </a:solidFill>
          </a:ln>
        </p:spPr>
        <p:txBody>
          <a:bodyPr wrap="none">
            <a:spAutoFit/>
          </a:bodyPr>
          <a:lstStyle/>
          <a:p>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 &lt;&lt; </a:t>
            </a:r>
            <a:r>
              <a:rPr lang="en-US" altLang="zh-CN" b="1" dirty="0" err="1">
                <a:latin typeface="Courier New" pitchFamily="49" charset="0"/>
                <a:cs typeface="Courier New" pitchFamily="49" charset="0"/>
              </a:rPr>
              <a:t>boolalpha</a:t>
            </a:r>
            <a:r>
              <a:rPr lang="en-US" altLang="zh-CN" b="1" dirty="0">
                <a:latin typeface="Courier New" pitchFamily="49" charset="0"/>
                <a:cs typeface="Courier New" pitchFamily="49" charset="0"/>
              </a:rPr>
              <a:t> &lt;&lt; (2&gt;1) ;</a:t>
            </a:r>
            <a:endParaRPr lang="zh-CN" altLang="en-US" b="1" dirty="0">
              <a:latin typeface="Courier New" pitchFamily="49" charset="0"/>
              <a:cs typeface="Courier New" pitchFamily="49" charset="0"/>
            </a:endParaRPr>
          </a:p>
        </p:txBody>
      </p:sp>
    </p:spTree>
    <p:extLst>
      <p:ext uri="{BB962C8B-B14F-4D97-AF65-F5344CB8AC3E}">
        <p14:creationId xmlns:p14="http://schemas.microsoft.com/office/powerpoint/2010/main" val="26571403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7503" y="1272849"/>
            <a:ext cx="6350866" cy="4979993"/>
          </a:xfrm>
          <a:prstGeom prst="rect">
            <a:avLst/>
          </a:prstGeom>
        </p:spPr>
        <p:txBody>
          <a:bodyPr vert="horz" wrap="square" lIns="0" tIns="16931" rIns="0" bIns="0" rtlCol="0">
            <a:spAutoFit/>
          </a:bodyPr>
          <a:lstStyle/>
          <a:p>
            <a:pPr marL="16932">
              <a:spcBef>
                <a:spcPts val="133"/>
              </a:spcBef>
            </a:pPr>
            <a:r>
              <a:rPr sz="2000" dirty="0">
                <a:latin typeface="MS UI Gothic"/>
                <a:cs typeface="MS UI Gothic"/>
              </a:rPr>
              <a:t>关系运算符会</a:t>
            </a:r>
            <a:r>
              <a:rPr sz="2000" dirty="0">
                <a:latin typeface="宋体"/>
                <a:cs typeface="宋体"/>
              </a:rPr>
              <a:t>产</a:t>
            </a:r>
            <a:r>
              <a:rPr sz="2000" dirty="0">
                <a:latin typeface="MS UI Gothic"/>
                <a:cs typeface="MS UI Gothic"/>
              </a:rPr>
              <a:t>生布</a:t>
            </a:r>
            <a:r>
              <a:rPr sz="2000" dirty="0">
                <a:latin typeface="宋体"/>
                <a:cs typeface="宋体"/>
              </a:rPr>
              <a:t>尔逻辑</a:t>
            </a:r>
            <a:r>
              <a:rPr sz="2000" dirty="0">
                <a:latin typeface="MS UI Gothic"/>
                <a:cs typeface="MS UI Gothic"/>
              </a:rPr>
              <a:t>型数据</a:t>
            </a:r>
            <a:endParaRPr sz="2000">
              <a:latin typeface="MS UI Gothic"/>
              <a:cs typeface="MS UI Gothic"/>
            </a:endParaRPr>
          </a:p>
          <a:p>
            <a:pPr marL="626471" indent="-458847">
              <a:spcBef>
                <a:spcPts val="1693"/>
              </a:spcBef>
              <a:buFont typeface="Arial"/>
              <a:buChar char="●"/>
              <a:tabLst>
                <a:tab pos="625624" algn="l"/>
                <a:tab pos="626471" algn="l"/>
              </a:tabLst>
            </a:pPr>
            <a:r>
              <a:rPr sz="2000" spc="120" dirty="0">
                <a:latin typeface="Book Antiqua"/>
                <a:cs typeface="Book Antiqua"/>
              </a:rPr>
              <a:t>a</a:t>
            </a:r>
            <a:r>
              <a:rPr sz="2000" spc="-27" dirty="0">
                <a:latin typeface="Book Antiqua"/>
                <a:cs typeface="Book Antiqua"/>
              </a:rPr>
              <a:t> </a:t>
            </a:r>
            <a:r>
              <a:rPr sz="2000" spc="93" dirty="0">
                <a:latin typeface="Book Antiqua"/>
                <a:cs typeface="Book Antiqua"/>
              </a:rPr>
              <a:t>==</a:t>
            </a:r>
            <a:r>
              <a:rPr sz="2000" spc="-27" dirty="0">
                <a:latin typeface="Book Antiqua"/>
                <a:cs typeface="Book Antiqua"/>
              </a:rPr>
              <a:t> </a:t>
            </a:r>
            <a:r>
              <a:rPr sz="2000" spc="147" dirty="0">
                <a:latin typeface="Book Antiqua"/>
                <a:cs typeface="Book Antiqua"/>
              </a:rPr>
              <a:t>b;</a:t>
            </a:r>
            <a:r>
              <a:rPr sz="2000" spc="-27" dirty="0">
                <a:latin typeface="Book Antiqua"/>
                <a:cs typeface="Book Antiqua"/>
              </a:rPr>
              <a:t> </a:t>
            </a:r>
            <a:r>
              <a:rPr sz="2000" spc="-353" dirty="0">
                <a:latin typeface="Book Antiqua"/>
                <a:cs typeface="Book Antiqua"/>
              </a:rPr>
              <a:t>//</a:t>
            </a:r>
            <a:r>
              <a:rPr sz="2000" spc="-27" dirty="0">
                <a:latin typeface="Book Antiqua"/>
                <a:cs typeface="Book Antiqua"/>
              </a:rPr>
              <a:t> </a:t>
            </a:r>
            <a:r>
              <a:rPr sz="2000" spc="113" dirty="0">
                <a:latin typeface="Book Antiqua"/>
                <a:cs typeface="Book Antiqua"/>
              </a:rPr>
              <a:t>True</a:t>
            </a:r>
            <a:r>
              <a:rPr sz="2000" spc="-27" dirty="0">
                <a:latin typeface="Book Antiqua"/>
                <a:cs typeface="Book Antiqua"/>
              </a:rPr>
              <a:t> </a:t>
            </a:r>
            <a:r>
              <a:rPr sz="2000" spc="107" dirty="0">
                <a:latin typeface="Book Antiqua"/>
                <a:cs typeface="Book Antiqua"/>
              </a:rPr>
              <a:t>if</a:t>
            </a:r>
            <a:r>
              <a:rPr sz="2000" spc="-27" dirty="0">
                <a:latin typeface="Book Antiqua"/>
                <a:cs typeface="Book Antiqua"/>
              </a:rPr>
              <a:t> </a:t>
            </a:r>
            <a:r>
              <a:rPr sz="2000" spc="120" dirty="0">
                <a:latin typeface="Book Antiqua"/>
                <a:cs typeface="Book Antiqua"/>
              </a:rPr>
              <a:t>a</a:t>
            </a:r>
            <a:r>
              <a:rPr sz="2000" spc="-27" dirty="0">
                <a:latin typeface="Book Antiqua"/>
                <a:cs typeface="Book Antiqua"/>
              </a:rPr>
              <a:t> </a:t>
            </a:r>
            <a:r>
              <a:rPr sz="2000" spc="120" dirty="0">
                <a:latin typeface="Book Antiqua"/>
                <a:cs typeface="Book Antiqua"/>
              </a:rPr>
              <a:t>is</a:t>
            </a:r>
            <a:r>
              <a:rPr sz="2000" spc="-27" dirty="0">
                <a:latin typeface="Book Antiqua"/>
                <a:cs typeface="Book Antiqua"/>
              </a:rPr>
              <a:t> </a:t>
            </a:r>
            <a:r>
              <a:rPr sz="2000" spc="100" dirty="0">
                <a:latin typeface="Book Antiqua"/>
                <a:cs typeface="Book Antiqua"/>
              </a:rPr>
              <a:t>equivalent</a:t>
            </a:r>
            <a:r>
              <a:rPr sz="2000" spc="-27" dirty="0">
                <a:latin typeface="Book Antiqua"/>
                <a:cs typeface="Book Antiqua"/>
              </a:rPr>
              <a:t> </a:t>
            </a:r>
            <a:r>
              <a:rPr sz="2000" spc="140" dirty="0">
                <a:latin typeface="Book Antiqua"/>
                <a:cs typeface="Book Antiqua"/>
              </a:rPr>
              <a:t>to</a:t>
            </a:r>
            <a:r>
              <a:rPr sz="2000" spc="-27" dirty="0">
                <a:latin typeface="Book Antiqua"/>
                <a:cs typeface="Book Antiqua"/>
              </a:rPr>
              <a:t> </a:t>
            </a:r>
            <a:r>
              <a:rPr sz="2000" spc="107" dirty="0">
                <a:latin typeface="Book Antiqua"/>
                <a:cs typeface="Book Antiqua"/>
              </a:rPr>
              <a:t>b</a:t>
            </a:r>
            <a:endParaRPr sz="2000">
              <a:latin typeface="Book Antiqua"/>
              <a:cs typeface="Book Antiqua"/>
            </a:endParaRPr>
          </a:p>
          <a:p>
            <a:pPr marL="626471" indent="-458847">
              <a:spcBef>
                <a:spcPts val="1693"/>
              </a:spcBef>
              <a:buFont typeface="Arial"/>
              <a:buChar char="●"/>
              <a:tabLst>
                <a:tab pos="625624" algn="l"/>
                <a:tab pos="626471" algn="l"/>
              </a:tabLst>
            </a:pPr>
            <a:r>
              <a:rPr sz="2000" spc="120" dirty="0">
                <a:latin typeface="Book Antiqua"/>
                <a:cs typeface="Book Antiqua"/>
              </a:rPr>
              <a:t>a</a:t>
            </a:r>
            <a:r>
              <a:rPr sz="2000" spc="-27" dirty="0">
                <a:latin typeface="Book Antiqua"/>
                <a:cs typeface="Book Antiqua"/>
              </a:rPr>
              <a:t> </a:t>
            </a:r>
            <a:r>
              <a:rPr sz="2000" spc="120" dirty="0">
                <a:latin typeface="Book Antiqua"/>
                <a:cs typeface="Book Antiqua"/>
              </a:rPr>
              <a:t>!=</a:t>
            </a:r>
            <a:r>
              <a:rPr sz="2000" spc="-27" dirty="0">
                <a:latin typeface="Book Antiqua"/>
                <a:cs typeface="Book Antiqua"/>
              </a:rPr>
              <a:t> </a:t>
            </a:r>
            <a:r>
              <a:rPr sz="2000" spc="147" dirty="0">
                <a:latin typeface="Book Antiqua"/>
                <a:cs typeface="Book Antiqua"/>
              </a:rPr>
              <a:t>b;</a:t>
            </a:r>
            <a:r>
              <a:rPr sz="2000" spc="-27" dirty="0">
                <a:latin typeface="Book Antiqua"/>
                <a:cs typeface="Book Antiqua"/>
              </a:rPr>
              <a:t> </a:t>
            </a:r>
            <a:r>
              <a:rPr sz="2000" spc="-353" dirty="0">
                <a:latin typeface="Book Antiqua"/>
                <a:cs typeface="Book Antiqua"/>
              </a:rPr>
              <a:t>//</a:t>
            </a:r>
            <a:r>
              <a:rPr sz="2000" spc="-27" dirty="0">
                <a:latin typeface="Book Antiqua"/>
                <a:cs typeface="Book Antiqua"/>
              </a:rPr>
              <a:t> </a:t>
            </a:r>
            <a:r>
              <a:rPr sz="2000" spc="113" dirty="0">
                <a:latin typeface="Book Antiqua"/>
                <a:cs typeface="Book Antiqua"/>
              </a:rPr>
              <a:t>True</a:t>
            </a:r>
            <a:r>
              <a:rPr sz="2000" spc="-27" dirty="0">
                <a:latin typeface="Book Antiqua"/>
                <a:cs typeface="Book Antiqua"/>
              </a:rPr>
              <a:t> </a:t>
            </a:r>
            <a:r>
              <a:rPr sz="2000" spc="107" dirty="0">
                <a:latin typeface="Book Antiqua"/>
                <a:cs typeface="Book Antiqua"/>
              </a:rPr>
              <a:t>if</a:t>
            </a:r>
            <a:r>
              <a:rPr sz="2000" spc="-27" dirty="0">
                <a:latin typeface="Book Antiqua"/>
                <a:cs typeface="Book Antiqua"/>
              </a:rPr>
              <a:t> </a:t>
            </a:r>
            <a:r>
              <a:rPr sz="2000" spc="120" dirty="0">
                <a:latin typeface="Book Antiqua"/>
                <a:cs typeface="Book Antiqua"/>
              </a:rPr>
              <a:t>a</a:t>
            </a:r>
            <a:r>
              <a:rPr sz="2000" spc="-27" dirty="0">
                <a:latin typeface="Book Antiqua"/>
                <a:cs typeface="Book Antiqua"/>
              </a:rPr>
              <a:t> </a:t>
            </a:r>
            <a:r>
              <a:rPr sz="2000" spc="120" dirty="0">
                <a:latin typeface="Book Antiqua"/>
                <a:cs typeface="Book Antiqua"/>
              </a:rPr>
              <a:t>is</a:t>
            </a:r>
            <a:r>
              <a:rPr sz="2000" spc="-27" dirty="0">
                <a:latin typeface="Book Antiqua"/>
                <a:cs typeface="Book Antiqua"/>
              </a:rPr>
              <a:t> </a:t>
            </a:r>
            <a:r>
              <a:rPr sz="2000" spc="147" dirty="0">
                <a:latin typeface="Book Antiqua"/>
                <a:cs typeface="Book Antiqua"/>
              </a:rPr>
              <a:t>not</a:t>
            </a:r>
            <a:r>
              <a:rPr sz="2000" spc="-27" dirty="0">
                <a:latin typeface="Book Antiqua"/>
                <a:cs typeface="Book Antiqua"/>
              </a:rPr>
              <a:t> </a:t>
            </a:r>
            <a:r>
              <a:rPr sz="2000" spc="100" dirty="0">
                <a:latin typeface="Book Antiqua"/>
                <a:cs typeface="Book Antiqua"/>
              </a:rPr>
              <a:t>equivalent</a:t>
            </a:r>
            <a:r>
              <a:rPr sz="2000" spc="-27" dirty="0">
                <a:latin typeface="Book Antiqua"/>
                <a:cs typeface="Book Antiqua"/>
              </a:rPr>
              <a:t> </a:t>
            </a:r>
            <a:r>
              <a:rPr sz="2000" spc="140" dirty="0">
                <a:latin typeface="Book Antiqua"/>
                <a:cs typeface="Book Antiqua"/>
              </a:rPr>
              <a:t>to</a:t>
            </a:r>
            <a:r>
              <a:rPr sz="2000" spc="-27" dirty="0">
                <a:latin typeface="Book Antiqua"/>
                <a:cs typeface="Book Antiqua"/>
              </a:rPr>
              <a:t> </a:t>
            </a:r>
            <a:r>
              <a:rPr sz="2000" spc="107" dirty="0">
                <a:latin typeface="Book Antiqua"/>
                <a:cs typeface="Book Antiqua"/>
              </a:rPr>
              <a:t>b</a:t>
            </a:r>
            <a:endParaRPr sz="2000">
              <a:latin typeface="Book Antiqua"/>
              <a:cs typeface="Book Antiqua"/>
            </a:endParaRPr>
          </a:p>
          <a:p>
            <a:pPr marL="626471" indent="-458847">
              <a:spcBef>
                <a:spcPts val="1693"/>
              </a:spcBef>
              <a:buFont typeface="Arial"/>
              <a:buChar char="●"/>
              <a:tabLst>
                <a:tab pos="625624" algn="l"/>
                <a:tab pos="626471" algn="l"/>
              </a:tabLst>
            </a:pPr>
            <a:r>
              <a:rPr sz="2000" spc="120" dirty="0">
                <a:latin typeface="Book Antiqua"/>
                <a:cs typeface="Book Antiqua"/>
              </a:rPr>
              <a:t>a</a:t>
            </a:r>
            <a:r>
              <a:rPr sz="2000" spc="-27" dirty="0">
                <a:latin typeface="Book Antiqua"/>
                <a:cs typeface="Book Antiqua"/>
              </a:rPr>
              <a:t> </a:t>
            </a:r>
            <a:r>
              <a:rPr sz="2000" spc="120" dirty="0">
                <a:latin typeface="Book Antiqua"/>
                <a:cs typeface="Book Antiqua"/>
              </a:rPr>
              <a:t>&lt;</a:t>
            </a:r>
            <a:r>
              <a:rPr sz="2000" spc="-27" dirty="0">
                <a:latin typeface="Book Antiqua"/>
                <a:cs typeface="Book Antiqua"/>
              </a:rPr>
              <a:t> </a:t>
            </a:r>
            <a:r>
              <a:rPr sz="2000" spc="147" dirty="0">
                <a:latin typeface="Book Antiqua"/>
                <a:cs typeface="Book Antiqua"/>
              </a:rPr>
              <a:t>b;</a:t>
            </a:r>
            <a:r>
              <a:rPr sz="2000" spc="-27" dirty="0">
                <a:latin typeface="Book Antiqua"/>
                <a:cs typeface="Book Antiqua"/>
              </a:rPr>
              <a:t> </a:t>
            </a:r>
            <a:r>
              <a:rPr sz="2000" spc="-353" dirty="0">
                <a:latin typeface="Book Antiqua"/>
                <a:cs typeface="Book Antiqua"/>
              </a:rPr>
              <a:t>//</a:t>
            </a:r>
            <a:r>
              <a:rPr sz="2000" spc="-27" dirty="0">
                <a:latin typeface="Book Antiqua"/>
                <a:cs typeface="Book Antiqua"/>
              </a:rPr>
              <a:t> </a:t>
            </a:r>
            <a:r>
              <a:rPr sz="2000" spc="113" dirty="0">
                <a:latin typeface="Book Antiqua"/>
                <a:cs typeface="Book Antiqua"/>
              </a:rPr>
              <a:t>True</a:t>
            </a:r>
            <a:r>
              <a:rPr sz="2000" spc="-27" dirty="0">
                <a:latin typeface="Book Antiqua"/>
                <a:cs typeface="Book Antiqua"/>
              </a:rPr>
              <a:t> </a:t>
            </a:r>
            <a:r>
              <a:rPr sz="2000" spc="107" dirty="0">
                <a:latin typeface="Book Antiqua"/>
                <a:cs typeface="Book Antiqua"/>
              </a:rPr>
              <a:t>if</a:t>
            </a:r>
            <a:r>
              <a:rPr sz="2000" spc="-27" dirty="0">
                <a:latin typeface="Book Antiqua"/>
                <a:cs typeface="Book Antiqua"/>
              </a:rPr>
              <a:t> </a:t>
            </a:r>
            <a:r>
              <a:rPr sz="2000" spc="120" dirty="0">
                <a:latin typeface="Book Antiqua"/>
                <a:cs typeface="Book Antiqua"/>
              </a:rPr>
              <a:t>a</a:t>
            </a:r>
            <a:r>
              <a:rPr sz="2000" spc="-27" dirty="0">
                <a:latin typeface="Book Antiqua"/>
                <a:cs typeface="Book Antiqua"/>
              </a:rPr>
              <a:t> </a:t>
            </a:r>
            <a:r>
              <a:rPr sz="2000" spc="120" dirty="0">
                <a:latin typeface="Book Antiqua"/>
                <a:cs typeface="Book Antiqua"/>
              </a:rPr>
              <a:t>is</a:t>
            </a:r>
            <a:r>
              <a:rPr sz="2000" spc="-27" dirty="0">
                <a:latin typeface="Book Antiqua"/>
                <a:cs typeface="Book Antiqua"/>
              </a:rPr>
              <a:t> </a:t>
            </a:r>
            <a:r>
              <a:rPr sz="2000" spc="133" dirty="0">
                <a:latin typeface="Book Antiqua"/>
                <a:cs typeface="Book Antiqua"/>
              </a:rPr>
              <a:t>less</a:t>
            </a:r>
            <a:r>
              <a:rPr sz="2000" spc="-27" dirty="0">
                <a:latin typeface="Book Antiqua"/>
                <a:cs typeface="Book Antiqua"/>
              </a:rPr>
              <a:t> </a:t>
            </a:r>
            <a:r>
              <a:rPr sz="2000" spc="147" dirty="0">
                <a:latin typeface="Book Antiqua"/>
                <a:cs typeface="Book Antiqua"/>
              </a:rPr>
              <a:t>than</a:t>
            </a:r>
            <a:r>
              <a:rPr sz="2000" spc="-27" dirty="0">
                <a:latin typeface="Book Antiqua"/>
                <a:cs typeface="Book Antiqua"/>
              </a:rPr>
              <a:t> </a:t>
            </a:r>
            <a:r>
              <a:rPr sz="2000" spc="107" dirty="0">
                <a:latin typeface="Book Antiqua"/>
                <a:cs typeface="Book Antiqua"/>
              </a:rPr>
              <a:t>b</a:t>
            </a:r>
            <a:endParaRPr sz="2000">
              <a:latin typeface="Book Antiqua"/>
              <a:cs typeface="Book Antiqua"/>
            </a:endParaRPr>
          </a:p>
          <a:p>
            <a:pPr marL="626471" indent="-458847">
              <a:spcBef>
                <a:spcPts val="1693"/>
              </a:spcBef>
              <a:buFont typeface="Arial"/>
              <a:buChar char="●"/>
              <a:tabLst>
                <a:tab pos="625624" algn="l"/>
                <a:tab pos="626471" algn="l"/>
              </a:tabLst>
            </a:pPr>
            <a:r>
              <a:rPr sz="2000" spc="120" dirty="0">
                <a:latin typeface="Book Antiqua"/>
                <a:cs typeface="Book Antiqua"/>
              </a:rPr>
              <a:t>a</a:t>
            </a:r>
            <a:r>
              <a:rPr sz="2000" spc="-27" dirty="0">
                <a:latin typeface="Book Antiqua"/>
                <a:cs typeface="Book Antiqua"/>
              </a:rPr>
              <a:t> </a:t>
            </a:r>
            <a:r>
              <a:rPr sz="2000" spc="120" dirty="0">
                <a:latin typeface="Book Antiqua"/>
                <a:cs typeface="Book Antiqua"/>
              </a:rPr>
              <a:t>&gt;</a:t>
            </a:r>
            <a:r>
              <a:rPr sz="2000" spc="-27" dirty="0">
                <a:latin typeface="Book Antiqua"/>
                <a:cs typeface="Book Antiqua"/>
              </a:rPr>
              <a:t> </a:t>
            </a:r>
            <a:r>
              <a:rPr sz="2000" spc="147" dirty="0">
                <a:latin typeface="Book Antiqua"/>
                <a:cs typeface="Book Antiqua"/>
              </a:rPr>
              <a:t>b;</a:t>
            </a:r>
            <a:r>
              <a:rPr sz="2000" spc="-27" dirty="0">
                <a:latin typeface="Book Antiqua"/>
                <a:cs typeface="Book Antiqua"/>
              </a:rPr>
              <a:t> </a:t>
            </a:r>
            <a:r>
              <a:rPr sz="2000" spc="-353" dirty="0">
                <a:latin typeface="Book Antiqua"/>
                <a:cs typeface="Book Antiqua"/>
              </a:rPr>
              <a:t>//</a:t>
            </a:r>
            <a:r>
              <a:rPr sz="2000" spc="-27" dirty="0">
                <a:latin typeface="Book Antiqua"/>
                <a:cs typeface="Book Antiqua"/>
              </a:rPr>
              <a:t> </a:t>
            </a:r>
            <a:r>
              <a:rPr sz="2000" spc="113" dirty="0">
                <a:latin typeface="Book Antiqua"/>
                <a:cs typeface="Book Antiqua"/>
              </a:rPr>
              <a:t>True</a:t>
            </a:r>
            <a:r>
              <a:rPr sz="2000" spc="-27" dirty="0">
                <a:latin typeface="Book Antiqua"/>
                <a:cs typeface="Book Antiqua"/>
              </a:rPr>
              <a:t> </a:t>
            </a:r>
            <a:r>
              <a:rPr sz="2000" spc="107" dirty="0">
                <a:latin typeface="Book Antiqua"/>
                <a:cs typeface="Book Antiqua"/>
              </a:rPr>
              <a:t>if</a:t>
            </a:r>
            <a:r>
              <a:rPr sz="2000" spc="-27" dirty="0">
                <a:latin typeface="Book Antiqua"/>
                <a:cs typeface="Book Antiqua"/>
              </a:rPr>
              <a:t> </a:t>
            </a:r>
            <a:r>
              <a:rPr sz="2000" spc="120" dirty="0">
                <a:latin typeface="Book Antiqua"/>
                <a:cs typeface="Book Antiqua"/>
              </a:rPr>
              <a:t>a</a:t>
            </a:r>
            <a:r>
              <a:rPr sz="2000" spc="-27" dirty="0">
                <a:latin typeface="Book Antiqua"/>
                <a:cs typeface="Book Antiqua"/>
              </a:rPr>
              <a:t> </a:t>
            </a:r>
            <a:r>
              <a:rPr sz="2000" spc="120" dirty="0">
                <a:latin typeface="Book Antiqua"/>
                <a:cs typeface="Book Antiqua"/>
              </a:rPr>
              <a:t>is</a:t>
            </a:r>
            <a:r>
              <a:rPr sz="2000" spc="-27" dirty="0">
                <a:latin typeface="Book Antiqua"/>
                <a:cs typeface="Book Antiqua"/>
              </a:rPr>
              <a:t> </a:t>
            </a:r>
            <a:r>
              <a:rPr sz="2000" spc="127" dirty="0">
                <a:latin typeface="Book Antiqua"/>
                <a:cs typeface="Book Antiqua"/>
              </a:rPr>
              <a:t>greater</a:t>
            </a:r>
            <a:r>
              <a:rPr sz="2000" spc="-27" dirty="0">
                <a:latin typeface="Book Antiqua"/>
                <a:cs typeface="Book Antiqua"/>
              </a:rPr>
              <a:t> </a:t>
            </a:r>
            <a:r>
              <a:rPr sz="2000" spc="147" dirty="0">
                <a:latin typeface="Book Antiqua"/>
                <a:cs typeface="Book Antiqua"/>
              </a:rPr>
              <a:t>than</a:t>
            </a:r>
            <a:r>
              <a:rPr sz="2000" spc="-27" dirty="0">
                <a:latin typeface="Book Antiqua"/>
                <a:cs typeface="Book Antiqua"/>
              </a:rPr>
              <a:t> </a:t>
            </a:r>
            <a:r>
              <a:rPr sz="2000" spc="107" dirty="0">
                <a:latin typeface="Book Antiqua"/>
                <a:cs typeface="Book Antiqua"/>
              </a:rPr>
              <a:t>b</a:t>
            </a:r>
            <a:endParaRPr sz="2000">
              <a:latin typeface="Book Antiqua"/>
              <a:cs typeface="Book Antiqua"/>
            </a:endParaRPr>
          </a:p>
          <a:p>
            <a:pPr marL="626471" indent="-458847">
              <a:spcBef>
                <a:spcPts val="1693"/>
              </a:spcBef>
              <a:buFont typeface="Arial"/>
              <a:buChar char="●"/>
              <a:tabLst>
                <a:tab pos="625624" algn="l"/>
                <a:tab pos="626471" algn="l"/>
              </a:tabLst>
            </a:pPr>
            <a:r>
              <a:rPr sz="2000" spc="120" dirty="0">
                <a:latin typeface="Book Antiqua"/>
                <a:cs typeface="Book Antiqua"/>
              </a:rPr>
              <a:t>a</a:t>
            </a:r>
            <a:r>
              <a:rPr sz="2000" spc="-27" dirty="0">
                <a:latin typeface="Book Antiqua"/>
                <a:cs typeface="Book Antiqua"/>
              </a:rPr>
              <a:t> </a:t>
            </a:r>
            <a:r>
              <a:rPr sz="2000" spc="107" dirty="0">
                <a:latin typeface="Book Antiqua"/>
                <a:cs typeface="Book Antiqua"/>
              </a:rPr>
              <a:t>&lt;=</a:t>
            </a:r>
            <a:r>
              <a:rPr sz="2000" spc="-27" dirty="0">
                <a:latin typeface="Book Antiqua"/>
                <a:cs typeface="Book Antiqua"/>
              </a:rPr>
              <a:t> </a:t>
            </a:r>
            <a:r>
              <a:rPr sz="2000" spc="147" dirty="0">
                <a:latin typeface="Book Antiqua"/>
                <a:cs typeface="Book Antiqua"/>
              </a:rPr>
              <a:t>b;</a:t>
            </a:r>
            <a:r>
              <a:rPr sz="2000" spc="-27" dirty="0">
                <a:latin typeface="Book Antiqua"/>
                <a:cs typeface="Book Antiqua"/>
              </a:rPr>
              <a:t> </a:t>
            </a:r>
            <a:r>
              <a:rPr sz="2000" spc="-353" dirty="0">
                <a:latin typeface="Book Antiqua"/>
                <a:cs typeface="Book Antiqua"/>
              </a:rPr>
              <a:t>//</a:t>
            </a:r>
            <a:r>
              <a:rPr sz="2000" spc="-27" dirty="0">
                <a:latin typeface="Book Antiqua"/>
                <a:cs typeface="Book Antiqua"/>
              </a:rPr>
              <a:t> </a:t>
            </a:r>
            <a:r>
              <a:rPr sz="2000" spc="113" dirty="0">
                <a:latin typeface="Book Antiqua"/>
                <a:cs typeface="Book Antiqua"/>
              </a:rPr>
              <a:t>True</a:t>
            </a:r>
            <a:r>
              <a:rPr sz="2000" spc="-27" dirty="0">
                <a:latin typeface="Book Antiqua"/>
                <a:cs typeface="Book Antiqua"/>
              </a:rPr>
              <a:t> </a:t>
            </a:r>
            <a:r>
              <a:rPr sz="2000" spc="107" dirty="0">
                <a:latin typeface="Book Antiqua"/>
                <a:cs typeface="Book Antiqua"/>
              </a:rPr>
              <a:t>if</a:t>
            </a:r>
            <a:r>
              <a:rPr sz="2000" spc="-27" dirty="0">
                <a:latin typeface="Book Antiqua"/>
                <a:cs typeface="Book Antiqua"/>
              </a:rPr>
              <a:t> </a:t>
            </a:r>
            <a:r>
              <a:rPr sz="2000" spc="120" dirty="0">
                <a:latin typeface="Book Antiqua"/>
                <a:cs typeface="Book Antiqua"/>
              </a:rPr>
              <a:t>a</a:t>
            </a:r>
            <a:r>
              <a:rPr sz="2000" spc="-27" dirty="0">
                <a:latin typeface="Book Antiqua"/>
                <a:cs typeface="Book Antiqua"/>
              </a:rPr>
              <a:t> </a:t>
            </a:r>
            <a:r>
              <a:rPr sz="2000" spc="120" dirty="0">
                <a:latin typeface="Book Antiqua"/>
                <a:cs typeface="Book Antiqua"/>
              </a:rPr>
              <a:t>is</a:t>
            </a:r>
            <a:r>
              <a:rPr sz="2000" spc="-27" dirty="0">
                <a:latin typeface="Book Antiqua"/>
                <a:cs typeface="Book Antiqua"/>
              </a:rPr>
              <a:t> </a:t>
            </a:r>
            <a:r>
              <a:rPr sz="2000" spc="133" dirty="0">
                <a:latin typeface="Book Antiqua"/>
                <a:cs typeface="Book Antiqua"/>
              </a:rPr>
              <a:t>less</a:t>
            </a:r>
            <a:r>
              <a:rPr sz="2000" spc="-27" dirty="0">
                <a:latin typeface="Book Antiqua"/>
                <a:cs typeface="Book Antiqua"/>
              </a:rPr>
              <a:t> </a:t>
            </a:r>
            <a:r>
              <a:rPr sz="2000" spc="147" dirty="0">
                <a:latin typeface="Book Antiqua"/>
                <a:cs typeface="Book Antiqua"/>
              </a:rPr>
              <a:t>than</a:t>
            </a:r>
            <a:r>
              <a:rPr sz="2000" spc="-27" dirty="0">
                <a:latin typeface="Book Antiqua"/>
                <a:cs typeface="Book Antiqua"/>
              </a:rPr>
              <a:t> </a:t>
            </a:r>
            <a:r>
              <a:rPr sz="2000" spc="120" dirty="0">
                <a:latin typeface="Book Antiqua"/>
                <a:cs typeface="Book Antiqua"/>
              </a:rPr>
              <a:t>or</a:t>
            </a:r>
            <a:r>
              <a:rPr sz="2000" spc="-27" dirty="0">
                <a:latin typeface="Book Antiqua"/>
                <a:cs typeface="Book Antiqua"/>
              </a:rPr>
              <a:t> </a:t>
            </a:r>
            <a:r>
              <a:rPr sz="2000" spc="93" dirty="0">
                <a:latin typeface="Book Antiqua"/>
                <a:cs typeface="Book Antiqua"/>
              </a:rPr>
              <a:t>equal</a:t>
            </a:r>
            <a:r>
              <a:rPr sz="2000" spc="-27" dirty="0">
                <a:latin typeface="Book Antiqua"/>
                <a:cs typeface="Book Antiqua"/>
              </a:rPr>
              <a:t> </a:t>
            </a:r>
            <a:r>
              <a:rPr sz="2000" spc="140" dirty="0">
                <a:latin typeface="Book Antiqua"/>
                <a:cs typeface="Book Antiqua"/>
              </a:rPr>
              <a:t>to</a:t>
            </a:r>
            <a:r>
              <a:rPr sz="2000" spc="-27" dirty="0">
                <a:latin typeface="Book Antiqua"/>
                <a:cs typeface="Book Antiqua"/>
              </a:rPr>
              <a:t> </a:t>
            </a:r>
            <a:r>
              <a:rPr sz="2000" spc="107" dirty="0">
                <a:latin typeface="Book Antiqua"/>
                <a:cs typeface="Book Antiqua"/>
              </a:rPr>
              <a:t>b</a:t>
            </a:r>
            <a:endParaRPr sz="2000">
              <a:latin typeface="Book Antiqua"/>
              <a:cs typeface="Book Antiqua"/>
            </a:endParaRPr>
          </a:p>
          <a:p>
            <a:pPr marL="626471" indent="-458847">
              <a:spcBef>
                <a:spcPts val="1693"/>
              </a:spcBef>
              <a:buFont typeface="Arial"/>
              <a:buChar char="●"/>
              <a:tabLst>
                <a:tab pos="625624" algn="l"/>
                <a:tab pos="626471" algn="l"/>
              </a:tabLst>
            </a:pPr>
            <a:r>
              <a:rPr sz="2000" spc="120" dirty="0">
                <a:latin typeface="Book Antiqua"/>
                <a:cs typeface="Book Antiqua"/>
              </a:rPr>
              <a:t>a</a:t>
            </a:r>
            <a:r>
              <a:rPr sz="2000" spc="-27" dirty="0">
                <a:latin typeface="Book Antiqua"/>
                <a:cs typeface="Book Antiqua"/>
              </a:rPr>
              <a:t> </a:t>
            </a:r>
            <a:r>
              <a:rPr sz="2000" spc="107" dirty="0">
                <a:latin typeface="Book Antiqua"/>
                <a:cs typeface="Book Antiqua"/>
              </a:rPr>
              <a:t>&gt;=</a:t>
            </a:r>
            <a:r>
              <a:rPr sz="2000" spc="-27" dirty="0">
                <a:latin typeface="Book Antiqua"/>
                <a:cs typeface="Book Antiqua"/>
              </a:rPr>
              <a:t> </a:t>
            </a:r>
            <a:r>
              <a:rPr sz="2000" spc="147" dirty="0">
                <a:latin typeface="Book Antiqua"/>
                <a:cs typeface="Book Antiqua"/>
              </a:rPr>
              <a:t>b;</a:t>
            </a:r>
            <a:r>
              <a:rPr sz="2000" spc="-27" dirty="0">
                <a:latin typeface="Book Antiqua"/>
                <a:cs typeface="Book Antiqua"/>
              </a:rPr>
              <a:t> </a:t>
            </a:r>
            <a:r>
              <a:rPr sz="2000" spc="-353" dirty="0">
                <a:latin typeface="Book Antiqua"/>
                <a:cs typeface="Book Antiqua"/>
              </a:rPr>
              <a:t>//</a:t>
            </a:r>
            <a:r>
              <a:rPr sz="2000" spc="-27" dirty="0">
                <a:latin typeface="Book Antiqua"/>
                <a:cs typeface="Book Antiqua"/>
              </a:rPr>
              <a:t> </a:t>
            </a:r>
            <a:r>
              <a:rPr sz="2000" spc="113" dirty="0">
                <a:latin typeface="Book Antiqua"/>
                <a:cs typeface="Book Antiqua"/>
              </a:rPr>
              <a:t>True</a:t>
            </a:r>
            <a:r>
              <a:rPr sz="2000" spc="-27" dirty="0">
                <a:latin typeface="Book Antiqua"/>
                <a:cs typeface="Book Antiqua"/>
              </a:rPr>
              <a:t> </a:t>
            </a:r>
            <a:r>
              <a:rPr sz="2000" spc="107" dirty="0">
                <a:latin typeface="Book Antiqua"/>
                <a:cs typeface="Book Antiqua"/>
              </a:rPr>
              <a:t>if</a:t>
            </a:r>
            <a:r>
              <a:rPr sz="2000" spc="-27" dirty="0">
                <a:latin typeface="Book Antiqua"/>
                <a:cs typeface="Book Antiqua"/>
              </a:rPr>
              <a:t> </a:t>
            </a:r>
            <a:r>
              <a:rPr sz="2000" spc="120" dirty="0">
                <a:latin typeface="Book Antiqua"/>
                <a:cs typeface="Book Antiqua"/>
              </a:rPr>
              <a:t>a</a:t>
            </a:r>
            <a:r>
              <a:rPr sz="2000" spc="-27" dirty="0">
                <a:latin typeface="Book Antiqua"/>
                <a:cs typeface="Book Antiqua"/>
              </a:rPr>
              <a:t> </a:t>
            </a:r>
            <a:r>
              <a:rPr sz="2000" spc="120" dirty="0">
                <a:latin typeface="Book Antiqua"/>
                <a:cs typeface="Book Antiqua"/>
              </a:rPr>
              <a:t>is</a:t>
            </a:r>
            <a:r>
              <a:rPr sz="2000" spc="-27" dirty="0">
                <a:latin typeface="Book Antiqua"/>
                <a:cs typeface="Book Antiqua"/>
              </a:rPr>
              <a:t> </a:t>
            </a:r>
            <a:r>
              <a:rPr sz="2000" spc="127" dirty="0">
                <a:latin typeface="Book Antiqua"/>
                <a:cs typeface="Book Antiqua"/>
              </a:rPr>
              <a:t>greater</a:t>
            </a:r>
            <a:r>
              <a:rPr sz="2000" spc="-27" dirty="0">
                <a:latin typeface="Book Antiqua"/>
                <a:cs typeface="Book Antiqua"/>
              </a:rPr>
              <a:t> </a:t>
            </a:r>
            <a:r>
              <a:rPr sz="2000" spc="147" dirty="0">
                <a:latin typeface="Book Antiqua"/>
                <a:cs typeface="Book Antiqua"/>
              </a:rPr>
              <a:t>than</a:t>
            </a:r>
            <a:r>
              <a:rPr sz="2000" spc="-27" dirty="0">
                <a:latin typeface="Book Antiqua"/>
                <a:cs typeface="Book Antiqua"/>
              </a:rPr>
              <a:t> </a:t>
            </a:r>
            <a:r>
              <a:rPr sz="2000" spc="120" dirty="0">
                <a:latin typeface="Book Antiqua"/>
                <a:cs typeface="Book Antiqua"/>
              </a:rPr>
              <a:t>or</a:t>
            </a:r>
            <a:r>
              <a:rPr sz="2000" spc="-27" dirty="0">
                <a:latin typeface="Book Antiqua"/>
                <a:cs typeface="Book Antiqua"/>
              </a:rPr>
              <a:t> </a:t>
            </a:r>
            <a:r>
              <a:rPr sz="2000" spc="93" dirty="0">
                <a:latin typeface="Book Antiqua"/>
                <a:cs typeface="Book Antiqua"/>
              </a:rPr>
              <a:t>equal</a:t>
            </a:r>
            <a:r>
              <a:rPr sz="2000" spc="-27" dirty="0">
                <a:latin typeface="Book Antiqua"/>
                <a:cs typeface="Book Antiqua"/>
              </a:rPr>
              <a:t> </a:t>
            </a:r>
            <a:r>
              <a:rPr sz="2000" spc="140" dirty="0">
                <a:latin typeface="Book Antiqua"/>
                <a:cs typeface="Book Antiqua"/>
              </a:rPr>
              <a:t>to</a:t>
            </a:r>
            <a:r>
              <a:rPr sz="2000" spc="-27" dirty="0">
                <a:latin typeface="Book Antiqua"/>
                <a:cs typeface="Book Antiqua"/>
              </a:rPr>
              <a:t> </a:t>
            </a:r>
            <a:r>
              <a:rPr sz="2000" spc="107" dirty="0">
                <a:latin typeface="Book Antiqua"/>
                <a:cs typeface="Book Antiqua"/>
              </a:rPr>
              <a:t>b</a:t>
            </a:r>
            <a:endParaRPr sz="2000">
              <a:latin typeface="Book Antiqua"/>
              <a:cs typeface="Book Antiqua"/>
            </a:endParaRPr>
          </a:p>
          <a:p>
            <a:pPr marL="16932">
              <a:spcBef>
                <a:spcPts val="1693"/>
              </a:spcBef>
            </a:pPr>
            <a:r>
              <a:rPr sz="2000" dirty="0">
                <a:latin typeface="MS UI Gothic"/>
                <a:cs typeface="MS UI Gothic"/>
              </a:rPr>
              <a:t>注意：</a:t>
            </a:r>
            <a:endParaRPr sz="2000">
              <a:latin typeface="MS UI Gothic"/>
              <a:cs typeface="MS UI Gothic"/>
            </a:endParaRPr>
          </a:p>
          <a:p>
            <a:pPr marL="16932">
              <a:spcBef>
                <a:spcPts val="1427"/>
              </a:spcBef>
            </a:pPr>
            <a:r>
              <a:rPr sz="2000" spc="173" dirty="0">
                <a:latin typeface="Book Antiqua"/>
                <a:cs typeface="Book Antiqua"/>
              </a:rPr>
              <a:t>7</a:t>
            </a:r>
            <a:r>
              <a:rPr sz="2000" spc="-33" dirty="0">
                <a:latin typeface="Book Antiqua"/>
                <a:cs typeface="Book Antiqua"/>
              </a:rPr>
              <a:t> </a:t>
            </a:r>
            <a:r>
              <a:rPr sz="2000" spc="120" dirty="0">
                <a:latin typeface="Book Antiqua"/>
                <a:cs typeface="Book Antiqua"/>
              </a:rPr>
              <a:t>&gt;</a:t>
            </a:r>
            <a:r>
              <a:rPr sz="2000" spc="-33" dirty="0">
                <a:latin typeface="Book Antiqua"/>
                <a:cs typeface="Book Antiqua"/>
              </a:rPr>
              <a:t> </a:t>
            </a:r>
            <a:r>
              <a:rPr sz="2000" spc="187" dirty="0">
                <a:latin typeface="Book Antiqua"/>
                <a:cs typeface="Book Antiqua"/>
              </a:rPr>
              <a:t>5</a:t>
            </a:r>
            <a:r>
              <a:rPr sz="2000" spc="-33" dirty="0">
                <a:latin typeface="Book Antiqua"/>
                <a:cs typeface="Book Antiqua"/>
              </a:rPr>
              <a:t> </a:t>
            </a:r>
            <a:r>
              <a:rPr sz="2000" spc="120" dirty="0">
                <a:latin typeface="Book Antiqua"/>
                <a:cs typeface="Book Antiqua"/>
              </a:rPr>
              <a:t>&gt;</a:t>
            </a:r>
            <a:r>
              <a:rPr sz="2000" spc="-27" dirty="0">
                <a:latin typeface="Book Antiqua"/>
                <a:cs typeface="Book Antiqua"/>
              </a:rPr>
              <a:t> </a:t>
            </a:r>
            <a:r>
              <a:rPr sz="2000" spc="120" dirty="0">
                <a:latin typeface="Book Antiqua"/>
                <a:cs typeface="Book Antiqua"/>
              </a:rPr>
              <a:t>3</a:t>
            </a:r>
            <a:r>
              <a:rPr sz="2000" spc="-33" dirty="0">
                <a:latin typeface="Book Antiqua"/>
                <a:cs typeface="Book Antiqua"/>
              </a:rPr>
              <a:t> </a:t>
            </a:r>
            <a:r>
              <a:rPr sz="2000" dirty="0">
                <a:latin typeface="MS UI Gothic"/>
                <a:cs typeface="MS UI Gothic"/>
              </a:rPr>
              <a:t>不同于</a:t>
            </a:r>
            <a:r>
              <a:rPr sz="2000" spc="-147" dirty="0">
                <a:latin typeface="MS UI Gothic"/>
                <a:cs typeface="MS UI Gothic"/>
              </a:rPr>
              <a:t> </a:t>
            </a:r>
            <a:r>
              <a:rPr sz="2000" spc="180" dirty="0">
                <a:latin typeface="Book Antiqua"/>
                <a:cs typeface="Book Antiqua"/>
              </a:rPr>
              <a:t>(7</a:t>
            </a:r>
            <a:r>
              <a:rPr sz="2000" spc="-33" dirty="0">
                <a:latin typeface="Book Antiqua"/>
                <a:cs typeface="Book Antiqua"/>
              </a:rPr>
              <a:t> </a:t>
            </a:r>
            <a:r>
              <a:rPr sz="2000" spc="120" dirty="0">
                <a:latin typeface="Book Antiqua"/>
                <a:cs typeface="Book Antiqua"/>
              </a:rPr>
              <a:t>&gt;</a:t>
            </a:r>
            <a:r>
              <a:rPr sz="2000" spc="-27" dirty="0">
                <a:latin typeface="Book Antiqua"/>
                <a:cs typeface="Book Antiqua"/>
              </a:rPr>
              <a:t> </a:t>
            </a:r>
            <a:r>
              <a:rPr sz="2000" spc="187" dirty="0">
                <a:latin typeface="Book Antiqua"/>
                <a:cs typeface="Book Antiqua"/>
              </a:rPr>
              <a:t>5)</a:t>
            </a:r>
            <a:r>
              <a:rPr sz="2000" spc="-33" dirty="0">
                <a:latin typeface="Book Antiqua"/>
                <a:cs typeface="Book Antiqua"/>
              </a:rPr>
              <a:t> </a:t>
            </a:r>
            <a:r>
              <a:rPr sz="2000" spc="-47" dirty="0">
                <a:latin typeface="Book Antiqua"/>
                <a:cs typeface="Book Antiqua"/>
              </a:rPr>
              <a:t>&amp;&amp;</a:t>
            </a:r>
            <a:r>
              <a:rPr sz="2000" spc="-33" dirty="0">
                <a:latin typeface="Book Antiqua"/>
                <a:cs typeface="Book Antiqua"/>
              </a:rPr>
              <a:t> </a:t>
            </a:r>
            <a:r>
              <a:rPr sz="2000" spc="187" dirty="0">
                <a:latin typeface="Book Antiqua"/>
                <a:cs typeface="Book Antiqua"/>
              </a:rPr>
              <a:t>(5</a:t>
            </a:r>
            <a:r>
              <a:rPr sz="2000" spc="-27" dirty="0">
                <a:latin typeface="Book Antiqua"/>
                <a:cs typeface="Book Antiqua"/>
              </a:rPr>
              <a:t> </a:t>
            </a:r>
            <a:r>
              <a:rPr sz="2000" spc="120" dirty="0">
                <a:latin typeface="Book Antiqua"/>
                <a:cs typeface="Book Antiqua"/>
              </a:rPr>
              <a:t>&gt;</a:t>
            </a:r>
            <a:r>
              <a:rPr sz="2000" spc="-33" dirty="0">
                <a:latin typeface="Book Antiqua"/>
                <a:cs typeface="Book Antiqua"/>
              </a:rPr>
              <a:t> </a:t>
            </a:r>
            <a:r>
              <a:rPr sz="2000" spc="152" dirty="0">
                <a:latin typeface="Book Antiqua"/>
                <a:cs typeface="Book Antiqua"/>
              </a:rPr>
              <a:t>3)</a:t>
            </a:r>
            <a:endParaRPr sz="2000">
              <a:latin typeface="Book Antiqua"/>
              <a:cs typeface="Book Antiqua"/>
            </a:endParaRPr>
          </a:p>
          <a:p>
            <a:pPr marL="16932">
              <a:spcBef>
                <a:spcPts val="1427"/>
              </a:spcBef>
            </a:pPr>
            <a:r>
              <a:rPr sz="2000" spc="120" dirty="0">
                <a:latin typeface="Book Antiqua"/>
                <a:cs typeface="Book Antiqua"/>
              </a:rPr>
              <a:t>a</a:t>
            </a:r>
            <a:r>
              <a:rPr sz="2000" spc="420" dirty="0">
                <a:latin typeface="Book Antiqua"/>
                <a:cs typeface="Book Antiqua"/>
              </a:rPr>
              <a:t> </a:t>
            </a:r>
            <a:r>
              <a:rPr sz="2000" spc="93" dirty="0">
                <a:latin typeface="Book Antiqua"/>
                <a:cs typeface="Book Antiqua"/>
              </a:rPr>
              <a:t>=</a:t>
            </a:r>
            <a:r>
              <a:rPr sz="2000" spc="-40" dirty="0">
                <a:latin typeface="Book Antiqua"/>
                <a:cs typeface="Book Antiqua"/>
              </a:rPr>
              <a:t> </a:t>
            </a:r>
            <a:r>
              <a:rPr sz="2000" spc="-120" dirty="0">
                <a:latin typeface="Book Antiqua"/>
                <a:cs typeface="Book Antiqua"/>
              </a:rPr>
              <a:t>1</a:t>
            </a:r>
            <a:r>
              <a:rPr sz="2000" spc="47" dirty="0">
                <a:latin typeface="Book Antiqua"/>
                <a:cs typeface="Book Antiqua"/>
              </a:rPr>
              <a:t> </a:t>
            </a:r>
            <a:r>
              <a:rPr sz="2000" dirty="0">
                <a:latin typeface="MS UI Gothic"/>
                <a:cs typeface="MS UI Gothic"/>
              </a:rPr>
              <a:t>不同于</a:t>
            </a:r>
            <a:r>
              <a:rPr sz="2000" spc="313" dirty="0">
                <a:latin typeface="MS UI Gothic"/>
                <a:cs typeface="MS UI Gothic"/>
              </a:rPr>
              <a:t> </a:t>
            </a:r>
            <a:r>
              <a:rPr sz="2000" spc="120" dirty="0">
                <a:latin typeface="Book Antiqua"/>
                <a:cs typeface="Book Antiqua"/>
              </a:rPr>
              <a:t>a</a:t>
            </a:r>
            <a:r>
              <a:rPr sz="2000" spc="-40" dirty="0">
                <a:latin typeface="Book Antiqua"/>
                <a:cs typeface="Book Antiqua"/>
              </a:rPr>
              <a:t> </a:t>
            </a:r>
            <a:r>
              <a:rPr sz="2000" spc="93" dirty="0">
                <a:latin typeface="Book Antiqua"/>
                <a:cs typeface="Book Antiqua"/>
              </a:rPr>
              <a:t>==</a:t>
            </a:r>
            <a:r>
              <a:rPr sz="2000" spc="-40" dirty="0">
                <a:latin typeface="Book Antiqua"/>
                <a:cs typeface="Book Antiqua"/>
              </a:rPr>
              <a:t> </a:t>
            </a:r>
            <a:r>
              <a:rPr sz="2000" spc="-120" dirty="0">
                <a:latin typeface="Book Antiqua"/>
                <a:cs typeface="Book Antiqua"/>
              </a:rPr>
              <a:t>1</a:t>
            </a:r>
            <a:endParaRPr sz="2000">
              <a:latin typeface="Book Antiqua"/>
              <a:cs typeface="Book Antiqua"/>
            </a:endParaRPr>
          </a:p>
        </p:txBody>
      </p:sp>
      <p:sp>
        <p:nvSpPr>
          <p:cNvPr id="3" name="object 3"/>
          <p:cNvSpPr txBox="1">
            <a:spLocks noGrp="1"/>
          </p:cNvSpPr>
          <p:nvPr>
            <p:ph type="title"/>
          </p:nvPr>
        </p:nvSpPr>
        <p:spPr>
          <a:xfrm>
            <a:off x="487503" y="319885"/>
            <a:ext cx="1811631" cy="447984"/>
          </a:xfrm>
          <a:prstGeom prst="rect">
            <a:avLst/>
          </a:prstGeom>
        </p:spPr>
        <p:txBody>
          <a:bodyPr vert="horz" wrap="square" lIns="0" tIns="16931" rIns="0" bIns="0" numCol="1" rtlCol="0" anchor="ctr" anchorCtr="0" compatLnSpc="1">
            <a:prstTxWarp prst="textNoShape">
              <a:avLst/>
            </a:prstTxWarp>
            <a:spAutoFit/>
          </a:bodyPr>
          <a:lstStyle/>
          <a:p>
            <a:pPr marL="16932">
              <a:spcBef>
                <a:spcPts val="133"/>
              </a:spcBef>
            </a:pPr>
            <a:r>
              <a:rPr sz="2800" dirty="0">
                <a:latin typeface="Microsoft JhengHei"/>
                <a:cs typeface="Microsoft JhengHei"/>
              </a:rPr>
              <a:t>布</a:t>
            </a:r>
            <a:r>
              <a:rPr sz="2800" spc="-13" dirty="0">
                <a:latin typeface="宋体"/>
                <a:cs typeface="宋体"/>
              </a:rPr>
              <a:t>尔</a:t>
            </a:r>
            <a:r>
              <a:rPr sz="2800" spc="-13" dirty="0">
                <a:latin typeface="Microsoft JhengHei"/>
                <a:cs typeface="Microsoft JhengHei"/>
              </a:rPr>
              <a:t>型数据</a:t>
            </a:r>
            <a:endParaRPr sz="2800">
              <a:latin typeface="Microsoft JhengHei"/>
              <a:cs typeface="Microsoft JhengHei"/>
            </a:endParaRPr>
          </a:p>
        </p:txBody>
      </p:sp>
    </p:spTree>
    <p:extLst>
      <p:ext uri="{BB962C8B-B14F-4D97-AF65-F5344CB8AC3E}">
        <p14:creationId xmlns:p14="http://schemas.microsoft.com/office/powerpoint/2010/main" val="23879928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7503" y="1272849"/>
            <a:ext cx="7568214" cy="3917972"/>
          </a:xfrm>
          <a:prstGeom prst="rect">
            <a:avLst/>
          </a:prstGeom>
        </p:spPr>
        <p:txBody>
          <a:bodyPr vert="horz" wrap="square" lIns="0" tIns="16931" rIns="0" bIns="0" rtlCol="0">
            <a:spAutoFit/>
          </a:bodyPr>
          <a:lstStyle/>
          <a:p>
            <a:pPr marL="16932">
              <a:spcBef>
                <a:spcPts val="133"/>
              </a:spcBef>
            </a:pPr>
            <a:r>
              <a:rPr sz="2000" dirty="0">
                <a:latin typeface="MS UI Gothic"/>
                <a:cs typeface="MS UI Gothic"/>
              </a:rPr>
              <a:t>布</a:t>
            </a:r>
            <a:r>
              <a:rPr sz="2000" dirty="0">
                <a:latin typeface="宋体"/>
                <a:cs typeface="宋体"/>
              </a:rPr>
              <a:t>尔</a:t>
            </a:r>
            <a:r>
              <a:rPr sz="2000" dirty="0">
                <a:latin typeface="MS UI Gothic"/>
                <a:cs typeface="MS UI Gothic"/>
              </a:rPr>
              <a:t>型数据之</a:t>
            </a:r>
            <a:r>
              <a:rPr sz="2000" dirty="0">
                <a:latin typeface="宋体"/>
                <a:cs typeface="宋体"/>
              </a:rPr>
              <a:t>间</a:t>
            </a:r>
            <a:r>
              <a:rPr sz="2000" dirty="0">
                <a:latin typeface="MS UI Gothic"/>
                <a:cs typeface="MS UI Gothic"/>
              </a:rPr>
              <a:t>可以通</a:t>
            </a:r>
            <a:r>
              <a:rPr sz="2000" dirty="0">
                <a:latin typeface="宋体"/>
                <a:cs typeface="宋体"/>
              </a:rPr>
              <a:t>过</a:t>
            </a:r>
            <a:r>
              <a:rPr sz="2000" b="1" spc="-13" dirty="0">
                <a:solidFill>
                  <a:srgbClr val="007020"/>
                </a:solidFill>
                <a:latin typeface="宋体"/>
                <a:cs typeface="宋体"/>
              </a:rPr>
              <a:t>逻辑</a:t>
            </a:r>
            <a:r>
              <a:rPr sz="2000" b="1" spc="-13" dirty="0">
                <a:solidFill>
                  <a:srgbClr val="007020"/>
                </a:solidFill>
                <a:latin typeface="Microsoft JhengHei"/>
                <a:cs typeface="Microsoft JhengHei"/>
              </a:rPr>
              <a:t>运算符</a:t>
            </a:r>
            <a:r>
              <a:rPr sz="2000" spc="-13" dirty="0">
                <a:latin typeface="宋体"/>
                <a:cs typeface="宋体"/>
              </a:rPr>
              <a:t>进</a:t>
            </a:r>
            <a:r>
              <a:rPr sz="2000" spc="-13" dirty="0">
                <a:latin typeface="MS UI Gothic"/>
                <a:cs typeface="MS UI Gothic"/>
              </a:rPr>
              <a:t>行运算，运算</a:t>
            </a:r>
            <a:r>
              <a:rPr sz="2000" spc="-13" dirty="0">
                <a:latin typeface="宋体"/>
                <a:cs typeface="宋体"/>
              </a:rPr>
              <a:t>产</a:t>
            </a:r>
            <a:r>
              <a:rPr sz="2000" spc="-13" dirty="0">
                <a:latin typeface="MS UI Gothic"/>
                <a:cs typeface="MS UI Gothic"/>
              </a:rPr>
              <a:t>生布</a:t>
            </a:r>
            <a:r>
              <a:rPr sz="2000" spc="-13" dirty="0">
                <a:latin typeface="宋体"/>
                <a:cs typeface="宋体"/>
              </a:rPr>
              <a:t>尔</a:t>
            </a:r>
            <a:r>
              <a:rPr sz="2000" spc="-13" dirty="0">
                <a:latin typeface="MS UI Gothic"/>
                <a:cs typeface="MS UI Gothic"/>
              </a:rPr>
              <a:t>型数据</a:t>
            </a:r>
            <a:endParaRPr sz="2000">
              <a:latin typeface="MS UI Gothic"/>
              <a:cs typeface="MS UI Gothic"/>
            </a:endParaRPr>
          </a:p>
          <a:p>
            <a:pPr marL="626471" indent="-458847">
              <a:spcBef>
                <a:spcPts val="1693"/>
              </a:spcBef>
              <a:buFont typeface="Arial"/>
              <a:buChar char="●"/>
              <a:tabLst>
                <a:tab pos="625624" algn="l"/>
                <a:tab pos="626471" algn="l"/>
              </a:tabLst>
            </a:pPr>
            <a:r>
              <a:rPr sz="2000" dirty="0">
                <a:latin typeface="宋体"/>
                <a:cs typeface="宋体"/>
              </a:rPr>
              <a:t>逻辑</a:t>
            </a:r>
            <a:r>
              <a:rPr sz="2000" dirty="0">
                <a:latin typeface="MS UI Gothic"/>
                <a:cs typeface="MS UI Gothic"/>
              </a:rPr>
              <a:t>与</a:t>
            </a:r>
            <a:r>
              <a:rPr sz="2000" spc="187" dirty="0">
                <a:latin typeface="Book Antiqua"/>
                <a:cs typeface="Book Antiqua"/>
              </a:rPr>
              <a:t>:</a:t>
            </a:r>
            <a:r>
              <a:rPr sz="2000" spc="-27" dirty="0">
                <a:latin typeface="Book Antiqua"/>
                <a:cs typeface="Book Antiqua"/>
              </a:rPr>
              <a:t> </a:t>
            </a:r>
            <a:r>
              <a:rPr sz="2000" spc="-47" dirty="0">
                <a:latin typeface="Book Antiqua"/>
                <a:cs typeface="Book Antiqua"/>
              </a:rPr>
              <a:t>&amp;&amp;</a:t>
            </a:r>
            <a:endParaRPr sz="2000">
              <a:latin typeface="Book Antiqua"/>
              <a:cs typeface="Book Antiqua"/>
            </a:endParaRPr>
          </a:p>
          <a:p>
            <a:pPr marL="626471" indent="-458847">
              <a:spcBef>
                <a:spcPts val="360"/>
              </a:spcBef>
              <a:buFont typeface="Arial"/>
              <a:buChar char="●"/>
              <a:tabLst>
                <a:tab pos="625624" algn="l"/>
                <a:tab pos="626471" algn="l"/>
              </a:tabLst>
            </a:pPr>
            <a:r>
              <a:rPr sz="2000" dirty="0">
                <a:latin typeface="宋体"/>
                <a:cs typeface="宋体"/>
              </a:rPr>
              <a:t>逻辑</a:t>
            </a:r>
            <a:r>
              <a:rPr sz="2000" dirty="0">
                <a:latin typeface="MS UI Gothic"/>
                <a:cs typeface="MS UI Gothic"/>
              </a:rPr>
              <a:t>或</a:t>
            </a:r>
            <a:r>
              <a:rPr sz="2000" spc="187" dirty="0">
                <a:latin typeface="Book Antiqua"/>
                <a:cs typeface="Book Antiqua"/>
              </a:rPr>
              <a:t>:</a:t>
            </a:r>
            <a:r>
              <a:rPr sz="2000" spc="-27" dirty="0">
                <a:latin typeface="Book Antiqua"/>
                <a:cs typeface="Book Antiqua"/>
              </a:rPr>
              <a:t> </a:t>
            </a:r>
            <a:r>
              <a:rPr sz="2000" spc="-373" dirty="0">
                <a:latin typeface="Book Antiqua"/>
                <a:cs typeface="Book Antiqua"/>
              </a:rPr>
              <a:t>||</a:t>
            </a:r>
            <a:endParaRPr sz="2000">
              <a:latin typeface="Book Antiqua"/>
              <a:cs typeface="Book Antiqua"/>
            </a:endParaRPr>
          </a:p>
          <a:p>
            <a:pPr marL="626471" indent="-458847">
              <a:spcBef>
                <a:spcPts val="360"/>
              </a:spcBef>
              <a:buFont typeface="Arial"/>
              <a:buChar char="●"/>
              <a:tabLst>
                <a:tab pos="625624" algn="l"/>
                <a:tab pos="626471" algn="l"/>
              </a:tabLst>
            </a:pPr>
            <a:r>
              <a:rPr sz="2000" dirty="0">
                <a:latin typeface="宋体"/>
                <a:cs typeface="宋体"/>
              </a:rPr>
              <a:t>逻辑</a:t>
            </a:r>
            <a:r>
              <a:rPr sz="2000" dirty="0">
                <a:latin typeface="MS UI Gothic"/>
                <a:cs typeface="MS UI Gothic"/>
              </a:rPr>
              <a:t>非</a:t>
            </a:r>
            <a:r>
              <a:rPr sz="2000" spc="187" dirty="0">
                <a:latin typeface="Book Antiqua"/>
                <a:cs typeface="Book Antiqua"/>
              </a:rPr>
              <a:t>:</a:t>
            </a:r>
            <a:r>
              <a:rPr sz="2000" spc="-27" dirty="0">
                <a:latin typeface="Book Antiqua"/>
                <a:cs typeface="Book Antiqua"/>
              </a:rPr>
              <a:t> </a:t>
            </a:r>
            <a:r>
              <a:rPr sz="2000" spc="147" dirty="0">
                <a:latin typeface="Book Antiqua"/>
                <a:cs typeface="Book Antiqua"/>
              </a:rPr>
              <a:t>!</a:t>
            </a:r>
            <a:endParaRPr sz="2000">
              <a:latin typeface="Book Antiqua"/>
              <a:cs typeface="Book Antiqua"/>
            </a:endParaRPr>
          </a:p>
          <a:p>
            <a:pPr>
              <a:lnSpc>
                <a:spcPct val="100000"/>
              </a:lnSpc>
            </a:pPr>
            <a:endParaRPr sz="2533">
              <a:latin typeface="Book Antiqua"/>
              <a:cs typeface="Book Antiqua"/>
            </a:endParaRPr>
          </a:p>
          <a:p>
            <a:pPr>
              <a:spcBef>
                <a:spcPts val="67"/>
              </a:spcBef>
            </a:pPr>
            <a:endParaRPr sz="2066">
              <a:latin typeface="Book Antiqua"/>
              <a:cs typeface="Book Antiqua"/>
            </a:endParaRPr>
          </a:p>
          <a:p>
            <a:pPr marL="16932"/>
            <a:r>
              <a:rPr sz="2000" dirty="0">
                <a:latin typeface="MS UI Gothic"/>
                <a:cs typeface="MS UI Gothic"/>
              </a:rPr>
              <a:t>注意：</a:t>
            </a:r>
            <a:endParaRPr sz="2000">
              <a:latin typeface="MS UI Gothic"/>
              <a:cs typeface="MS UI Gothic"/>
            </a:endParaRPr>
          </a:p>
          <a:p>
            <a:pPr marL="16932">
              <a:spcBef>
                <a:spcPts val="1427"/>
              </a:spcBef>
            </a:pPr>
            <a:r>
              <a:rPr sz="2000" spc="152" dirty="0">
                <a:latin typeface="Book Antiqua"/>
                <a:cs typeface="Book Antiqua"/>
              </a:rPr>
              <a:t>(a</a:t>
            </a:r>
            <a:r>
              <a:rPr sz="2000" spc="-27" dirty="0">
                <a:latin typeface="Book Antiqua"/>
                <a:cs typeface="Book Antiqua"/>
              </a:rPr>
              <a:t> </a:t>
            </a:r>
            <a:r>
              <a:rPr sz="2000" spc="93" dirty="0">
                <a:latin typeface="Book Antiqua"/>
                <a:cs typeface="Book Antiqua"/>
              </a:rPr>
              <a:t>=</a:t>
            </a:r>
            <a:r>
              <a:rPr sz="2000" spc="-27" dirty="0">
                <a:latin typeface="Book Antiqua"/>
                <a:cs typeface="Book Antiqua"/>
              </a:rPr>
              <a:t> </a:t>
            </a:r>
            <a:r>
              <a:rPr sz="2000" spc="240" dirty="0">
                <a:latin typeface="Book Antiqua"/>
                <a:cs typeface="Book Antiqua"/>
              </a:rPr>
              <a:t>0)</a:t>
            </a:r>
            <a:r>
              <a:rPr sz="2000" spc="-27" dirty="0">
                <a:latin typeface="Book Antiqua"/>
                <a:cs typeface="Book Antiqua"/>
              </a:rPr>
              <a:t> </a:t>
            </a:r>
            <a:r>
              <a:rPr sz="2000" spc="-373" dirty="0">
                <a:latin typeface="Book Antiqua"/>
                <a:cs typeface="Book Antiqua"/>
              </a:rPr>
              <a:t>||</a:t>
            </a:r>
            <a:r>
              <a:rPr sz="2000" spc="-27" dirty="0">
                <a:latin typeface="Book Antiqua"/>
                <a:cs typeface="Book Antiqua"/>
              </a:rPr>
              <a:t> </a:t>
            </a:r>
            <a:r>
              <a:rPr sz="2000" spc="147" dirty="0">
                <a:latin typeface="Book Antiqua"/>
                <a:cs typeface="Book Antiqua"/>
              </a:rPr>
              <a:t>(b</a:t>
            </a:r>
            <a:r>
              <a:rPr sz="2000" spc="-27" dirty="0">
                <a:latin typeface="Book Antiqua"/>
                <a:cs typeface="Book Antiqua"/>
              </a:rPr>
              <a:t> </a:t>
            </a:r>
            <a:r>
              <a:rPr sz="2000" spc="93" dirty="0">
                <a:latin typeface="Book Antiqua"/>
                <a:cs typeface="Book Antiqua"/>
              </a:rPr>
              <a:t>=</a:t>
            </a:r>
            <a:r>
              <a:rPr sz="2000" spc="-27" dirty="0">
                <a:latin typeface="Book Antiqua"/>
                <a:cs typeface="Book Antiqua"/>
              </a:rPr>
              <a:t> </a:t>
            </a:r>
            <a:r>
              <a:rPr sz="2000" spc="193" dirty="0">
                <a:latin typeface="Book Antiqua"/>
                <a:cs typeface="Book Antiqua"/>
              </a:rPr>
              <a:t>2)</a:t>
            </a:r>
            <a:r>
              <a:rPr sz="2000" spc="-27" dirty="0">
                <a:latin typeface="Book Antiqua"/>
                <a:cs typeface="Book Antiqua"/>
              </a:rPr>
              <a:t> </a:t>
            </a:r>
            <a:r>
              <a:rPr sz="2000" dirty="0">
                <a:latin typeface="MS UI Gothic"/>
                <a:cs typeface="MS UI Gothic"/>
              </a:rPr>
              <a:t>不同于</a:t>
            </a:r>
            <a:r>
              <a:rPr sz="2000" spc="-140" dirty="0">
                <a:latin typeface="MS UI Gothic"/>
                <a:cs typeface="MS UI Gothic"/>
              </a:rPr>
              <a:t> </a:t>
            </a:r>
            <a:r>
              <a:rPr sz="2000" spc="152" dirty="0">
                <a:latin typeface="Book Antiqua"/>
                <a:cs typeface="Book Antiqua"/>
              </a:rPr>
              <a:t>(a</a:t>
            </a:r>
            <a:r>
              <a:rPr sz="2000" spc="-27" dirty="0">
                <a:latin typeface="Book Antiqua"/>
                <a:cs typeface="Book Antiqua"/>
              </a:rPr>
              <a:t> </a:t>
            </a:r>
            <a:r>
              <a:rPr sz="2000" spc="93" dirty="0">
                <a:latin typeface="Book Antiqua"/>
                <a:cs typeface="Book Antiqua"/>
              </a:rPr>
              <a:t>=</a:t>
            </a:r>
            <a:r>
              <a:rPr sz="2000" spc="-27" dirty="0">
                <a:latin typeface="Book Antiqua"/>
                <a:cs typeface="Book Antiqua"/>
              </a:rPr>
              <a:t> </a:t>
            </a:r>
            <a:r>
              <a:rPr sz="2000" spc="33" dirty="0">
                <a:latin typeface="Book Antiqua"/>
                <a:cs typeface="Book Antiqua"/>
              </a:rPr>
              <a:t>1)</a:t>
            </a:r>
            <a:r>
              <a:rPr sz="2000" spc="-27" dirty="0">
                <a:latin typeface="Book Antiqua"/>
                <a:cs typeface="Book Antiqua"/>
              </a:rPr>
              <a:t> </a:t>
            </a:r>
            <a:r>
              <a:rPr sz="2000" spc="-373" dirty="0">
                <a:latin typeface="Book Antiqua"/>
                <a:cs typeface="Book Antiqua"/>
              </a:rPr>
              <a:t>||</a:t>
            </a:r>
            <a:r>
              <a:rPr sz="2000" spc="-27" dirty="0">
                <a:latin typeface="Book Antiqua"/>
                <a:cs typeface="Book Antiqua"/>
              </a:rPr>
              <a:t> </a:t>
            </a:r>
            <a:r>
              <a:rPr sz="2000" spc="147" dirty="0">
                <a:latin typeface="Book Antiqua"/>
                <a:cs typeface="Book Antiqua"/>
              </a:rPr>
              <a:t>(b</a:t>
            </a:r>
            <a:r>
              <a:rPr sz="2000" spc="-27" dirty="0">
                <a:latin typeface="Book Antiqua"/>
                <a:cs typeface="Book Antiqua"/>
              </a:rPr>
              <a:t> </a:t>
            </a:r>
            <a:r>
              <a:rPr sz="2000" spc="93" dirty="0">
                <a:latin typeface="Book Antiqua"/>
                <a:cs typeface="Book Antiqua"/>
              </a:rPr>
              <a:t>=</a:t>
            </a:r>
            <a:r>
              <a:rPr sz="2000" spc="-27" dirty="0">
                <a:latin typeface="Book Antiqua"/>
                <a:cs typeface="Book Antiqua"/>
              </a:rPr>
              <a:t> </a:t>
            </a:r>
            <a:r>
              <a:rPr sz="2000" spc="193" dirty="0">
                <a:latin typeface="Book Antiqua"/>
                <a:cs typeface="Book Antiqua"/>
              </a:rPr>
              <a:t>2)</a:t>
            </a:r>
            <a:endParaRPr sz="2000">
              <a:latin typeface="Book Antiqua"/>
              <a:cs typeface="Book Antiqua"/>
            </a:endParaRPr>
          </a:p>
          <a:p>
            <a:pPr marL="16932">
              <a:spcBef>
                <a:spcPts val="1693"/>
              </a:spcBef>
            </a:pPr>
            <a:r>
              <a:rPr sz="2000" spc="152" dirty="0">
                <a:latin typeface="Book Antiqua"/>
                <a:cs typeface="Book Antiqua"/>
              </a:rPr>
              <a:t>!((i</a:t>
            </a:r>
            <a:r>
              <a:rPr sz="2000" spc="-27" dirty="0">
                <a:latin typeface="Book Antiqua"/>
                <a:cs typeface="Book Antiqua"/>
              </a:rPr>
              <a:t> </a:t>
            </a:r>
            <a:r>
              <a:rPr sz="2000" spc="107" dirty="0">
                <a:latin typeface="Book Antiqua"/>
                <a:cs typeface="Book Antiqua"/>
              </a:rPr>
              <a:t>&gt;=</a:t>
            </a:r>
            <a:r>
              <a:rPr sz="2000" spc="-27" dirty="0">
                <a:latin typeface="Book Antiqua"/>
                <a:cs typeface="Book Antiqua"/>
              </a:rPr>
              <a:t> </a:t>
            </a:r>
            <a:r>
              <a:rPr sz="2000" spc="240" dirty="0">
                <a:latin typeface="Book Antiqua"/>
                <a:cs typeface="Book Antiqua"/>
              </a:rPr>
              <a:t>0)</a:t>
            </a:r>
            <a:r>
              <a:rPr sz="2000" spc="-27" dirty="0">
                <a:latin typeface="Book Antiqua"/>
                <a:cs typeface="Book Antiqua"/>
              </a:rPr>
              <a:t> </a:t>
            </a:r>
            <a:r>
              <a:rPr sz="2000" spc="-47" dirty="0">
                <a:latin typeface="Book Antiqua"/>
                <a:cs typeface="Book Antiqua"/>
              </a:rPr>
              <a:t>&amp;&amp;</a:t>
            </a:r>
            <a:r>
              <a:rPr sz="2000" spc="-27" dirty="0">
                <a:latin typeface="Book Antiqua"/>
                <a:cs typeface="Book Antiqua"/>
              </a:rPr>
              <a:t> </a:t>
            </a:r>
            <a:r>
              <a:rPr sz="2000" spc="133" dirty="0">
                <a:latin typeface="Book Antiqua"/>
                <a:cs typeface="Book Antiqua"/>
              </a:rPr>
              <a:t>(i</a:t>
            </a:r>
            <a:r>
              <a:rPr sz="2000" spc="-27" dirty="0">
                <a:latin typeface="Book Antiqua"/>
                <a:cs typeface="Book Antiqua"/>
              </a:rPr>
              <a:t> </a:t>
            </a:r>
            <a:r>
              <a:rPr sz="2000" spc="120" dirty="0">
                <a:latin typeface="Book Antiqua"/>
                <a:cs typeface="Book Antiqua"/>
              </a:rPr>
              <a:t>&lt;</a:t>
            </a:r>
            <a:r>
              <a:rPr sz="2000" spc="-27" dirty="0">
                <a:latin typeface="Book Antiqua"/>
                <a:cs typeface="Book Antiqua"/>
              </a:rPr>
              <a:t> </a:t>
            </a:r>
            <a:r>
              <a:rPr sz="2000" spc="180" dirty="0">
                <a:latin typeface="Book Antiqua"/>
                <a:cs typeface="Book Antiqua"/>
              </a:rPr>
              <a:t>n))</a:t>
            </a:r>
            <a:r>
              <a:rPr sz="2000" spc="-27" dirty="0">
                <a:latin typeface="Book Antiqua"/>
                <a:cs typeface="Book Antiqua"/>
              </a:rPr>
              <a:t> </a:t>
            </a:r>
            <a:r>
              <a:rPr sz="2000" dirty="0">
                <a:latin typeface="MS UI Gothic"/>
                <a:cs typeface="MS UI Gothic"/>
              </a:rPr>
              <a:t>等价于 </a:t>
            </a:r>
            <a:r>
              <a:rPr sz="2000" spc="-272" dirty="0">
                <a:latin typeface="MS UI Gothic"/>
                <a:cs typeface="MS UI Gothic"/>
              </a:rPr>
              <a:t> </a:t>
            </a:r>
            <a:r>
              <a:rPr sz="2000" spc="133" dirty="0">
                <a:latin typeface="Book Antiqua"/>
                <a:cs typeface="Book Antiqua"/>
              </a:rPr>
              <a:t>(i</a:t>
            </a:r>
            <a:r>
              <a:rPr sz="2000" spc="-27" dirty="0">
                <a:latin typeface="Book Antiqua"/>
                <a:cs typeface="Book Antiqua"/>
              </a:rPr>
              <a:t> </a:t>
            </a:r>
            <a:r>
              <a:rPr sz="2000" spc="120" dirty="0">
                <a:latin typeface="Book Antiqua"/>
                <a:cs typeface="Book Antiqua"/>
              </a:rPr>
              <a:t>&lt;</a:t>
            </a:r>
            <a:r>
              <a:rPr sz="2000" spc="-27" dirty="0">
                <a:latin typeface="Book Antiqua"/>
                <a:cs typeface="Book Antiqua"/>
              </a:rPr>
              <a:t> </a:t>
            </a:r>
            <a:r>
              <a:rPr sz="2000" spc="240" dirty="0">
                <a:latin typeface="Book Antiqua"/>
                <a:cs typeface="Book Antiqua"/>
              </a:rPr>
              <a:t>0)</a:t>
            </a:r>
            <a:r>
              <a:rPr sz="2000" spc="-27" dirty="0">
                <a:latin typeface="Book Antiqua"/>
                <a:cs typeface="Book Antiqua"/>
              </a:rPr>
              <a:t> </a:t>
            </a:r>
            <a:r>
              <a:rPr sz="2000" spc="-373" dirty="0">
                <a:latin typeface="Book Antiqua"/>
                <a:cs typeface="Book Antiqua"/>
              </a:rPr>
              <a:t>||</a:t>
            </a:r>
            <a:r>
              <a:rPr sz="2000" spc="-27" dirty="0">
                <a:latin typeface="Book Antiqua"/>
                <a:cs typeface="Book Antiqua"/>
              </a:rPr>
              <a:t> </a:t>
            </a:r>
            <a:r>
              <a:rPr sz="2000" spc="133" dirty="0">
                <a:latin typeface="Book Antiqua"/>
                <a:cs typeface="Book Antiqua"/>
              </a:rPr>
              <a:t>(i</a:t>
            </a:r>
            <a:r>
              <a:rPr sz="2000" spc="-27" dirty="0">
                <a:latin typeface="Book Antiqua"/>
                <a:cs typeface="Book Antiqua"/>
              </a:rPr>
              <a:t> </a:t>
            </a:r>
            <a:r>
              <a:rPr sz="2000" spc="107" dirty="0">
                <a:latin typeface="Book Antiqua"/>
                <a:cs typeface="Book Antiqua"/>
              </a:rPr>
              <a:t>&gt;=</a:t>
            </a:r>
            <a:r>
              <a:rPr sz="2000" spc="-27" dirty="0">
                <a:latin typeface="Book Antiqua"/>
                <a:cs typeface="Book Antiqua"/>
              </a:rPr>
              <a:t> </a:t>
            </a:r>
            <a:r>
              <a:rPr sz="2000" spc="173" dirty="0">
                <a:latin typeface="Book Antiqua"/>
                <a:cs typeface="Book Antiqua"/>
              </a:rPr>
              <a:t>n)</a:t>
            </a:r>
            <a:endParaRPr sz="2000">
              <a:latin typeface="Book Antiqua"/>
              <a:cs typeface="Book Antiqua"/>
            </a:endParaRPr>
          </a:p>
        </p:txBody>
      </p:sp>
      <p:sp>
        <p:nvSpPr>
          <p:cNvPr id="3" name="object 3"/>
          <p:cNvSpPr txBox="1">
            <a:spLocks noGrp="1"/>
          </p:cNvSpPr>
          <p:nvPr>
            <p:ph type="title"/>
          </p:nvPr>
        </p:nvSpPr>
        <p:spPr>
          <a:xfrm>
            <a:off x="487503" y="319885"/>
            <a:ext cx="1811631" cy="447984"/>
          </a:xfrm>
          <a:prstGeom prst="rect">
            <a:avLst/>
          </a:prstGeom>
        </p:spPr>
        <p:txBody>
          <a:bodyPr vert="horz" wrap="square" lIns="0" tIns="16931" rIns="0" bIns="0" numCol="1" rtlCol="0" anchor="ctr" anchorCtr="0" compatLnSpc="1">
            <a:prstTxWarp prst="textNoShape">
              <a:avLst/>
            </a:prstTxWarp>
            <a:spAutoFit/>
          </a:bodyPr>
          <a:lstStyle/>
          <a:p>
            <a:pPr marL="16932">
              <a:spcBef>
                <a:spcPts val="133"/>
              </a:spcBef>
            </a:pPr>
            <a:r>
              <a:rPr sz="2800" dirty="0">
                <a:latin typeface="Microsoft JhengHei"/>
                <a:cs typeface="Microsoft JhengHei"/>
              </a:rPr>
              <a:t>布</a:t>
            </a:r>
            <a:r>
              <a:rPr sz="2800" spc="-13" dirty="0">
                <a:latin typeface="宋体"/>
                <a:cs typeface="宋体"/>
              </a:rPr>
              <a:t>尔</a:t>
            </a:r>
            <a:r>
              <a:rPr sz="2800" spc="-13" dirty="0">
                <a:latin typeface="Microsoft JhengHei"/>
                <a:cs typeface="Microsoft JhengHei"/>
              </a:rPr>
              <a:t>型数据</a:t>
            </a:r>
            <a:endParaRPr sz="2800">
              <a:latin typeface="Microsoft JhengHei"/>
              <a:cs typeface="Microsoft JhengHei"/>
            </a:endParaRPr>
          </a:p>
        </p:txBody>
      </p:sp>
    </p:spTree>
    <p:extLst>
      <p:ext uri="{BB962C8B-B14F-4D97-AF65-F5344CB8AC3E}">
        <p14:creationId xmlns:p14="http://schemas.microsoft.com/office/powerpoint/2010/main" val="31853581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a:t>枚举类型</a:t>
            </a:r>
          </a:p>
        </p:txBody>
      </p:sp>
      <p:sp>
        <p:nvSpPr>
          <p:cNvPr id="77827" name="内容占位符 2"/>
          <p:cNvSpPr>
            <a:spLocks noGrp="1"/>
          </p:cNvSpPr>
          <p:nvPr>
            <p:ph idx="1"/>
          </p:nvPr>
        </p:nvSpPr>
        <p:spPr/>
        <p:txBody>
          <a:bodyPr/>
          <a:lstStyle/>
          <a:p>
            <a:r>
              <a:rPr lang="zh-CN" altLang="zh-CN" sz="2400" dirty="0"/>
              <a:t>是一种程序员用关键</a:t>
            </a:r>
            <a:r>
              <a:rPr lang="zh-CN" altLang="en-US" sz="2400" dirty="0"/>
              <a:t>字</a:t>
            </a:r>
            <a:r>
              <a:rPr lang="pt-BR" altLang="zh-CN" sz="2400" dirty="0">
                <a:solidFill>
                  <a:srgbClr val="FF0000"/>
                </a:solidFill>
              </a:rPr>
              <a:t>enum</a:t>
            </a:r>
            <a:r>
              <a:rPr lang="zh-CN" altLang="en-US" sz="2400" dirty="0"/>
              <a:t>构造</a:t>
            </a:r>
            <a:r>
              <a:rPr lang="zh-CN" altLang="zh-CN" sz="2400" dirty="0"/>
              <a:t>出来的数据类型，程序员</a:t>
            </a:r>
            <a:r>
              <a:rPr lang="zh-CN" altLang="en-US" sz="2400" dirty="0"/>
              <a:t>构造</a:t>
            </a:r>
            <a:r>
              <a:rPr lang="zh-CN" altLang="zh-CN" sz="2400" dirty="0"/>
              <a:t>这种类型时，要一枚一枚列举出该类型变量所有可能的取值。根据</a:t>
            </a:r>
            <a:r>
              <a:rPr lang="zh-CN" altLang="en-US" sz="2400" dirty="0"/>
              <a:t>构造</a:t>
            </a:r>
            <a:r>
              <a:rPr lang="zh-CN" altLang="zh-CN" sz="2400" dirty="0"/>
              <a:t>的枚举类型再定义具体的枚举变量。</a:t>
            </a:r>
            <a:endParaRPr lang="en-US" altLang="zh-CN" sz="2400" dirty="0"/>
          </a:p>
          <a:p>
            <a:endParaRPr lang="en-US" altLang="zh-CN" sz="2400" dirty="0"/>
          </a:p>
          <a:p>
            <a:r>
              <a:rPr lang="zh-CN" altLang="en-US" sz="2400" dirty="0"/>
              <a:t>例</a:t>
            </a:r>
            <a:r>
              <a:rPr lang="zh-CN" altLang="zh-CN" sz="2400" dirty="0"/>
              <a:t>如，</a:t>
            </a: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enum</a:t>
            </a:r>
            <a:r>
              <a:rPr lang="en-US" altLang="zh-CN" sz="2400" dirty="0">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Color</a:t>
            </a:r>
            <a:r>
              <a:rPr lang="en-US" altLang="zh-CN" sz="2400" dirty="0">
                <a:latin typeface="Courier New" pitchFamily="49" charset="0"/>
                <a:cs typeface="Courier New" pitchFamily="49" charset="0"/>
              </a:rPr>
              <a:t> {RED, YELLOW, BLUE};</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Color</a:t>
            </a:r>
            <a:r>
              <a:rPr lang="en-US" altLang="zh-CN" sz="2400" dirty="0">
                <a:latin typeface="Courier New" pitchFamily="49" charset="0"/>
                <a:cs typeface="Courier New" pitchFamily="49" charset="0"/>
              </a:rPr>
              <a:t> c1, c2, c3;</a:t>
            </a:r>
          </a:p>
          <a:p>
            <a:pPr>
              <a:buFontTx/>
              <a:buNone/>
            </a:pPr>
            <a:endParaRPr lang="zh-CN" altLang="zh-CN" sz="2400" dirty="0"/>
          </a:p>
          <a:p>
            <a:pPr>
              <a:buFontTx/>
              <a:buNone/>
            </a:pPr>
            <a:r>
              <a:rPr lang="en-US" altLang="zh-CN" sz="2400" dirty="0"/>
              <a:t>	</a:t>
            </a:r>
            <a:r>
              <a:rPr lang="en-US" altLang="zh-CN" sz="2400" b="0" dirty="0"/>
              <a:t>Color</a:t>
            </a:r>
            <a:r>
              <a:rPr lang="zh-CN" altLang="zh-CN" sz="2400" b="0" dirty="0"/>
              <a:t>是</a:t>
            </a:r>
            <a:r>
              <a:rPr lang="zh-CN" altLang="en-US" sz="2400" b="0" dirty="0"/>
              <a:t>构造</a:t>
            </a:r>
            <a:r>
              <a:rPr lang="zh-CN" altLang="zh-CN" sz="2400" b="0" dirty="0"/>
              <a:t>的枚举类型名</a:t>
            </a:r>
            <a:endParaRPr lang="en-US" altLang="zh-CN" sz="2400" b="0" dirty="0"/>
          </a:p>
          <a:p>
            <a:pPr>
              <a:buFontTx/>
              <a:buNone/>
            </a:pPr>
            <a:r>
              <a:rPr lang="en-US" altLang="zh-CN" sz="2400" b="0" dirty="0"/>
              <a:t>	</a:t>
            </a:r>
          </a:p>
          <a:p>
            <a:pPr>
              <a:buFontTx/>
              <a:buNone/>
            </a:pPr>
            <a:r>
              <a:rPr lang="en-US" altLang="zh-CN" sz="2400" b="0" dirty="0"/>
              <a:t>	</a:t>
            </a:r>
            <a:r>
              <a:rPr lang="zh-CN" altLang="zh-CN" sz="2400" b="0" dirty="0"/>
              <a:t>花括号里列出了</a:t>
            </a:r>
            <a:r>
              <a:rPr lang="en-US" altLang="zh-CN" sz="2400" b="0" dirty="0"/>
              <a:t>Color</a:t>
            </a:r>
            <a:r>
              <a:rPr lang="zh-CN" altLang="zh-CN" sz="2400" b="0" dirty="0"/>
              <a:t>类型变量可以取的值，它们又叫枚举符或枚举常量</a:t>
            </a:r>
            <a:endParaRPr lang="en-US" altLang="zh-CN" sz="2400" b="0" dirty="0"/>
          </a:p>
          <a:p>
            <a:pPr>
              <a:buFontTx/>
              <a:buNone/>
            </a:pPr>
            <a:r>
              <a:rPr lang="en-US" altLang="zh-CN" sz="2400" b="0" dirty="0"/>
              <a:t>	</a:t>
            </a:r>
          </a:p>
          <a:p>
            <a:pPr>
              <a:buFontTx/>
              <a:buNone/>
            </a:pPr>
            <a:r>
              <a:rPr lang="en-US" altLang="zh-CN" sz="2400" b="0" dirty="0"/>
              <a:t>	c1</a:t>
            </a:r>
            <a:r>
              <a:rPr lang="zh-CN" altLang="zh-CN" sz="2400" b="0" dirty="0"/>
              <a:t>、</a:t>
            </a:r>
            <a:r>
              <a:rPr lang="en-US" altLang="zh-CN" sz="2400" b="0" dirty="0"/>
              <a:t>c2</a:t>
            </a:r>
            <a:r>
              <a:rPr lang="zh-CN" altLang="zh-CN" sz="2400" b="0" dirty="0"/>
              <a:t>和</a:t>
            </a:r>
            <a:r>
              <a:rPr lang="en-US" altLang="zh-CN" sz="2400" b="0" dirty="0"/>
              <a:t>c3</a:t>
            </a:r>
            <a:r>
              <a:rPr lang="zh-CN" altLang="zh-CN" sz="2400" b="0" dirty="0"/>
              <a:t>是三个类型为</a:t>
            </a:r>
            <a:r>
              <a:rPr lang="en-US" altLang="zh-CN" sz="2400" b="0" dirty="0"/>
              <a:t>Color</a:t>
            </a:r>
            <a:r>
              <a:rPr lang="zh-CN" altLang="zh-CN" sz="2400" b="0" dirty="0"/>
              <a:t>的枚举变量，这三个变量的取值都只能是</a:t>
            </a:r>
            <a:r>
              <a:rPr lang="en-US" altLang="zh-CN" sz="2400" b="0" dirty="0"/>
              <a:t>RED</a:t>
            </a:r>
            <a:r>
              <a:rPr lang="zh-CN" altLang="zh-CN" sz="2400" b="0" dirty="0"/>
              <a:t>、</a:t>
            </a:r>
            <a:r>
              <a:rPr lang="en-US" altLang="zh-CN" sz="2400" b="0" dirty="0"/>
              <a:t>YELLOW</a:t>
            </a:r>
            <a:r>
              <a:rPr lang="zh-CN" altLang="zh-CN" sz="2400" b="0" dirty="0"/>
              <a:t>或</a:t>
            </a:r>
            <a:r>
              <a:rPr lang="en-US" altLang="zh-CN" sz="2400" b="0" dirty="0"/>
              <a:t>BLUE</a:t>
            </a:r>
            <a:r>
              <a:rPr lang="zh-CN" altLang="zh-CN" sz="2400" b="0" dirty="0"/>
              <a:t>。</a:t>
            </a:r>
          </a:p>
          <a:p>
            <a:endParaRPr lang="zh-CN" altLang="en-US" sz="2400"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E2013E0-8321-4877-918F-6108276779D5}" type="slidenum">
              <a:rPr lang="en-US" altLang="zh-CN" sz="1200">
                <a:latin typeface="Arial" charset="0"/>
                <a:ea typeface="+mn-ea"/>
              </a:rPr>
              <a:pPr algn="r">
                <a:defRPr/>
              </a:pPr>
              <a:t>68</a:t>
            </a:fld>
            <a:endParaRPr lang="en-US" altLang="zh-CN" sz="1200">
              <a:latin typeface="Arial" charset="0"/>
              <a:ea typeface="+mn-ea"/>
            </a:endParaRPr>
          </a:p>
        </p:txBody>
      </p:sp>
      <p:sp>
        <p:nvSpPr>
          <p:cNvPr id="77829" name="矩形标注 1"/>
          <p:cNvSpPr>
            <a:spLocks noChangeArrowheads="1"/>
          </p:cNvSpPr>
          <p:nvPr/>
        </p:nvSpPr>
        <p:spPr bwMode="auto">
          <a:xfrm>
            <a:off x="3152871" y="3383356"/>
            <a:ext cx="8928000" cy="495694"/>
          </a:xfrm>
          <a:prstGeom prst="wedgeRectCallout">
            <a:avLst>
              <a:gd name="adj1" fmla="val -39279"/>
              <a:gd name="adj2" fmla="val 95650"/>
            </a:avLst>
          </a:prstGeom>
          <a:noFill/>
          <a:ln w="9525" algn="ctr">
            <a:solidFill>
              <a:schemeClr val="tx1"/>
            </a:solidFill>
            <a:round/>
            <a:headEnd/>
            <a:tailEnd/>
          </a:ln>
        </p:spPr>
        <p:txBody>
          <a:bodyPr/>
          <a:lstStyle/>
          <a:p>
            <a:pPr eaLnBrk="0" hangingPunct="0"/>
            <a:r>
              <a:rPr lang="zh-CN" altLang="zh-CN" dirty="0"/>
              <a:t>标识符的一种，习惯用大写字母开头后面是小写字母的英文单词</a:t>
            </a:r>
            <a:endParaRPr lang="zh-CN" altLang="en-US" dirty="0"/>
          </a:p>
        </p:txBody>
      </p:sp>
      <p:sp>
        <p:nvSpPr>
          <p:cNvPr id="6" name="矩形标注 1">
            <a:extLst>
              <a:ext uri="{FF2B5EF4-FFF2-40B4-BE49-F238E27FC236}">
                <a16:creationId xmlns:a16="http://schemas.microsoft.com/office/drawing/2014/main" id="{154903AA-9C3F-4277-B8A4-4A37962B513A}"/>
              </a:ext>
            </a:extLst>
          </p:cNvPr>
          <p:cNvSpPr>
            <a:spLocks noChangeArrowheads="1"/>
          </p:cNvSpPr>
          <p:nvPr/>
        </p:nvSpPr>
        <p:spPr bwMode="auto">
          <a:xfrm>
            <a:off x="5915186" y="4103436"/>
            <a:ext cx="6165685" cy="495694"/>
          </a:xfrm>
          <a:prstGeom prst="wedgeRectCallout">
            <a:avLst>
              <a:gd name="adj1" fmla="val 5958"/>
              <a:gd name="adj2" fmla="val 78247"/>
            </a:avLst>
          </a:prstGeom>
          <a:noFill/>
          <a:ln w="9525" algn="ctr">
            <a:solidFill>
              <a:schemeClr val="tx1"/>
            </a:solidFill>
            <a:round/>
            <a:headEnd/>
            <a:tailEnd/>
          </a:ln>
        </p:spPr>
        <p:txBody>
          <a:bodyPr/>
          <a:lstStyle/>
          <a:p>
            <a:pPr eaLnBrk="0" hangingPunct="0"/>
            <a:r>
              <a:rPr lang="zh-CN" altLang="zh-CN" dirty="0"/>
              <a:t>标识符的一种，习惯用大写字母的英文单词</a:t>
            </a:r>
            <a:endParaRPr lang="zh-CN" altLang="en-US" dirty="0"/>
          </a:p>
        </p:txBody>
      </p:sp>
    </p:spTree>
    <p:extLst>
      <p:ext uri="{BB962C8B-B14F-4D97-AF65-F5344CB8AC3E}">
        <p14:creationId xmlns:p14="http://schemas.microsoft.com/office/powerpoint/2010/main" val="13289107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2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8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77829"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a:t>枚举类型的好处</a:t>
            </a:r>
          </a:p>
        </p:txBody>
      </p:sp>
      <p:sp>
        <p:nvSpPr>
          <p:cNvPr id="86019" name="内容占位符 2"/>
          <p:cNvSpPr>
            <a:spLocks noGrp="1"/>
          </p:cNvSpPr>
          <p:nvPr>
            <p:ph idx="1"/>
          </p:nvPr>
        </p:nvSpPr>
        <p:spPr/>
        <p:txBody>
          <a:bodyPr/>
          <a:lstStyle/>
          <a:p>
            <a:r>
              <a:rPr lang="zh-CN" altLang="zh-CN" dirty="0"/>
              <a:t>可以约束该操作数不在所列举的值之外取值。</a:t>
            </a:r>
            <a:endParaRPr lang="en-US" altLang="zh-CN" dirty="0"/>
          </a:p>
          <a:p>
            <a:pPr lvl="1"/>
            <a:r>
              <a:rPr lang="zh-CN" altLang="en-US" dirty="0"/>
              <a:t>例</a:t>
            </a:r>
            <a:r>
              <a:rPr lang="zh-CN" altLang="zh-CN" dirty="0"/>
              <a:t>如，对于星期这样的数据，如果用</a:t>
            </a:r>
            <a:r>
              <a:rPr lang="en-US" altLang="zh-CN" dirty="0"/>
              <a:t>int</a:t>
            </a:r>
            <a:r>
              <a:rPr lang="zh-CN" altLang="zh-CN" dirty="0"/>
              <a:t>型来描述，将会面临“</a:t>
            </a:r>
            <a:r>
              <a:rPr lang="en-US" altLang="zh-CN" dirty="0"/>
              <a:t>1</a:t>
            </a:r>
            <a:r>
              <a:rPr lang="zh-CN" altLang="zh-CN" dirty="0"/>
              <a:t>到底表示什么意思？”、“星期日用</a:t>
            </a:r>
            <a:r>
              <a:rPr lang="en-US" altLang="zh-CN" dirty="0"/>
              <a:t>0</a:t>
            </a:r>
            <a:r>
              <a:rPr lang="zh-CN" altLang="zh-CN" dirty="0"/>
              <a:t>还是</a:t>
            </a:r>
            <a:r>
              <a:rPr lang="en-US" altLang="zh-CN" dirty="0"/>
              <a:t>7</a:t>
            </a:r>
            <a:r>
              <a:rPr lang="zh-CN" altLang="zh-CN" dirty="0"/>
              <a:t>表示？”等问题，如果用</a:t>
            </a:r>
            <a:r>
              <a:rPr lang="en-US" altLang="zh-CN" dirty="0"/>
              <a:t>0~6</a:t>
            </a:r>
            <a:r>
              <a:rPr lang="zh-CN" altLang="zh-CN" dirty="0"/>
              <a:t>表示一个星期的每一天，则对于表示星期的</a:t>
            </a:r>
            <a:r>
              <a:rPr lang="en-US" altLang="zh-CN" dirty="0"/>
              <a:t>int</a:t>
            </a:r>
            <a:r>
              <a:rPr lang="zh-CN" altLang="zh-CN" dirty="0"/>
              <a:t>型变量</a:t>
            </a:r>
            <a:r>
              <a:rPr lang="en-US" altLang="zh-CN" dirty="0"/>
              <a:t>d</a:t>
            </a:r>
            <a:r>
              <a:rPr lang="zh-CN" altLang="zh-CN" dirty="0"/>
              <a:t>，不易防止“</a:t>
            </a:r>
            <a:r>
              <a:rPr lang="en-US" altLang="zh-CN" dirty="0"/>
              <a:t>d = 10;</a:t>
            </a:r>
            <a:r>
              <a:rPr lang="zh-CN" altLang="zh-CN" dirty="0"/>
              <a:t>”、“</a:t>
            </a:r>
            <a:r>
              <a:rPr lang="en-US" altLang="zh-CN" dirty="0"/>
              <a:t>d = d*2;</a:t>
            </a:r>
            <a:r>
              <a:rPr lang="zh-CN" altLang="zh-CN" dirty="0"/>
              <a:t>”等逻辑错误。</a:t>
            </a:r>
            <a:endParaRPr lang="en-US" altLang="zh-CN" dirty="0"/>
          </a:p>
          <a:p>
            <a:pPr lvl="1"/>
            <a:r>
              <a:rPr lang="zh-CN" altLang="zh-CN" dirty="0"/>
              <a:t>当一个操作数可取的值只是有限的几个整数时，可以将其定义成某种枚举类型</a:t>
            </a:r>
            <a:r>
              <a:rPr lang="zh-CN" altLang="en-US" dirty="0"/>
              <a:t>的变量</a:t>
            </a:r>
            <a:r>
              <a:rPr lang="zh-CN" altLang="zh-CN" dirty="0"/>
              <a:t>，而不是定义成</a:t>
            </a:r>
            <a:r>
              <a:rPr lang="pt-BR" altLang="zh-CN" dirty="0"/>
              <a:t>int</a:t>
            </a:r>
            <a:r>
              <a:rPr lang="zh-CN" altLang="zh-CN" dirty="0"/>
              <a:t>型</a:t>
            </a:r>
            <a:r>
              <a:rPr lang="zh-CN" altLang="en-US" dirty="0"/>
              <a:t>变量</a:t>
            </a:r>
            <a:r>
              <a:rPr lang="zh-CN" altLang="zh-CN" dirty="0"/>
              <a:t>。</a:t>
            </a:r>
            <a:endParaRPr lang="en-US" altLang="zh-CN" dirty="0"/>
          </a:p>
          <a:p>
            <a:pPr lvl="1"/>
            <a:r>
              <a:rPr lang="zh-CN" altLang="zh-CN" dirty="0"/>
              <a:t>枚举类型通常与结构类型或联合类型结合起来使用。</a:t>
            </a:r>
          </a:p>
          <a:p>
            <a:endParaRPr lang="zh-CN" altLang="en-US"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6A9442BF-0F80-4BAA-8B2A-12C63CD8BEE7}" type="slidenum">
              <a:rPr lang="en-US" altLang="zh-CN" sz="1200">
                <a:latin typeface="Arial" charset="0"/>
                <a:ea typeface="+mn-ea"/>
              </a:rPr>
              <a:pPr algn="r">
                <a:defRPr/>
              </a:pPr>
              <a:t>69</a:t>
            </a:fld>
            <a:endParaRPr lang="en-US" altLang="zh-CN" sz="1200">
              <a:latin typeface="Arial" charset="0"/>
              <a:ea typeface="+mn-ea"/>
            </a:endParaRPr>
          </a:p>
        </p:txBody>
      </p:sp>
    </p:spTree>
    <p:extLst>
      <p:ext uri="{BB962C8B-B14F-4D97-AF65-F5344CB8AC3E}">
        <p14:creationId xmlns:p14="http://schemas.microsoft.com/office/powerpoint/2010/main" val="165661262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0" dirty="0">
                <a:latin typeface="Courier New" pitchFamily="49" charset="0"/>
                <a:cs typeface="Courier New" pitchFamily="49" charset="0"/>
              </a:rPr>
              <a:t>数据为什么要分成不同的类型</a:t>
            </a:r>
          </a:p>
          <a:p>
            <a:pPr lvl="1" eaLnBrk="1" hangingPunct="1"/>
            <a:r>
              <a:rPr lang="zh-CN" altLang="en-US" sz="2800" b="1" dirty="0">
                <a:latin typeface="Courier New" pitchFamily="49" charset="0"/>
                <a:cs typeface="Courier New" pitchFamily="49" charset="0"/>
              </a:rPr>
              <a:t>便于</a:t>
            </a:r>
            <a:r>
              <a:rPr lang="zh-CN" altLang="en-US" sz="2800" b="1" dirty="0">
                <a:latin typeface="Courier New" pitchFamily="49" charset="0"/>
                <a:cs typeface="Courier New" pitchFamily="49" charset="0"/>
                <a:sym typeface="Wingdings 3" pitchFamily="18" charset="2"/>
              </a:rPr>
              <a:t>合理分配内存</a:t>
            </a:r>
            <a:r>
              <a:rPr lang="zh-CN" altLang="en-US" sz="2800" b="1" dirty="0">
                <a:latin typeface="Courier New" pitchFamily="49" charset="0"/>
                <a:cs typeface="Courier New" pitchFamily="49" charset="0"/>
              </a:rPr>
              <a:t>，产生高效代码</a:t>
            </a:r>
            <a:r>
              <a:rPr lang="zh-CN" altLang="en-US" sz="2800" b="1" dirty="0">
                <a:latin typeface="Courier New" pitchFamily="49" charset="0"/>
                <a:cs typeface="Courier New" pitchFamily="49" charset="0"/>
                <a:sym typeface="Wingdings 3" pitchFamily="18" charset="2"/>
              </a:rPr>
              <a:t>。</a:t>
            </a:r>
          </a:p>
          <a:p>
            <a:pPr lvl="2" eaLnBrk="1" hangingPunct="1"/>
            <a:r>
              <a:rPr lang="en-US" altLang="zh-CN" sz="2400" dirty="0">
                <a:latin typeface="Courier New" pitchFamily="49" charset="0"/>
                <a:cs typeface="Courier New" pitchFamily="49" charset="0"/>
              </a:rPr>
              <a:t>'\n' </a:t>
            </a:r>
            <a:r>
              <a:rPr lang="zh-CN" altLang="en-US" sz="2400" dirty="0">
                <a:latin typeface="Courier New" pitchFamily="49" charset="0"/>
                <a:cs typeface="Courier New" pitchFamily="49" charset="0"/>
              </a:rPr>
              <a:t>→ 四个字节 </a:t>
            </a:r>
            <a:r>
              <a:rPr lang="en-US" altLang="zh-CN" sz="2400" dirty="0">
                <a:latin typeface="Courier New" pitchFamily="49" charset="0"/>
                <a:cs typeface="Courier New" pitchFamily="49" charset="0"/>
              </a:rPr>
              <a:t>?</a:t>
            </a:r>
            <a:r>
              <a:rPr lang="zh-CN" altLang="en-US" sz="2400" dirty="0">
                <a:latin typeface="Courier New" pitchFamily="49" charset="0"/>
                <a:cs typeface="Courier New" pitchFamily="49" charset="0"/>
              </a:rPr>
              <a:t> → 一个字节 </a:t>
            </a:r>
            <a:r>
              <a:rPr lang="en-US" altLang="zh-CN" sz="2400" dirty="0">
                <a:latin typeface="Courier New" pitchFamily="49" charset="0"/>
                <a:cs typeface="Courier New" pitchFamily="49" charset="0"/>
              </a:rPr>
              <a:t>?</a:t>
            </a:r>
            <a:endParaRPr lang="zh-CN" altLang="en-US" sz="2400" dirty="0">
              <a:latin typeface="Courier New" pitchFamily="49" charset="0"/>
              <a:cs typeface="Courier New" pitchFamily="49" charset="0"/>
              <a:sym typeface="Wingdings 3" pitchFamily="18" charset="2"/>
            </a:endParaRPr>
          </a:p>
          <a:p>
            <a:pPr lvl="1"/>
            <a:r>
              <a:rPr lang="zh-CN" altLang="en-US" sz="2800" b="1" dirty="0">
                <a:latin typeface="Courier New" pitchFamily="49" charset="0"/>
                <a:cs typeface="Courier New" pitchFamily="49" charset="0"/>
                <a:sym typeface="Wingdings 3" pitchFamily="18" charset="2"/>
              </a:rPr>
              <a:t>便于运算，</a:t>
            </a:r>
            <a:r>
              <a:rPr lang="zh-CN" altLang="en-US" sz="2800" b="1" dirty="0">
                <a:latin typeface="Courier New" pitchFamily="49" charset="0"/>
                <a:cs typeface="Courier New" pitchFamily="49" charset="0"/>
              </a:rPr>
              <a:t>便于数据的处理。</a:t>
            </a:r>
          </a:p>
          <a:p>
            <a:pPr lvl="2" eaLnBrk="1" hangingPunct="1"/>
            <a:r>
              <a:rPr lang="zh-CN" altLang="en-US" sz="2400" dirty="0">
                <a:latin typeface="Courier New" pitchFamily="49" charset="0"/>
                <a:cs typeface="Courier New" pitchFamily="49" charset="0"/>
              </a:rPr>
              <a:t>求余数 → </a:t>
            </a:r>
            <a:r>
              <a:rPr lang="en-US" altLang="zh-CN" sz="2400" dirty="0">
                <a:latin typeface="Courier New" pitchFamily="49" charset="0"/>
                <a:cs typeface="Courier New" pitchFamily="49" charset="0"/>
              </a:rPr>
              <a:t>int ? </a:t>
            </a:r>
            <a:r>
              <a:rPr lang="zh-CN" altLang="en-US" sz="2400" dirty="0">
                <a:latin typeface="Courier New" pitchFamily="49" charset="0"/>
                <a:cs typeface="Courier New" pitchFamily="49" charset="0"/>
              </a:rPr>
              <a:t>→ </a:t>
            </a:r>
            <a:r>
              <a:rPr lang="en-US" altLang="zh-CN" sz="2400" dirty="0">
                <a:latin typeface="Courier New" pitchFamily="49" charset="0"/>
                <a:cs typeface="Courier New" pitchFamily="49" charset="0"/>
              </a:rPr>
              <a:t>double ?</a:t>
            </a:r>
            <a:endParaRPr lang="zh-CN" altLang="en-US" sz="2400" dirty="0">
              <a:latin typeface="Courier New" pitchFamily="49" charset="0"/>
              <a:cs typeface="Courier New" pitchFamily="49" charset="0"/>
            </a:endParaRPr>
          </a:p>
          <a:p>
            <a:pPr lvl="1" eaLnBrk="1" hangingPunct="1"/>
            <a:r>
              <a:rPr lang="zh-CN" altLang="en-US" sz="2800" b="1" dirty="0">
                <a:latin typeface="Courier New" pitchFamily="49" charset="0"/>
                <a:cs typeface="Courier New" pitchFamily="49" charset="0"/>
              </a:rPr>
              <a:t>便于自动进行类型一致性检查，</a:t>
            </a:r>
            <a:r>
              <a:rPr lang="zh-CN" altLang="en-US" sz="2800" b="1" dirty="0">
                <a:latin typeface="Courier New" pitchFamily="49" charset="0"/>
                <a:cs typeface="Courier New" pitchFamily="49" charset="0"/>
                <a:sym typeface="Wingdings 3" pitchFamily="18" charset="2"/>
              </a:rPr>
              <a:t>保护数据，</a:t>
            </a:r>
            <a:r>
              <a:rPr lang="zh-CN" altLang="en-US" sz="2800" b="1" dirty="0">
                <a:latin typeface="Courier New" pitchFamily="49" charset="0"/>
                <a:cs typeface="Courier New" pitchFamily="49" charset="0"/>
              </a:rPr>
              <a:t>提高程序的可靠性。</a:t>
            </a:r>
          </a:p>
          <a:p>
            <a:pPr lvl="2" eaLnBrk="1" hangingPunct="1"/>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home_price</a:t>
            </a:r>
            <a:r>
              <a:rPr lang="en-US" altLang="zh-CN" sz="2400" dirty="0">
                <a:latin typeface="Courier New" pitchFamily="49" charset="0"/>
                <a:cs typeface="Courier New" pitchFamily="49" charset="0"/>
              </a:rPr>
              <a:t> = 89.5</a:t>
            </a:r>
            <a:r>
              <a:rPr lang="zh-CN" altLang="en-US" sz="2400" dirty="0">
                <a:latin typeface="Courier New" pitchFamily="49" charset="0"/>
                <a:cs typeface="Courier New" pitchFamily="49" charset="0"/>
              </a:rPr>
              <a:t> </a:t>
            </a:r>
            <a:r>
              <a:rPr lang="en-US" altLang="zh-CN" sz="2400" dirty="0">
                <a:latin typeface="Courier New" pitchFamily="49" charset="0"/>
                <a:cs typeface="Courier New" pitchFamily="49" charset="0"/>
              </a:rPr>
              <a:t>? = 895000</a:t>
            </a:r>
            <a:r>
              <a:rPr lang="zh-CN" altLang="en-US" sz="2400" dirty="0">
                <a:latin typeface="Courier New" pitchFamily="49" charset="0"/>
                <a:cs typeface="Courier New" pitchFamily="49" charset="0"/>
              </a:rPr>
              <a:t> </a:t>
            </a:r>
            <a:r>
              <a:rPr lang="en-US" altLang="zh-CN" sz="2400" dirty="0">
                <a:latin typeface="Courier New" pitchFamily="49" charset="0"/>
                <a:cs typeface="Courier New" pitchFamily="49" charset="0"/>
              </a:rPr>
              <a:t>?</a:t>
            </a:r>
          </a:p>
          <a:p>
            <a:pPr lvl="2" eaLnBrk="1" hangingPunct="1"/>
            <a:endParaRPr lang="en-US" altLang="zh-CN" sz="1400" dirty="0">
              <a:latin typeface="Courier New" pitchFamily="49" charset="0"/>
              <a:cs typeface="Courier New" pitchFamily="49" charset="0"/>
            </a:endParaRPr>
          </a:p>
        </p:txBody>
      </p:sp>
      <p:sp>
        <p:nvSpPr>
          <p:cNvPr id="4" name="标题 3"/>
          <p:cNvSpPr>
            <a:spLocks noGrp="1"/>
          </p:cNvSpPr>
          <p:nvPr>
            <p:ph type="title"/>
          </p:nvPr>
        </p:nvSpPr>
        <p:spPr/>
        <p:txBody>
          <a:bodyPr/>
          <a:lstStyle/>
          <a:p>
            <a:endParaRPr lang="zh-CN" altLang="en-US"/>
          </a:p>
        </p:txBody>
      </p:sp>
      <p:sp>
        <p:nvSpPr>
          <p:cNvPr id="5" name="灯片编号占位符 5">
            <a:extLst>
              <a:ext uri="{FF2B5EF4-FFF2-40B4-BE49-F238E27FC236}">
                <a16:creationId xmlns:a16="http://schemas.microsoft.com/office/drawing/2014/main" id="{1AAF6C6A-B598-42B6-A661-9984BA77B6CE}"/>
              </a:ext>
            </a:extLst>
          </p:cNvPr>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804FE7F-7C1E-4D91-9586-C12810C53549}" type="slidenum">
              <a:rPr lang="en-US" altLang="zh-CN" sz="1200">
                <a:latin typeface="Arial" charset="0"/>
                <a:ea typeface="+mn-ea"/>
              </a:rPr>
              <a:pPr algn="r">
                <a:defRPr/>
              </a:pPr>
              <a:t>7</a:t>
            </a:fld>
            <a:endParaRPr lang="en-US" altLang="zh-CN" sz="1200">
              <a:latin typeface="Arial" charset="0"/>
              <a:ea typeface="+mn-ea"/>
            </a:endParaRPr>
          </a:p>
        </p:txBody>
      </p:sp>
    </p:spTree>
    <p:extLst>
      <p:ext uri="{BB962C8B-B14F-4D97-AF65-F5344CB8AC3E}">
        <p14:creationId xmlns:p14="http://schemas.microsoft.com/office/powerpoint/2010/main" val="74486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endParaRPr lang="zh-CN" altLang="en-US" sz="3200"/>
          </a:p>
        </p:txBody>
      </p:sp>
      <p:sp>
        <p:nvSpPr>
          <p:cNvPr id="78851" name="Rectangle 3"/>
          <p:cNvSpPr>
            <a:spLocks noGrp="1" noChangeArrowheads="1"/>
          </p:cNvSpPr>
          <p:nvPr>
            <p:ph type="body" idx="1"/>
          </p:nvPr>
        </p:nvSpPr>
        <p:spPr/>
        <p:txBody>
          <a:bodyPr/>
          <a:lstStyle/>
          <a:p>
            <a:r>
              <a:rPr lang="zh-CN" altLang="en-US" dirty="0"/>
              <a:t>程序执行到枚举类型的构造时，内存数据区不开辟空间存储各个枚举值</a:t>
            </a:r>
          </a:p>
          <a:p>
            <a:pPr lvl="1"/>
            <a:r>
              <a:rPr lang="zh-CN" altLang="en-US" b="1" dirty="0"/>
              <a:t>执行到变量的定义，内存数据区会开辟空间存储变量的值</a:t>
            </a:r>
          </a:p>
          <a:p>
            <a:endParaRPr lang="en-US" altLang="zh-CN" dirty="0"/>
          </a:p>
          <a:p>
            <a:r>
              <a:rPr lang="zh-CN" altLang="en-US" dirty="0"/>
              <a:t>同一作用域里，不能有相同的枚举值</a:t>
            </a:r>
            <a:endParaRPr lang="en-US" altLang="zh-CN" dirty="0"/>
          </a:p>
          <a:p>
            <a:pPr>
              <a:buFontTx/>
              <a:buNone/>
            </a:pPr>
            <a:r>
              <a:rPr lang="en-US" altLang="zh-CN" sz="2400" b="0" dirty="0">
                <a:latin typeface="Courier New" pitchFamily="49" charset="0"/>
                <a:cs typeface="Courier New" pitchFamily="49" charset="0"/>
              </a:rPr>
              <a:t>...</a:t>
            </a:r>
          </a:p>
          <a:p>
            <a:pPr>
              <a:buFontTx/>
              <a:buNone/>
            </a:pPr>
            <a:r>
              <a:rPr lang="en-US" altLang="zh-CN" sz="2400" b="0" noProof="1">
                <a:latin typeface="Courier New" pitchFamily="49" charset="0"/>
                <a:cs typeface="Courier New" pitchFamily="49" charset="0"/>
              </a:rPr>
              <a:t>int main( )</a:t>
            </a:r>
          </a:p>
          <a:p>
            <a:pPr>
              <a:buFontTx/>
              <a:buNone/>
            </a:pPr>
            <a:r>
              <a:rPr lang="en-US" altLang="zh-CN" sz="2400" b="0" noProof="1">
                <a:latin typeface="Courier New" pitchFamily="49" charset="0"/>
                <a:cs typeface="Courier New" pitchFamily="49" charset="0"/>
              </a:rPr>
              <a:t>{</a:t>
            </a:r>
            <a:r>
              <a:rPr lang="en-US" altLang="zh-CN" sz="2400" b="0" dirty="0">
                <a:latin typeface="Courier New" pitchFamily="49" charset="0"/>
                <a:cs typeface="Courier New" pitchFamily="49" charset="0"/>
              </a:rPr>
              <a:t>	</a:t>
            </a:r>
            <a:r>
              <a:rPr lang="en-US" altLang="zh-CN" sz="2400" b="0" noProof="1">
                <a:latin typeface="Courier New" pitchFamily="49" charset="0"/>
                <a:cs typeface="Courier New" pitchFamily="49" charset="0"/>
              </a:rPr>
              <a:t>enum Color3{RED, YELLOW, BLUE};</a:t>
            </a:r>
            <a:r>
              <a:rPr lang="en-US" altLang="zh-CN" sz="2400" b="0" dirty="0">
                <a:solidFill>
                  <a:schemeClr val="accent2"/>
                </a:solidFill>
                <a:latin typeface="Courier New" pitchFamily="49" charset="0"/>
                <a:cs typeface="Courier New" pitchFamily="49" charset="0"/>
              </a:rPr>
              <a:t> </a:t>
            </a:r>
            <a:endParaRPr lang="en-US"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noProof="1">
                <a:latin typeface="Courier New" pitchFamily="49" charset="0"/>
                <a:cs typeface="Courier New" pitchFamily="49" charset="0"/>
              </a:rPr>
              <a:t>enum Color7{RED, ORANGE, YELLOW, GREEN, CYAN, BLUE, PURPLE};</a:t>
            </a:r>
            <a:r>
              <a:rPr lang="en-US" altLang="zh-CN" sz="2400" b="0" dirty="0">
                <a:solidFill>
                  <a:schemeClr val="accent2"/>
                </a:solidFill>
                <a:latin typeface="Courier New" pitchFamily="49" charset="0"/>
                <a:cs typeface="Courier New" pitchFamily="49" charset="0"/>
              </a:rPr>
              <a:t> ×</a:t>
            </a:r>
          </a:p>
          <a:p>
            <a:pPr>
              <a:buFontTx/>
              <a:buNone/>
            </a:pPr>
            <a:r>
              <a:rPr lang="en-US" altLang="zh-CN" sz="2400" b="0" dirty="0">
                <a:latin typeface="Courier New" pitchFamily="49" charset="0"/>
                <a:cs typeface="Courier New" pitchFamily="49" charset="0"/>
              </a:rPr>
              <a:t>	…</a:t>
            </a:r>
            <a:endParaRPr lang="zh-CN" altLang="en-US" sz="2400" b="0" dirty="0">
              <a:latin typeface="Courier New" pitchFamily="49" charset="0"/>
              <a:cs typeface="Courier New" pitchFamily="49" charset="0"/>
            </a:endParaRPr>
          </a:p>
        </p:txBody>
      </p:sp>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6D14CBB1-E048-4245-BC86-0CAAB415A521}" type="slidenum">
              <a:rPr lang="en-US" altLang="zh-CN" sz="1200">
                <a:ea typeface="+mn-ea"/>
              </a:rPr>
              <a:pPr algn="r">
                <a:defRPr/>
              </a:pPr>
              <a:t>70</a:t>
            </a:fld>
            <a:endParaRPr lang="en-US" altLang="zh-CN" sz="1200">
              <a:ea typeface="+mn-ea"/>
            </a:endParaRPr>
          </a:p>
        </p:txBody>
      </p:sp>
    </p:spTree>
    <p:extLst>
      <p:ext uri="{BB962C8B-B14F-4D97-AF65-F5344CB8AC3E}">
        <p14:creationId xmlns:p14="http://schemas.microsoft.com/office/powerpoint/2010/main" val="1840765715"/>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z="3200" dirty="0"/>
              <a:t>枚举类型</a:t>
            </a:r>
            <a:r>
              <a:rPr lang="zh-CN" altLang="en-US" sz="3200" dirty="0">
                <a:solidFill>
                  <a:srgbClr val="FF0000"/>
                </a:solidFill>
              </a:rPr>
              <a:t>变量</a:t>
            </a:r>
            <a:r>
              <a:rPr lang="zh-CN" altLang="en-US" sz="3200" dirty="0"/>
              <a:t>的定义（四种形式都可以）</a:t>
            </a:r>
          </a:p>
        </p:txBody>
      </p:sp>
      <p:sp>
        <p:nvSpPr>
          <p:cNvPr id="79875" name="Rectangle 3"/>
          <p:cNvSpPr>
            <a:spLocks noGrp="1" noChangeArrowheads="1"/>
          </p:cNvSpPr>
          <p:nvPr>
            <p:ph type="body" idx="1"/>
          </p:nvPr>
        </p:nvSpPr>
        <p:spPr/>
        <p:txBody>
          <a:bodyPr/>
          <a:lstStyle/>
          <a:p>
            <a:pPr algn="just"/>
            <a:r>
              <a:rPr lang="en-US" altLang="zh-CN" dirty="0"/>
              <a:t>&lt;</a:t>
            </a:r>
            <a:r>
              <a:rPr lang="zh-CN" altLang="en-US" dirty="0">
                <a:latin typeface="宋体" pitchFamily="2" charset="-122"/>
              </a:rPr>
              <a:t>枚举类型名</a:t>
            </a:r>
            <a:r>
              <a:rPr lang="en-US" altLang="zh-CN" dirty="0"/>
              <a:t>&gt; &lt;</a:t>
            </a:r>
            <a:r>
              <a:rPr lang="zh-CN" altLang="en-US" dirty="0">
                <a:latin typeface="宋体" pitchFamily="2" charset="-122"/>
              </a:rPr>
              <a:t>枚举类型变量名</a:t>
            </a:r>
            <a:r>
              <a:rPr lang="en-US" altLang="zh-CN" dirty="0"/>
              <a:t>&gt;;</a:t>
            </a:r>
          </a:p>
          <a:p>
            <a:pPr lvl="1" algn="just">
              <a:buFontTx/>
              <a:buNone/>
            </a:pPr>
            <a:r>
              <a:rPr lang="en-US" altLang="zh-CN" sz="2800" b="1" dirty="0"/>
              <a:t>							</a:t>
            </a:r>
            <a:endParaRPr lang="zh-CN" altLang="en-US" sz="2800" b="1" dirty="0"/>
          </a:p>
          <a:p>
            <a:pPr algn="just"/>
            <a:endParaRPr lang="en-US" altLang="zh-CN" dirty="0"/>
          </a:p>
          <a:p>
            <a:pPr algn="just"/>
            <a:r>
              <a:rPr lang="en-US" altLang="zh-CN" dirty="0" err="1"/>
              <a:t>enum</a:t>
            </a:r>
            <a:r>
              <a:rPr lang="en-US" altLang="zh-CN" dirty="0"/>
              <a:t> &lt;</a:t>
            </a:r>
            <a:r>
              <a:rPr lang="zh-CN" altLang="en-US" dirty="0">
                <a:latin typeface="宋体" pitchFamily="2" charset="-122"/>
              </a:rPr>
              <a:t>枚举类型名</a:t>
            </a:r>
            <a:r>
              <a:rPr lang="en-US" altLang="zh-CN" dirty="0"/>
              <a:t>&gt; &lt;</a:t>
            </a:r>
            <a:r>
              <a:rPr lang="zh-CN" altLang="en-US" dirty="0">
                <a:latin typeface="宋体" pitchFamily="2" charset="-122"/>
              </a:rPr>
              <a:t>枚举类型变量名</a:t>
            </a:r>
            <a:r>
              <a:rPr lang="en-US" altLang="zh-CN" dirty="0"/>
              <a:t>&gt;;</a:t>
            </a:r>
          </a:p>
          <a:p>
            <a:pPr lvl="1" algn="just">
              <a:buFontTx/>
              <a:buNone/>
            </a:pPr>
            <a:r>
              <a:rPr lang="en-US" altLang="zh-CN" sz="2800" b="1" dirty="0"/>
              <a:t>							</a:t>
            </a:r>
            <a:endParaRPr lang="zh-CN" altLang="en-US" sz="2800" b="1" dirty="0"/>
          </a:p>
          <a:p>
            <a:pPr lvl="1" algn="just">
              <a:buFontTx/>
              <a:buNone/>
            </a:pPr>
            <a:endParaRPr lang="zh-CN" altLang="en-US" sz="2800" b="1" dirty="0"/>
          </a:p>
          <a:p>
            <a:pPr algn="just"/>
            <a:r>
              <a:rPr lang="en-US" altLang="zh-CN" dirty="0" err="1"/>
              <a:t>enum</a:t>
            </a:r>
            <a:r>
              <a:rPr lang="en-US" altLang="zh-CN" dirty="0"/>
              <a:t> &lt;</a:t>
            </a:r>
            <a:r>
              <a:rPr lang="zh-CN" altLang="en-US" dirty="0">
                <a:latin typeface="宋体" pitchFamily="2" charset="-122"/>
              </a:rPr>
              <a:t>枚举类型名</a:t>
            </a:r>
            <a:r>
              <a:rPr lang="en-US" altLang="zh-CN" dirty="0"/>
              <a:t>&gt; {&lt;</a:t>
            </a:r>
            <a:r>
              <a:rPr lang="zh-CN" altLang="en-US" dirty="0">
                <a:latin typeface="宋体" pitchFamily="2" charset="-122"/>
              </a:rPr>
              <a:t>枚举值表</a:t>
            </a:r>
            <a:r>
              <a:rPr lang="en-US" altLang="zh-CN" dirty="0"/>
              <a:t>&gt;} &lt;</a:t>
            </a:r>
            <a:r>
              <a:rPr lang="zh-CN" altLang="en-US" dirty="0">
                <a:latin typeface="宋体" pitchFamily="2" charset="-122"/>
              </a:rPr>
              <a:t>枚举类型变量名</a:t>
            </a:r>
            <a:r>
              <a:rPr lang="en-US" altLang="zh-CN" dirty="0"/>
              <a:t>&gt;;</a:t>
            </a:r>
          </a:p>
          <a:p>
            <a:pPr lvl="1" algn="just">
              <a:buFontTx/>
              <a:buNone/>
            </a:pPr>
            <a:r>
              <a:rPr lang="en-US" altLang="zh-CN" sz="2800" b="1" dirty="0"/>
              <a:t>							</a:t>
            </a:r>
            <a:endParaRPr lang="zh-CN" altLang="en-US" sz="2800" b="1" dirty="0"/>
          </a:p>
          <a:p>
            <a:pPr algn="just"/>
            <a:r>
              <a:rPr lang="en-US" altLang="zh-CN" dirty="0" err="1"/>
              <a:t>enum</a:t>
            </a:r>
            <a:r>
              <a:rPr lang="en-US" altLang="zh-CN" dirty="0"/>
              <a:t> {&lt;</a:t>
            </a:r>
            <a:r>
              <a:rPr lang="zh-CN" altLang="en-US" dirty="0">
                <a:latin typeface="宋体" pitchFamily="2" charset="-122"/>
              </a:rPr>
              <a:t>枚举值表</a:t>
            </a:r>
            <a:r>
              <a:rPr lang="en-US" altLang="zh-CN" dirty="0"/>
              <a:t>&gt;} &lt;</a:t>
            </a:r>
            <a:r>
              <a:rPr lang="zh-CN" altLang="en-US" dirty="0">
                <a:latin typeface="宋体" pitchFamily="2" charset="-122"/>
              </a:rPr>
              <a:t>枚举类型变量名</a:t>
            </a:r>
            <a:r>
              <a:rPr lang="en-US" altLang="zh-CN" dirty="0"/>
              <a:t>&gt;;</a:t>
            </a:r>
            <a:endParaRPr lang="zh-CN" altLang="en-US" dirty="0"/>
          </a:p>
        </p:txBody>
      </p:sp>
      <p:sp>
        <p:nvSpPr>
          <p:cNvPr id="314372" name="Rectangle 4"/>
          <p:cNvSpPr>
            <a:spLocks noChangeArrowheads="1"/>
          </p:cNvSpPr>
          <p:nvPr/>
        </p:nvSpPr>
        <p:spPr bwMode="auto">
          <a:xfrm>
            <a:off x="526982" y="4374105"/>
            <a:ext cx="7927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err="1">
                <a:latin typeface="Courier New" pitchFamily="49" charset="0"/>
                <a:cs typeface="Courier New" pitchFamily="49" charset="0"/>
              </a:rPr>
              <a:t>enum</a:t>
            </a:r>
            <a:r>
              <a:rPr lang="en-US" altLang="zh-CN" dirty="0">
                <a:latin typeface="Courier New" pitchFamily="49" charset="0"/>
                <a:cs typeface="Courier New" pitchFamily="49" charset="0"/>
              </a:rPr>
              <a:t> Color {RED, YELLOW, BLUE} </a:t>
            </a:r>
            <a:r>
              <a:rPr lang="en-US" altLang="zh-CN" dirty="0">
                <a:solidFill>
                  <a:srgbClr val="FF0000"/>
                </a:solidFill>
                <a:latin typeface="Courier New" pitchFamily="49" charset="0"/>
                <a:cs typeface="Courier New" pitchFamily="49" charset="0"/>
              </a:rPr>
              <a:t>c1, c2, c3</a:t>
            </a:r>
            <a:r>
              <a:rPr lang="en-US" altLang="zh-CN" dirty="0">
                <a:latin typeface="Courier New" pitchFamily="49" charset="0"/>
                <a:cs typeface="Courier New" pitchFamily="49" charset="0"/>
              </a:rPr>
              <a:t>;</a:t>
            </a:r>
          </a:p>
        </p:txBody>
      </p:sp>
      <p:sp>
        <p:nvSpPr>
          <p:cNvPr id="314373" name="Rectangle 5"/>
          <p:cNvSpPr>
            <a:spLocks noChangeArrowheads="1"/>
          </p:cNvSpPr>
          <p:nvPr/>
        </p:nvSpPr>
        <p:spPr bwMode="auto">
          <a:xfrm>
            <a:off x="526982" y="1268413"/>
            <a:ext cx="1119994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err="1">
                <a:latin typeface="Courier New" pitchFamily="49" charset="0"/>
                <a:cs typeface="Courier New" pitchFamily="49" charset="0"/>
              </a:rPr>
              <a:t>enum</a:t>
            </a:r>
            <a:r>
              <a:rPr lang="en-US" altLang="zh-CN" dirty="0">
                <a:latin typeface="Courier New" pitchFamily="49" charset="0"/>
                <a:cs typeface="Courier New" pitchFamily="49" charset="0"/>
              </a:rPr>
              <a:t> Color {RED, YELLOW, BLUE};</a:t>
            </a:r>
            <a:endParaRPr lang="zh-CN" altLang="zh-CN" dirty="0">
              <a:latin typeface="Courier New" pitchFamily="49" charset="0"/>
              <a:cs typeface="Courier New" pitchFamily="49" charset="0"/>
            </a:endParaRPr>
          </a:p>
          <a:p>
            <a:r>
              <a:rPr lang="en-US" altLang="zh-CN" dirty="0">
                <a:latin typeface="Courier New" pitchFamily="49" charset="0"/>
                <a:cs typeface="Courier New" pitchFamily="49" charset="0"/>
              </a:rPr>
              <a:t>Color </a:t>
            </a:r>
            <a:r>
              <a:rPr lang="en-US" altLang="zh-CN" dirty="0">
                <a:solidFill>
                  <a:srgbClr val="FF0000"/>
                </a:solidFill>
                <a:latin typeface="Courier New" pitchFamily="49" charset="0"/>
                <a:cs typeface="Courier New" pitchFamily="49" charset="0"/>
              </a:rPr>
              <a:t>c1, c2, c3</a:t>
            </a:r>
            <a:r>
              <a:rPr lang="en-US" altLang="zh-CN" dirty="0">
                <a:latin typeface="Courier New" pitchFamily="49" charset="0"/>
                <a:cs typeface="Courier New" pitchFamily="49" charset="0"/>
              </a:rPr>
              <a:t>;</a:t>
            </a:r>
          </a:p>
        </p:txBody>
      </p:sp>
      <p:sp>
        <p:nvSpPr>
          <p:cNvPr id="314374" name="Rectangle 6"/>
          <p:cNvSpPr>
            <a:spLocks noChangeArrowheads="1"/>
          </p:cNvSpPr>
          <p:nvPr/>
        </p:nvSpPr>
        <p:spPr bwMode="auto">
          <a:xfrm>
            <a:off x="526983" y="5453605"/>
            <a:ext cx="68210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latin typeface="Courier New" pitchFamily="49" charset="0"/>
                <a:cs typeface="Courier New" pitchFamily="49" charset="0"/>
              </a:rPr>
              <a:t>enum {RED, YELLOW, BLUE} </a:t>
            </a:r>
            <a:r>
              <a:rPr lang="en-US" altLang="zh-CN">
                <a:solidFill>
                  <a:srgbClr val="FF0000"/>
                </a:solidFill>
                <a:latin typeface="Courier New" pitchFamily="49" charset="0"/>
                <a:cs typeface="Courier New" pitchFamily="49" charset="0"/>
              </a:rPr>
              <a:t>c1, c2, c3</a:t>
            </a:r>
            <a:r>
              <a:rPr lang="en-US" altLang="zh-CN">
                <a:latin typeface="Courier New" pitchFamily="49" charset="0"/>
                <a:cs typeface="Courier New" pitchFamily="49" charset="0"/>
              </a:rPr>
              <a:t>;</a:t>
            </a:r>
          </a:p>
        </p:txBody>
      </p:sp>
      <p:sp>
        <p:nvSpPr>
          <p:cNvPr id="314375" name="Rectangle 7"/>
          <p:cNvSpPr>
            <a:spLocks noChangeArrowheads="1"/>
          </p:cNvSpPr>
          <p:nvPr/>
        </p:nvSpPr>
        <p:spPr bwMode="auto">
          <a:xfrm>
            <a:off x="526982" y="2852738"/>
            <a:ext cx="11267666"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err="1">
                <a:latin typeface="Courier New" pitchFamily="49" charset="0"/>
                <a:cs typeface="Courier New" pitchFamily="49" charset="0"/>
              </a:rPr>
              <a:t>enum</a:t>
            </a:r>
            <a:r>
              <a:rPr lang="en-US" altLang="zh-CN" dirty="0">
                <a:latin typeface="Courier New" pitchFamily="49" charset="0"/>
                <a:cs typeface="Courier New" pitchFamily="49" charset="0"/>
              </a:rPr>
              <a:t> Color {RED, YELLOW, BLUE};</a:t>
            </a:r>
          </a:p>
          <a:p>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r>
              <a:rPr lang="en-US" altLang="zh-CN" dirty="0" err="1">
                <a:latin typeface="Courier New" pitchFamily="49" charset="0"/>
                <a:cs typeface="Courier New" pitchFamily="49" charset="0"/>
              </a:rPr>
              <a:t>enum</a:t>
            </a:r>
            <a:r>
              <a:rPr lang="en-US" altLang="zh-CN" dirty="0">
                <a:latin typeface="Courier New" pitchFamily="49" charset="0"/>
                <a:cs typeface="Courier New" pitchFamily="49" charset="0"/>
              </a:rPr>
              <a:t> 	Color </a:t>
            </a:r>
            <a:r>
              <a:rPr lang="en-US" altLang="zh-CN" dirty="0">
                <a:solidFill>
                  <a:srgbClr val="FF0000"/>
                </a:solidFill>
                <a:latin typeface="Courier New" pitchFamily="49" charset="0"/>
                <a:cs typeface="Courier New" pitchFamily="49" charset="0"/>
              </a:rPr>
              <a:t>c1, c2, c3</a:t>
            </a:r>
            <a:r>
              <a:rPr lang="en-US" altLang="zh-CN" dirty="0">
                <a:latin typeface="Courier New" pitchFamily="49" charset="0"/>
                <a:cs typeface="Courier New" pitchFamily="49" charset="0"/>
              </a:rPr>
              <a:t>;    //</a:t>
            </a:r>
            <a:r>
              <a:rPr lang="zh-CN" altLang="en-US" dirty="0">
                <a:latin typeface="Courier New" pitchFamily="49" charset="0"/>
                <a:cs typeface="Courier New" pitchFamily="49" charset="0"/>
              </a:rPr>
              <a:t>加</a:t>
            </a:r>
            <a:r>
              <a:rPr lang="en-US" altLang="zh-CN" dirty="0" err="1">
                <a:latin typeface="Courier New" pitchFamily="49" charset="0"/>
                <a:cs typeface="Courier New" pitchFamily="49" charset="0"/>
              </a:rPr>
              <a:t>enum</a:t>
            </a:r>
            <a:r>
              <a:rPr lang="zh-CN" altLang="en-US" dirty="0">
                <a:latin typeface="Courier New" pitchFamily="49" charset="0"/>
                <a:cs typeface="Courier New" pitchFamily="49" charset="0"/>
              </a:rPr>
              <a:t>，提醒</a:t>
            </a:r>
            <a:r>
              <a:rPr lang="en-US" altLang="zh-CN" dirty="0">
                <a:latin typeface="Courier New" pitchFamily="49" charset="0"/>
                <a:cs typeface="Courier New" pitchFamily="49" charset="0"/>
              </a:rPr>
              <a:t>Color</a:t>
            </a:r>
            <a:r>
              <a:rPr lang="zh-CN" altLang="en-US" dirty="0">
                <a:latin typeface="Courier New" pitchFamily="49" charset="0"/>
                <a:cs typeface="Courier New" pitchFamily="49" charset="0"/>
              </a:rPr>
              <a:t>是枚举类型</a:t>
            </a:r>
            <a:endParaRPr lang="en-US" altLang="zh-CN" dirty="0">
              <a:latin typeface="Courier New" pitchFamily="49" charset="0"/>
              <a:cs typeface="Courier New" pitchFamily="49" charset="0"/>
            </a:endParaRPr>
          </a:p>
        </p:txBody>
      </p:sp>
      <p:sp>
        <p:nvSpPr>
          <p:cNvPr id="8"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6C2EC4A-67D4-4D73-9D61-9E1B484A1D9D}" type="slidenum">
              <a:rPr lang="en-US" altLang="zh-CN" sz="1200">
                <a:latin typeface="Arial" charset="0"/>
                <a:ea typeface="+mn-ea"/>
              </a:rPr>
              <a:pPr algn="r">
                <a:defRPr/>
              </a:pPr>
              <a:t>71</a:t>
            </a:fld>
            <a:endParaRPr lang="en-US" altLang="zh-CN" sz="1200">
              <a:latin typeface="Arial" charset="0"/>
              <a:ea typeface="+mn-ea"/>
            </a:endParaRPr>
          </a:p>
        </p:txBody>
      </p:sp>
    </p:spTree>
    <p:extLst>
      <p:ext uri="{BB962C8B-B14F-4D97-AF65-F5344CB8AC3E}">
        <p14:creationId xmlns:p14="http://schemas.microsoft.com/office/powerpoint/2010/main" val="1648465153"/>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dirty="0">
                <a:latin typeface="Courier New" pitchFamily="49" charset="0"/>
                <a:cs typeface="Courier New" pitchFamily="49" charset="0"/>
              </a:rPr>
              <a:t>枚举变量所占空间大小与</a:t>
            </a:r>
            <a:r>
              <a:rPr lang="pt-BR" altLang="zh-CN" sz="2400" dirty="0">
                <a:latin typeface="Courier New" pitchFamily="49" charset="0"/>
                <a:cs typeface="Courier New" pitchFamily="49" charset="0"/>
              </a:rPr>
              <a:t>int</a:t>
            </a:r>
            <a:r>
              <a:rPr lang="zh-CN" altLang="zh-CN" sz="2400" dirty="0">
                <a:latin typeface="Courier New" pitchFamily="49" charset="0"/>
                <a:cs typeface="Courier New" pitchFamily="49" charset="0"/>
              </a:rPr>
              <a:t>型变量的相等</a:t>
            </a:r>
            <a:endParaRPr lang="en-US" altLang="zh-CN" sz="2400" dirty="0">
              <a:latin typeface="Courier New" pitchFamily="49" charset="0"/>
              <a:cs typeface="Courier New" pitchFamily="49" charset="0"/>
            </a:endParaRPr>
          </a:p>
          <a:p>
            <a:r>
              <a:rPr lang="zh-CN" altLang="zh-CN" sz="2400" dirty="0">
                <a:latin typeface="Courier New" pitchFamily="49" charset="0"/>
                <a:cs typeface="Courier New" pitchFamily="49" charset="0"/>
              </a:rPr>
              <a:t>在计算机中实际存放的是枚举符对应的整数，默认情况下，花括号里第一个枚举符对应</a:t>
            </a:r>
            <a:r>
              <a:rPr lang="en-US" altLang="zh-CN" sz="2400" dirty="0">
                <a:latin typeface="Courier New" pitchFamily="49" charset="0"/>
                <a:cs typeface="Courier New" pitchFamily="49" charset="0"/>
              </a:rPr>
              <a:t>0</a:t>
            </a:r>
            <a:r>
              <a:rPr lang="zh-CN" altLang="zh-CN" sz="2400" dirty="0">
                <a:latin typeface="Courier New" pitchFamily="49" charset="0"/>
                <a:cs typeface="Courier New" pitchFamily="49" charset="0"/>
              </a:rPr>
              <a:t>，后面依次加</a:t>
            </a:r>
            <a:r>
              <a:rPr lang="en-US" altLang="zh-CN" sz="2400" dirty="0">
                <a:latin typeface="Courier New" pitchFamily="49" charset="0"/>
                <a:cs typeface="Courier New" pitchFamily="49" charset="0"/>
              </a:rPr>
              <a:t>1</a:t>
            </a:r>
          </a:p>
          <a:p>
            <a:endParaRPr lang="en-US" altLang="zh-CN" sz="2400" dirty="0">
              <a:latin typeface="Courier New" pitchFamily="49" charset="0"/>
              <a:cs typeface="Courier New" pitchFamily="49" charset="0"/>
            </a:endParaRPr>
          </a:p>
          <a:p>
            <a:r>
              <a:rPr lang="zh-CN" altLang="zh-CN" sz="2400" dirty="0">
                <a:latin typeface="Courier New" pitchFamily="49" charset="0"/>
                <a:cs typeface="Courier New" pitchFamily="49" charset="0"/>
              </a:rPr>
              <a:t>也可以人为指定（不是赋值，因为</a:t>
            </a:r>
            <a:r>
              <a:rPr lang="zh-CN" altLang="en-US" sz="2400" dirty="0">
                <a:latin typeface="Courier New" pitchFamily="49" charset="0"/>
                <a:cs typeface="Courier New" pitchFamily="49" charset="0"/>
              </a:rPr>
              <a:t>构造</a:t>
            </a:r>
            <a:r>
              <a:rPr lang="zh-CN" altLang="zh-CN" sz="2400" dirty="0">
                <a:latin typeface="Courier New" pitchFamily="49" charset="0"/>
                <a:cs typeface="Courier New" pitchFamily="49" charset="0"/>
              </a:rPr>
              <a:t>类型时不在内存开辟空间）所对应的整数。</a:t>
            </a:r>
            <a:endParaRPr lang="en-US" altLang="zh-CN" sz="2400" dirty="0">
              <a:latin typeface="Courier New" pitchFamily="49" charset="0"/>
              <a:cs typeface="Courier New" pitchFamily="49" charset="0"/>
            </a:endParaRPr>
          </a:p>
          <a:p>
            <a:pPr lvl="1"/>
            <a:r>
              <a:rPr lang="zh-CN" altLang="en-US" dirty="0">
                <a:latin typeface="Courier New" pitchFamily="49" charset="0"/>
                <a:cs typeface="Courier New" pitchFamily="49" charset="0"/>
              </a:rPr>
              <a:t>例</a:t>
            </a:r>
            <a:r>
              <a:rPr lang="zh-CN" altLang="zh-CN" dirty="0">
                <a:latin typeface="Courier New" pitchFamily="49" charset="0"/>
                <a:cs typeface="Courier New" pitchFamily="49" charset="0"/>
              </a:rPr>
              <a:t>如，</a:t>
            </a:r>
            <a:r>
              <a:rPr lang="en-US" altLang="zh-CN" dirty="0" err="1">
                <a:latin typeface="Courier New" pitchFamily="49" charset="0"/>
                <a:cs typeface="Courier New" pitchFamily="49" charset="0"/>
              </a:rPr>
              <a:t>enum</a:t>
            </a:r>
            <a:r>
              <a:rPr lang="en-US" altLang="zh-CN" dirty="0">
                <a:latin typeface="Courier New" pitchFamily="49" charset="0"/>
                <a:cs typeface="Courier New" pitchFamily="49" charset="0"/>
              </a:rPr>
              <a:t> </a:t>
            </a:r>
            <a:r>
              <a:rPr lang="pt-BR" altLang="zh-CN" dirty="0">
                <a:latin typeface="Courier New" pitchFamily="49" charset="0"/>
                <a:cs typeface="Courier New" pitchFamily="49" charset="0"/>
              </a:rPr>
              <a:t>Color {RED=1, YELLOW, BLUE}</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a:t>
            </a:r>
            <a:r>
              <a:rPr lang="zh-CN" altLang="zh-CN" dirty="0">
                <a:latin typeface="Courier New" pitchFamily="49" charset="0"/>
                <a:cs typeface="Courier New" pitchFamily="49" charset="0"/>
              </a:rPr>
              <a:t>则</a:t>
            </a:r>
            <a:r>
              <a:rPr lang="pt-BR" altLang="zh-CN" dirty="0">
                <a:latin typeface="Courier New" pitchFamily="49" charset="0"/>
                <a:cs typeface="Courier New" pitchFamily="49" charset="0"/>
              </a:rPr>
              <a:t>YELLOW</a:t>
            </a:r>
            <a:r>
              <a:rPr lang="zh-CN" altLang="zh-CN" dirty="0">
                <a:latin typeface="Courier New" pitchFamily="49" charset="0"/>
                <a:cs typeface="Courier New" pitchFamily="49" charset="0"/>
              </a:rPr>
              <a:t>对应</a:t>
            </a:r>
            <a:r>
              <a:rPr lang="en-US" altLang="zh-CN" dirty="0">
                <a:latin typeface="Courier New" pitchFamily="49" charset="0"/>
                <a:cs typeface="Courier New" pitchFamily="49" charset="0"/>
              </a:rPr>
              <a:t>2</a:t>
            </a:r>
            <a:r>
              <a:rPr lang="zh-CN" altLang="zh-CN" dirty="0">
                <a:latin typeface="Courier New" pitchFamily="49" charset="0"/>
                <a:cs typeface="Courier New" pitchFamily="49" charset="0"/>
              </a:rPr>
              <a:t>，</a:t>
            </a:r>
            <a:r>
              <a:rPr lang="pt-BR" altLang="zh-CN" dirty="0">
                <a:latin typeface="Courier New" pitchFamily="49" charset="0"/>
                <a:cs typeface="Courier New" pitchFamily="49" charset="0"/>
              </a:rPr>
              <a:t>BLUE</a:t>
            </a:r>
            <a:r>
              <a:rPr lang="zh-CN" altLang="zh-CN" dirty="0">
                <a:latin typeface="Courier New" pitchFamily="49" charset="0"/>
                <a:cs typeface="Courier New" pitchFamily="49" charset="0"/>
              </a:rPr>
              <a:t>对应</a:t>
            </a:r>
            <a:r>
              <a:rPr lang="en-US" altLang="zh-CN" dirty="0">
                <a:latin typeface="Courier New" pitchFamily="49" charset="0"/>
                <a:cs typeface="Courier New" pitchFamily="49" charset="0"/>
              </a:rPr>
              <a:t>3</a:t>
            </a:r>
            <a:r>
              <a:rPr lang="zh-CN" altLang="zh-CN" dirty="0">
                <a:latin typeface="Courier New" pitchFamily="49" charset="0"/>
                <a:cs typeface="Courier New" pitchFamily="49" charset="0"/>
              </a:rPr>
              <a:t>。</a:t>
            </a:r>
            <a:endParaRPr lang="en-US" altLang="zh-CN"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a:p>
            <a:r>
              <a:rPr lang="zh-CN" altLang="zh-CN" sz="2400" dirty="0">
                <a:latin typeface="Courier New" pitchFamily="49" charset="0"/>
                <a:cs typeface="Courier New" pitchFamily="49" charset="0"/>
              </a:rPr>
              <a:t>如果人为指定不当，则虽然程序编译不出错，但运行结果可能会出错。</a:t>
            </a:r>
            <a:endParaRPr lang="en-US" altLang="zh-CN" sz="2400" dirty="0">
              <a:latin typeface="Courier New" pitchFamily="49" charset="0"/>
              <a:cs typeface="Courier New" pitchFamily="49" charset="0"/>
            </a:endParaRPr>
          </a:p>
          <a:p>
            <a:pPr lvl="1"/>
            <a:r>
              <a:rPr lang="zh-CN" altLang="en-US" dirty="0">
                <a:latin typeface="Courier New" pitchFamily="49" charset="0"/>
                <a:cs typeface="Courier New" pitchFamily="49" charset="0"/>
              </a:rPr>
              <a:t>例</a:t>
            </a:r>
            <a:r>
              <a:rPr lang="zh-CN" altLang="zh-CN" dirty="0">
                <a:latin typeface="Courier New" pitchFamily="49" charset="0"/>
                <a:cs typeface="Courier New" pitchFamily="49" charset="0"/>
              </a:rPr>
              <a:t>如，</a:t>
            </a:r>
            <a:r>
              <a:rPr lang="en-US" altLang="zh-CN" dirty="0" err="1">
                <a:latin typeface="Courier New" pitchFamily="49" charset="0"/>
                <a:cs typeface="Courier New" pitchFamily="49" charset="0"/>
              </a:rPr>
              <a:t>enum</a:t>
            </a:r>
            <a:r>
              <a:rPr lang="en-US" altLang="zh-CN" dirty="0">
                <a:latin typeface="Courier New" pitchFamily="49" charset="0"/>
                <a:cs typeface="Courier New" pitchFamily="49" charset="0"/>
              </a:rPr>
              <a:t> Color {RED=2, YELLOW=1, BLUE};</a:t>
            </a:r>
            <a:endParaRPr lang="zh-CN" altLang="zh-CN"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a:t>
            </a:r>
            <a:r>
              <a:rPr lang="zh-CN" altLang="zh-CN" dirty="0">
                <a:latin typeface="Courier New" pitchFamily="49" charset="0"/>
                <a:cs typeface="Courier New" pitchFamily="49" charset="0"/>
              </a:rPr>
              <a:t>则</a:t>
            </a:r>
            <a:r>
              <a:rPr lang="pt-BR" altLang="zh-CN" dirty="0">
                <a:latin typeface="Courier New" pitchFamily="49" charset="0"/>
                <a:cs typeface="Courier New" pitchFamily="49" charset="0"/>
              </a:rPr>
              <a:t>BLUE</a:t>
            </a:r>
            <a:r>
              <a:rPr lang="zh-CN" altLang="zh-CN" dirty="0">
                <a:latin typeface="Courier New" pitchFamily="49" charset="0"/>
                <a:cs typeface="Courier New" pitchFamily="49" charset="0"/>
              </a:rPr>
              <a:t>对应</a:t>
            </a:r>
            <a:r>
              <a:rPr lang="en-US" altLang="zh-CN" dirty="0">
                <a:latin typeface="Courier New" pitchFamily="49" charset="0"/>
                <a:cs typeface="Courier New" pitchFamily="49" charset="0"/>
              </a:rPr>
              <a:t>2</a:t>
            </a:r>
            <a:r>
              <a:rPr lang="zh-CN" altLang="zh-CN" dirty="0">
                <a:latin typeface="Courier New" pitchFamily="49" charset="0"/>
                <a:cs typeface="Courier New" pitchFamily="49" charset="0"/>
              </a:rPr>
              <a:t>，这样，</a:t>
            </a:r>
            <a:r>
              <a:rPr lang="pt-BR" altLang="zh-CN" dirty="0">
                <a:latin typeface="Courier New" pitchFamily="49" charset="0"/>
                <a:cs typeface="Courier New" pitchFamily="49" charset="0"/>
              </a:rPr>
              <a:t>RED</a:t>
            </a:r>
            <a:r>
              <a:rPr lang="zh-CN" altLang="zh-CN" dirty="0">
                <a:latin typeface="Courier New" pitchFamily="49" charset="0"/>
                <a:cs typeface="Courier New" pitchFamily="49" charset="0"/>
              </a:rPr>
              <a:t>和</a:t>
            </a:r>
            <a:r>
              <a:rPr lang="pt-BR" altLang="zh-CN" dirty="0">
                <a:latin typeface="Courier New" pitchFamily="49" charset="0"/>
                <a:cs typeface="Courier New" pitchFamily="49" charset="0"/>
              </a:rPr>
              <a:t>BLUE</a:t>
            </a:r>
            <a:r>
              <a:rPr lang="zh-CN" altLang="zh-CN" dirty="0">
                <a:latin typeface="Courier New" pitchFamily="49" charset="0"/>
                <a:cs typeface="Courier New" pitchFamily="49" charset="0"/>
              </a:rPr>
              <a:t>对应相同的整数，会给后面的程序带来意想不到的错误。</a:t>
            </a:r>
          </a:p>
          <a:p>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36417AF3-99F6-461B-93D3-78AA53718B95}" type="slidenum">
              <a:rPr lang="en-US" altLang="zh-CN" sz="1200">
                <a:latin typeface="Arial" charset="0"/>
                <a:ea typeface="+mn-ea"/>
              </a:rPr>
              <a:pPr algn="r">
                <a:defRPr/>
              </a:pPr>
              <a:t>72</a:t>
            </a:fld>
            <a:endParaRPr lang="en-US" altLang="zh-CN" sz="1200">
              <a:latin typeface="Arial" charset="0"/>
              <a:ea typeface="+mn-ea"/>
            </a:endParaRPr>
          </a:p>
        </p:txBody>
      </p:sp>
    </p:spTree>
    <p:extLst>
      <p:ext uri="{BB962C8B-B14F-4D97-AF65-F5344CB8AC3E}">
        <p14:creationId xmlns:p14="http://schemas.microsoft.com/office/powerpoint/2010/main" val="28151015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latin typeface="Courier New" pitchFamily="49" charset="0"/>
                <a:cs typeface="Courier New" pitchFamily="49" charset="0"/>
              </a:rPr>
              <a:t>常见的枚举类型还有：</a:t>
            </a:r>
          </a:p>
          <a:p>
            <a:pPr lvl="1"/>
            <a:r>
              <a:rPr lang="en-US" altLang="zh-CN" dirty="0" err="1">
                <a:latin typeface="Courier New" pitchFamily="49" charset="0"/>
                <a:cs typeface="Courier New" pitchFamily="49" charset="0"/>
              </a:rPr>
              <a:t>enum</a:t>
            </a:r>
            <a:r>
              <a:rPr lang="en-US" altLang="zh-CN" dirty="0">
                <a:latin typeface="Courier New" pitchFamily="49" charset="0"/>
                <a:cs typeface="Courier New" pitchFamily="49" charset="0"/>
              </a:rPr>
              <a:t> Weekday {SUN, MON, TUE, WED, THU, FRI, SAT};</a:t>
            </a:r>
            <a:endParaRPr lang="zh-CN" altLang="zh-CN" dirty="0">
              <a:latin typeface="Courier New" pitchFamily="49" charset="0"/>
              <a:cs typeface="Courier New" pitchFamily="49" charset="0"/>
            </a:endParaRPr>
          </a:p>
          <a:p>
            <a:pPr lvl="1"/>
            <a:r>
              <a:rPr lang="en-US" altLang="zh-CN" dirty="0" err="1">
                <a:latin typeface="Courier New" pitchFamily="49" charset="0"/>
                <a:cs typeface="Courier New" pitchFamily="49" charset="0"/>
              </a:rPr>
              <a:t>enum</a:t>
            </a:r>
            <a:r>
              <a:rPr lang="en-US" altLang="zh-CN" dirty="0">
                <a:latin typeface="Courier New" pitchFamily="49" charset="0"/>
                <a:cs typeface="Courier New" pitchFamily="49" charset="0"/>
              </a:rPr>
              <a:t> Month {JAN, FEB, MAR, APR, MAY, JUN, JUL, AUG, SEP, OCT, NOV, DEC};</a:t>
            </a:r>
          </a:p>
          <a:p>
            <a:pPr lvl="1"/>
            <a:endParaRPr lang="en-US" altLang="zh-CN" dirty="0">
              <a:latin typeface="Courier New" pitchFamily="49" charset="0"/>
              <a:cs typeface="Courier New" pitchFamily="49" charset="0"/>
            </a:endParaRPr>
          </a:p>
          <a:p>
            <a:r>
              <a:rPr lang="zh-CN" altLang="zh-CN" dirty="0">
                <a:latin typeface="Courier New" pitchFamily="49" charset="0"/>
                <a:cs typeface="Courier New" pitchFamily="49" charset="0"/>
              </a:rPr>
              <a:t>逻辑型可看成</a:t>
            </a:r>
            <a:r>
              <a:rPr lang="pt-BR" altLang="zh-CN" dirty="0">
                <a:latin typeface="Courier New" pitchFamily="49" charset="0"/>
                <a:cs typeface="Courier New" pitchFamily="49" charset="0"/>
              </a:rPr>
              <a:t>C</a:t>
            </a:r>
            <a:r>
              <a:rPr lang="zh-CN" altLang="zh-CN" dirty="0">
                <a:latin typeface="Courier New" pitchFamily="49" charset="0"/>
                <a:cs typeface="Courier New" pitchFamily="49" charset="0"/>
              </a:rPr>
              <a:t>语言系统</a:t>
            </a:r>
            <a:r>
              <a:rPr lang="zh-CN" altLang="en-US" dirty="0">
                <a:latin typeface="Courier New" pitchFamily="49" charset="0"/>
                <a:cs typeface="Courier New" pitchFamily="49" charset="0"/>
              </a:rPr>
              <a:t>构造</a:t>
            </a:r>
            <a:r>
              <a:rPr lang="zh-CN" altLang="zh-CN" dirty="0">
                <a:latin typeface="Courier New" pitchFamily="49" charset="0"/>
                <a:cs typeface="Courier New" pitchFamily="49" charset="0"/>
              </a:rPr>
              <a:t>的一个枚举类型：</a:t>
            </a:r>
          </a:p>
          <a:p>
            <a:pPr lvl="1"/>
            <a:r>
              <a:rPr lang="pt-BR" altLang="zh-CN" dirty="0">
                <a:latin typeface="Courier New" pitchFamily="49" charset="0"/>
                <a:cs typeface="Courier New" pitchFamily="49" charset="0"/>
              </a:rPr>
              <a:t>enum </a:t>
            </a:r>
            <a:r>
              <a:rPr lang="en-US" altLang="zh-CN" dirty="0">
                <a:latin typeface="Courier New" pitchFamily="49" charset="0"/>
                <a:cs typeface="Courier New" pitchFamily="49" charset="0"/>
              </a:rPr>
              <a:t>b</a:t>
            </a:r>
            <a:r>
              <a:rPr lang="pt-BR" altLang="zh-CN" dirty="0">
                <a:latin typeface="Courier New" pitchFamily="49" charset="0"/>
                <a:cs typeface="Courier New" pitchFamily="49" charset="0"/>
              </a:rPr>
              <a:t>ool { false, true };</a:t>
            </a:r>
            <a:endParaRPr lang="zh-CN" altLang="zh-CN" dirty="0">
              <a:latin typeface="Courier New" pitchFamily="49" charset="0"/>
              <a:cs typeface="Courier New" pitchFamily="49" charset="0"/>
            </a:endParaRPr>
          </a:p>
          <a:p>
            <a:pPr lvl="1"/>
            <a:endParaRPr lang="zh-CN" altLang="zh-CN" dirty="0">
              <a:latin typeface="Courier New" pitchFamily="49" charset="0"/>
              <a:cs typeface="Courier New" pitchFamily="49" charset="0"/>
            </a:endParaRPr>
          </a:p>
          <a:p>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1A631F39-3650-4C3F-8A07-13D72F5DE25F}" type="slidenum">
              <a:rPr lang="en-US" altLang="zh-CN" sz="1200">
                <a:latin typeface="Arial" charset="0"/>
                <a:ea typeface="+mn-ea"/>
              </a:rPr>
              <a:pPr algn="r">
                <a:defRPr/>
              </a:pPr>
              <a:t>73</a:t>
            </a:fld>
            <a:endParaRPr lang="en-US" altLang="zh-CN" sz="1200">
              <a:latin typeface="Arial" charset="0"/>
              <a:ea typeface="+mn-ea"/>
            </a:endParaRPr>
          </a:p>
        </p:txBody>
      </p:sp>
    </p:spTree>
    <p:extLst>
      <p:ext uri="{BB962C8B-B14F-4D97-AF65-F5344CB8AC3E}">
        <p14:creationId xmlns:p14="http://schemas.microsoft.com/office/powerpoint/2010/main" val="40556174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endParaRPr lang="zh-CN" altLang="en-US"/>
          </a:p>
        </p:txBody>
      </p:sp>
      <p:sp>
        <p:nvSpPr>
          <p:cNvPr id="82947" name="内容占位符 2"/>
          <p:cNvSpPr>
            <a:spLocks noGrp="1"/>
          </p:cNvSpPr>
          <p:nvPr>
            <p:ph idx="1"/>
          </p:nvPr>
        </p:nvSpPr>
        <p:spPr/>
        <p:txBody>
          <a:bodyPr/>
          <a:lstStyle/>
          <a:p>
            <a:r>
              <a:rPr lang="zh-CN" altLang="en-US" dirty="0"/>
              <a:t>值集：</a:t>
            </a:r>
            <a:endParaRPr lang="en-US" altLang="zh-CN" dirty="0"/>
          </a:p>
          <a:p>
            <a:pPr lvl="1"/>
            <a:r>
              <a:rPr lang="zh-CN" altLang="zh-CN" dirty="0"/>
              <a:t>实际上是若干个有名字的整型常量的集合</a:t>
            </a:r>
            <a:endParaRPr lang="en-US" altLang="zh-CN" dirty="0"/>
          </a:p>
          <a:p>
            <a:pPr lvl="1"/>
            <a:r>
              <a:rPr lang="zh-CN" altLang="zh-CN" dirty="0"/>
              <a:t>枚举类型往往也被归入整型。</a:t>
            </a:r>
            <a:endParaRPr lang="en-US" altLang="zh-CN" dirty="0"/>
          </a:p>
          <a:p>
            <a:pPr lvl="1"/>
            <a:endParaRPr lang="en-US" altLang="zh-CN" dirty="0"/>
          </a:p>
          <a:p>
            <a:r>
              <a:rPr lang="zh-CN" altLang="en-US" dirty="0"/>
              <a:t>操作集：</a:t>
            </a:r>
            <a:endParaRPr lang="en-US" altLang="zh-CN" dirty="0"/>
          </a:p>
          <a:p>
            <a:pPr lvl="1"/>
            <a:r>
              <a:rPr lang="zh-CN" altLang="zh-CN" dirty="0"/>
              <a:t>算术操作</a:t>
            </a:r>
            <a:endParaRPr lang="en-US" altLang="zh-CN" dirty="0"/>
          </a:p>
          <a:p>
            <a:pPr lvl="1"/>
            <a:r>
              <a:rPr lang="zh-CN" altLang="zh-CN" dirty="0"/>
              <a:t>关系和逻辑操作</a:t>
            </a:r>
            <a:endParaRPr lang="en-US" altLang="zh-CN" dirty="0"/>
          </a:p>
          <a:p>
            <a:pPr lvl="1"/>
            <a:r>
              <a:rPr lang="zh-CN" altLang="zh-CN" dirty="0"/>
              <a:t>位操作</a:t>
            </a:r>
            <a:endParaRPr lang="en-US" altLang="zh-CN" dirty="0"/>
          </a:p>
          <a:p>
            <a:pPr lvl="1"/>
            <a:r>
              <a:rPr lang="zh-CN" altLang="zh-CN" dirty="0"/>
              <a:t>赋值操作</a:t>
            </a:r>
            <a:endParaRPr lang="en-US" altLang="zh-CN" dirty="0"/>
          </a:p>
          <a:p>
            <a:pPr lvl="1"/>
            <a:r>
              <a:rPr lang="zh-CN" altLang="zh-CN" dirty="0"/>
              <a:t>条件操作</a:t>
            </a:r>
            <a:endParaRPr lang="en-US" altLang="zh-CN" dirty="0"/>
          </a:p>
          <a:p>
            <a:pPr lvl="1"/>
            <a:r>
              <a:rPr lang="en-US" altLang="zh-CN" dirty="0"/>
              <a:t>…</a:t>
            </a:r>
          </a:p>
          <a:p>
            <a:pPr lvl="1"/>
            <a:r>
              <a:rPr lang="zh-CN" altLang="zh-CN" dirty="0"/>
              <a:t>实际上是其对应的整数在参与操作</a:t>
            </a:r>
            <a:endParaRPr lang="en-US" altLang="zh-CN"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34AFA395-2B5D-4DEB-B4A6-5FD3627AECD4}" type="slidenum">
              <a:rPr lang="en-US" altLang="zh-CN" sz="1200">
                <a:latin typeface="Arial" charset="0"/>
                <a:ea typeface="+mn-ea"/>
              </a:rPr>
              <a:pPr algn="r">
                <a:defRPr/>
              </a:pPr>
              <a:t>74</a:t>
            </a:fld>
            <a:endParaRPr lang="en-US" altLang="zh-CN" sz="1200">
              <a:latin typeface="Arial" charset="0"/>
              <a:ea typeface="+mn-ea"/>
            </a:endParaRPr>
          </a:p>
        </p:txBody>
      </p:sp>
    </p:spTree>
    <p:extLst>
      <p:ext uri="{BB962C8B-B14F-4D97-AF65-F5344CB8AC3E}">
        <p14:creationId xmlns:p14="http://schemas.microsoft.com/office/powerpoint/2010/main" val="1765987601"/>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endParaRPr lang="zh-CN" altLang="en-US"/>
          </a:p>
        </p:txBody>
      </p:sp>
      <p:sp>
        <p:nvSpPr>
          <p:cNvPr id="83971" name="内容占位符 2"/>
          <p:cNvSpPr>
            <a:spLocks noGrp="1"/>
          </p:cNvSpPr>
          <p:nvPr>
            <p:ph idx="1"/>
          </p:nvPr>
        </p:nvSpPr>
        <p:spPr/>
        <p:txBody>
          <a:bodyPr/>
          <a:lstStyle/>
          <a:p>
            <a:r>
              <a:rPr lang="zh-CN" altLang="zh-CN" dirty="0">
                <a:latin typeface="Courier New" pitchFamily="49" charset="0"/>
                <a:cs typeface="Courier New" pitchFamily="49" charset="0"/>
              </a:rPr>
              <a:t>只能把相同枚举类型的数据赋给枚举变量。</a:t>
            </a:r>
            <a:endParaRPr lang="en-US" altLang="zh-CN" dirty="0">
              <a:latin typeface="Courier New" pitchFamily="49" charset="0"/>
              <a:cs typeface="Courier New" pitchFamily="49" charset="0"/>
            </a:endParaRPr>
          </a:p>
          <a:p>
            <a:pPr>
              <a:buFontTx/>
              <a:buNone/>
            </a:pP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Weekday d1, d2;</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d1 = SUN;</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d2 = d1;</a:t>
            </a:r>
          </a:p>
          <a:p>
            <a:pPr>
              <a:buFontTx/>
              <a:buNone/>
            </a:pP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d1 = 1</a:t>
            </a:r>
            <a:r>
              <a:rPr lang="en-US" altLang="zh-CN" sz="2400" dirty="0">
                <a:solidFill>
                  <a:srgbClr val="FF0000"/>
                </a:solidFill>
                <a:latin typeface="Courier New" pitchFamily="49" charset="0"/>
                <a:cs typeface="Courier New" pitchFamily="49" charset="0"/>
              </a:rPr>
              <a:t>×</a:t>
            </a:r>
          </a:p>
          <a:p>
            <a:pPr>
              <a:buFontTx/>
              <a:buNone/>
            </a:pPr>
            <a:r>
              <a:rPr lang="en-US" altLang="zh-CN" sz="2400" dirty="0">
                <a:latin typeface="Courier New" pitchFamily="49" charset="0"/>
                <a:cs typeface="Courier New" pitchFamily="49" charset="0"/>
              </a:rPr>
              <a:t>	d1 = RED</a:t>
            </a:r>
            <a:r>
              <a:rPr lang="en-US" altLang="zh-CN" sz="2400" dirty="0">
                <a:solidFill>
                  <a:srgbClr val="FF0000"/>
                </a:solidFill>
                <a:latin typeface="Courier New" pitchFamily="49" charset="0"/>
                <a:cs typeface="Courier New" pitchFamily="49" charset="0"/>
              </a:rPr>
              <a:t>×</a:t>
            </a:r>
            <a:endParaRPr lang="zh-CN" altLang="en-US" sz="2400" dirty="0">
              <a:solidFill>
                <a:srgbClr val="FF0000"/>
              </a:solidFill>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FE2C2B47-A7EE-4FD7-9A5E-80C3985B807E}" type="slidenum">
              <a:rPr lang="en-US" altLang="zh-CN" sz="1200">
                <a:latin typeface="Arial" charset="0"/>
                <a:ea typeface="+mn-ea"/>
              </a:rPr>
              <a:pPr algn="r">
                <a:defRPr/>
              </a:pPr>
              <a:t>75</a:t>
            </a:fld>
            <a:endParaRPr lang="en-US" altLang="zh-CN" sz="1200">
              <a:latin typeface="Arial" charset="0"/>
              <a:ea typeface="+mn-ea"/>
            </a:endParaRPr>
          </a:p>
        </p:txBody>
      </p:sp>
      <p:sp>
        <p:nvSpPr>
          <p:cNvPr id="83973" name="矩形 1"/>
          <p:cNvSpPr>
            <a:spLocks noChangeArrowheads="1"/>
          </p:cNvSpPr>
          <p:nvPr/>
        </p:nvSpPr>
        <p:spPr bwMode="auto">
          <a:xfrm>
            <a:off x="334391" y="5184776"/>
            <a:ext cx="10261316" cy="46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lvl="1"/>
            <a:r>
              <a:rPr lang="en-US" altLang="zh-CN" dirty="0" err="1">
                <a:latin typeface="Courier New" pitchFamily="49" charset="0"/>
                <a:cs typeface="Courier New" pitchFamily="49" charset="0"/>
              </a:rPr>
              <a:t>enum</a:t>
            </a:r>
            <a:r>
              <a:rPr lang="en-US" altLang="zh-CN" dirty="0">
                <a:latin typeface="Courier New" pitchFamily="49" charset="0"/>
                <a:cs typeface="Courier New" pitchFamily="49" charset="0"/>
              </a:rPr>
              <a:t> Weekday {SUN, MON, TUE, WED, THU, FRI, SAT};</a:t>
            </a:r>
            <a:endParaRPr lang="zh-CN" altLang="zh-CN" dirty="0">
              <a:latin typeface="Courier New" pitchFamily="49" charset="0"/>
              <a:cs typeface="Courier New" pitchFamily="49" charset="0"/>
            </a:endParaRPr>
          </a:p>
        </p:txBody>
      </p:sp>
      <p:sp>
        <p:nvSpPr>
          <p:cNvPr id="2" name="矩形 1"/>
          <p:cNvSpPr/>
          <p:nvPr/>
        </p:nvSpPr>
        <p:spPr>
          <a:xfrm>
            <a:off x="334391" y="5836503"/>
            <a:ext cx="7200976" cy="461665"/>
          </a:xfrm>
          <a:prstGeom prst="rect">
            <a:avLst/>
          </a:prstGeom>
          <a:ln>
            <a:solidFill>
              <a:schemeClr val="tx1"/>
            </a:solidFill>
          </a:ln>
        </p:spPr>
        <p:txBody>
          <a:bodyPr wrap="square">
            <a:spAutoFit/>
          </a:bodyPr>
          <a:lstStyle/>
          <a:p>
            <a:pPr lvl="1"/>
            <a:r>
              <a:rPr lang="en-US" altLang="zh-CN" dirty="0" err="1">
                <a:latin typeface="Courier New" pitchFamily="49" charset="0"/>
                <a:cs typeface="Courier New" pitchFamily="49" charset="0"/>
              </a:rPr>
              <a:t>enum</a:t>
            </a:r>
            <a:r>
              <a:rPr lang="en-US" altLang="zh-CN" dirty="0">
                <a:latin typeface="Courier New" pitchFamily="49" charset="0"/>
                <a:cs typeface="Courier New" pitchFamily="49" charset="0"/>
              </a:rPr>
              <a:t> </a:t>
            </a:r>
            <a:r>
              <a:rPr lang="pt-BR" altLang="zh-CN" dirty="0">
                <a:latin typeface="Courier New" pitchFamily="49" charset="0"/>
                <a:cs typeface="Courier New" pitchFamily="49" charset="0"/>
              </a:rPr>
              <a:t>Color {RED, YELLOW, BLUE}</a:t>
            </a:r>
            <a:r>
              <a:rPr lang="en-US" altLang="zh-CN" dirty="0">
                <a:latin typeface="Courier New" pitchFamily="49" charset="0"/>
                <a:cs typeface="Courier New" pitchFamily="49" charset="0"/>
              </a:rPr>
              <a:t>;</a:t>
            </a:r>
            <a:endParaRPr lang="zh-CN" altLang="zh-CN" dirty="0">
              <a:latin typeface="Courier New" pitchFamily="49" charset="0"/>
              <a:cs typeface="Courier New" pitchFamily="49" charset="0"/>
            </a:endParaRPr>
          </a:p>
        </p:txBody>
      </p:sp>
    </p:spTree>
    <p:extLst>
      <p:ext uri="{BB962C8B-B14F-4D97-AF65-F5344CB8AC3E}">
        <p14:creationId xmlns:p14="http://schemas.microsoft.com/office/powerpoint/2010/main" val="3744467325"/>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endParaRPr lang="zh-CN" altLang="en-US"/>
          </a:p>
        </p:txBody>
      </p:sp>
      <p:sp>
        <p:nvSpPr>
          <p:cNvPr id="84995" name="内容占位符 2"/>
          <p:cNvSpPr>
            <a:spLocks noGrp="1"/>
          </p:cNvSpPr>
          <p:nvPr>
            <p:ph idx="1"/>
          </p:nvPr>
        </p:nvSpPr>
        <p:spPr/>
        <p:txBody>
          <a:bodyPr/>
          <a:lstStyle/>
          <a:p>
            <a:r>
              <a:rPr lang="zh-CN" altLang="zh-CN" dirty="0">
                <a:latin typeface="Courier New" pitchFamily="49" charset="0"/>
                <a:cs typeface="Courier New" pitchFamily="49" charset="0"/>
              </a:rPr>
              <a:t>枚举类型数据不可以直接输入输出。</a:t>
            </a:r>
          </a:p>
          <a:p>
            <a:pPr>
              <a:buFontTx/>
              <a:buNone/>
            </a:pP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b="0" dirty="0" err="1">
                <a:latin typeface="Courier New" pitchFamily="49" charset="0"/>
                <a:cs typeface="Courier New" pitchFamily="49" charset="0"/>
              </a:rPr>
              <a:t>int</a:t>
            </a:r>
            <a:r>
              <a:rPr lang="en-US" altLang="zh-CN" sz="2400" b="0" dirty="0">
                <a:latin typeface="Courier New" pitchFamily="49" charset="0"/>
                <a:cs typeface="Courier New" pitchFamily="49" charset="0"/>
              </a:rPr>
              <a:t> main( )</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enum</a:t>
            </a:r>
            <a:r>
              <a:rPr lang="en-US" altLang="zh-CN" sz="2400" b="0" dirty="0">
                <a:latin typeface="Courier New" pitchFamily="49" charset="0"/>
                <a:cs typeface="Courier New" pitchFamily="49" charset="0"/>
              </a:rPr>
              <a:t> Weekday {SUN, MON, TUE, WED, THU, FRI, SAT};</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Weekday d1 = SUN, d2 = SAT;</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if(d1 &lt; d2)</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printf</a:t>
            </a:r>
            <a:r>
              <a:rPr lang="en-US" altLang="zh-CN" sz="2400" b="0" dirty="0">
                <a:latin typeface="Courier New" pitchFamily="49" charset="0"/>
                <a:cs typeface="Courier New" pitchFamily="49" charset="0"/>
              </a:rPr>
              <a:t>("SUN &lt; SAT. \n");</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else</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a:t>
            </a:r>
            <a:r>
              <a:rPr lang="en-US" altLang="zh-CN" sz="2400" b="0" dirty="0" err="1">
                <a:latin typeface="Courier New" pitchFamily="49" charset="0"/>
                <a:cs typeface="Courier New" pitchFamily="49" charset="0"/>
              </a:rPr>
              <a:t>printf</a:t>
            </a:r>
            <a:r>
              <a:rPr lang="en-US" altLang="zh-CN" sz="2400" b="0" dirty="0">
                <a:latin typeface="Courier New" pitchFamily="49" charset="0"/>
                <a:cs typeface="Courier New" pitchFamily="49" charset="0"/>
              </a:rPr>
              <a:t>("SAT &lt; SUN? </a:t>
            </a:r>
            <a:r>
              <a:rPr lang="en-US" altLang="zh-CN" sz="2000" b="0" dirty="0">
                <a:latin typeface="Courier New" pitchFamily="49" charset="0"/>
                <a:cs typeface="Courier New" pitchFamily="49" charset="0"/>
              </a:rPr>
              <a:t>Which day is the first day of a week? </a:t>
            </a:r>
            <a:r>
              <a:rPr lang="en-US" altLang="zh-CN" sz="2400" b="0" dirty="0">
                <a:latin typeface="Courier New" pitchFamily="49" charset="0"/>
                <a:cs typeface="Courier New" pitchFamily="49" charset="0"/>
              </a:rPr>
              <a:t>\n");</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	return 0;</a:t>
            </a:r>
            <a:endParaRPr lang="zh-CN" altLang="zh-CN" sz="2400" b="0" dirty="0">
              <a:latin typeface="Courier New" pitchFamily="49" charset="0"/>
              <a:cs typeface="Courier New" pitchFamily="49" charset="0"/>
            </a:endParaRPr>
          </a:p>
          <a:p>
            <a:pPr>
              <a:buFontTx/>
              <a:buNone/>
            </a:pPr>
            <a:r>
              <a:rPr lang="en-US" altLang="zh-CN" sz="2400" b="0" dirty="0">
                <a:latin typeface="Courier New" pitchFamily="49" charset="0"/>
                <a:cs typeface="Courier New" pitchFamily="49" charset="0"/>
              </a:rPr>
              <a:t>}//</a:t>
            </a:r>
            <a:r>
              <a:rPr lang="zh-CN" altLang="en-US" sz="2400" b="0" dirty="0">
                <a:latin typeface="Courier New" pitchFamily="49" charset="0"/>
                <a:cs typeface="Courier New" pitchFamily="49" charset="0"/>
              </a:rPr>
              <a:t>间接输出</a:t>
            </a: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351E7B9-6AE3-4189-8610-AC055D7DB923}" type="slidenum">
              <a:rPr lang="en-US" altLang="zh-CN" sz="1200">
                <a:latin typeface="Arial" charset="0"/>
                <a:ea typeface="+mn-ea"/>
              </a:rPr>
              <a:pPr algn="r">
                <a:defRPr/>
              </a:pPr>
              <a:t>76</a:t>
            </a:fld>
            <a:endParaRPr lang="en-US" altLang="zh-CN" sz="1200">
              <a:latin typeface="Arial" charset="0"/>
              <a:ea typeface="+mn-ea"/>
            </a:endParaRPr>
          </a:p>
        </p:txBody>
      </p:sp>
    </p:spTree>
    <p:extLst>
      <p:ext uri="{BB962C8B-B14F-4D97-AF65-F5344CB8AC3E}">
        <p14:creationId xmlns:p14="http://schemas.microsoft.com/office/powerpoint/2010/main" val="3895559698"/>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4294967295"/>
          </p:nvPr>
        </p:nvSpPr>
        <p:spPr/>
        <p:txBody>
          <a:bodyPr/>
          <a:lstStyle/>
          <a:p>
            <a:r>
              <a:rPr kumimoji="1" lang="zh-CN" altLang="en-US" dirty="0"/>
              <a:t>基本类型</a:t>
            </a:r>
            <a:endParaRPr kumimoji="1" lang="en-US" altLang="zh-CN" dirty="0"/>
          </a:p>
          <a:p>
            <a:pPr lvl="1"/>
            <a:r>
              <a:rPr kumimoji="1" lang="zh-CN" altLang="en-US" dirty="0"/>
              <a:t>字符型 </a:t>
            </a:r>
            <a:r>
              <a:rPr kumimoji="1" lang="en-US" altLang="zh-CN" b="1" dirty="0">
                <a:solidFill>
                  <a:srgbClr val="FF3300"/>
                </a:solidFill>
              </a:rPr>
              <a:t>char</a:t>
            </a:r>
            <a:endParaRPr kumimoji="1" lang="en-US" altLang="zh-CN" b="1" dirty="0"/>
          </a:p>
          <a:p>
            <a:pPr lvl="1"/>
            <a:r>
              <a:rPr kumimoji="1" lang="zh-CN" altLang="en-US" dirty="0"/>
              <a:t>整型 </a:t>
            </a:r>
            <a:r>
              <a:rPr kumimoji="1" lang="en-US" altLang="zh-CN" b="1" dirty="0">
                <a:solidFill>
                  <a:srgbClr val="FF0000"/>
                </a:solidFill>
              </a:rPr>
              <a:t>…</a:t>
            </a:r>
            <a:r>
              <a:rPr kumimoji="1" lang="en-US" altLang="zh-CN" dirty="0">
                <a:solidFill>
                  <a:srgbClr val="FF0000"/>
                </a:solidFill>
              </a:rPr>
              <a:t> </a:t>
            </a:r>
            <a:r>
              <a:rPr kumimoji="1" lang="en-US" altLang="zh-CN" b="1" dirty="0" err="1">
                <a:solidFill>
                  <a:srgbClr val="FF3300"/>
                </a:solidFill>
              </a:rPr>
              <a:t>int</a:t>
            </a:r>
            <a:endParaRPr kumimoji="1" lang="en-US" altLang="zh-CN" b="1" dirty="0"/>
          </a:p>
          <a:p>
            <a:pPr lvl="1">
              <a:buClr>
                <a:schemeClr val="tx1"/>
              </a:buClr>
            </a:pPr>
            <a:r>
              <a:rPr kumimoji="1" lang="zh-CN" altLang="en-US" dirty="0"/>
              <a:t>逻辑型 </a:t>
            </a:r>
            <a:r>
              <a:rPr kumimoji="1" lang="en-US" altLang="zh-CN" dirty="0">
                <a:solidFill>
                  <a:srgbClr val="FF0000"/>
                </a:solidFill>
              </a:rPr>
              <a:t>_</a:t>
            </a:r>
            <a:r>
              <a:rPr kumimoji="1" lang="en-US" altLang="zh-CN" dirty="0" err="1">
                <a:solidFill>
                  <a:srgbClr val="FF0000"/>
                </a:solidFill>
              </a:rPr>
              <a:t>Bool</a:t>
            </a:r>
            <a:r>
              <a:rPr kumimoji="1" lang="en-US" altLang="zh-CN" dirty="0"/>
              <a:t>/</a:t>
            </a:r>
            <a:r>
              <a:rPr kumimoji="1" lang="en-US" altLang="zh-CN" dirty="0" err="1">
                <a:solidFill>
                  <a:srgbClr val="FF0000"/>
                </a:solidFill>
              </a:rPr>
              <a:t>bool</a:t>
            </a:r>
            <a:r>
              <a:rPr kumimoji="1" lang="en-US" altLang="zh-CN" dirty="0">
                <a:solidFill>
                  <a:srgbClr val="FF0000"/>
                </a:solidFill>
              </a:rPr>
              <a:t> </a:t>
            </a:r>
            <a:endParaRPr kumimoji="1" lang="en-US" altLang="zh-CN" dirty="0"/>
          </a:p>
          <a:p>
            <a:pPr lvl="1">
              <a:buClr>
                <a:schemeClr val="tx1"/>
              </a:buClr>
            </a:pPr>
            <a:r>
              <a:rPr kumimoji="1" lang="zh-CN" altLang="en-US" dirty="0"/>
              <a:t>枚举类型 </a:t>
            </a:r>
            <a:r>
              <a:rPr kumimoji="1" lang="en-US" altLang="zh-CN" b="1" dirty="0" err="1">
                <a:solidFill>
                  <a:srgbClr val="FF0000"/>
                </a:solidFill>
              </a:rPr>
              <a:t>enum</a:t>
            </a:r>
            <a:r>
              <a:rPr kumimoji="1" lang="en-US" altLang="zh-CN" dirty="0">
                <a:solidFill>
                  <a:srgbClr val="FF0000"/>
                </a:solidFill>
              </a:rPr>
              <a:t> …</a:t>
            </a:r>
          </a:p>
          <a:p>
            <a:pPr lvl="1"/>
            <a:r>
              <a:rPr kumimoji="1" lang="zh-CN" altLang="en-US" dirty="0"/>
              <a:t>浮点型（</a:t>
            </a:r>
            <a:r>
              <a:rPr lang="en-US" altLang="zh-CN" dirty="0"/>
              <a:t>floating types</a:t>
            </a:r>
            <a:r>
              <a:rPr lang="zh-CN" altLang="en-US" dirty="0"/>
              <a:t>）</a:t>
            </a:r>
            <a:endParaRPr kumimoji="1" lang="en-US" altLang="zh-CN" dirty="0"/>
          </a:p>
          <a:p>
            <a:pPr lvl="2"/>
            <a:r>
              <a:rPr kumimoji="1" lang="zh-CN" altLang="en-US" dirty="0"/>
              <a:t>实浮点型（</a:t>
            </a:r>
            <a:r>
              <a:rPr lang="en-US" altLang="zh-CN" dirty="0"/>
              <a:t>real floating types</a:t>
            </a:r>
            <a:r>
              <a:rPr lang="zh-CN" altLang="en-US" dirty="0"/>
              <a:t>）</a:t>
            </a:r>
            <a:endParaRPr kumimoji="1" lang="zh-CN" altLang="en-US" dirty="0"/>
          </a:p>
          <a:p>
            <a:pPr lvl="3"/>
            <a:r>
              <a:rPr kumimoji="1" lang="zh-CN" altLang="en-US" dirty="0"/>
              <a:t>单精度 </a:t>
            </a:r>
            <a:r>
              <a:rPr kumimoji="1" lang="en-US" altLang="zh-CN" b="1" dirty="0">
                <a:solidFill>
                  <a:srgbClr val="FF0000"/>
                </a:solidFill>
              </a:rPr>
              <a:t>float</a:t>
            </a:r>
          </a:p>
          <a:p>
            <a:pPr lvl="3"/>
            <a:r>
              <a:rPr kumimoji="1" lang="zh-CN" altLang="en-US" dirty="0"/>
              <a:t>双精度 </a:t>
            </a:r>
            <a:r>
              <a:rPr kumimoji="1" lang="en-US" altLang="zh-CN" b="1" dirty="0">
                <a:solidFill>
                  <a:srgbClr val="FF0000"/>
                </a:solidFill>
              </a:rPr>
              <a:t>double</a:t>
            </a:r>
          </a:p>
          <a:p>
            <a:pPr lvl="3">
              <a:buClr>
                <a:schemeClr val="tx1"/>
              </a:buClr>
            </a:pPr>
            <a:r>
              <a:rPr kumimoji="1" lang="zh-CN" altLang="en-US" dirty="0"/>
              <a:t>长双精度 </a:t>
            </a:r>
            <a:r>
              <a:rPr kumimoji="1" lang="en-US" altLang="zh-CN" b="1" dirty="0">
                <a:solidFill>
                  <a:srgbClr val="FF0000"/>
                </a:solidFill>
              </a:rPr>
              <a:t>long</a:t>
            </a:r>
            <a:r>
              <a:rPr kumimoji="1" lang="en-US" altLang="zh-CN" dirty="0">
                <a:solidFill>
                  <a:srgbClr val="FF3300"/>
                </a:solidFill>
              </a:rPr>
              <a:t>  </a:t>
            </a:r>
            <a:r>
              <a:rPr kumimoji="1" lang="en-US" altLang="zh-CN" b="1" dirty="0">
                <a:solidFill>
                  <a:srgbClr val="FF0000"/>
                </a:solidFill>
              </a:rPr>
              <a:t>double</a:t>
            </a:r>
          </a:p>
          <a:p>
            <a:pPr lvl="2">
              <a:buClr>
                <a:schemeClr val="tx1"/>
              </a:buClr>
            </a:pPr>
            <a:r>
              <a:rPr kumimoji="1" lang="zh-CN" altLang="en-US" dirty="0"/>
              <a:t>复型</a:t>
            </a:r>
            <a:endParaRPr kumimoji="1" lang="en-US" altLang="zh-CN" dirty="0"/>
          </a:p>
          <a:p>
            <a:endParaRPr lang="en-US" altLang="zh-CN" dirty="0"/>
          </a:p>
        </p:txBody>
      </p:sp>
      <p:cxnSp>
        <p:nvCxnSpPr>
          <p:cNvPr id="87043" name="直接箭头连接符 6"/>
          <p:cNvCxnSpPr>
            <a:cxnSpLocks noChangeShapeType="1"/>
          </p:cNvCxnSpPr>
          <p:nvPr/>
        </p:nvCxnSpPr>
        <p:spPr bwMode="auto">
          <a:xfrm>
            <a:off x="3214799" y="1628775"/>
            <a:ext cx="62433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44" name="直接箭头连接符 8"/>
          <p:cNvCxnSpPr>
            <a:cxnSpLocks noChangeShapeType="1"/>
          </p:cNvCxnSpPr>
          <p:nvPr/>
        </p:nvCxnSpPr>
        <p:spPr bwMode="auto">
          <a:xfrm flipV="1">
            <a:off x="2975647" y="1808164"/>
            <a:ext cx="912165" cy="2254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45" name="TextBox 9"/>
          <p:cNvSpPr txBox="1">
            <a:spLocks noChangeArrowheads="1"/>
          </p:cNvSpPr>
          <p:nvPr/>
        </p:nvSpPr>
        <p:spPr bwMode="auto">
          <a:xfrm>
            <a:off x="3995747" y="1427163"/>
            <a:ext cx="2986229"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ctr" eaLnBrk="1" hangingPunct="1"/>
            <a:r>
              <a:rPr lang="zh-CN" altLang="en-US"/>
              <a:t>整型</a:t>
            </a:r>
            <a:endParaRPr lang="en-US" altLang="zh-CN"/>
          </a:p>
          <a:p>
            <a:pPr algn="ctr" eaLnBrk="1" hangingPunct="1"/>
            <a:r>
              <a:rPr lang="en-US" altLang="zh-CN"/>
              <a:t>(integer types)</a:t>
            </a:r>
            <a:endParaRPr lang="zh-CN" altLang="en-US"/>
          </a:p>
        </p:txBody>
      </p:sp>
      <p:cxnSp>
        <p:nvCxnSpPr>
          <p:cNvPr id="87046" name="直接箭头连接符 14"/>
          <p:cNvCxnSpPr>
            <a:cxnSpLocks noChangeShapeType="1"/>
          </p:cNvCxnSpPr>
          <p:nvPr/>
        </p:nvCxnSpPr>
        <p:spPr bwMode="auto">
          <a:xfrm>
            <a:off x="6935414" y="2303465"/>
            <a:ext cx="660314" cy="67627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47" name="直接箭头连接符 16"/>
          <p:cNvCxnSpPr>
            <a:cxnSpLocks noChangeShapeType="1"/>
          </p:cNvCxnSpPr>
          <p:nvPr/>
        </p:nvCxnSpPr>
        <p:spPr bwMode="auto">
          <a:xfrm flipV="1">
            <a:off x="4880071" y="3203575"/>
            <a:ext cx="2715658" cy="4270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3C9DA35-00BF-432A-A973-291AD30C75D1}" type="slidenum">
              <a:rPr lang="en-US" altLang="zh-CN" sz="1200">
                <a:latin typeface="Arial" charset="0"/>
                <a:ea typeface="+mn-ea"/>
              </a:rPr>
              <a:pPr algn="r">
                <a:defRPr/>
              </a:pPr>
              <a:t>77</a:t>
            </a:fld>
            <a:endParaRPr lang="en-US" altLang="zh-CN" sz="1200">
              <a:latin typeface="Arial" charset="0"/>
              <a:ea typeface="+mn-ea"/>
            </a:endParaRPr>
          </a:p>
        </p:txBody>
      </p:sp>
      <p:sp>
        <p:nvSpPr>
          <p:cNvPr id="87049" name="TextBox 9"/>
          <p:cNvSpPr txBox="1">
            <a:spLocks noChangeArrowheads="1"/>
          </p:cNvSpPr>
          <p:nvPr/>
        </p:nvSpPr>
        <p:spPr bwMode="auto">
          <a:xfrm>
            <a:off x="7595729" y="1673225"/>
            <a:ext cx="393437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ctr" eaLnBrk="1" hangingPunct="1"/>
            <a:r>
              <a:rPr lang="zh-CN" altLang="en-US"/>
              <a:t>算术类型</a:t>
            </a:r>
            <a:endParaRPr lang="en-US" altLang="zh-CN"/>
          </a:p>
          <a:p>
            <a:pPr algn="ctr" eaLnBrk="1" hangingPunct="1"/>
            <a:r>
              <a:rPr lang="en-US" altLang="zh-CN"/>
              <a:t>(arithmetic types)</a:t>
            </a:r>
            <a:endParaRPr lang="zh-CN" altLang="en-US"/>
          </a:p>
        </p:txBody>
      </p:sp>
      <p:cxnSp>
        <p:nvCxnSpPr>
          <p:cNvPr id="87050" name="直接箭头连接符 18"/>
          <p:cNvCxnSpPr>
            <a:cxnSpLocks noChangeShapeType="1"/>
          </p:cNvCxnSpPr>
          <p:nvPr/>
        </p:nvCxnSpPr>
        <p:spPr bwMode="auto">
          <a:xfrm flipV="1">
            <a:off x="3574585" y="1989138"/>
            <a:ext cx="372485" cy="3603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51" name="TextBox 9"/>
          <p:cNvSpPr txBox="1">
            <a:spLocks noChangeArrowheads="1"/>
          </p:cNvSpPr>
          <p:nvPr/>
        </p:nvSpPr>
        <p:spPr bwMode="auto">
          <a:xfrm>
            <a:off x="7654988" y="2798763"/>
            <a:ext cx="2880408"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ctr" eaLnBrk="1" hangingPunct="1"/>
            <a:r>
              <a:rPr lang="zh-CN" altLang="en-US"/>
              <a:t>实型</a:t>
            </a:r>
            <a:endParaRPr lang="en-US" altLang="zh-CN"/>
          </a:p>
          <a:p>
            <a:pPr algn="ctr" eaLnBrk="1" hangingPunct="1"/>
            <a:r>
              <a:rPr lang="en-US" altLang="zh-CN"/>
              <a:t>(real types)</a:t>
            </a:r>
            <a:endParaRPr lang="zh-CN" altLang="en-US"/>
          </a:p>
        </p:txBody>
      </p:sp>
      <p:cxnSp>
        <p:nvCxnSpPr>
          <p:cNvPr id="87052" name="直接箭头连接符 31"/>
          <p:cNvCxnSpPr>
            <a:cxnSpLocks noChangeShapeType="1"/>
          </p:cNvCxnSpPr>
          <p:nvPr/>
        </p:nvCxnSpPr>
        <p:spPr bwMode="auto">
          <a:xfrm flipV="1">
            <a:off x="4204996" y="2303465"/>
            <a:ext cx="3329357" cy="90011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53" name="直接箭头连接符 33"/>
          <p:cNvCxnSpPr>
            <a:cxnSpLocks noChangeShapeType="1"/>
          </p:cNvCxnSpPr>
          <p:nvPr/>
        </p:nvCxnSpPr>
        <p:spPr bwMode="auto">
          <a:xfrm>
            <a:off x="7056049" y="1898650"/>
            <a:ext cx="478304" cy="4445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直接箭头连接符 18"/>
          <p:cNvCxnSpPr>
            <a:cxnSpLocks noChangeShapeType="1"/>
          </p:cNvCxnSpPr>
          <p:nvPr/>
        </p:nvCxnSpPr>
        <p:spPr bwMode="auto">
          <a:xfrm flipV="1">
            <a:off x="3422763" y="2303465"/>
            <a:ext cx="572984" cy="66278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129710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0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0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9" grpId="0" animBg="1"/>
      <p:bldP spid="8705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zh-CN"/>
              <a:t>基本类型的</a:t>
            </a:r>
            <a:r>
              <a:rPr lang="zh-CN" altLang="en-US"/>
              <a:t>选</a:t>
            </a:r>
            <a:r>
              <a:rPr lang="zh-CN" altLang="zh-CN"/>
              <a:t>用</a:t>
            </a:r>
            <a:endParaRPr lang="zh-CN" altLang="en-US"/>
          </a:p>
        </p:txBody>
      </p:sp>
      <p:sp>
        <p:nvSpPr>
          <p:cNvPr id="88067" name="内容占位符 2"/>
          <p:cNvSpPr>
            <a:spLocks noGrp="1"/>
          </p:cNvSpPr>
          <p:nvPr>
            <p:ph idx="1"/>
          </p:nvPr>
        </p:nvSpPr>
        <p:spPr/>
        <p:txBody>
          <a:bodyPr/>
          <a:lstStyle/>
          <a:p>
            <a:r>
              <a:rPr lang="zh-CN" altLang="zh-CN" dirty="0"/>
              <a:t>为了选择合适的基本类型定义变量或函数，需要注意考虑以下几个方面：</a:t>
            </a:r>
          </a:p>
          <a:p>
            <a:pPr lvl="1"/>
            <a:r>
              <a:rPr lang="zh-CN" altLang="zh-CN" dirty="0"/>
              <a:t>表达是否自然，</a:t>
            </a:r>
            <a:r>
              <a:rPr lang="zh-CN" altLang="en-US" dirty="0"/>
              <a:t>例</a:t>
            </a:r>
            <a:r>
              <a:rPr lang="zh-CN" altLang="zh-CN" dirty="0"/>
              <a:t>如将一个表示人数的变量定义成</a:t>
            </a:r>
            <a:r>
              <a:rPr lang="en-US" altLang="zh-CN" dirty="0"/>
              <a:t>float</a:t>
            </a:r>
            <a:r>
              <a:rPr lang="zh-CN" altLang="zh-CN" dirty="0"/>
              <a:t>型显然不合适；</a:t>
            </a:r>
          </a:p>
          <a:p>
            <a:pPr lvl="1"/>
            <a:r>
              <a:rPr lang="zh-CN" altLang="zh-CN" dirty="0"/>
              <a:t>可参与的操作与实际操作是否相符，</a:t>
            </a:r>
            <a:r>
              <a:rPr lang="zh-CN" altLang="en-US" dirty="0"/>
              <a:t>例</a:t>
            </a:r>
            <a:r>
              <a:rPr lang="zh-CN" altLang="zh-CN" dirty="0"/>
              <a:t>如需要对两个变量进行求余数运算，那么把其中任一变量定义成</a:t>
            </a:r>
            <a:r>
              <a:rPr lang="en-US" altLang="zh-CN" dirty="0"/>
              <a:t>double</a:t>
            </a:r>
            <a:r>
              <a:rPr lang="zh-CN" altLang="zh-CN" dirty="0"/>
              <a:t>型都不合适；</a:t>
            </a:r>
          </a:p>
          <a:p>
            <a:pPr lvl="1"/>
            <a:r>
              <a:rPr lang="zh-CN" altLang="en-US" dirty="0"/>
              <a:t>值集</a:t>
            </a:r>
            <a:r>
              <a:rPr lang="zh-CN" altLang="zh-CN" dirty="0"/>
              <a:t>与实际需求是否协调（是否浪费空间或溢出），</a:t>
            </a:r>
            <a:r>
              <a:rPr lang="zh-CN" altLang="en-US" dirty="0"/>
              <a:t>例</a:t>
            </a:r>
            <a:r>
              <a:rPr lang="zh-CN" altLang="zh-CN" dirty="0"/>
              <a:t>如将一批书的总价定义成</a:t>
            </a:r>
            <a:r>
              <a:rPr lang="en-US" altLang="zh-CN" dirty="0"/>
              <a:t>long double</a:t>
            </a:r>
            <a:r>
              <a:rPr lang="zh-CN" altLang="zh-CN" dirty="0"/>
              <a:t>型或</a:t>
            </a:r>
            <a:r>
              <a:rPr lang="en-US" altLang="zh-CN" dirty="0"/>
              <a:t>float</a:t>
            </a:r>
            <a:r>
              <a:rPr lang="zh-CN" altLang="zh-CN" dirty="0"/>
              <a:t>型可能没有</a:t>
            </a:r>
            <a:r>
              <a:rPr lang="en-US" altLang="zh-CN" dirty="0"/>
              <a:t>double</a:t>
            </a:r>
            <a:r>
              <a:rPr lang="zh-CN" altLang="zh-CN" dirty="0"/>
              <a:t>型合适。</a:t>
            </a:r>
          </a:p>
          <a:p>
            <a:endParaRPr lang="zh-CN" altLang="en-US"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D50C55AE-CE25-4E03-AA5B-A192B987C213}" type="slidenum">
              <a:rPr lang="en-US" altLang="zh-CN" sz="1200">
                <a:latin typeface="Arial" charset="0"/>
                <a:ea typeface="+mn-ea"/>
              </a:rPr>
              <a:pPr algn="r">
                <a:defRPr/>
              </a:pPr>
              <a:t>78</a:t>
            </a:fld>
            <a:endParaRPr lang="en-US" altLang="zh-CN" sz="1200">
              <a:latin typeface="Arial" charset="0"/>
              <a:ea typeface="+mn-ea"/>
            </a:endParaRPr>
          </a:p>
        </p:txBody>
      </p:sp>
    </p:spTree>
    <p:extLst>
      <p:ext uri="{BB962C8B-B14F-4D97-AF65-F5344CB8AC3E}">
        <p14:creationId xmlns:p14="http://schemas.microsoft.com/office/powerpoint/2010/main" val="483690114"/>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sz="3200" dirty="0" err="1"/>
              <a:t>sizeof</a:t>
            </a:r>
            <a:endParaRPr lang="zh-CN" altLang="en-US" sz="3200" dirty="0"/>
          </a:p>
        </p:txBody>
      </p:sp>
      <p:sp>
        <p:nvSpPr>
          <p:cNvPr id="33795" name="Rectangle 3"/>
          <p:cNvSpPr>
            <a:spLocks noGrp="1" noChangeArrowheads="1"/>
          </p:cNvSpPr>
          <p:nvPr>
            <p:ph type="body" idx="1"/>
          </p:nvPr>
        </p:nvSpPr>
        <p:spPr/>
        <p:txBody>
          <a:bodyPr/>
          <a:lstStyle/>
          <a:p>
            <a:pPr eaLnBrk="1" hangingPunct="1"/>
            <a:r>
              <a:rPr lang="zh-CN" altLang="en-US" dirty="0"/>
              <a:t>在不同规格的计算机中，各种数据类型的数据实际占用空间的大小可能不同。</a:t>
            </a:r>
          </a:p>
          <a:p>
            <a:pPr eaLnBrk="1" hangingPunct="1"/>
            <a:r>
              <a:rPr lang="en-US" altLang="zh-CN" dirty="0"/>
              <a:t>C</a:t>
            </a:r>
            <a:r>
              <a:rPr lang="zh-CN" altLang="zh-CN" dirty="0"/>
              <a:t>语言提供了操作符</a:t>
            </a:r>
            <a:r>
              <a:rPr lang="en-US" altLang="zh-CN" dirty="0" err="1"/>
              <a:t>sizeof</a:t>
            </a:r>
            <a:r>
              <a:rPr lang="en-US" altLang="zh-CN" dirty="0"/>
              <a:t>(</a:t>
            </a:r>
            <a:r>
              <a:rPr lang="zh-CN" altLang="zh-CN" dirty="0"/>
              <a:t>操作数</a:t>
            </a:r>
            <a:r>
              <a:rPr lang="en-US" altLang="zh-CN" dirty="0"/>
              <a:t>)</a:t>
            </a:r>
            <a:r>
              <a:rPr lang="zh-CN" altLang="zh-CN" dirty="0"/>
              <a:t>来计算操作数实际占用内存空间的字节数，它是一个单目操作符，其中的操作数可以是各种表达式，也可以是表示基本类型的关键</a:t>
            </a:r>
            <a:r>
              <a:rPr lang="zh-CN" altLang="en-US" dirty="0"/>
              <a:t>字</a:t>
            </a:r>
            <a:r>
              <a:rPr lang="zh-CN" altLang="zh-CN" b="0" dirty="0"/>
              <a:t>。</a:t>
            </a:r>
            <a:r>
              <a:rPr lang="zh-CN" altLang="en-US" b="0" dirty="0"/>
              <a:t>例</a:t>
            </a:r>
            <a:r>
              <a:rPr lang="zh-CN" altLang="zh-CN" b="0" dirty="0"/>
              <a:t>如，</a:t>
            </a:r>
          </a:p>
          <a:p>
            <a:pPr lvl="1"/>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("%d \n", </a:t>
            </a:r>
            <a:r>
              <a:rPr lang="en-US" altLang="zh-CN" dirty="0" err="1">
                <a:latin typeface="Courier New" pitchFamily="49" charset="0"/>
                <a:cs typeface="Courier New" pitchFamily="49" charset="0"/>
              </a:rPr>
              <a:t>sizeof</a:t>
            </a:r>
            <a:r>
              <a:rPr lang="en-US" altLang="zh-CN" dirty="0">
                <a:latin typeface="Courier New" pitchFamily="49" charset="0"/>
                <a:cs typeface="Courier New" pitchFamily="49" charset="0"/>
              </a:rPr>
              <a:t>(long));</a:t>
            </a:r>
            <a:endParaRPr lang="zh-CN" altLang="en-US" dirty="0">
              <a:latin typeface="Courier New" pitchFamily="49" charset="0"/>
              <a:cs typeface="Courier New" pitchFamily="49" charset="0"/>
            </a:endParaRPr>
          </a:p>
          <a:p>
            <a:pPr lvl="1"/>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("%d \n", </a:t>
            </a:r>
            <a:r>
              <a:rPr lang="en-US" altLang="zh-CN" dirty="0" err="1">
                <a:latin typeface="Courier New" pitchFamily="49" charset="0"/>
                <a:cs typeface="Courier New" pitchFamily="49" charset="0"/>
              </a:rPr>
              <a:t>sizeof</a:t>
            </a:r>
            <a:r>
              <a:rPr lang="en-US" altLang="zh-CN" dirty="0">
                <a:latin typeface="Courier New" pitchFamily="49" charset="0"/>
                <a:cs typeface="Courier New" pitchFamily="49" charset="0"/>
              </a:rPr>
              <a:t>(3));</a:t>
            </a:r>
            <a:endParaRPr lang="zh-CN" altLang="en-US" dirty="0">
              <a:latin typeface="Courier New" pitchFamily="49" charset="0"/>
              <a:cs typeface="Courier New" pitchFamily="49" charset="0"/>
            </a:endParaRPr>
          </a:p>
          <a:p>
            <a:pPr lvl="1"/>
            <a:r>
              <a:rPr lang="en-US" altLang="zh-CN" dirty="0">
                <a:latin typeface="Courier New" pitchFamily="49" charset="0"/>
                <a:cs typeface="Courier New" pitchFamily="49" charset="0"/>
              </a:rPr>
              <a:t>double x;</a:t>
            </a:r>
            <a:endParaRPr lang="zh-CN" altLang="zh-CN"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("%d \n", </a:t>
            </a:r>
            <a:r>
              <a:rPr lang="en-US" altLang="zh-CN" dirty="0" err="1">
                <a:latin typeface="Courier New" pitchFamily="49" charset="0"/>
                <a:cs typeface="Courier New" pitchFamily="49" charset="0"/>
              </a:rPr>
              <a:t>sizeof</a:t>
            </a:r>
            <a:r>
              <a:rPr lang="en-US" altLang="zh-CN" dirty="0">
                <a:latin typeface="Courier New" pitchFamily="49" charset="0"/>
                <a:cs typeface="Courier New" pitchFamily="49" charset="0"/>
              </a:rPr>
              <a:t>(x+3));</a:t>
            </a:r>
            <a:endParaRPr lang="zh-CN" altLang="en-US" dirty="0">
              <a:latin typeface="Courier New" pitchFamily="49" charset="0"/>
              <a:cs typeface="Courier New" pitchFamily="49" charset="0"/>
            </a:endParaRPr>
          </a:p>
          <a:p>
            <a:pPr lvl="1">
              <a:buFontTx/>
              <a:buNone/>
            </a:pPr>
            <a:endParaRPr lang="zh-CN" altLang="zh-CN" dirty="0"/>
          </a:p>
          <a:p>
            <a:r>
              <a:rPr lang="zh-CN" altLang="zh-CN" dirty="0"/>
              <a:t>对于</a:t>
            </a:r>
            <a:r>
              <a:rPr lang="en-US" altLang="zh-CN" dirty="0" err="1"/>
              <a:t>sizeof</a:t>
            </a:r>
            <a:r>
              <a:rPr lang="en-US" altLang="zh-CN" dirty="0"/>
              <a:t>(</a:t>
            </a:r>
            <a:r>
              <a:rPr lang="zh-CN" altLang="zh-CN" dirty="0"/>
              <a:t>类型名</a:t>
            </a:r>
            <a:r>
              <a:rPr lang="en-US" altLang="zh-CN" dirty="0"/>
              <a:t>)</a:t>
            </a:r>
            <a:r>
              <a:rPr lang="zh-CN" altLang="zh-CN" dirty="0"/>
              <a:t>和</a:t>
            </a:r>
            <a:r>
              <a:rPr lang="en-US" altLang="zh-CN" dirty="0" err="1"/>
              <a:t>sizeof</a:t>
            </a:r>
            <a:r>
              <a:rPr lang="en-US" altLang="zh-CN" dirty="0"/>
              <a:t>(</a:t>
            </a:r>
            <a:r>
              <a:rPr lang="zh-CN" altLang="zh-CN" dirty="0"/>
              <a:t>常量表达式</a:t>
            </a:r>
            <a:r>
              <a:rPr lang="en-US" altLang="zh-CN" dirty="0"/>
              <a:t>)</a:t>
            </a:r>
            <a:r>
              <a:rPr lang="zh-CN" altLang="zh-CN" dirty="0"/>
              <a:t>，编译时就能确定其值。</a:t>
            </a:r>
            <a:endParaRPr lang="zh-CN" altLang="en-US"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91D49ADA-99BF-44F7-AFF1-E69BCCE0A073}" type="slidenum">
              <a:rPr lang="en-US" altLang="zh-CN" sz="1200">
                <a:latin typeface="Arial" charset="0"/>
                <a:ea typeface="+mn-ea"/>
              </a:rPr>
              <a:pPr algn="r">
                <a:defRPr/>
              </a:pPr>
              <a:t>79</a:t>
            </a:fld>
            <a:endParaRPr lang="en-US" altLang="zh-CN" sz="1200">
              <a:latin typeface="Arial" charset="0"/>
              <a:ea typeface="+mn-ea"/>
            </a:endParaRPr>
          </a:p>
        </p:txBody>
      </p:sp>
    </p:spTree>
    <p:extLst>
      <p:ext uri="{BB962C8B-B14F-4D97-AF65-F5344CB8AC3E}">
        <p14:creationId xmlns:p14="http://schemas.microsoft.com/office/powerpoint/2010/main" val="3371905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3200" dirty="0"/>
              <a:t>数据类型机制 </a:t>
            </a:r>
          </a:p>
        </p:txBody>
      </p:sp>
      <p:sp>
        <p:nvSpPr>
          <p:cNvPr id="11267" name="Rectangle 3"/>
          <p:cNvSpPr>
            <a:spLocks noGrp="1" noChangeArrowheads="1"/>
          </p:cNvSpPr>
          <p:nvPr>
            <p:ph type="body" idx="1"/>
          </p:nvPr>
        </p:nvSpPr>
        <p:spPr/>
        <p:txBody>
          <a:bodyPr/>
          <a:lstStyle/>
          <a:p>
            <a:pPr>
              <a:lnSpc>
                <a:spcPct val="90000"/>
              </a:lnSpc>
            </a:pPr>
            <a:r>
              <a:rPr lang="zh-CN" altLang="en-US" b="0" dirty="0"/>
              <a:t>按对数据类型的处理方式，程序设计语言可分为：</a:t>
            </a:r>
          </a:p>
          <a:p>
            <a:pPr lvl="2"/>
            <a:r>
              <a:rPr lang="zh-CN" altLang="en-US" dirty="0"/>
              <a:t>静态类型语言与动态类型语言</a:t>
            </a:r>
          </a:p>
          <a:p>
            <a:pPr lvl="3"/>
            <a:r>
              <a:rPr lang="zh-CN" altLang="en-US" sz="2800" dirty="0"/>
              <a:t>静态类型语言：要在运行前的程序中指定每个数据的类型</a:t>
            </a:r>
          </a:p>
          <a:p>
            <a:pPr lvl="3"/>
            <a:r>
              <a:rPr lang="zh-CN" altLang="en-US" sz="2800" dirty="0"/>
              <a:t>动态类型语言：程序运行中才确定数据的类型</a:t>
            </a:r>
          </a:p>
          <a:p>
            <a:pPr lvl="2"/>
            <a:r>
              <a:rPr lang="zh-CN" altLang="en-US" dirty="0"/>
              <a:t>强类型语言与弱类型语言</a:t>
            </a:r>
          </a:p>
          <a:p>
            <a:pPr lvl="3"/>
            <a:r>
              <a:rPr lang="zh-CN" altLang="en-US" sz="2800" dirty="0"/>
              <a:t>强类型语言：自动严格检查类型</a:t>
            </a:r>
          </a:p>
          <a:p>
            <a:pPr lvl="3"/>
            <a:r>
              <a:rPr lang="zh-CN" altLang="en-US" sz="2800" dirty="0"/>
              <a:t>弱类型语言：不作或很少作类型检查</a:t>
            </a:r>
          </a:p>
          <a:p>
            <a:pPr lvl="2">
              <a:buFont typeface="Wingdings" pitchFamily="2" charset="2"/>
              <a:buChar char="q"/>
            </a:pPr>
            <a:r>
              <a:rPr lang="en-US" altLang="zh-CN" sz="2800" b="1" dirty="0"/>
              <a:t>C</a:t>
            </a:r>
            <a:r>
              <a:rPr lang="zh-CN" altLang="en-US" sz="2800" b="1" dirty="0"/>
              <a:t>是静态的弱类型语言，</a:t>
            </a:r>
            <a:r>
              <a:rPr lang="en-US" altLang="zh-CN" sz="2800" b="1" dirty="0"/>
              <a:t>C++</a:t>
            </a:r>
            <a:r>
              <a:rPr lang="zh-CN" altLang="en-US" sz="2800" b="1" dirty="0"/>
              <a:t>是静态的强类型语言</a:t>
            </a:r>
            <a:endParaRPr lang="zh-CN" altLang="en-US" b="1" dirty="0"/>
          </a:p>
        </p:txBody>
      </p:sp>
      <p:sp>
        <p:nvSpPr>
          <p:cNvPr id="11268"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r" eaLnBrk="1" hangingPunct="1"/>
            <a:fld id="{EEBCAFE6-2AC0-492F-839B-8309C89C0FF6}" type="slidenum">
              <a:rPr lang="en-US" altLang="zh-CN" sz="1200">
                <a:ea typeface="楷体_GB2312" pitchFamily="49" charset="-122"/>
              </a:rPr>
              <a:pPr algn="r" eaLnBrk="1" hangingPunct="1"/>
              <a:t>8</a:t>
            </a:fld>
            <a:endParaRPr lang="en-US" altLang="zh-CN" sz="1200">
              <a:ea typeface="楷体_GB2312" pitchFamily="49" charset="-122"/>
            </a:endParaRPr>
          </a:p>
        </p:txBody>
      </p:sp>
    </p:spTree>
    <p:extLst>
      <p:ext uri="{BB962C8B-B14F-4D97-AF65-F5344CB8AC3E}">
        <p14:creationId xmlns:p14="http://schemas.microsoft.com/office/powerpoint/2010/main" val="41987902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en-US" dirty="0"/>
              <a:t>基本类型的转换</a:t>
            </a:r>
          </a:p>
        </p:txBody>
      </p:sp>
      <p:sp>
        <p:nvSpPr>
          <p:cNvPr id="4099" name="内容占位符 2"/>
          <p:cNvSpPr>
            <a:spLocks noGrp="1"/>
          </p:cNvSpPr>
          <p:nvPr>
            <p:ph idx="1"/>
          </p:nvPr>
        </p:nvSpPr>
        <p:spPr/>
        <p:txBody>
          <a:bodyPr/>
          <a:lstStyle/>
          <a:p>
            <a:r>
              <a:rPr lang="zh-CN" altLang="zh-CN" sz="2400" dirty="0"/>
              <a:t>程序执行过程中，要求参加</a:t>
            </a:r>
            <a:r>
              <a:rPr lang="zh-CN" altLang="zh-CN" sz="2400" dirty="0">
                <a:solidFill>
                  <a:srgbClr val="FF0000"/>
                </a:solidFill>
              </a:rPr>
              <a:t>双目</a:t>
            </a:r>
            <a:r>
              <a:rPr lang="zh-CN" altLang="zh-CN" sz="2400" dirty="0"/>
              <a:t>操作的两个操作数类型相同</a:t>
            </a:r>
            <a:endParaRPr lang="en-US" altLang="zh-CN" sz="2400" dirty="0"/>
          </a:p>
          <a:p>
            <a:r>
              <a:rPr lang="zh-CN" altLang="zh-CN" sz="2400" dirty="0"/>
              <a:t>当不同类型的操作数进行这类操作时，会进行类型转换，即操作数的类型会转换成另一种数据类型</a:t>
            </a:r>
            <a:endParaRPr lang="en-US" altLang="zh-CN" sz="2400" dirty="0"/>
          </a:p>
          <a:p>
            <a:r>
              <a:rPr lang="zh-CN" altLang="zh-CN" sz="2400" dirty="0"/>
              <a:t>这里的数据类型通常指的是</a:t>
            </a:r>
            <a:r>
              <a:rPr lang="zh-CN" altLang="zh-CN" sz="2400" dirty="0">
                <a:solidFill>
                  <a:srgbClr val="FF0000"/>
                </a:solidFill>
              </a:rPr>
              <a:t>基本类型</a:t>
            </a:r>
            <a:r>
              <a:rPr lang="zh-CN" altLang="zh-CN" sz="2400" dirty="0"/>
              <a:t>，不是基本类型的两个不同类型的操作数往往不能参加这类操作</a:t>
            </a:r>
          </a:p>
          <a:p>
            <a:r>
              <a:rPr lang="zh-CN" altLang="zh-CN" sz="2400" dirty="0"/>
              <a:t>类型转换方式有两种</a:t>
            </a:r>
            <a:r>
              <a:rPr lang="zh-CN" altLang="en-US" sz="2400" dirty="0"/>
              <a:t>：</a:t>
            </a:r>
            <a:endParaRPr lang="en-US" altLang="zh-CN" sz="2400" dirty="0"/>
          </a:p>
          <a:p>
            <a:pPr lvl="1"/>
            <a:r>
              <a:rPr lang="zh-CN" altLang="zh-CN" dirty="0"/>
              <a:t>隐式类型转换</a:t>
            </a:r>
            <a:r>
              <a:rPr lang="zh-CN" altLang="en-US" dirty="0"/>
              <a:t>：</a:t>
            </a:r>
            <a:r>
              <a:rPr lang="zh-CN" altLang="zh-CN" dirty="0"/>
              <a:t>由系统自动按一定规则进行的转换</a:t>
            </a:r>
            <a:endParaRPr lang="en-US" altLang="zh-CN" dirty="0"/>
          </a:p>
          <a:p>
            <a:pPr lvl="1"/>
            <a:r>
              <a:rPr lang="zh-CN" altLang="zh-CN" dirty="0"/>
              <a:t>显式类型转换</a:t>
            </a:r>
            <a:r>
              <a:rPr lang="zh-CN" altLang="en-US" dirty="0"/>
              <a:t>：</a:t>
            </a:r>
            <a:r>
              <a:rPr lang="zh-CN" altLang="zh-CN" dirty="0"/>
              <a:t>由程序员在程序代码中标明，强制系统进行的转换</a:t>
            </a:r>
          </a:p>
          <a:p>
            <a:r>
              <a:rPr lang="zh-CN" altLang="zh-CN" sz="2400" dirty="0"/>
              <a:t>不管哪一种方式，类型转换都是“</a:t>
            </a:r>
            <a:r>
              <a:rPr lang="zh-CN" altLang="zh-CN" sz="2400" dirty="0">
                <a:solidFill>
                  <a:srgbClr val="FF0000"/>
                </a:solidFill>
              </a:rPr>
              <a:t>临时</a:t>
            </a:r>
            <a:r>
              <a:rPr lang="zh-CN" altLang="zh-CN" sz="2400" dirty="0"/>
              <a:t>”的，即在类型转换过程中，操作数本身的类型并没有被转换，只是参加当前操作的数值被临时“看作”另一种类型的数值而已。</a:t>
            </a:r>
          </a:p>
          <a:p>
            <a:endParaRPr lang="zh-CN" altLang="en-US" dirty="0"/>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8B8E2091-5CC3-4F48-91BE-E270E65493D1}" type="slidenum">
              <a:rPr lang="en-US" altLang="zh-CN" sz="1200">
                <a:latin typeface="Arial" charset="0"/>
                <a:ea typeface="+mn-ea"/>
              </a:rPr>
              <a:pPr algn="r">
                <a:defRPr/>
              </a:pPr>
              <a:t>80</a:t>
            </a:fld>
            <a:endParaRPr lang="en-US" altLang="zh-CN" sz="1200">
              <a:latin typeface="Arial" charset="0"/>
              <a:ea typeface="+mn-ea"/>
            </a:endParaRPr>
          </a:p>
        </p:txBody>
      </p:sp>
    </p:spTree>
    <p:extLst>
      <p:ext uri="{BB962C8B-B14F-4D97-AF65-F5344CB8AC3E}">
        <p14:creationId xmlns:p14="http://schemas.microsoft.com/office/powerpoint/2010/main" val="37723316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99">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099">
                                            <p:txEl>
                                              <p:pRg st="1" end="1"/>
                                            </p:txEl>
                                          </p:spTgt>
                                        </p:tgtEl>
                                        <p:attrNameLst>
                                          <p:attrName>ppt_c</p:attrName>
                                        </p:attrNameLst>
                                      </p:cBhvr>
                                      <p:to>
                                        <a:schemeClr val="bg2"/>
                                      </p:to>
                                    </p:animClr>
                                  </p:subTnLst>
                                </p:cTn>
                              </p:par>
                              <p:par>
                                <p:cTn id="11" presetID="1"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099">
                                            <p:txEl>
                                              <p:pRg st="2" end="2"/>
                                            </p:txEl>
                                          </p:spTgt>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09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099">
                                            <p:txEl>
                                              <p:pRg st="3" end="3"/>
                                            </p:txEl>
                                          </p:spTgt>
                                        </p:tgtEl>
                                        <p:attrNameLst>
                                          <p:attrName>ppt_c</p:attrName>
                                        </p:attrNameLst>
                                      </p:cBhvr>
                                      <p:to>
                                        <a:schemeClr val="bg2"/>
                                      </p:to>
                                    </p:animClr>
                                  </p:subTnLst>
                                </p:cTn>
                              </p:par>
                              <p:par>
                                <p:cTn id="17" presetID="1"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099">
                                            <p:txEl>
                                              <p:pRg st="4" end="4"/>
                                            </p:txEl>
                                          </p:spTgt>
                                        </p:tgtEl>
                                        <p:attrNameLst>
                                          <p:attrName>ppt_c</p:attrName>
                                        </p:attrNameLst>
                                      </p:cBhvr>
                                      <p:to>
                                        <a:schemeClr val="bg2"/>
                                      </p:to>
                                    </p:animClr>
                                  </p:subTnLst>
                                </p:cTn>
                              </p:par>
                              <p:par>
                                <p:cTn id="19" presetID="1" presetClass="entr" presetSubtype="0" fill="hold" nodeType="withEffect">
                                  <p:stCondLst>
                                    <p:cond delay="0"/>
                                  </p:stCondLst>
                                  <p:childTnLst>
                                    <p:set>
                                      <p:cBhvr>
                                        <p:cTn id="20" dur="1" fill="hold">
                                          <p:stCondLst>
                                            <p:cond delay="0"/>
                                          </p:stCondLst>
                                        </p:cTn>
                                        <p:tgtEl>
                                          <p:spTgt spid="409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099">
                                            <p:txEl>
                                              <p:pRg st="5" end="5"/>
                                            </p:txEl>
                                          </p:spTgt>
                                        </p:tgtEl>
                                        <p:attrNameLst>
                                          <p:attrName>ppt_c</p:attrName>
                                        </p:attrNameLst>
                                      </p:cBhvr>
                                      <p:to>
                                        <a:schemeClr val="bg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099">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dirty="0"/>
              <a:t>基本类型的转换</a:t>
            </a:r>
          </a:p>
        </p:txBody>
      </p:sp>
      <p:sp>
        <p:nvSpPr>
          <p:cNvPr id="91139" name="内容占位符 2"/>
          <p:cNvSpPr>
            <a:spLocks noGrp="1"/>
          </p:cNvSpPr>
          <p:nvPr>
            <p:ph idx="1"/>
          </p:nvPr>
        </p:nvSpPr>
        <p:spPr/>
        <p:txBody>
          <a:bodyPr/>
          <a:lstStyle/>
          <a:p>
            <a:endParaRPr lang="zh-CN" altLang="zh-CN"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main( )</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r = 10;</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float c = 2 * 3.14 * r;			//</a:t>
            </a:r>
            <a:r>
              <a:rPr lang="zh-CN" altLang="zh-CN" sz="2400" dirty="0">
                <a:latin typeface="Courier New" pitchFamily="49" charset="0"/>
                <a:cs typeface="Courier New" pitchFamily="49" charset="0"/>
              </a:rPr>
              <a:t>隐式类型转换</a:t>
            </a:r>
          </a:p>
          <a:p>
            <a:pPr>
              <a:buFontTx/>
              <a:buNone/>
            </a:pPr>
            <a:r>
              <a:rPr lang="en-US" altLang="zh-CN" sz="2400" dirty="0">
                <a:latin typeface="Courier New" pitchFamily="49" charset="0"/>
                <a:cs typeface="Courier New" pitchFamily="49" charset="0"/>
              </a:rPr>
              <a:t>	double s = 3.14 * (double)r * (double)r;	//</a:t>
            </a:r>
            <a:r>
              <a:rPr lang="zh-CN" altLang="zh-CN" sz="2400" dirty="0">
                <a:latin typeface="Courier New" pitchFamily="49" charset="0"/>
                <a:cs typeface="Courier New" pitchFamily="49" charset="0"/>
              </a:rPr>
              <a:t>显式类型转换</a:t>
            </a:r>
          </a:p>
          <a:p>
            <a:pPr>
              <a:buFontTx/>
              <a:buNone/>
            </a:pPr>
            <a:r>
              <a:rPr lang="en-US" altLang="zh-CN" sz="2400" dirty="0">
                <a:latin typeface="Courier New" pitchFamily="49" charset="0"/>
                <a:cs typeface="Courier New" pitchFamily="49" charset="0"/>
              </a:rPr>
              <a:t>	double v = 4.0 / 3 * 3.14 * r * r * r;	//</a:t>
            </a:r>
            <a:r>
              <a:rPr lang="zh-CN" altLang="zh-CN" sz="2400" dirty="0">
                <a:latin typeface="Courier New" pitchFamily="49" charset="0"/>
                <a:cs typeface="Courier New" pitchFamily="49" charset="0"/>
              </a:rPr>
              <a:t>隐式类型转换</a:t>
            </a: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("%f %f %f"), </a:t>
            </a:r>
            <a:r>
              <a:rPr lang="pt-BR" altLang="zh-CN" sz="2400" dirty="0">
                <a:latin typeface="Courier New" pitchFamily="49" charset="0"/>
                <a:cs typeface="Courier New" pitchFamily="49" charset="0"/>
              </a:rPr>
              <a:t>c, s, v);</a:t>
            </a:r>
            <a:endParaRPr lang="zh-CN" altLang="zh-CN" sz="2400" dirty="0">
              <a:latin typeface="Courier New" pitchFamily="49" charset="0"/>
              <a:cs typeface="Courier New" pitchFamily="49" charset="0"/>
            </a:endParaRPr>
          </a:p>
          <a:p>
            <a:pPr>
              <a:buFontTx/>
              <a:buNone/>
            </a:pPr>
            <a:r>
              <a:rPr lang="pt-BR" altLang="zh-CN" sz="2400" dirty="0">
                <a:latin typeface="Courier New" pitchFamily="49" charset="0"/>
                <a:cs typeface="Courier New" pitchFamily="49" charset="0"/>
              </a:rPr>
              <a:t>	</a:t>
            </a:r>
            <a:r>
              <a:rPr lang="en-US" altLang="zh-CN" sz="2400" dirty="0">
                <a:latin typeface="Courier New" pitchFamily="49" charset="0"/>
                <a:cs typeface="Courier New" pitchFamily="49" charset="0"/>
              </a:rPr>
              <a:t>return 0;</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endParaRPr lang="zh-CN" altLang="en-US" sz="2400"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FA16EB5B-C225-4C9B-8017-5836A44F0AC7}" type="slidenum">
              <a:rPr lang="en-US" altLang="zh-CN" sz="1200">
                <a:latin typeface="Arial" charset="0"/>
                <a:ea typeface="+mn-ea"/>
              </a:rPr>
              <a:pPr algn="r">
                <a:defRPr/>
              </a:pPr>
              <a:t>81</a:t>
            </a:fld>
            <a:endParaRPr lang="en-US" altLang="zh-CN" sz="1200">
              <a:latin typeface="Arial" charset="0"/>
              <a:ea typeface="+mn-ea"/>
            </a:endParaRPr>
          </a:p>
        </p:txBody>
      </p:sp>
      <p:cxnSp>
        <p:nvCxnSpPr>
          <p:cNvPr id="3" name="直接连接符 2"/>
          <p:cNvCxnSpPr/>
          <p:nvPr/>
        </p:nvCxnSpPr>
        <p:spPr bwMode="auto">
          <a:xfrm>
            <a:off x="469580" y="3519488"/>
            <a:ext cx="41040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bwMode="auto">
          <a:xfrm>
            <a:off x="469581" y="4373563"/>
            <a:ext cx="68760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8" name="椭圆 4"/>
          <p:cNvSpPr>
            <a:spLocks noChangeArrowheads="1"/>
          </p:cNvSpPr>
          <p:nvPr/>
        </p:nvSpPr>
        <p:spPr bwMode="auto">
          <a:xfrm>
            <a:off x="3777089" y="3519488"/>
            <a:ext cx="1418017" cy="4953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800"/>
          </a:p>
        </p:txBody>
      </p:sp>
      <p:sp>
        <p:nvSpPr>
          <p:cNvPr id="9" name="椭圆 8"/>
          <p:cNvSpPr>
            <a:spLocks noChangeArrowheads="1"/>
          </p:cNvSpPr>
          <p:nvPr/>
        </p:nvSpPr>
        <p:spPr bwMode="auto">
          <a:xfrm>
            <a:off x="5915186" y="3519488"/>
            <a:ext cx="1440160" cy="4953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800"/>
          </a:p>
        </p:txBody>
      </p:sp>
    </p:spTree>
    <p:extLst>
      <p:ext uri="{BB962C8B-B14F-4D97-AF65-F5344CB8AC3E}">
        <p14:creationId xmlns:p14="http://schemas.microsoft.com/office/powerpoint/2010/main" val="17498775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endParaRPr lang="zh-CN" altLang="en-US"/>
          </a:p>
        </p:txBody>
      </p:sp>
      <p:sp>
        <p:nvSpPr>
          <p:cNvPr id="6147" name="内容占位符 2"/>
          <p:cNvSpPr>
            <a:spLocks noGrp="1"/>
          </p:cNvSpPr>
          <p:nvPr>
            <p:ph idx="1"/>
          </p:nvPr>
        </p:nvSpPr>
        <p:spPr/>
        <p:txBody>
          <a:bodyPr/>
          <a:lstStyle/>
          <a:p>
            <a:r>
              <a:rPr lang="zh-CN" altLang="zh-CN" dirty="0">
                <a:latin typeface="Courier New" pitchFamily="49" charset="0"/>
                <a:cs typeface="Courier New" pitchFamily="49" charset="0"/>
              </a:rPr>
              <a:t>对于含有多个操作符的表达式，其类型转换过程是</a:t>
            </a:r>
            <a:r>
              <a:rPr lang="zh-CN" altLang="zh-CN" dirty="0">
                <a:solidFill>
                  <a:srgbClr val="FF0000"/>
                </a:solidFill>
                <a:latin typeface="Courier New" pitchFamily="49" charset="0"/>
                <a:cs typeface="Courier New" pitchFamily="49" charset="0"/>
              </a:rPr>
              <a:t>逐步进行</a:t>
            </a:r>
            <a:r>
              <a:rPr lang="zh-CN" altLang="zh-CN" dirty="0">
                <a:latin typeface="Courier New" pitchFamily="49" charset="0"/>
                <a:cs typeface="Courier New" pitchFamily="49" charset="0"/>
              </a:rPr>
              <a:t>的，而不是一次性将所有操作数转换成同种类型的数据再分别参加操作。</a:t>
            </a:r>
            <a:endParaRPr lang="en-US" altLang="zh-CN" dirty="0">
              <a:latin typeface="Courier New" pitchFamily="49" charset="0"/>
              <a:cs typeface="Courier New" pitchFamily="49" charset="0"/>
            </a:endParaRPr>
          </a:p>
          <a:p>
            <a:pPr lvl="1"/>
            <a:r>
              <a:rPr lang="zh-CN" altLang="en-US" dirty="0">
                <a:latin typeface="Courier New" pitchFamily="49" charset="0"/>
                <a:cs typeface="Courier New" pitchFamily="49" charset="0"/>
              </a:rPr>
              <a:t>例</a:t>
            </a:r>
            <a:r>
              <a:rPr lang="zh-CN" altLang="zh-CN" dirty="0">
                <a:latin typeface="Courier New" pitchFamily="49" charset="0"/>
                <a:cs typeface="Courier New" pitchFamily="49" charset="0"/>
              </a:rPr>
              <a:t>如，“</a:t>
            </a:r>
            <a:r>
              <a:rPr lang="en-US" altLang="zh-CN" dirty="0">
                <a:latin typeface="Courier New" pitchFamily="49" charset="0"/>
                <a:cs typeface="Courier New" pitchFamily="49" charset="0"/>
              </a:rPr>
              <a:t>double v = 4/3*3.14*r*r*r;</a:t>
            </a:r>
            <a:r>
              <a:rPr lang="zh-CN" altLang="zh-CN" dirty="0">
                <a:latin typeface="Courier New" pitchFamily="49" charset="0"/>
                <a:cs typeface="Courier New" pitchFamily="49" charset="0"/>
              </a:rPr>
              <a:t>”，</a:t>
            </a:r>
            <a:r>
              <a:rPr lang="en-US" altLang="zh-CN" dirty="0">
                <a:latin typeface="Courier New" pitchFamily="49" charset="0"/>
                <a:cs typeface="Courier New" pitchFamily="49" charset="0"/>
              </a:rPr>
              <a:t>v</a:t>
            </a:r>
            <a:r>
              <a:rPr lang="zh-CN" altLang="zh-CN" dirty="0">
                <a:latin typeface="Courier New" pitchFamily="49" charset="0"/>
                <a:cs typeface="Courier New" pitchFamily="49" charset="0"/>
              </a:rPr>
              <a:t>的结果为</a:t>
            </a:r>
            <a:r>
              <a:rPr lang="en-US" altLang="zh-CN" dirty="0">
                <a:latin typeface="Courier New" pitchFamily="49" charset="0"/>
                <a:cs typeface="Courier New" pitchFamily="49" charset="0"/>
              </a:rPr>
              <a:t>1*3.14*r*r*r→ 1.0*3.14*r*r*r → 3.14*r*r*r →…</a:t>
            </a:r>
          </a:p>
          <a:p>
            <a:pPr lvl="1"/>
            <a:endParaRPr lang="en-US" altLang="zh-CN" dirty="0">
              <a:latin typeface="Courier New" pitchFamily="49" charset="0"/>
              <a:cs typeface="Courier New" pitchFamily="49" charset="0"/>
            </a:endParaRPr>
          </a:p>
          <a:p>
            <a:pPr lvl="1"/>
            <a:r>
              <a:rPr lang="zh-CN" altLang="en-US" dirty="0">
                <a:latin typeface="Courier New" pitchFamily="49" charset="0"/>
                <a:cs typeface="Courier New" pitchFamily="49" charset="0"/>
              </a:rPr>
              <a:t>思考：如果写成“</a:t>
            </a:r>
            <a:r>
              <a:rPr lang="en-US" altLang="zh-CN" dirty="0">
                <a:latin typeface="Courier New" pitchFamily="49" charset="0"/>
                <a:cs typeface="Courier New" pitchFamily="49" charset="0"/>
              </a:rPr>
              <a:t>double v = 3.14*r*r*r*4/3;</a:t>
            </a:r>
            <a:r>
              <a:rPr lang="zh-CN" altLang="en-US" dirty="0">
                <a:latin typeface="Courier New" pitchFamily="49" charset="0"/>
                <a:cs typeface="Courier New" pitchFamily="49" charset="0"/>
              </a:rPr>
              <a:t>”呢？</a:t>
            </a:r>
          </a:p>
          <a:p>
            <a:pPr lvl="1"/>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9CE42FF8-23AB-4437-8F2F-64D13F08E997}" type="slidenum">
              <a:rPr lang="en-US" altLang="zh-CN" sz="1200">
                <a:latin typeface="Arial" charset="0"/>
                <a:ea typeface="+mn-ea"/>
              </a:rPr>
              <a:pPr algn="r">
                <a:defRPr/>
              </a:pPr>
              <a:t>82</a:t>
            </a:fld>
            <a:endParaRPr lang="en-US" altLang="zh-CN" sz="1200">
              <a:latin typeface="Arial" charset="0"/>
              <a:ea typeface="+mn-ea"/>
            </a:endParaRPr>
          </a:p>
        </p:txBody>
      </p:sp>
    </p:spTree>
    <p:extLst>
      <p:ext uri="{BB962C8B-B14F-4D97-AF65-F5344CB8AC3E}">
        <p14:creationId xmlns:p14="http://schemas.microsoft.com/office/powerpoint/2010/main" val="13514584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zh-CN"/>
              <a:t>隐式类型转换规则</a:t>
            </a:r>
            <a:endParaRPr lang="zh-CN" altLang="en-US"/>
          </a:p>
        </p:txBody>
      </p:sp>
      <p:sp>
        <p:nvSpPr>
          <p:cNvPr id="7171" name="内容占位符 2"/>
          <p:cNvSpPr>
            <a:spLocks noGrp="1"/>
          </p:cNvSpPr>
          <p:nvPr>
            <p:ph idx="1"/>
          </p:nvPr>
        </p:nvSpPr>
        <p:spPr/>
        <p:txBody>
          <a:bodyPr/>
          <a:lstStyle/>
          <a:p>
            <a:r>
              <a:rPr lang="zh-CN" altLang="zh-CN" sz="2400" dirty="0">
                <a:latin typeface="Courier New" pitchFamily="49" charset="0"/>
                <a:cs typeface="Courier New" pitchFamily="49" charset="0"/>
              </a:rPr>
              <a:t>对于赋值操作，右操作数的类型转换为左边变量定义的类型；</a:t>
            </a:r>
            <a:endParaRPr lang="en-US" altLang="zh-CN" sz="2400"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a:p>
            <a:r>
              <a:rPr lang="zh-CN" altLang="zh-CN" sz="2400" dirty="0">
                <a:latin typeface="Courier New" pitchFamily="49" charset="0"/>
                <a:cs typeface="Courier New" pitchFamily="49" charset="0"/>
              </a:rPr>
              <a:t>对于逻辑操作</a:t>
            </a:r>
            <a:r>
              <a:rPr lang="zh-CN" altLang="en-US" sz="2400" dirty="0">
                <a:latin typeface="Courier New" pitchFamily="49" charset="0"/>
                <a:cs typeface="Courier New" pitchFamily="49" charset="0"/>
              </a:rPr>
              <a:t>、</a:t>
            </a:r>
            <a:r>
              <a:rPr lang="zh-CN" altLang="zh-CN" sz="2400" dirty="0">
                <a:latin typeface="Courier New" pitchFamily="49" charset="0"/>
                <a:cs typeface="Courier New" pitchFamily="49" charset="0"/>
              </a:rPr>
              <a:t>条件操作第一个表达式中的操作数</a:t>
            </a:r>
            <a:r>
              <a:rPr lang="zh-CN" altLang="en-US" sz="2400" dirty="0">
                <a:latin typeface="Courier New" pitchFamily="49" charset="0"/>
                <a:cs typeface="Courier New" pitchFamily="49" charset="0"/>
              </a:rPr>
              <a:t>、关系表达式的结果</a:t>
            </a:r>
            <a:r>
              <a:rPr lang="zh-CN" altLang="zh-CN" sz="2400" dirty="0">
                <a:latin typeface="Courier New" pitchFamily="49" charset="0"/>
                <a:cs typeface="Courier New" pitchFamily="49" charset="0"/>
              </a:rPr>
              <a:t>，不是</a:t>
            </a:r>
            <a:r>
              <a:rPr lang="en-US" altLang="zh-CN" sz="2400" dirty="0" err="1">
                <a:latin typeface="Courier New" pitchFamily="49" charset="0"/>
                <a:cs typeface="Courier New" pitchFamily="49" charset="0"/>
              </a:rPr>
              <a:t>bool</a:t>
            </a:r>
            <a:r>
              <a:rPr lang="zh-CN" altLang="zh-CN" sz="2400" dirty="0">
                <a:latin typeface="Courier New" pitchFamily="49" charset="0"/>
                <a:cs typeface="Courier New" pitchFamily="49" charset="0"/>
              </a:rPr>
              <a:t>型的数据，非</a:t>
            </a:r>
            <a:r>
              <a:rPr lang="en-US" altLang="zh-CN" sz="2400" dirty="0">
                <a:latin typeface="Courier New" pitchFamily="49" charset="0"/>
                <a:cs typeface="Courier New" pitchFamily="49" charset="0"/>
              </a:rPr>
              <a:t>0</a:t>
            </a:r>
            <a:r>
              <a:rPr lang="zh-CN" altLang="zh-CN" sz="2400" dirty="0">
                <a:latin typeface="Courier New" pitchFamily="49" charset="0"/>
                <a:cs typeface="Courier New" pitchFamily="49" charset="0"/>
              </a:rPr>
              <a:t>转换为</a:t>
            </a:r>
            <a:r>
              <a:rPr lang="en-US" altLang="zh-CN" sz="2400" dirty="0">
                <a:latin typeface="Courier New" pitchFamily="49" charset="0"/>
                <a:cs typeface="Courier New" pitchFamily="49" charset="0"/>
              </a:rPr>
              <a:t>true</a:t>
            </a:r>
            <a:r>
              <a:rPr lang="zh-CN" altLang="zh-CN" sz="2400" dirty="0">
                <a:latin typeface="Courier New" pitchFamily="49" charset="0"/>
                <a:cs typeface="Courier New" pitchFamily="49" charset="0"/>
              </a:rPr>
              <a:t>，</a:t>
            </a:r>
            <a:r>
              <a:rPr lang="en-US" altLang="zh-CN" sz="2400" dirty="0">
                <a:latin typeface="Courier New" pitchFamily="49" charset="0"/>
                <a:cs typeface="Courier New" pitchFamily="49" charset="0"/>
              </a:rPr>
              <a:t>0</a:t>
            </a:r>
            <a:r>
              <a:rPr lang="zh-CN" altLang="zh-CN" sz="2400" dirty="0">
                <a:latin typeface="Courier New" pitchFamily="49" charset="0"/>
                <a:cs typeface="Courier New" pitchFamily="49" charset="0"/>
              </a:rPr>
              <a:t>转换为</a:t>
            </a:r>
            <a:r>
              <a:rPr lang="en-US" altLang="zh-CN" sz="2400" dirty="0">
                <a:latin typeface="Courier New" pitchFamily="49" charset="0"/>
                <a:cs typeface="Courier New" pitchFamily="49" charset="0"/>
              </a:rPr>
              <a:t>false</a:t>
            </a:r>
            <a:r>
              <a:rPr lang="zh-CN" altLang="en-US" sz="2400" dirty="0">
                <a:latin typeface="Courier New" pitchFamily="49" charset="0"/>
                <a:cs typeface="Courier New" pitchFamily="49" charset="0"/>
              </a:rPr>
              <a:t>；</a:t>
            </a:r>
            <a:endParaRPr lang="en-US" altLang="zh-CN" sz="2400" dirty="0">
              <a:latin typeface="Courier New" pitchFamily="49" charset="0"/>
              <a:cs typeface="Courier New" pitchFamily="49" charset="0"/>
            </a:endParaRPr>
          </a:p>
          <a:p>
            <a:pPr lvl="1"/>
            <a:r>
              <a:rPr lang="zh-CN" altLang="en-US" dirty="0">
                <a:latin typeface="Courier New" pitchFamily="49" charset="0"/>
                <a:cs typeface="Courier New" pitchFamily="49" charset="0"/>
              </a:rPr>
              <a:t>例</a:t>
            </a:r>
            <a:r>
              <a:rPr lang="zh-CN" altLang="zh-CN" dirty="0">
                <a:latin typeface="Courier New" pitchFamily="49" charset="0"/>
                <a:cs typeface="Courier New" pitchFamily="49" charset="0"/>
              </a:rPr>
              <a:t>如，在</a:t>
            </a:r>
            <a:r>
              <a:rPr lang="pt-BR" altLang="zh-CN" dirty="0">
                <a:latin typeface="Courier New" pitchFamily="49" charset="0"/>
                <a:cs typeface="Courier New" pitchFamily="49" charset="0"/>
              </a:rPr>
              <a:t>a</a:t>
            </a:r>
            <a:r>
              <a:rPr lang="zh-CN" altLang="zh-CN" dirty="0">
                <a:latin typeface="Courier New" pitchFamily="49" charset="0"/>
                <a:cs typeface="Courier New" pitchFamily="49" charset="0"/>
              </a:rPr>
              <a:t>为</a:t>
            </a:r>
            <a:r>
              <a:rPr lang="pt-BR" altLang="zh-CN" dirty="0">
                <a:latin typeface="Courier New" pitchFamily="49" charset="0"/>
                <a:cs typeface="Courier New" pitchFamily="49" charset="0"/>
              </a:rPr>
              <a:t>0</a:t>
            </a:r>
            <a:r>
              <a:rPr lang="zh-CN" altLang="zh-CN" dirty="0">
                <a:latin typeface="Courier New" pitchFamily="49" charset="0"/>
                <a:cs typeface="Courier New" pitchFamily="49" charset="0"/>
              </a:rPr>
              <a:t>时，</a:t>
            </a:r>
            <a:r>
              <a:rPr lang="pt-BR" altLang="zh-CN" dirty="0">
                <a:latin typeface="Courier New" pitchFamily="49" charset="0"/>
                <a:cs typeface="Courier New" pitchFamily="49" charset="0"/>
              </a:rPr>
              <a:t>!(a)</a:t>
            </a:r>
            <a:r>
              <a:rPr lang="zh-CN" altLang="zh-CN" dirty="0">
                <a:latin typeface="Courier New" pitchFamily="49" charset="0"/>
                <a:cs typeface="Courier New" pitchFamily="49" charset="0"/>
              </a:rPr>
              <a:t>为</a:t>
            </a:r>
            <a:r>
              <a:rPr lang="pt-BR" altLang="zh-CN" dirty="0">
                <a:latin typeface="Courier New" pitchFamily="49" charset="0"/>
                <a:cs typeface="Courier New" pitchFamily="49" charset="0"/>
              </a:rPr>
              <a:t>true</a:t>
            </a:r>
            <a:r>
              <a:rPr lang="zh-CN" altLang="zh-CN" dirty="0">
                <a:latin typeface="Courier New" pitchFamily="49" charset="0"/>
                <a:cs typeface="Courier New" pitchFamily="49" charset="0"/>
              </a:rPr>
              <a:t>。</a:t>
            </a:r>
            <a:endParaRPr lang="en-US" altLang="zh-CN"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a:p>
            <a:pPr lvl="1"/>
            <a:endParaRPr lang="en-US" altLang="zh-CN"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a:p>
            <a:r>
              <a:rPr lang="zh-CN" altLang="zh-CN" sz="2400" dirty="0">
                <a:latin typeface="Courier New" pitchFamily="49" charset="0"/>
                <a:cs typeface="Courier New" pitchFamily="49" charset="0"/>
              </a:rPr>
              <a:t>对于</a:t>
            </a:r>
            <a:r>
              <a:rPr lang="zh-CN" altLang="en-US" sz="2400" dirty="0">
                <a:latin typeface="Courier New" pitchFamily="49" charset="0"/>
                <a:cs typeface="Courier New" pitchFamily="49" charset="0"/>
              </a:rPr>
              <a:t>其他双目</a:t>
            </a:r>
            <a:r>
              <a:rPr lang="zh-CN" altLang="zh-CN" sz="2400" dirty="0">
                <a:latin typeface="Courier New" pitchFamily="49" charset="0"/>
                <a:cs typeface="Courier New" pitchFamily="49" charset="0"/>
              </a:rPr>
              <a:t>操作</a:t>
            </a:r>
            <a:r>
              <a:rPr lang="zh-CN" altLang="en-US" sz="2400" dirty="0">
                <a:latin typeface="Courier New" pitchFamily="49" charset="0"/>
                <a:cs typeface="Courier New" pitchFamily="49" charset="0"/>
              </a:rPr>
              <a:t>（逗号操作除外）</a:t>
            </a:r>
            <a:r>
              <a:rPr lang="zh-CN" altLang="zh-CN" sz="2400" dirty="0">
                <a:latin typeface="Courier New" pitchFamily="49" charset="0"/>
                <a:cs typeface="Courier New" pitchFamily="49" charset="0"/>
              </a:rPr>
              <a:t>，按“整型提升转换规则”和“</a:t>
            </a:r>
            <a:r>
              <a:rPr lang="zh-CN" altLang="zh-CN" sz="2400" u="sng" dirty="0">
                <a:latin typeface="Courier New" pitchFamily="49" charset="0"/>
                <a:cs typeface="Courier New" pitchFamily="49" charset="0"/>
              </a:rPr>
              <a:t>算术类型</a:t>
            </a:r>
            <a:r>
              <a:rPr lang="zh-CN" altLang="zh-CN" sz="2400" dirty="0">
                <a:latin typeface="Courier New" pitchFamily="49" charset="0"/>
                <a:cs typeface="Courier New" pitchFamily="49" charset="0"/>
              </a:rPr>
              <a:t>转换规则”进行转换（一般是低精度类型操作数的类型转换为高精度类型操作数的类型）。</a:t>
            </a:r>
            <a:endParaRPr lang="zh-CN" altLang="en-US" sz="2400" dirty="0">
              <a:latin typeface="Courier New" pitchFamily="49" charset="0"/>
              <a:cs typeface="Courier New" pitchFamily="49" charset="0"/>
            </a:endParaRPr>
          </a:p>
        </p:txBody>
      </p:sp>
      <p:sp>
        <p:nvSpPr>
          <p:cNvPr id="4" name="Rectangle 6"/>
          <p:cNvSpPr>
            <a:spLocks noChangeArrowheads="1"/>
          </p:cNvSpPr>
          <p:nvPr/>
        </p:nvSpPr>
        <p:spPr bwMode="auto">
          <a:xfrm>
            <a:off x="784616" y="3024189"/>
            <a:ext cx="4214782" cy="1927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sum=0;</a:t>
            </a:r>
          </a:p>
          <a:p>
            <a:r>
              <a:rPr lang="en-US" altLang="zh-CN" b="1" dirty="0" err="1">
                <a:latin typeface="Courier New" pitchFamily="49" charset="0"/>
                <a:cs typeface="Courier New" pitchFamily="49" charset="0"/>
              </a:rPr>
              <a:t>scanf</a:t>
            </a:r>
            <a:r>
              <a:rPr lang="en-US" altLang="zh-CN" b="1" dirty="0">
                <a:latin typeface="Courier New" pitchFamily="49" charset="0"/>
                <a:cs typeface="Courier New" pitchFamily="49" charset="0"/>
              </a:rPr>
              <a:t>("%d", &amp;</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r>
              <a:rPr lang="en-US" altLang="zh-CN" b="1" dirty="0">
                <a:solidFill>
                  <a:srgbClr val="FF0000"/>
                </a:solidFill>
                <a:latin typeface="Courier New" pitchFamily="49" charset="0"/>
                <a:cs typeface="Courier New" pitchFamily="49" charset="0"/>
              </a:rPr>
              <a:t>if(</a:t>
            </a:r>
            <a:r>
              <a:rPr lang="en-US" altLang="zh-CN" b="1" dirty="0" err="1">
                <a:solidFill>
                  <a:srgbClr val="FF0000"/>
                </a:solidFill>
                <a:latin typeface="Courier New" pitchFamily="49" charset="0"/>
                <a:cs typeface="Courier New" pitchFamily="49" charset="0"/>
              </a:rPr>
              <a:t>i</a:t>
            </a:r>
            <a:r>
              <a:rPr lang="en-US" altLang="zh-CN" b="1" dirty="0">
                <a:solidFill>
                  <a:srgbClr val="FF0000"/>
                </a:solidFill>
                <a:latin typeface="Courier New" pitchFamily="49" charset="0"/>
                <a:cs typeface="Courier New" pitchFamily="49" charset="0"/>
              </a:rPr>
              <a:t>)</a:t>
            </a:r>
          </a:p>
          <a:p>
            <a:r>
              <a:rPr lang="en-US" altLang="zh-CN" b="1" dirty="0">
                <a:latin typeface="Courier New" pitchFamily="49" charset="0"/>
                <a:cs typeface="Courier New" pitchFamily="49" charset="0"/>
              </a:rPr>
              <a:t>	sum +=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("%d \n", sum);</a:t>
            </a:r>
          </a:p>
        </p:txBody>
      </p:sp>
      <p:sp>
        <p:nvSpPr>
          <p:cNvPr id="8"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6BD63389-1F14-4146-92E0-C2853A183CA5}" type="slidenum">
              <a:rPr lang="en-US" altLang="zh-CN" sz="1200">
                <a:latin typeface="Arial" charset="0"/>
                <a:ea typeface="+mn-ea"/>
              </a:rPr>
              <a:pPr algn="r">
                <a:defRPr/>
              </a:pPr>
              <a:t>83</a:t>
            </a:fld>
            <a:endParaRPr lang="en-US" altLang="zh-CN" sz="1200">
              <a:latin typeface="Arial" charset="0"/>
              <a:ea typeface="+mn-ea"/>
            </a:endParaRPr>
          </a:p>
        </p:txBody>
      </p:sp>
      <p:sp>
        <p:nvSpPr>
          <p:cNvPr id="6" name="矩形 5"/>
          <p:cNvSpPr/>
          <p:nvPr/>
        </p:nvSpPr>
        <p:spPr>
          <a:xfrm>
            <a:off x="784616" y="5049180"/>
            <a:ext cx="1659429" cy="461665"/>
          </a:xfrm>
          <a:prstGeom prst="rect">
            <a:avLst/>
          </a:prstGeom>
          <a:ln>
            <a:solidFill>
              <a:schemeClr val="tx1"/>
            </a:solidFill>
          </a:ln>
        </p:spPr>
        <p:txBody>
          <a:bodyPr wrap="none">
            <a:spAutoFit/>
          </a:bodyPr>
          <a:lstStyle/>
          <a:p>
            <a:r>
              <a:rPr lang="en-US" altLang="zh-CN" b="1" dirty="0">
                <a:latin typeface="Courier New" pitchFamily="49" charset="0"/>
                <a:cs typeface="Courier New" pitchFamily="49" charset="0"/>
              </a:rPr>
              <a:t>while(1)</a:t>
            </a:r>
            <a:endParaRPr lang="zh-CN" altLang="en-US" b="1" dirty="0">
              <a:latin typeface="Courier New" pitchFamily="49" charset="0"/>
              <a:cs typeface="Courier New" pitchFamily="49" charset="0"/>
            </a:endParaRPr>
          </a:p>
        </p:txBody>
      </p:sp>
      <p:grpSp>
        <p:nvGrpSpPr>
          <p:cNvPr id="7" name="Group 4"/>
          <p:cNvGrpSpPr>
            <a:grpSpLocks/>
          </p:cNvGrpSpPr>
          <p:nvPr/>
        </p:nvGrpSpPr>
        <p:grpSpPr bwMode="auto">
          <a:xfrm>
            <a:off x="6545256" y="2663915"/>
            <a:ext cx="5130570" cy="2808287"/>
            <a:chOff x="1008" y="1392"/>
            <a:chExt cx="2640" cy="1824"/>
          </a:xfrm>
        </p:grpSpPr>
        <p:sp>
          <p:nvSpPr>
            <p:cNvPr id="9" name="Line 5"/>
            <p:cNvSpPr>
              <a:spLocks noChangeShapeType="1"/>
            </p:cNvSpPr>
            <p:nvPr/>
          </p:nvSpPr>
          <p:spPr bwMode="auto">
            <a:xfrm flipV="1">
              <a:off x="1200" y="1776"/>
              <a:ext cx="2" cy="10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 name="AutoShape 6"/>
            <p:cNvSpPr>
              <a:spLocks noChangeArrowheads="1"/>
            </p:cNvSpPr>
            <p:nvPr/>
          </p:nvSpPr>
          <p:spPr bwMode="auto">
            <a:xfrm>
              <a:off x="1008" y="1392"/>
              <a:ext cx="2640" cy="1824"/>
            </a:xfrm>
            <a:prstGeom prst="wedgeRectCallout">
              <a:avLst>
                <a:gd name="adj1" fmla="val -45907"/>
                <a:gd name="adj2" fmla="val -3250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kumimoji="1" lang="zh-CN" altLang="en-US" b="1" dirty="0">
                  <a:latin typeface="Times New Roman" pitchFamily="18" charset="0"/>
                  <a:ea typeface="华文楷体" pitchFamily="2" charset="-122"/>
                </a:rPr>
                <a:t>高        </a:t>
              </a:r>
              <a:r>
                <a:rPr kumimoji="1" lang="en-US" altLang="zh-CN" b="1" dirty="0">
                  <a:latin typeface="Times New Roman" pitchFamily="18" charset="0"/>
                  <a:ea typeface="华文楷体" pitchFamily="2" charset="-122"/>
                </a:rPr>
                <a:t>long double</a:t>
              </a:r>
            </a:p>
            <a:p>
              <a:r>
                <a:rPr kumimoji="1" lang="en-US" altLang="zh-CN" b="1" dirty="0">
                  <a:latin typeface="Times New Roman" pitchFamily="18" charset="0"/>
                  <a:ea typeface="华文楷体" pitchFamily="2" charset="-122"/>
                </a:rPr>
                <a:t>	double</a:t>
              </a:r>
            </a:p>
            <a:p>
              <a:r>
                <a:rPr kumimoji="1" lang="en-US" altLang="zh-CN" b="1" dirty="0">
                  <a:latin typeface="Times New Roman" pitchFamily="18" charset="0"/>
                  <a:ea typeface="华文楷体" pitchFamily="2" charset="-122"/>
                </a:rPr>
                <a:t>	float</a:t>
              </a:r>
            </a:p>
            <a:p>
              <a:r>
                <a:rPr kumimoji="1" lang="en-US" altLang="zh-CN" b="1" dirty="0">
                  <a:latin typeface="Times New Roman" pitchFamily="18" charset="0"/>
                  <a:ea typeface="华文楷体" pitchFamily="2" charset="-122"/>
                </a:rPr>
                <a:t>	unsigned long</a:t>
              </a:r>
            </a:p>
            <a:p>
              <a:r>
                <a:rPr kumimoji="1" lang="en-US" altLang="zh-CN" b="1" dirty="0">
                  <a:latin typeface="Times New Roman" pitchFamily="18" charset="0"/>
                  <a:ea typeface="华文楷体" pitchFamily="2" charset="-122"/>
                </a:rPr>
                <a:t>	long</a:t>
              </a:r>
            </a:p>
            <a:p>
              <a:r>
                <a:rPr kumimoji="1" lang="en-US" altLang="zh-CN" b="1" dirty="0">
                  <a:latin typeface="Times New Roman" pitchFamily="18" charset="0"/>
                  <a:ea typeface="华文楷体" pitchFamily="2" charset="-122"/>
                </a:rPr>
                <a:t>	unsigned</a:t>
              </a:r>
            </a:p>
            <a:p>
              <a:r>
                <a:rPr kumimoji="1" lang="zh-CN" altLang="en-US" b="1" dirty="0">
                  <a:latin typeface="Times New Roman" pitchFamily="18" charset="0"/>
                  <a:ea typeface="华文楷体" pitchFamily="2" charset="-122"/>
                </a:rPr>
                <a:t>低    </a:t>
              </a:r>
              <a:r>
                <a:rPr kumimoji="1" lang="en-US" altLang="zh-CN" b="1" dirty="0" err="1">
                  <a:latin typeface="Times New Roman" pitchFamily="18" charset="0"/>
                  <a:ea typeface="华文楷体" pitchFamily="2" charset="-122"/>
                </a:rPr>
                <a:t>int</a:t>
              </a:r>
              <a:r>
                <a:rPr kumimoji="1" lang="en-US" altLang="zh-CN" b="1" dirty="0">
                  <a:solidFill>
                    <a:schemeClr val="hlink"/>
                  </a:solidFill>
                  <a:latin typeface="Times New Roman" pitchFamily="18" charset="0"/>
                  <a:ea typeface="华文楷体" pitchFamily="2" charset="-122"/>
                </a:rPr>
                <a:t> </a:t>
              </a:r>
              <a:r>
                <a:rPr kumimoji="1" lang="en-US" altLang="zh-CN" b="1" dirty="0">
                  <a:solidFill>
                    <a:srgbClr val="FF3300"/>
                  </a:solidFill>
                  <a:latin typeface="Times New Roman" pitchFamily="18" charset="0"/>
                  <a:ea typeface="华文楷体" pitchFamily="2" charset="-122"/>
                </a:rPr>
                <a:t>← </a:t>
              </a:r>
              <a:r>
                <a:rPr kumimoji="1" lang="en-US" altLang="zh-CN" b="1" dirty="0">
                  <a:latin typeface="Times New Roman" pitchFamily="18" charset="0"/>
                  <a:ea typeface="华文楷体" pitchFamily="2" charset="-122"/>
                </a:rPr>
                <a:t>short, char, </a:t>
              </a:r>
              <a:r>
                <a:rPr kumimoji="1" lang="en-US" altLang="zh-CN" b="1" dirty="0" err="1">
                  <a:latin typeface="Times New Roman" pitchFamily="18" charset="0"/>
                  <a:ea typeface="华文楷体" pitchFamily="2" charset="-122"/>
                </a:rPr>
                <a:t>bool</a:t>
              </a:r>
              <a:endParaRPr kumimoji="1" lang="en-US" altLang="zh-CN" b="1" dirty="0">
                <a:latin typeface="Times New Roman" pitchFamily="18" charset="0"/>
                <a:ea typeface="华文楷体" pitchFamily="2" charset="-122"/>
              </a:endParaRPr>
            </a:p>
          </p:txBody>
        </p:sp>
      </p:grpSp>
    </p:spTree>
    <p:extLst>
      <p:ext uri="{BB962C8B-B14F-4D97-AF65-F5344CB8AC3E}">
        <p14:creationId xmlns:p14="http://schemas.microsoft.com/office/powerpoint/2010/main" val="39564959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p:txBody>
          <a:bodyPr/>
          <a:lstStyle/>
          <a:p>
            <a:pPr>
              <a:buFontTx/>
              <a:buNone/>
            </a:pPr>
            <a:r>
              <a:rPr lang="pt-BR" altLang="zh-CN" dirty="0"/>
              <a:t>1</a:t>
            </a:r>
            <a:r>
              <a:rPr lang="zh-CN" altLang="zh-CN" dirty="0"/>
              <a:t>）</a:t>
            </a:r>
            <a:r>
              <a:rPr lang="pt-BR" altLang="zh-CN" dirty="0"/>
              <a:t>bool</a:t>
            </a:r>
            <a:r>
              <a:rPr lang="zh-CN" altLang="zh-CN" dirty="0"/>
              <a:t>、</a:t>
            </a:r>
            <a:r>
              <a:rPr lang="pt-BR" altLang="zh-CN" dirty="0"/>
              <a:t>char</a:t>
            </a:r>
            <a:r>
              <a:rPr lang="zh-CN" altLang="zh-CN" dirty="0"/>
              <a:t>、</a:t>
            </a:r>
            <a:r>
              <a:rPr lang="pt-BR" altLang="zh-CN" dirty="0"/>
              <a:t>signed char</a:t>
            </a:r>
            <a:r>
              <a:rPr lang="zh-CN" altLang="zh-CN" dirty="0"/>
              <a:t>、</a:t>
            </a:r>
            <a:r>
              <a:rPr lang="pt-BR" altLang="zh-CN" dirty="0"/>
              <a:t>unsigned char</a:t>
            </a:r>
            <a:r>
              <a:rPr lang="zh-CN" altLang="zh-CN" dirty="0"/>
              <a:t>、</a:t>
            </a:r>
            <a:r>
              <a:rPr lang="pt-BR" altLang="zh-CN" dirty="0"/>
              <a:t>short int</a:t>
            </a:r>
            <a:r>
              <a:rPr lang="zh-CN" altLang="zh-CN" dirty="0"/>
              <a:t>、</a:t>
            </a:r>
            <a:r>
              <a:rPr lang="pt-BR" altLang="zh-CN" dirty="0"/>
              <a:t>unsigned short int</a:t>
            </a:r>
            <a:r>
              <a:rPr lang="zh-CN" altLang="zh-CN" dirty="0"/>
              <a:t>型的操作数，</a:t>
            </a:r>
            <a:r>
              <a:rPr lang="zh-CN" altLang="zh-CN" dirty="0">
                <a:solidFill>
                  <a:srgbClr val="FF0000"/>
                </a:solidFill>
              </a:rPr>
              <a:t>如果</a:t>
            </a:r>
            <a:r>
              <a:rPr lang="pt-BR" altLang="zh-CN" dirty="0">
                <a:solidFill>
                  <a:srgbClr val="FF0000"/>
                </a:solidFill>
              </a:rPr>
              <a:t>int</a:t>
            </a:r>
            <a:r>
              <a:rPr lang="zh-CN" altLang="zh-CN" dirty="0">
                <a:solidFill>
                  <a:srgbClr val="FF0000"/>
                </a:solidFill>
              </a:rPr>
              <a:t>型能够表示它们的值，则其类型转换成</a:t>
            </a:r>
            <a:r>
              <a:rPr lang="pt-BR" altLang="zh-CN" dirty="0">
                <a:solidFill>
                  <a:srgbClr val="FF0000"/>
                </a:solidFill>
              </a:rPr>
              <a:t>int</a:t>
            </a:r>
            <a:r>
              <a:rPr lang="zh-CN" altLang="zh-CN" dirty="0">
                <a:solidFill>
                  <a:srgbClr val="FF0000"/>
                </a:solidFill>
              </a:rPr>
              <a:t>，</a:t>
            </a:r>
            <a:r>
              <a:rPr lang="zh-CN" altLang="zh-CN" dirty="0"/>
              <a:t>否则，转换成</a:t>
            </a:r>
            <a:r>
              <a:rPr lang="pt-BR" altLang="zh-CN" dirty="0"/>
              <a:t>unsigned int</a:t>
            </a:r>
            <a:r>
              <a:rPr lang="zh-CN" altLang="zh-CN" dirty="0"/>
              <a:t>。其中，</a:t>
            </a:r>
            <a:r>
              <a:rPr lang="en-US" altLang="zh-CN" dirty="0"/>
              <a:t>bool</a:t>
            </a:r>
            <a:r>
              <a:rPr lang="zh-CN" altLang="zh-CN" dirty="0"/>
              <a:t>型的操作数，</a:t>
            </a:r>
            <a:r>
              <a:rPr lang="pt-BR" altLang="zh-CN" dirty="0"/>
              <a:t>false</a:t>
            </a:r>
            <a:r>
              <a:rPr lang="zh-CN" altLang="zh-CN" dirty="0"/>
              <a:t>通常转换为</a:t>
            </a:r>
            <a:r>
              <a:rPr lang="pt-BR" altLang="zh-CN" dirty="0"/>
              <a:t>0</a:t>
            </a:r>
            <a:r>
              <a:rPr lang="zh-CN" altLang="zh-CN" dirty="0"/>
              <a:t>，</a:t>
            </a:r>
            <a:r>
              <a:rPr lang="pt-BR" altLang="zh-CN" dirty="0"/>
              <a:t>true</a:t>
            </a:r>
            <a:r>
              <a:rPr lang="zh-CN" altLang="zh-CN" dirty="0"/>
              <a:t>通常转换为</a:t>
            </a:r>
            <a:r>
              <a:rPr lang="pt-BR" altLang="zh-CN" dirty="0"/>
              <a:t>1</a:t>
            </a:r>
            <a:r>
              <a:rPr lang="zh-CN" altLang="zh-CN" dirty="0"/>
              <a:t>。</a:t>
            </a:r>
            <a:endParaRPr lang="en-US" altLang="zh-CN" dirty="0"/>
          </a:p>
          <a:p>
            <a:pPr>
              <a:buFontTx/>
              <a:buNone/>
            </a:pPr>
            <a:endParaRPr lang="pt-BR" altLang="zh-CN" dirty="0"/>
          </a:p>
          <a:p>
            <a:pPr>
              <a:buFontTx/>
              <a:buNone/>
            </a:pPr>
            <a:r>
              <a:rPr lang="pt-BR" altLang="zh-CN" dirty="0"/>
              <a:t>2</a:t>
            </a:r>
            <a:r>
              <a:rPr lang="zh-CN" altLang="zh-CN" dirty="0"/>
              <a:t>）</a:t>
            </a:r>
            <a:r>
              <a:rPr lang="pt-BR" altLang="zh-CN" dirty="0"/>
              <a:t>wchar_t</a:t>
            </a:r>
            <a:r>
              <a:rPr lang="zh-CN" altLang="zh-CN" dirty="0"/>
              <a:t>和枚举类型转换成下列类型中第一个能表示其所有值的类型：</a:t>
            </a:r>
            <a:r>
              <a:rPr lang="pt-BR" altLang="zh-CN" dirty="0"/>
              <a:t>int</a:t>
            </a:r>
            <a:r>
              <a:rPr lang="zh-CN" altLang="zh-CN" dirty="0"/>
              <a:t>、</a:t>
            </a:r>
            <a:r>
              <a:rPr lang="pt-BR" altLang="zh-CN" dirty="0"/>
              <a:t>unsigned int</a:t>
            </a:r>
            <a:r>
              <a:rPr lang="zh-CN" altLang="zh-CN" dirty="0"/>
              <a:t>、</a:t>
            </a:r>
            <a:r>
              <a:rPr lang="pt-BR" altLang="zh-CN" dirty="0"/>
              <a:t>long int</a:t>
            </a:r>
            <a:r>
              <a:rPr lang="zh-CN" altLang="zh-CN" dirty="0"/>
              <a:t>、</a:t>
            </a:r>
            <a:r>
              <a:rPr lang="pt-BR" altLang="zh-CN" dirty="0"/>
              <a:t>unsigned long int</a:t>
            </a:r>
            <a:r>
              <a:rPr lang="zh-CN" altLang="zh-CN" dirty="0"/>
              <a:t>。</a:t>
            </a:r>
          </a:p>
          <a:p>
            <a:endParaRPr lang="zh-CN" altLang="en-US" dirty="0"/>
          </a:p>
          <a:p>
            <a:endParaRPr lang="zh-CN" altLang="en-US" dirty="0"/>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FA7C7F6B-1894-4F19-8D2C-6188D8D959FA}" type="slidenum">
              <a:rPr lang="en-US" altLang="zh-CN" sz="1200">
                <a:latin typeface="Arial" charset="0"/>
                <a:ea typeface="+mn-ea"/>
              </a:rPr>
              <a:pPr algn="r">
                <a:defRPr/>
              </a:pPr>
              <a:t>84</a:t>
            </a:fld>
            <a:endParaRPr lang="en-US" altLang="zh-CN" sz="1200">
              <a:latin typeface="Arial" charset="0"/>
              <a:ea typeface="+mn-ea"/>
            </a:endParaRPr>
          </a:p>
        </p:txBody>
      </p:sp>
      <p:sp>
        <p:nvSpPr>
          <p:cNvPr id="94212" name="标题 5"/>
          <p:cNvSpPr>
            <a:spLocks noGrp="1"/>
          </p:cNvSpPr>
          <p:nvPr>
            <p:ph type="title"/>
          </p:nvPr>
        </p:nvSpPr>
        <p:spPr/>
        <p:txBody>
          <a:bodyPr/>
          <a:lstStyle/>
          <a:p>
            <a:r>
              <a:rPr lang="zh-CN" altLang="en-US" sz="2800" dirty="0"/>
              <a:t>整型提升转换规则（</a:t>
            </a:r>
            <a:r>
              <a:rPr lang="en-US" altLang="zh-CN" sz="2800" dirty="0"/>
              <a:t>integral promotions</a:t>
            </a:r>
            <a:r>
              <a:rPr lang="zh-CN" altLang="en-US" sz="2800" dirty="0"/>
              <a:t>） </a:t>
            </a:r>
          </a:p>
        </p:txBody>
      </p:sp>
    </p:spTree>
    <p:extLst>
      <p:ext uri="{BB962C8B-B14F-4D97-AF65-F5344CB8AC3E}">
        <p14:creationId xmlns:p14="http://schemas.microsoft.com/office/powerpoint/2010/main" val="2384740544"/>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sz="3200" dirty="0"/>
              <a:t>算术类型转换规则</a:t>
            </a:r>
            <a:r>
              <a:rPr lang="en-US" altLang="zh-CN" sz="3200" dirty="0"/>
              <a:t>(</a:t>
            </a:r>
            <a:r>
              <a:rPr lang="en-US" altLang="zh-CN" sz="2400" dirty="0"/>
              <a:t>usual arithmetic conversions</a:t>
            </a:r>
            <a:r>
              <a:rPr lang="en-US" altLang="zh-CN" sz="3200" dirty="0"/>
              <a:t>)</a:t>
            </a:r>
            <a:endParaRPr lang="zh-CN" altLang="en-US" sz="2400" dirty="0"/>
          </a:p>
        </p:txBody>
      </p:sp>
      <p:sp>
        <p:nvSpPr>
          <p:cNvPr id="95235" name="Rectangle 3"/>
          <p:cNvSpPr>
            <a:spLocks noGrp="1" noChangeArrowheads="1"/>
          </p:cNvSpPr>
          <p:nvPr>
            <p:ph type="body" idx="1"/>
          </p:nvPr>
        </p:nvSpPr>
        <p:spPr/>
        <p:txBody>
          <a:bodyPr/>
          <a:lstStyle/>
          <a:p>
            <a:pPr>
              <a:buFontTx/>
              <a:buNone/>
            </a:pPr>
            <a:r>
              <a:rPr lang="pt-BR" altLang="zh-CN" sz="2000" dirty="0"/>
              <a:t>1</a:t>
            </a:r>
            <a:r>
              <a:rPr lang="zh-CN" altLang="zh-CN" sz="2000" dirty="0"/>
              <a:t>）如果其中一个操作数类型为</a:t>
            </a:r>
            <a:r>
              <a:rPr lang="pt-BR" altLang="zh-CN" sz="2000" dirty="0">
                <a:solidFill>
                  <a:srgbClr val="FF0000"/>
                </a:solidFill>
              </a:rPr>
              <a:t>long double</a:t>
            </a:r>
            <a:r>
              <a:rPr lang="zh-CN" altLang="zh-CN" sz="2000" dirty="0"/>
              <a:t>，则另一个的类型转换成</a:t>
            </a:r>
            <a:r>
              <a:rPr lang="pt-BR" altLang="zh-CN" sz="2000" dirty="0"/>
              <a:t>long double</a:t>
            </a:r>
            <a:r>
              <a:rPr lang="zh-CN" altLang="zh-CN" sz="2000" dirty="0"/>
              <a:t>。</a:t>
            </a:r>
          </a:p>
          <a:p>
            <a:pPr>
              <a:buFontTx/>
              <a:buNone/>
            </a:pPr>
            <a:r>
              <a:rPr lang="en-US" altLang="zh-CN" sz="2000" dirty="0"/>
              <a:t>2</a:t>
            </a:r>
            <a:r>
              <a:rPr lang="zh-CN" altLang="zh-CN" sz="2000" dirty="0"/>
              <a:t>）否则，如果其中一个操作数类型为</a:t>
            </a:r>
            <a:r>
              <a:rPr lang="en-US" altLang="zh-CN" sz="2000" dirty="0">
                <a:solidFill>
                  <a:srgbClr val="FF0000"/>
                </a:solidFill>
              </a:rPr>
              <a:t>double</a:t>
            </a:r>
            <a:r>
              <a:rPr lang="zh-CN" altLang="zh-CN" sz="2000" dirty="0"/>
              <a:t>，则另一个的类型转换成</a:t>
            </a:r>
            <a:r>
              <a:rPr lang="en-US" altLang="zh-CN" sz="2000" dirty="0"/>
              <a:t>double</a:t>
            </a:r>
            <a:r>
              <a:rPr lang="zh-CN" altLang="zh-CN" sz="2000" dirty="0"/>
              <a:t>。</a:t>
            </a:r>
          </a:p>
          <a:p>
            <a:pPr>
              <a:buFontTx/>
              <a:buNone/>
            </a:pPr>
            <a:r>
              <a:rPr lang="en-US" altLang="zh-CN" sz="2000" dirty="0"/>
              <a:t>3</a:t>
            </a:r>
            <a:r>
              <a:rPr lang="zh-CN" altLang="zh-CN" sz="2000" dirty="0"/>
              <a:t>）否则，如果其中一个操作数类型为</a:t>
            </a:r>
            <a:r>
              <a:rPr lang="en-US" altLang="zh-CN" sz="2000" dirty="0">
                <a:solidFill>
                  <a:srgbClr val="FF0000"/>
                </a:solidFill>
              </a:rPr>
              <a:t>float</a:t>
            </a:r>
            <a:r>
              <a:rPr lang="zh-CN" altLang="zh-CN" sz="2000" dirty="0"/>
              <a:t>，则另一个的类型转换成</a:t>
            </a:r>
            <a:r>
              <a:rPr lang="en-US" altLang="zh-CN" sz="2000" dirty="0"/>
              <a:t>float</a:t>
            </a:r>
            <a:r>
              <a:rPr lang="zh-CN" altLang="zh-CN" sz="2000" dirty="0"/>
              <a:t>。</a:t>
            </a:r>
          </a:p>
          <a:p>
            <a:pPr>
              <a:buFontTx/>
              <a:buNone/>
            </a:pPr>
            <a:r>
              <a:rPr lang="en-US" altLang="zh-CN" sz="2000" dirty="0"/>
              <a:t>4</a:t>
            </a:r>
            <a:r>
              <a:rPr lang="zh-CN" altLang="zh-CN" sz="2000" dirty="0"/>
              <a:t>）否则，先对操作数进行</a:t>
            </a:r>
            <a:r>
              <a:rPr lang="zh-CN" altLang="zh-CN" sz="2000" dirty="0">
                <a:solidFill>
                  <a:srgbClr val="FF0000"/>
                </a:solidFill>
              </a:rPr>
              <a:t>整型提升转换</a:t>
            </a:r>
            <a:r>
              <a:rPr lang="zh-CN" altLang="zh-CN" sz="2000" dirty="0"/>
              <a:t>，如果转换后操作数的类型不一样，则按下列规则再进行转换。</a:t>
            </a:r>
          </a:p>
          <a:p>
            <a:pPr>
              <a:buFontTx/>
              <a:buNone/>
            </a:pPr>
            <a:r>
              <a:rPr lang="en-US" altLang="zh-CN" sz="2000" dirty="0"/>
              <a:t>5</a:t>
            </a:r>
            <a:r>
              <a:rPr lang="zh-CN" altLang="zh-CN" sz="2000" dirty="0"/>
              <a:t>）如果其中一个操作数类型为</a:t>
            </a:r>
            <a:r>
              <a:rPr lang="en-US" altLang="zh-CN" sz="2000" dirty="0">
                <a:solidFill>
                  <a:srgbClr val="FF0000"/>
                </a:solidFill>
              </a:rPr>
              <a:t>unsigned long int</a:t>
            </a:r>
            <a:r>
              <a:rPr lang="zh-CN" altLang="zh-CN" sz="2000" dirty="0"/>
              <a:t>，则另一个的类型转换成</a:t>
            </a:r>
            <a:r>
              <a:rPr lang="en-US" altLang="zh-CN" sz="2000" dirty="0"/>
              <a:t>unsigned long int</a:t>
            </a:r>
            <a:r>
              <a:rPr lang="zh-CN" altLang="zh-CN" sz="2000" dirty="0"/>
              <a:t>。</a:t>
            </a:r>
          </a:p>
          <a:p>
            <a:pPr>
              <a:buFontTx/>
              <a:buNone/>
            </a:pPr>
            <a:r>
              <a:rPr lang="en-US" altLang="zh-CN" sz="2000" dirty="0"/>
              <a:t>6</a:t>
            </a:r>
            <a:r>
              <a:rPr lang="zh-CN" altLang="zh-CN" sz="2000" dirty="0"/>
              <a:t>）否则，如果一个操作数类型为</a:t>
            </a:r>
            <a:r>
              <a:rPr lang="en-US" altLang="zh-CN" sz="2000" dirty="0"/>
              <a:t>long int</a:t>
            </a:r>
            <a:r>
              <a:rPr lang="zh-CN" altLang="zh-CN" sz="2000" dirty="0"/>
              <a:t>，另一个操作数类型为</a:t>
            </a:r>
            <a:r>
              <a:rPr lang="en-US" altLang="zh-CN" sz="2000" dirty="0"/>
              <a:t>unsigned int</a:t>
            </a:r>
            <a:r>
              <a:rPr lang="zh-CN" altLang="zh-CN" sz="2000" dirty="0"/>
              <a:t>，那么，如果</a:t>
            </a:r>
            <a:r>
              <a:rPr lang="en-US" altLang="zh-CN" sz="2000" dirty="0"/>
              <a:t>long int</a:t>
            </a:r>
            <a:r>
              <a:rPr lang="zh-CN" altLang="zh-CN" sz="2000" dirty="0"/>
              <a:t>能表示</a:t>
            </a:r>
            <a:r>
              <a:rPr lang="en-US" altLang="zh-CN" sz="2000" dirty="0"/>
              <a:t>unsigned int</a:t>
            </a:r>
            <a:r>
              <a:rPr lang="zh-CN" altLang="zh-CN" sz="2000" dirty="0"/>
              <a:t>的所有值，则</a:t>
            </a:r>
            <a:r>
              <a:rPr lang="en-US" altLang="zh-CN" sz="2000" dirty="0"/>
              <a:t>unsigned int</a:t>
            </a:r>
            <a:r>
              <a:rPr lang="zh-CN" altLang="zh-CN" sz="2000" dirty="0"/>
              <a:t>转换成</a:t>
            </a:r>
            <a:r>
              <a:rPr lang="en-US" altLang="zh-CN" sz="2000" dirty="0"/>
              <a:t>long int</a:t>
            </a:r>
            <a:r>
              <a:rPr lang="zh-CN" altLang="zh-CN" sz="2000" dirty="0"/>
              <a:t>，否则，两个操作数的类型都转化成</a:t>
            </a:r>
            <a:r>
              <a:rPr lang="en-US" altLang="zh-CN" sz="2000" dirty="0"/>
              <a:t>unsigned long int</a:t>
            </a:r>
            <a:r>
              <a:rPr lang="zh-CN" altLang="zh-CN" sz="2000" dirty="0"/>
              <a:t>。</a:t>
            </a:r>
          </a:p>
          <a:p>
            <a:pPr>
              <a:buFontTx/>
              <a:buNone/>
            </a:pPr>
            <a:r>
              <a:rPr lang="en-US" altLang="zh-CN" sz="2000" dirty="0"/>
              <a:t>7</a:t>
            </a:r>
            <a:r>
              <a:rPr lang="zh-CN" altLang="zh-CN" sz="2000" dirty="0"/>
              <a:t>）否则，如果一个操作数类型为</a:t>
            </a:r>
            <a:r>
              <a:rPr lang="en-US" altLang="zh-CN" sz="2000" dirty="0">
                <a:solidFill>
                  <a:srgbClr val="FF0000"/>
                </a:solidFill>
              </a:rPr>
              <a:t>long int</a:t>
            </a:r>
            <a:r>
              <a:rPr lang="zh-CN" altLang="zh-CN" sz="2000" dirty="0"/>
              <a:t>，则另一个的类型转换成</a:t>
            </a:r>
            <a:r>
              <a:rPr lang="en-US" altLang="zh-CN" sz="2000" dirty="0"/>
              <a:t>long int</a:t>
            </a:r>
            <a:r>
              <a:rPr lang="zh-CN" altLang="zh-CN" sz="2000" dirty="0"/>
              <a:t>。</a:t>
            </a:r>
          </a:p>
          <a:p>
            <a:pPr>
              <a:buFontTx/>
              <a:buNone/>
            </a:pPr>
            <a:r>
              <a:rPr lang="en-US" altLang="zh-CN" sz="2000" dirty="0"/>
              <a:t>8</a:t>
            </a:r>
            <a:r>
              <a:rPr lang="zh-CN" altLang="zh-CN" sz="2000" dirty="0"/>
              <a:t>）否则，如果一个操作数类型为</a:t>
            </a:r>
            <a:r>
              <a:rPr lang="en-US" altLang="zh-CN" sz="2000" dirty="0">
                <a:solidFill>
                  <a:srgbClr val="FF0000"/>
                </a:solidFill>
              </a:rPr>
              <a:t>unsigned int</a:t>
            </a:r>
            <a:r>
              <a:rPr lang="zh-CN" altLang="zh-CN" sz="2000" dirty="0"/>
              <a:t>，则另一个的类型转换成</a:t>
            </a:r>
            <a:r>
              <a:rPr lang="en-US" altLang="zh-CN" sz="2000" dirty="0"/>
              <a:t>unsigned int</a:t>
            </a:r>
            <a:r>
              <a:rPr lang="zh-CN" altLang="zh-CN" sz="2000" dirty="0"/>
              <a:t>。</a:t>
            </a:r>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CEE4EC7-2A6F-4304-8EBF-9DCFBF836E2D}" type="slidenum">
              <a:rPr lang="en-US" altLang="zh-CN" sz="1200">
                <a:latin typeface="Arial" charset="0"/>
                <a:ea typeface="+mn-ea"/>
              </a:rPr>
              <a:pPr algn="r">
                <a:defRPr/>
              </a:pPr>
              <a:t>85</a:t>
            </a:fld>
            <a:endParaRPr lang="en-US" altLang="zh-CN" sz="1200">
              <a:latin typeface="Arial" charset="0"/>
              <a:ea typeface="+mn-ea"/>
            </a:endParaRPr>
          </a:p>
        </p:txBody>
      </p:sp>
    </p:spTree>
    <p:extLst>
      <p:ext uri="{BB962C8B-B14F-4D97-AF65-F5344CB8AC3E}">
        <p14:creationId xmlns:p14="http://schemas.microsoft.com/office/powerpoint/2010/main" val="2250608248"/>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endParaRPr lang="zh-CN" altLang="en-US"/>
          </a:p>
        </p:txBody>
      </p:sp>
      <p:sp>
        <p:nvSpPr>
          <p:cNvPr id="96259" name="内容占位符 2"/>
          <p:cNvSpPr>
            <a:spLocks noGrp="1"/>
          </p:cNvSpPr>
          <p:nvPr>
            <p:ph idx="1"/>
          </p:nvPr>
        </p:nvSpPr>
        <p:spPr/>
        <p:txBody>
          <a:bodyPr/>
          <a:lstStyle/>
          <a:p>
            <a:r>
              <a:rPr lang="zh-CN" altLang="zh-CN" dirty="0"/>
              <a:t>隐式类型转换还会发生在函数调用及其值的返回过程中。</a:t>
            </a:r>
            <a:endParaRPr lang="en-US" altLang="zh-CN" dirty="0"/>
          </a:p>
          <a:p>
            <a:pPr lvl="1"/>
            <a:r>
              <a:rPr lang="en-US" altLang="zh-CN" dirty="0"/>
              <a:t>C</a:t>
            </a:r>
            <a:r>
              <a:rPr lang="zh-CN" altLang="zh-CN" dirty="0"/>
              <a:t>程序调用函数时，通常要求实参与形参类型一致。当函数的实参与形参类型不一致时，系统会隐式地将实参的数据类型转换成形参的数据类型，再操作。</a:t>
            </a:r>
            <a:endParaRPr lang="en-US" altLang="zh-CN" dirty="0"/>
          </a:p>
          <a:p>
            <a:pPr lvl="1"/>
            <a:r>
              <a:rPr lang="zh-CN" altLang="zh-CN" dirty="0"/>
              <a:t>当函数的执行结果与函数定义的类型不同时，系统会隐式地将函数执行结果的数据类型转换成函数定义的数据类型，再返回给调用者。</a:t>
            </a:r>
          </a:p>
          <a:p>
            <a:endParaRPr lang="en-US" altLang="zh-CN" dirty="0"/>
          </a:p>
          <a:p>
            <a:endParaRPr lang="en-US" altLang="zh-CN" dirty="0"/>
          </a:p>
          <a:p>
            <a:pPr lvl="1"/>
            <a:r>
              <a:rPr lang="zh-CN" altLang="en-US" dirty="0"/>
              <a:t>类似于赋值操作</a:t>
            </a: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67AC980A-9D8A-499E-AAC4-0C4446EDFE2B}" type="slidenum">
              <a:rPr lang="en-US" altLang="zh-CN" sz="1200">
                <a:latin typeface="Arial" charset="0"/>
                <a:ea typeface="+mn-ea"/>
              </a:rPr>
              <a:pPr algn="r">
                <a:defRPr/>
              </a:pPr>
              <a:t>86</a:t>
            </a:fld>
            <a:endParaRPr lang="en-US" altLang="zh-CN" sz="1200">
              <a:latin typeface="Arial" charset="0"/>
              <a:ea typeface="+mn-ea"/>
            </a:endParaRPr>
          </a:p>
        </p:txBody>
      </p:sp>
      <p:grpSp>
        <p:nvGrpSpPr>
          <p:cNvPr id="5" name="Group 7"/>
          <p:cNvGrpSpPr>
            <a:grpSpLocks/>
          </p:cNvGrpSpPr>
          <p:nvPr/>
        </p:nvGrpSpPr>
        <p:grpSpPr bwMode="auto">
          <a:xfrm>
            <a:off x="964636" y="4914165"/>
            <a:ext cx="6143884" cy="1304926"/>
            <a:chOff x="2608" y="1253"/>
            <a:chExt cx="2903" cy="822"/>
          </a:xfrm>
        </p:grpSpPr>
        <p:sp>
          <p:nvSpPr>
            <p:cNvPr id="6" name="Text Box 8"/>
            <p:cNvSpPr txBox="1">
              <a:spLocks noChangeArrowheads="1"/>
            </p:cNvSpPr>
            <p:nvPr/>
          </p:nvSpPr>
          <p:spPr bwMode="auto">
            <a:xfrm>
              <a:off x="2608" y="1253"/>
              <a:ext cx="2903" cy="8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bIns="180000">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kumimoji="1" lang="zh-CN" altLang="en-US" sz="2800" b="1" dirty="0">
                  <a:latin typeface="黑体" pitchFamily="49" charset="-122"/>
                  <a:ea typeface="黑体" pitchFamily="49" charset="-122"/>
                </a:rPr>
                <a:t>实型  </a:t>
              </a:r>
              <a:r>
                <a:rPr kumimoji="1" lang="en-US" altLang="zh-CN" sz="2800" b="1" dirty="0">
                  <a:latin typeface="黑体" pitchFamily="49" charset="-122"/>
                  <a:ea typeface="黑体" pitchFamily="49" charset="-122"/>
                </a:rPr>
                <a:t>	</a:t>
              </a:r>
              <a:r>
                <a:rPr kumimoji="1" lang="zh-CN" altLang="en-US" b="1" dirty="0">
                  <a:latin typeface="黑体" pitchFamily="49" charset="-122"/>
                  <a:ea typeface="黑体" pitchFamily="49" charset="-122"/>
                </a:rPr>
                <a:t>去掉小数部分</a:t>
              </a:r>
              <a:r>
                <a:rPr kumimoji="1" lang="zh-CN" altLang="en-US" sz="2800" b="1" dirty="0">
                  <a:latin typeface="黑体" pitchFamily="49" charset="-122"/>
                  <a:ea typeface="黑体" pitchFamily="49" charset="-122"/>
                </a:rPr>
                <a:t>  </a:t>
              </a:r>
              <a:r>
                <a:rPr kumimoji="1" lang="en-US" altLang="zh-CN" sz="2800" b="1" dirty="0">
                  <a:latin typeface="黑体" pitchFamily="49" charset="-122"/>
                  <a:ea typeface="黑体" pitchFamily="49" charset="-122"/>
                </a:rPr>
                <a:t>	</a:t>
              </a:r>
              <a:r>
                <a:rPr kumimoji="1" lang="zh-CN" altLang="en-US" sz="2800" b="1" dirty="0">
                  <a:latin typeface="黑体" pitchFamily="49" charset="-122"/>
                  <a:ea typeface="黑体" pitchFamily="49" charset="-122"/>
                </a:rPr>
                <a:t>整型</a:t>
              </a:r>
            </a:p>
            <a:p>
              <a:pPr eaLnBrk="1" hangingPunct="1">
                <a:spcBef>
                  <a:spcPct val="50000"/>
                </a:spcBef>
              </a:pPr>
              <a:r>
                <a:rPr kumimoji="1" lang="zh-CN" altLang="en-US" sz="2800" b="1" dirty="0">
                  <a:latin typeface="黑体" pitchFamily="49" charset="-122"/>
                  <a:ea typeface="黑体" pitchFamily="49" charset="-122"/>
                </a:rPr>
                <a:t>整型  </a:t>
              </a:r>
              <a:r>
                <a:rPr kumimoji="1" lang="en-US" altLang="zh-CN" sz="2800" b="1" dirty="0">
                  <a:latin typeface="黑体" pitchFamily="49" charset="-122"/>
                  <a:ea typeface="黑体" pitchFamily="49" charset="-122"/>
                </a:rPr>
                <a:t>	</a:t>
              </a:r>
              <a:r>
                <a:rPr kumimoji="1" lang="zh-CN" altLang="en-US" b="1" dirty="0">
                  <a:latin typeface="黑体" pitchFamily="49" charset="-122"/>
                  <a:ea typeface="黑体" pitchFamily="49" charset="-122"/>
                </a:rPr>
                <a:t>加小数点 </a:t>
              </a:r>
              <a:r>
                <a:rPr kumimoji="1" lang="zh-CN" altLang="en-US" sz="2800" b="1" dirty="0">
                  <a:latin typeface="黑体" pitchFamily="49" charset="-122"/>
                  <a:ea typeface="黑体" pitchFamily="49" charset="-122"/>
                </a:rPr>
                <a:t>       </a:t>
              </a:r>
              <a:r>
                <a:rPr kumimoji="1" lang="en-US" altLang="zh-CN" sz="2800" b="1" dirty="0">
                  <a:latin typeface="黑体" pitchFamily="49" charset="-122"/>
                  <a:ea typeface="黑体" pitchFamily="49" charset="-122"/>
                </a:rPr>
                <a:t>	</a:t>
              </a:r>
              <a:r>
                <a:rPr kumimoji="1" lang="zh-CN" altLang="en-US" sz="2800" b="1" dirty="0">
                  <a:latin typeface="黑体" pitchFamily="49" charset="-122"/>
                  <a:ea typeface="黑体" pitchFamily="49" charset="-122"/>
                </a:rPr>
                <a:t>实型</a:t>
              </a:r>
            </a:p>
          </p:txBody>
        </p:sp>
        <p:sp>
          <p:nvSpPr>
            <p:cNvPr id="7" name="Line 9"/>
            <p:cNvSpPr>
              <a:spLocks noChangeShapeType="1"/>
            </p:cNvSpPr>
            <p:nvPr/>
          </p:nvSpPr>
          <p:spPr bwMode="auto">
            <a:xfrm>
              <a:off x="3197" y="1570"/>
              <a:ext cx="1497" cy="0"/>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 name="Line 10"/>
            <p:cNvSpPr>
              <a:spLocks noChangeShapeType="1"/>
            </p:cNvSpPr>
            <p:nvPr/>
          </p:nvSpPr>
          <p:spPr bwMode="auto">
            <a:xfrm>
              <a:off x="3198" y="1979"/>
              <a:ext cx="1497" cy="0"/>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160508756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sz="3200"/>
              <a:t>显式类型转换的作用 </a:t>
            </a:r>
          </a:p>
        </p:txBody>
      </p:sp>
      <p:sp>
        <p:nvSpPr>
          <p:cNvPr id="99331" name="Rectangle 3"/>
          <p:cNvSpPr>
            <a:spLocks noGrp="1" noChangeArrowheads="1"/>
          </p:cNvSpPr>
          <p:nvPr>
            <p:ph type="body" idx="1"/>
          </p:nvPr>
        </p:nvSpPr>
        <p:spPr>
          <a:xfrm>
            <a:off x="93121" y="863600"/>
            <a:ext cx="12097292" cy="5949950"/>
          </a:xfrm>
        </p:spPr>
        <p:txBody>
          <a:bodyPr/>
          <a:lstStyle/>
          <a:p>
            <a:r>
              <a:rPr lang="zh-CN" altLang="zh-CN" dirty="0"/>
              <a:t>隐式类型转换有时不能满足要求，于是</a:t>
            </a:r>
            <a:r>
              <a:rPr lang="en-US" altLang="zh-CN" dirty="0"/>
              <a:t>C</a:t>
            </a:r>
            <a:r>
              <a:rPr lang="zh-CN" altLang="zh-CN" dirty="0"/>
              <a:t>语言提供了显式类型转换机制，由程序员用类型关键</a:t>
            </a:r>
            <a:r>
              <a:rPr lang="zh-CN" altLang="en-US" dirty="0"/>
              <a:t>字</a:t>
            </a:r>
            <a:r>
              <a:rPr lang="zh-CN" altLang="zh-CN" dirty="0"/>
              <a:t>明确地指出要转换的类型，强制系统进行类型转换。</a:t>
            </a:r>
            <a:endParaRPr lang="zh-CN" altLang="en-US" dirty="0"/>
          </a:p>
          <a:p>
            <a:pPr lvl="1"/>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)j</a:t>
            </a:r>
            <a:endParaRPr lang="zh-CN" altLang="en-US" b="1" dirty="0">
              <a:latin typeface="Courier New" pitchFamily="49" charset="0"/>
              <a:cs typeface="Courier New" pitchFamily="49" charset="0"/>
            </a:endParaRPr>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A85B73E2-4F84-4D09-88AE-E3202A72F3B1}" type="slidenum">
              <a:rPr lang="en-US" altLang="zh-CN" sz="1200">
                <a:latin typeface="Arial" charset="0"/>
                <a:ea typeface="+mn-ea"/>
              </a:rPr>
              <a:pPr algn="r">
                <a:defRPr/>
              </a:pPr>
              <a:t>87</a:t>
            </a:fld>
            <a:endParaRPr lang="en-US" altLang="zh-CN" sz="1200">
              <a:latin typeface="Arial" charset="0"/>
              <a:ea typeface="+mn-ea"/>
            </a:endParaRPr>
          </a:p>
        </p:txBody>
      </p:sp>
      <p:sp>
        <p:nvSpPr>
          <p:cNvPr id="2" name="矩形 1">
            <a:extLst>
              <a:ext uri="{FF2B5EF4-FFF2-40B4-BE49-F238E27FC236}">
                <a16:creationId xmlns:a16="http://schemas.microsoft.com/office/drawing/2014/main" id="{37958B67-DDA3-4A79-847B-2FF0F89A91D3}"/>
              </a:ext>
            </a:extLst>
          </p:cNvPr>
          <p:cNvSpPr/>
          <p:nvPr/>
        </p:nvSpPr>
        <p:spPr>
          <a:xfrm>
            <a:off x="784616" y="2798930"/>
            <a:ext cx="9271030" cy="3046988"/>
          </a:xfrm>
          <a:prstGeom prst="rect">
            <a:avLst/>
          </a:prstGeom>
          <a:ln>
            <a:solidFill>
              <a:schemeClr val="tx1"/>
            </a:solidFill>
          </a:ln>
        </p:spPr>
        <p:txBody>
          <a:bodyPr wrap="square">
            <a:spAutoFit/>
          </a:bodyPr>
          <a:lstStyle/>
          <a:p>
            <a:pPr>
              <a:buFontTx/>
              <a:buNone/>
            </a:pPr>
            <a:r>
              <a:rPr lang="en-US" altLang="zh-CN" dirty="0">
                <a:latin typeface="Courier New" pitchFamily="49" charset="0"/>
                <a:cs typeface="Courier New" pitchFamily="49" charset="0"/>
              </a:rPr>
              <a:t>	int </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-10;</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	unsigned int j = 3;</a:t>
            </a:r>
          </a:p>
          <a:p>
            <a:pPr>
              <a:buFontTx/>
              <a:buNone/>
            </a:pPr>
            <a:r>
              <a:rPr lang="en-US"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	if(</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   j &lt; 0)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("-7 \n");	</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	else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("error. \n");	//</a:t>
            </a:r>
            <a:r>
              <a:rPr lang="zh-CN" altLang="zh-CN" dirty="0">
                <a:latin typeface="Courier New" pitchFamily="49" charset="0"/>
                <a:cs typeface="Courier New" pitchFamily="49" charset="0"/>
              </a:rPr>
              <a:t>结果显示</a:t>
            </a:r>
            <a:r>
              <a:rPr lang="en-US" altLang="zh-CN" dirty="0">
                <a:latin typeface="Courier New" pitchFamily="49" charset="0"/>
                <a:cs typeface="Courier New" pitchFamily="49" charset="0"/>
              </a:rPr>
              <a:t>error</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 </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	if(</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 &lt;   j)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&lt;j \n");	</a:t>
            </a:r>
            <a:endParaRPr lang="zh-CN" altLang="zh-CN" dirty="0">
              <a:latin typeface="Courier New" pitchFamily="49" charset="0"/>
              <a:cs typeface="Courier New" pitchFamily="49" charset="0"/>
            </a:endParaRPr>
          </a:p>
          <a:p>
            <a:pPr>
              <a:buFontTx/>
              <a:buNone/>
            </a:pPr>
            <a:r>
              <a:rPr lang="en-US" altLang="zh-CN" dirty="0">
                <a:latin typeface="Courier New" pitchFamily="49" charset="0"/>
                <a:cs typeface="Courier New" pitchFamily="49" charset="0"/>
              </a:rPr>
              <a:t>	else </a:t>
            </a:r>
            <a:r>
              <a:rPr lang="en-US" altLang="zh-CN" dirty="0" err="1">
                <a:latin typeface="Courier New" pitchFamily="49" charset="0"/>
                <a:cs typeface="Courier New" pitchFamily="49" charset="0"/>
              </a:rPr>
              <a:t>printf</a:t>
            </a:r>
            <a:r>
              <a:rPr lang="en-US" altLang="zh-CN" dirty="0">
                <a:latin typeface="Courier New" pitchFamily="49" charset="0"/>
                <a:cs typeface="Courier New" pitchFamily="49" charset="0"/>
              </a:rPr>
              <a:t>("</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&gt;j \n");	//</a:t>
            </a:r>
            <a:r>
              <a:rPr lang="zh-CN" altLang="zh-CN" dirty="0">
                <a:latin typeface="Courier New" pitchFamily="49" charset="0"/>
                <a:cs typeface="Courier New" pitchFamily="49" charset="0"/>
              </a:rPr>
              <a:t>结果显示</a:t>
            </a:r>
            <a:r>
              <a:rPr lang="en-US" altLang="zh-CN" dirty="0" err="1">
                <a:latin typeface="Courier New" pitchFamily="49" charset="0"/>
                <a:cs typeface="Courier New" pitchFamily="49" charset="0"/>
              </a:rPr>
              <a:t>i</a:t>
            </a:r>
            <a:r>
              <a:rPr lang="en-US" altLang="zh-CN" dirty="0">
                <a:latin typeface="Courier New" pitchFamily="49" charset="0"/>
                <a:cs typeface="Courier New" pitchFamily="49" charset="0"/>
              </a:rPr>
              <a:t>&gt;j</a:t>
            </a:r>
            <a:endParaRPr lang="zh-CN" altLang="zh-CN" dirty="0">
              <a:latin typeface="Courier New" pitchFamily="49" charset="0"/>
              <a:cs typeface="Courier New" pitchFamily="49" charset="0"/>
            </a:endParaRPr>
          </a:p>
        </p:txBody>
      </p:sp>
      <p:sp>
        <p:nvSpPr>
          <p:cNvPr id="6" name="矩形 3">
            <a:extLst>
              <a:ext uri="{FF2B5EF4-FFF2-40B4-BE49-F238E27FC236}">
                <a16:creationId xmlns:a16="http://schemas.microsoft.com/office/drawing/2014/main" id="{A0DB963F-02D0-4745-94A0-067F0D789AD3}"/>
              </a:ext>
            </a:extLst>
          </p:cNvPr>
          <p:cNvSpPr>
            <a:spLocks noChangeArrowheads="1"/>
          </p:cNvSpPr>
          <p:nvPr/>
        </p:nvSpPr>
        <p:spPr bwMode="auto">
          <a:xfrm>
            <a:off x="5421806" y="1915410"/>
            <a:ext cx="6304316" cy="83099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zh-CN" altLang="zh-CN" dirty="0"/>
              <a:t>不同类型的数据（</a:t>
            </a:r>
            <a:r>
              <a:rPr lang="en-US" altLang="zh-CN" dirty="0" err="1"/>
              <a:t>i</a:t>
            </a:r>
            <a:r>
              <a:rPr lang="zh-CN" altLang="zh-CN" dirty="0"/>
              <a:t>和</a:t>
            </a:r>
            <a:r>
              <a:rPr lang="en-US" altLang="zh-CN" dirty="0"/>
              <a:t>j</a:t>
            </a:r>
            <a:r>
              <a:rPr lang="zh-CN" altLang="zh-CN" dirty="0"/>
              <a:t>）在一起操作（算术、比较操作），隐式类型转换的结果违背了常识</a:t>
            </a:r>
            <a:endParaRPr lang="en-US" altLang="zh-CN" dirty="0"/>
          </a:p>
        </p:txBody>
      </p:sp>
      <p:sp>
        <p:nvSpPr>
          <p:cNvPr id="3" name="矩形 2">
            <a:extLst>
              <a:ext uri="{FF2B5EF4-FFF2-40B4-BE49-F238E27FC236}">
                <a16:creationId xmlns:a16="http://schemas.microsoft.com/office/drawing/2014/main" id="{D445E672-F77C-4809-8AA6-CF3B70455248}"/>
              </a:ext>
            </a:extLst>
          </p:cNvPr>
          <p:cNvSpPr/>
          <p:nvPr/>
        </p:nvSpPr>
        <p:spPr>
          <a:xfrm>
            <a:off x="2710829" y="3928990"/>
            <a:ext cx="954107" cy="400110"/>
          </a:xfrm>
          <a:prstGeom prst="rect">
            <a:avLst/>
          </a:prstGeom>
        </p:spPr>
        <p:txBody>
          <a:bodyPr wrap="none">
            <a:spAutoFit/>
          </a:bodyPr>
          <a:lstStyle/>
          <a:p>
            <a:r>
              <a:rPr lang="en-US" altLang="zh-CN" sz="2000" b="1" dirty="0">
                <a:solidFill>
                  <a:srgbClr val="FF0000"/>
                </a:solidFill>
                <a:latin typeface="Courier New" pitchFamily="49" charset="0"/>
                <a:cs typeface="Courier New" pitchFamily="49" charset="0"/>
              </a:rPr>
              <a:t>(int)</a:t>
            </a:r>
            <a:endParaRPr lang="zh-CN" altLang="en-US" sz="2000" b="1" dirty="0"/>
          </a:p>
        </p:txBody>
      </p:sp>
      <p:sp>
        <p:nvSpPr>
          <p:cNvPr id="8" name="矩形 7">
            <a:extLst>
              <a:ext uri="{FF2B5EF4-FFF2-40B4-BE49-F238E27FC236}">
                <a16:creationId xmlns:a16="http://schemas.microsoft.com/office/drawing/2014/main" id="{3856AF1B-DC8F-4B79-A7E3-9FD4DBEC01FE}"/>
              </a:ext>
            </a:extLst>
          </p:cNvPr>
          <p:cNvSpPr/>
          <p:nvPr/>
        </p:nvSpPr>
        <p:spPr>
          <a:xfrm>
            <a:off x="2710829" y="5004175"/>
            <a:ext cx="954107" cy="400110"/>
          </a:xfrm>
          <a:prstGeom prst="rect">
            <a:avLst/>
          </a:prstGeom>
        </p:spPr>
        <p:txBody>
          <a:bodyPr wrap="none">
            <a:spAutoFit/>
          </a:bodyPr>
          <a:lstStyle/>
          <a:p>
            <a:r>
              <a:rPr lang="en-US" altLang="zh-CN" sz="2000" b="1" dirty="0">
                <a:solidFill>
                  <a:srgbClr val="FF0000"/>
                </a:solidFill>
                <a:latin typeface="Courier New" pitchFamily="49" charset="0"/>
                <a:cs typeface="Courier New" pitchFamily="49" charset="0"/>
              </a:rPr>
              <a:t>(int)</a:t>
            </a:r>
            <a:endParaRPr lang="zh-CN" altLang="en-US" sz="2000" b="1" dirty="0"/>
          </a:p>
        </p:txBody>
      </p:sp>
      <p:sp>
        <p:nvSpPr>
          <p:cNvPr id="9" name="矩形 3">
            <a:extLst>
              <a:ext uri="{FF2B5EF4-FFF2-40B4-BE49-F238E27FC236}">
                <a16:creationId xmlns:a16="http://schemas.microsoft.com/office/drawing/2014/main" id="{D4B42B8F-30E6-4AFF-9C0B-730C58568814}"/>
              </a:ext>
            </a:extLst>
          </p:cNvPr>
          <p:cNvSpPr>
            <a:spLocks noChangeArrowheads="1"/>
          </p:cNvSpPr>
          <p:nvPr/>
        </p:nvSpPr>
        <p:spPr bwMode="auto">
          <a:xfrm>
            <a:off x="5420131" y="5914602"/>
            <a:ext cx="6304316" cy="46166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zh-CN" altLang="zh-CN" dirty="0">
                <a:solidFill>
                  <a:srgbClr val="FF0000"/>
                </a:solidFill>
              </a:rPr>
              <a:t>利用显式类型转换，则结果可显示</a:t>
            </a:r>
            <a:r>
              <a:rPr lang="en-US" altLang="zh-CN" dirty="0">
                <a:solidFill>
                  <a:srgbClr val="FF0000"/>
                </a:solidFill>
              </a:rPr>
              <a:t> -7 </a:t>
            </a:r>
            <a:r>
              <a:rPr lang="zh-CN" altLang="en-US" dirty="0">
                <a:solidFill>
                  <a:srgbClr val="FF0000"/>
                </a:solidFill>
              </a:rPr>
              <a:t>和 </a:t>
            </a:r>
            <a:r>
              <a:rPr lang="en-US" altLang="zh-CN" dirty="0" err="1">
                <a:solidFill>
                  <a:srgbClr val="FF0000"/>
                </a:solidFill>
              </a:rPr>
              <a:t>i</a:t>
            </a:r>
            <a:r>
              <a:rPr lang="en-US" altLang="zh-CN" dirty="0">
                <a:solidFill>
                  <a:srgbClr val="FF0000"/>
                </a:solidFill>
              </a:rPr>
              <a:t>&lt;j</a:t>
            </a:r>
            <a:endParaRPr lang="zh-CN" altLang="en-US" dirty="0">
              <a:solidFill>
                <a:srgbClr val="FF0000"/>
              </a:solidFill>
            </a:endParaRPr>
          </a:p>
        </p:txBody>
      </p:sp>
    </p:spTree>
    <p:extLst>
      <p:ext uri="{BB962C8B-B14F-4D97-AF65-F5344CB8AC3E}">
        <p14:creationId xmlns:p14="http://schemas.microsoft.com/office/powerpoint/2010/main" val="32709905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endParaRPr lang="zh-CN" altLang="en-US"/>
          </a:p>
        </p:txBody>
      </p:sp>
      <p:sp>
        <p:nvSpPr>
          <p:cNvPr id="16387" name="内容占位符 2"/>
          <p:cNvSpPr>
            <a:spLocks noGrp="1"/>
          </p:cNvSpPr>
          <p:nvPr>
            <p:ph idx="1"/>
          </p:nvPr>
        </p:nvSpPr>
        <p:spPr/>
        <p:txBody>
          <a:bodyPr/>
          <a:lstStyle/>
          <a:p>
            <a:r>
              <a:rPr lang="zh-CN" altLang="zh-CN" dirty="0">
                <a:latin typeface="Courier New" pitchFamily="49" charset="0"/>
                <a:cs typeface="Courier New" pitchFamily="49" charset="0"/>
              </a:rPr>
              <a:t>当把一个枚举值赋值给一个整型变量时，枚举值会隐式转换成整型，而当把一个整数赋给枚举类型的变量时，系统不会将整数转换成枚举类型数据，这时候可以用显式类型转换。</a:t>
            </a:r>
            <a:endParaRPr lang="en-US" altLang="zh-CN" dirty="0">
              <a:latin typeface="Courier New" pitchFamily="49" charset="0"/>
              <a:cs typeface="Courier New" pitchFamily="49" charset="0"/>
            </a:endParaRPr>
          </a:p>
          <a:p>
            <a:pPr lvl="1"/>
            <a:r>
              <a:rPr lang="zh-CN" altLang="en-US" dirty="0">
                <a:latin typeface="Courier New" pitchFamily="49" charset="0"/>
                <a:cs typeface="Courier New" pitchFamily="49" charset="0"/>
              </a:rPr>
              <a:t>例</a:t>
            </a:r>
            <a:r>
              <a:rPr lang="zh-CN" altLang="zh-CN" dirty="0">
                <a:latin typeface="Courier New" pitchFamily="49" charset="0"/>
                <a:cs typeface="Courier New" pitchFamily="49" charset="0"/>
              </a:rPr>
              <a:t>如，</a:t>
            </a:r>
          </a:p>
          <a:p>
            <a:pPr lvl="1">
              <a:buFontTx/>
              <a:buNone/>
            </a:pPr>
            <a:r>
              <a:rPr lang="en-US" altLang="zh-CN" dirty="0">
                <a:latin typeface="Courier New" pitchFamily="49" charset="0"/>
                <a:cs typeface="Courier New" pitchFamily="49" charset="0"/>
              </a:rPr>
              <a:t>	Weekday d;</a:t>
            </a:r>
            <a:endParaRPr lang="zh-CN" altLang="zh-CN" dirty="0">
              <a:latin typeface="Courier New" pitchFamily="49" charset="0"/>
              <a:cs typeface="Courier New" pitchFamily="49" charset="0"/>
            </a:endParaRPr>
          </a:p>
          <a:p>
            <a:pPr lvl="1">
              <a:buFontTx/>
              <a:buNone/>
            </a:pPr>
            <a:r>
              <a:rPr lang="en-US" altLang="zh-CN" dirty="0">
                <a:latin typeface="Courier New" pitchFamily="49" charset="0"/>
                <a:cs typeface="Courier New" pitchFamily="49" charset="0"/>
              </a:rPr>
              <a:t>	d = (Weekday)(d + 1)	;	</a:t>
            </a:r>
          </a:p>
          <a:p>
            <a:pPr lvl="1">
              <a:buFontTx/>
              <a:buNone/>
            </a:pPr>
            <a:r>
              <a:rPr lang="en-US" altLang="zh-CN" dirty="0">
                <a:latin typeface="Courier New" pitchFamily="49" charset="0"/>
                <a:cs typeface="Courier New" pitchFamily="49" charset="0"/>
              </a:rPr>
              <a:t>//</a:t>
            </a:r>
            <a:r>
              <a:rPr lang="zh-CN" altLang="zh-CN" dirty="0">
                <a:latin typeface="Courier New" pitchFamily="49" charset="0"/>
                <a:cs typeface="Courier New" pitchFamily="49" charset="0"/>
              </a:rPr>
              <a:t>如果写“</a:t>
            </a:r>
            <a:r>
              <a:rPr lang="en-US" altLang="zh-CN" dirty="0">
                <a:latin typeface="Courier New" pitchFamily="49" charset="0"/>
                <a:cs typeface="Courier New" pitchFamily="49" charset="0"/>
              </a:rPr>
              <a:t>d = d+1;</a:t>
            </a:r>
            <a:r>
              <a:rPr lang="zh-CN" altLang="zh-CN" dirty="0">
                <a:latin typeface="Courier New" pitchFamily="49" charset="0"/>
                <a:cs typeface="Courier New" pitchFamily="49" charset="0"/>
              </a:rPr>
              <a:t>”编译器会报错，因为</a:t>
            </a:r>
            <a:r>
              <a:rPr lang="en-US" altLang="zh-CN" dirty="0">
                <a:latin typeface="Courier New" pitchFamily="49" charset="0"/>
                <a:cs typeface="Courier New" pitchFamily="49" charset="0"/>
              </a:rPr>
              <a:t>d+1</a:t>
            </a:r>
            <a:r>
              <a:rPr lang="zh-CN" altLang="zh-CN" dirty="0">
                <a:latin typeface="Courier New" pitchFamily="49" charset="0"/>
                <a:cs typeface="Courier New" pitchFamily="49" charset="0"/>
              </a:rPr>
              <a:t>的结果为</a:t>
            </a:r>
            <a:r>
              <a:rPr lang="en-US" altLang="zh-CN" dirty="0" err="1">
                <a:latin typeface="Courier New" pitchFamily="49" charset="0"/>
                <a:cs typeface="Courier New" pitchFamily="49" charset="0"/>
              </a:rPr>
              <a:t>int</a:t>
            </a:r>
            <a:r>
              <a:rPr lang="zh-CN" altLang="zh-CN" dirty="0">
                <a:latin typeface="Courier New" pitchFamily="49" charset="0"/>
                <a:cs typeface="Courier New" pitchFamily="49" charset="0"/>
              </a:rPr>
              <a:t>类型</a:t>
            </a:r>
          </a:p>
          <a:p>
            <a:r>
              <a:rPr lang="zh-CN" altLang="zh-CN" dirty="0">
                <a:latin typeface="Courier New" pitchFamily="49" charset="0"/>
                <a:cs typeface="Courier New" pitchFamily="49" charset="0"/>
              </a:rPr>
              <a:t>此外，对于一些对操作数类型有约束的操作，可以用显式类型转换保证操作的正确性。</a:t>
            </a:r>
            <a:endParaRPr lang="en-US" altLang="zh-CN" dirty="0">
              <a:latin typeface="Courier New" pitchFamily="49" charset="0"/>
              <a:cs typeface="Courier New" pitchFamily="49" charset="0"/>
            </a:endParaRPr>
          </a:p>
          <a:p>
            <a:pPr lvl="1"/>
            <a:r>
              <a:rPr lang="zh-CN" altLang="en-US" dirty="0">
                <a:latin typeface="Courier New" pitchFamily="49" charset="0"/>
                <a:cs typeface="Courier New" pitchFamily="49" charset="0"/>
              </a:rPr>
              <a:t>例</a:t>
            </a:r>
            <a:r>
              <a:rPr lang="zh-CN" altLang="zh-CN" dirty="0">
                <a:latin typeface="Courier New" pitchFamily="49" charset="0"/>
                <a:cs typeface="Courier New" pitchFamily="49" charset="0"/>
              </a:rPr>
              <a:t>如，</a:t>
            </a:r>
            <a:r>
              <a:rPr lang="en-US" altLang="zh-CN" dirty="0">
                <a:latin typeface="Courier New" pitchFamily="49" charset="0"/>
                <a:cs typeface="Courier New" pitchFamily="49" charset="0"/>
              </a:rPr>
              <a:t>C</a:t>
            </a:r>
            <a:r>
              <a:rPr lang="zh-CN" altLang="zh-CN" dirty="0">
                <a:latin typeface="Courier New" pitchFamily="49" charset="0"/>
                <a:cs typeface="Courier New" pitchFamily="49" charset="0"/>
              </a:rPr>
              <a:t>语言中的求余数运算要求操作数必须是整型数据，“</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x = 10%3.4;</a:t>
            </a:r>
            <a:r>
              <a:rPr lang="zh-CN" altLang="zh-CN" dirty="0">
                <a:latin typeface="Courier New" pitchFamily="49" charset="0"/>
                <a:cs typeface="Courier New" pitchFamily="49" charset="0"/>
              </a:rPr>
              <a:t>”应改为“</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x = 10%(</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)3.4;</a:t>
            </a:r>
            <a:r>
              <a:rPr lang="zh-CN" altLang="zh-CN" dirty="0">
                <a:latin typeface="Courier New" pitchFamily="49" charset="0"/>
                <a:cs typeface="Courier New" pitchFamily="49" charset="0"/>
              </a:rPr>
              <a:t>”，否则，编译会出错。</a:t>
            </a:r>
            <a:endParaRPr lang="zh-CN" altLang="en-US" dirty="0">
              <a:latin typeface="Courier New" pitchFamily="49" charset="0"/>
              <a:cs typeface="Courier New" pitchFamily="49" charset="0"/>
            </a:endParaRPr>
          </a:p>
        </p:txBody>
      </p:sp>
      <p:sp>
        <p:nvSpPr>
          <p:cNvPr id="4"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08EB824A-1983-4A6B-AC72-597B55E20DA1}" type="slidenum">
              <a:rPr lang="en-US" altLang="zh-CN" sz="1200">
                <a:latin typeface="Arial" charset="0"/>
                <a:ea typeface="+mn-ea"/>
              </a:rPr>
              <a:pPr algn="r">
                <a:defRPr/>
              </a:pPr>
              <a:t>88</a:t>
            </a:fld>
            <a:endParaRPr lang="en-US" altLang="zh-CN" sz="1200">
              <a:latin typeface="Arial" charset="0"/>
              <a:ea typeface="+mn-ea"/>
            </a:endParaRPr>
          </a:p>
        </p:txBody>
      </p:sp>
    </p:spTree>
    <p:extLst>
      <p:ext uri="{BB962C8B-B14F-4D97-AF65-F5344CB8AC3E}">
        <p14:creationId xmlns:p14="http://schemas.microsoft.com/office/powerpoint/2010/main" val="19271564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zh-CN" altLang="en-US" sz="3200" dirty="0"/>
              <a:t>类型转换后的数据精度问题</a:t>
            </a:r>
          </a:p>
        </p:txBody>
      </p:sp>
      <p:sp>
        <p:nvSpPr>
          <p:cNvPr id="117763" name="内容占位符 2"/>
          <p:cNvSpPr>
            <a:spLocks noGrp="1"/>
          </p:cNvSpPr>
          <p:nvPr>
            <p:ph idx="1"/>
          </p:nvPr>
        </p:nvSpPr>
        <p:spPr/>
        <p:txBody>
          <a:bodyPr/>
          <a:lstStyle/>
          <a:p>
            <a:r>
              <a:rPr lang="zh-CN" altLang="en-US" dirty="0"/>
              <a:t>操作数类型转换后，有的精度不受损失，有的则会损失精度。损失精度的隐式类型转换会得到编译器的警告。</a:t>
            </a:r>
            <a:endParaRPr lang="en-US" altLang="zh-CN" dirty="0"/>
          </a:p>
          <a:p>
            <a:r>
              <a:rPr lang="en-US" altLang="zh-CN" dirty="0" err="1"/>
              <a:t>eg.</a:t>
            </a:r>
            <a:r>
              <a:rPr lang="en-US" altLang="zh-CN" dirty="0"/>
              <a:t> </a:t>
            </a:r>
            <a:r>
              <a:rPr lang="zh-CN" altLang="en-US" dirty="0"/>
              <a:t>隐式类型转换中，对于赋值运算与函数返回值，右操作数的类型转换为左边变量定义的类型，有可能会损失精度；对于其他运算，按“整型提升转换规则”和“算术类型转换规则”进行转换，一般精度不受损失。</a:t>
            </a:r>
            <a:endParaRPr lang="en-US" altLang="zh-CN" dirty="0"/>
          </a:p>
          <a:p>
            <a:endParaRPr lang="zh-CN" altLang="en-US" dirty="0"/>
          </a:p>
          <a:p>
            <a:endParaRPr lang="zh-CN" altLang="en-US" dirty="0"/>
          </a:p>
          <a:p>
            <a:endParaRPr lang="zh-CN" altLang="en-US" dirty="0"/>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D5B26B75-BCD1-40FB-B0DD-648CE435B9E6}" type="slidenum">
              <a:rPr lang="en-US" altLang="zh-CN" sz="1200">
                <a:latin typeface="Arial" charset="0"/>
                <a:ea typeface="+mn-ea"/>
              </a:rPr>
              <a:pPr algn="r">
                <a:defRPr/>
              </a:pPr>
              <a:t>89</a:t>
            </a:fld>
            <a:endParaRPr lang="en-US" altLang="zh-CN" sz="1200">
              <a:latin typeface="Arial" charset="0"/>
              <a:ea typeface="+mn-ea"/>
            </a:endParaRPr>
          </a:p>
        </p:txBody>
      </p:sp>
    </p:spTree>
    <p:extLst>
      <p:ext uri="{BB962C8B-B14F-4D97-AF65-F5344CB8AC3E}">
        <p14:creationId xmlns:p14="http://schemas.microsoft.com/office/powerpoint/2010/main" val="168283144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r>
              <a:rPr lang="en-US" altLang="zh-CN" dirty="0"/>
              <a:t>C</a:t>
            </a:r>
            <a:r>
              <a:rPr lang="zh-CN" altLang="en-US" dirty="0"/>
              <a:t>语言数据类型</a:t>
            </a:r>
            <a:endParaRPr lang="zh-CN" altLang="en-US" b="0" dirty="0"/>
          </a:p>
        </p:txBody>
      </p:sp>
      <p:sp>
        <p:nvSpPr>
          <p:cNvPr id="12291" name="Rectangle 3"/>
          <p:cNvSpPr>
            <a:spLocks noGrp="1" noChangeArrowheads="1"/>
          </p:cNvSpPr>
          <p:nvPr>
            <p:ph type="body" idx="4294967295"/>
          </p:nvPr>
        </p:nvSpPr>
        <p:spPr/>
        <p:txBody>
          <a:bodyPr/>
          <a:lstStyle/>
          <a:p>
            <a:pPr eaLnBrk="1" hangingPunct="1"/>
            <a:r>
              <a:rPr lang="zh-CN" altLang="zh-CN" dirty="0"/>
              <a:t>基本类型（</a:t>
            </a:r>
            <a:r>
              <a:rPr lang="en-US" altLang="zh-CN" dirty="0"/>
              <a:t>basic types</a:t>
            </a:r>
            <a:r>
              <a:rPr lang="zh-CN" altLang="en-US" dirty="0"/>
              <a:t>，</a:t>
            </a:r>
            <a:r>
              <a:rPr lang="en-US" altLang="zh-CN" b="0" dirty="0"/>
              <a:t>fundamental types</a:t>
            </a:r>
            <a:r>
              <a:rPr lang="zh-CN" altLang="zh-CN" dirty="0"/>
              <a:t>）</a:t>
            </a:r>
            <a:endParaRPr lang="en-US" altLang="zh-CN" dirty="0"/>
          </a:p>
          <a:p>
            <a:pPr lvl="1" eaLnBrk="1" hangingPunct="1"/>
            <a:r>
              <a:rPr lang="zh-CN" altLang="zh-CN" dirty="0"/>
              <a:t>由系统预先定义好</a:t>
            </a:r>
            <a:r>
              <a:rPr lang="zh-CN" altLang="en-US" dirty="0"/>
              <a:t>的数据类型，常常又称为标准类型或内置类型</a:t>
            </a:r>
            <a:r>
              <a:rPr lang="en-US" altLang="zh-CN" dirty="0"/>
              <a:t>(built-in types)</a:t>
            </a:r>
            <a:r>
              <a:rPr lang="zh-CN" altLang="en-US" dirty="0"/>
              <a:t>。</a:t>
            </a:r>
            <a:r>
              <a:rPr lang="zh-CN" altLang="en-US" b="1" dirty="0"/>
              <a:t>对应能由计算机的机器指令直接操作的数据。</a:t>
            </a:r>
            <a:endParaRPr lang="en-US" altLang="zh-CN" b="1" dirty="0"/>
          </a:p>
          <a:p>
            <a:pPr lvl="1" eaLnBrk="1" hangingPunct="1"/>
            <a:endParaRPr lang="en-US" altLang="zh-CN" dirty="0"/>
          </a:p>
          <a:p>
            <a:pPr eaLnBrk="1" hangingPunct="1"/>
            <a:r>
              <a:rPr lang="zh-CN" altLang="zh-CN" dirty="0"/>
              <a:t>派生类型（</a:t>
            </a:r>
            <a:r>
              <a:rPr lang="pt-BR" altLang="zh-CN" dirty="0"/>
              <a:t>derived </a:t>
            </a:r>
            <a:r>
              <a:rPr lang="en-US" altLang="zh-CN" dirty="0"/>
              <a:t>types</a:t>
            </a:r>
            <a:r>
              <a:rPr lang="zh-CN" altLang="en-US" dirty="0"/>
              <a:t>，</a:t>
            </a:r>
            <a:r>
              <a:rPr lang="en-US" altLang="zh-CN" b="0" dirty="0">
                <a:ea typeface="宋体" pitchFamily="2" charset="-122"/>
                <a:cs typeface="Times New Roman" pitchFamily="18" charset="0"/>
              </a:rPr>
              <a:t> compound </a:t>
            </a:r>
            <a:r>
              <a:rPr lang="en-US" altLang="zh-CN" b="0" dirty="0"/>
              <a:t>types </a:t>
            </a:r>
            <a:r>
              <a:rPr lang="zh-CN" altLang="zh-CN" dirty="0"/>
              <a:t>）</a:t>
            </a:r>
            <a:endParaRPr lang="en-US" altLang="zh-CN" dirty="0"/>
          </a:p>
          <a:p>
            <a:pPr lvl="1" eaLnBrk="1" hangingPunct="1"/>
            <a:r>
              <a:rPr lang="zh-CN" altLang="zh-CN" dirty="0"/>
              <a:t>由程序员定义</a:t>
            </a:r>
            <a:r>
              <a:rPr lang="zh-CN" altLang="en-US" dirty="0"/>
              <a:t>，又称为构造类型</a:t>
            </a:r>
            <a:endParaRPr lang="en-US" altLang="zh-CN" dirty="0"/>
          </a:p>
          <a:p>
            <a:pPr eaLnBrk="1" hangingPunct="1"/>
            <a:endParaRPr lang="en-US" altLang="zh-CN" dirty="0"/>
          </a:p>
        </p:txBody>
      </p:sp>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EEDCB7B5-3C4C-40C1-A226-B5CD655CD735}" type="slidenum">
              <a:rPr lang="en-US" altLang="zh-CN" sz="1200">
                <a:latin typeface="Arial" charset="0"/>
                <a:ea typeface="+mn-ea"/>
              </a:rPr>
              <a:pPr algn="r">
                <a:defRPr/>
              </a:pPr>
              <a:t>9</a:t>
            </a:fld>
            <a:endParaRPr lang="en-US" altLang="zh-CN" sz="1200">
              <a:latin typeface="Arial" charset="0"/>
              <a:ea typeface="+mn-ea"/>
            </a:endParaRPr>
          </a:p>
        </p:txBody>
      </p:sp>
    </p:spTree>
    <p:extLst>
      <p:ext uri="{BB962C8B-B14F-4D97-AF65-F5344CB8AC3E}">
        <p14:creationId xmlns:p14="http://schemas.microsoft.com/office/powerpoint/2010/main" val="3110114402"/>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p:txBody>
          <a:bodyPr/>
          <a:lstStyle/>
          <a:p>
            <a:r>
              <a:rPr lang="zh-CN" altLang="en-US" sz="3200" dirty="0"/>
              <a:t>类型转换后的数据精度问题</a:t>
            </a:r>
          </a:p>
        </p:txBody>
      </p:sp>
      <p:sp>
        <p:nvSpPr>
          <p:cNvPr id="118787" name="Rectangle 3"/>
          <p:cNvSpPr>
            <a:spLocks noGrp="1" noChangeArrowheads="1"/>
          </p:cNvSpPr>
          <p:nvPr>
            <p:ph type="body" idx="4294967295"/>
          </p:nvPr>
        </p:nvSpPr>
        <p:spPr/>
        <p:txBody>
          <a:bodyPr/>
          <a:lstStyle/>
          <a:p>
            <a:endParaRPr lang="en-US" altLang="zh-CN"/>
          </a:p>
        </p:txBody>
      </p:sp>
      <p:sp>
        <p:nvSpPr>
          <p:cNvPr id="118788" name="Text Box 3"/>
          <p:cNvSpPr txBox="1">
            <a:spLocks noChangeArrowheads="1"/>
          </p:cNvSpPr>
          <p:nvPr/>
        </p:nvSpPr>
        <p:spPr bwMode="auto">
          <a:xfrm>
            <a:off x="1369306" y="1493838"/>
            <a:ext cx="5062408" cy="3471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lnSpc>
                <a:spcPct val="90000"/>
              </a:lnSpc>
              <a:spcBef>
                <a:spcPct val="20000"/>
              </a:spcBef>
              <a:buClr>
                <a:schemeClr val="tx1"/>
              </a:buClr>
              <a:buSzPct val="70000"/>
              <a:buFont typeface="Wingdings" pitchFamily="2" charset="2"/>
              <a:buNone/>
            </a:pPr>
            <a:r>
              <a:rPr lang="en-US" altLang="zh-CN" b="1" dirty="0">
                <a:latin typeface="Courier New" pitchFamily="49" charset="0"/>
                <a:cs typeface="Courier New" pitchFamily="49" charset="0"/>
              </a:rPr>
              <a:t>//…</a:t>
            </a:r>
          </a:p>
          <a:p>
            <a:pPr eaLnBrk="1" hangingPunct="1">
              <a:spcBef>
                <a:spcPct val="50000"/>
              </a:spcBef>
            </a:pPr>
            <a:r>
              <a:rPr kumimoji="1" lang="en-US" altLang="zh-CN" b="1" dirty="0" err="1">
                <a:latin typeface="Courier New" pitchFamily="49" charset="0"/>
                <a:cs typeface="Courier New" pitchFamily="49" charset="0"/>
              </a:rPr>
              <a:t>int</a:t>
            </a:r>
            <a:r>
              <a:rPr kumimoji="1" lang="en-US" altLang="zh-CN" b="1" dirty="0">
                <a:latin typeface="Courier New" pitchFamily="49" charset="0"/>
                <a:cs typeface="Courier New" pitchFamily="49" charset="0"/>
              </a:rPr>
              <a:t> main( ) </a:t>
            </a:r>
          </a:p>
          <a:p>
            <a:pPr eaLnBrk="1" hangingPunct="1">
              <a:spcBef>
                <a:spcPct val="50000"/>
              </a:spcBef>
            </a:pPr>
            <a:r>
              <a:rPr kumimoji="1" lang="en-US" altLang="zh-CN" b="1" dirty="0">
                <a:latin typeface="Courier New" pitchFamily="49" charset="0"/>
                <a:cs typeface="Courier New" pitchFamily="49" charset="0"/>
              </a:rPr>
              <a:t>{</a:t>
            </a:r>
          </a:p>
          <a:p>
            <a:pPr eaLnBrk="1" hangingPunct="1">
              <a:spcBef>
                <a:spcPct val="50000"/>
              </a:spcBef>
            </a:pPr>
            <a:r>
              <a:rPr kumimoji="1" lang="en-US" altLang="zh-CN" b="1" dirty="0">
                <a:latin typeface="Courier New" pitchFamily="49" charset="0"/>
                <a:cs typeface="Courier New" pitchFamily="49" charset="0"/>
              </a:rPr>
              <a:t>    double a=3.3, b=1.1;</a:t>
            </a:r>
          </a:p>
          <a:p>
            <a:pPr eaLnBrk="1" hangingPunct="1"/>
            <a:r>
              <a:rPr kumimoji="1" lang="en-US" altLang="zh-CN" b="1" dirty="0">
                <a:latin typeface="Courier New" pitchFamily="49" charset="0"/>
                <a:cs typeface="Courier New" pitchFamily="49" charset="0"/>
              </a:rPr>
              <a:t>    </a:t>
            </a:r>
            <a:r>
              <a:rPr kumimoji="1" lang="en-US" altLang="zh-CN" b="1" dirty="0" err="1">
                <a:solidFill>
                  <a:srgbClr val="0000FF"/>
                </a:solidFill>
                <a:latin typeface="Courier New" pitchFamily="49" charset="0"/>
                <a:cs typeface="Courier New" pitchFamily="49" charset="0"/>
              </a:rPr>
              <a:t>int</a:t>
            </a:r>
            <a:r>
              <a:rPr kumimoji="1" lang="en-US" altLang="zh-CN" b="1" dirty="0">
                <a:latin typeface="Courier New" pitchFamily="49" charset="0"/>
                <a:cs typeface="Courier New" pitchFamily="49" charset="0"/>
              </a:rPr>
              <a:t> </a:t>
            </a:r>
            <a:r>
              <a:rPr kumimoji="1" lang="en-US" altLang="zh-CN" b="1" dirty="0" err="1">
                <a:latin typeface="Courier New" pitchFamily="49" charset="0"/>
                <a:cs typeface="Courier New" pitchFamily="49" charset="0"/>
              </a:rPr>
              <a:t>i</a:t>
            </a:r>
            <a:r>
              <a:rPr kumimoji="1" lang="en-US" altLang="zh-CN" b="1" dirty="0">
                <a:latin typeface="Courier New" pitchFamily="49" charset="0"/>
                <a:cs typeface="Courier New" pitchFamily="49" charset="0"/>
              </a:rPr>
              <a:t> = a/b;</a:t>
            </a:r>
          </a:p>
          <a:p>
            <a:pPr eaLnBrk="1" hangingPunct="1"/>
            <a:r>
              <a:rPr kumimoji="1"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("%d \n",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r>
              <a:rPr kumimoji="1" lang="en-US" altLang="zh-CN" b="1" dirty="0">
                <a:latin typeface="Courier New" pitchFamily="49" charset="0"/>
                <a:cs typeface="Courier New" pitchFamily="49" charset="0"/>
              </a:rPr>
              <a:t>;</a:t>
            </a:r>
          </a:p>
          <a:p>
            <a:pPr eaLnBrk="1" hangingPunct="1"/>
            <a:r>
              <a:rPr kumimoji="1" lang="en-US" altLang="zh-CN" b="1" dirty="0">
                <a:latin typeface="Courier New" pitchFamily="49" charset="0"/>
                <a:cs typeface="Courier New" pitchFamily="49" charset="0"/>
              </a:rPr>
              <a:t>    return 0;</a:t>
            </a:r>
          </a:p>
          <a:p>
            <a:pPr eaLnBrk="1" hangingPunct="1"/>
            <a:r>
              <a:rPr kumimoji="1" lang="en-US" altLang="zh-CN" b="1" dirty="0">
                <a:latin typeface="Courier New" pitchFamily="49" charset="0"/>
                <a:cs typeface="Courier New" pitchFamily="49" charset="0"/>
              </a:rPr>
              <a:t>}        </a:t>
            </a:r>
          </a:p>
        </p:txBody>
      </p:sp>
      <p:sp>
        <p:nvSpPr>
          <p:cNvPr id="1250308" name="Text Box 4"/>
          <p:cNvSpPr txBox="1">
            <a:spLocks noChangeArrowheads="1"/>
          </p:cNvSpPr>
          <p:nvPr/>
        </p:nvSpPr>
        <p:spPr bwMode="auto">
          <a:xfrm>
            <a:off x="1390470" y="5038725"/>
            <a:ext cx="1199993" cy="3911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FFFFFF"/>
                </a:solidFill>
                <a:latin typeface="Times New Roman" pitchFamily="18" charset="0"/>
              </a:rPr>
              <a:t>2</a:t>
            </a:r>
          </a:p>
        </p:txBody>
      </p:sp>
      <p:sp>
        <p:nvSpPr>
          <p:cNvPr id="1250309" name="AutoShape 5"/>
          <p:cNvSpPr>
            <a:spLocks noChangeArrowheads="1"/>
          </p:cNvSpPr>
          <p:nvPr/>
        </p:nvSpPr>
        <p:spPr bwMode="auto">
          <a:xfrm>
            <a:off x="95237" y="3346450"/>
            <a:ext cx="1368000" cy="468000"/>
          </a:xfrm>
          <a:prstGeom prst="wedgeRectCallout">
            <a:avLst>
              <a:gd name="adj1" fmla="val 77778"/>
              <a:gd name="adj2" fmla="val 1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p>
            <a:pPr algn="ctr"/>
            <a:r>
              <a:rPr kumimoji="1" lang="en-US" altLang="zh-CN" b="1" dirty="0">
                <a:solidFill>
                  <a:srgbClr val="FF0000"/>
                </a:solidFill>
                <a:latin typeface="Courier New" pitchFamily="49" charset="0"/>
                <a:cs typeface="Courier New" pitchFamily="49" charset="0"/>
              </a:rPr>
              <a:t>double</a:t>
            </a:r>
          </a:p>
        </p:txBody>
      </p:sp>
      <p:sp>
        <p:nvSpPr>
          <p:cNvPr id="29703" name="Text Box 6"/>
          <p:cNvSpPr txBox="1">
            <a:spLocks noChangeArrowheads="1"/>
          </p:cNvSpPr>
          <p:nvPr/>
        </p:nvSpPr>
        <p:spPr bwMode="auto">
          <a:xfrm>
            <a:off x="6622187" y="1509714"/>
            <a:ext cx="5188653" cy="3101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72000" tIns="0" rIns="72000" bIns="0">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lnSpc>
                <a:spcPct val="90000"/>
              </a:lnSpc>
              <a:spcBef>
                <a:spcPct val="20000"/>
              </a:spcBef>
              <a:buClr>
                <a:schemeClr val="tx1"/>
              </a:buClr>
              <a:buSzPct val="70000"/>
              <a:buFont typeface="Wingdings" pitchFamily="2" charset="2"/>
              <a:buNone/>
            </a:pPr>
            <a:r>
              <a:rPr lang="en-US" altLang="zh-CN" b="1" dirty="0">
                <a:latin typeface="Courier New" pitchFamily="49" charset="0"/>
                <a:cs typeface="Courier New" pitchFamily="49" charset="0"/>
              </a:rPr>
              <a:t>//…</a:t>
            </a:r>
          </a:p>
          <a:p>
            <a:pPr eaLnBrk="1" hangingPunct="1">
              <a:spcBef>
                <a:spcPct val="50000"/>
              </a:spcBef>
            </a:pPr>
            <a:r>
              <a:rPr kumimoji="1" lang="en-US" altLang="zh-CN" b="1" dirty="0" err="1">
                <a:latin typeface="Courier New" pitchFamily="49" charset="0"/>
                <a:cs typeface="Courier New" pitchFamily="49" charset="0"/>
              </a:rPr>
              <a:t>int</a:t>
            </a:r>
            <a:r>
              <a:rPr kumimoji="1" lang="en-US" altLang="zh-CN" b="1" dirty="0">
                <a:latin typeface="Courier New" pitchFamily="49" charset="0"/>
                <a:cs typeface="Courier New" pitchFamily="49" charset="0"/>
              </a:rPr>
              <a:t> main( ) </a:t>
            </a:r>
          </a:p>
          <a:p>
            <a:pPr eaLnBrk="1" hangingPunct="1">
              <a:spcBef>
                <a:spcPct val="50000"/>
              </a:spcBef>
            </a:pPr>
            <a:r>
              <a:rPr kumimoji="1" lang="en-US" altLang="zh-CN" b="1" dirty="0">
                <a:latin typeface="Courier New" pitchFamily="49" charset="0"/>
                <a:cs typeface="Courier New" pitchFamily="49" charset="0"/>
              </a:rPr>
              <a:t>{</a:t>
            </a:r>
          </a:p>
          <a:p>
            <a:pPr eaLnBrk="1" hangingPunct="1">
              <a:spcBef>
                <a:spcPct val="50000"/>
              </a:spcBef>
            </a:pPr>
            <a:r>
              <a:rPr kumimoji="1" lang="en-US" altLang="zh-CN" b="1" dirty="0">
                <a:latin typeface="Courier New" pitchFamily="49" charset="0"/>
                <a:cs typeface="Courier New" pitchFamily="49" charset="0"/>
              </a:rPr>
              <a:t>    double a=3.3, b=1.1;</a:t>
            </a:r>
          </a:p>
          <a:p>
            <a:pPr eaLnBrk="1" hangingPunct="1"/>
            <a:r>
              <a:rPr kumimoji="1"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printf</a:t>
            </a:r>
            <a:r>
              <a:rPr lang="en-US" altLang="zh-CN" b="1" dirty="0">
                <a:latin typeface="Courier New" pitchFamily="49" charset="0"/>
                <a:cs typeface="Courier New" pitchFamily="49" charset="0"/>
              </a:rPr>
              <a:t>("%.0f \n", </a:t>
            </a:r>
            <a:r>
              <a:rPr kumimoji="1" lang="en-US" altLang="zh-CN" b="1" dirty="0">
                <a:latin typeface="Courier New" pitchFamily="49" charset="0"/>
                <a:cs typeface="Courier New" pitchFamily="49" charset="0"/>
              </a:rPr>
              <a:t>a/b);</a:t>
            </a:r>
          </a:p>
          <a:p>
            <a:pPr eaLnBrk="1" hangingPunct="1"/>
            <a:r>
              <a:rPr kumimoji="1" lang="en-US" altLang="zh-CN" b="1" dirty="0">
                <a:latin typeface="Courier New" pitchFamily="49" charset="0"/>
                <a:cs typeface="Courier New" pitchFamily="49" charset="0"/>
              </a:rPr>
              <a:t>    return 0;</a:t>
            </a:r>
          </a:p>
          <a:p>
            <a:pPr eaLnBrk="1" hangingPunct="1"/>
            <a:r>
              <a:rPr kumimoji="1" lang="en-US" altLang="zh-CN" b="1" dirty="0">
                <a:latin typeface="Courier New" pitchFamily="49" charset="0"/>
                <a:cs typeface="Courier New" pitchFamily="49" charset="0"/>
              </a:rPr>
              <a:t>}        </a:t>
            </a:r>
          </a:p>
        </p:txBody>
      </p:sp>
      <p:sp>
        <p:nvSpPr>
          <p:cNvPr id="6"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B197F60C-7647-4216-B7B3-9B4F9EE9A2D1}" type="slidenum">
              <a:rPr lang="en-US" altLang="zh-CN" sz="1200">
                <a:latin typeface="Arial" charset="0"/>
                <a:ea typeface="+mn-ea"/>
              </a:rPr>
              <a:pPr algn="r">
                <a:defRPr/>
              </a:pPr>
              <a:t>90</a:t>
            </a:fld>
            <a:endParaRPr lang="en-US" altLang="zh-CN" sz="1200">
              <a:latin typeface="Arial" charset="0"/>
              <a:ea typeface="+mn-ea"/>
            </a:endParaRPr>
          </a:p>
        </p:txBody>
      </p:sp>
      <p:sp>
        <p:nvSpPr>
          <p:cNvPr id="9" name="Text Box 4"/>
          <p:cNvSpPr txBox="1">
            <a:spLocks noChangeArrowheads="1"/>
          </p:cNvSpPr>
          <p:nvPr/>
        </p:nvSpPr>
        <p:spPr bwMode="auto">
          <a:xfrm>
            <a:off x="6633588" y="4862821"/>
            <a:ext cx="1199993" cy="39114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kumimoji="1" lang="en-US" altLang="zh-CN" b="1" dirty="0">
                <a:solidFill>
                  <a:srgbClr val="FFFFFF"/>
                </a:solidFill>
                <a:latin typeface="Times New Roman" pitchFamily="18" charset="0"/>
              </a:rPr>
              <a:t>3</a:t>
            </a:r>
          </a:p>
        </p:txBody>
      </p:sp>
    </p:spTree>
    <p:extLst>
      <p:ext uri="{BB962C8B-B14F-4D97-AF65-F5344CB8AC3E}">
        <p14:creationId xmlns:p14="http://schemas.microsoft.com/office/powerpoint/2010/main" val="189470921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03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03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0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308" grpId="0" animBg="1"/>
      <p:bldP spid="1250309" grpId="0" animBg="1"/>
      <p:bldP spid="29703" grpId="0" animBg="1"/>
      <p:bldP spid="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p:txBody>
          <a:bodyPr/>
          <a:lstStyle/>
          <a:p>
            <a:r>
              <a:rPr lang="zh-CN" altLang="en-US" sz="3200" dirty="0"/>
              <a:t>类型转换后的数据精度问题</a:t>
            </a:r>
          </a:p>
        </p:txBody>
      </p:sp>
      <p:sp>
        <p:nvSpPr>
          <p:cNvPr id="119811" name="Rectangle 9"/>
          <p:cNvSpPr>
            <a:spLocks noChangeArrowheads="1"/>
          </p:cNvSpPr>
          <p:nvPr/>
        </p:nvSpPr>
        <p:spPr bwMode="auto">
          <a:xfrm>
            <a:off x="624336" y="863715"/>
            <a:ext cx="5508000"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nSpc>
                <a:spcPct val="80000"/>
              </a:lnSpc>
              <a:spcBef>
                <a:spcPct val="20000"/>
              </a:spcBef>
              <a:buClr>
                <a:schemeClr val="tx1"/>
              </a:buClr>
              <a:buSzPct val="70000"/>
              <a:buFont typeface="Wingdings" pitchFamily="2" charset="2"/>
              <a:buNone/>
            </a:pPr>
            <a:r>
              <a:rPr kumimoji="1" lang="en-US" altLang="zh-CN" b="1" dirty="0" err="1">
                <a:latin typeface="Courier New" pitchFamily="49" charset="0"/>
                <a:cs typeface="Courier New" pitchFamily="49" charset="0"/>
              </a:rPr>
              <a:t>printf</a:t>
            </a:r>
            <a:r>
              <a:rPr kumimoji="1" lang="en-US" altLang="zh-CN" b="1" dirty="0">
                <a:latin typeface="Courier New" pitchFamily="49" charset="0"/>
                <a:cs typeface="Courier New" pitchFamily="49" charset="0"/>
              </a:rPr>
              <a:t>("%.17f\n",3.3/1.1);</a:t>
            </a:r>
          </a:p>
        </p:txBody>
      </p:sp>
      <p:sp>
        <p:nvSpPr>
          <p:cNvPr id="119812" name="Text Box 14"/>
          <p:cNvSpPr txBox="1">
            <a:spLocks noChangeArrowheads="1"/>
          </p:cNvSpPr>
          <p:nvPr/>
        </p:nvSpPr>
        <p:spPr bwMode="auto">
          <a:xfrm>
            <a:off x="624336" y="1412875"/>
            <a:ext cx="5375634" cy="457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FFFFFF"/>
                </a:solidFill>
                <a:sym typeface="Wingdings 3" pitchFamily="18" charset="2"/>
              </a:rPr>
              <a:t>2.99999999999999960</a:t>
            </a:r>
          </a:p>
        </p:txBody>
      </p:sp>
      <p:sp>
        <p:nvSpPr>
          <p:cNvPr id="2" name="Rectangle 9"/>
          <p:cNvSpPr>
            <a:spLocks noChangeArrowheads="1"/>
          </p:cNvSpPr>
          <p:nvPr/>
        </p:nvSpPr>
        <p:spPr bwMode="auto">
          <a:xfrm>
            <a:off x="624336" y="2351203"/>
            <a:ext cx="5508000"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nSpc>
                <a:spcPct val="80000"/>
              </a:lnSpc>
              <a:spcBef>
                <a:spcPct val="20000"/>
              </a:spcBef>
              <a:buClr>
                <a:schemeClr val="tx1"/>
              </a:buClr>
              <a:buSzPct val="70000"/>
              <a:buFont typeface="Wingdings" pitchFamily="2" charset="2"/>
              <a:buNone/>
            </a:pPr>
            <a:r>
              <a:rPr kumimoji="1" lang="en-US" altLang="zh-CN" b="1" dirty="0" err="1">
                <a:latin typeface="Courier New" pitchFamily="49" charset="0"/>
                <a:cs typeface="Courier New" pitchFamily="49" charset="0"/>
              </a:rPr>
              <a:t>printf</a:t>
            </a:r>
            <a:r>
              <a:rPr kumimoji="1" lang="en-US" altLang="zh-CN" b="1" dirty="0">
                <a:latin typeface="Courier New" pitchFamily="49" charset="0"/>
                <a:cs typeface="Courier New" pitchFamily="49" charset="0"/>
              </a:rPr>
              <a:t>("%f\n",3.3/1.1);</a:t>
            </a:r>
          </a:p>
        </p:txBody>
      </p:sp>
      <p:sp>
        <p:nvSpPr>
          <p:cNvPr id="3" name="Text Box 14"/>
          <p:cNvSpPr txBox="1">
            <a:spLocks noChangeArrowheads="1"/>
          </p:cNvSpPr>
          <p:nvPr/>
        </p:nvSpPr>
        <p:spPr bwMode="auto">
          <a:xfrm>
            <a:off x="624336" y="2898775"/>
            <a:ext cx="5375634" cy="457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kumimoji="1" lang="en-US" altLang="zh-CN" b="1">
                <a:solidFill>
                  <a:srgbClr val="FFFFFF"/>
                </a:solidFill>
                <a:sym typeface="Wingdings 3" pitchFamily="18" charset="2"/>
              </a:rPr>
              <a:t>3.000000</a:t>
            </a:r>
          </a:p>
        </p:txBody>
      </p:sp>
      <p:sp>
        <p:nvSpPr>
          <p:cNvPr id="78857" name="Text Box 9"/>
          <p:cNvSpPr txBox="1">
            <a:spLocks noChangeArrowheads="1"/>
          </p:cNvSpPr>
          <p:nvPr/>
        </p:nvSpPr>
        <p:spPr bwMode="auto">
          <a:xfrm>
            <a:off x="6478274" y="2386014"/>
            <a:ext cx="528039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lang="zh-CN" altLang="en-US" b="1"/>
              <a:t>默认</a:t>
            </a:r>
            <a:r>
              <a:rPr lang="en-US" altLang="zh-CN" b="1"/>
              <a:t>6</a:t>
            </a:r>
            <a:r>
              <a:rPr lang="zh-CN" altLang="en-US" b="1"/>
              <a:t>位小数，且四舍五入</a:t>
            </a:r>
          </a:p>
        </p:txBody>
      </p:sp>
      <p:sp>
        <p:nvSpPr>
          <p:cNvPr id="78862" name="Rectangle 14"/>
          <p:cNvSpPr>
            <a:spLocks noChangeArrowheads="1"/>
          </p:cNvSpPr>
          <p:nvPr/>
        </p:nvSpPr>
        <p:spPr bwMode="auto">
          <a:xfrm>
            <a:off x="6958695" y="908051"/>
            <a:ext cx="4990450"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zh-CN" altLang="en-US" b="1" dirty="0"/>
              <a:t>要点：设计程序时，防止因为浮点数的不精确带来的问题</a:t>
            </a:r>
          </a:p>
        </p:txBody>
      </p:sp>
      <p:sp>
        <p:nvSpPr>
          <p:cNvPr id="9"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E5701756-D903-4696-A75E-608C379FE9D7}" type="slidenum">
              <a:rPr lang="en-US" altLang="zh-CN" sz="1200">
                <a:latin typeface="Arial" charset="0"/>
                <a:ea typeface="+mn-ea"/>
              </a:rPr>
              <a:pPr algn="r">
                <a:defRPr/>
              </a:pPr>
              <a:t>91</a:t>
            </a:fld>
            <a:endParaRPr lang="en-US" altLang="zh-CN" sz="1200">
              <a:latin typeface="Arial" charset="0"/>
              <a:ea typeface="+mn-ea"/>
            </a:endParaRPr>
          </a:p>
        </p:txBody>
      </p:sp>
    </p:spTree>
    <p:extLst>
      <p:ext uri="{BB962C8B-B14F-4D97-AF65-F5344CB8AC3E}">
        <p14:creationId xmlns:p14="http://schemas.microsoft.com/office/powerpoint/2010/main" val="161199419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8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8857" grpId="0" animBg="1"/>
      <p:bldP spid="78862"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zh-CN" altLang="zh-CN">
                <a:solidFill>
                  <a:srgbClr val="0000CC"/>
                </a:solidFill>
              </a:rPr>
              <a:t>伪</a:t>
            </a:r>
            <a:r>
              <a:rPr lang="zh-CN" altLang="zh-CN"/>
              <a:t>随机数的生成</a:t>
            </a:r>
            <a:r>
              <a:rPr lang="en-US" altLang="zh-CN" sz="2400" b="0"/>
              <a:t>-</a:t>
            </a:r>
            <a:r>
              <a:rPr lang="zh-CN" altLang="en-US" sz="2400" b="0"/>
              <a:t>强制类型转换的应用</a:t>
            </a:r>
          </a:p>
        </p:txBody>
      </p:sp>
      <p:sp>
        <p:nvSpPr>
          <p:cNvPr id="17411" name="内容占位符 2"/>
          <p:cNvSpPr>
            <a:spLocks noGrp="1"/>
          </p:cNvSpPr>
          <p:nvPr>
            <p:ph idx="1"/>
          </p:nvPr>
        </p:nvSpPr>
        <p:spPr/>
        <p:txBody>
          <a:bodyPr/>
          <a:lstStyle/>
          <a:p>
            <a:pPr>
              <a:defRPr/>
            </a:pPr>
            <a:r>
              <a:rPr lang="zh-CN" altLang="zh-CN" b="0" dirty="0"/>
              <a:t>实际应用与程序设计中常常需要生成随机数。随机数的特性是</a:t>
            </a:r>
            <a:r>
              <a:rPr lang="zh-CN" altLang="zh-CN" dirty="0"/>
              <a:t>产生前其值不可预测，产生后的多个数之间毫无关系。</a:t>
            </a:r>
            <a:endParaRPr lang="en-US" altLang="zh-CN" dirty="0"/>
          </a:p>
          <a:p>
            <a:pPr>
              <a:defRPr/>
            </a:pPr>
            <a:r>
              <a:rPr lang="zh-CN" altLang="zh-CN" b="0" dirty="0"/>
              <a:t>真正的随机数是通过物理现象产生的，</a:t>
            </a:r>
            <a:r>
              <a:rPr lang="zh-CN" altLang="zh-CN" b="0" kern="1200" dirty="0">
                <a:latin typeface="Arial" charset="0"/>
                <a:ea typeface="宋体" pitchFamily="2" charset="-122"/>
              </a:rPr>
              <a:t>例如利用激光脉冲、噪声的强度和掷骰子的结果</a:t>
            </a:r>
            <a:r>
              <a:rPr lang="zh-CN" altLang="zh-CN" b="0" dirty="0"/>
              <a:t>等等，它们的产生</a:t>
            </a:r>
            <a:r>
              <a:rPr lang="zh-CN" altLang="zh-CN" dirty="0"/>
              <a:t>对技术要求往往比较高。</a:t>
            </a:r>
            <a:endParaRPr lang="en-US" altLang="zh-CN" dirty="0"/>
          </a:p>
          <a:p>
            <a:pPr>
              <a:defRPr/>
            </a:pPr>
            <a:r>
              <a:rPr lang="zh-CN" altLang="zh-CN" dirty="0"/>
              <a:t>一般情况下，通过一个固定的、可以重复的计算方法产生的伪随机数就可以满足需求，它们具有与随机数类似的统计特征。</a:t>
            </a:r>
            <a:endParaRPr lang="en-US" altLang="zh-CN" dirty="0"/>
          </a:p>
          <a:p>
            <a:pPr lvl="1">
              <a:defRPr/>
            </a:pPr>
            <a:r>
              <a:rPr lang="zh-CN" altLang="zh-CN" dirty="0"/>
              <a:t>线性同余法是产生伪随机数的常用方法</a:t>
            </a:r>
            <a:endParaRPr lang="en-US" altLang="zh-CN" dirty="0"/>
          </a:p>
        </p:txBody>
      </p:sp>
      <p:sp>
        <p:nvSpPr>
          <p:cNvPr id="103428"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r" eaLnBrk="1" hangingPunct="1"/>
            <a:fld id="{12D6F8EF-B551-4321-9BB0-CCC2B8831C1F}" type="slidenum">
              <a:rPr lang="zh-CN" altLang="en-US" sz="1200"/>
              <a:pPr algn="r" eaLnBrk="1" hangingPunct="1"/>
              <a:t>92</a:t>
            </a:fld>
            <a:endParaRPr lang="en-US" altLang="zh-CN"/>
          </a:p>
        </p:txBody>
      </p:sp>
    </p:spTree>
    <p:extLst>
      <p:ext uri="{BB962C8B-B14F-4D97-AF65-F5344CB8AC3E}">
        <p14:creationId xmlns:p14="http://schemas.microsoft.com/office/powerpoint/2010/main" val="398792732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endParaRPr lang="zh-CN" altLang="en-US"/>
          </a:p>
        </p:txBody>
      </p:sp>
      <p:sp>
        <p:nvSpPr>
          <p:cNvPr id="104451" name="内容占位符 2"/>
          <p:cNvSpPr>
            <a:spLocks noGrp="1"/>
          </p:cNvSpPr>
          <p:nvPr>
            <p:ph idx="1"/>
          </p:nvPr>
        </p:nvSpPr>
        <p:spPr/>
        <p:txBody>
          <a:bodyPr/>
          <a:lstStyle/>
          <a:p>
            <a:r>
              <a:rPr lang="zh-CN" altLang="zh-CN" sz="2400" dirty="0">
                <a:latin typeface="Courier New" pitchFamily="49" charset="0"/>
                <a:cs typeface="Courier New" pitchFamily="49" charset="0"/>
              </a:rPr>
              <a:t>例</a:t>
            </a:r>
            <a:r>
              <a:rPr lang="en-US" altLang="zh-CN" sz="2400" dirty="0">
                <a:latin typeface="Courier New" pitchFamily="49" charset="0"/>
                <a:cs typeface="Courier New" pitchFamily="49" charset="0"/>
              </a:rPr>
              <a:t>4.2 </a:t>
            </a:r>
            <a:r>
              <a:rPr lang="zh-CN" altLang="zh-CN" sz="2400" dirty="0">
                <a:latin typeface="Courier New" pitchFamily="49" charset="0"/>
                <a:cs typeface="Courier New" pitchFamily="49" charset="0"/>
              </a:rPr>
              <a:t>伪随机数的生成程序</a:t>
            </a:r>
            <a:endParaRPr lang="en-US"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#define RANDOM_MAX 65536</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unsigned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Random</a:t>
            </a:r>
            <a:r>
              <a:rPr lang="en-US" altLang="zh-CN" sz="2400" dirty="0">
                <a:latin typeface="Courier New" pitchFamily="49" charset="0"/>
                <a:cs typeface="Courier New" pitchFamily="49" charset="0"/>
              </a:rPr>
              <a:t>( );</a:t>
            </a:r>
            <a:endParaRPr lang="zh-CN" altLang="zh-CN" sz="2400" dirty="0">
              <a:latin typeface="Courier New" pitchFamily="49" charset="0"/>
              <a:cs typeface="Courier New" pitchFamily="49" charset="0"/>
            </a:endParaRPr>
          </a:p>
          <a:p>
            <a:pPr>
              <a:buFontTx/>
              <a:buNone/>
            </a:pP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main( )</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for(int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 0;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&lt; 10;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j = Random( );</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("%d \n", j);</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return 0;</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endParaRPr lang="zh-CN" altLang="en-US" sz="2400" dirty="0">
              <a:latin typeface="Courier New" pitchFamily="49" charset="0"/>
              <a:cs typeface="Courier New" pitchFamily="49" charset="0"/>
            </a:endParaRPr>
          </a:p>
        </p:txBody>
      </p:sp>
      <p:sp>
        <p:nvSpPr>
          <p:cNvPr id="104452" name="Rectangle 1"/>
          <p:cNvSpPr>
            <a:spLocks noChangeArrowheads="1"/>
          </p:cNvSpPr>
          <p:nvPr/>
        </p:nvSpPr>
        <p:spPr bwMode="auto">
          <a:xfrm>
            <a:off x="2194698" y="4865383"/>
            <a:ext cx="9481432" cy="1938992"/>
          </a:xfrm>
          <a:prstGeom prst="rect">
            <a:avLst/>
          </a:prstGeom>
          <a:solidFill>
            <a:schemeClr val="bg1"/>
          </a:solidFill>
          <a:ln w="9525">
            <a:solidFill>
              <a:schemeClr val="tx1"/>
            </a:solidFill>
            <a:miter lim="800000"/>
            <a:headEnd/>
            <a:tailEnd/>
          </a:ln>
        </p:spPr>
        <p:txBody>
          <a:bodyPr anchor="ctr">
            <a:spAutoFit/>
          </a:bodyPr>
          <a:lstStyle/>
          <a:p>
            <a:pPr eaLnBrk="0" hangingPunct="0"/>
            <a:r>
              <a:rPr lang="en-US" altLang="zh-CN" b="1" dirty="0">
                <a:latin typeface="Courier New" pitchFamily="49" charset="0"/>
                <a:cs typeface="Courier New" pitchFamily="49" charset="0"/>
              </a:rPr>
              <a:t>unsigned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Random</a:t>
            </a:r>
            <a:r>
              <a:rPr lang="en-US" altLang="zh-CN" b="1" dirty="0">
                <a:latin typeface="Courier New" pitchFamily="49" charset="0"/>
                <a:cs typeface="Courier New" pitchFamily="49" charset="0"/>
              </a:rPr>
              <a:t>( )</a:t>
            </a:r>
          </a:p>
          <a:p>
            <a:pPr eaLnBrk="0" hangingPunct="0"/>
            <a:r>
              <a:rPr lang="en-US" altLang="zh-CN" b="1" dirty="0">
                <a:latin typeface="Courier New" pitchFamily="49" charset="0"/>
                <a:cs typeface="Courier New" pitchFamily="49" charset="0"/>
              </a:rPr>
              <a:t>{	</a:t>
            </a:r>
            <a:r>
              <a:rPr lang="en-US" altLang="zh-CN" b="1" dirty="0">
                <a:solidFill>
                  <a:srgbClr val="0000CC"/>
                </a:solidFill>
                <a:latin typeface="Courier New" pitchFamily="49" charset="0"/>
                <a:cs typeface="Courier New" pitchFamily="49" charset="0"/>
              </a:rPr>
              <a:t>static</a:t>
            </a:r>
            <a:r>
              <a:rPr lang="en-US" altLang="zh-CN" b="1" dirty="0">
                <a:latin typeface="Courier New" pitchFamily="49" charset="0"/>
                <a:cs typeface="Courier New" pitchFamily="49" charset="0"/>
              </a:rPr>
              <a:t> unsigned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seed = 1;</a:t>
            </a:r>
          </a:p>
          <a:p>
            <a:pPr eaLnBrk="0" hangingPunct="0"/>
            <a:r>
              <a:rPr lang="en-US" altLang="zh-CN" b="1" dirty="0">
                <a:latin typeface="Courier New" pitchFamily="49" charset="0"/>
                <a:cs typeface="Courier New" pitchFamily="49" charset="0"/>
              </a:rPr>
              <a:t>	seed = (25163 * seed + 13859) % RANDOM_MAX;</a:t>
            </a:r>
          </a:p>
          <a:p>
            <a:pPr eaLnBrk="0" hangingPunct="0"/>
            <a:r>
              <a:rPr lang="en-US" altLang="zh-CN" b="1" dirty="0">
                <a:latin typeface="Courier New" pitchFamily="49" charset="0"/>
                <a:cs typeface="Courier New" pitchFamily="49" charset="0"/>
              </a:rPr>
              <a:t>	return seed;</a:t>
            </a:r>
          </a:p>
          <a:p>
            <a:pPr eaLnBrk="0" hangingPunct="0"/>
            <a:r>
              <a:rPr lang="en-US" altLang="zh-CN" b="1" dirty="0">
                <a:latin typeface="Courier New" pitchFamily="49" charset="0"/>
                <a:cs typeface="Courier New" pitchFamily="49" charset="0"/>
              </a:rPr>
              <a:t>}</a:t>
            </a:r>
          </a:p>
        </p:txBody>
      </p:sp>
      <p:grpSp>
        <p:nvGrpSpPr>
          <p:cNvPr id="2" name="Group 10"/>
          <p:cNvGrpSpPr>
            <a:grpSpLocks/>
          </p:cNvGrpSpPr>
          <p:nvPr/>
        </p:nvGrpSpPr>
        <p:grpSpPr bwMode="auto">
          <a:xfrm>
            <a:off x="6683563" y="2484439"/>
            <a:ext cx="3936488" cy="466725"/>
            <a:chOff x="1791" y="3748"/>
            <a:chExt cx="1860" cy="294"/>
          </a:xfrm>
        </p:grpSpPr>
        <p:sp>
          <p:nvSpPr>
            <p:cNvPr id="104457" name="Text Box 6"/>
            <p:cNvSpPr txBox="1">
              <a:spLocks noChangeArrowheads="1"/>
            </p:cNvSpPr>
            <p:nvPr/>
          </p:nvSpPr>
          <p:spPr bwMode="auto">
            <a:xfrm>
              <a:off x="1791" y="3748"/>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lang="en-US" altLang="zh-CN" b="1"/>
                <a:t>seed:</a:t>
              </a:r>
            </a:p>
          </p:txBody>
        </p:sp>
        <p:sp>
          <p:nvSpPr>
            <p:cNvPr id="104458" name="Text Box 7"/>
            <p:cNvSpPr txBox="1">
              <a:spLocks noChangeArrowheads="1"/>
            </p:cNvSpPr>
            <p:nvPr/>
          </p:nvSpPr>
          <p:spPr bwMode="auto">
            <a:xfrm>
              <a:off x="2562" y="3748"/>
              <a:ext cx="108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lang="en-US" altLang="zh-CN" b="1"/>
                <a:t>1</a:t>
              </a:r>
            </a:p>
          </p:txBody>
        </p:sp>
      </p:grpSp>
      <p:sp>
        <p:nvSpPr>
          <p:cNvPr id="9" name="Text Box 8"/>
          <p:cNvSpPr txBox="1">
            <a:spLocks noChangeArrowheads="1"/>
          </p:cNvSpPr>
          <p:nvPr/>
        </p:nvSpPr>
        <p:spPr bwMode="auto">
          <a:xfrm>
            <a:off x="8315302" y="2962276"/>
            <a:ext cx="2304749"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lang="en-US" altLang="zh-CN" b="1"/>
              <a:t>39022</a:t>
            </a:r>
          </a:p>
        </p:txBody>
      </p:sp>
      <p:sp>
        <p:nvSpPr>
          <p:cNvPr id="10" name="Text Box 9"/>
          <p:cNvSpPr txBox="1">
            <a:spLocks noChangeArrowheads="1"/>
          </p:cNvSpPr>
          <p:nvPr/>
        </p:nvSpPr>
        <p:spPr bwMode="auto">
          <a:xfrm>
            <a:off x="8315302" y="3457576"/>
            <a:ext cx="2304749"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eaLnBrk="1" hangingPunct="1">
              <a:spcBef>
                <a:spcPct val="50000"/>
              </a:spcBef>
            </a:pPr>
            <a:r>
              <a:rPr lang="en-US" altLang="zh-CN" b="1" dirty="0"/>
              <a:t>64093</a:t>
            </a:r>
          </a:p>
        </p:txBody>
      </p:sp>
      <p:sp>
        <p:nvSpPr>
          <p:cNvPr id="104456"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r" eaLnBrk="1" hangingPunct="1"/>
            <a:fld id="{1559B5DD-CA44-458F-BFFA-2592A23DFFFB}" type="slidenum">
              <a:rPr lang="zh-CN" altLang="en-US" sz="1200"/>
              <a:pPr algn="r" eaLnBrk="1" hangingPunct="1"/>
              <a:t>93</a:t>
            </a:fld>
            <a:endParaRPr lang="en-US" altLang="zh-CN"/>
          </a:p>
        </p:txBody>
      </p:sp>
    </p:spTree>
    <p:extLst>
      <p:ext uri="{BB962C8B-B14F-4D97-AF65-F5344CB8AC3E}">
        <p14:creationId xmlns:p14="http://schemas.microsoft.com/office/powerpoint/2010/main" val="4749460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nimBg="1"/>
      <p:bldP spid="9" grpId="0" animBg="1" autoUpdateAnimBg="0"/>
      <p:bldP spid="10"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endParaRPr lang="zh-CN" altLang="en-US"/>
          </a:p>
        </p:txBody>
      </p:sp>
      <p:sp>
        <p:nvSpPr>
          <p:cNvPr id="106499" name="内容占位符 2"/>
          <p:cNvSpPr>
            <a:spLocks noGrp="1"/>
          </p:cNvSpPr>
          <p:nvPr>
            <p:ph idx="1"/>
          </p:nvPr>
        </p:nvSpPr>
        <p:spPr/>
        <p:txBody>
          <a:bodyPr/>
          <a:lstStyle/>
          <a:p>
            <a:r>
              <a:rPr lang="zh-CN" altLang="zh-CN" sz="2400" dirty="0"/>
              <a:t>许多编译器的</a:t>
            </a:r>
            <a:r>
              <a:rPr lang="en-US" altLang="zh-CN" sz="2400" dirty="0" err="1"/>
              <a:t>stdlib</a:t>
            </a:r>
            <a:r>
              <a:rPr lang="zh-CN" altLang="zh-CN" sz="2400" dirty="0"/>
              <a:t>头文件中定义了生成伪随机数的函数</a:t>
            </a:r>
            <a:r>
              <a:rPr lang="en-US" altLang="zh-CN" sz="2400" dirty="0"/>
              <a:t>rand/</a:t>
            </a:r>
            <a:r>
              <a:rPr lang="en-US" altLang="zh-CN" sz="2400" dirty="0" err="1"/>
              <a:t>srand</a:t>
            </a:r>
            <a:r>
              <a:rPr lang="zh-CN" altLang="zh-CN" sz="2400" dirty="0"/>
              <a:t>和预先定义为</a:t>
            </a:r>
            <a:r>
              <a:rPr lang="en-US" altLang="zh-CN" sz="2400" dirty="0"/>
              <a:t>32768</a:t>
            </a:r>
            <a:r>
              <a:rPr lang="zh-CN" altLang="zh-CN" sz="2400" dirty="0"/>
              <a:t>的宏</a:t>
            </a:r>
            <a:r>
              <a:rPr lang="en-US" altLang="zh-CN" sz="2400" dirty="0"/>
              <a:t>RAND_MAX</a:t>
            </a:r>
            <a:r>
              <a:rPr lang="zh-CN" altLang="zh-CN" sz="2400" dirty="0"/>
              <a:t>，用户可以直接调用。</a:t>
            </a:r>
            <a:endParaRPr lang="en-US" altLang="zh-CN" sz="2400" dirty="0"/>
          </a:p>
          <a:p>
            <a:endParaRPr lang="en-US" altLang="zh-CN" sz="2400" dirty="0"/>
          </a:p>
          <a:p>
            <a:endParaRPr lang="en-US" altLang="zh-CN" sz="2400" dirty="0"/>
          </a:p>
          <a:p>
            <a:endParaRPr lang="zh-CN"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zh-CN" sz="2400" dirty="0"/>
              <a:t>函数中运用了显示类型转换。所生成的随机数的范围是</a:t>
            </a:r>
            <a:r>
              <a:rPr lang="en-US" altLang="zh-CN" sz="2400" dirty="0"/>
              <a:t>0~RAND_MAX-1</a:t>
            </a:r>
            <a:r>
              <a:rPr lang="zh-CN" altLang="zh-CN" sz="2400" dirty="0"/>
              <a:t>。随机数种子</a:t>
            </a:r>
            <a:r>
              <a:rPr lang="en-US" altLang="zh-CN" sz="2400" dirty="0"/>
              <a:t>next</a:t>
            </a:r>
            <a:r>
              <a:rPr lang="zh-CN" altLang="zh-CN" sz="2400" dirty="0"/>
              <a:t>是在另一个库函数</a:t>
            </a:r>
            <a:r>
              <a:rPr lang="en-US" altLang="zh-CN" sz="2400" dirty="0" err="1"/>
              <a:t>srand</a:t>
            </a:r>
            <a:r>
              <a:rPr lang="zh-CN" altLang="zh-CN" sz="2400" dirty="0"/>
              <a:t>中通过参数</a:t>
            </a:r>
            <a:r>
              <a:rPr lang="en-US" altLang="zh-CN" sz="2400" dirty="0"/>
              <a:t>seed</a:t>
            </a:r>
            <a:r>
              <a:rPr lang="zh-CN" altLang="zh-CN" sz="2400" dirty="0"/>
              <a:t>设置的</a:t>
            </a:r>
            <a:endParaRPr lang="en-US" altLang="zh-CN" sz="2400" dirty="0"/>
          </a:p>
        </p:txBody>
      </p:sp>
      <p:sp>
        <p:nvSpPr>
          <p:cNvPr id="106500" name="Rectangle 1"/>
          <p:cNvSpPr>
            <a:spLocks noChangeArrowheads="1"/>
          </p:cNvSpPr>
          <p:nvPr/>
        </p:nvSpPr>
        <p:spPr bwMode="auto">
          <a:xfrm>
            <a:off x="419045" y="1713578"/>
            <a:ext cx="11075076" cy="37856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indent="266700" eaLnBrk="0" hangingPunct="0"/>
            <a:r>
              <a:rPr lang="en-US" altLang="zh-CN" b="1" dirty="0">
                <a:latin typeface="Courier New" pitchFamily="49" charset="0"/>
                <a:cs typeface="Courier New" pitchFamily="49" charset="0"/>
              </a:rPr>
              <a:t>unsigned long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next = 1;	//</a:t>
            </a:r>
            <a:r>
              <a:rPr lang="zh-CN" altLang="en-US" b="1" dirty="0">
                <a:latin typeface="Courier New" pitchFamily="49" charset="0"/>
                <a:cs typeface="Courier New" pitchFamily="49" charset="0"/>
              </a:rPr>
              <a:t>全局变量</a:t>
            </a:r>
            <a:r>
              <a:rPr lang="en-US" altLang="zh-CN" b="1" dirty="0">
                <a:latin typeface="Courier New" pitchFamily="49" charset="0"/>
                <a:cs typeface="Courier New" pitchFamily="49" charset="0"/>
              </a:rPr>
              <a:t>next</a:t>
            </a:r>
            <a:r>
              <a:rPr lang="zh-CN" altLang="en-US" b="1" dirty="0">
                <a:latin typeface="Courier New" pitchFamily="49" charset="0"/>
                <a:cs typeface="Courier New" pitchFamily="49" charset="0"/>
              </a:rPr>
              <a:t>用来传递随机数的种子</a:t>
            </a:r>
          </a:p>
          <a:p>
            <a:pPr indent="266700" eaLnBrk="0" hangingPunct="0"/>
            <a:endParaRPr lang="en-US" altLang="zh-CN" b="1" dirty="0">
              <a:latin typeface="Courier New" pitchFamily="49" charset="0"/>
              <a:cs typeface="Courier New" pitchFamily="49" charset="0"/>
            </a:endParaRPr>
          </a:p>
          <a:p>
            <a:pPr indent="266700" eaLnBrk="0" hangingPunct="0"/>
            <a:r>
              <a:rPr lang="en-US" altLang="zh-CN" b="1" dirty="0">
                <a:latin typeface="Courier New" pitchFamily="49" charset="0"/>
                <a:cs typeface="Courier New" pitchFamily="49" charset="0"/>
              </a:rPr>
              <a:t>unsigned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a:solidFill>
                  <a:srgbClr val="FF0000"/>
                </a:solidFill>
                <a:latin typeface="Courier New" pitchFamily="49" charset="0"/>
                <a:cs typeface="Courier New" pitchFamily="49" charset="0"/>
              </a:rPr>
              <a:t>rand</a:t>
            </a:r>
            <a:r>
              <a:rPr lang="en-US" altLang="zh-CN" b="1" dirty="0">
                <a:latin typeface="Courier New" pitchFamily="49" charset="0"/>
                <a:cs typeface="Courier New" pitchFamily="49" charset="0"/>
              </a:rPr>
              <a:t>(void)</a:t>
            </a:r>
          </a:p>
          <a:p>
            <a:pPr indent="266700" eaLnBrk="0" hangingPunct="0"/>
            <a:r>
              <a:rPr lang="en-US" altLang="zh-CN" b="1" dirty="0">
                <a:latin typeface="Courier New" pitchFamily="49" charset="0"/>
                <a:cs typeface="Courier New" pitchFamily="49" charset="0"/>
              </a:rPr>
              <a:t>{	next = next * 1103515245 + 12345;	//</a:t>
            </a:r>
            <a:r>
              <a:rPr lang="zh-CN" altLang="en-US" b="1" dirty="0">
                <a:latin typeface="Courier New" pitchFamily="49" charset="0"/>
                <a:cs typeface="Courier New" pitchFamily="49" charset="0"/>
              </a:rPr>
              <a:t>两个常数是素数的乘积</a:t>
            </a:r>
          </a:p>
          <a:p>
            <a:pPr indent="266700" eaLnBrk="0" hangingPunct="0"/>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return </a:t>
            </a:r>
            <a:r>
              <a:rPr lang="en-US" altLang="zh-CN" b="1" dirty="0">
                <a:solidFill>
                  <a:srgbClr val="FF0000"/>
                </a:solidFill>
                <a:latin typeface="Courier New" pitchFamily="49" charset="0"/>
                <a:cs typeface="Courier New" pitchFamily="49" charset="0"/>
              </a:rPr>
              <a:t>(unsigned </a:t>
            </a:r>
            <a:r>
              <a:rPr lang="en-US" altLang="zh-CN" b="1" dirty="0" err="1">
                <a:solidFill>
                  <a:srgbClr val="FF0000"/>
                </a:solidFill>
                <a:latin typeface="Courier New" pitchFamily="49" charset="0"/>
                <a:cs typeface="Courier New" pitchFamily="49" charset="0"/>
              </a:rPr>
              <a:t>int</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(next/65536) % RAND_MAX;</a:t>
            </a:r>
          </a:p>
          <a:p>
            <a:pPr indent="266700" eaLnBrk="0" hangingPunct="0"/>
            <a:r>
              <a:rPr lang="en-US" altLang="zh-CN" b="1" dirty="0">
                <a:latin typeface="Courier New" pitchFamily="49" charset="0"/>
                <a:cs typeface="Courier New" pitchFamily="49" charset="0"/>
              </a:rPr>
              <a:t>}</a:t>
            </a:r>
          </a:p>
          <a:p>
            <a:pPr indent="266700" eaLnBrk="0" hangingPunct="0"/>
            <a:endParaRPr lang="en-US" altLang="zh-CN" b="1" dirty="0">
              <a:latin typeface="Courier New" pitchFamily="49" charset="0"/>
              <a:cs typeface="Courier New" pitchFamily="49" charset="0"/>
            </a:endParaRPr>
          </a:p>
          <a:p>
            <a:pPr indent="266700" eaLnBrk="0" hangingPunct="0"/>
            <a:r>
              <a:rPr lang="en-US" altLang="zh-CN" b="1" dirty="0">
                <a:latin typeface="Courier New" pitchFamily="49" charset="0"/>
                <a:cs typeface="Courier New" pitchFamily="49" charset="0"/>
              </a:rPr>
              <a:t>void </a:t>
            </a:r>
            <a:r>
              <a:rPr lang="en-US" altLang="zh-CN" b="1" dirty="0" err="1">
                <a:solidFill>
                  <a:srgbClr val="FF0000"/>
                </a:solidFill>
                <a:latin typeface="Courier New" pitchFamily="49" charset="0"/>
                <a:cs typeface="Courier New" pitchFamily="49" charset="0"/>
              </a:rPr>
              <a:t>srand</a:t>
            </a:r>
            <a:r>
              <a:rPr lang="en-US" altLang="zh-CN" b="1" dirty="0">
                <a:latin typeface="Courier New" pitchFamily="49" charset="0"/>
                <a:cs typeface="Courier New" pitchFamily="49" charset="0"/>
              </a:rPr>
              <a:t>(unsigned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seed)</a:t>
            </a:r>
          </a:p>
          <a:p>
            <a:pPr indent="266700" eaLnBrk="0" hangingPunct="0"/>
            <a:r>
              <a:rPr lang="en-US" altLang="zh-CN" b="1" dirty="0">
                <a:latin typeface="Courier New" pitchFamily="49" charset="0"/>
                <a:cs typeface="Courier New" pitchFamily="49" charset="0"/>
              </a:rPr>
              <a:t>{	next = seed;</a:t>
            </a:r>
          </a:p>
          <a:p>
            <a:pPr indent="266700" eaLnBrk="0" hangingPunct="0"/>
            <a:r>
              <a:rPr lang="en-US" altLang="zh-CN" b="1" dirty="0">
                <a:latin typeface="Courier New" pitchFamily="49" charset="0"/>
                <a:cs typeface="Courier New" pitchFamily="49" charset="0"/>
              </a:rPr>
              <a:t>}</a:t>
            </a:r>
          </a:p>
        </p:txBody>
      </p:sp>
      <p:sp>
        <p:nvSpPr>
          <p:cNvPr id="106501"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r" eaLnBrk="1" hangingPunct="1"/>
            <a:fld id="{562AFA74-4655-4DD9-A870-3A724F695CA0}" type="slidenum">
              <a:rPr lang="zh-CN" altLang="en-US" sz="1200"/>
              <a:pPr algn="r" eaLnBrk="1" hangingPunct="1"/>
              <a:t>94</a:t>
            </a:fld>
            <a:endParaRPr lang="en-US" altLang="zh-CN"/>
          </a:p>
        </p:txBody>
      </p:sp>
    </p:spTree>
    <p:extLst>
      <p:ext uri="{BB962C8B-B14F-4D97-AF65-F5344CB8AC3E}">
        <p14:creationId xmlns:p14="http://schemas.microsoft.com/office/powerpoint/2010/main" val="19605488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endParaRPr lang="zh-CN" altLang="en-US"/>
          </a:p>
        </p:txBody>
      </p:sp>
      <p:sp>
        <p:nvSpPr>
          <p:cNvPr id="107523" name="内容占位符 2"/>
          <p:cNvSpPr>
            <a:spLocks noGrp="1"/>
          </p:cNvSpPr>
          <p:nvPr>
            <p:ph idx="1"/>
          </p:nvPr>
        </p:nvSpPr>
        <p:spPr/>
        <p:txBody>
          <a:bodyPr/>
          <a:lstStyle/>
          <a:p>
            <a:r>
              <a:rPr lang="zh-CN" altLang="zh-CN" sz="2400" dirty="0">
                <a:latin typeface="Courier New" pitchFamily="49" charset="0"/>
                <a:cs typeface="Courier New" pitchFamily="49" charset="0"/>
              </a:rPr>
              <a:t>实际上，可以利用系统的时间函数</a:t>
            </a:r>
            <a:r>
              <a:rPr lang="en-US" altLang="zh-CN" sz="2400" dirty="0">
                <a:latin typeface="Courier New" pitchFamily="49" charset="0"/>
                <a:cs typeface="Courier New" pitchFamily="49" charset="0"/>
              </a:rPr>
              <a:t>time(0)</a:t>
            </a:r>
            <a:r>
              <a:rPr lang="zh-CN" altLang="zh-CN" sz="2400" dirty="0">
                <a:latin typeface="Courier New" pitchFamily="49" charset="0"/>
                <a:cs typeface="Courier New" pitchFamily="49" charset="0"/>
              </a:rPr>
              <a:t>的返回值来设置</a:t>
            </a:r>
            <a:r>
              <a:rPr lang="en-US" altLang="zh-CN" sz="2400" dirty="0">
                <a:latin typeface="Courier New" pitchFamily="49" charset="0"/>
                <a:cs typeface="Courier New" pitchFamily="49" charset="0"/>
              </a:rPr>
              <a:t>seed</a:t>
            </a:r>
            <a:r>
              <a:rPr lang="zh-CN" altLang="en-US" sz="2400" dirty="0">
                <a:latin typeface="Courier New" pitchFamily="49" charset="0"/>
                <a:cs typeface="Courier New" pitchFamily="49" charset="0"/>
              </a:rPr>
              <a:t>。</a:t>
            </a:r>
          </a:p>
          <a:p>
            <a:r>
              <a:rPr lang="zh-CN" altLang="zh-CN" sz="2400" dirty="0">
                <a:latin typeface="Courier New" pitchFamily="49" charset="0"/>
                <a:cs typeface="Courier New" pitchFamily="49" charset="0"/>
              </a:rPr>
              <a:t>例</a:t>
            </a:r>
            <a:r>
              <a:rPr lang="en-US" altLang="zh-CN" sz="2400" dirty="0">
                <a:latin typeface="Courier New" pitchFamily="49" charset="0"/>
                <a:cs typeface="Courier New" pitchFamily="49" charset="0"/>
              </a:rPr>
              <a:t>4.3 </a:t>
            </a:r>
            <a:r>
              <a:rPr lang="zh-CN" altLang="zh-CN" sz="2400" dirty="0">
                <a:latin typeface="Courier New" pitchFamily="49" charset="0"/>
                <a:cs typeface="Courier New" pitchFamily="49" charset="0"/>
              </a:rPr>
              <a:t>调用库函数生成伪随机数</a:t>
            </a:r>
          </a:p>
          <a:p>
            <a:pPr>
              <a:buFontTx/>
              <a:buNone/>
            </a:pP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pPr>
            <a:r>
              <a:rPr lang="en-US" altLang="zh-CN" sz="2400" dirty="0">
                <a:solidFill>
                  <a:srgbClr val="0000CC"/>
                </a:solidFill>
                <a:latin typeface="Courier New" pitchFamily="49" charset="0"/>
                <a:cs typeface="Courier New" pitchFamily="49" charset="0"/>
              </a:rPr>
              <a:t>#include &lt;</a:t>
            </a:r>
            <a:r>
              <a:rPr lang="en-US" altLang="zh-CN" sz="2400" dirty="0" err="1">
                <a:solidFill>
                  <a:srgbClr val="0000CC"/>
                </a:solidFill>
                <a:latin typeface="Courier New" pitchFamily="49" charset="0"/>
                <a:cs typeface="Courier New" pitchFamily="49" charset="0"/>
              </a:rPr>
              <a:t>ctime</a:t>
            </a:r>
            <a:r>
              <a:rPr lang="en-US" altLang="zh-CN" sz="2400" dirty="0">
                <a:solidFill>
                  <a:srgbClr val="0000CC"/>
                </a:solidFill>
                <a:latin typeface="Courier New" pitchFamily="49" charset="0"/>
                <a:cs typeface="Courier New" pitchFamily="49" charset="0"/>
              </a:rPr>
              <a:t>&gt;</a:t>
            </a:r>
            <a:endParaRPr lang="zh-CN" altLang="zh-CN" sz="2400" dirty="0">
              <a:solidFill>
                <a:srgbClr val="0000CC"/>
              </a:solidFill>
              <a:latin typeface="Courier New" pitchFamily="49" charset="0"/>
              <a:cs typeface="Courier New" pitchFamily="49" charset="0"/>
            </a:endParaRPr>
          </a:p>
          <a:p>
            <a:pPr>
              <a:buFontTx/>
              <a:buNone/>
            </a:pPr>
            <a:r>
              <a:rPr lang="en-US" altLang="zh-CN" sz="2400" dirty="0">
                <a:solidFill>
                  <a:srgbClr val="0000CC"/>
                </a:solidFill>
                <a:latin typeface="Courier New" pitchFamily="49" charset="0"/>
                <a:cs typeface="Courier New" pitchFamily="49" charset="0"/>
              </a:rPr>
              <a:t>#include &lt;</a:t>
            </a:r>
            <a:r>
              <a:rPr lang="en-US" altLang="zh-CN" sz="2400" dirty="0" err="1">
                <a:solidFill>
                  <a:srgbClr val="0000CC"/>
                </a:solidFill>
                <a:latin typeface="Courier New" pitchFamily="49" charset="0"/>
                <a:cs typeface="Courier New" pitchFamily="49" charset="0"/>
              </a:rPr>
              <a:t>cstdlib</a:t>
            </a:r>
            <a:r>
              <a:rPr lang="en-US" altLang="zh-CN" sz="2400" dirty="0">
                <a:solidFill>
                  <a:srgbClr val="0000CC"/>
                </a:solidFill>
                <a:latin typeface="Courier New" pitchFamily="49" charset="0"/>
                <a:cs typeface="Courier New" pitchFamily="49" charset="0"/>
              </a:rPr>
              <a:t>&gt;</a:t>
            </a:r>
            <a:endParaRPr lang="zh-CN" altLang="zh-CN" sz="2400" dirty="0">
              <a:solidFill>
                <a:srgbClr val="0000CC"/>
              </a:solidFill>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int main( )</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en-US" altLang="zh-CN" sz="2400" dirty="0" err="1">
                <a:solidFill>
                  <a:srgbClr val="0000CC"/>
                </a:solidFill>
                <a:latin typeface="Courier New" pitchFamily="49" charset="0"/>
                <a:cs typeface="Courier New" pitchFamily="49" charset="0"/>
              </a:rPr>
              <a:t>srand</a:t>
            </a:r>
            <a:r>
              <a:rPr lang="en-US" altLang="zh-CN" sz="2400" dirty="0">
                <a:solidFill>
                  <a:srgbClr val="0000CC"/>
                </a:solidFill>
                <a:latin typeface="Courier New" pitchFamily="49" charset="0"/>
                <a:cs typeface="Courier New" pitchFamily="49" charset="0"/>
              </a:rPr>
              <a:t>(time(0))</a:t>
            </a:r>
            <a:r>
              <a:rPr lang="en-US" altLang="zh-CN" sz="2400" dirty="0">
                <a:latin typeface="Courier New" pitchFamily="49" charset="0"/>
                <a:cs typeface="Courier New" pitchFamily="49" charset="0"/>
              </a:rPr>
              <a:t>; //time(0)</a:t>
            </a:r>
            <a:r>
              <a:rPr lang="zh-CN" altLang="zh-CN" sz="2400" dirty="0">
                <a:latin typeface="Courier New" pitchFamily="49" charset="0"/>
                <a:cs typeface="Courier New" pitchFamily="49" charset="0"/>
              </a:rPr>
              <a:t>取出的是从</a:t>
            </a:r>
            <a:r>
              <a:rPr lang="en-US" altLang="zh-CN" sz="2400" dirty="0">
                <a:latin typeface="Courier New" pitchFamily="49" charset="0"/>
                <a:cs typeface="Courier New" pitchFamily="49" charset="0"/>
              </a:rPr>
              <a:t>1970</a:t>
            </a:r>
            <a:r>
              <a:rPr lang="zh-CN" altLang="zh-CN" sz="2400" dirty="0">
                <a:latin typeface="Courier New" pitchFamily="49" charset="0"/>
                <a:cs typeface="Courier New" pitchFamily="49" charset="0"/>
              </a:rPr>
              <a:t>年</a:t>
            </a:r>
            <a:r>
              <a:rPr lang="en-US" altLang="zh-CN" sz="2400" dirty="0">
                <a:latin typeface="Courier New" pitchFamily="49" charset="0"/>
                <a:cs typeface="Courier New" pitchFamily="49" charset="0"/>
              </a:rPr>
              <a:t>1</a:t>
            </a:r>
            <a:r>
              <a:rPr lang="zh-CN" altLang="zh-CN" sz="2400" dirty="0">
                <a:latin typeface="Courier New" pitchFamily="49" charset="0"/>
                <a:cs typeface="Courier New" pitchFamily="49" charset="0"/>
              </a:rPr>
              <a:t>月</a:t>
            </a:r>
            <a:r>
              <a:rPr lang="en-US" altLang="zh-CN" sz="2400" dirty="0">
                <a:latin typeface="Courier New" pitchFamily="49" charset="0"/>
                <a:cs typeface="Courier New" pitchFamily="49" charset="0"/>
              </a:rPr>
              <a:t>1</a:t>
            </a:r>
            <a:r>
              <a:rPr lang="zh-CN" altLang="zh-CN" sz="2400" dirty="0">
                <a:latin typeface="Courier New" pitchFamily="49" charset="0"/>
                <a:cs typeface="Courier New" pitchFamily="49" charset="0"/>
              </a:rPr>
              <a:t>日到程序运行时刻的秒数</a:t>
            </a:r>
            <a:endParaRPr lang="en-US"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for(int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 0;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&lt; 10;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产生</a:t>
            </a:r>
            <a:r>
              <a:rPr lang="en-US" altLang="zh-CN" sz="2400" dirty="0">
                <a:latin typeface="Courier New" pitchFamily="49" charset="0"/>
                <a:cs typeface="Courier New" pitchFamily="49" charset="0"/>
              </a:rPr>
              <a:t>10</a:t>
            </a:r>
            <a:r>
              <a:rPr lang="zh-CN" altLang="en-US" sz="2400" dirty="0">
                <a:latin typeface="Courier New" pitchFamily="49" charset="0"/>
                <a:cs typeface="Courier New" pitchFamily="49" charset="0"/>
              </a:rPr>
              <a:t>个</a:t>
            </a:r>
            <a:r>
              <a:rPr lang="en-US" altLang="zh-CN" sz="2400" dirty="0">
                <a:latin typeface="Courier New" pitchFamily="49" charset="0"/>
                <a:cs typeface="Courier New" pitchFamily="49" charset="0"/>
              </a:rPr>
              <a:t>1~10</a:t>
            </a:r>
            <a:r>
              <a:rPr lang="zh-CN" altLang="en-US" sz="2400" dirty="0">
                <a:latin typeface="Courier New" pitchFamily="49" charset="0"/>
                <a:cs typeface="Courier New" pitchFamily="49" charset="0"/>
              </a:rPr>
              <a:t>之间的随机数</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j = 1 + </a:t>
            </a:r>
            <a:r>
              <a:rPr lang="en-US" altLang="zh-CN" sz="2400" dirty="0">
                <a:solidFill>
                  <a:srgbClr val="FF0000"/>
                </a:solidFill>
                <a:latin typeface="Courier New" pitchFamily="49" charset="0"/>
                <a:cs typeface="Courier New" pitchFamily="49" charset="0"/>
              </a:rPr>
              <a:t>(</a:t>
            </a:r>
            <a:r>
              <a:rPr lang="en-US" altLang="zh-CN" sz="2400" dirty="0" err="1">
                <a:solidFill>
                  <a:srgbClr val="FF0000"/>
                </a:solidFill>
                <a:latin typeface="Courier New" pitchFamily="49" charset="0"/>
                <a:cs typeface="Courier New" pitchFamily="49" charset="0"/>
              </a:rPr>
              <a:t>int</a:t>
            </a:r>
            <a:r>
              <a:rPr lang="en-US" altLang="zh-CN" sz="2400" dirty="0">
                <a:solidFill>
                  <a:srgbClr val="FF0000"/>
                </a:solidFill>
                <a:latin typeface="Courier New" pitchFamily="49" charset="0"/>
                <a:cs typeface="Courier New" pitchFamily="49" charset="0"/>
              </a:rPr>
              <a:t>)</a:t>
            </a:r>
            <a:r>
              <a:rPr lang="en-US" altLang="zh-CN" sz="2400" dirty="0">
                <a:latin typeface="Courier New" pitchFamily="49" charset="0"/>
                <a:cs typeface="Courier New" pitchFamily="49" charset="0"/>
              </a:rPr>
              <a:t>(10.0 * rand() / RAND_MAX);    		</a:t>
            </a:r>
          </a:p>
          <a:p>
            <a:pPr>
              <a:buFontTx/>
              <a:buNone/>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("%d \n", j);</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	return 0;</a:t>
            </a:r>
            <a:endParaRPr lang="zh-CN" altLang="zh-CN" sz="2400" dirty="0">
              <a:latin typeface="Courier New" pitchFamily="49" charset="0"/>
              <a:cs typeface="Courier New" pitchFamily="49" charset="0"/>
            </a:endParaRPr>
          </a:p>
          <a:p>
            <a:pPr>
              <a:buFontTx/>
              <a:buNone/>
            </a:pPr>
            <a:r>
              <a:rPr lang="en-US" altLang="zh-CN" sz="2400" dirty="0">
                <a:latin typeface="Courier New" pitchFamily="49" charset="0"/>
                <a:cs typeface="Courier New" pitchFamily="49" charset="0"/>
              </a:rPr>
              <a:t>}</a:t>
            </a:r>
          </a:p>
        </p:txBody>
      </p:sp>
      <p:sp>
        <p:nvSpPr>
          <p:cNvPr id="107524"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r" eaLnBrk="1" hangingPunct="1"/>
            <a:fld id="{781AC9CC-C151-4963-8609-DAAD991FA5F1}" type="slidenum">
              <a:rPr lang="zh-CN" altLang="en-US" sz="1200"/>
              <a:pPr algn="r" eaLnBrk="1" hangingPunct="1"/>
              <a:t>95</a:t>
            </a:fld>
            <a:endParaRPr lang="en-US" altLang="zh-CN"/>
          </a:p>
        </p:txBody>
      </p:sp>
    </p:spTree>
    <p:extLst>
      <p:ext uri="{BB962C8B-B14F-4D97-AF65-F5344CB8AC3E}">
        <p14:creationId xmlns:p14="http://schemas.microsoft.com/office/powerpoint/2010/main" val="2627403549"/>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endParaRPr lang="zh-CN" altLang="en-US"/>
          </a:p>
        </p:txBody>
      </p:sp>
      <p:sp>
        <p:nvSpPr>
          <p:cNvPr id="107523" name="内容占位符 2"/>
          <p:cNvSpPr>
            <a:spLocks noGrp="1"/>
          </p:cNvSpPr>
          <p:nvPr>
            <p:ph idx="1"/>
          </p:nvPr>
        </p:nvSpPr>
        <p:spPr/>
        <p:txBody>
          <a:bodyPr/>
          <a:lstStyle/>
          <a:p>
            <a:pPr marL="0" indent="0">
              <a:buFontTx/>
              <a:buNone/>
              <a:defRPr/>
            </a:pPr>
            <a:r>
              <a:rPr lang="en-US" altLang="zh-CN" sz="2400" b="0" dirty="0">
                <a:latin typeface="Courier New" pitchFamily="49" charset="0"/>
                <a:cs typeface="Courier New" pitchFamily="49" charset="0"/>
              </a:rPr>
              <a:t>/* </a:t>
            </a:r>
            <a:r>
              <a:rPr lang="zh-CN" altLang="zh-CN" sz="2400" b="0" kern="1200" dirty="0">
                <a:latin typeface="Courier New" pitchFamily="49" charset="0"/>
                <a:ea typeface="宋体" pitchFamily="2" charset="-122"/>
                <a:cs typeface="Courier New" pitchFamily="49" charset="0"/>
              </a:rPr>
              <a:t>先单独调用了一次</a:t>
            </a:r>
            <a:r>
              <a:rPr lang="en-US" altLang="zh-CN" sz="2400" b="0" kern="1200" dirty="0">
                <a:latin typeface="Courier New" pitchFamily="49" charset="0"/>
                <a:ea typeface="宋体" pitchFamily="2" charset="-122"/>
                <a:cs typeface="Courier New" pitchFamily="49" charset="0"/>
              </a:rPr>
              <a:t> rand</a:t>
            </a:r>
            <a:r>
              <a:rPr lang="zh-CN" altLang="zh-CN" sz="2400" b="0" kern="1200" dirty="0">
                <a:latin typeface="Courier New" pitchFamily="49" charset="0"/>
                <a:ea typeface="宋体" pitchFamily="2" charset="-122"/>
                <a:cs typeface="Courier New" pitchFamily="49" charset="0"/>
              </a:rPr>
              <a:t>，相当于丢掉一个伪随机数，这是为了避免短期内产生的每组伪随机数的第一个数都相同，因为短期内时间的变化不足以引起</a:t>
            </a:r>
            <a:r>
              <a:rPr lang="zh-CN" altLang="en-US" sz="2400" b="0" kern="1200" dirty="0">
                <a:latin typeface="Courier New" pitchFamily="49" charset="0"/>
                <a:ea typeface="宋体" pitchFamily="2" charset="-122"/>
                <a:cs typeface="Courier New" pitchFamily="49" charset="0"/>
              </a:rPr>
              <a:t>随机数</a:t>
            </a:r>
            <a:r>
              <a:rPr lang="zh-CN" altLang="zh-CN" sz="2400" b="0" kern="1200" dirty="0">
                <a:latin typeface="Courier New" pitchFamily="49" charset="0"/>
                <a:ea typeface="宋体" pitchFamily="2" charset="-122"/>
                <a:cs typeface="Courier New" pitchFamily="49" charset="0"/>
              </a:rPr>
              <a:t>值的改变</a:t>
            </a:r>
            <a:r>
              <a:rPr lang="en-US" altLang="zh-CN" sz="2400" b="0" kern="1200" dirty="0">
                <a:latin typeface="Courier New" pitchFamily="49" charset="0"/>
                <a:ea typeface="宋体" pitchFamily="2" charset="-122"/>
                <a:cs typeface="Courier New" pitchFamily="49" charset="0"/>
              </a:rPr>
              <a:t> </a:t>
            </a:r>
            <a:r>
              <a:rPr lang="en-US" altLang="zh-CN" sz="2400" b="0" dirty="0">
                <a:latin typeface="Courier New" pitchFamily="49" charset="0"/>
                <a:cs typeface="Courier New" pitchFamily="49" charset="0"/>
              </a:rPr>
              <a:t>*/</a:t>
            </a:r>
            <a:endParaRPr lang="zh-CN" altLang="zh-CN" sz="2400" b="0" dirty="0">
              <a:latin typeface="Courier New" pitchFamily="49" charset="0"/>
              <a:cs typeface="Courier New" pitchFamily="49" charset="0"/>
            </a:endParaRPr>
          </a:p>
          <a:p>
            <a:pPr>
              <a:buFontTx/>
              <a:buNone/>
              <a:defRPr/>
            </a:pPr>
            <a:r>
              <a:rPr lang="en-US" altLang="zh-CN" sz="2400" dirty="0">
                <a:latin typeface="Courier New" pitchFamily="49" charset="0"/>
                <a:cs typeface="Courier New" pitchFamily="49" charset="0"/>
              </a:rPr>
              <a:t>…</a:t>
            </a:r>
            <a:endParaRPr lang="zh-CN" altLang="zh-CN" sz="2400" dirty="0">
              <a:latin typeface="Courier New" pitchFamily="49" charset="0"/>
              <a:cs typeface="Courier New" pitchFamily="49" charset="0"/>
            </a:endParaRPr>
          </a:p>
          <a:p>
            <a:pPr>
              <a:buFontTx/>
              <a:buNone/>
              <a:defRPr/>
            </a:pPr>
            <a:r>
              <a:rPr lang="en-US" altLang="zh-CN" sz="2400" dirty="0">
                <a:solidFill>
                  <a:srgbClr val="0000CC"/>
                </a:solidFill>
                <a:latin typeface="Courier New" pitchFamily="49" charset="0"/>
                <a:cs typeface="Courier New" pitchFamily="49" charset="0"/>
              </a:rPr>
              <a:t>#include &lt;</a:t>
            </a:r>
            <a:r>
              <a:rPr lang="en-US" altLang="zh-CN" sz="2400" dirty="0" err="1">
                <a:solidFill>
                  <a:srgbClr val="0000CC"/>
                </a:solidFill>
                <a:latin typeface="Courier New" pitchFamily="49" charset="0"/>
                <a:cs typeface="Courier New" pitchFamily="49" charset="0"/>
              </a:rPr>
              <a:t>ctime</a:t>
            </a:r>
            <a:r>
              <a:rPr lang="en-US" altLang="zh-CN" sz="2400" dirty="0">
                <a:solidFill>
                  <a:srgbClr val="0000CC"/>
                </a:solidFill>
                <a:latin typeface="Courier New" pitchFamily="49" charset="0"/>
                <a:cs typeface="Courier New" pitchFamily="49" charset="0"/>
              </a:rPr>
              <a:t>&gt;</a:t>
            </a:r>
            <a:endParaRPr lang="zh-CN" altLang="zh-CN" sz="2400" dirty="0">
              <a:solidFill>
                <a:srgbClr val="0000CC"/>
              </a:solidFill>
              <a:latin typeface="Courier New" pitchFamily="49" charset="0"/>
              <a:cs typeface="Courier New" pitchFamily="49" charset="0"/>
            </a:endParaRPr>
          </a:p>
          <a:p>
            <a:pPr>
              <a:buFontTx/>
              <a:buNone/>
              <a:defRPr/>
            </a:pPr>
            <a:r>
              <a:rPr lang="en-US" altLang="zh-CN" sz="2400" dirty="0">
                <a:solidFill>
                  <a:srgbClr val="0000CC"/>
                </a:solidFill>
                <a:latin typeface="Courier New" pitchFamily="49" charset="0"/>
                <a:cs typeface="Courier New" pitchFamily="49" charset="0"/>
              </a:rPr>
              <a:t>#include &lt;</a:t>
            </a:r>
            <a:r>
              <a:rPr lang="en-US" altLang="zh-CN" sz="2400" dirty="0" err="1">
                <a:solidFill>
                  <a:srgbClr val="0000CC"/>
                </a:solidFill>
                <a:latin typeface="Courier New" pitchFamily="49" charset="0"/>
                <a:cs typeface="Courier New" pitchFamily="49" charset="0"/>
              </a:rPr>
              <a:t>cstdlib</a:t>
            </a:r>
            <a:r>
              <a:rPr lang="en-US" altLang="zh-CN" sz="2400" dirty="0">
                <a:solidFill>
                  <a:srgbClr val="0000CC"/>
                </a:solidFill>
                <a:latin typeface="Courier New" pitchFamily="49" charset="0"/>
                <a:cs typeface="Courier New" pitchFamily="49" charset="0"/>
              </a:rPr>
              <a:t>&gt;</a:t>
            </a:r>
            <a:endParaRPr lang="zh-CN" altLang="zh-CN" sz="2400" dirty="0">
              <a:solidFill>
                <a:srgbClr val="0000CC"/>
              </a:solidFill>
              <a:latin typeface="Courier New" pitchFamily="49" charset="0"/>
              <a:cs typeface="Courier New" pitchFamily="49" charset="0"/>
            </a:endParaRPr>
          </a:p>
          <a:p>
            <a:pPr>
              <a:buFontTx/>
              <a:buNone/>
              <a:defRPr/>
            </a:pP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main( )</a:t>
            </a:r>
            <a:endParaRPr lang="zh-CN" altLang="zh-CN" sz="2400" dirty="0">
              <a:latin typeface="Courier New" pitchFamily="49" charset="0"/>
              <a:cs typeface="Courier New" pitchFamily="49" charset="0"/>
            </a:endParaRPr>
          </a:p>
          <a:p>
            <a:pPr>
              <a:buFontTx/>
              <a:buNone/>
              <a:defRPr/>
            </a:pPr>
            <a:r>
              <a:rPr lang="en-US" altLang="zh-CN" sz="2400" dirty="0">
                <a:latin typeface="Courier New" pitchFamily="49" charset="0"/>
                <a:cs typeface="Courier New" pitchFamily="49" charset="0"/>
              </a:rPr>
              <a:t>{	</a:t>
            </a:r>
            <a:r>
              <a:rPr lang="en-US" altLang="zh-CN" sz="2400" dirty="0" err="1">
                <a:solidFill>
                  <a:srgbClr val="0000CC"/>
                </a:solidFill>
                <a:latin typeface="Courier New" pitchFamily="49" charset="0"/>
                <a:cs typeface="Courier New" pitchFamily="49" charset="0"/>
              </a:rPr>
              <a:t>srand</a:t>
            </a:r>
            <a:r>
              <a:rPr lang="en-US" altLang="zh-CN" sz="2400" dirty="0">
                <a:solidFill>
                  <a:srgbClr val="0000CC"/>
                </a:solidFill>
                <a:latin typeface="Courier New" pitchFamily="49" charset="0"/>
                <a:cs typeface="Courier New" pitchFamily="49" charset="0"/>
              </a:rPr>
              <a:t>(time(0))</a:t>
            </a:r>
            <a:r>
              <a:rPr lang="en-US" altLang="zh-CN" sz="2400" dirty="0">
                <a:latin typeface="Courier New" pitchFamily="49" charset="0"/>
                <a:cs typeface="Courier New" pitchFamily="49" charset="0"/>
              </a:rPr>
              <a:t>; //time(0)</a:t>
            </a:r>
            <a:r>
              <a:rPr lang="zh-CN" altLang="zh-CN" sz="2400" dirty="0">
                <a:latin typeface="Courier New" pitchFamily="49" charset="0"/>
                <a:cs typeface="Courier New" pitchFamily="49" charset="0"/>
              </a:rPr>
              <a:t>取出的是从</a:t>
            </a:r>
            <a:r>
              <a:rPr lang="en-US" altLang="zh-CN" sz="2400" dirty="0">
                <a:latin typeface="Courier New" pitchFamily="49" charset="0"/>
                <a:cs typeface="Courier New" pitchFamily="49" charset="0"/>
              </a:rPr>
              <a:t>1970</a:t>
            </a:r>
            <a:r>
              <a:rPr lang="zh-CN" altLang="zh-CN" sz="2400" dirty="0">
                <a:latin typeface="Courier New" pitchFamily="49" charset="0"/>
                <a:cs typeface="Courier New" pitchFamily="49" charset="0"/>
              </a:rPr>
              <a:t>年</a:t>
            </a:r>
            <a:r>
              <a:rPr lang="en-US" altLang="zh-CN" sz="2400" dirty="0">
                <a:latin typeface="Courier New" pitchFamily="49" charset="0"/>
                <a:cs typeface="Courier New" pitchFamily="49" charset="0"/>
              </a:rPr>
              <a:t>1</a:t>
            </a:r>
            <a:r>
              <a:rPr lang="zh-CN" altLang="zh-CN" sz="2400" dirty="0">
                <a:latin typeface="Courier New" pitchFamily="49" charset="0"/>
                <a:cs typeface="Courier New" pitchFamily="49" charset="0"/>
              </a:rPr>
              <a:t>月</a:t>
            </a:r>
            <a:r>
              <a:rPr lang="en-US" altLang="zh-CN" sz="2400" dirty="0">
                <a:latin typeface="Courier New" pitchFamily="49" charset="0"/>
                <a:cs typeface="Courier New" pitchFamily="49" charset="0"/>
              </a:rPr>
              <a:t>1</a:t>
            </a:r>
            <a:r>
              <a:rPr lang="zh-CN" altLang="zh-CN" sz="2400" dirty="0">
                <a:latin typeface="Courier New" pitchFamily="49" charset="0"/>
                <a:cs typeface="Courier New" pitchFamily="49" charset="0"/>
              </a:rPr>
              <a:t>日到程序运行时刻的秒数</a:t>
            </a:r>
            <a:endParaRPr lang="en-US" altLang="zh-CN" sz="2400" dirty="0">
              <a:latin typeface="Courier New" pitchFamily="49" charset="0"/>
              <a:cs typeface="Courier New" pitchFamily="49" charset="0"/>
            </a:endParaRPr>
          </a:p>
          <a:p>
            <a:pPr>
              <a:buFontTx/>
              <a:buNone/>
              <a:defRPr/>
            </a:pPr>
            <a:r>
              <a:rPr lang="en-US" altLang="zh-CN" sz="2400" dirty="0">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rand();</a:t>
            </a:r>
            <a:endParaRPr lang="zh-CN" altLang="zh-CN" sz="2400" dirty="0">
              <a:solidFill>
                <a:srgbClr val="FF0000"/>
              </a:solidFill>
              <a:latin typeface="Courier New" pitchFamily="49" charset="0"/>
              <a:cs typeface="Courier New" pitchFamily="49" charset="0"/>
            </a:endParaRPr>
          </a:p>
          <a:p>
            <a:pPr>
              <a:buFontTx/>
              <a:buNone/>
              <a:defRPr/>
            </a:pPr>
            <a:r>
              <a:rPr lang="en-US" altLang="zh-CN" sz="2400" dirty="0">
                <a:latin typeface="Courier New" pitchFamily="49" charset="0"/>
                <a:cs typeface="Courier New" pitchFamily="49" charset="0"/>
              </a:rPr>
              <a:t>	for(int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 0;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&lt; 10; ++</a:t>
            </a:r>
            <a:r>
              <a:rPr lang="en-US" altLang="zh-CN" sz="2400" dirty="0" err="1">
                <a:latin typeface="Courier New" pitchFamily="49" charset="0"/>
                <a:cs typeface="Courier New" pitchFamily="49" charset="0"/>
              </a:rPr>
              <a:t>i</a:t>
            </a:r>
            <a:r>
              <a:rPr lang="en-US" altLang="zh-CN" sz="2400" dirty="0">
                <a:latin typeface="Courier New" pitchFamily="49" charset="0"/>
                <a:cs typeface="Courier New" pitchFamily="49" charset="0"/>
              </a:rPr>
              <a:t>)	//</a:t>
            </a:r>
            <a:r>
              <a:rPr lang="zh-CN" altLang="en-US" sz="2400" dirty="0">
                <a:latin typeface="Courier New" pitchFamily="49" charset="0"/>
                <a:cs typeface="Courier New" pitchFamily="49" charset="0"/>
              </a:rPr>
              <a:t>产生</a:t>
            </a:r>
            <a:r>
              <a:rPr lang="en-US" altLang="zh-CN" sz="2400" dirty="0">
                <a:latin typeface="Courier New" pitchFamily="49" charset="0"/>
                <a:cs typeface="Courier New" pitchFamily="49" charset="0"/>
              </a:rPr>
              <a:t>10</a:t>
            </a:r>
            <a:r>
              <a:rPr lang="zh-CN" altLang="en-US" sz="2400" dirty="0">
                <a:latin typeface="Courier New" pitchFamily="49" charset="0"/>
                <a:cs typeface="Courier New" pitchFamily="49" charset="0"/>
              </a:rPr>
              <a:t>个</a:t>
            </a:r>
            <a:r>
              <a:rPr lang="en-US" altLang="zh-CN" sz="2400" dirty="0">
                <a:latin typeface="Courier New" pitchFamily="49" charset="0"/>
                <a:cs typeface="Courier New" pitchFamily="49" charset="0"/>
              </a:rPr>
              <a:t>1~10</a:t>
            </a:r>
            <a:r>
              <a:rPr lang="zh-CN" altLang="en-US" sz="2400" dirty="0">
                <a:latin typeface="Courier New" pitchFamily="49" charset="0"/>
                <a:cs typeface="Courier New" pitchFamily="49" charset="0"/>
              </a:rPr>
              <a:t>之间的随机数</a:t>
            </a:r>
            <a:endParaRPr lang="zh-CN" altLang="zh-CN" sz="2400" dirty="0">
              <a:latin typeface="Courier New" pitchFamily="49" charset="0"/>
              <a:cs typeface="Courier New" pitchFamily="49" charset="0"/>
            </a:endParaRPr>
          </a:p>
          <a:p>
            <a:pPr>
              <a:buFontTx/>
              <a:buNone/>
              <a:defRPr/>
            </a:pPr>
            <a:r>
              <a:rPr lang="en-US" altLang="zh-CN" sz="2400" dirty="0">
                <a:latin typeface="Courier New" pitchFamily="49" charset="0"/>
                <a:cs typeface="Courier New" pitchFamily="49" charset="0"/>
              </a:rPr>
              <a:t>	{	</a:t>
            </a:r>
            <a:r>
              <a:rPr lang="en-US" altLang="zh-CN" sz="2400" dirty="0" err="1">
                <a:latin typeface="Courier New" pitchFamily="49" charset="0"/>
                <a:cs typeface="Courier New" pitchFamily="49" charset="0"/>
              </a:rPr>
              <a:t>int</a:t>
            </a:r>
            <a:r>
              <a:rPr lang="en-US" altLang="zh-CN" sz="2400" dirty="0">
                <a:latin typeface="Courier New" pitchFamily="49" charset="0"/>
                <a:cs typeface="Courier New" pitchFamily="49" charset="0"/>
              </a:rPr>
              <a:t> j = 1 + </a:t>
            </a:r>
            <a:r>
              <a:rPr lang="en-US" altLang="zh-CN" sz="2400" dirty="0">
                <a:solidFill>
                  <a:srgbClr val="FF0000"/>
                </a:solidFill>
                <a:latin typeface="Courier New" pitchFamily="49" charset="0"/>
                <a:cs typeface="Courier New" pitchFamily="49" charset="0"/>
              </a:rPr>
              <a:t>(</a:t>
            </a:r>
            <a:r>
              <a:rPr lang="en-US" altLang="zh-CN" sz="2400" dirty="0" err="1">
                <a:solidFill>
                  <a:srgbClr val="FF0000"/>
                </a:solidFill>
                <a:latin typeface="Courier New" pitchFamily="49" charset="0"/>
                <a:cs typeface="Courier New" pitchFamily="49" charset="0"/>
              </a:rPr>
              <a:t>int</a:t>
            </a:r>
            <a:r>
              <a:rPr lang="en-US" altLang="zh-CN" sz="2400" dirty="0">
                <a:solidFill>
                  <a:srgbClr val="FF0000"/>
                </a:solidFill>
                <a:latin typeface="Courier New" pitchFamily="49" charset="0"/>
                <a:cs typeface="Courier New" pitchFamily="49" charset="0"/>
              </a:rPr>
              <a:t>)</a:t>
            </a:r>
            <a:r>
              <a:rPr lang="en-US" altLang="zh-CN" sz="2400" dirty="0">
                <a:latin typeface="Courier New" pitchFamily="49" charset="0"/>
                <a:cs typeface="Courier New" pitchFamily="49" charset="0"/>
              </a:rPr>
              <a:t>(10.0 * rand() / RAND_MAX);    		</a:t>
            </a:r>
          </a:p>
          <a:p>
            <a:pPr>
              <a:buFontTx/>
              <a:buNone/>
              <a:defRPr/>
            </a:pP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printf</a:t>
            </a:r>
            <a:r>
              <a:rPr lang="en-US" altLang="zh-CN" sz="2400" dirty="0">
                <a:latin typeface="Courier New" pitchFamily="49" charset="0"/>
                <a:cs typeface="Courier New" pitchFamily="49" charset="0"/>
              </a:rPr>
              <a:t>("%d \n", j);</a:t>
            </a:r>
            <a:endParaRPr lang="zh-CN" altLang="zh-CN" sz="2400" dirty="0">
              <a:latin typeface="Courier New" pitchFamily="49" charset="0"/>
              <a:cs typeface="Courier New" pitchFamily="49" charset="0"/>
            </a:endParaRPr>
          </a:p>
          <a:p>
            <a:pPr>
              <a:buFontTx/>
              <a:buNone/>
              <a:defRPr/>
            </a:pPr>
            <a:r>
              <a:rPr lang="en-US" altLang="zh-CN" sz="2400" dirty="0">
                <a:latin typeface="Courier New" pitchFamily="49" charset="0"/>
                <a:cs typeface="Courier New" pitchFamily="49" charset="0"/>
              </a:rPr>
              <a:t>	}</a:t>
            </a:r>
            <a:endParaRPr lang="zh-CN" altLang="zh-CN" sz="2400" dirty="0">
              <a:latin typeface="Courier New" pitchFamily="49" charset="0"/>
              <a:cs typeface="Courier New" pitchFamily="49" charset="0"/>
            </a:endParaRPr>
          </a:p>
          <a:p>
            <a:pPr>
              <a:buFontTx/>
              <a:buNone/>
              <a:defRPr/>
            </a:pPr>
            <a:r>
              <a:rPr lang="en-US" altLang="zh-CN" sz="2400" dirty="0">
                <a:latin typeface="Courier New" pitchFamily="49" charset="0"/>
                <a:cs typeface="Courier New" pitchFamily="49" charset="0"/>
              </a:rPr>
              <a:t>	return 0;</a:t>
            </a:r>
            <a:endParaRPr lang="zh-CN" altLang="zh-CN" sz="2400" dirty="0">
              <a:latin typeface="Courier New" pitchFamily="49" charset="0"/>
              <a:cs typeface="Courier New" pitchFamily="49" charset="0"/>
            </a:endParaRPr>
          </a:p>
          <a:p>
            <a:pPr>
              <a:buFontTx/>
              <a:buNone/>
              <a:defRPr/>
            </a:pPr>
            <a:r>
              <a:rPr lang="en-US" altLang="zh-CN" sz="2400" dirty="0">
                <a:latin typeface="Courier New" pitchFamily="49" charset="0"/>
                <a:cs typeface="Courier New" pitchFamily="49" charset="0"/>
              </a:rPr>
              <a:t>}</a:t>
            </a:r>
          </a:p>
        </p:txBody>
      </p:sp>
      <p:sp>
        <p:nvSpPr>
          <p:cNvPr id="108548"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r" eaLnBrk="1" hangingPunct="1"/>
            <a:fld id="{A23D6B3F-EDDB-4695-B368-5184A48DEA4E}" type="slidenum">
              <a:rPr lang="zh-CN" altLang="en-US" sz="1200"/>
              <a:pPr algn="r" eaLnBrk="1" hangingPunct="1"/>
              <a:t>96</a:t>
            </a:fld>
            <a:endParaRPr lang="en-US" altLang="zh-CN"/>
          </a:p>
        </p:txBody>
      </p:sp>
      <p:sp>
        <p:nvSpPr>
          <p:cNvPr id="108549" name="矩形 4"/>
          <p:cNvSpPr>
            <a:spLocks noChangeArrowheads="1"/>
          </p:cNvSpPr>
          <p:nvPr/>
        </p:nvSpPr>
        <p:spPr bwMode="auto">
          <a:xfrm>
            <a:off x="3204975" y="1758305"/>
            <a:ext cx="8866162"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indent="266700" eaLnBrk="0" hangingPunct="0"/>
            <a:r>
              <a:rPr lang="en-US" altLang="zh-CN" b="1" dirty="0">
                <a:latin typeface="Courier New" pitchFamily="49" charset="0"/>
                <a:cs typeface="Courier New" pitchFamily="49" charset="0"/>
              </a:rPr>
              <a:t>return </a:t>
            </a:r>
            <a:r>
              <a:rPr lang="en-US" altLang="zh-CN" b="1" dirty="0">
                <a:solidFill>
                  <a:srgbClr val="FF0000"/>
                </a:solidFill>
                <a:latin typeface="Courier New" pitchFamily="49" charset="0"/>
                <a:cs typeface="Courier New" pitchFamily="49" charset="0"/>
              </a:rPr>
              <a:t>(unsigned </a:t>
            </a:r>
            <a:r>
              <a:rPr lang="en-US" altLang="zh-CN" b="1" dirty="0" err="1">
                <a:solidFill>
                  <a:srgbClr val="FF0000"/>
                </a:solidFill>
                <a:latin typeface="Courier New" pitchFamily="49" charset="0"/>
                <a:cs typeface="Courier New" pitchFamily="49" charset="0"/>
              </a:rPr>
              <a:t>int</a:t>
            </a:r>
            <a:r>
              <a:rPr lang="en-US" altLang="zh-CN" b="1" dirty="0">
                <a:solidFill>
                  <a:srgbClr val="FF0000"/>
                </a:solidFill>
                <a:latin typeface="Courier New" pitchFamily="49" charset="0"/>
                <a:cs typeface="Courier New" pitchFamily="49" charset="0"/>
              </a:rPr>
              <a:t>)</a:t>
            </a:r>
            <a:r>
              <a:rPr lang="en-US" altLang="zh-CN" b="1" dirty="0">
                <a:latin typeface="Courier New" pitchFamily="49" charset="0"/>
                <a:cs typeface="Courier New" pitchFamily="49" charset="0"/>
              </a:rPr>
              <a:t>(next/65536) % RAND_MAX;</a:t>
            </a:r>
          </a:p>
        </p:txBody>
      </p:sp>
    </p:spTree>
    <p:extLst>
      <p:ext uri="{BB962C8B-B14F-4D97-AF65-F5344CB8AC3E}">
        <p14:creationId xmlns:p14="http://schemas.microsoft.com/office/powerpoint/2010/main" val="1261961933"/>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p:txBody>
          <a:bodyPr/>
          <a:lstStyle/>
          <a:p>
            <a:r>
              <a:rPr lang="en-US" altLang="zh-CN" dirty="0">
                <a:cs typeface="Times New Roman" pitchFamily="18" charset="0"/>
              </a:rPr>
              <a:t>C</a:t>
            </a:r>
            <a:r>
              <a:rPr lang="zh-CN" altLang="en-US" dirty="0">
                <a:cs typeface="Times New Roman" pitchFamily="18" charset="0"/>
              </a:rPr>
              <a:t>语言不仅提供了</a:t>
            </a:r>
            <a:r>
              <a:rPr lang="zh-CN" altLang="zh-CN" dirty="0">
                <a:cs typeface="Times New Roman" pitchFamily="18" charset="0"/>
              </a:rPr>
              <a:t>内置</a:t>
            </a:r>
            <a:r>
              <a:rPr lang="zh-CN" altLang="en-US" dirty="0">
                <a:cs typeface="Times New Roman" pitchFamily="18" charset="0"/>
              </a:rPr>
              <a:t>的基本类型来描述简单的数据，还提供了</a:t>
            </a:r>
            <a:r>
              <a:rPr lang="zh-CN" altLang="en-US" dirty="0">
                <a:solidFill>
                  <a:srgbClr val="FF0000"/>
                </a:solidFill>
                <a:cs typeface="Times New Roman" pitchFamily="18" charset="0"/>
              </a:rPr>
              <a:t>用基本类型构造新类型的机制</a:t>
            </a:r>
            <a:r>
              <a:rPr lang="zh-CN" altLang="en-US" dirty="0">
                <a:cs typeface="Times New Roman" pitchFamily="18" charset="0"/>
              </a:rPr>
              <a:t>，</a:t>
            </a:r>
            <a:r>
              <a:rPr lang="zh-CN" altLang="zh-CN" dirty="0">
                <a:cs typeface="Times New Roman" pitchFamily="18" charset="0"/>
              </a:rPr>
              <a:t>这些构造出来的新类型又叫派生类型，可以用来</a:t>
            </a:r>
            <a:r>
              <a:rPr lang="zh-CN" altLang="en-US" dirty="0">
                <a:cs typeface="Times New Roman" pitchFamily="18" charset="0"/>
              </a:rPr>
              <a:t>描述复杂数据，包括：</a:t>
            </a:r>
            <a:endParaRPr lang="en-US" altLang="zh-CN" dirty="0">
              <a:cs typeface="Times New Roman" pitchFamily="18" charset="0"/>
            </a:endParaRPr>
          </a:p>
          <a:p>
            <a:pPr lvl="1"/>
            <a:r>
              <a:rPr lang="zh-CN" altLang="en-US" dirty="0">
                <a:cs typeface="Times New Roman" pitchFamily="18" charset="0"/>
              </a:rPr>
              <a:t>数组</a:t>
            </a:r>
            <a:endParaRPr lang="en-US" altLang="zh-CN" dirty="0">
              <a:cs typeface="Times New Roman" pitchFamily="18" charset="0"/>
            </a:endParaRPr>
          </a:p>
          <a:p>
            <a:pPr lvl="1"/>
            <a:r>
              <a:rPr lang="zh-CN" altLang="en-US" dirty="0">
                <a:cs typeface="Times New Roman" pitchFamily="18" charset="0"/>
              </a:rPr>
              <a:t>指针</a:t>
            </a:r>
            <a:endParaRPr lang="en-US" altLang="zh-CN" dirty="0">
              <a:cs typeface="Times New Roman" pitchFamily="18" charset="0"/>
            </a:endParaRPr>
          </a:p>
          <a:p>
            <a:pPr lvl="2"/>
            <a:r>
              <a:rPr lang="zh-CN" altLang="en-US" b="1" dirty="0">
                <a:cs typeface="Times New Roman" pitchFamily="18" charset="0"/>
              </a:rPr>
              <a:t>字符串</a:t>
            </a:r>
            <a:endParaRPr lang="en-US" altLang="zh-CN" b="1" dirty="0">
              <a:cs typeface="Times New Roman" pitchFamily="18" charset="0"/>
            </a:endParaRPr>
          </a:p>
          <a:p>
            <a:pPr lvl="1"/>
            <a:r>
              <a:rPr lang="zh-CN" altLang="en-US" dirty="0"/>
              <a:t>结构及联合</a:t>
            </a:r>
            <a:endParaRPr lang="en-US" altLang="zh-CN" dirty="0"/>
          </a:p>
          <a:p>
            <a:pPr lvl="2" eaLnBrk="1" hangingPunct="1"/>
            <a:r>
              <a:rPr lang="zh-CN" altLang="en-US" b="1" dirty="0">
                <a:cs typeface="Times New Roman" pitchFamily="18" charset="0"/>
              </a:rPr>
              <a:t>链表</a:t>
            </a:r>
            <a:endParaRPr lang="en-US" altLang="zh-CN" b="1" dirty="0">
              <a:cs typeface="Times New Roman" pitchFamily="18" charset="0"/>
            </a:endParaRPr>
          </a:p>
          <a:p>
            <a:pPr lvl="2" eaLnBrk="1" hangingPunct="1"/>
            <a:r>
              <a:rPr lang="zh-CN" altLang="en-US" dirty="0">
                <a:cs typeface="Times New Roman" pitchFamily="18" charset="0"/>
              </a:rPr>
              <a:t>栈</a:t>
            </a:r>
            <a:endParaRPr lang="en-US" altLang="zh-CN" dirty="0">
              <a:cs typeface="Times New Roman" pitchFamily="18" charset="0"/>
            </a:endParaRPr>
          </a:p>
          <a:p>
            <a:pPr lvl="2" eaLnBrk="1" hangingPunct="1"/>
            <a:r>
              <a:rPr lang="zh-CN" altLang="en-US" dirty="0">
                <a:cs typeface="Times New Roman" pitchFamily="18" charset="0"/>
              </a:rPr>
              <a:t>文件</a:t>
            </a:r>
            <a:endParaRPr lang="en-US" altLang="zh-CN" dirty="0"/>
          </a:p>
        </p:txBody>
      </p:sp>
      <p:sp>
        <p:nvSpPr>
          <p:cNvPr id="120835"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r" eaLnBrk="1" hangingPunct="1"/>
            <a:fld id="{40FBE1CA-1901-43FA-85B6-B439D090574E}" type="slidenum">
              <a:rPr lang="en-US" altLang="zh-CN" sz="1200">
                <a:ea typeface="楷体_GB2312" pitchFamily="49" charset="-122"/>
              </a:rPr>
              <a:pPr algn="r" eaLnBrk="1" hangingPunct="1"/>
              <a:t>97</a:t>
            </a:fld>
            <a:endParaRPr lang="en-US" altLang="zh-CN" sz="1200">
              <a:ea typeface="楷体_GB2312" pitchFamily="49" charset="-122"/>
            </a:endParaRPr>
          </a:p>
        </p:txBody>
      </p:sp>
      <p:sp>
        <p:nvSpPr>
          <p:cNvPr id="120836" name="标题 1"/>
          <p:cNvSpPr>
            <a:spLocks noGrp="1"/>
          </p:cNvSpPr>
          <p:nvPr>
            <p:ph type="title"/>
          </p:nvPr>
        </p:nvSpPr>
        <p:spPr/>
        <p:txBody>
          <a:bodyPr/>
          <a:lstStyle/>
          <a:p>
            <a:r>
              <a:rPr lang="zh-CN" altLang="en-US"/>
              <a:t>复杂数据的描述方法简介</a:t>
            </a:r>
          </a:p>
        </p:txBody>
      </p:sp>
    </p:spTree>
    <p:extLst>
      <p:ext uri="{BB962C8B-B14F-4D97-AF65-F5344CB8AC3E}">
        <p14:creationId xmlns:p14="http://schemas.microsoft.com/office/powerpoint/2010/main" val="1585636890"/>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灯片编号占位符 5"/>
          <p:cNvSpPr txBox="1">
            <a:spLocks noGrp="1"/>
          </p:cNvSpPr>
          <p:nvPr/>
        </p:nvSpPr>
        <p:spPr bwMode="auto">
          <a:xfrm>
            <a:off x="10888833" y="6553200"/>
            <a:ext cx="119999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宋体" pitchFamily="2" charset="-122"/>
              </a:defRPr>
            </a:lvl1pPr>
            <a:lvl2pPr marL="742950" indent="-285750" eaLnBrk="0" hangingPunct="0">
              <a:defRPr sz="2400">
                <a:solidFill>
                  <a:schemeClr val="tx1"/>
                </a:solidFill>
                <a:latin typeface="Arial" pitchFamily="34" charset="0"/>
                <a:ea typeface="宋体" pitchFamily="2" charset="-122"/>
              </a:defRPr>
            </a:lvl2pPr>
            <a:lvl3pPr marL="1143000" indent="-228600" eaLnBrk="0" hangingPunct="0">
              <a:defRPr sz="2400">
                <a:solidFill>
                  <a:schemeClr val="tx1"/>
                </a:solidFill>
                <a:latin typeface="Arial" pitchFamily="34" charset="0"/>
                <a:ea typeface="宋体" pitchFamily="2" charset="-122"/>
              </a:defRPr>
            </a:lvl3pPr>
            <a:lvl4pPr marL="1600200" indent="-228600" eaLnBrk="0" hangingPunct="0">
              <a:defRPr sz="2400">
                <a:solidFill>
                  <a:schemeClr val="tx1"/>
                </a:solidFill>
                <a:latin typeface="Arial" pitchFamily="34" charset="0"/>
                <a:ea typeface="宋体" pitchFamily="2" charset="-122"/>
              </a:defRPr>
            </a:lvl4pPr>
            <a:lvl5pPr marL="2057400" indent="-228600" eaLnBrk="0" hangingPunct="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Arial" pitchFamily="34" charset="0"/>
                <a:ea typeface="宋体" pitchFamily="2" charset="-122"/>
              </a:defRPr>
            </a:lvl9pPr>
          </a:lstStyle>
          <a:p>
            <a:pPr algn="r" eaLnBrk="1" hangingPunct="1"/>
            <a:fld id="{00A9294F-953F-4DEE-8458-BCC0F688F661}" type="slidenum">
              <a:rPr lang="en-US" altLang="zh-CN" sz="1200">
                <a:ea typeface="楷体_GB2312" pitchFamily="49" charset="-122"/>
              </a:rPr>
              <a:pPr algn="r" eaLnBrk="1" hangingPunct="1"/>
              <a:t>98</a:t>
            </a:fld>
            <a:endParaRPr lang="en-US" altLang="zh-CN" sz="1200">
              <a:ea typeface="楷体_GB2312" pitchFamily="49" charset="-122"/>
            </a:endParaRPr>
          </a:p>
        </p:txBody>
      </p:sp>
      <p:sp>
        <p:nvSpPr>
          <p:cNvPr id="121859" name="标题 4"/>
          <p:cNvSpPr>
            <a:spLocks noGrp="1"/>
          </p:cNvSpPr>
          <p:nvPr>
            <p:ph type="title"/>
          </p:nvPr>
        </p:nvSpPr>
        <p:spPr/>
        <p:txBody>
          <a:bodyPr/>
          <a:lstStyle/>
          <a:p>
            <a:r>
              <a:rPr lang="zh-CN" altLang="en-US"/>
              <a:t>复杂数据的描述方法简介</a:t>
            </a:r>
          </a:p>
        </p:txBody>
      </p:sp>
      <p:sp>
        <p:nvSpPr>
          <p:cNvPr id="121860" name="Rectangle 3"/>
          <p:cNvSpPr>
            <a:spLocks noGrp="1" noChangeArrowheads="1"/>
          </p:cNvSpPr>
          <p:nvPr>
            <p:ph idx="1"/>
          </p:nvPr>
        </p:nvSpPr>
        <p:spPr/>
        <p:txBody>
          <a:bodyPr/>
          <a:lstStyle/>
          <a:p>
            <a:r>
              <a:rPr lang="zh-CN" altLang="zh-CN" dirty="0"/>
              <a:t>程序语言一般不提供直接描述复杂数据的关键字。</a:t>
            </a:r>
            <a:r>
              <a:rPr lang="en-US" altLang="zh-CN" dirty="0"/>
              <a:t>C</a:t>
            </a:r>
            <a:r>
              <a:rPr lang="zh-CN" altLang="zh-CN" dirty="0"/>
              <a:t>语言</a:t>
            </a:r>
            <a:r>
              <a:rPr lang="zh-CN" altLang="en-US" dirty="0">
                <a:latin typeface="Times New Roman" pitchFamily="18" charset="0"/>
                <a:ea typeface="宋体" pitchFamily="2" charset="-122"/>
                <a:cs typeface="Times New Roman" pitchFamily="18" charset="0"/>
              </a:rPr>
              <a:t>没有完整的用来定义派生类型变量的类型关键字，需要在程序中用已有关键字或符号（例如</a:t>
            </a:r>
            <a:r>
              <a:rPr lang="en-US" altLang="zh-CN" dirty="0" err="1">
                <a:latin typeface="Times New Roman" pitchFamily="18" charset="0"/>
                <a:ea typeface="宋体" pitchFamily="2" charset="-122"/>
                <a:cs typeface="Times New Roman" pitchFamily="18" charset="0"/>
              </a:rPr>
              <a:t>int</a:t>
            </a:r>
            <a:r>
              <a:rPr lang="zh-CN" altLang="en-US" dirty="0">
                <a:latin typeface="Times New Roman" pitchFamily="18" charset="0"/>
                <a:ea typeface="宋体" pitchFamily="2" charset="-122"/>
                <a:cs typeface="Times New Roman" pitchFamily="18" charset="0"/>
              </a:rPr>
              <a:t>、</a:t>
            </a:r>
            <a:r>
              <a:rPr lang="en-US" altLang="zh-CN" dirty="0" err="1">
                <a:latin typeface="Times New Roman" pitchFamily="18" charset="0"/>
                <a:ea typeface="宋体" pitchFamily="2" charset="-122"/>
                <a:cs typeface="Times New Roman" pitchFamily="18" charset="0"/>
              </a:rPr>
              <a:t>struct</a:t>
            </a:r>
            <a:r>
              <a:rPr lang="zh-CN" altLang="en-US" dirty="0">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a:t>
            </a:r>
            <a:r>
              <a:rPr lang="zh-CN" altLang="en-US" dirty="0">
                <a:latin typeface="Times New Roman" pitchFamily="18" charset="0"/>
                <a:ea typeface="宋体" pitchFamily="2" charset="-122"/>
                <a:cs typeface="Times New Roman" pitchFamily="18" charset="0"/>
              </a:rPr>
              <a:t>，*等）</a:t>
            </a:r>
            <a:r>
              <a:rPr lang="zh-CN" altLang="en-US" dirty="0">
                <a:solidFill>
                  <a:srgbClr val="FF0000"/>
                </a:solidFill>
                <a:latin typeface="Times New Roman" pitchFamily="18" charset="0"/>
                <a:ea typeface="宋体" pitchFamily="2" charset="-122"/>
                <a:cs typeface="Times New Roman" pitchFamily="18" charset="0"/>
              </a:rPr>
              <a:t>先构造类型，然后再定义相应的变量</a:t>
            </a:r>
            <a:r>
              <a:rPr lang="zh-CN" altLang="en-US" dirty="0">
                <a:latin typeface="Times New Roman" pitchFamily="18" charset="0"/>
                <a:ea typeface="宋体" pitchFamily="2" charset="-122"/>
                <a:cs typeface="Times New Roman" pitchFamily="18" charset="0"/>
              </a:rPr>
              <a:t>。</a:t>
            </a:r>
            <a:endParaRPr lang="en-US" altLang="zh-CN" dirty="0">
              <a:latin typeface="Times New Roman" pitchFamily="18" charset="0"/>
              <a:ea typeface="宋体" pitchFamily="2" charset="-122"/>
              <a:cs typeface="Times New Roman" pitchFamily="18" charset="0"/>
            </a:endParaRPr>
          </a:p>
          <a:p>
            <a:r>
              <a:rPr lang="zh-CN" altLang="en-US" dirty="0">
                <a:latin typeface="Times New Roman" pitchFamily="18" charset="0"/>
                <a:ea typeface="宋体" pitchFamily="2" charset="-122"/>
                <a:cs typeface="Times New Roman" pitchFamily="18" charset="0"/>
              </a:rPr>
              <a:t>派生类型变量的存储方式和可取的值往往比较复杂，一般不能直接参与基本操作，需要程序员</a:t>
            </a:r>
            <a:r>
              <a:rPr lang="zh-CN" altLang="zh-CN" dirty="0"/>
              <a:t>综合运用基本操作符、流程控制方法和模块设计方法设计特别的算法来处理。</a:t>
            </a:r>
          </a:p>
          <a:p>
            <a:r>
              <a:rPr lang="zh-CN" altLang="zh-CN" dirty="0"/>
              <a:t>更为复杂的数据则需要用专门的方法（图</a:t>
            </a:r>
            <a:r>
              <a:rPr lang="zh-CN" altLang="en-US" dirty="0"/>
              <a:t>模型、</a:t>
            </a:r>
            <a:r>
              <a:rPr lang="en-US" altLang="zh-CN" dirty="0"/>
              <a:t>…</a:t>
            </a:r>
            <a:r>
              <a:rPr lang="zh-CN" altLang="zh-CN" dirty="0"/>
              <a:t>）来</a:t>
            </a:r>
            <a:r>
              <a:rPr lang="zh-CN" altLang="en-US" dirty="0"/>
              <a:t>描述和处理</a:t>
            </a:r>
            <a:r>
              <a:rPr lang="zh-CN" altLang="zh-CN" dirty="0"/>
              <a:t>。</a:t>
            </a:r>
            <a:endParaRPr lang="en-US" altLang="zh-CN" dirty="0"/>
          </a:p>
          <a:p>
            <a:r>
              <a:rPr lang="zh-CN" altLang="en-US" dirty="0">
                <a:latin typeface="Arial" pitchFamily="34" charset="0"/>
              </a:rPr>
              <a:t>在大数据时代，我们更加需要了解和掌握数据是怎么描述的，以便更好地组织和利用。</a:t>
            </a:r>
          </a:p>
          <a:p>
            <a:endParaRPr lang="zh-CN" altLang="zh-CN" dirty="0"/>
          </a:p>
          <a:p>
            <a:pPr lvl="1" eaLnBrk="1" hangingPunct="1"/>
            <a:endParaRPr lang="en-US" altLang="zh-CN" sz="2800" dirty="0"/>
          </a:p>
        </p:txBody>
      </p:sp>
    </p:spTree>
    <p:extLst>
      <p:ext uri="{BB962C8B-B14F-4D97-AF65-F5344CB8AC3E}">
        <p14:creationId xmlns:p14="http://schemas.microsoft.com/office/powerpoint/2010/main" val="4024478452"/>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zh-CN"/>
              <a:t>类型名的自定义</a:t>
            </a:r>
            <a:endParaRPr lang="zh-CN" altLang="en-US"/>
          </a:p>
        </p:txBody>
      </p:sp>
      <p:sp>
        <p:nvSpPr>
          <p:cNvPr id="34819" name="Rectangle 3"/>
          <p:cNvSpPr>
            <a:spLocks noGrp="1" noChangeArrowheads="1"/>
          </p:cNvSpPr>
          <p:nvPr>
            <p:ph type="body" idx="1"/>
          </p:nvPr>
        </p:nvSpPr>
        <p:spPr/>
        <p:txBody>
          <a:bodyPr/>
          <a:lstStyle/>
          <a:p>
            <a:r>
              <a:rPr lang="pt-BR" altLang="zh-CN" sz="2400" dirty="0">
                <a:latin typeface="Courier New" pitchFamily="49" charset="0"/>
                <a:cs typeface="Courier New" pitchFamily="49" charset="0"/>
              </a:rPr>
              <a:t>C</a:t>
            </a:r>
            <a:r>
              <a:rPr lang="zh-CN" altLang="zh-CN" sz="2400" dirty="0">
                <a:latin typeface="Courier New" pitchFamily="49" charset="0"/>
                <a:cs typeface="Courier New" pitchFamily="49" charset="0"/>
              </a:rPr>
              <a:t>语言允许在程序中用关键</a:t>
            </a:r>
            <a:r>
              <a:rPr lang="zh-CN" altLang="en-US" sz="2400" dirty="0">
                <a:latin typeface="Courier New" pitchFamily="49" charset="0"/>
                <a:cs typeface="Courier New" pitchFamily="49" charset="0"/>
              </a:rPr>
              <a:t>字 </a:t>
            </a:r>
            <a:r>
              <a:rPr lang="en-US" altLang="zh-CN" sz="2400" dirty="0" err="1">
                <a:solidFill>
                  <a:srgbClr val="FF0000"/>
                </a:solidFill>
                <a:latin typeface="Courier New" pitchFamily="49" charset="0"/>
                <a:cs typeface="Courier New" pitchFamily="49" charset="0"/>
              </a:rPr>
              <a:t>typedef</a:t>
            </a:r>
            <a:r>
              <a:rPr lang="en-US" altLang="zh-CN" sz="2400" dirty="0">
                <a:solidFill>
                  <a:srgbClr val="FF0000"/>
                </a:solidFill>
                <a:latin typeface="Courier New" pitchFamily="49" charset="0"/>
                <a:cs typeface="Courier New" pitchFamily="49" charset="0"/>
              </a:rPr>
              <a:t> </a:t>
            </a:r>
            <a:r>
              <a:rPr lang="zh-CN" altLang="zh-CN" sz="2400" dirty="0">
                <a:latin typeface="Courier New" pitchFamily="49" charset="0"/>
                <a:cs typeface="Courier New" pitchFamily="49" charset="0"/>
              </a:rPr>
              <a:t>将已有的类型名定义成另一个类型标识符。</a:t>
            </a:r>
            <a:r>
              <a:rPr lang="zh-CN" altLang="en-US" sz="2400" dirty="0">
                <a:latin typeface="Courier New" pitchFamily="49" charset="0"/>
                <a:cs typeface="Courier New" pitchFamily="49" charset="0"/>
              </a:rPr>
              <a:t>例</a:t>
            </a:r>
            <a:r>
              <a:rPr lang="zh-CN" altLang="zh-CN" sz="2400" dirty="0">
                <a:latin typeface="Courier New" pitchFamily="49" charset="0"/>
                <a:cs typeface="Courier New" pitchFamily="49" charset="0"/>
              </a:rPr>
              <a:t>如，</a:t>
            </a:r>
          </a:p>
          <a:p>
            <a:pPr lvl="1"/>
            <a:r>
              <a:rPr lang="en-US" altLang="zh-CN" dirty="0" err="1">
                <a:latin typeface="Courier New" pitchFamily="49" charset="0"/>
                <a:cs typeface="Courier New" pitchFamily="49" charset="0"/>
              </a:rPr>
              <a:t>typedef</a:t>
            </a:r>
            <a:r>
              <a:rPr lang="en-US" altLang="zh-CN" dirty="0">
                <a:latin typeface="Courier New" pitchFamily="49" charset="0"/>
                <a:cs typeface="Courier New" pitchFamily="49" charset="0"/>
              </a:rPr>
              <a:t> unsigned </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Uint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Uint</a:t>
            </a:r>
            <a:r>
              <a:rPr lang="en-US" altLang="zh-CN" dirty="0">
                <a:latin typeface="Courier New" pitchFamily="49" charset="0"/>
                <a:cs typeface="Courier New" pitchFamily="49" charset="0"/>
              </a:rPr>
              <a:t> </a:t>
            </a:r>
            <a:r>
              <a:rPr lang="zh-CN" altLang="zh-CN" dirty="0">
                <a:latin typeface="Courier New" pitchFamily="49" charset="0"/>
                <a:cs typeface="Courier New" pitchFamily="49" charset="0"/>
              </a:rPr>
              <a:t>是</a:t>
            </a:r>
            <a:r>
              <a:rPr lang="en-US" altLang="zh-CN" dirty="0">
                <a:latin typeface="Courier New" pitchFamily="49" charset="0"/>
                <a:cs typeface="Courier New" pitchFamily="49" charset="0"/>
              </a:rPr>
              <a:t>unsigned </a:t>
            </a:r>
            <a:r>
              <a:rPr lang="en-US" altLang="zh-CN" dirty="0" err="1">
                <a:latin typeface="Courier New" pitchFamily="49" charset="0"/>
                <a:cs typeface="Courier New" pitchFamily="49" charset="0"/>
              </a:rPr>
              <a:t>int</a:t>
            </a:r>
            <a:r>
              <a:rPr lang="zh-CN" altLang="zh-CN" dirty="0">
                <a:latin typeface="Courier New" pitchFamily="49" charset="0"/>
                <a:cs typeface="Courier New" pitchFamily="49" charset="0"/>
              </a:rPr>
              <a:t>的别名</a:t>
            </a:r>
          </a:p>
          <a:p>
            <a:pPr lvl="1"/>
            <a:r>
              <a:rPr lang="en-US" altLang="zh-CN" dirty="0" err="1">
                <a:latin typeface="Courier New" pitchFamily="49" charset="0"/>
                <a:cs typeface="Courier New" pitchFamily="49" charset="0"/>
              </a:rPr>
              <a:t>typedef</a:t>
            </a:r>
            <a:r>
              <a:rPr lang="en-US" altLang="zh-CN" dirty="0">
                <a:latin typeface="Courier New" pitchFamily="49" charset="0"/>
                <a:cs typeface="Courier New" pitchFamily="49" charset="0"/>
              </a:rPr>
              <a:t> float Real;</a:t>
            </a:r>
            <a:endParaRPr lang="zh-CN" altLang="zh-CN" dirty="0">
              <a:latin typeface="Courier New" pitchFamily="49" charset="0"/>
              <a:cs typeface="Courier New" pitchFamily="49" charset="0"/>
            </a:endParaRPr>
          </a:p>
          <a:p>
            <a:pPr lvl="1"/>
            <a:r>
              <a:rPr lang="en-US" altLang="zh-CN" dirty="0" err="1">
                <a:latin typeface="Courier New" pitchFamily="49" charset="0"/>
                <a:cs typeface="Courier New" pitchFamily="49" charset="0"/>
              </a:rPr>
              <a:t>typedef</a:t>
            </a:r>
            <a:r>
              <a:rPr lang="en-US" altLang="zh-CN" dirty="0">
                <a:latin typeface="Courier New" pitchFamily="49" charset="0"/>
                <a:cs typeface="Courier New" pitchFamily="49" charset="0"/>
              </a:rPr>
              <a:t> double </a:t>
            </a:r>
            <a:r>
              <a:rPr lang="en-US" altLang="zh-CN" dirty="0" err="1">
                <a:latin typeface="Courier New" pitchFamily="49" charset="0"/>
                <a:cs typeface="Courier New" pitchFamily="49" charset="0"/>
              </a:rPr>
              <a:t>Speedt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Sumt</a:t>
            </a:r>
            <a:r>
              <a:rPr lang="en-US" altLang="zh-CN" dirty="0">
                <a:latin typeface="Courier New" pitchFamily="49" charset="0"/>
                <a:cs typeface="Courier New" pitchFamily="49" charset="0"/>
              </a:rPr>
              <a:t>; //</a:t>
            </a:r>
            <a:r>
              <a:rPr lang="en-US" altLang="zh-CN" dirty="0" err="1">
                <a:latin typeface="Courier New" pitchFamily="49" charset="0"/>
                <a:cs typeface="Courier New" pitchFamily="49" charset="0"/>
              </a:rPr>
              <a:t>Speedt</a:t>
            </a:r>
            <a:r>
              <a:rPr lang="zh-CN" altLang="zh-CN" dirty="0">
                <a:latin typeface="Courier New" pitchFamily="49" charset="0"/>
                <a:cs typeface="Courier New" pitchFamily="49" charset="0"/>
              </a:rPr>
              <a:t>和</a:t>
            </a:r>
            <a:r>
              <a:rPr lang="en-US" altLang="zh-CN" dirty="0" err="1">
                <a:latin typeface="Courier New" pitchFamily="49" charset="0"/>
                <a:cs typeface="Courier New" pitchFamily="49" charset="0"/>
              </a:rPr>
              <a:t>Sumt</a:t>
            </a:r>
            <a:r>
              <a:rPr lang="zh-CN" altLang="zh-CN" dirty="0">
                <a:latin typeface="Courier New" pitchFamily="49" charset="0"/>
                <a:cs typeface="Courier New" pitchFamily="49" charset="0"/>
              </a:rPr>
              <a:t>都是</a:t>
            </a:r>
            <a:r>
              <a:rPr lang="en-US" altLang="zh-CN" dirty="0">
                <a:latin typeface="Courier New" pitchFamily="49" charset="0"/>
                <a:cs typeface="Courier New" pitchFamily="49" charset="0"/>
              </a:rPr>
              <a:t>double</a:t>
            </a:r>
            <a:r>
              <a:rPr lang="zh-CN" altLang="zh-CN" dirty="0">
                <a:latin typeface="Courier New" pitchFamily="49" charset="0"/>
                <a:cs typeface="Courier New" pitchFamily="49" charset="0"/>
              </a:rPr>
              <a:t>的别名</a:t>
            </a:r>
            <a:endParaRPr lang="en-US" altLang="zh-CN" dirty="0">
              <a:latin typeface="Courier New" pitchFamily="49" charset="0"/>
              <a:cs typeface="Courier New" pitchFamily="49" charset="0"/>
            </a:endParaRPr>
          </a:p>
          <a:p>
            <a:r>
              <a:rPr lang="zh-CN" altLang="en-US" sz="2400" dirty="0">
                <a:latin typeface="Courier New" pitchFamily="49" charset="0"/>
                <a:cs typeface="Courier New" pitchFamily="49" charset="0"/>
              </a:rPr>
              <a:t>类型的别名</a:t>
            </a:r>
            <a:r>
              <a:rPr lang="zh-CN" altLang="zh-CN" sz="2400" dirty="0">
                <a:latin typeface="Courier New" pitchFamily="49" charset="0"/>
                <a:cs typeface="Courier New" pitchFamily="49" charset="0"/>
              </a:rPr>
              <a:t>可以用来定义变量：</a:t>
            </a:r>
          </a:p>
          <a:p>
            <a:pPr lvl="1"/>
            <a:r>
              <a:rPr lang="en-US" altLang="zh-CN" dirty="0" err="1">
                <a:latin typeface="Courier New" pitchFamily="49" charset="0"/>
                <a:cs typeface="Courier New" pitchFamily="49" charset="0"/>
              </a:rPr>
              <a:t>Uint</a:t>
            </a:r>
            <a:r>
              <a:rPr lang="en-US" altLang="zh-CN" dirty="0">
                <a:latin typeface="Courier New" pitchFamily="49" charset="0"/>
                <a:cs typeface="Courier New" pitchFamily="49" charset="0"/>
              </a:rPr>
              <a:t> x;	//</a:t>
            </a:r>
            <a:r>
              <a:rPr lang="zh-CN" altLang="zh-CN" dirty="0">
                <a:latin typeface="Courier New" pitchFamily="49" charset="0"/>
                <a:cs typeface="Courier New" pitchFamily="49" charset="0"/>
              </a:rPr>
              <a:t>等价于</a:t>
            </a:r>
            <a:r>
              <a:rPr lang="en-US" altLang="zh-CN" dirty="0">
                <a:latin typeface="Courier New" pitchFamily="49" charset="0"/>
                <a:cs typeface="Courier New" pitchFamily="49" charset="0"/>
              </a:rPr>
              <a:t>unsigned </a:t>
            </a: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x;</a:t>
            </a:r>
            <a:endParaRPr lang="zh-CN" altLang="zh-CN" dirty="0">
              <a:latin typeface="Courier New" pitchFamily="49" charset="0"/>
              <a:cs typeface="Courier New" pitchFamily="49" charset="0"/>
            </a:endParaRPr>
          </a:p>
          <a:p>
            <a:pPr lvl="1"/>
            <a:r>
              <a:rPr lang="en-US" altLang="zh-CN" dirty="0">
                <a:latin typeface="Courier New" pitchFamily="49" charset="0"/>
                <a:cs typeface="Courier New" pitchFamily="49" charset="0"/>
              </a:rPr>
              <a:t>Real y; 	//</a:t>
            </a:r>
            <a:r>
              <a:rPr lang="zh-CN" altLang="zh-CN" dirty="0">
                <a:latin typeface="Courier New" pitchFamily="49" charset="0"/>
                <a:cs typeface="Courier New" pitchFamily="49" charset="0"/>
              </a:rPr>
              <a:t>等价于</a:t>
            </a:r>
            <a:r>
              <a:rPr lang="en-US" altLang="zh-CN" dirty="0">
                <a:latin typeface="Courier New" pitchFamily="49" charset="0"/>
                <a:cs typeface="Courier New" pitchFamily="49" charset="0"/>
              </a:rPr>
              <a:t>float y;</a:t>
            </a:r>
            <a:endParaRPr lang="zh-CN" altLang="zh-CN" dirty="0">
              <a:latin typeface="Courier New" pitchFamily="49" charset="0"/>
              <a:cs typeface="Courier New" pitchFamily="49" charset="0"/>
            </a:endParaRPr>
          </a:p>
          <a:p>
            <a:pPr lvl="1"/>
            <a:r>
              <a:rPr lang="en-US" altLang="zh-CN" dirty="0" err="1">
                <a:latin typeface="Courier New" pitchFamily="49" charset="0"/>
                <a:cs typeface="Courier New" pitchFamily="49" charset="0"/>
              </a:rPr>
              <a:t>Speedt</a:t>
            </a:r>
            <a:r>
              <a:rPr lang="en-US" altLang="zh-CN" dirty="0">
                <a:latin typeface="Courier New" pitchFamily="49" charset="0"/>
                <a:cs typeface="Courier New" pitchFamily="49" charset="0"/>
              </a:rPr>
              <a:t> speed1, speed2;  //</a:t>
            </a:r>
            <a:r>
              <a:rPr lang="zh-CN" altLang="zh-CN" dirty="0">
                <a:latin typeface="Courier New" pitchFamily="49" charset="0"/>
                <a:cs typeface="Courier New" pitchFamily="49" charset="0"/>
              </a:rPr>
              <a:t>等价于</a:t>
            </a:r>
            <a:r>
              <a:rPr lang="en-US" altLang="zh-CN" dirty="0">
                <a:latin typeface="Courier New" pitchFamily="49" charset="0"/>
                <a:cs typeface="Courier New" pitchFamily="49" charset="0"/>
              </a:rPr>
              <a:t>double speed1, speed2;</a:t>
            </a:r>
            <a:endParaRPr lang="zh-CN" altLang="zh-CN" dirty="0">
              <a:latin typeface="Courier New" pitchFamily="49" charset="0"/>
              <a:cs typeface="Courier New" pitchFamily="49" charset="0"/>
            </a:endParaRPr>
          </a:p>
          <a:p>
            <a:pPr lvl="1"/>
            <a:r>
              <a:rPr lang="en-US" altLang="zh-CN" dirty="0" err="1">
                <a:latin typeface="Courier New" pitchFamily="49" charset="0"/>
                <a:cs typeface="Courier New" pitchFamily="49" charset="0"/>
              </a:rPr>
              <a:t>Sumt</a:t>
            </a:r>
            <a:r>
              <a:rPr lang="en-US" altLang="zh-CN" dirty="0">
                <a:latin typeface="Courier New" pitchFamily="49" charset="0"/>
                <a:cs typeface="Courier New" pitchFamily="49" charset="0"/>
              </a:rPr>
              <a:t> sum1, sum2, sum3; //</a:t>
            </a:r>
            <a:r>
              <a:rPr lang="zh-CN" altLang="zh-CN" dirty="0">
                <a:latin typeface="Courier New" pitchFamily="49" charset="0"/>
                <a:cs typeface="Courier New" pitchFamily="49" charset="0"/>
              </a:rPr>
              <a:t>等价于</a:t>
            </a:r>
            <a:r>
              <a:rPr lang="en-US" altLang="zh-CN" dirty="0">
                <a:latin typeface="Courier New" pitchFamily="49" charset="0"/>
                <a:cs typeface="Courier New" pitchFamily="49" charset="0"/>
              </a:rPr>
              <a:t>double sum1, sum2, sum3;</a:t>
            </a:r>
            <a:endParaRPr lang="zh-CN" altLang="zh-CN" dirty="0">
              <a:latin typeface="Courier New" pitchFamily="49" charset="0"/>
              <a:cs typeface="Courier New" pitchFamily="49" charset="0"/>
            </a:endParaRPr>
          </a:p>
          <a:p>
            <a:r>
              <a:rPr lang="zh-CN" altLang="zh-CN" sz="2400" dirty="0">
                <a:latin typeface="Courier New" pitchFamily="49" charset="0"/>
                <a:cs typeface="Courier New" pitchFamily="49" charset="0"/>
              </a:rPr>
              <a:t>实际上，</a:t>
            </a:r>
            <a:r>
              <a:rPr lang="en-US" altLang="zh-CN" sz="2400" dirty="0" err="1">
                <a:latin typeface="Courier New" pitchFamily="49" charset="0"/>
                <a:cs typeface="Courier New" pitchFamily="49" charset="0"/>
              </a:rPr>
              <a:t>typedef</a:t>
            </a:r>
            <a:r>
              <a:rPr lang="zh-CN" altLang="zh-CN" sz="2400" dirty="0">
                <a:latin typeface="Courier New" pitchFamily="49" charset="0"/>
                <a:cs typeface="Courier New" pitchFamily="49" charset="0"/>
              </a:rPr>
              <a:t>只是给已有数据类型取别名，并没有定义新类型。其作用是使程序简明、清晰，便于程序的阅读、编写和修改，增强程序的可移植性。特别是对于一些形式比较复杂，易于混淆、出错的类型（派生类型），可以用</a:t>
            </a: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typedef</a:t>
            </a:r>
            <a:r>
              <a:rPr lang="en-US" altLang="zh-CN" sz="2400" dirty="0">
                <a:latin typeface="Courier New" pitchFamily="49" charset="0"/>
                <a:cs typeface="Courier New" pitchFamily="49" charset="0"/>
              </a:rPr>
              <a:t> </a:t>
            </a:r>
            <a:r>
              <a:rPr lang="zh-CN" altLang="zh-CN" sz="2400" dirty="0">
                <a:latin typeface="Courier New" pitchFamily="49" charset="0"/>
                <a:cs typeface="Courier New" pitchFamily="49" charset="0"/>
              </a:rPr>
              <a:t>定义成一个容易理解的别名，避免使程序晦涩难懂。</a:t>
            </a:r>
            <a:endParaRPr lang="zh-CN" altLang="en-US" sz="2400" dirty="0">
              <a:latin typeface="Courier New" pitchFamily="49" charset="0"/>
              <a:cs typeface="Courier New" pitchFamily="49" charset="0"/>
            </a:endParaRPr>
          </a:p>
        </p:txBody>
      </p:sp>
      <p:sp>
        <p:nvSpPr>
          <p:cNvPr id="5" name="灯片编号占位符 5"/>
          <p:cNvSpPr txBox="1">
            <a:spLocks noGrp="1"/>
          </p:cNvSpPr>
          <p:nvPr/>
        </p:nvSpPr>
        <p:spPr bwMode="auto">
          <a:xfrm>
            <a:off x="10888833" y="6553200"/>
            <a:ext cx="1199993" cy="228600"/>
          </a:xfrm>
          <a:prstGeom prst="rect">
            <a:avLst/>
          </a:prstGeom>
          <a:noFill/>
          <a:ln>
            <a:miter lim="800000"/>
            <a:headEnd/>
            <a:tailEnd/>
          </a:ln>
        </p:spPr>
        <p:txBody>
          <a:bodyPr/>
          <a:lstStyle/>
          <a:p>
            <a:pPr algn="r">
              <a:defRPr/>
            </a:pPr>
            <a:fld id="{5B8582EA-BE47-442C-B49E-5ED90C7D3425}" type="slidenum">
              <a:rPr lang="en-US" altLang="zh-CN" sz="1200">
                <a:latin typeface="Arial" charset="0"/>
                <a:ea typeface="+mn-ea"/>
              </a:rPr>
              <a:pPr algn="r">
                <a:defRPr/>
              </a:pPr>
              <a:t>99</a:t>
            </a:fld>
            <a:endParaRPr lang="en-US" altLang="zh-CN" sz="1200">
              <a:latin typeface="Arial" charset="0"/>
              <a:ea typeface="+mn-ea"/>
            </a:endParaRPr>
          </a:p>
        </p:txBody>
      </p:sp>
    </p:spTree>
    <p:extLst>
      <p:ext uri="{BB962C8B-B14F-4D97-AF65-F5344CB8AC3E}">
        <p14:creationId xmlns:p14="http://schemas.microsoft.com/office/powerpoint/2010/main" val="263189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我的PPT母板">
  <a:themeElements>
    <a:clrScheme name="我的PPT母板 13">
      <a:dk1>
        <a:srgbClr val="000000"/>
      </a:dk1>
      <a:lt1>
        <a:srgbClr val="FFFFFF"/>
      </a:lt1>
      <a:dk2>
        <a:srgbClr val="000000"/>
      </a:dk2>
      <a:lt2>
        <a:srgbClr val="808080"/>
      </a:lt2>
      <a:accent1>
        <a:srgbClr val="BBE0E3"/>
      </a:accent1>
      <a:accent2>
        <a:srgbClr val="FF0000"/>
      </a:accent2>
      <a:accent3>
        <a:srgbClr val="FFFFFF"/>
      </a:accent3>
      <a:accent4>
        <a:srgbClr val="000000"/>
      </a:accent4>
      <a:accent5>
        <a:srgbClr val="DAEDEF"/>
      </a:accent5>
      <a:accent6>
        <a:srgbClr val="E70000"/>
      </a:accent6>
      <a:hlink>
        <a:srgbClr val="009999"/>
      </a:hlink>
      <a:folHlink>
        <a:srgbClr val="99CC00"/>
      </a:folHlink>
    </a:clrScheme>
    <a:fontScheme name="我的PPT母板">
      <a:majorFont>
        <a:latin typeface="Comic Sans MS"/>
        <a:ea typeface="楷体_GB2312"/>
        <a:cs typeface=""/>
      </a:majorFont>
      <a:minorFont>
        <a:latin typeface="Comic Sans MS"/>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我的PPT母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PPT母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PPT母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PPT母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PPT母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PPT母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PPT母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PPT母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PPT母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PPT母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PPT母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PPT母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我的PPT母板 13">
        <a:dk1>
          <a:srgbClr val="000000"/>
        </a:dk1>
        <a:lt1>
          <a:srgbClr val="FFFFFF"/>
        </a:lt1>
        <a:dk2>
          <a:srgbClr val="000000"/>
        </a:dk2>
        <a:lt2>
          <a:srgbClr val="808080"/>
        </a:lt2>
        <a:accent1>
          <a:srgbClr val="BBE0E3"/>
        </a:accent1>
        <a:accent2>
          <a:srgbClr val="FF0000"/>
        </a:accent2>
        <a:accent3>
          <a:srgbClr val="FFFFFF"/>
        </a:accent3>
        <a:accent4>
          <a:srgbClr val="000000"/>
        </a:accent4>
        <a:accent5>
          <a:srgbClr val="DAEDEF"/>
        </a:accent5>
        <a:accent6>
          <a:srgbClr val="E70000"/>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9145</TotalTime>
  <Words>10706</Words>
  <Application>Microsoft Office PowerPoint</Application>
  <PresentationFormat>自定义</PresentationFormat>
  <Paragraphs>1248</Paragraphs>
  <Slides>101</Slides>
  <Notes>46</Notes>
  <HiddenSlides>19</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101</vt:i4>
      </vt:variant>
    </vt:vector>
  </HeadingPairs>
  <TitlesOfParts>
    <vt:vector size="118" baseType="lpstr">
      <vt:lpstr>Microsoft JhengHei</vt:lpstr>
      <vt:lpstr>MS Gothic</vt:lpstr>
      <vt:lpstr>MS PGothic</vt:lpstr>
      <vt:lpstr>MS UI Gothic</vt:lpstr>
      <vt:lpstr>黑体</vt:lpstr>
      <vt:lpstr>华文中宋</vt:lpstr>
      <vt:lpstr>宋体</vt:lpstr>
      <vt:lpstr>Arial</vt:lpstr>
      <vt:lpstr>Book Antiqua</vt:lpstr>
      <vt:lpstr>Calibri</vt:lpstr>
      <vt:lpstr>Comic Sans MS</vt:lpstr>
      <vt:lpstr>Courier New</vt:lpstr>
      <vt:lpstr>Times New Roman</vt:lpstr>
      <vt:lpstr>Verdana</vt:lpstr>
      <vt:lpstr>Wingdings</vt:lpstr>
      <vt:lpstr>我的PPT母板</vt:lpstr>
      <vt:lpstr>画笔图片</vt:lpstr>
      <vt:lpstr>step by step</vt:lpstr>
      <vt:lpstr>程序中数据的描述</vt:lpstr>
      <vt:lpstr>信息（information）</vt:lpstr>
      <vt:lpstr>信息计量单位</vt:lpstr>
      <vt:lpstr>数据</vt:lpstr>
      <vt:lpstr>数据类型（data type）</vt:lpstr>
      <vt:lpstr>PowerPoint 演示文稿</vt:lpstr>
      <vt:lpstr>数据类型机制 </vt:lpstr>
      <vt:lpstr>C语言数据类型</vt:lpstr>
      <vt:lpstr>数的几种进制表示</vt:lpstr>
      <vt:lpstr>十进制转换成二进制</vt:lpstr>
      <vt:lpstr>PowerPoint 演示文稿</vt:lpstr>
      <vt:lpstr>十进制与八进制和十六进制之间的转换</vt:lpstr>
      <vt:lpstr>二进制与八、十六进制之间的转换</vt:lpstr>
      <vt:lpstr>整数的机内表示</vt:lpstr>
      <vt:lpstr>PowerPoint 演示文稿</vt:lpstr>
      <vt:lpstr>PowerPoint 演示文稿</vt:lpstr>
      <vt:lpstr>实数的机内表示</vt:lpstr>
      <vt:lpstr>PowerPoint 演示文稿</vt:lpstr>
      <vt:lpstr>基本类型</vt:lpstr>
      <vt:lpstr>字符型</vt:lpstr>
      <vt:lpstr>PowerPoint 演示文稿</vt:lpstr>
      <vt:lpstr>ASCII码表</vt:lpstr>
      <vt:lpstr>PowerPoint 演示文稿</vt:lpstr>
      <vt:lpstr>字符型变量</vt:lpstr>
      <vt:lpstr>字符型常量</vt:lpstr>
      <vt:lpstr>PowerPoint 演示文稿</vt:lpstr>
      <vt:lpstr>PowerPoint 演示文稿</vt:lpstr>
      <vt:lpstr>PowerPoint 演示文稿</vt:lpstr>
      <vt:lpstr>文本数据（字符串）</vt:lpstr>
      <vt:lpstr>PowerPoint 演示文稿</vt:lpstr>
      <vt:lpstr>整型</vt:lpstr>
      <vt:lpstr>整型数据占用空间</vt:lpstr>
      <vt:lpstr>PowerPoint 演示文稿</vt:lpstr>
      <vt:lpstr>PowerPoint 演示文稿</vt:lpstr>
      <vt:lpstr>整型变量</vt:lpstr>
      <vt:lpstr>整型常量（整数）</vt:lpstr>
      <vt:lpstr>PowerPoint 演示文稿</vt:lpstr>
      <vt:lpstr>PowerPoint 演示文稿</vt:lpstr>
      <vt:lpstr>PowerPoint 演示文稿</vt:lpstr>
      <vt:lpstr>浮点型</vt:lpstr>
      <vt:lpstr>浮点型数据占用空间</vt:lpstr>
      <vt:lpstr>PowerPoint 演示文稿</vt:lpstr>
      <vt:lpstr>PowerPoint 演示文稿</vt:lpstr>
      <vt:lpstr>浮点数之间的间隔不是均匀分布的</vt:lpstr>
      <vt:lpstr>PowerPoint 演示文稿</vt:lpstr>
      <vt:lpstr>实浮点型变量</vt:lpstr>
      <vt:lpstr>实浮点型常量（实数）</vt:lpstr>
      <vt:lpstr>PowerPoint 演示文稿</vt:lpstr>
      <vt:lpstr>在变量中存储数据</vt:lpstr>
      <vt:lpstr>数值数据输出</vt:lpstr>
      <vt:lpstr>数值数据输出</vt:lpstr>
      <vt:lpstr>PowerPoint 演示文稿</vt:lpstr>
      <vt:lpstr>或者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逻辑型（布尔型）</vt:lpstr>
      <vt:lpstr>PowerPoint 演示文稿</vt:lpstr>
      <vt:lpstr>PowerPoint 演示文稿</vt:lpstr>
      <vt:lpstr>布尔型数据</vt:lpstr>
      <vt:lpstr>布尔型数据</vt:lpstr>
      <vt:lpstr>枚举类型</vt:lpstr>
      <vt:lpstr>枚举类型的好处</vt:lpstr>
      <vt:lpstr>PowerPoint 演示文稿</vt:lpstr>
      <vt:lpstr>枚举类型变量的定义（四种形式都可以）</vt:lpstr>
      <vt:lpstr>PowerPoint 演示文稿</vt:lpstr>
      <vt:lpstr>PowerPoint 演示文稿</vt:lpstr>
      <vt:lpstr>PowerPoint 演示文稿</vt:lpstr>
      <vt:lpstr>PowerPoint 演示文稿</vt:lpstr>
      <vt:lpstr>PowerPoint 演示文稿</vt:lpstr>
      <vt:lpstr>PowerPoint 演示文稿</vt:lpstr>
      <vt:lpstr>基本类型的选用</vt:lpstr>
      <vt:lpstr>sizeof</vt:lpstr>
      <vt:lpstr>基本类型的转换</vt:lpstr>
      <vt:lpstr>基本类型的转换</vt:lpstr>
      <vt:lpstr>PowerPoint 演示文稿</vt:lpstr>
      <vt:lpstr>隐式类型转换规则</vt:lpstr>
      <vt:lpstr>整型提升转换规则（integral promotions） </vt:lpstr>
      <vt:lpstr>算术类型转换规则(usual arithmetic conversions)</vt:lpstr>
      <vt:lpstr>PowerPoint 演示文稿</vt:lpstr>
      <vt:lpstr>显式类型转换的作用 </vt:lpstr>
      <vt:lpstr>PowerPoint 演示文稿</vt:lpstr>
      <vt:lpstr>类型转换后的数据精度问题</vt:lpstr>
      <vt:lpstr>类型转换后的数据精度问题</vt:lpstr>
      <vt:lpstr>类型转换后的数据精度问题</vt:lpstr>
      <vt:lpstr>伪随机数的生成-强制类型转换的应用</vt:lpstr>
      <vt:lpstr>PowerPoint 演示文稿</vt:lpstr>
      <vt:lpstr>PowerPoint 演示文稿</vt:lpstr>
      <vt:lpstr>PowerPoint 演示文稿</vt:lpstr>
      <vt:lpstr>PowerPoint 演示文稿</vt:lpstr>
      <vt:lpstr>复杂数据的描述方法简介</vt:lpstr>
      <vt:lpstr>复杂数据的描述方法简介</vt:lpstr>
      <vt:lpstr>类型名的自定义</vt:lpstr>
      <vt:lpstr>小结</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数据的描述</dc:title>
  <dc:creator>liu</dc:creator>
  <cp:lastModifiedBy>chenxin</cp:lastModifiedBy>
  <cp:revision>652</cp:revision>
  <cp:lastPrinted>1601-01-01T00:00:00Z</cp:lastPrinted>
  <dcterms:created xsi:type="dcterms:W3CDTF">2011-09-02T01:59:06Z</dcterms:created>
  <dcterms:modified xsi:type="dcterms:W3CDTF">2024-09-26T23:39:36Z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