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1"/>
  </p:notesMasterIdLst>
  <p:handoutMasterIdLst>
    <p:handoutMasterId r:id="rId62"/>
  </p:handoutMasterIdLst>
  <p:sldIdLst>
    <p:sldId id="1943" r:id="rId2"/>
    <p:sldId id="1972" r:id="rId3"/>
    <p:sldId id="1945" r:id="rId4"/>
    <p:sldId id="1946" r:id="rId5"/>
    <p:sldId id="1947" r:id="rId6"/>
    <p:sldId id="1948" r:id="rId7"/>
    <p:sldId id="1949" r:id="rId8"/>
    <p:sldId id="1950" r:id="rId9"/>
    <p:sldId id="1951" r:id="rId10"/>
    <p:sldId id="1952" r:id="rId11"/>
    <p:sldId id="1954" r:id="rId12"/>
    <p:sldId id="1955" r:id="rId13"/>
    <p:sldId id="1956" r:id="rId14"/>
    <p:sldId id="1957" r:id="rId15"/>
    <p:sldId id="1958" r:id="rId16"/>
    <p:sldId id="1959" r:id="rId17"/>
    <p:sldId id="1960" r:id="rId18"/>
    <p:sldId id="1961" r:id="rId19"/>
    <p:sldId id="1962" r:id="rId20"/>
    <p:sldId id="1964" r:id="rId21"/>
    <p:sldId id="1970" r:id="rId22"/>
    <p:sldId id="976" r:id="rId23"/>
    <p:sldId id="977" r:id="rId24"/>
    <p:sldId id="978" r:id="rId25"/>
    <p:sldId id="979" r:id="rId26"/>
    <p:sldId id="980" r:id="rId27"/>
    <p:sldId id="981" r:id="rId28"/>
    <p:sldId id="982" r:id="rId29"/>
    <p:sldId id="983" r:id="rId30"/>
    <p:sldId id="984" r:id="rId31"/>
    <p:sldId id="985" r:id="rId32"/>
    <p:sldId id="986" r:id="rId33"/>
    <p:sldId id="988" r:id="rId34"/>
    <p:sldId id="987" r:id="rId35"/>
    <p:sldId id="990" r:id="rId36"/>
    <p:sldId id="989" r:id="rId37"/>
    <p:sldId id="991" r:id="rId38"/>
    <p:sldId id="1018" r:id="rId39"/>
    <p:sldId id="1971" r:id="rId40"/>
    <p:sldId id="993" r:id="rId41"/>
    <p:sldId id="1969" r:id="rId42"/>
    <p:sldId id="995" r:id="rId43"/>
    <p:sldId id="996" r:id="rId44"/>
    <p:sldId id="998" r:id="rId45"/>
    <p:sldId id="999" r:id="rId46"/>
    <p:sldId id="1001" r:id="rId47"/>
    <p:sldId id="1002" r:id="rId48"/>
    <p:sldId id="1006" r:id="rId49"/>
    <p:sldId id="1003" r:id="rId50"/>
    <p:sldId id="1004" r:id="rId51"/>
    <p:sldId id="1009" r:id="rId52"/>
    <p:sldId id="1010" r:id="rId53"/>
    <p:sldId id="1011" r:id="rId54"/>
    <p:sldId id="1012" r:id="rId55"/>
    <p:sldId id="1013" r:id="rId56"/>
    <p:sldId id="1973" r:id="rId57"/>
    <p:sldId id="1014" r:id="rId58"/>
    <p:sldId id="1255" r:id="rId59"/>
    <p:sldId id="1257" r:id="rId60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0000FF"/>
    <a:srgbClr val="6699FF"/>
    <a:srgbClr val="0000CC"/>
    <a:srgbClr val="FF0000"/>
    <a:srgbClr val="4D4D4D"/>
    <a:srgbClr val="33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64" autoAdjust="0"/>
    <p:restoredTop sz="84725" autoAdjust="0"/>
  </p:normalViewPr>
  <p:slideViewPr>
    <p:cSldViewPr>
      <p:cViewPr varScale="1">
        <p:scale>
          <a:sx n="52" d="100"/>
          <a:sy n="52" d="100"/>
        </p:scale>
        <p:origin x="68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5961F2F-AE29-4C96-9685-62C218C17507}" type="datetimeFigureOut">
              <a:rPr lang="zh-CN" altLang="en-US"/>
              <a:pPr>
                <a:defRPr/>
              </a:pPr>
              <a:t>2024/9/29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66E4667-F50C-44BB-BE06-DD90ADB58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7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1095A22-33DC-468B-9A7E-5C96D0B4B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748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1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3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16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4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76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其实就是一种 </a:t>
            </a:r>
            <a:r>
              <a:rPr lang="en-US" altLang="zh-CN" dirty="0"/>
              <a:t>hash </a:t>
            </a:r>
            <a:r>
              <a:rPr lang="zh-CN" altLang="en-US" dirty="0"/>
              <a:t>函数，求余数也是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9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宋体" charset="-122"/>
              </a:rPr>
              <a:t>水仙花数</a:t>
            </a:r>
            <a:r>
              <a:rPr lang="zh-CN" altLang="en-US" dirty="0">
                <a:ea typeface="宋体" charset="-122"/>
              </a:rPr>
              <a:t>（</a:t>
            </a:r>
            <a:r>
              <a:rPr lang="pt-BR" altLang="zh-CN" b="1" dirty="0">
                <a:ea typeface="宋体" charset="-122"/>
              </a:rPr>
              <a:t>Narcissistic number</a:t>
            </a:r>
            <a:r>
              <a:rPr lang="zh-CN" altLang="en-US" dirty="0">
                <a:ea typeface="宋体" charset="-122"/>
              </a:rPr>
              <a:t>）也称为</a:t>
            </a:r>
            <a:r>
              <a:rPr lang="zh-CN" altLang="en-US" b="1" dirty="0">
                <a:ea typeface="宋体" charset="-122"/>
              </a:rPr>
              <a:t>自恋数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en-US" b="1" dirty="0">
                <a:ea typeface="宋体" charset="-122"/>
              </a:rPr>
              <a:t>自幂数</a:t>
            </a:r>
            <a:r>
              <a:rPr lang="zh-CN" altLang="en-US" dirty="0">
                <a:ea typeface="宋体" charset="-122"/>
              </a:rPr>
              <a:t>或</a:t>
            </a:r>
            <a:r>
              <a:rPr lang="pt-BR" altLang="zh-CN" b="1" dirty="0">
                <a:ea typeface="宋体" charset="-122"/>
              </a:rPr>
              <a:t>Armstrong number</a:t>
            </a:r>
          </a:p>
          <a:p>
            <a:pPr marL="0" indent="0">
              <a:buNone/>
            </a:pPr>
            <a:r>
              <a:rPr lang="en-US" altLang="zh-CN" sz="1200" dirty="0"/>
              <a:t>[</a:t>
            </a:r>
            <a:r>
              <a:rPr lang="zh-CN" altLang="zh-CN" sz="1200" dirty="0"/>
              <a:t>分析</a:t>
            </a:r>
            <a:r>
              <a:rPr lang="pt-BR" altLang="zh-CN" sz="1200" dirty="0"/>
              <a:t>] </a:t>
            </a:r>
            <a:r>
              <a:rPr lang="zh-CN" altLang="zh-CN" sz="1200" dirty="0"/>
              <a:t>对于一个十进制三位数，其百位数字可以是</a:t>
            </a:r>
            <a:r>
              <a:rPr lang="pt-BR" altLang="zh-CN" sz="1200" dirty="0"/>
              <a:t>1, 2, ..., 9</a:t>
            </a:r>
            <a:r>
              <a:rPr lang="zh-CN" altLang="zh-CN" sz="1200" dirty="0"/>
              <a:t>，其余两位数字可以是</a:t>
            </a:r>
            <a:r>
              <a:rPr lang="pt-BR" altLang="zh-CN" sz="1200" dirty="0"/>
              <a:t>0, 1, 2, ..., 9</a:t>
            </a:r>
            <a:r>
              <a:rPr lang="zh-CN" altLang="zh-CN" sz="1200" dirty="0"/>
              <a:t>，假设分别用</a:t>
            </a:r>
            <a:r>
              <a:rPr lang="pt-BR" altLang="zh-CN" sz="1200" dirty="0"/>
              <a:t>i, j, k</a:t>
            </a:r>
            <a:r>
              <a:rPr lang="zh-CN" altLang="zh-CN" sz="1200" dirty="0"/>
              <a:t>表示各位数字，则这个三位数为</a:t>
            </a:r>
            <a:r>
              <a:rPr lang="pt-BR" altLang="zh-CN" sz="1200" dirty="0"/>
              <a:t>i*100 + j*10 + k</a:t>
            </a:r>
            <a:r>
              <a:rPr lang="zh-CN" altLang="zh-CN" sz="1200" dirty="0"/>
              <a:t>。于是可以通过依次改变</a:t>
            </a:r>
            <a:r>
              <a:rPr lang="pt-BR" altLang="zh-CN" sz="1200" dirty="0"/>
              <a:t>i, j, k</a:t>
            </a:r>
            <a:r>
              <a:rPr lang="zh-CN" altLang="zh-CN" sz="1200" dirty="0"/>
              <a:t>，列举出所有的三位数，符合条件的数即为所求。</a:t>
            </a:r>
            <a:endParaRPr lang="en-US" altLang="zh-CN" sz="1200" dirty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2B4D9B-B168-489D-BBC8-9271418BA7AF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0815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前缀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</a:t>
            </a:r>
            <a:r>
              <a:rPr lang="zh-CN" altLang="en-US" baseline="0" dirty="0"/>
              <a:t>、</a:t>
            </a:r>
            <a:r>
              <a:rPr lang="en-US" altLang="zh-CN" baseline="0" dirty="0"/>
              <a:t>DEC</a:t>
            </a:r>
          </a:p>
          <a:p>
            <a:r>
              <a:rPr lang="zh-CN" altLang="en-US" baseline="0" dirty="0"/>
              <a:t>后缀调用了前缀操作。尽量用前缀，除非想要原值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语言的关系操作符总共有六种，其操作结果要么为真（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，在计算机中用整数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来代表），要么为假（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，在计算机中用整数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来代表）。注意：其中后面四种 两个操作符之间不要有空格；判断两个数是否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相等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两个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等于号，不能少写一个等于号；判断两个数是否 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相等 用一个感叹号和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一个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等于号，不能多写一个等于号</a:t>
            </a:r>
            <a:r>
              <a:rPr lang="en-US" altLang="zh-CN" sz="1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9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>
                <a:latin typeface="黑体" pitchFamily="49" charset="-122"/>
              </a:rPr>
              <a:t>这种不定方程趣味数学问题 适合采用穷举的算法思想，对每一种可能的组合进行判断。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56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将上面程序片段中</a:t>
            </a:r>
            <a:r>
              <a:rPr lang="en-US" altLang="zh-CN"/>
              <a:t>KEY</a:t>
            </a:r>
            <a:r>
              <a:rPr lang="zh-CN" altLang="zh-CN"/>
              <a:t>的值</a:t>
            </a:r>
            <a:r>
              <a:rPr lang="en-US" altLang="zh-CN"/>
              <a:t>8</a:t>
            </a:r>
            <a:r>
              <a:rPr lang="zh-CN" altLang="zh-CN"/>
              <a:t>修改为</a:t>
            </a:r>
            <a:r>
              <a:rPr lang="en-US" altLang="zh-CN"/>
              <a:t>4</a:t>
            </a:r>
            <a:r>
              <a:rPr lang="zh-CN" altLang="zh-CN"/>
              <a:t>，则程序可以识别</a:t>
            </a:r>
            <a:r>
              <a:rPr lang="en-US" altLang="zh-CN"/>
              <a:t>flag</a:t>
            </a:r>
            <a:r>
              <a:rPr lang="zh-CN" altLang="zh-CN"/>
              <a:t>的第</a:t>
            </a:r>
            <a:r>
              <a:rPr lang="en-US" altLang="zh-CN"/>
              <a:t>3</a:t>
            </a:r>
            <a:r>
              <a:rPr lang="zh-CN" altLang="zh-CN"/>
              <a:t>位是</a:t>
            </a:r>
            <a:r>
              <a:rPr lang="en-US" altLang="zh-CN"/>
              <a:t>1</a:t>
            </a:r>
            <a:r>
              <a:rPr lang="zh-CN" altLang="zh-CN"/>
              <a:t>还是</a:t>
            </a:r>
            <a:r>
              <a:rPr lang="en-US" altLang="zh-CN"/>
              <a:t>0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61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579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061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278" y="722313"/>
            <a:ext cx="1151528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094" y="1941513"/>
            <a:ext cx="5369284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0551" y="1941513"/>
            <a:ext cx="5371401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143873" y="6343650"/>
            <a:ext cx="386029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94708" y="6361113"/>
            <a:ext cx="2539669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4B9472C-13B1-475C-9C10-0936BBB550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39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33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849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592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4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39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353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79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  <p:sldLayoutId id="2147484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进阶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进阶：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抽象与联系（模块设计方法、函数）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表达与转换（基本操作</a:t>
            </a:r>
            <a:r>
              <a:rPr lang="zh-CN" altLang="en-US" sz="2000" kern="0" dirty="0"/>
              <a:t>、数据类型</a:t>
            </a:r>
            <a:r>
              <a:rPr lang="zh-CN" altLang="en-US" sz="2000" kern="0" dirty="0">
                <a:solidFill>
                  <a:srgbClr val="FF0000"/>
                </a:solidFill>
              </a:rPr>
              <a:t>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kern="0" dirty="0"/>
              <a:t>提高：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构造与访问（数组、指针、结构）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</p:spTree>
    <p:extLst>
      <p:ext uri="{BB962C8B-B14F-4D97-AF65-F5344CB8AC3E}">
        <p14:creationId xmlns:p14="http://schemas.microsoft.com/office/powerpoint/2010/main" val="234383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zh-CN" dirty="0"/>
              <a:t>自增</a:t>
            </a:r>
            <a:r>
              <a:rPr lang="en-US" altLang="zh-CN" dirty="0"/>
              <a:t>/</a:t>
            </a:r>
            <a:r>
              <a:rPr lang="zh-CN" altLang="zh-CN" dirty="0"/>
              <a:t>自减操作符通常单独使用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在循环语句中实现循环变量的高效自增</a:t>
            </a:r>
            <a:r>
              <a:rPr lang="en-US" altLang="zh-CN" dirty="0"/>
              <a:t>/</a:t>
            </a:r>
            <a:r>
              <a:rPr lang="zh-CN" altLang="zh-CN" dirty="0"/>
              <a:t>自减</a:t>
            </a:r>
            <a:endParaRPr lang="en-US" altLang="zh-CN" dirty="0"/>
          </a:p>
          <a:p>
            <a:pPr lvl="1" eaLnBrk="1" hangingPunct="1"/>
            <a:r>
              <a:rPr lang="zh-CN" altLang="zh-CN" b="0" dirty="0"/>
              <a:t>用于指针类型的操作数，实现内存的高效访问</a:t>
            </a:r>
            <a:endParaRPr lang="en-US" altLang="zh-CN" b="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不要用于复杂的表达式，以免产生歧义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2457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DFEAAEE-E20C-40C9-BD41-AD2CA51CC01C}" type="slidenum">
              <a:rPr lang="zh-CN" altLang="en-US" sz="1200"/>
              <a:pPr algn="r" eaLnBrk="1" hangingPunct="1"/>
              <a:t>10</a:t>
            </a:fld>
            <a:endParaRPr lang="en-US" altLang="zh-CN"/>
          </a:p>
        </p:txBody>
      </p:sp>
      <p:sp>
        <p:nvSpPr>
          <p:cNvPr id="24580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C322-DF55-4006-85AD-3659FCA1E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关系与逻辑操作的注意事项及应用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2659C-0E71-4F1D-A1FA-9FC87A3C5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1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关系操作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689600"/>
          </a:xfrm>
        </p:spPr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指的是通常意义下的比较操作，即判断两个数据的大小多少关系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是否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成立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/>
              <a:t>结果要么为真（</a:t>
            </a:r>
            <a:r>
              <a:rPr lang="en-US" altLang="zh-CN" dirty="0"/>
              <a:t>true</a:t>
            </a:r>
            <a:r>
              <a:rPr lang="zh-CN" altLang="zh-CN" dirty="0"/>
              <a:t>，存储为整数</a:t>
            </a:r>
            <a:r>
              <a:rPr lang="en-US" altLang="zh-CN" dirty="0"/>
              <a:t>1</a:t>
            </a:r>
            <a:r>
              <a:rPr lang="zh-CN" altLang="zh-CN" dirty="0"/>
              <a:t>），要么为假（</a:t>
            </a:r>
            <a:r>
              <a:rPr lang="en-US" altLang="zh-CN" dirty="0"/>
              <a:t>false</a:t>
            </a:r>
            <a:r>
              <a:rPr lang="zh-CN" altLang="zh-CN" dirty="0"/>
              <a:t>，存储为整数</a:t>
            </a:r>
            <a:r>
              <a:rPr lang="en-US" altLang="zh-CN" dirty="0"/>
              <a:t>0</a:t>
            </a:r>
            <a:r>
              <a:rPr lang="zh-CN" altLang="zh-CN" dirty="0"/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语言的关系操作符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（大于）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（小于）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（大于或等于）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（小于或等于）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（等于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pt-BR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切不可与赋值</a:t>
            </a:r>
            <a:r>
              <a:rPr lang="zh-CN" alt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操作</a:t>
            </a:r>
            <a:r>
              <a:rPr lang="zh-CN" altLang="pt-BR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符的一个等于号</a:t>
            </a:r>
            <a:r>
              <a:rPr lang="pt-BR" altLang="zh-CN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pt-BR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混淆！！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pt-BR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（不等于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，不是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!==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2873088-D180-4FE7-810B-D1B12500815C}" type="slidenum">
              <a:rPr lang="zh-CN" altLang="en-US" sz="1200"/>
              <a:pPr algn="r" eaLnBrk="1" hangingPunct="1"/>
              <a:t>12</a:t>
            </a:fld>
            <a:endParaRPr lang="en-US" altLang="zh-CN"/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30820A15-4B01-4607-8026-4106FB66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045" y="5352951"/>
            <a:ext cx="63851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(item)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0.000001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有可能死循环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51E879FE-7A9B-452F-B358-5C603F49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045" y="4930713"/>
            <a:ext cx="63851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fabs(item)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0.000001 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关系操作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为了避免将比较操作符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误写成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，即少写一个等于号，程序员常常将常量写在比较操作符的左边，这样，编译器可以帮助发现这个错误。比如，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pt-BR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 == 0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 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误写成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if(n = 0)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，编译器不报错，且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变为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，该条件始终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不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成立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++n;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n = 1 / n;</a:t>
            </a: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可以写成：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== n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    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误写成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if(0 = n)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，编译器会报错，因为不能给常量赋值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++n;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n = 1 / n;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2EB4059-0A53-43B9-AC9C-D6D632973655}" type="slidenum">
              <a:rPr lang="zh-CN" altLang="en-US" sz="1200"/>
              <a:pPr algn="r"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69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指的是命题的逻辑推理，通常用来辅助复杂</a:t>
            </a:r>
            <a:r>
              <a:rPr lang="zh-CN" altLang="en-US" dirty="0"/>
              <a:t>关系</a:t>
            </a:r>
            <a:r>
              <a:rPr lang="zh-CN" altLang="zh-CN" dirty="0"/>
              <a:t>的判断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结果要么为真（</a:t>
            </a:r>
            <a:r>
              <a:rPr lang="en-US" altLang="zh-CN" dirty="0"/>
              <a:t>true</a:t>
            </a:r>
            <a:r>
              <a:rPr lang="zh-CN" altLang="zh-CN" dirty="0"/>
              <a:t>，存储为整数</a:t>
            </a:r>
            <a:r>
              <a:rPr lang="en-US" altLang="zh-CN" dirty="0"/>
              <a:t>1</a:t>
            </a:r>
            <a:r>
              <a:rPr lang="zh-CN" altLang="zh-CN" dirty="0"/>
              <a:t>），要么为假（</a:t>
            </a:r>
            <a:r>
              <a:rPr lang="en-US" altLang="zh-CN" dirty="0"/>
              <a:t>false</a:t>
            </a:r>
            <a:r>
              <a:rPr lang="zh-CN" altLang="zh-CN" dirty="0"/>
              <a:t>，存储为整数</a:t>
            </a:r>
            <a:r>
              <a:rPr lang="en-US" altLang="zh-CN" dirty="0"/>
              <a:t>0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</a:t>
            </a:r>
            <a:r>
              <a:rPr lang="zh-CN" altLang="zh-CN" dirty="0"/>
              <a:t>语言的逻辑操作符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（逻辑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非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，判断一个比较操作结果的否命题是否成立）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（逻辑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，判断两个比较操作结果是否同时成立）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CN" altLang="zh-CN" dirty="0"/>
              <a:t>实现逻辑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zh-CN" altLang="zh-CN" dirty="0"/>
              <a:t>操作，判断两个比较操作结果是否有成立的情况）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参与逻辑操作的操作数只有两种值：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真（</a:t>
            </a:r>
            <a:r>
              <a:rPr lang="en-US" altLang="zh-CN" dirty="0"/>
              <a:t>true</a:t>
            </a:r>
            <a:r>
              <a:rPr lang="zh-CN" altLang="en-US" dirty="0"/>
              <a:t>，非</a:t>
            </a:r>
            <a:r>
              <a:rPr lang="en-US" altLang="zh-CN" dirty="0"/>
              <a:t>0 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假（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pt-BR" sz="3200"/>
              <a:t>逻辑</a:t>
            </a:r>
            <a:r>
              <a:rPr lang="zh-CN" altLang="en-US" sz="3200"/>
              <a:t>操作</a:t>
            </a:r>
          </a:p>
        </p:txBody>
      </p:sp>
      <p:sp>
        <p:nvSpPr>
          <p:cNvPr id="327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6C2F72B-4E97-40A1-BD7D-C0BC931BDDE6}" type="slidenum">
              <a:rPr lang="zh-CN" altLang="en-US" sz="1200"/>
              <a:pPr algn="r"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4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!(a &gt; b)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不大于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成立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吗？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当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时成立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(age &lt; 10) &amp;&amp; (weight &gt; 50)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小于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而且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大于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成立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吗？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当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52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时成立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'0') || 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&gt; '9')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'0'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‘9’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之外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成立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吗？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当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'7'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时不成立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/>
              <a:t>De Morgan</a:t>
            </a:r>
            <a:r>
              <a:rPr lang="zh-CN" altLang="en-US" sz="2400" dirty="0"/>
              <a:t>定理（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逻辑操作存在以下操作规律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：</a:t>
            </a:r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!(a&amp;&amp;b)	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等价于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(!a)||(!b)</a:t>
            </a:r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!(a||b)	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等价于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(!a)&amp;&amp;(!b)</a:t>
            </a:r>
          </a:p>
          <a:p>
            <a:pPr lvl="1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!((a&amp;&amp;b)||c)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等价于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(!a||!b)&amp;&amp;!c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altLang="zh-CN" sz="2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0BD676D-7CC3-480D-85CE-09C92074BDFD}" type="slidenum">
              <a:rPr lang="zh-CN" altLang="en-US" sz="1200"/>
              <a:pPr algn="r"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26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357188" indent="-357188" eaLnBrk="1" hangingPunct="1">
              <a:defRPr/>
            </a:pPr>
            <a:r>
              <a:rPr lang="en-US" altLang="zh-CN" sz="2400" b="0" dirty="0">
                <a:solidFill>
                  <a:srgbClr val="FF3300"/>
                </a:solidFill>
              </a:rPr>
              <a:t>&amp;&amp;</a:t>
            </a:r>
            <a:r>
              <a:rPr lang="zh-CN" altLang="en-US" sz="2400" b="0" dirty="0"/>
              <a:t>和</a:t>
            </a:r>
            <a:r>
              <a:rPr lang="en-US" altLang="zh-CN" sz="2400" b="0" dirty="0">
                <a:solidFill>
                  <a:srgbClr val="FF3300"/>
                </a:solidFill>
              </a:rPr>
              <a:t>||</a:t>
            </a:r>
          </a:p>
          <a:p>
            <a:pPr marL="757238" lvl="1" indent="-357188" eaLnBrk="1" hangingPunct="1">
              <a:defRPr/>
            </a:pPr>
            <a:r>
              <a:rPr lang="zh-CN" altLang="en-US" dirty="0"/>
              <a:t>如果第一个操作数已能确定操作结果，则不再计算第二个操作数的值。</a:t>
            </a:r>
            <a:endParaRPr lang="en-US" altLang="zh-CN" dirty="0"/>
          </a:p>
          <a:p>
            <a:pPr marL="757238" lvl="1" indent="-357188" eaLnBrk="1" hangingPunct="1">
              <a:defRPr/>
            </a:pPr>
            <a:r>
              <a:rPr lang="zh-CN" altLang="en-US" dirty="0"/>
              <a:t>（假 </a:t>
            </a:r>
            <a:r>
              <a:rPr lang="en-US" altLang="zh-CN" dirty="0"/>
              <a:t>&amp;&amp; x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的结果为 假</a:t>
            </a:r>
            <a:endParaRPr lang="en-US" altLang="zh-CN" dirty="0"/>
          </a:p>
          <a:p>
            <a:pPr marL="757238" lvl="1" indent="-357188" eaLnBrk="1" hangingPunct="1">
              <a:defRPr/>
            </a:pPr>
            <a:r>
              <a:rPr lang="zh-CN" altLang="en-US" dirty="0"/>
              <a:t>（真 </a:t>
            </a:r>
            <a:r>
              <a:rPr lang="en-US" altLang="zh-CN" dirty="0"/>
              <a:t>|| x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的结果为 真</a:t>
            </a:r>
            <a:endParaRPr lang="en-US" altLang="zh-CN" dirty="0"/>
          </a:p>
          <a:p>
            <a:pPr marL="757238" lvl="1" indent="-357188" eaLnBrk="1" hangingPunct="1">
              <a:defRPr/>
            </a:pPr>
            <a:endParaRPr lang="en-US" altLang="zh-CN" dirty="0"/>
          </a:p>
          <a:p>
            <a:pPr marL="357188" indent="-357188" eaLnBrk="1" hangingPunct="1">
              <a:defRPr/>
            </a:pPr>
            <a:r>
              <a:rPr lang="zh-CN" altLang="en-US" sz="2400" b="0" dirty="0"/>
              <a:t>短路求值</a:t>
            </a:r>
            <a:endParaRPr lang="en-US" altLang="zh-CN" sz="2400" b="0" dirty="0"/>
          </a:p>
          <a:p>
            <a:pPr marL="757238" lvl="1" indent="-357188" eaLnBrk="1" hangingPunct="1">
              <a:defRPr/>
            </a:pPr>
            <a:r>
              <a:rPr lang="zh-CN" altLang="en-US" dirty="0"/>
              <a:t>能够提高逻辑操作的效率</a:t>
            </a:r>
            <a:endParaRPr lang="en-US" altLang="zh-CN" dirty="0"/>
          </a:p>
          <a:p>
            <a:pPr marL="757238" lvl="1" indent="-357188" eaLnBrk="1" hangingPunct="1">
              <a:defRPr/>
            </a:pPr>
            <a:r>
              <a:rPr lang="zh-CN" altLang="en-US" dirty="0"/>
              <a:t>有时能为逻辑操作中的其他操作提供一个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FF3300"/>
                </a:solidFill>
              </a:rPr>
              <a:t>卫士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（</a:t>
            </a:r>
            <a:r>
              <a:rPr lang="en-US" altLang="zh-CN" dirty="0"/>
              <a:t>guard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57288" lvl="2" indent="-357188" eaLnBrk="1" hangingPunct="1"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(number != 0) &amp;&amp; (1/number &gt; 0.5) </a:t>
            </a:r>
            <a:r>
              <a:rPr lang="zh-CN" altLang="zh-CN" dirty="0"/>
              <a:t>在</a:t>
            </a:r>
            <a:r>
              <a:rPr lang="en-US" altLang="zh-CN" dirty="0"/>
              <a:t>number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时，不会进行除法运算</a:t>
            </a:r>
            <a:endParaRPr lang="zh-CN" altLang="en-US" dirty="0"/>
          </a:p>
        </p:txBody>
      </p:sp>
      <p:sp>
        <p:nvSpPr>
          <p:cNvPr id="3481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5B123C5-4960-4077-BD83-BA1FB58FF7CE}" type="slidenum">
              <a:rPr lang="zh-CN" altLang="en-US" sz="1200"/>
              <a:pPr algn="r" eaLnBrk="1" hangingPunct="1"/>
              <a:t>16</a:t>
            </a:fld>
            <a:endParaRPr lang="en-US" altLang="zh-CN"/>
          </a:p>
        </p:txBody>
      </p:sp>
      <p:sp>
        <p:nvSpPr>
          <p:cNvPr id="348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短路求值 </a:t>
            </a:r>
            <a:r>
              <a:rPr lang="en-US" altLang="zh-CN" sz="3200" dirty="0"/>
              <a:t>(short-circuit evaluation)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631BA-5C7A-4A8A-8A7B-6795F57514D6}"/>
              </a:ext>
            </a:extLst>
          </p:cNvPr>
          <p:cNvSpPr txBox="1"/>
          <p:nvPr/>
        </p:nvSpPr>
        <p:spPr>
          <a:xfrm>
            <a:off x="5879182" y="1772816"/>
            <a:ext cx="59406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 &lt; 0) &amp;&amp; ( x*x &gt; 1)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8F5B01-15C1-4DD2-A208-BE7FC7FC35A2}"/>
              </a:ext>
            </a:extLst>
          </p:cNvPr>
          <p:cNvSpPr txBox="1"/>
          <p:nvPr/>
        </p:nvSpPr>
        <p:spPr>
          <a:xfrm>
            <a:off x="5879182" y="2355267"/>
            <a:ext cx="59406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 &lt; 0) || ( x*x &gt; 1)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544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b="0" dirty="0"/>
              <a:t>例</a:t>
            </a:r>
            <a:r>
              <a:rPr lang="en-US" altLang="zh-CN" b="0" dirty="0"/>
              <a:t>3.2</a:t>
            </a:r>
            <a:r>
              <a:rPr lang="pt-BR" altLang="zh-CN" b="0" dirty="0"/>
              <a:t> </a:t>
            </a:r>
            <a:r>
              <a:rPr lang="zh-CN" altLang="zh-CN" b="0" dirty="0"/>
              <a:t>百鸡问题</a:t>
            </a:r>
            <a:r>
              <a:rPr lang="zh-CN" altLang="en-US" b="0" dirty="0"/>
              <a:t>：鸡翁一值钱五；鸡母一值钱三；鸡雏三值钱一。百钱买百鸡，问鸡翁、鸡母、鸡雏各几何？</a:t>
            </a:r>
            <a:endParaRPr lang="zh-CN" altLang="en-US" b="0" dirty="0">
              <a:sym typeface="Wingdings 3" pitchFamily="18" charset="2"/>
            </a:endParaRPr>
          </a:p>
          <a:p>
            <a:pPr>
              <a:defRPr/>
            </a:pPr>
            <a:endParaRPr lang="zh-CN" altLang="zh-CN" dirty="0"/>
          </a:p>
        </p:txBody>
      </p:sp>
      <p:sp>
        <p:nvSpPr>
          <p:cNvPr id="3686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D234721-8C98-450E-AA28-5AAF59894A6D}" type="slidenum">
              <a:rPr lang="zh-CN" altLang="en-US" sz="1200"/>
              <a:pPr algn="r" eaLnBrk="1" hangingPunct="1"/>
              <a:t>17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2A51EF-4950-47A5-AF8A-A4DEC3B1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" y="2240868"/>
            <a:ext cx="11860130" cy="344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int cock, hen, chicken;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("    ***</a:t>
            </a:r>
            <a:r>
              <a:rPr lang="zh-CN" altLang="en-US" sz="2400" kern="0" dirty="0">
                <a:latin typeface="Courier New" pitchFamily="49" charset="0"/>
                <a:cs typeface="Courier New" pitchFamily="49" charset="0"/>
              </a:rPr>
              <a:t>百鸡问题***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\n");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2400" kern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for(cock = 0; cock &lt;= 20; ++cock)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	for(hen = 0; hen &lt;= 33; ++hen)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		for(chicken = 0; chicken &lt;= 100; chicken += </a:t>
            </a:r>
            <a:r>
              <a:rPr lang="en-US" altLang="zh-CN" sz="24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			if(cock + hen + chicken == 100 </a:t>
            </a: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					cock*5 + hen*3 + chicken/3 == 100 )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		    		</a:t>
            </a:r>
            <a:r>
              <a:rPr lang="en-US" altLang="zh-CN" sz="2400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("%d %d %d \n", cock, hen, chicken);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8856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条件操作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？：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d1 ? d2 : d3 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如果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的值为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，则操作结果为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d2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，否则为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d3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如：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result = a&gt;b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?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a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: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b	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又比如：  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result = a&gt;b ? (a&gt;c ? a : c) : (b&gt;c ? b : c)</a:t>
            </a:r>
          </a:p>
          <a:p>
            <a:pPr lvl="1" eaLnBrk="1" hangingPunct="1">
              <a:lnSpc>
                <a:spcPct val="80000"/>
              </a:lnSpc>
            </a:pPr>
            <a:endParaRPr lang="pt-BR" altLang="zh-CN" b="1" dirty="0">
              <a:solidFill>
                <a:srgbClr val="33CC33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条件操作也遵循短路求值规则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400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如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 a = 1, b = 2;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		int c = ( a&lt;b ? (a=3) : (b=4) )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		则：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a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、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c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3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b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仍为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solidFill>
                <a:srgbClr val="33CC33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583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E35B94D-38E0-48E8-8A0B-74758BBC0CCE}" type="slidenum">
              <a:rPr lang="zh-CN" altLang="en-US" sz="1200"/>
              <a:pPr algn="r"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7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条件操作的应用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下面程序中利用条件运算符定义了一个带参数的宏：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#define max(m, n) m&gt;n?m:n</a:t>
            </a:r>
          </a:p>
          <a:p>
            <a:pPr marL="0" indent="0">
              <a:buFontTx/>
              <a:buNone/>
              <a:defRPr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为保险起见，最好写成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#define max(m, n) ((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)?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以防参数是复杂的表达式</a:t>
            </a:r>
          </a:p>
          <a:p>
            <a:pPr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nt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		int i, j;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&amp;j)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		printf("%d", max(i, j));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883BDB3-5BB4-4CD4-9D82-EC7480857A0A}" type="slidenum">
              <a:rPr lang="en-US" altLang="zh-CN" sz="1200">
                <a:ea typeface="楷体_GB2312" pitchFamily="49" charset="-122"/>
              </a:rPr>
              <a:pPr algn="r" eaLnBrk="1" hangingPunct="1"/>
              <a:t>19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9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A76DA9D-DA0B-4021-9CD1-2724CE4C793A}" type="slidenum">
              <a:rPr lang="en-US" altLang="zh-CN" sz="1200">
                <a:ea typeface="楷体_GB2312" pitchFamily="49" charset="-122"/>
              </a:rPr>
              <a:pPr algn="r" eaLnBrk="1" hangingPunct="1"/>
              <a:t>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程序中的基本操作（通过操作符</a:t>
            </a:r>
            <a:r>
              <a:rPr lang="en-US" altLang="zh-CN" b="0" dirty="0"/>
              <a:t>operator</a:t>
            </a:r>
            <a:r>
              <a:rPr lang="zh-CN" altLang="en-US" b="0" dirty="0"/>
              <a:t>描述</a:t>
            </a:r>
            <a:r>
              <a:rPr lang="en-US" altLang="zh-CN" b="0" dirty="0"/>
              <a:t> 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lvl="1" eaLnBrk="1" hangingPunct="1">
              <a:lnSpc>
                <a:spcPts val="2400"/>
              </a:lnSpc>
              <a:spcBef>
                <a:spcPts val="600"/>
              </a:spcBef>
            </a:pPr>
            <a:r>
              <a:rPr lang="zh-CN" altLang="zh-CN" b="1" dirty="0"/>
              <a:t>算术操作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+  -        ++  --        </a:t>
            </a:r>
            <a:r>
              <a:rPr lang="en-US" altLang="zh-CN" b="1" dirty="0">
                <a:solidFill>
                  <a:srgbClr val="FF00FF"/>
                </a:solidFill>
                <a:sym typeface="Wingdings 3" pitchFamily="18" charset="2"/>
              </a:rPr>
              <a:t>+  -  *  /  %</a:t>
            </a:r>
            <a:endParaRPr lang="en-US" altLang="zh-CN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关系操作</a:t>
            </a:r>
            <a:endParaRPr lang="en-US" altLang="zh-CN" b="1" dirty="0"/>
          </a:p>
          <a:p>
            <a:pPr marL="457200" lvl="1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Wingdings 3" pitchFamily="18" charset="2"/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  <a:sym typeface="Wingdings 3" pitchFamily="18" charset="2"/>
              </a:rPr>
              <a:t>&gt;  &gt;=  &lt;  &lt;=        ==  !=</a:t>
            </a:r>
            <a:endParaRPr lang="en-US" altLang="zh-CN" sz="2000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逻辑操作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!        </a:t>
            </a:r>
            <a:r>
              <a:rPr lang="en-US" altLang="zh-CN" b="1" dirty="0">
                <a:solidFill>
                  <a:srgbClr val="FF00FF"/>
                </a:solidFill>
                <a:sym typeface="Wingdings 3" pitchFamily="18" charset="2"/>
              </a:rPr>
              <a:t>&amp;&amp;        ||</a:t>
            </a:r>
            <a:endParaRPr lang="en-US" altLang="zh-CN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dirty="0"/>
              <a:t>条件操作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9900"/>
                </a:solidFill>
              </a:rPr>
              <a:t>? :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en-US" dirty="0"/>
              <a:t>逗号操作 </a:t>
            </a:r>
            <a:r>
              <a:rPr lang="en-US" altLang="zh-CN" dirty="0">
                <a:solidFill>
                  <a:srgbClr val="FF9900"/>
                </a:solidFill>
              </a:rPr>
              <a:t>,</a:t>
            </a:r>
            <a:endParaRPr lang="en-US" altLang="zh-CN" dirty="0"/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位操作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~        </a:t>
            </a:r>
            <a:r>
              <a:rPr lang="en-US" altLang="zh-CN" b="1" dirty="0">
                <a:solidFill>
                  <a:srgbClr val="FF00FF"/>
                </a:solidFill>
              </a:rPr>
              <a:t>&amp;  |  ^        &lt;&lt;  &gt;&gt;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赋值操作</a:t>
            </a:r>
            <a:endParaRPr lang="en-US" altLang="zh-CN" b="1" dirty="0"/>
          </a:p>
          <a:p>
            <a:pPr marL="457200" lvl="1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</a:rPr>
              <a:t>=        +=  -=  *=  /=  %=        &lt;&lt;=  &gt;&gt;=  &amp;=  |=  ^=</a:t>
            </a:r>
          </a:p>
        </p:txBody>
      </p:sp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程序中基本操作的描述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逗号操作</a:t>
            </a:r>
            <a:endParaRPr lang="zh-CN" altLang="en-US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用于将两个表达式连接起来，并从左往右依次计算各表达式的值。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y 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c+d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z 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（相当于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a+b+c+d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用来将复杂的表达式分开写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并不是任何地方出现的逗号都是逗号操作符，有的是参数分隔符，有的是逗号字符本身。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49B98C1-AF59-4A71-A6AE-007978720783}" type="slidenum">
              <a:rPr lang="en-US" altLang="zh-CN" sz="1200">
                <a:ea typeface="楷体_GB2312" pitchFamily="49" charset="-122"/>
              </a:rPr>
              <a:pPr algn="r" eaLnBrk="1" hangingPunct="1"/>
              <a:t>20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4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C322-DF55-4006-85AD-3659FCA1E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位操作的注意事项及应用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2659C-0E71-4F1D-A1FA-9FC87A3C5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7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_GB2312" pitchFamily="49" charset="-122"/>
              </a:rPr>
              <a:t>位操作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357188" indent="-357188" eaLnBrk="1" hangingPunct="1"/>
            <a:r>
              <a:rPr lang="zh-CN" altLang="zh-CN" dirty="0"/>
              <a:t>将</a:t>
            </a:r>
            <a:r>
              <a:rPr lang="zh-CN" altLang="en-US" dirty="0"/>
              <a:t>整型</a:t>
            </a:r>
            <a:r>
              <a:rPr lang="zh-CN" altLang="zh-CN" dirty="0"/>
              <a:t>操作数看作二进制位序列进行操作</a:t>
            </a:r>
            <a:endParaRPr lang="en-US" altLang="zh-CN" dirty="0"/>
          </a:p>
          <a:p>
            <a:pPr marL="357188" indent="-357188" eaLnBrk="1" hangingPunct="1"/>
            <a:r>
              <a:rPr lang="zh-CN" altLang="en-US" dirty="0"/>
              <a:t>包括两类：</a:t>
            </a:r>
            <a:endParaRPr lang="en-US" altLang="zh-CN" dirty="0"/>
          </a:p>
          <a:p>
            <a:pPr marL="757238" lvl="1" indent="-357188" eaLnBrk="1" hangingPunct="1"/>
            <a:r>
              <a:rPr lang="zh-CN" altLang="en-US" dirty="0"/>
              <a:t>逻辑位操作：</a:t>
            </a:r>
            <a:r>
              <a:rPr lang="en-US" altLang="zh-CN" dirty="0"/>
              <a:t>~  &amp;  |  ^</a:t>
            </a:r>
          </a:p>
          <a:p>
            <a:pPr marL="757238" lvl="1" indent="-357188" eaLnBrk="1" hangingPunct="1"/>
            <a:r>
              <a:rPr lang="zh-CN" altLang="en-US" dirty="0"/>
              <a:t>移位操作：</a:t>
            </a:r>
            <a:r>
              <a:rPr lang="en-US" altLang="zh-CN" dirty="0"/>
              <a:t>&lt;&lt;  &gt;&gt;</a:t>
            </a:r>
          </a:p>
          <a:p>
            <a:pPr marL="357188" indent="-357188" eaLnBrk="1" hangingPunct="1"/>
            <a:endParaRPr lang="en-US" altLang="zh-CN" dirty="0"/>
          </a:p>
          <a:p>
            <a:pPr marL="357188" indent="-357188" eaLnBrk="1" hangingPunct="1"/>
            <a:r>
              <a:rPr lang="zh-CN" altLang="zh-CN" dirty="0"/>
              <a:t>序列的长度与机器及操作数的类型有关。（以</a:t>
            </a:r>
            <a:r>
              <a:rPr lang="en-US" altLang="zh-CN" dirty="0"/>
              <a:t>32</a:t>
            </a:r>
            <a:r>
              <a:rPr lang="zh-CN" altLang="zh-CN" dirty="0"/>
              <a:t>位机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r>
              <a:rPr lang="zh-CN" altLang="zh-CN" dirty="0"/>
              <a:t>为例）</a:t>
            </a:r>
            <a:endParaRPr lang="en-US" altLang="zh-CN" dirty="0"/>
          </a:p>
          <a:p>
            <a:pPr marL="357188" indent="-357188" eaLnBrk="1" hangingPunct="1"/>
            <a:endParaRPr lang="en-US" altLang="zh-CN" dirty="0"/>
          </a:p>
          <a:p>
            <a:pPr marL="357188" indent="-357188" eaLnBrk="1" hangingPunct="1"/>
            <a:r>
              <a:rPr lang="zh-CN" altLang="zh-CN" dirty="0"/>
              <a:t>操作数如果是负数，则以补码形式参与</a:t>
            </a:r>
            <a:r>
              <a:rPr lang="zh-CN" altLang="en-US" dirty="0"/>
              <a:t>位</a:t>
            </a:r>
            <a:r>
              <a:rPr lang="zh-CN" altLang="zh-CN" dirty="0"/>
              <a:t>操作。</a:t>
            </a:r>
            <a:endParaRPr lang="en-US" altLang="zh-CN" dirty="0"/>
          </a:p>
        </p:txBody>
      </p:sp>
      <p:sp>
        <p:nvSpPr>
          <p:cNvPr id="409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AD5BDF2-5F08-4994-A596-703D00B6B654}" type="slidenum">
              <a:rPr lang="zh-CN" altLang="en-US" sz="1200"/>
              <a:pPr algn="r"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0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：按位取反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用来把一个二进制位序列中的每一位由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变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、由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变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9  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0000 0000 0000 0000 0000 0000 0000 1001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的结果为：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-10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1111 1111 1111 1111 1111 1111 1111 0110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574585" y="863600"/>
            <a:ext cx="3841249" cy="41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lvl="1" indent="11113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 → 1</a:t>
            </a:r>
            <a:r>
              <a:rPr kumimoji="1" lang="zh-CN" altLang="en-US" b="1"/>
              <a:t>，</a:t>
            </a:r>
            <a:r>
              <a:rPr kumimoji="1" lang="en-US" altLang="zh-CN" b="1"/>
              <a:t>1 → 0</a:t>
            </a:r>
          </a:p>
        </p:txBody>
      </p:sp>
      <p:sp>
        <p:nvSpPr>
          <p:cNvPr id="4198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232D28C-5A2D-42D1-B666-D8B164CD22B6}" type="slidenum">
              <a:rPr lang="en-US" altLang="zh-CN" sz="1200">
                <a:ea typeface="楷体_GB2312" pitchFamily="49" charset="-122"/>
              </a:rPr>
              <a:pPr algn="r" eaLnBrk="1" hangingPunct="1"/>
              <a:t>23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8255446" y="263691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8435466" y="263691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8615486" y="263691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8795506" y="263691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7895406" y="263691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8211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：按位与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对两个二进制位序列逐位进行</a:t>
            </a:r>
            <a:r>
              <a:rPr lang="zh-CN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操作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对应位同时为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，则结果序列的对应位为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，否则为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hangingPunct="1">
              <a:buNone/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9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0000 0000 0000 0000 0000 0000 0000 1001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10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0000 0000 0000 0000 0000 0000 0000 1010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）的结果为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0000 0000 0000 0000 0000 0000 0000 1000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7174566" y="1808163"/>
            <a:ext cx="2448665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0&amp;0 → 0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0&amp;1 → 0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1&amp;0 → 0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1&amp;1 → 1</a:t>
            </a:r>
          </a:p>
        </p:txBody>
      </p:sp>
      <p:sp>
        <p:nvSpPr>
          <p:cNvPr id="4301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B9F5856-6A40-4FD2-8922-E1E25D49D101}" type="slidenum">
              <a:rPr lang="en-US" altLang="zh-CN" sz="1200">
                <a:ea typeface="楷体_GB2312" pitchFamily="49" charset="-122"/>
              </a:rPr>
              <a:pPr algn="r" eaLnBrk="1" hangingPunct="1"/>
              <a:t>24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8039422" y="425709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8239712" y="425709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8440002" y="425709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8640292" y="425709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7715386" y="4257092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6474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：按位或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2" indent="-357188" eaLnBrk="1" hangingPunct="1">
              <a:buFont typeface="Arial" charset="0"/>
              <a:buBlip>
                <a:blip r:embed="rId2"/>
              </a:buBlip>
              <a:defRPr/>
            </a:pP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对两个二进制位序列逐位进行</a:t>
            </a:r>
            <a:r>
              <a:rPr lang="zh-CN" alt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操作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对应位有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，则结果序列的对应位为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，否则为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marL="357188" lvl="1" indent="-357188" eaLnBrk="1" hangingPunct="1">
              <a:buFontTx/>
              <a:buBlip>
                <a:blip r:embed="rId2"/>
              </a:buBlip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57188" lvl="1" indent="-357188" eaLnBrk="1" hangingPunct="1">
              <a:buFontTx/>
              <a:buBlip>
                <a:blip r:embed="rId2"/>
              </a:buBlip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57188" lvl="1" indent="-357188" eaLnBrk="1" hangingPunct="1">
              <a:buFontTx/>
              <a:buBlip>
                <a:blip r:embed="rId2"/>
              </a:buBlip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57188" lvl="1" indent="-357188" eaLnBrk="1" hangingPunct="1">
              <a:buFontTx/>
              <a:buBlip>
                <a:blip r:embed="rId2"/>
              </a:buBlip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9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0000 0000 0000 0000 0000 0000 0000 1001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0000 0000 0000 0000 0000 0000 0000 1010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）的结果为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11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0000 0000 0000 0000 0000 0000 0000 1011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140704" y="1854201"/>
            <a:ext cx="243385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0|0 → 0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0|1 → 1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1|0 → 1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1|1 → 1</a:t>
            </a:r>
          </a:p>
        </p:txBody>
      </p:sp>
      <p:sp>
        <p:nvSpPr>
          <p:cNvPr id="4403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6EB4965-DD2C-4015-8E7F-FAA82E8451D8}" type="slidenum">
              <a:rPr lang="en-US" altLang="zh-CN" sz="1200">
                <a:ea typeface="楷体_GB2312" pitchFamily="49" charset="-122"/>
              </a:rPr>
              <a:pPr algn="r" eaLnBrk="1" hangingPunct="1"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7967414" y="4283075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8159266" y="4283075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8351118" y="4283075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8542971" y="4283075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7607374" y="4283075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78948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：按位异或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对两个二进制位序列逐位进行</a:t>
            </a:r>
            <a:r>
              <a:rPr lang="zh-CN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异或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操作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对应位不同，则结果序列的对应位为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，否则为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一个二进制位与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相异或，保持原值不变，与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相异或，结果和原值相反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，所以，相当于按位且无进位的加法（二进制）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  <a:defRPr/>
            </a:pP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Font typeface="Arial" charset="0"/>
              <a:buBlip>
                <a:blip r:embed="rId2"/>
              </a:buBlip>
              <a:defRPr/>
            </a:pP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9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0000 0000 0000 0000 0000 0000 0000 1001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0000 0000 0000 0000 0000 0000 0000 1010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）的结果为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   3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0000 0000 0000 0000 0000 0000 0000 0011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9091390" y="2600908"/>
            <a:ext cx="2410569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0^0 → 0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0^1 → 1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1^0 → 1</a:t>
            </a:r>
          </a:p>
          <a:p>
            <a:pPr marL="179388" lvl="1" indent="11113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1" lang="en-US" altLang="zh-CN" b="1"/>
              <a:t>1^1 → 0</a:t>
            </a:r>
          </a:p>
        </p:txBody>
      </p:sp>
      <p:sp>
        <p:nvSpPr>
          <p:cNvPr id="450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AE22E89-E2EF-47B2-A12E-F717A8479AA0}" type="slidenum">
              <a:rPr lang="en-US" altLang="zh-CN" sz="1200">
                <a:ea typeface="楷体_GB2312" pitchFamily="49" charset="-122"/>
              </a:rPr>
              <a:pPr algn="r" eaLnBrk="1" hangingPunct="1"/>
              <a:t>26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7967414" y="4653136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8159435" y="4653136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8351456" y="4653136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8543478" y="4653136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7631516" y="4653136"/>
            <a:ext cx="0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2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357188" indent="-357188" eaLnBrk="1" hangingPunct="1"/>
            <a:r>
              <a:rPr lang="zh-CN" altLang="zh-CN"/>
              <a:t>注意逻辑</a:t>
            </a:r>
            <a:r>
              <a:rPr lang="zh-CN" altLang="zh-CN">
                <a:solidFill>
                  <a:srgbClr val="FF0000"/>
                </a:solidFill>
              </a:rPr>
              <a:t>位</a:t>
            </a:r>
            <a:r>
              <a:rPr lang="zh-CN" altLang="zh-CN"/>
              <a:t>操作与逻辑操作</a:t>
            </a:r>
            <a:r>
              <a:rPr lang="zh-CN" altLang="en-US"/>
              <a:t>的</a:t>
            </a:r>
            <a:r>
              <a:rPr lang="zh-CN" altLang="zh-CN"/>
              <a:t>区别</a:t>
            </a:r>
            <a:endParaRPr lang="en-US" altLang="zh-CN"/>
          </a:p>
          <a:p>
            <a:pPr marL="757238" lvl="1" indent="-357188" eaLnBrk="1" hangingPunct="1"/>
            <a:r>
              <a:rPr lang="zh-CN" altLang="zh-CN"/>
              <a:t>逻辑</a:t>
            </a:r>
            <a:r>
              <a:rPr lang="zh-CN" altLang="zh-CN">
                <a:solidFill>
                  <a:srgbClr val="FF0000"/>
                </a:solidFill>
              </a:rPr>
              <a:t>位</a:t>
            </a:r>
            <a:r>
              <a:rPr lang="zh-CN" altLang="zh-CN"/>
              <a:t>操作结果的含义</a:t>
            </a:r>
            <a:r>
              <a:rPr lang="zh-CN" altLang="en-US"/>
              <a:t>：</a:t>
            </a:r>
            <a:r>
              <a:rPr lang="zh-CN" altLang="zh-CN"/>
              <a:t>是一个数，并且也被看成一个二进制位序列</a:t>
            </a:r>
            <a:endParaRPr lang="en-US" altLang="zh-CN"/>
          </a:p>
          <a:p>
            <a:pPr marL="757238" lvl="1" indent="-357188" eaLnBrk="1" hangingPunct="1"/>
            <a:r>
              <a:rPr lang="zh-CN" altLang="zh-CN"/>
              <a:t>逻辑操作结果的含义</a:t>
            </a:r>
            <a:r>
              <a:rPr lang="zh-CN" altLang="en-US"/>
              <a:t>：</a:t>
            </a:r>
            <a:r>
              <a:rPr lang="zh-CN" altLang="zh-CN"/>
              <a:t>表示是否成立</a:t>
            </a:r>
            <a:endParaRPr lang="en-US" altLang="zh-CN"/>
          </a:p>
          <a:p>
            <a:pPr marL="757238" lvl="1" indent="-357188" eaLnBrk="1" hangingPunct="1"/>
            <a:endParaRPr lang="en-US" altLang="zh-CN"/>
          </a:p>
          <a:p>
            <a:pPr marL="357188" indent="-357188" eaLnBrk="1" hangingPunct="1"/>
            <a:endParaRPr lang="en-US" altLang="zh-CN"/>
          </a:p>
        </p:txBody>
      </p:sp>
      <p:sp>
        <p:nvSpPr>
          <p:cNvPr id="4608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39D1B9A-FC4B-416A-BBA3-378E256710C1}" type="slidenum">
              <a:rPr lang="zh-CN" altLang="en-US" sz="1200"/>
              <a:pPr algn="r" eaLnBrk="1" hangingPunct="1"/>
              <a:t>27</a:t>
            </a:fld>
            <a:endParaRPr lang="en-US" altLang="zh-CN"/>
          </a:p>
        </p:txBody>
      </p:sp>
      <p:sp>
        <p:nvSpPr>
          <p:cNvPr id="46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逻辑位操作</a:t>
            </a:r>
          </a:p>
        </p:txBody>
      </p:sp>
    </p:spTree>
    <p:extLst>
      <p:ext uri="{BB962C8B-B14F-4D97-AF65-F5344CB8AC3E}">
        <p14:creationId xmlns:p14="http://schemas.microsoft.com/office/powerpoint/2010/main" val="69720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逻辑位操作的用途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zh-CN"/>
              <a:t>逻辑位操作速度快、效率高、节省存储空间，通常用于嵌入式或自动测控系统。</a:t>
            </a:r>
            <a:endParaRPr lang="en-US" altLang="zh-CN"/>
          </a:p>
          <a:p>
            <a:pPr lvl="1" eaLnBrk="1" hangingPunct="1"/>
            <a:r>
              <a:rPr lang="en-US" altLang="zh-CN"/>
              <a:t>~ </a:t>
            </a:r>
            <a:r>
              <a:rPr lang="zh-CN" altLang="en-US"/>
              <a:t>：</a:t>
            </a:r>
            <a:r>
              <a:rPr lang="zh-CN" altLang="zh-CN"/>
              <a:t>所有位翻转；</a:t>
            </a:r>
            <a:endParaRPr lang="en-US" altLang="zh-CN"/>
          </a:p>
          <a:p>
            <a:pPr lvl="1" eaLnBrk="1" hangingPunct="1"/>
            <a:r>
              <a:rPr lang="en-US" altLang="zh-CN"/>
              <a:t>&amp; </a:t>
            </a:r>
            <a:r>
              <a:rPr lang="zh-CN" altLang="en-US"/>
              <a:t>：</a:t>
            </a:r>
            <a:r>
              <a:rPr lang="zh-CN" altLang="zh-CN"/>
              <a:t>按位清零；</a:t>
            </a:r>
            <a:endParaRPr lang="en-US" altLang="zh-CN"/>
          </a:p>
          <a:p>
            <a:pPr lvl="1" eaLnBrk="1" hangingPunct="1"/>
            <a:r>
              <a:rPr lang="en-US" altLang="zh-CN"/>
              <a:t>| </a:t>
            </a:r>
            <a:r>
              <a:rPr lang="zh-CN" altLang="en-US"/>
              <a:t>：</a:t>
            </a:r>
            <a:r>
              <a:rPr lang="zh-CN" altLang="zh-CN"/>
              <a:t>按位置</a:t>
            </a:r>
            <a:r>
              <a:rPr lang="en-US" altLang="zh-CN"/>
              <a:t>1</a:t>
            </a:r>
            <a:r>
              <a:rPr lang="zh-CN" altLang="zh-CN"/>
              <a:t>；</a:t>
            </a:r>
            <a:endParaRPr lang="en-US" altLang="zh-CN"/>
          </a:p>
          <a:p>
            <a:pPr lvl="1" eaLnBrk="1" hangingPunct="1"/>
            <a:r>
              <a:rPr lang="en-US" altLang="zh-CN"/>
              <a:t>^ </a:t>
            </a:r>
            <a:r>
              <a:rPr lang="zh-CN" altLang="en-US"/>
              <a:t>：</a:t>
            </a:r>
            <a:r>
              <a:rPr lang="zh-CN" altLang="zh-CN"/>
              <a:t>特定位的翻转。</a:t>
            </a:r>
            <a:endParaRPr lang="en-US" altLang="zh-CN"/>
          </a:p>
          <a:p>
            <a:pPr lvl="1" eaLnBrk="1" hangingPunct="1"/>
            <a:endParaRPr lang="en-US" altLang="zh-CN" b="1"/>
          </a:p>
          <a:p>
            <a:pPr lvl="1" eaLnBrk="1" hangingPunct="1"/>
            <a:endParaRPr lang="zh-CN" altLang="en-US" b="1"/>
          </a:p>
          <a:p>
            <a:pPr lvl="1" eaLnBrk="1" hangingPunct="1"/>
            <a:endParaRPr lang="zh-CN" altLang="en-US" b="1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432962" y="4509120"/>
            <a:ext cx="3312670" cy="1458861"/>
            <a:chOff x="5472100" y="1538790"/>
            <a:chExt cx="3600400" cy="1459801"/>
          </a:xfrm>
        </p:grpSpPr>
        <p:sp>
          <p:nvSpPr>
            <p:cNvPr id="47182" name="Line 5"/>
            <p:cNvSpPr>
              <a:spLocks noChangeShapeType="1"/>
            </p:cNvSpPr>
            <p:nvPr/>
          </p:nvSpPr>
          <p:spPr bwMode="auto">
            <a:xfrm>
              <a:off x="5850413" y="2430062"/>
              <a:ext cx="2667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183" name="Rectangle 6"/>
            <p:cNvSpPr>
              <a:spLocks noChangeArrowheads="1"/>
            </p:cNvSpPr>
            <p:nvPr/>
          </p:nvSpPr>
          <p:spPr bwMode="auto">
            <a:xfrm>
              <a:off x="5472100" y="1538790"/>
              <a:ext cx="3600400" cy="145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kumimoji="1"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0110 0010</a:t>
              </a: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0 00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sp>
        <p:nvSpPr>
          <p:cNvPr id="4710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9B9A409-FCA3-469C-8D87-29FC73632324}" type="slidenum">
              <a:rPr lang="zh-CN" altLang="en-US" sz="1200"/>
              <a:pPr algn="r" eaLnBrk="1" hangingPunct="1"/>
              <a:t>28</a:t>
            </a:fld>
            <a:endParaRPr lang="en-US" altLang="zh-CN"/>
          </a:p>
        </p:txBody>
      </p: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4332495" y="4509120"/>
            <a:ext cx="3407464" cy="1458861"/>
            <a:chOff x="5472100" y="1538791"/>
            <a:chExt cx="3600400" cy="1457922"/>
          </a:xfrm>
        </p:grpSpPr>
        <p:sp>
          <p:nvSpPr>
            <p:cNvPr id="47180" name="Line 5"/>
            <p:cNvSpPr>
              <a:spLocks noChangeShapeType="1"/>
            </p:cNvSpPr>
            <p:nvPr/>
          </p:nvSpPr>
          <p:spPr bwMode="auto">
            <a:xfrm>
              <a:off x="6045460" y="2446033"/>
              <a:ext cx="2667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181" name="Rectangle 6"/>
            <p:cNvSpPr>
              <a:spLocks noChangeArrowheads="1"/>
            </p:cNvSpPr>
            <p:nvPr/>
          </p:nvSpPr>
          <p:spPr bwMode="auto">
            <a:xfrm>
              <a:off x="5472100" y="1538791"/>
              <a:ext cx="3600400" cy="1457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kumimoji="1"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0110 0010 </a:t>
              </a: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 xx</a:t>
              </a:r>
              <a:r>
                <a:rPr kumimoji="1"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8326821" y="4509120"/>
            <a:ext cx="3313001" cy="1458861"/>
            <a:chOff x="5472100" y="1538790"/>
            <a:chExt cx="3600400" cy="1457921"/>
          </a:xfrm>
        </p:grpSpPr>
        <p:sp>
          <p:nvSpPr>
            <p:cNvPr id="47178" name="Line 5"/>
            <p:cNvSpPr>
              <a:spLocks noChangeShapeType="1"/>
            </p:cNvSpPr>
            <p:nvPr/>
          </p:nvSpPr>
          <p:spPr bwMode="auto">
            <a:xfrm>
              <a:off x="6045460" y="2419768"/>
              <a:ext cx="2667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179" name="Rectangle 6"/>
            <p:cNvSpPr>
              <a:spLocks noChangeArrowheads="1"/>
            </p:cNvSpPr>
            <p:nvPr/>
          </p:nvSpPr>
          <p:spPr bwMode="auto">
            <a:xfrm>
              <a:off x="5472100" y="1538790"/>
              <a:ext cx="3600400" cy="145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kumimoji="1"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^</a:t>
              </a: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0110 0010 </a:t>
              </a:r>
            </a:p>
            <a:p>
              <a:pPr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r>
                <a:rPr kumimoji="1"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yy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kumimoji="1" lang="en-US" altLang="zh-CN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xx</a:t>
              </a:r>
              <a:r>
                <a:rPr kumimoji="1" lang="en-US" altLang="zh-CN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kumimoji="1" lang="en-US" altLang="zh-CN" b="1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kumimoji="1"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2895" y="1572357"/>
            <a:ext cx="3212682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/>
              <a:t>1 1 1 1  1 1 1 1</a:t>
            </a:r>
          </a:p>
          <a:p>
            <a:endParaRPr lang="zh-CN" altLang="en-US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669297" y="2258156"/>
            <a:ext cx="179893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7029083" y="2258156"/>
            <a:ext cx="179893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7388870" y="2258156"/>
            <a:ext cx="179893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7748656" y="2258156"/>
            <a:ext cx="179893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8108443" y="2258156"/>
            <a:ext cx="179893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8468229" y="2258156"/>
            <a:ext cx="18201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8828016" y="2258156"/>
            <a:ext cx="18201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9187802" y="2258156"/>
            <a:ext cx="18201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37" y="2348644"/>
            <a:ext cx="27724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24" y="2348644"/>
            <a:ext cx="27724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610" y="2348644"/>
            <a:ext cx="27724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97" y="2348644"/>
            <a:ext cx="27724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83" y="234864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70" y="234864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756" y="234864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43" y="234864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610038" y="2874106"/>
            <a:ext cx="321268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0 0 0 0 0 0 0 0</a:t>
            </a:r>
          </a:p>
          <a:p>
            <a:endParaRPr lang="zh-CN" altLang="en-US" dirty="0"/>
          </a:p>
        </p:txBody>
      </p: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6726438" y="3561495"/>
            <a:ext cx="179894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6" name="椭圆 45"/>
          <p:cNvSpPr>
            <a:spLocks noChangeArrowheads="1"/>
          </p:cNvSpPr>
          <p:nvPr/>
        </p:nvSpPr>
        <p:spPr bwMode="auto">
          <a:xfrm>
            <a:off x="7086225" y="3561495"/>
            <a:ext cx="179894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7446011" y="3561495"/>
            <a:ext cx="179894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8" name="椭圆 47"/>
          <p:cNvSpPr>
            <a:spLocks noChangeArrowheads="1"/>
          </p:cNvSpPr>
          <p:nvPr/>
        </p:nvSpPr>
        <p:spPr bwMode="auto">
          <a:xfrm>
            <a:off x="7805798" y="3561495"/>
            <a:ext cx="179894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8165584" y="3561495"/>
            <a:ext cx="179894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8525371" y="3561495"/>
            <a:ext cx="18201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8885158" y="3561495"/>
            <a:ext cx="18201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9244944" y="3561495"/>
            <a:ext cx="18201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5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0" y="3650394"/>
            <a:ext cx="27724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67" y="3650394"/>
            <a:ext cx="27724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53" y="3650394"/>
            <a:ext cx="27724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539" y="3650394"/>
            <a:ext cx="27724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25" y="365039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12" y="365039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898" y="365039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85" y="3650394"/>
            <a:ext cx="279364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671413" y="3977419"/>
            <a:ext cx="285713" cy="36512"/>
            <a:chOff x="5204175" y="3852055"/>
            <a:chExt cx="213915" cy="36000"/>
          </a:xfrm>
        </p:grpSpPr>
        <p:cxnSp>
          <p:nvCxnSpPr>
            <p:cNvPr id="47175" name="直接连接符 11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6" name="直接连接符 13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7" name="直接连接符 15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7037549" y="3977419"/>
            <a:ext cx="283596" cy="36512"/>
            <a:chOff x="5204175" y="3852055"/>
            <a:chExt cx="213915" cy="36000"/>
          </a:xfrm>
        </p:grpSpPr>
        <p:cxnSp>
          <p:nvCxnSpPr>
            <p:cNvPr id="47172" name="直接连接符 68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3" name="直接连接符 69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4" name="直接连接符 70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7401568" y="3977419"/>
            <a:ext cx="285712" cy="36512"/>
            <a:chOff x="5204175" y="3852055"/>
            <a:chExt cx="213915" cy="36000"/>
          </a:xfrm>
        </p:grpSpPr>
        <p:cxnSp>
          <p:nvCxnSpPr>
            <p:cNvPr id="47169" name="直接连接符 72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0" name="直接连接符 73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1" name="直接连接符 74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7767704" y="3977419"/>
            <a:ext cx="283596" cy="36512"/>
            <a:chOff x="5204175" y="3852055"/>
            <a:chExt cx="213915" cy="36000"/>
          </a:xfrm>
        </p:grpSpPr>
        <p:cxnSp>
          <p:nvCxnSpPr>
            <p:cNvPr id="47166" name="直接连接符 76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7" name="直接连接符 77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8" name="直接连接符 78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8131723" y="3977419"/>
            <a:ext cx="285713" cy="36512"/>
            <a:chOff x="5204175" y="3852055"/>
            <a:chExt cx="213915" cy="36000"/>
          </a:xfrm>
        </p:grpSpPr>
        <p:cxnSp>
          <p:nvCxnSpPr>
            <p:cNvPr id="47163" name="直接连接符 80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4" name="直接连接符 81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5" name="直接连接符 82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8495742" y="3977419"/>
            <a:ext cx="285713" cy="36512"/>
            <a:chOff x="5204175" y="3852055"/>
            <a:chExt cx="213915" cy="36000"/>
          </a:xfrm>
        </p:grpSpPr>
        <p:cxnSp>
          <p:nvCxnSpPr>
            <p:cNvPr id="47160" name="直接连接符 84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1" name="直接连接符 85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2" name="直接连接符 86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8861878" y="3977419"/>
            <a:ext cx="285712" cy="36512"/>
            <a:chOff x="5204175" y="3852055"/>
            <a:chExt cx="213915" cy="36000"/>
          </a:xfrm>
        </p:grpSpPr>
        <p:cxnSp>
          <p:nvCxnSpPr>
            <p:cNvPr id="47157" name="直接连接符 88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8" name="直接连接符 89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9" name="直接连接符 90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9225897" y="3977419"/>
            <a:ext cx="285712" cy="36512"/>
            <a:chOff x="5204175" y="3852055"/>
            <a:chExt cx="213915" cy="36000"/>
          </a:xfrm>
        </p:grpSpPr>
        <p:cxnSp>
          <p:nvCxnSpPr>
            <p:cNvPr id="47154" name="直接连接符 92"/>
            <p:cNvCxnSpPr>
              <a:cxnSpLocks noChangeShapeType="1"/>
            </p:cNvCxnSpPr>
            <p:nvPr/>
          </p:nvCxnSpPr>
          <p:spPr bwMode="auto">
            <a:xfrm flipH="1">
              <a:off x="5204175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5" name="直接连接符 93"/>
            <p:cNvCxnSpPr>
              <a:cxnSpLocks noChangeShapeType="1"/>
            </p:cNvCxnSpPr>
            <p:nvPr/>
          </p:nvCxnSpPr>
          <p:spPr bwMode="auto">
            <a:xfrm>
              <a:off x="5292079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6" name="直接连接符 94"/>
            <p:cNvCxnSpPr>
              <a:cxnSpLocks noChangeShapeType="1"/>
            </p:cNvCxnSpPr>
            <p:nvPr/>
          </p:nvCxnSpPr>
          <p:spPr bwMode="auto">
            <a:xfrm>
              <a:off x="5382090" y="3852055"/>
              <a:ext cx="36000" cy="36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32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flag, temp;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&amp;flag);   //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代替信号采集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temp = flag &amp;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0x08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保留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flag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位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if(temp ==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0x08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1.\n");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0.\n");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C619A49-5BF0-41A7-B7F1-36D31BB0C3D4}" type="slidenum">
              <a:rPr lang="en-US" altLang="zh-CN" sz="1200">
                <a:ea typeface="楷体_GB2312" pitchFamily="49" charset="-122"/>
              </a:rPr>
              <a:pPr algn="r" eaLnBrk="1" hangingPunct="1"/>
              <a:t>29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4355534" y="1614326"/>
            <a:ext cx="7608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8134" name="直接箭头连接符 3"/>
          <p:cNvCxnSpPr>
            <a:cxnSpLocks noChangeShapeType="1"/>
          </p:cNvCxnSpPr>
          <p:nvPr/>
        </p:nvCxnSpPr>
        <p:spPr bwMode="auto">
          <a:xfrm flipV="1">
            <a:off x="3695219" y="1997075"/>
            <a:ext cx="660314" cy="655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4355534" y="1304764"/>
            <a:ext cx="7608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xxx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8136" name="直接箭头连接符 2"/>
          <p:cNvCxnSpPr>
            <a:cxnSpLocks noChangeShapeType="1"/>
            <a:endCxn id="48135" idx="1"/>
          </p:cNvCxnSpPr>
          <p:nvPr/>
        </p:nvCxnSpPr>
        <p:spPr bwMode="auto">
          <a:xfrm flipV="1">
            <a:off x="3394692" y="1535597"/>
            <a:ext cx="960842" cy="6645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19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C322-DF55-4006-85AD-3659FCA1E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算术操作的注意事项及应用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2659C-0E71-4F1D-A1FA-9FC87A3C5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3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#define KEY  0x08</a:t>
            </a:r>
            <a:endParaRPr lang="zh-CN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flag, temp;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&amp;flag);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temp = flag &amp; 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保留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flag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位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if(temp == 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1.\n");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0.\n");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9374ED7-8A4E-462F-8130-90D954CF9F19}" type="slidenum">
              <a:rPr lang="en-US" altLang="zh-CN" sz="1200">
                <a:ea typeface="楷体_GB2312" pitchFamily="49" charset="-122"/>
              </a:rPr>
              <a:pPr algn="r" eaLnBrk="1" hangingPunct="1"/>
              <a:t>30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4355535" y="1758950"/>
            <a:ext cx="773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0000 0000 0000 0000 0000 0000 0000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000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158" name="直接箭头连接符 5"/>
          <p:cNvCxnSpPr>
            <a:cxnSpLocks noChangeShapeType="1"/>
          </p:cNvCxnSpPr>
          <p:nvPr/>
        </p:nvCxnSpPr>
        <p:spPr bwMode="auto">
          <a:xfrm flipV="1">
            <a:off x="3394906" y="2220615"/>
            <a:ext cx="1140735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56224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#define KEY  0x04</a:t>
            </a:r>
            <a:endParaRPr lang="zh-CN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flag, temp;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&amp;flag);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temp = flag &amp; 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；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保留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flag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位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if(temp == </a:t>
            </a:r>
            <a:r>
              <a:rPr kumimoji="1"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1.\n");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concerned bit of flag is 0.\n");</a:t>
            </a: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5D92107-769A-4B9E-8896-936C6D123F17}" type="slidenum">
              <a:rPr lang="en-US" altLang="zh-CN" sz="1200">
                <a:ea typeface="楷体_GB2312" pitchFamily="49" charset="-122"/>
              </a:rPr>
              <a:pPr algn="r" eaLnBrk="1" hangingPunct="1"/>
              <a:t>31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355535" y="1758950"/>
            <a:ext cx="773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0000 0000 0000 0000 0000 0000 0000 0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00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182" name="直接箭头连接符 5"/>
          <p:cNvCxnSpPr>
            <a:cxnSpLocks noChangeShapeType="1"/>
          </p:cNvCxnSpPr>
          <p:nvPr/>
        </p:nvCxnSpPr>
        <p:spPr bwMode="auto">
          <a:xfrm flipV="1">
            <a:off x="3538922" y="2220615"/>
            <a:ext cx="1079359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5265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移位操作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将左边的整型操作数对应的二进制位序列进行左移或右移操作，移动的次数由右边的整型操作数决定。</a:t>
            </a:r>
          </a:p>
          <a:p>
            <a:r>
              <a:rPr lang="zh-CN" altLang="zh-CN"/>
              <a:t>包括</a:t>
            </a:r>
            <a:endParaRPr lang="en-US" altLang="zh-CN"/>
          </a:p>
          <a:p>
            <a:pPr lvl="1"/>
            <a:r>
              <a:rPr lang="en-US" altLang="zh-CN"/>
              <a:t>&lt;&lt;</a:t>
            </a:r>
            <a:r>
              <a:rPr lang="zh-CN" altLang="zh-CN"/>
              <a:t>（左移）</a:t>
            </a:r>
            <a:endParaRPr lang="en-US" altLang="zh-CN"/>
          </a:p>
          <a:p>
            <a:pPr lvl="1"/>
            <a:r>
              <a:rPr lang="en-US" altLang="zh-CN"/>
              <a:t>&gt;&gt;</a:t>
            </a:r>
            <a:r>
              <a:rPr lang="zh-CN" altLang="zh-CN"/>
              <a:t>（右移）</a:t>
            </a:r>
            <a:endParaRPr lang="en-US" altLang="zh-CN"/>
          </a:p>
        </p:txBody>
      </p:sp>
      <p:sp>
        <p:nvSpPr>
          <p:cNvPr id="512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FF020D8-12FE-4435-9ACB-98839EABAA1F}" type="slidenum">
              <a:rPr lang="en-US" altLang="zh-CN" sz="1200">
                <a:ea typeface="楷体_GB2312" pitchFamily="49" charset="-122"/>
              </a:rPr>
              <a:pPr algn="r" eaLnBrk="1" hangingPunct="1"/>
              <a:t>32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03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左移 </a:t>
            </a:r>
            <a:r>
              <a:rPr lang="en-US" altLang="zh-CN" sz="3200" b="0" dirty="0"/>
              <a:t>(Left Shift)</a:t>
            </a:r>
            <a:endParaRPr lang="zh-CN" altLang="en-US" sz="3200" b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zh-CN" altLang="en-US" b="0" dirty="0"/>
              <a:t>操作规则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&lt;&lt; 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把</a:t>
            </a:r>
            <a:r>
              <a:rPr lang="en-US" altLang="zh-CN" b="1" dirty="0" err="1"/>
              <a:t>i</a:t>
            </a:r>
            <a:r>
              <a:rPr lang="zh-CN" altLang="en-US" b="1" dirty="0"/>
              <a:t>各位全部向左移动</a:t>
            </a:r>
            <a:r>
              <a:rPr lang="en-US" altLang="zh-CN" b="1" dirty="0"/>
              <a:t>n</a:t>
            </a:r>
            <a:r>
              <a:rPr lang="zh-CN" altLang="en-US" b="1" dirty="0"/>
              <a:t>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最左端的</a:t>
            </a:r>
            <a:r>
              <a:rPr lang="en-US" altLang="zh-CN" b="1" dirty="0"/>
              <a:t>n</a:t>
            </a:r>
            <a:r>
              <a:rPr lang="zh-CN" altLang="en-US" b="1" dirty="0"/>
              <a:t>位被移出丢弃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最右端的</a:t>
            </a:r>
            <a:r>
              <a:rPr lang="en-US" altLang="zh-CN" b="1" dirty="0"/>
              <a:t>n</a:t>
            </a:r>
            <a:r>
              <a:rPr lang="zh-CN" altLang="en-US" b="1" dirty="0"/>
              <a:t>位用</a:t>
            </a:r>
            <a:r>
              <a:rPr lang="en-US" altLang="zh-CN" b="1" dirty="0"/>
              <a:t>0</a:t>
            </a:r>
            <a:r>
              <a:rPr lang="zh-CN" altLang="en-US" b="1" dirty="0"/>
              <a:t>补齐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dirty="0"/>
              <a:t>用法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在一定范围内，左移</a:t>
            </a:r>
            <a:r>
              <a:rPr lang="en-US" altLang="zh-CN" b="1" dirty="0"/>
              <a:t>n</a:t>
            </a:r>
            <a:r>
              <a:rPr lang="zh-CN" altLang="en-US" b="1" dirty="0"/>
              <a:t>位相当于乘以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n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操作速度比真正的乘法和幂运算快得多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举例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5 &lt;&lt; 1  </a:t>
            </a:r>
            <a:r>
              <a:rPr lang="zh-CN" altLang="zh-CN" sz="2800" dirty="0">
                <a:latin typeface="Courier New" pitchFamily="49" charset="0"/>
                <a:cs typeface="Courier New" pitchFamily="49" charset="0"/>
              </a:rPr>
              <a:t>的结果为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28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000 0000 0000 0000 0000 0000 0000 </a:t>
            </a:r>
            <a:r>
              <a:rPr lang="en-US" altLang="zh-CN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8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8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0000 0000 0000 0000 0000 0000 000</a:t>
            </a:r>
            <a:r>
              <a:rPr lang="en-US" altLang="zh-CN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8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endParaRPr lang="en-US" altLang="zh-CN" b="1" baseline="30000" dirty="0"/>
          </a:p>
        </p:txBody>
      </p:sp>
      <p:sp>
        <p:nvSpPr>
          <p:cNvPr id="532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79F64E1-E600-4407-A651-C82164AA3B12}" type="slidenum">
              <a:rPr lang="zh-CN" altLang="en-US" sz="1200"/>
              <a:pPr algn="r"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40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操作举例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 &lt;&lt; 1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的结果为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000 0000 0000 0000 0000 0000 0000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 &lt;&lt; 2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的结果为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00 0000 0000 0000 0000 0000 0000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20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78F726E-004C-47DD-8FF7-1B0D48766E2B}" type="slidenum">
              <a:rPr lang="zh-CN" altLang="en-US" sz="1200"/>
              <a:pPr algn="r" eaLnBrk="1" hangingPunct="1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094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右移 </a:t>
            </a:r>
            <a:r>
              <a:rPr lang="en-US" altLang="zh-CN" sz="3200" b="0" dirty="0"/>
              <a:t>(Right Shift)</a:t>
            </a:r>
            <a:endParaRPr lang="zh-CN" altLang="en-US" sz="3200" b="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 b="0" dirty="0"/>
              <a:t>操作规则</a:t>
            </a:r>
          </a:p>
          <a:p>
            <a:pPr lvl="1" eaLnBrk="1" hangingPunct="1"/>
            <a:r>
              <a:rPr lang="en-US" altLang="zh-CN" b="1" dirty="0" err="1"/>
              <a:t>i</a:t>
            </a:r>
            <a:r>
              <a:rPr lang="en-US" altLang="zh-CN" b="1" dirty="0"/>
              <a:t> &gt;&gt; n</a:t>
            </a:r>
          </a:p>
          <a:p>
            <a:pPr lvl="1" eaLnBrk="1" hangingPunct="1"/>
            <a:r>
              <a:rPr lang="zh-CN" altLang="en-US" b="1" dirty="0"/>
              <a:t>把</a:t>
            </a:r>
            <a:r>
              <a:rPr lang="en-US" altLang="zh-CN" b="1" dirty="0" err="1"/>
              <a:t>i</a:t>
            </a:r>
            <a:r>
              <a:rPr lang="zh-CN" altLang="en-US" b="1" dirty="0"/>
              <a:t>各位全部向右移动</a:t>
            </a:r>
            <a:r>
              <a:rPr lang="en-US" altLang="zh-CN" b="1" dirty="0"/>
              <a:t>n</a:t>
            </a:r>
            <a:r>
              <a:rPr lang="zh-CN" altLang="en-US" b="1" dirty="0"/>
              <a:t>位</a:t>
            </a:r>
          </a:p>
          <a:p>
            <a:pPr lvl="1" eaLnBrk="1" hangingPunct="1"/>
            <a:r>
              <a:rPr lang="zh-CN" altLang="en-US" b="1" dirty="0"/>
              <a:t>最右端的</a:t>
            </a:r>
            <a:r>
              <a:rPr lang="en-US" altLang="zh-CN" b="1" dirty="0"/>
              <a:t>n</a:t>
            </a:r>
            <a:r>
              <a:rPr lang="zh-CN" altLang="en-US" b="1" dirty="0"/>
              <a:t>位被移出丢弃</a:t>
            </a:r>
          </a:p>
          <a:p>
            <a:pPr lvl="1" eaLnBrk="1" hangingPunct="1"/>
            <a:r>
              <a:rPr lang="zh-CN" altLang="en-US" b="1" dirty="0"/>
              <a:t>最左端的</a:t>
            </a:r>
            <a:r>
              <a:rPr lang="en-US" altLang="zh-CN" b="1" dirty="0"/>
              <a:t>n</a:t>
            </a:r>
            <a:r>
              <a:rPr lang="zh-CN" altLang="en-US" b="1" dirty="0"/>
              <a:t>位用符号位补齐</a:t>
            </a:r>
            <a:r>
              <a:rPr lang="en-US" altLang="zh-CN" b="1" dirty="0"/>
              <a:t>(</a:t>
            </a:r>
            <a:r>
              <a:rPr lang="zh-CN" altLang="en-US" b="1" dirty="0"/>
              <a:t>算术右移</a:t>
            </a:r>
            <a:r>
              <a:rPr lang="en-US" altLang="zh-CN" b="1" dirty="0"/>
              <a:t>)</a:t>
            </a:r>
          </a:p>
          <a:p>
            <a:pPr lvl="1" eaLnBrk="1" hangingPunct="1"/>
            <a:r>
              <a:rPr lang="zh-CN" altLang="en-US" dirty="0"/>
              <a:t>或最左端的</a:t>
            </a:r>
            <a:r>
              <a:rPr lang="en-US" altLang="zh-CN" dirty="0"/>
              <a:t>n</a:t>
            </a:r>
            <a:r>
              <a:rPr lang="zh-CN" altLang="en-US" dirty="0"/>
              <a:t>位用</a:t>
            </a:r>
            <a:r>
              <a:rPr lang="en-US" altLang="zh-CN" dirty="0"/>
              <a:t>0</a:t>
            </a:r>
            <a:r>
              <a:rPr lang="zh-CN" altLang="en-US" dirty="0"/>
              <a:t>补齐</a:t>
            </a:r>
            <a:r>
              <a:rPr lang="en-US" altLang="zh-CN" dirty="0"/>
              <a:t>(</a:t>
            </a:r>
            <a:r>
              <a:rPr lang="zh-CN" altLang="en-US" dirty="0"/>
              <a:t>逻辑右移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kumimoji="1" lang="zh-CN" altLang="en-US" dirty="0">
                <a:latin typeface="Times New Roman" pitchFamily="18" charset="0"/>
              </a:rPr>
              <a:t>右移操作往往具有歧义</a:t>
            </a:r>
            <a:endParaRPr lang="en-US" altLang="zh-CN" dirty="0"/>
          </a:p>
          <a:p>
            <a:pPr eaLnBrk="1" hangingPunct="1"/>
            <a:r>
              <a:rPr lang="zh-CN" altLang="en-US" b="0" dirty="0"/>
              <a:t>用法</a:t>
            </a:r>
          </a:p>
          <a:p>
            <a:pPr lvl="1" eaLnBrk="1" hangingPunct="1"/>
            <a:r>
              <a:rPr lang="zh-CN" altLang="en-US" b="1" dirty="0"/>
              <a:t>在一定范围内，右移</a:t>
            </a:r>
            <a:r>
              <a:rPr lang="en-US" altLang="zh-CN" b="1" dirty="0"/>
              <a:t>n</a:t>
            </a:r>
            <a:r>
              <a:rPr lang="zh-CN" altLang="en-US" b="1" dirty="0"/>
              <a:t>位相当于除以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n</a:t>
            </a:r>
            <a:r>
              <a:rPr lang="zh-CN" altLang="en-US" b="1" dirty="0"/>
              <a:t>，并舍去小数部分</a:t>
            </a:r>
          </a:p>
          <a:p>
            <a:pPr lvl="1" eaLnBrk="1" hangingPunct="1"/>
            <a:r>
              <a:rPr lang="zh-CN" altLang="en-US" b="1" dirty="0"/>
              <a:t>操作速度比真正的除法快得多</a:t>
            </a:r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eaLnBrk="1" hangingPunct="1"/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操作举例：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 &gt;&gt; 1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2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000 0000 0000 0000 0000 0000 0000 0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 marL="457200" lvl="1" indent="0" eaLnBrk="1" hangingPunct="1">
              <a:buNone/>
            </a:pPr>
            <a:endParaRPr lang="en-US" altLang="zh-CN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endParaRPr lang="zh-CN" altLang="en-US" sz="2000" b="1" dirty="0"/>
          </a:p>
        </p:txBody>
      </p:sp>
      <p:sp>
        <p:nvSpPr>
          <p:cNvPr id="5530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7714167-9BDB-42C5-BEBE-3B0C71741088}" type="slidenum">
              <a:rPr lang="zh-CN" altLang="en-US" sz="1200"/>
              <a:pPr algn="r" eaLnBrk="1" hangingPunct="1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214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操作举例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 &gt;&gt; 1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的结果为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2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000 0000 0000 0000 0000 0000 0000 0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 &gt;&gt; 2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的结果为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0000 0000 0000 0000 0000 0000 0000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00 0000 0000 0000 0000 0000 0000 00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E649EA4-05CE-4206-A0CF-741B29ED6708}" type="slidenum">
              <a:rPr lang="zh-CN" altLang="en-US" sz="1200"/>
              <a:pPr algn="r" eaLnBrk="1" hangingPunct="1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821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71" y="863600"/>
            <a:ext cx="11995705" cy="5949950"/>
          </a:xfrm>
        </p:spPr>
        <p:txBody>
          <a:bodyPr lIns="91440" tIns="45720" rIns="91440" bIns="45720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sym typeface="Wingdings 3" pitchFamily="18" charset="2"/>
              </a:rPr>
              <a:t>~</a:t>
            </a:r>
            <a:r>
              <a:rPr kumimoji="1" lang="en-US" altLang="zh-CN" sz="2000" dirty="0">
                <a:solidFill>
                  <a:srgbClr val="0000FF"/>
                </a:solidFill>
                <a:sym typeface="Wingdings 3" pitchFamily="18" charset="2"/>
              </a:rPr>
              <a:t>    </a:t>
            </a:r>
            <a:r>
              <a:rPr kumimoji="1" lang="en-US" altLang="zh-CN" sz="2000" dirty="0">
                <a:solidFill>
                  <a:srgbClr val="4D4D4D"/>
                </a:solidFill>
                <a:sym typeface="Wingdings 3" pitchFamily="18" charset="2"/>
              </a:rPr>
              <a:t>&amp;    ^    |    </a:t>
            </a:r>
            <a:r>
              <a:rPr kumimoji="1" lang="en-US" altLang="zh-CN" sz="2000" dirty="0">
                <a:sym typeface="Wingdings 3" pitchFamily="18" charset="2"/>
              </a:rPr>
              <a:t>&lt;&lt;    &gt;&gt; </a:t>
            </a:r>
            <a:endParaRPr lang="zh-CN" altLang="en-US" sz="2000" b="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000" b="0" dirty="0"/>
              <a:t>位操作的</a:t>
            </a:r>
            <a:r>
              <a:rPr lang="zh-CN" altLang="en-US" sz="2000" b="0" dirty="0">
                <a:latin typeface="Times New Roman" pitchFamily="18" charset="0"/>
                <a:sym typeface="Wingdings 3" pitchFamily="18" charset="2"/>
              </a:rPr>
              <a:t>操作数是二进制位序列</a:t>
            </a:r>
            <a:endParaRPr lang="en-US" altLang="zh-CN" sz="2000" b="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000" b="0" dirty="0"/>
              <a:t>位操作速度快，节省存储空间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0" dirty="0"/>
              <a:t>只能对整型数据进行位操作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0" dirty="0"/>
              <a:t>负数以补码形式参与操作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</a:pPr>
            <a:r>
              <a:rPr lang="zh-CN" altLang="en-US" sz="2000" b="0" dirty="0"/>
              <a:t>注意</a:t>
            </a:r>
            <a:r>
              <a:rPr lang="zh-CN" altLang="en-US" sz="2000" b="0" dirty="0">
                <a:latin typeface="Times New Roman" pitchFamily="18" charset="0"/>
                <a:sym typeface="Wingdings 3" pitchFamily="18" charset="2"/>
              </a:rPr>
              <a:t>逻辑位操作</a:t>
            </a:r>
            <a:r>
              <a:rPr lang="zh-CN" altLang="en-US" sz="2000" b="0" dirty="0"/>
              <a:t>与逻辑操作区别</a:t>
            </a: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4116381" y="3933056"/>
            <a:ext cx="3670578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&amp;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0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 0...0 1000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&amp;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0...0 0001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(0...0 0000)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&amp;&amp;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1(true)   </a:t>
            </a:r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8039422" y="3933056"/>
            <a:ext cx="342038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|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9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 0...0 1000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|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0...0 0001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(0...0 1001)</a:t>
            </a: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||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1(true)  </a:t>
            </a:r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334389" y="3933056"/>
            <a:ext cx="349256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~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 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-9</a:t>
            </a:r>
          </a:p>
          <a:p>
            <a:pPr eaLnBrk="1" hangingPunct="1"/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~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0...01000</a:t>
            </a: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(1...10111)</a:t>
            </a:r>
          </a:p>
          <a:p>
            <a:pPr eaLnBrk="1" hangingPunct="1"/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!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8 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为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0(false)</a:t>
            </a:r>
          </a:p>
        </p:txBody>
      </p:sp>
      <p:sp>
        <p:nvSpPr>
          <p:cNvPr id="5632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19B2A45-23DE-4BBC-B2AB-F3D28D1BF306}" type="slidenum">
              <a:rPr lang="zh-CN" altLang="en-US" sz="1200"/>
              <a:pPr algn="r" eaLnBrk="1" hangingPunct="1"/>
              <a:t>37</a:t>
            </a:fld>
            <a:endParaRPr lang="en-US" altLang="zh-CN"/>
          </a:p>
        </p:txBody>
      </p:sp>
      <p:sp>
        <p:nvSpPr>
          <p:cNvPr id="5632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位操作小结</a:t>
            </a:r>
          </a:p>
        </p:txBody>
      </p:sp>
    </p:spTree>
    <p:extLst>
      <p:ext uri="{BB962C8B-B14F-4D97-AF65-F5344CB8AC3E}">
        <p14:creationId xmlns:p14="http://schemas.microsoft.com/office/powerpoint/2010/main" val="26408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0" grpId="0" animBg="1"/>
      <p:bldP spid="594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楷体_GB2312" pitchFamily="49" charset="-122"/>
              </a:rPr>
              <a:t>赋值操作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357188" indent="-357188" eaLnBrk="1" hangingPunct="1">
              <a:lnSpc>
                <a:spcPct val="80000"/>
              </a:lnSpc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指赋予某变量一个数据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包括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lnSpc>
                <a:spcPct val="8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（实现简单赋值操作）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lnSpc>
                <a:spcPct val="8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lnSpc>
                <a:spcPct val="8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#=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（实现复合赋值操作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，往往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能提高效率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757238" lvl="1" indent="-357188" eaLnBrk="1" hangingPunct="1">
              <a:lnSpc>
                <a:spcPct val="8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800100" lvl="2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可以是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</a:t>
            </a:r>
          </a:p>
          <a:p>
            <a:pPr marL="800100" lvl="2" indent="0" eaLnBrk="1" hangingPunct="1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#= y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功能上相当于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 = x # y</a:t>
            </a:r>
          </a:p>
          <a:p>
            <a:pPr marL="1157288" lvl="2" indent="-357188" eaLnBrk="1" hangingPunct="1">
              <a:lnSpc>
                <a:spcPct val="80000"/>
              </a:lnSpc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1157288" lvl="2" indent="-357188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.	a &amp;= 3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 = a &amp; 3,	b ^= 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 = b ^ 2</a:t>
            </a:r>
          </a:p>
          <a:p>
            <a:pPr marL="1157288" lvl="2" indent="-357188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2ECB512-1D73-425E-9C58-1A529ADCE619}" type="slidenum">
              <a:rPr lang="zh-CN" altLang="en-US" sz="1200"/>
              <a:pPr algn="r" eaLnBrk="1" hangingPunct="1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450453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C322-DF55-4006-85AD-3659FCA1E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表达式的有关问题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2659C-0E71-4F1D-A1FA-9FC87A3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623128" cy="1752600"/>
          </a:xfrm>
        </p:spPr>
        <p:txBody>
          <a:bodyPr/>
          <a:lstStyle/>
          <a:p>
            <a:pPr algn="l"/>
            <a:r>
              <a:rPr lang="en-US" altLang="zh-CN" sz="2400" dirty="0"/>
              <a:t>		</a:t>
            </a:r>
            <a:r>
              <a:rPr lang="zh-CN" altLang="en-US" sz="2400" dirty="0"/>
              <a:t>表达式的分类</a:t>
            </a:r>
            <a:endParaRPr lang="en-US" altLang="zh-CN" sz="2400" dirty="0"/>
          </a:p>
          <a:p>
            <a:pPr algn="l"/>
            <a:r>
              <a:rPr lang="en-US" altLang="zh-CN" sz="2400" dirty="0"/>
              <a:t>		</a:t>
            </a:r>
            <a:r>
              <a:rPr lang="zh-CN" altLang="en-US" sz="2400" dirty="0"/>
              <a:t>表达式的值（左值表达式，操作符的副作用）</a:t>
            </a:r>
            <a:endParaRPr lang="en-US" altLang="zh-CN" sz="2400" dirty="0"/>
          </a:p>
          <a:p>
            <a:pPr algn="l"/>
            <a:r>
              <a:rPr lang="en-US" altLang="zh-CN" sz="2400" dirty="0"/>
              <a:t>		</a:t>
            </a:r>
            <a:r>
              <a:rPr lang="zh-CN" altLang="en-US" sz="2400" dirty="0"/>
              <a:t>表达式的求值顺序（优先级、结合性、歧义）</a:t>
            </a:r>
            <a:endParaRPr lang="en-US" altLang="zh-CN" sz="2400" dirty="0"/>
          </a:p>
          <a:p>
            <a:pPr algn="l"/>
            <a:r>
              <a:rPr lang="en-US" altLang="zh-CN" sz="2400" dirty="0"/>
              <a:t>		</a:t>
            </a:r>
            <a:r>
              <a:rPr lang="zh-CN" altLang="en-US" sz="2400" dirty="0"/>
              <a:t>表达式的书写</a:t>
            </a:r>
          </a:p>
        </p:txBody>
      </p:sp>
    </p:spTree>
    <p:extLst>
      <p:ext uri="{BB962C8B-B14F-4D97-AF65-F5344CB8AC3E}">
        <p14:creationId xmlns:p14="http://schemas.microsoft.com/office/powerpoint/2010/main" val="283533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语言中的乘法操作（</a:t>
            </a:r>
            <a:r>
              <a:rPr lang="zh-CN" alt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不可以省略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语言中没有幂运算</a:t>
            </a:r>
          </a:p>
          <a:p>
            <a:pPr lvl="1" eaLnBrk="1" hangingPunct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计算平方</a:t>
            </a:r>
          </a:p>
          <a:p>
            <a:pPr lvl="1" eaLnBrk="1" hangingPunct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计算立方</a:t>
            </a:r>
          </a:p>
          <a:p>
            <a:pPr lvl="1" eaLnBrk="1" hangingPunct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可以调用库函数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y)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aseline="30000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该函数的说明信息在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为实数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底数与指数均为整数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的幂运算，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用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自行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实现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幂函数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来求解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FBF4404-B037-4717-A2F7-F0C2BA2E4A7D}" type="slidenum">
              <a:rPr lang="zh-CN" altLang="en-US" sz="1200"/>
              <a:pPr algn="r" eaLnBrk="1" hangingPunct="1"/>
              <a:t>4</a:t>
            </a:fld>
            <a:endParaRPr lang="en-US" altLang="zh-CN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8975616" y="838201"/>
            <a:ext cx="233749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2a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; 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5166" y="2596098"/>
            <a:ext cx="6092825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PowInt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(int x, int n)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z = 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while(n &gt;= 1)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z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x;	// z = z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--n;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z;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表达式的有关问题</a:t>
            </a:r>
            <a:r>
              <a:rPr lang="en-US" altLang="zh-CN" dirty="0"/>
              <a:t>-</a:t>
            </a:r>
            <a:r>
              <a:rPr lang="zh-CN" altLang="en-US" dirty="0"/>
              <a:t>分类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多个操作符与操作数连接起来，可以形成较为复杂的表达式</a:t>
            </a:r>
            <a:r>
              <a:rPr lang="zh-CN" altLang="en-US" sz="2400" dirty="0"/>
              <a:t>（</a:t>
            </a:r>
            <a:r>
              <a:rPr lang="en-US" altLang="zh-CN" sz="2400" dirty="0"/>
              <a:t>Expression</a:t>
            </a:r>
            <a:r>
              <a:rPr lang="zh-CN" altLang="en-US" sz="2400" dirty="0"/>
              <a:t>），包括：</a:t>
            </a:r>
            <a:endParaRPr lang="en-US" altLang="zh-CN" sz="2400" dirty="0"/>
          </a:p>
          <a:p>
            <a:pPr lvl="1"/>
            <a:r>
              <a:rPr lang="zh-CN" altLang="zh-CN" sz="2000" dirty="0"/>
              <a:t>逗号表达式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赋值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条件表达式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关系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逻辑表达式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算术表达式</a:t>
            </a:r>
            <a:endParaRPr lang="en-US" altLang="zh-CN" sz="2000" dirty="0"/>
          </a:p>
          <a:p>
            <a:pPr lvl="1"/>
            <a:r>
              <a:rPr lang="zh-CN" altLang="zh-CN" sz="2000" dirty="0"/>
              <a:t>函数调用表达式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表达式可以作为操作数参加运算，如 </a:t>
            </a:r>
            <a:r>
              <a:rPr lang="en-US" altLang="zh-CN" sz="2400" dirty="0"/>
              <a:t>d = d + 1</a:t>
            </a:r>
          </a:p>
          <a:p>
            <a:pPr lvl="1"/>
            <a:r>
              <a:rPr lang="zh-CN" altLang="en-US" sz="2000" dirty="0"/>
              <a:t>最简单的表达式是一个操作数，如一个字面常量</a:t>
            </a:r>
            <a:r>
              <a:rPr lang="en-US" altLang="zh-CN" sz="2000" dirty="0"/>
              <a:t>1</a:t>
            </a:r>
            <a:r>
              <a:rPr lang="zh-CN" altLang="en-US" sz="2000" dirty="0"/>
              <a:t>，一个变量</a:t>
            </a:r>
            <a:r>
              <a:rPr lang="en-US" altLang="zh-CN" sz="2000" dirty="0"/>
              <a:t>d</a:t>
            </a:r>
          </a:p>
        </p:txBody>
      </p:sp>
      <p:sp>
        <p:nvSpPr>
          <p:cNvPr id="665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281933D-4D22-4DB9-B02A-97880345CDF1}" type="slidenum">
              <a:rPr lang="en-US" altLang="zh-CN" sz="1200">
                <a:ea typeface="楷体_GB2312" pitchFamily="49" charset="-122"/>
              </a:rPr>
              <a:pPr algn="r" eaLnBrk="1" hangingPunct="1"/>
              <a:t>40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0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A76DA9D-DA0B-4021-9CD1-2724CE4C793A}" type="slidenum">
              <a:rPr lang="en-US" altLang="zh-CN" sz="1200">
                <a:ea typeface="楷体_GB2312" pitchFamily="49" charset="-122"/>
              </a:rPr>
              <a:pPr algn="r" eaLnBrk="1" hangingPunct="1"/>
              <a:t>41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程序中的基本操作（通过操作符</a:t>
            </a:r>
            <a:r>
              <a:rPr lang="en-US" altLang="zh-CN" b="0" dirty="0"/>
              <a:t>operator</a:t>
            </a:r>
            <a:r>
              <a:rPr lang="zh-CN" altLang="en-US" b="0" dirty="0"/>
              <a:t>实现</a:t>
            </a:r>
            <a:r>
              <a:rPr lang="en-US" altLang="zh-CN" b="0" dirty="0"/>
              <a:t> 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lvl="1" eaLnBrk="1" hangingPunct="1">
              <a:lnSpc>
                <a:spcPts val="2400"/>
              </a:lnSpc>
              <a:spcBef>
                <a:spcPts val="600"/>
              </a:spcBef>
            </a:pPr>
            <a:r>
              <a:rPr lang="zh-CN" altLang="zh-CN" b="1" dirty="0"/>
              <a:t>算术操作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+  -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++  --</a:t>
            </a:r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  <a:sym typeface="Wingdings 3" pitchFamily="18" charset="2"/>
              </a:rPr>
              <a:t>+  -  *  /  %</a:t>
            </a:r>
            <a:endParaRPr lang="en-US" altLang="zh-CN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关系操作</a:t>
            </a:r>
            <a:endParaRPr lang="en-US" altLang="zh-CN" b="1" dirty="0"/>
          </a:p>
          <a:p>
            <a:pPr marL="457200" lvl="1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Wingdings 3" pitchFamily="18" charset="2"/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  <a:sym typeface="Wingdings 3" pitchFamily="18" charset="2"/>
              </a:rPr>
              <a:t>&gt;  &gt;=  &lt;  &lt;= </a:t>
            </a:r>
          </a:p>
          <a:p>
            <a:pPr marL="457200" lvl="1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FF"/>
                </a:solidFill>
                <a:sym typeface="Wingdings 3" pitchFamily="18" charset="2"/>
              </a:rPr>
              <a:t>	==  !=</a:t>
            </a:r>
            <a:endParaRPr lang="en-US" altLang="zh-CN" sz="2000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逻辑操作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!</a:t>
            </a:r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  <a:sym typeface="Wingdings 3" pitchFamily="18" charset="2"/>
              </a:rPr>
              <a:t>&amp;&amp; </a:t>
            </a:r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  <a:sym typeface="Wingdings 3" pitchFamily="18" charset="2"/>
              </a:rPr>
              <a:t>||</a:t>
            </a:r>
            <a:endParaRPr lang="en-US" altLang="zh-CN" b="1" dirty="0">
              <a:solidFill>
                <a:srgbClr val="FF00FF"/>
              </a:solidFill>
            </a:endParaRP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条件操作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9900"/>
                </a:solidFill>
              </a:rPr>
              <a:t>? :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en-US" b="1" dirty="0"/>
              <a:t>逗号操作 </a:t>
            </a:r>
            <a:r>
              <a:rPr lang="en-US" altLang="zh-CN" b="1" dirty="0">
                <a:solidFill>
                  <a:srgbClr val="FF9900"/>
                </a:solidFill>
              </a:rPr>
              <a:t>,</a:t>
            </a:r>
            <a:endParaRPr lang="en-US" altLang="zh-CN" b="1" dirty="0"/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位操作</a:t>
            </a:r>
            <a:endParaRPr lang="en-US" altLang="zh-CN" b="1" dirty="0"/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~  </a:t>
            </a:r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</a:rPr>
              <a:t>&amp;  |  ^ </a:t>
            </a:r>
          </a:p>
          <a:p>
            <a:pPr marL="914400" lvl="2" indent="0" eaLnBrk="1" hangingPunct="1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</a:rPr>
              <a:t>&lt;&lt;  &gt;&gt;</a:t>
            </a:r>
          </a:p>
          <a:p>
            <a:pPr lvl="1" eaLnBrk="1" hangingPunct="1"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/>
              <a:t>赋值操作</a:t>
            </a:r>
            <a:r>
              <a:rPr lang="en-US" altLang="zh-CN" b="1" dirty="0">
                <a:solidFill>
                  <a:srgbClr val="FF00FF"/>
                </a:solidFill>
              </a:rPr>
              <a:t> </a:t>
            </a:r>
            <a:r>
              <a:rPr lang="en-US" altLang="zh-CN" sz="2000" b="1" dirty="0">
                <a:solidFill>
                  <a:srgbClr val="FF00FF"/>
                </a:solidFill>
              </a:rPr>
              <a:t>=	  +=  -=  *=  /=  %=	  &lt;&lt;=  &gt;&gt;=  &amp;=  |=  ^=</a:t>
            </a:r>
          </a:p>
        </p:txBody>
      </p:sp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程序中操作的描述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9A8C601-32B4-4551-B647-2371F777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4" y="2670784"/>
            <a:ext cx="476858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  按功能分类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68DABB-F638-47E0-8615-21003E1D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34" y="1448780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单目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D3E27F-96EA-4FFB-B556-2CD74776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34" y="1839806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单目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8460FDC-B668-400E-9835-7E98E4F7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446" y="6201308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B887ECB-8E56-44D5-83FF-EF7F8D4E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34" y="2230832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BCA9CEE-A94D-4EBD-8A8B-1BA23A59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438" y="3615019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单目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D4D67CD-90C4-419F-A40F-F87BADC8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438" y="4009030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0B60D30-8AC9-4ABD-BE0D-507EAD77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95" y="6525344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38286F5-9055-4572-A57D-52A09F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438" y="4403041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433F51E9-4CA6-44F6-AFC5-50765D5C6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642" y="1380829"/>
            <a:ext cx="510196" cy="5324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目：操作符能连接的操作数的个数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13830-4669-4C8E-B3D4-6E50BA4C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446" y="5861013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360AB81-5A3C-40E3-86A3-2B177044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446" y="5553236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单目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C549B0B-6B69-4C40-9661-3F723811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95" y="5199197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141750A-C842-491B-83AA-C8B03BEE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95" y="4869160"/>
            <a:ext cx="69762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三目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D7140AA-41BC-487F-9D0C-44E07A27E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95" y="2710387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B7EB02B-A2DF-4E2F-9A09-66B4A58A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506" y="3110713"/>
            <a:ext cx="700833" cy="390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bIns="36000">
            <a:spAutoFit/>
          </a:bodyPr>
          <a:lstStyle/>
          <a:p>
            <a:pPr eaLnBrk="1" hangingPunct="1"/>
            <a:r>
              <a:rPr kumimoji="1" lang="zh-CN" altLang="en-US" sz="2000" dirty="0">
                <a:latin typeface="宋体" pitchFamily="2" charset="-122"/>
              </a:rPr>
              <a:t>双目</a:t>
            </a:r>
          </a:p>
        </p:txBody>
      </p:sp>
    </p:spTree>
    <p:extLst>
      <p:ext uri="{BB962C8B-B14F-4D97-AF65-F5344CB8AC3E}">
        <p14:creationId xmlns:p14="http://schemas.microsoft.com/office/powerpoint/2010/main" val="22731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表达式的有关问题</a:t>
            </a:r>
            <a:r>
              <a:rPr lang="en-US" altLang="zh-CN" dirty="0"/>
              <a:t>-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每个表达式有一个值</a:t>
            </a:r>
            <a:endParaRPr lang="en-US" altLang="zh-CN" dirty="0"/>
          </a:p>
          <a:p>
            <a:pPr lvl="1"/>
            <a:r>
              <a:rPr lang="zh-CN" altLang="zh-CN" dirty="0"/>
              <a:t>常量表达式（表达式中不含变量）在编译期间可确定其值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算术表达式的值通常是一个整数或小数，具体类型由表达式中操作数的类型决定，一般存储在内存的临时空间里（前缀自增</a:t>
            </a:r>
            <a:r>
              <a:rPr lang="en-US" altLang="zh-CN" dirty="0"/>
              <a:t>/</a:t>
            </a:r>
            <a:r>
              <a:rPr lang="zh-CN" altLang="zh-CN" dirty="0"/>
              <a:t>自减操作的结果存储在操作数中）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关系或逻辑表达式的值一般也是存储在内存的临时空间里，要么为“真”（</a:t>
            </a:r>
            <a:r>
              <a:rPr lang="en-US" altLang="zh-CN" dirty="0"/>
              <a:t>true</a:t>
            </a:r>
            <a:r>
              <a:rPr lang="zh-CN" altLang="zh-CN" dirty="0"/>
              <a:t>，计算机中用</a:t>
            </a:r>
            <a:r>
              <a:rPr lang="en-US" altLang="zh-CN" dirty="0"/>
              <a:t>1</a:t>
            </a:r>
            <a:r>
              <a:rPr lang="zh-CN" altLang="zh-CN" dirty="0"/>
              <a:t>存储），要么为“假”（</a:t>
            </a:r>
            <a:r>
              <a:rPr lang="en-US" altLang="zh-CN" dirty="0"/>
              <a:t>false</a:t>
            </a:r>
            <a:r>
              <a:rPr lang="zh-CN" altLang="zh-CN" dirty="0"/>
              <a:t>，计算机中用</a:t>
            </a:r>
            <a:r>
              <a:rPr lang="en-US" altLang="zh-CN" dirty="0"/>
              <a:t>0</a:t>
            </a:r>
            <a:r>
              <a:rPr lang="zh-CN" altLang="zh-CN" dirty="0"/>
              <a:t>存储）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赋值表达式的值一般存储在</a:t>
            </a:r>
            <a:r>
              <a:rPr lang="zh-CN" altLang="zh-CN" dirty="0">
                <a:solidFill>
                  <a:schemeClr val="accent2"/>
                </a:solidFill>
              </a:rPr>
              <a:t>左边的操作数</a:t>
            </a:r>
            <a:r>
              <a:rPr lang="zh-CN" altLang="zh-CN" dirty="0"/>
              <a:t>中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条件表达式的值是第二个或第三个子表达式的值，一般存储在内存的临时空间里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整个逗号表达式的值是</a:t>
            </a:r>
            <a:r>
              <a:rPr lang="zh-CN" altLang="zh-CN" dirty="0">
                <a:solidFill>
                  <a:srgbClr val="FF0000"/>
                </a:solidFill>
              </a:rPr>
              <a:t>最后</a:t>
            </a:r>
            <a:r>
              <a:rPr lang="zh-CN" altLang="zh-CN" dirty="0"/>
              <a:t>一个子表达式的值，一般存储在内存的临时空间里（比如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a=3*5, a*4 </a:t>
            </a:r>
            <a:r>
              <a:rPr lang="zh-CN" altLang="zh-CN" dirty="0"/>
              <a:t>这个逗号表达式的值为</a:t>
            </a:r>
            <a:r>
              <a:rPr lang="en-US" altLang="zh-CN" dirty="0"/>
              <a:t>60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为</a:t>
            </a:r>
            <a:r>
              <a:rPr lang="en-US" altLang="zh-CN" dirty="0"/>
              <a:t>15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sp>
        <p:nvSpPr>
          <p:cNvPr id="6758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8A6CBAC-E795-4AF7-8059-6E014F2AB667}" type="slidenum">
              <a:rPr lang="en-US" altLang="zh-CN" sz="1200">
                <a:ea typeface="楷体_GB2312" pitchFamily="49" charset="-122"/>
              </a:rPr>
              <a:pPr algn="r" eaLnBrk="1" hangingPunct="1"/>
              <a:t>42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96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左值表达式</a:t>
            </a:r>
            <a:endParaRPr lang="en-US" altLang="zh-CN" dirty="0"/>
          </a:p>
          <a:p>
            <a:pPr lvl="1"/>
            <a:r>
              <a:rPr lang="zh-CN" altLang="zh-CN" dirty="0"/>
              <a:t>表达式</a:t>
            </a:r>
            <a:r>
              <a:rPr lang="zh-CN" altLang="en-US" dirty="0"/>
              <a:t>的</a:t>
            </a:r>
            <a:r>
              <a:rPr lang="zh-CN" altLang="zh-CN" dirty="0"/>
              <a:t>值存储在操作数中（而不在内存的临时空间里），即表达式的值有明确的内存地址。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一个变量</a:t>
            </a:r>
            <a:endParaRPr lang="en-US" altLang="zh-CN" dirty="0"/>
          </a:p>
          <a:p>
            <a:pPr lvl="1"/>
            <a:r>
              <a:rPr lang="zh-CN" altLang="zh-CN" dirty="0"/>
              <a:t>一个赋值表达式</a:t>
            </a:r>
            <a:endParaRPr lang="en-US" altLang="zh-CN" dirty="0"/>
          </a:p>
          <a:p>
            <a:pPr lvl="1"/>
            <a:r>
              <a:rPr lang="zh-CN" altLang="zh-CN" dirty="0"/>
              <a:t>一个前缀自增</a:t>
            </a:r>
            <a:r>
              <a:rPr lang="en-US" altLang="zh-CN" dirty="0"/>
              <a:t>/</a:t>
            </a:r>
            <a:r>
              <a:rPr lang="zh-CN" altLang="zh-CN" dirty="0"/>
              <a:t>自减操作表达式</a:t>
            </a:r>
            <a:endParaRPr lang="zh-CN" altLang="en-US" dirty="0"/>
          </a:p>
        </p:txBody>
      </p:sp>
      <p:sp>
        <p:nvSpPr>
          <p:cNvPr id="6861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67C2123-0D68-458A-A89D-283566634644}" type="slidenum">
              <a:rPr lang="en-US" altLang="zh-CN" sz="1200">
                <a:ea typeface="楷体_GB2312" pitchFamily="49" charset="-122"/>
              </a:rPr>
              <a:pPr algn="r" eaLnBrk="1" hangingPunct="1"/>
              <a:t>43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362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63600"/>
            <a:ext cx="12190413" cy="5949950"/>
          </a:xfrm>
        </p:spPr>
        <p:txBody>
          <a:bodyPr/>
          <a:lstStyle/>
          <a:p>
            <a:r>
              <a:rPr lang="zh-CN" altLang="zh-CN" dirty="0"/>
              <a:t>操作符的副作用</a:t>
            </a:r>
            <a:endParaRPr lang="zh-CN" altLang="en-US" dirty="0"/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一般的基本操作符不改变参与操作的操作数的值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少数操作符会改变参与操作的操作数的值，这种操作符通常被认为带有副作用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赋值操作符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自增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自减操作符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这类操作符的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单个操作数或左边的操作数必须是左值表达式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，否则这个副作用的结果无处安放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x=3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(x=2)=3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x++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++(x=2)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(x=2)++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++(++x)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(++x)++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3++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)--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--(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3=n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(!m)=n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(x++)++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++(x++)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这个副作用通常是我们需要的，但是有时候会让代码产生歧义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66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C732C3A-BD5A-468A-A787-73C61BEFA339}" type="slidenum">
              <a:rPr lang="en-US" altLang="zh-CN" sz="1200">
                <a:ea typeface="楷体_GB2312" pitchFamily="49" charset="-122"/>
              </a:rPr>
              <a:pPr algn="r" eaLnBrk="1" hangingPunct="1"/>
              <a:t>44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2709" name="矩形 4"/>
          <p:cNvSpPr>
            <a:spLocks noChangeArrowheads="1"/>
          </p:cNvSpPr>
          <p:nvPr/>
        </p:nvSpPr>
        <p:spPr bwMode="auto">
          <a:xfrm>
            <a:off x="11093388" y="4595676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058476" y="411307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表达式的有关问题</a:t>
            </a:r>
            <a:r>
              <a:rPr lang="en-US" altLang="zh-CN" dirty="0"/>
              <a:t>-</a:t>
            </a:r>
            <a:r>
              <a:rPr lang="zh-CN" altLang="en-US" dirty="0"/>
              <a:t>求值顺序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一个表达式可以包含多个操作，先执行哪一个操作呢？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系统会依据各个操作符的</a:t>
            </a:r>
            <a:r>
              <a:rPr lang="zh-CN" altLang="zh-CN" dirty="0">
                <a:solidFill>
                  <a:srgbClr val="FF0000"/>
                </a:solidFill>
              </a:rPr>
              <a:t>功能</a:t>
            </a:r>
            <a:r>
              <a:rPr lang="zh-CN" altLang="zh-CN" dirty="0"/>
              <a:t>及其</a:t>
            </a:r>
            <a:r>
              <a:rPr lang="zh-CN" altLang="zh-CN" dirty="0">
                <a:solidFill>
                  <a:srgbClr val="FF0000"/>
                </a:solidFill>
              </a:rPr>
              <a:t>优先级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结合性</a:t>
            </a:r>
            <a:r>
              <a:rPr lang="zh-CN" altLang="zh-CN" dirty="0"/>
              <a:t>来计算表达式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zh-CN" dirty="0"/>
              <a:t>语言有以下</a:t>
            </a:r>
            <a:r>
              <a:rPr lang="zh-CN" altLang="en-US" dirty="0"/>
              <a:t>具体</a:t>
            </a:r>
            <a:r>
              <a:rPr lang="zh-CN" altLang="zh-CN" dirty="0"/>
              <a:t>规则：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1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对于相邻的</a:t>
            </a:r>
            <a:r>
              <a:rPr lang="zh-CN" altLang="zh-CN" dirty="0"/>
              <a:t>两个操作，操作规则为：</a:t>
            </a:r>
          </a:p>
          <a:p>
            <a:pPr>
              <a:buFontTx/>
              <a:buNone/>
            </a:pPr>
            <a:r>
              <a:rPr lang="en-US" altLang="zh-CN" sz="2400" dirty="0"/>
              <a:t>		a</a:t>
            </a:r>
            <a:r>
              <a:rPr lang="zh-CN" altLang="zh-CN" sz="2400" dirty="0"/>
              <a:t>）判断两个操作符的优先级高低，然后先处理优先级高的操作符；</a:t>
            </a:r>
          </a:p>
          <a:p>
            <a:pPr>
              <a:buFontTx/>
              <a:buNone/>
            </a:pPr>
            <a:r>
              <a:rPr lang="en-US" altLang="zh-CN" sz="2400" dirty="0"/>
              <a:t>		b</a:t>
            </a:r>
            <a:r>
              <a:rPr lang="zh-CN" altLang="zh-CN" sz="2400" dirty="0"/>
              <a:t>）如果两个操作符的优先级相同，再判断两个操作符的结合性，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			</a:t>
            </a:r>
            <a:r>
              <a:rPr lang="zh-CN" altLang="zh-CN" sz="2400" dirty="0"/>
              <a:t>结合性为左结合的先处理左边的操作符，为右结合的先处理右边的操作符；</a:t>
            </a:r>
          </a:p>
          <a:p>
            <a:pPr>
              <a:buFontTx/>
              <a:buNone/>
            </a:pPr>
            <a:r>
              <a:rPr lang="en-US" altLang="zh-CN" sz="2400" dirty="0"/>
              <a:t>		c</a:t>
            </a:r>
            <a:r>
              <a:rPr lang="zh-CN" altLang="zh-CN" sz="2400" dirty="0"/>
              <a:t>）加圆括号的操作优先执行。</a:t>
            </a:r>
          </a:p>
          <a:p>
            <a:pPr>
              <a:buFontTx/>
              <a:buNone/>
            </a:pPr>
            <a:r>
              <a:rPr lang="en-US" altLang="zh-CN" dirty="0"/>
              <a:t>	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对于不相邻的</a:t>
            </a:r>
            <a:r>
              <a:rPr lang="zh-CN" altLang="zh-CN" dirty="0"/>
              <a:t>两个操作，</a:t>
            </a:r>
            <a:r>
              <a:rPr lang="en-US" altLang="zh-CN" dirty="0"/>
              <a:t>C</a:t>
            </a:r>
            <a:r>
              <a:rPr lang="zh-CN" altLang="zh-CN" dirty="0"/>
              <a:t>语言未规定操作顺序，由具体编译器决定</a:t>
            </a:r>
            <a:endParaRPr lang="en-US" altLang="zh-CN" dirty="0"/>
          </a:p>
          <a:p>
            <a:pPr>
              <a:buNone/>
            </a:pPr>
            <a:r>
              <a:rPr lang="en-US" altLang="zh-CN" sz="2400" b="0" dirty="0"/>
              <a:t>		</a:t>
            </a:r>
            <a:r>
              <a:rPr lang="zh-CN" altLang="en-US" sz="2400" b="0" dirty="0"/>
              <a:t>（</a:t>
            </a:r>
            <a:r>
              <a:rPr lang="zh-CN" altLang="zh-CN" sz="2400" b="0" dirty="0"/>
              <a:t>比如，对于表达式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)*(c-d)</a:t>
            </a:r>
            <a:r>
              <a:rPr lang="zh-CN" altLang="zh-CN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zh-CN" sz="2400" b="0" dirty="0"/>
              <a:t>语言没有规定</a:t>
            </a:r>
            <a:r>
              <a:rPr lang="en-US" altLang="zh-CN" sz="2400" b="0" dirty="0"/>
              <a:t>+</a:t>
            </a:r>
            <a:r>
              <a:rPr lang="zh-CN" altLang="zh-CN" sz="2400" b="0" dirty="0"/>
              <a:t>和</a:t>
            </a:r>
            <a:r>
              <a:rPr lang="en-US" altLang="zh-CN" sz="2400" b="0" dirty="0"/>
              <a:t>-</a:t>
            </a:r>
            <a:r>
              <a:rPr lang="zh-CN" altLang="zh-CN" sz="2400" b="0" dirty="0"/>
              <a:t>的操作顺序。</a:t>
            </a:r>
            <a:r>
              <a:rPr lang="zh-CN" altLang="en-US" sz="2400" b="0" dirty="0"/>
              <a:t>）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b="0" dirty="0"/>
              <a:t>		</a:t>
            </a:r>
            <a:r>
              <a:rPr lang="zh-CN" altLang="zh-CN" sz="2400" b="0" dirty="0"/>
              <a:t>（</a:t>
            </a:r>
            <a:r>
              <a:rPr lang="en-US" altLang="zh-CN" sz="2400" b="0" dirty="0"/>
              <a:t>&amp;&amp;</a:t>
            </a:r>
            <a:r>
              <a:rPr lang="zh-CN" altLang="zh-CN" sz="2400" b="0" dirty="0"/>
              <a:t>、</a:t>
            </a:r>
            <a:r>
              <a:rPr lang="en-US" altLang="zh-CN" sz="2400" b="0" dirty="0"/>
              <a:t>||</a:t>
            </a:r>
            <a:r>
              <a:rPr lang="zh-CN" altLang="zh-CN" sz="2400" b="0" dirty="0"/>
              <a:t>、</a:t>
            </a:r>
            <a:r>
              <a:rPr lang="en-US" altLang="zh-CN" sz="2400" b="0" dirty="0"/>
              <a:t>?: </a:t>
            </a:r>
            <a:r>
              <a:rPr lang="zh-CN" altLang="zh-CN" sz="2400" b="0" dirty="0"/>
              <a:t>和，连接的表达式除外，它们都是先计算左边第一个子表达式）</a:t>
            </a:r>
            <a:endParaRPr lang="en-US" altLang="zh-CN" sz="2400" b="0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665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281933D-4D22-4DB9-B02A-97880345CDF1}" type="slidenum">
              <a:rPr lang="en-US" altLang="zh-CN" sz="1200">
                <a:ea typeface="楷体_GB2312" pitchFamily="49" charset="-122"/>
              </a:rPr>
              <a:pPr algn="r" eaLnBrk="1" hangingPunct="1"/>
              <a:t>45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456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操作符的优先级（</a:t>
            </a:r>
            <a:r>
              <a:rPr lang="en-US" altLang="zh-CN" dirty="0"/>
              <a:t>precedence</a:t>
            </a:r>
            <a:r>
              <a:rPr lang="zh-CN" altLang="zh-CN" dirty="0"/>
              <a:t>）</a:t>
            </a:r>
            <a:endParaRPr lang="zh-CN" altLang="en-US" dirty="0"/>
          </a:p>
          <a:p>
            <a:pPr lvl="1"/>
            <a:r>
              <a:rPr lang="zh-CN" altLang="zh-CN" dirty="0"/>
              <a:t>是指操作符的优先处理级别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语言将基本操作符分成若干个级别</a:t>
            </a:r>
            <a:endParaRPr lang="en-US" altLang="zh-CN" dirty="0"/>
          </a:p>
          <a:p>
            <a:pPr lvl="2"/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级为最高级别，第</a:t>
            </a:r>
            <a:r>
              <a:rPr lang="en-US" altLang="zh-CN" dirty="0"/>
              <a:t>2</a:t>
            </a:r>
            <a:r>
              <a:rPr lang="zh-CN" altLang="zh-CN" dirty="0"/>
              <a:t>级次之，以此类推。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语言操作符的优先级</a:t>
            </a:r>
            <a:r>
              <a:rPr lang="zh-CN" altLang="en-US" dirty="0"/>
              <a:t>一般</a:t>
            </a:r>
            <a:r>
              <a:rPr lang="zh-CN" altLang="zh-CN" dirty="0"/>
              <a:t>按</a:t>
            </a:r>
            <a:endParaRPr lang="en-US" altLang="zh-CN" dirty="0"/>
          </a:p>
          <a:p>
            <a:pPr lvl="1">
              <a:buFontTx/>
              <a:buNone/>
            </a:pPr>
            <a:r>
              <a:rPr lang="zh-CN" altLang="zh-CN" dirty="0"/>
              <a:t>“单目、双目、三目、赋值”依次降低，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zh-CN" altLang="zh-CN" dirty="0"/>
              <a:t>其中双目操作符的优先级按</a:t>
            </a:r>
            <a:endParaRPr lang="en-US" altLang="zh-CN" dirty="0"/>
          </a:p>
          <a:p>
            <a:pPr lvl="1">
              <a:buFontTx/>
              <a:buNone/>
            </a:pPr>
            <a:r>
              <a:rPr lang="zh-CN" altLang="zh-CN" dirty="0"/>
              <a:t>“算术、移位、关系、逻辑位、逻辑”依次降低。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35367" y="746125"/>
            <a:ext cx="4392488" cy="5562600"/>
          </a:xfrm>
          <a:prstGeom prst="wedgeRectCallout">
            <a:avLst>
              <a:gd name="adj1" fmla="val -74690"/>
              <a:gd name="adj2" fmla="val -364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( )                </a:t>
            </a:r>
            <a:r>
              <a:rPr kumimoji="1" lang="zh-CN" altLang="en-US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高</a:t>
            </a:r>
          </a:p>
          <a:p>
            <a:pPr eaLnBrk="1" hangingPunct="1"/>
            <a:r>
              <a:rPr kumimoji="1" lang="zh-CN" altLang="en-US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单目操作符</a:t>
            </a:r>
          </a:p>
          <a:p>
            <a:pPr eaLnBrk="1" hangingPunct="1"/>
            <a:r>
              <a:rPr kumimoji="1" lang="zh-CN" altLang="en-US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*  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/  %</a:t>
            </a:r>
            <a:b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</a:b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+  -</a:t>
            </a:r>
            <a:b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</a:b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&lt;&lt;  &gt;&gt; 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&gt;   &lt;  &gt;=  &lt;=</a:t>
            </a:r>
            <a:b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</a:b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==   !=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&amp;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^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| 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&amp;&amp; </a:t>
            </a:r>
          </a:p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||</a:t>
            </a:r>
          </a:p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? :</a:t>
            </a:r>
            <a:br>
              <a:rPr kumimoji="1" lang="en-US" altLang="zh-CN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</a:br>
            <a:r>
              <a:rPr kumimoji="1" lang="en-US" altLang="zh-CN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= </a:t>
            </a:r>
          </a:p>
          <a:p>
            <a:pPr eaLnBrk="1" hangingPunct="1"/>
            <a:r>
              <a:rPr kumimoji="1" lang="en-US" altLang="zh-CN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 ,                  </a:t>
            </a:r>
            <a:r>
              <a:rPr kumimoji="1" lang="zh-CN" altLang="en-US" b="1" dirty="0">
                <a:solidFill>
                  <a:schemeClr val="tx2"/>
                </a:solidFill>
                <a:latin typeface="Courier New" pitchFamily="49" charset="0"/>
                <a:ea typeface="华文楷体" pitchFamily="2" charset="-122"/>
                <a:cs typeface="Courier New" pitchFamily="49" charset="0"/>
              </a:rPr>
              <a:t>低</a:t>
            </a:r>
          </a:p>
        </p:txBody>
      </p:sp>
      <p:sp>
        <p:nvSpPr>
          <p:cNvPr id="7373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687605E-A1EA-4A39-9E08-B8EB3DDEBB26}" type="slidenum">
              <a:rPr lang="en-US" altLang="zh-CN" sz="1200">
                <a:ea typeface="楷体_GB2312" pitchFamily="49" charset="-122"/>
              </a:rPr>
              <a:pPr algn="r" eaLnBrk="1" hangingPunct="1"/>
              <a:t>46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操作符的结合性（</a:t>
            </a:r>
            <a:r>
              <a:rPr lang="en-US" altLang="zh-CN" dirty="0"/>
              <a:t>associativity</a:t>
            </a:r>
            <a:r>
              <a:rPr lang="zh-CN" altLang="zh-CN" dirty="0"/>
              <a:t>）</a:t>
            </a:r>
            <a:endParaRPr lang="zh-CN" altLang="en-US" dirty="0"/>
          </a:p>
          <a:p>
            <a:pPr lvl="1"/>
            <a:r>
              <a:rPr lang="zh-CN" altLang="zh-CN" dirty="0"/>
              <a:t>是指操作符与操作数的结合特性</a:t>
            </a:r>
            <a:endParaRPr lang="en-US" altLang="zh-CN" dirty="0"/>
          </a:p>
          <a:p>
            <a:pPr lvl="1"/>
            <a:r>
              <a:rPr lang="zh-CN" altLang="en-US" dirty="0"/>
              <a:t>包括：</a:t>
            </a:r>
            <a:endParaRPr lang="en-US" altLang="zh-CN" dirty="0"/>
          </a:p>
          <a:p>
            <a:pPr lvl="2"/>
            <a:r>
              <a:rPr lang="zh-CN" altLang="zh-CN" dirty="0"/>
              <a:t>左结合</a:t>
            </a:r>
            <a:r>
              <a:rPr lang="zh-CN" altLang="en-US" dirty="0"/>
              <a:t>：</a:t>
            </a:r>
            <a:r>
              <a:rPr lang="zh-CN" altLang="zh-CN" dirty="0"/>
              <a:t>先让左边的操作符与最近的操作数结合起来</a:t>
            </a:r>
            <a:endParaRPr lang="en-US" altLang="zh-CN" dirty="0"/>
          </a:p>
          <a:p>
            <a:pPr lvl="2"/>
            <a:r>
              <a:rPr lang="zh-CN" altLang="zh-CN" dirty="0"/>
              <a:t>右结合</a:t>
            </a:r>
            <a:r>
              <a:rPr lang="zh-CN" altLang="en-US" dirty="0"/>
              <a:t>：</a:t>
            </a:r>
            <a:r>
              <a:rPr lang="zh-CN" altLang="zh-CN" dirty="0"/>
              <a:t>先让右边的操作符与最近的操作数结合起来</a:t>
            </a:r>
            <a:endParaRPr lang="en-US" altLang="zh-CN" dirty="0"/>
          </a:p>
        </p:txBody>
      </p:sp>
      <p:sp>
        <p:nvSpPr>
          <p:cNvPr id="74757" name="AutoShape 6"/>
          <p:cNvSpPr>
            <a:spLocks/>
          </p:cNvSpPr>
          <p:nvPr/>
        </p:nvSpPr>
        <p:spPr bwMode="auto">
          <a:xfrm>
            <a:off x="7139322" y="2608914"/>
            <a:ext cx="101587" cy="820738"/>
          </a:xfrm>
          <a:prstGeom prst="leftBrace">
            <a:avLst>
              <a:gd name="adj1" fmla="val 897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7308006" y="2480699"/>
            <a:ext cx="803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单目</a:t>
            </a:r>
            <a:br>
              <a:rPr kumimoji="1" lang="zh-CN" altLang="en-US" b="1" dirty="0">
                <a:latin typeface="Times New Roman" pitchFamily="18" charset="0"/>
              </a:rPr>
            </a:br>
            <a:r>
              <a:rPr kumimoji="1" lang="zh-CN" altLang="en-US" b="1" dirty="0">
                <a:latin typeface="Times New Roman" pitchFamily="18" charset="0"/>
              </a:rPr>
              <a:t>三目</a:t>
            </a:r>
            <a:br>
              <a:rPr kumimoji="1" lang="zh-CN" altLang="en-US" b="1" dirty="0">
                <a:latin typeface="Times New Roman" pitchFamily="18" charset="0"/>
              </a:rPr>
            </a:br>
            <a:r>
              <a:rPr kumimoji="1" lang="zh-CN" altLang="en-US" b="1" dirty="0">
                <a:latin typeface="Times New Roman" pitchFamily="18" charset="0"/>
              </a:rPr>
              <a:t>赋值</a:t>
            </a:r>
          </a:p>
        </p:txBody>
      </p:sp>
      <p:sp>
        <p:nvSpPr>
          <p:cNvPr id="7475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44B38C5-4FB6-4ADD-832E-EE18AD63C058}" type="slidenum">
              <a:rPr lang="en-US" altLang="zh-CN" sz="1200">
                <a:ea typeface="楷体_GB2312" pitchFamily="49" charset="-122"/>
              </a:rPr>
              <a:pPr algn="r" eaLnBrk="1" hangingPunct="1"/>
              <a:t>47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6E0733-6A5D-4412-A2DD-9F58DF034DB6}"/>
              </a:ext>
            </a:extLst>
          </p:cNvPr>
          <p:cNvSpPr/>
          <p:nvPr/>
        </p:nvSpPr>
        <p:spPr>
          <a:xfrm>
            <a:off x="7282249" y="201903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双目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1FEB7-5A4E-41D7-83EC-E591EFB4F579}"/>
              </a:ext>
            </a:extLst>
          </p:cNvPr>
          <p:cNvSpPr/>
          <p:nvPr/>
        </p:nvSpPr>
        <p:spPr>
          <a:xfrm>
            <a:off x="8161491" y="2480699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  <a:sym typeface="Wingdings 3" pitchFamily="18" charset="2"/>
              </a:rPr>
              <a:t>!~a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6577F-0E08-4CB0-992C-09153EE86FD2}"/>
              </a:ext>
            </a:extLst>
          </p:cNvPr>
          <p:cNvSpPr/>
          <p:nvPr/>
        </p:nvSpPr>
        <p:spPr>
          <a:xfrm>
            <a:off x="8161491" y="3198167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 b = 3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532324-DE9E-4A34-9118-DCDA87B4B404}"/>
              </a:ext>
            </a:extLst>
          </p:cNvPr>
          <p:cNvSpPr/>
          <p:nvPr/>
        </p:nvSpPr>
        <p:spPr>
          <a:xfrm>
            <a:off x="8161491" y="1938469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x/y*z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5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587" y="112714"/>
            <a:ext cx="11987239" cy="579437"/>
          </a:xfrm>
        </p:spPr>
        <p:txBody>
          <a:bodyPr lIns="91440" tIns="45720" rIns="91440" bIns="45720" anchor="b">
            <a:spAutoFit/>
          </a:bodyPr>
          <a:lstStyle/>
          <a:p>
            <a:pPr eaLnBrk="1" hangingPunct="1"/>
            <a:endParaRPr lang="zh-CN" altLang="en-US" sz="3200" b="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22" y="863600"/>
            <a:ext cx="10766082" cy="1709738"/>
          </a:xfrm>
        </p:spPr>
        <p:txBody>
          <a:bodyPr lIns="91440" tIns="45720" rIns="91440" bIns="45720"/>
          <a:lstStyle/>
          <a:p>
            <a:pPr eaLnBrk="1" hangingPunct="1">
              <a:buNone/>
            </a:pPr>
            <a:r>
              <a:rPr lang="zh-CN" altLang="en-US" sz="2400" b="0" dirty="0"/>
              <a:t>条件操作符的右结合（</a:t>
            </a:r>
            <a:r>
              <a:rPr kumimoji="1" lang="zh-CN" altLang="en-US" sz="2400" b="0" dirty="0"/>
              <a:t>条件操作符允许嵌套）</a:t>
            </a:r>
            <a:endParaRPr lang="zh-CN" altLang="en-US" sz="2400" b="0" dirty="0"/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int a = 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(a==2)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a++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a++;</a:t>
            </a:r>
          </a:p>
        </p:txBody>
      </p:sp>
      <p:sp>
        <p:nvSpPr>
          <p:cNvPr id="891909" name="Rectangle 5"/>
          <p:cNvSpPr>
            <a:spLocks noChangeArrowheads="1"/>
          </p:cNvSpPr>
          <p:nvPr/>
        </p:nvSpPr>
        <p:spPr bwMode="auto">
          <a:xfrm>
            <a:off x="101586" y="2900363"/>
            <a:ext cx="5892034" cy="1975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(a==2)?1:0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?a++:a++;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91910" name="Rectangle 6"/>
          <p:cNvSpPr>
            <a:spLocks noChangeArrowheads="1"/>
          </p:cNvSpPr>
          <p:nvPr/>
        </p:nvSpPr>
        <p:spPr bwMode="auto">
          <a:xfrm>
            <a:off x="6131210" y="2900363"/>
            <a:ext cx="5957616" cy="1979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a  =  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(a==2)?1: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0?a++:a++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891913" name="Line 9"/>
          <p:cNvSpPr>
            <a:spLocks noChangeShapeType="1"/>
          </p:cNvSpPr>
          <p:nvPr/>
        </p:nvSpPr>
        <p:spPr bwMode="auto">
          <a:xfrm>
            <a:off x="5587272" y="2214563"/>
            <a:ext cx="2844430" cy="6096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29332B9-6B94-441A-9C47-F0B9F47EAC86}" type="slidenum">
              <a:rPr lang="zh-CN" altLang="en-US" sz="1200"/>
              <a:pPr algn="r" eaLnBrk="1" hangingPunct="1"/>
              <a:t>48</a:t>
            </a:fld>
            <a:endParaRPr lang="en-US" altLang="zh-C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93620" y="4914900"/>
            <a:ext cx="6148117" cy="135421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FF0000"/>
                </a:solidFill>
              </a:rPr>
              <a:t>结合之后，赋值表达式右侧是一个操作，而不是相邻的两个操作。</a:t>
            </a:r>
            <a:endParaRPr kumimoji="1"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</a:pPr>
            <a:r>
              <a:rPr lang="zh-CN" altLang="zh-CN" sz="2000" dirty="0"/>
              <a:t>对于相邻的两个操作</a:t>
            </a:r>
            <a:r>
              <a:rPr lang="zh-CN" altLang="en-US" sz="2000" dirty="0"/>
              <a:t>，</a:t>
            </a:r>
            <a:r>
              <a:rPr lang="zh-CN" altLang="zh-CN" sz="2000" dirty="0"/>
              <a:t>加圆括号的操作优先执行。</a:t>
            </a:r>
            <a:r>
              <a:rPr lang="zh-CN" altLang="en-US" sz="2000" dirty="0"/>
              <a:t>对于一个操作，按自身操作特征进行操作：短路求值</a:t>
            </a:r>
          </a:p>
        </p:txBody>
      </p:sp>
    </p:spTree>
    <p:extLst>
      <p:ext uri="{BB962C8B-B14F-4D97-AF65-F5344CB8AC3E}">
        <p14:creationId xmlns:p14="http://schemas.microsoft.com/office/powerpoint/2010/main" val="28973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9" grpId="0" animBg="1" autoUpdateAnimBg="0"/>
      <p:bldP spid="891910" grpId="0" animBg="1" autoUpdateAnimBg="0"/>
      <p:bldP spid="891913" grpId="0" animBg="1"/>
      <p:bldP spid="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ym typeface="Wingdings 3" pitchFamily="18" charset="2"/>
              </a:rPr>
              <a:t>取正</a:t>
            </a:r>
            <a:r>
              <a:rPr lang="en-US" altLang="zh-CN">
                <a:sym typeface="Wingdings 3" pitchFamily="18" charset="2"/>
              </a:rPr>
              <a:t>/</a:t>
            </a:r>
            <a:r>
              <a:rPr lang="zh-CN" altLang="en-US">
                <a:sym typeface="Wingdings 3" pitchFamily="18" charset="2"/>
              </a:rPr>
              <a:t>负与加</a:t>
            </a:r>
            <a:r>
              <a:rPr lang="en-US" altLang="zh-CN">
                <a:sym typeface="Wingdings 3" pitchFamily="18" charset="2"/>
              </a:rPr>
              <a:t>/</a:t>
            </a:r>
            <a:r>
              <a:rPr lang="zh-CN" altLang="en-US">
                <a:sym typeface="Wingdings 3" pitchFamily="18" charset="2"/>
              </a:rPr>
              <a:t>减操作的区别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ym typeface="Wingdings 3" pitchFamily="18" charset="2"/>
              </a:rPr>
              <a:t>功能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ym typeface="Wingdings 3" pitchFamily="18" charset="2"/>
              </a:rPr>
              <a:t>目</a:t>
            </a:r>
            <a:endParaRPr lang="en-US" altLang="zh-CN">
              <a:sym typeface="Wingdings 3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ym typeface="Wingdings 3" pitchFamily="18" charset="2"/>
              </a:rPr>
              <a:t>优先级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ym typeface="Wingdings 3" pitchFamily="18" charset="2"/>
              </a:rPr>
              <a:t>结合性</a:t>
            </a:r>
          </a:p>
          <a:p>
            <a:pPr eaLnBrk="1" hangingPunct="1">
              <a:lnSpc>
                <a:spcPct val="130000"/>
              </a:lnSpc>
            </a:pPr>
            <a:endParaRPr lang="zh-CN" altLang="en-US">
              <a:sym typeface="Wingdings 3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ym typeface="Wingdings 3" pitchFamily="18" charset="2"/>
              </a:rPr>
              <a:t>		</a:t>
            </a:r>
          </a:p>
        </p:txBody>
      </p:sp>
      <p:sp>
        <p:nvSpPr>
          <p:cNvPr id="7577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B4BEC8A-DC48-4F8F-A54A-8DB9EDBD0190}" type="slidenum">
              <a:rPr lang="zh-CN" altLang="en-US" sz="1200"/>
              <a:pPr algn="r" eaLnBrk="1" hangingPunct="1"/>
              <a:t>49</a:t>
            </a:fld>
            <a:endParaRPr lang="en-US" altLang="zh-CN"/>
          </a:p>
        </p:txBody>
      </p:sp>
      <p:sp>
        <p:nvSpPr>
          <p:cNvPr id="7578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2622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语言中的除法操作（</a:t>
            </a:r>
            <a:r>
              <a:rPr lang="en-US" altLang="zh-CN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0 </a:t>
            </a:r>
            <a:r>
              <a:rPr lang="zh-CN" altLang="zh-CN" sz="2400" dirty="0"/>
              <a:t>不能做除数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zh-CN" altLang="en-US" sz="2400" dirty="0"/>
              <a:t>可</a:t>
            </a:r>
            <a:r>
              <a:rPr lang="zh-CN" altLang="zh-CN" sz="2400" dirty="0"/>
              <a:t>用于两个整数或实数相除</a:t>
            </a:r>
            <a:r>
              <a:rPr lang="en-US" altLang="zh-CN" sz="2400" dirty="0"/>
              <a:t>, </a:t>
            </a:r>
            <a:r>
              <a:rPr lang="zh-CN" altLang="zh-CN" sz="2400" dirty="0"/>
              <a:t>当（且仅当）用于两个整数相除时，结果只取商的整数部分，小数部分被截去，并且一般不进行四舍五入。</a:t>
            </a:r>
            <a:endParaRPr lang="zh-CN" altLang="en-US" sz="2400" dirty="0"/>
          </a:p>
          <a:p>
            <a:pPr lvl="1" eaLnBrk="1" hangingPunct="1"/>
            <a:r>
              <a:rPr lang="zh-CN" altLang="en-US" dirty="0"/>
              <a:t>例如：</a:t>
            </a:r>
            <a:r>
              <a:rPr lang="en-US" altLang="zh-CN" dirty="0"/>
              <a:t>3/2</a:t>
            </a:r>
            <a:r>
              <a:rPr lang="zh-CN" altLang="en-US" dirty="0"/>
              <a:t>的结果为</a:t>
            </a:r>
            <a:r>
              <a:rPr lang="en-US" altLang="zh-CN" dirty="0"/>
              <a:t>1</a:t>
            </a:r>
            <a:r>
              <a:rPr lang="zh-CN" altLang="en-US" dirty="0"/>
              <a:t>； </a:t>
            </a:r>
            <a:r>
              <a:rPr lang="en-US" altLang="zh-CN" dirty="0"/>
              <a:t>1/2</a:t>
            </a:r>
            <a:r>
              <a:rPr lang="zh-CN" altLang="en-US" dirty="0"/>
              <a:t>的结果为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-10/3</a:t>
            </a:r>
            <a:r>
              <a:rPr lang="zh-CN" altLang="en-US" dirty="0"/>
              <a:t>的结果为</a:t>
            </a:r>
            <a:r>
              <a:rPr lang="en-US" altLang="zh-CN" dirty="0"/>
              <a:t>-3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较小的整数除以较大的整数，结果为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zh-CN" dirty="0">
                <a:solidFill>
                  <a:srgbClr val="FF0000"/>
                </a:solidFill>
              </a:rPr>
              <a:t>编程时，程序员往往需要采取措施避免因整除而带来的意想不到的错误。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03703ED-DA34-4C10-89CB-8938CE0D65DB}" type="slidenum">
              <a:rPr lang="zh-CN" altLang="en-US" sz="1200"/>
              <a:pPr algn="r" eaLnBrk="1" hangingPunct="1"/>
              <a:t>5</a:t>
            </a:fld>
            <a:endParaRPr lang="en-US" altLang="zh-C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BF63631-751C-47CD-B159-7F059A528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338" y="3411657"/>
          <a:ext cx="3456384" cy="75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3" imgW="1345616" imgH="393529" progId="Equation.3">
                  <p:embed/>
                </p:oleObj>
              </mc:Choice>
              <mc:Fallback>
                <p:oleObj name="公式" r:id="rId3" imgW="1345616" imgH="393529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FBF63631-751C-47CD-B159-7F059A528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338" y="3411657"/>
                        <a:ext cx="3456384" cy="7548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01E17E-C337-46FC-8D94-25D25624634A}"/>
              </a:ext>
            </a:extLst>
          </p:cNvPr>
          <p:cNvSpPr txBox="1">
            <a:spLocks/>
          </p:cNvSpPr>
          <p:nvPr/>
        </p:nvSpPr>
        <p:spPr bwMode="auto">
          <a:xfrm>
            <a:off x="1234667" y="3411657"/>
            <a:ext cx="9504000" cy="342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5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6"/>
              </a:buBlip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double Pi()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int sign = 1;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double item = 1.0, sum = 1.0;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for(int n = 1; fabs(item) &gt;</a:t>
            </a: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 0.000001; ++n)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	sign = -sign;	</a:t>
            </a:r>
            <a:r>
              <a:rPr lang="pt-BR" altLang="zh-CN" sz="2000" b="0" kern="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sz="2000" b="0" kern="0" dirty="0">
                <a:latin typeface="Courier New" pitchFamily="49" charset="0"/>
                <a:cs typeface="Courier New" pitchFamily="49" charset="0"/>
              </a:rPr>
              <a:t>运用了取负操作</a:t>
            </a: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	item = sign * </a:t>
            </a:r>
            <a:r>
              <a:rPr lang="pt-BR" altLang="zh-CN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 / (2 * n + 1);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	sum += item;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return 4 * sum;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不相邻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a = (b=10) / (c=2)</a:t>
            </a:r>
            <a:r>
              <a:rPr lang="zh-CN" altLang="en-US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计算次序为：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b=10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c=2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a=5</a:t>
            </a:r>
            <a:endParaRPr lang="en-US" altLang="zh-CN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圆括号优先级最高，然后是除，赋值优先级低，最后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a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、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b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、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c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的值分别为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5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，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10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，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2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= -7%20 + 3*5 - 4/3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的计算次序为：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-7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7%20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3*5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4/3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取负优先级最高，然后是取余、乘、除，然后是加、减，赋值优先级最低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2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F8BBF17-44DE-417D-99CD-0B92BAD3D37C}" type="slidenum">
              <a:rPr lang="zh-CN" altLang="en-US" sz="1200"/>
              <a:pPr algn="r" eaLnBrk="1" hangingPunct="1"/>
              <a:t>50</a:t>
            </a:fld>
            <a:endParaRPr lang="en-US" altLang="zh-CN"/>
          </a:p>
        </p:txBody>
      </p:sp>
      <p:sp>
        <p:nvSpPr>
          <p:cNvPr id="7782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9572B3A-7418-4708-91A6-71142DB70ED1}"/>
              </a:ext>
            </a:extLst>
          </p:cNvPr>
          <p:cNvSpPr/>
          <p:nvPr/>
        </p:nvSpPr>
        <p:spPr bwMode="auto">
          <a:xfrm>
            <a:off x="298562" y="1412776"/>
            <a:ext cx="11762211" cy="1404000"/>
          </a:xfrm>
          <a:custGeom>
            <a:avLst/>
            <a:gdLst>
              <a:gd name="connsiteX0" fmla="*/ 3880083 w 11762211"/>
              <a:gd name="connsiteY0" fmla="*/ 0 h 1060704"/>
              <a:gd name="connsiteX1" fmla="*/ 3880083 w 11762211"/>
              <a:gd name="connsiteY1" fmla="*/ 0 h 1060704"/>
              <a:gd name="connsiteX2" fmla="*/ 3916659 w 11762211"/>
              <a:gd name="connsiteY2" fmla="*/ 164592 h 1060704"/>
              <a:gd name="connsiteX3" fmla="*/ 3934947 w 11762211"/>
              <a:gd name="connsiteY3" fmla="*/ 219456 h 1060704"/>
              <a:gd name="connsiteX4" fmla="*/ 3953235 w 11762211"/>
              <a:gd name="connsiteY4" fmla="*/ 438912 h 1060704"/>
              <a:gd name="connsiteX5" fmla="*/ 3514323 w 11762211"/>
              <a:gd name="connsiteY5" fmla="*/ 566928 h 1060704"/>
              <a:gd name="connsiteX6" fmla="*/ 1776963 w 11762211"/>
              <a:gd name="connsiteY6" fmla="*/ 548640 h 1060704"/>
              <a:gd name="connsiteX7" fmla="*/ 624819 w 11762211"/>
              <a:gd name="connsiteY7" fmla="*/ 566928 h 1060704"/>
              <a:gd name="connsiteX8" fmla="*/ 515091 w 11762211"/>
              <a:gd name="connsiteY8" fmla="*/ 585216 h 1060704"/>
              <a:gd name="connsiteX9" fmla="*/ 368787 w 11762211"/>
              <a:gd name="connsiteY9" fmla="*/ 603504 h 1060704"/>
              <a:gd name="connsiteX10" fmla="*/ 259059 w 11762211"/>
              <a:gd name="connsiteY10" fmla="*/ 621792 h 1060704"/>
              <a:gd name="connsiteX11" fmla="*/ 76179 w 11762211"/>
              <a:gd name="connsiteY11" fmla="*/ 640080 h 1060704"/>
              <a:gd name="connsiteX12" fmla="*/ 3027 w 11762211"/>
              <a:gd name="connsiteY12" fmla="*/ 658368 h 1060704"/>
              <a:gd name="connsiteX13" fmla="*/ 57891 w 11762211"/>
              <a:gd name="connsiteY13" fmla="*/ 896112 h 1060704"/>
              <a:gd name="connsiteX14" fmla="*/ 76179 w 11762211"/>
              <a:gd name="connsiteY14" fmla="*/ 950976 h 1060704"/>
              <a:gd name="connsiteX15" fmla="*/ 149331 w 11762211"/>
              <a:gd name="connsiteY15" fmla="*/ 1060704 h 1060704"/>
              <a:gd name="connsiteX16" fmla="*/ 313923 w 11762211"/>
              <a:gd name="connsiteY16" fmla="*/ 1024128 h 1060704"/>
              <a:gd name="connsiteX17" fmla="*/ 460227 w 11762211"/>
              <a:gd name="connsiteY17" fmla="*/ 1005840 h 1060704"/>
              <a:gd name="connsiteX18" fmla="*/ 789411 w 11762211"/>
              <a:gd name="connsiteY18" fmla="*/ 969264 h 1060704"/>
              <a:gd name="connsiteX19" fmla="*/ 5946627 w 11762211"/>
              <a:gd name="connsiteY19" fmla="*/ 950976 h 1060704"/>
              <a:gd name="connsiteX20" fmla="*/ 6440403 w 11762211"/>
              <a:gd name="connsiteY20" fmla="*/ 932688 h 1060704"/>
              <a:gd name="connsiteX21" fmla="*/ 7025619 w 11762211"/>
              <a:gd name="connsiteY21" fmla="*/ 914400 h 1060704"/>
              <a:gd name="connsiteX22" fmla="*/ 7610835 w 11762211"/>
              <a:gd name="connsiteY22" fmla="*/ 877824 h 1060704"/>
              <a:gd name="connsiteX23" fmla="*/ 9256755 w 11762211"/>
              <a:gd name="connsiteY23" fmla="*/ 859536 h 1060704"/>
              <a:gd name="connsiteX24" fmla="*/ 9585939 w 11762211"/>
              <a:gd name="connsiteY24" fmla="*/ 841248 h 1060704"/>
              <a:gd name="connsiteX25" fmla="*/ 9713955 w 11762211"/>
              <a:gd name="connsiteY25" fmla="*/ 822960 h 1060704"/>
              <a:gd name="connsiteX26" fmla="*/ 10189443 w 11762211"/>
              <a:gd name="connsiteY26" fmla="*/ 804672 h 1060704"/>
              <a:gd name="connsiteX27" fmla="*/ 11103843 w 11762211"/>
              <a:gd name="connsiteY27" fmla="*/ 822960 h 1060704"/>
              <a:gd name="connsiteX28" fmla="*/ 11268435 w 11762211"/>
              <a:gd name="connsiteY28" fmla="*/ 841248 h 1060704"/>
              <a:gd name="connsiteX29" fmla="*/ 11396451 w 11762211"/>
              <a:gd name="connsiteY29" fmla="*/ 859536 h 1060704"/>
              <a:gd name="connsiteX30" fmla="*/ 11542755 w 11762211"/>
              <a:gd name="connsiteY30" fmla="*/ 877824 h 1060704"/>
              <a:gd name="connsiteX31" fmla="*/ 11743923 w 11762211"/>
              <a:gd name="connsiteY31" fmla="*/ 804672 h 1060704"/>
              <a:gd name="connsiteX32" fmla="*/ 11762211 w 11762211"/>
              <a:gd name="connsiteY32" fmla="*/ 749808 h 1060704"/>
              <a:gd name="connsiteX33" fmla="*/ 11689059 w 11762211"/>
              <a:gd name="connsiteY33" fmla="*/ 512064 h 1060704"/>
              <a:gd name="connsiteX34" fmla="*/ 11634195 w 11762211"/>
              <a:gd name="connsiteY34" fmla="*/ 475488 h 1060704"/>
              <a:gd name="connsiteX35" fmla="*/ 11524467 w 11762211"/>
              <a:gd name="connsiteY35" fmla="*/ 438912 h 1060704"/>
              <a:gd name="connsiteX36" fmla="*/ 9037299 w 11762211"/>
              <a:gd name="connsiteY36" fmla="*/ 420624 h 1060704"/>
              <a:gd name="connsiteX37" fmla="*/ 8964147 w 11762211"/>
              <a:gd name="connsiteY37" fmla="*/ 18288 h 1060704"/>
              <a:gd name="connsiteX38" fmla="*/ 8836131 w 11762211"/>
              <a:gd name="connsiteY38" fmla="*/ 0 h 1060704"/>
              <a:gd name="connsiteX39" fmla="*/ 6897603 w 11762211"/>
              <a:gd name="connsiteY39" fmla="*/ 0 h 1060704"/>
              <a:gd name="connsiteX40" fmla="*/ 4959075 w 11762211"/>
              <a:gd name="connsiteY40" fmla="*/ 18288 h 1060704"/>
              <a:gd name="connsiteX41" fmla="*/ 4355571 w 11762211"/>
              <a:gd name="connsiteY41" fmla="*/ 36576 h 1060704"/>
              <a:gd name="connsiteX42" fmla="*/ 4081251 w 11762211"/>
              <a:gd name="connsiteY42" fmla="*/ 18288 h 1060704"/>
              <a:gd name="connsiteX43" fmla="*/ 3953235 w 11762211"/>
              <a:gd name="connsiteY43" fmla="*/ 18288 h 1060704"/>
              <a:gd name="connsiteX44" fmla="*/ 3880083 w 11762211"/>
              <a:gd name="connsiteY44" fmla="*/ 0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762211" h="1060704">
                <a:moveTo>
                  <a:pt x="3880083" y="0"/>
                </a:moveTo>
                <a:lnTo>
                  <a:pt x="3880083" y="0"/>
                </a:lnTo>
                <a:cubicBezTo>
                  <a:pt x="3892275" y="54864"/>
                  <a:pt x="3903028" y="110068"/>
                  <a:pt x="3916659" y="164592"/>
                </a:cubicBezTo>
                <a:cubicBezTo>
                  <a:pt x="3921334" y="183294"/>
                  <a:pt x="3932399" y="200348"/>
                  <a:pt x="3934947" y="219456"/>
                </a:cubicBezTo>
                <a:cubicBezTo>
                  <a:pt x="3944649" y="292218"/>
                  <a:pt x="3947139" y="365760"/>
                  <a:pt x="3953235" y="438912"/>
                </a:cubicBezTo>
                <a:cubicBezTo>
                  <a:pt x="3912751" y="681813"/>
                  <a:pt x="3968676" y="566928"/>
                  <a:pt x="3514323" y="566928"/>
                </a:cubicBezTo>
                <a:cubicBezTo>
                  <a:pt x="2935171" y="566928"/>
                  <a:pt x="2356083" y="554736"/>
                  <a:pt x="1776963" y="548640"/>
                </a:cubicBezTo>
                <a:lnTo>
                  <a:pt x="624819" y="566928"/>
                </a:lnTo>
                <a:cubicBezTo>
                  <a:pt x="587754" y="568002"/>
                  <a:pt x="551799" y="579972"/>
                  <a:pt x="515091" y="585216"/>
                </a:cubicBezTo>
                <a:cubicBezTo>
                  <a:pt x="466437" y="592167"/>
                  <a:pt x="417441" y="596553"/>
                  <a:pt x="368787" y="603504"/>
                </a:cubicBezTo>
                <a:cubicBezTo>
                  <a:pt x="332079" y="608748"/>
                  <a:pt x="295853" y="617193"/>
                  <a:pt x="259059" y="621792"/>
                </a:cubicBezTo>
                <a:cubicBezTo>
                  <a:pt x="198268" y="629391"/>
                  <a:pt x="137139" y="633984"/>
                  <a:pt x="76179" y="640080"/>
                </a:cubicBezTo>
                <a:cubicBezTo>
                  <a:pt x="51795" y="646176"/>
                  <a:pt x="11852" y="634834"/>
                  <a:pt x="3027" y="658368"/>
                </a:cubicBezTo>
                <a:cubicBezTo>
                  <a:pt x="-13731" y="703056"/>
                  <a:pt x="43907" y="854159"/>
                  <a:pt x="57891" y="896112"/>
                </a:cubicBezTo>
                <a:cubicBezTo>
                  <a:pt x="63987" y="914400"/>
                  <a:pt x="65486" y="934936"/>
                  <a:pt x="76179" y="950976"/>
                </a:cubicBezTo>
                <a:lnTo>
                  <a:pt x="149331" y="1060704"/>
                </a:lnTo>
                <a:cubicBezTo>
                  <a:pt x="207582" y="1046141"/>
                  <a:pt x="253558" y="1033415"/>
                  <a:pt x="313923" y="1024128"/>
                </a:cubicBezTo>
                <a:cubicBezTo>
                  <a:pt x="362499" y="1016655"/>
                  <a:pt x="411651" y="1013313"/>
                  <a:pt x="460227" y="1005840"/>
                </a:cubicBezTo>
                <a:cubicBezTo>
                  <a:pt x="632636" y="979316"/>
                  <a:pt x="512926" y="971138"/>
                  <a:pt x="789411" y="969264"/>
                </a:cubicBezTo>
                <a:lnTo>
                  <a:pt x="5946627" y="950976"/>
                </a:lnTo>
                <a:lnTo>
                  <a:pt x="6440403" y="932688"/>
                </a:lnTo>
                <a:lnTo>
                  <a:pt x="7025619" y="914400"/>
                </a:lnTo>
                <a:cubicBezTo>
                  <a:pt x="7220857" y="905248"/>
                  <a:pt x="7415394" y="879996"/>
                  <a:pt x="7610835" y="877824"/>
                </a:cubicBezTo>
                <a:lnTo>
                  <a:pt x="9256755" y="859536"/>
                </a:lnTo>
                <a:cubicBezTo>
                  <a:pt x="9366483" y="853440"/>
                  <a:pt x="9476392" y="850012"/>
                  <a:pt x="9585939" y="841248"/>
                </a:cubicBezTo>
                <a:cubicBezTo>
                  <a:pt x="9628907" y="837811"/>
                  <a:pt x="9670929" y="825568"/>
                  <a:pt x="9713955" y="822960"/>
                </a:cubicBezTo>
                <a:cubicBezTo>
                  <a:pt x="9872278" y="813365"/>
                  <a:pt x="10030947" y="810768"/>
                  <a:pt x="10189443" y="804672"/>
                </a:cubicBezTo>
                <a:lnTo>
                  <a:pt x="11103843" y="822960"/>
                </a:lnTo>
                <a:cubicBezTo>
                  <a:pt x="11159013" y="824830"/>
                  <a:pt x="11213660" y="834401"/>
                  <a:pt x="11268435" y="841248"/>
                </a:cubicBezTo>
                <a:cubicBezTo>
                  <a:pt x="11311207" y="846595"/>
                  <a:pt x="11353724" y="853839"/>
                  <a:pt x="11396451" y="859536"/>
                </a:cubicBezTo>
                <a:lnTo>
                  <a:pt x="11542755" y="877824"/>
                </a:lnTo>
                <a:cubicBezTo>
                  <a:pt x="11684519" y="862072"/>
                  <a:pt x="11694514" y="903490"/>
                  <a:pt x="11743923" y="804672"/>
                </a:cubicBezTo>
                <a:cubicBezTo>
                  <a:pt x="11752544" y="787430"/>
                  <a:pt x="11756115" y="768096"/>
                  <a:pt x="11762211" y="749808"/>
                </a:cubicBezTo>
                <a:cubicBezTo>
                  <a:pt x="11751062" y="671763"/>
                  <a:pt x="11750458" y="573463"/>
                  <a:pt x="11689059" y="512064"/>
                </a:cubicBezTo>
                <a:cubicBezTo>
                  <a:pt x="11673517" y="496522"/>
                  <a:pt x="11654280" y="484415"/>
                  <a:pt x="11634195" y="475488"/>
                </a:cubicBezTo>
                <a:cubicBezTo>
                  <a:pt x="11598963" y="459830"/>
                  <a:pt x="11563020" y="439195"/>
                  <a:pt x="11524467" y="438912"/>
                </a:cubicBezTo>
                <a:lnTo>
                  <a:pt x="9037299" y="420624"/>
                </a:lnTo>
                <a:cubicBezTo>
                  <a:pt x="9034084" y="356333"/>
                  <a:pt x="9117670" y="64345"/>
                  <a:pt x="8964147" y="18288"/>
                </a:cubicBezTo>
                <a:cubicBezTo>
                  <a:pt x="8922860" y="5902"/>
                  <a:pt x="8878803" y="6096"/>
                  <a:pt x="8836131" y="0"/>
                </a:cubicBezTo>
                <a:cubicBezTo>
                  <a:pt x="6947301" y="42928"/>
                  <a:pt x="9294766" y="0"/>
                  <a:pt x="6897603" y="0"/>
                </a:cubicBezTo>
                <a:lnTo>
                  <a:pt x="4959075" y="18288"/>
                </a:lnTo>
                <a:cubicBezTo>
                  <a:pt x="4757907" y="24384"/>
                  <a:pt x="4556831" y="36576"/>
                  <a:pt x="4355571" y="36576"/>
                </a:cubicBezTo>
                <a:cubicBezTo>
                  <a:pt x="4263928" y="36576"/>
                  <a:pt x="4172799" y="22449"/>
                  <a:pt x="4081251" y="18288"/>
                </a:cubicBezTo>
                <a:cubicBezTo>
                  <a:pt x="4038623" y="16350"/>
                  <a:pt x="3995907" y="18288"/>
                  <a:pt x="3953235" y="18288"/>
                </a:cubicBezTo>
                <a:lnTo>
                  <a:pt x="3880083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3F5954D-86EF-4CF6-AB7F-2242137BFB5A}"/>
              </a:ext>
            </a:extLst>
          </p:cNvPr>
          <p:cNvSpPr/>
          <p:nvPr/>
        </p:nvSpPr>
        <p:spPr bwMode="auto">
          <a:xfrm>
            <a:off x="420624" y="2636912"/>
            <a:ext cx="11612880" cy="1224000"/>
          </a:xfrm>
          <a:custGeom>
            <a:avLst/>
            <a:gdLst>
              <a:gd name="connsiteX0" fmla="*/ 4462272 w 11612880"/>
              <a:gd name="connsiteY0" fmla="*/ 191992 h 1142968"/>
              <a:gd name="connsiteX1" fmla="*/ 4462272 w 11612880"/>
              <a:gd name="connsiteY1" fmla="*/ 191992 h 1142968"/>
              <a:gd name="connsiteX2" fmla="*/ 4443984 w 11612880"/>
              <a:gd name="connsiteY2" fmla="*/ 356584 h 1142968"/>
              <a:gd name="connsiteX3" fmla="*/ 4425696 w 11612880"/>
              <a:gd name="connsiteY3" fmla="*/ 411448 h 1142968"/>
              <a:gd name="connsiteX4" fmla="*/ 4443984 w 11612880"/>
              <a:gd name="connsiteY4" fmla="*/ 576040 h 1142968"/>
              <a:gd name="connsiteX5" fmla="*/ 2926080 w 11612880"/>
              <a:gd name="connsiteY5" fmla="*/ 594328 h 1142968"/>
              <a:gd name="connsiteX6" fmla="*/ 2377440 w 11612880"/>
              <a:gd name="connsiteY6" fmla="*/ 612616 h 1142968"/>
              <a:gd name="connsiteX7" fmla="*/ 713232 w 11612880"/>
              <a:gd name="connsiteY7" fmla="*/ 630904 h 1142968"/>
              <a:gd name="connsiteX8" fmla="*/ 292608 w 11612880"/>
              <a:gd name="connsiteY8" fmla="*/ 649192 h 1142968"/>
              <a:gd name="connsiteX9" fmla="*/ 182880 w 11612880"/>
              <a:gd name="connsiteY9" fmla="*/ 667480 h 1142968"/>
              <a:gd name="connsiteX10" fmla="*/ 0 w 11612880"/>
              <a:gd name="connsiteY10" fmla="*/ 685768 h 1142968"/>
              <a:gd name="connsiteX11" fmla="*/ 18288 w 11612880"/>
              <a:gd name="connsiteY11" fmla="*/ 850360 h 1142968"/>
              <a:gd name="connsiteX12" fmla="*/ 36576 w 11612880"/>
              <a:gd name="connsiteY12" fmla="*/ 905224 h 1142968"/>
              <a:gd name="connsiteX13" fmla="*/ 73152 w 11612880"/>
              <a:gd name="connsiteY13" fmla="*/ 1051528 h 1142968"/>
              <a:gd name="connsiteX14" fmla="*/ 91440 w 11612880"/>
              <a:gd name="connsiteY14" fmla="*/ 1106392 h 1142968"/>
              <a:gd name="connsiteX15" fmla="*/ 146304 w 11612880"/>
              <a:gd name="connsiteY15" fmla="*/ 1142968 h 1142968"/>
              <a:gd name="connsiteX16" fmla="*/ 1536192 w 11612880"/>
              <a:gd name="connsiteY16" fmla="*/ 1106392 h 1142968"/>
              <a:gd name="connsiteX17" fmla="*/ 5961888 w 11612880"/>
              <a:gd name="connsiteY17" fmla="*/ 1088104 h 1142968"/>
              <a:gd name="connsiteX18" fmla="*/ 6108192 w 11612880"/>
              <a:gd name="connsiteY18" fmla="*/ 1069816 h 1142968"/>
              <a:gd name="connsiteX19" fmla="*/ 7132320 w 11612880"/>
              <a:gd name="connsiteY19" fmla="*/ 1033240 h 1142968"/>
              <a:gd name="connsiteX20" fmla="*/ 9454896 w 11612880"/>
              <a:gd name="connsiteY20" fmla="*/ 1014952 h 1142968"/>
              <a:gd name="connsiteX21" fmla="*/ 9893808 w 11612880"/>
              <a:gd name="connsiteY21" fmla="*/ 996664 h 1142968"/>
              <a:gd name="connsiteX22" fmla="*/ 11119104 w 11612880"/>
              <a:gd name="connsiteY22" fmla="*/ 978376 h 1142968"/>
              <a:gd name="connsiteX23" fmla="*/ 11173968 w 11612880"/>
              <a:gd name="connsiteY23" fmla="*/ 960088 h 1142968"/>
              <a:gd name="connsiteX24" fmla="*/ 11301984 w 11612880"/>
              <a:gd name="connsiteY24" fmla="*/ 941800 h 1142968"/>
              <a:gd name="connsiteX25" fmla="*/ 11448288 w 11612880"/>
              <a:gd name="connsiteY25" fmla="*/ 905224 h 1142968"/>
              <a:gd name="connsiteX26" fmla="*/ 11594592 w 11612880"/>
              <a:gd name="connsiteY26" fmla="*/ 868648 h 1142968"/>
              <a:gd name="connsiteX27" fmla="*/ 11612880 w 11612880"/>
              <a:gd name="connsiteY27" fmla="*/ 813784 h 1142968"/>
              <a:gd name="connsiteX28" fmla="*/ 11594592 w 11612880"/>
              <a:gd name="connsiteY28" fmla="*/ 374872 h 1142968"/>
              <a:gd name="connsiteX29" fmla="*/ 11576304 w 11612880"/>
              <a:gd name="connsiteY29" fmla="*/ 320008 h 1142968"/>
              <a:gd name="connsiteX30" fmla="*/ 11558016 w 11612880"/>
              <a:gd name="connsiteY30" fmla="*/ 246856 h 1142968"/>
              <a:gd name="connsiteX31" fmla="*/ 11503152 w 11612880"/>
              <a:gd name="connsiteY31" fmla="*/ 137128 h 1142968"/>
              <a:gd name="connsiteX32" fmla="*/ 11448288 w 11612880"/>
              <a:gd name="connsiteY32" fmla="*/ 100552 h 1142968"/>
              <a:gd name="connsiteX33" fmla="*/ 11173968 w 11612880"/>
              <a:gd name="connsiteY33" fmla="*/ 45688 h 1142968"/>
              <a:gd name="connsiteX34" fmla="*/ 10442448 w 11612880"/>
              <a:gd name="connsiteY34" fmla="*/ 45688 h 1142968"/>
              <a:gd name="connsiteX35" fmla="*/ 10113264 w 11612880"/>
              <a:gd name="connsiteY35" fmla="*/ 63976 h 1142968"/>
              <a:gd name="connsiteX36" fmla="*/ 9893808 w 11612880"/>
              <a:gd name="connsiteY36" fmla="*/ 82264 h 1142968"/>
              <a:gd name="connsiteX37" fmla="*/ 9235440 w 11612880"/>
              <a:gd name="connsiteY37" fmla="*/ 100552 h 1142968"/>
              <a:gd name="connsiteX38" fmla="*/ 8942832 w 11612880"/>
              <a:gd name="connsiteY38" fmla="*/ 118840 h 1142968"/>
              <a:gd name="connsiteX39" fmla="*/ 5980176 w 11612880"/>
              <a:gd name="connsiteY39" fmla="*/ 155416 h 1142968"/>
              <a:gd name="connsiteX40" fmla="*/ 5760720 w 11612880"/>
              <a:gd name="connsiteY40" fmla="*/ 173704 h 1142968"/>
              <a:gd name="connsiteX41" fmla="*/ 5394960 w 11612880"/>
              <a:gd name="connsiteY41" fmla="*/ 210280 h 1142968"/>
              <a:gd name="connsiteX42" fmla="*/ 4974336 w 11612880"/>
              <a:gd name="connsiteY42" fmla="*/ 191992 h 1142968"/>
              <a:gd name="connsiteX43" fmla="*/ 4462272 w 11612880"/>
              <a:gd name="connsiteY43" fmla="*/ 191992 h 114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612880" h="1142968">
                <a:moveTo>
                  <a:pt x="4462272" y="191992"/>
                </a:moveTo>
                <a:lnTo>
                  <a:pt x="4462272" y="191992"/>
                </a:lnTo>
                <a:cubicBezTo>
                  <a:pt x="4456176" y="246856"/>
                  <a:pt x="4453059" y="302133"/>
                  <a:pt x="4443984" y="356584"/>
                </a:cubicBezTo>
                <a:cubicBezTo>
                  <a:pt x="4440815" y="375599"/>
                  <a:pt x="4425696" y="392171"/>
                  <a:pt x="4425696" y="411448"/>
                </a:cubicBezTo>
                <a:cubicBezTo>
                  <a:pt x="4425696" y="466650"/>
                  <a:pt x="4437888" y="521176"/>
                  <a:pt x="4443984" y="576040"/>
                </a:cubicBezTo>
                <a:cubicBezTo>
                  <a:pt x="3982059" y="883990"/>
                  <a:pt x="4438942" y="594328"/>
                  <a:pt x="2926080" y="594328"/>
                </a:cubicBezTo>
                <a:cubicBezTo>
                  <a:pt x="2743098" y="594328"/>
                  <a:pt x="2560397" y="609592"/>
                  <a:pt x="2377440" y="612616"/>
                </a:cubicBezTo>
                <a:lnTo>
                  <a:pt x="713232" y="630904"/>
                </a:lnTo>
                <a:cubicBezTo>
                  <a:pt x="573024" y="637000"/>
                  <a:pt x="432616" y="639536"/>
                  <a:pt x="292608" y="649192"/>
                </a:cubicBezTo>
                <a:cubicBezTo>
                  <a:pt x="255615" y="651743"/>
                  <a:pt x="219674" y="662881"/>
                  <a:pt x="182880" y="667480"/>
                </a:cubicBezTo>
                <a:cubicBezTo>
                  <a:pt x="122089" y="675079"/>
                  <a:pt x="60960" y="679672"/>
                  <a:pt x="0" y="685768"/>
                </a:cubicBezTo>
                <a:cubicBezTo>
                  <a:pt x="6096" y="740632"/>
                  <a:pt x="9213" y="795909"/>
                  <a:pt x="18288" y="850360"/>
                </a:cubicBezTo>
                <a:cubicBezTo>
                  <a:pt x="21457" y="869375"/>
                  <a:pt x="31504" y="886626"/>
                  <a:pt x="36576" y="905224"/>
                </a:cubicBezTo>
                <a:cubicBezTo>
                  <a:pt x="49803" y="953722"/>
                  <a:pt x="57256" y="1003839"/>
                  <a:pt x="73152" y="1051528"/>
                </a:cubicBezTo>
                <a:cubicBezTo>
                  <a:pt x="79248" y="1069816"/>
                  <a:pt x="79398" y="1091339"/>
                  <a:pt x="91440" y="1106392"/>
                </a:cubicBezTo>
                <a:cubicBezTo>
                  <a:pt x="105170" y="1123555"/>
                  <a:pt x="128016" y="1130776"/>
                  <a:pt x="146304" y="1142968"/>
                </a:cubicBezTo>
                <a:cubicBezTo>
                  <a:pt x="693309" y="1074592"/>
                  <a:pt x="333476" y="1114151"/>
                  <a:pt x="1536192" y="1106392"/>
                </a:cubicBezTo>
                <a:lnTo>
                  <a:pt x="5961888" y="1088104"/>
                </a:lnTo>
                <a:cubicBezTo>
                  <a:pt x="6010656" y="1082008"/>
                  <a:pt x="6059201" y="1073735"/>
                  <a:pt x="6108192" y="1069816"/>
                </a:cubicBezTo>
                <a:cubicBezTo>
                  <a:pt x="6414286" y="1045328"/>
                  <a:pt x="6870201" y="1036398"/>
                  <a:pt x="7132320" y="1033240"/>
                </a:cubicBezTo>
                <a:lnTo>
                  <a:pt x="9454896" y="1014952"/>
                </a:lnTo>
                <a:lnTo>
                  <a:pt x="9893808" y="996664"/>
                </a:lnTo>
                <a:lnTo>
                  <a:pt x="11119104" y="978376"/>
                </a:lnTo>
                <a:cubicBezTo>
                  <a:pt x="11138373" y="977825"/>
                  <a:pt x="11155065" y="963869"/>
                  <a:pt x="11173968" y="960088"/>
                </a:cubicBezTo>
                <a:cubicBezTo>
                  <a:pt x="11216236" y="951634"/>
                  <a:pt x="11259465" y="948886"/>
                  <a:pt x="11301984" y="941800"/>
                </a:cubicBezTo>
                <a:cubicBezTo>
                  <a:pt x="11504204" y="908097"/>
                  <a:pt x="11306956" y="940557"/>
                  <a:pt x="11448288" y="905224"/>
                </a:cubicBezTo>
                <a:lnTo>
                  <a:pt x="11594592" y="868648"/>
                </a:lnTo>
                <a:cubicBezTo>
                  <a:pt x="11600688" y="850360"/>
                  <a:pt x="11612880" y="833061"/>
                  <a:pt x="11612880" y="813784"/>
                </a:cubicBezTo>
                <a:cubicBezTo>
                  <a:pt x="11612880" y="667353"/>
                  <a:pt x="11605409" y="520903"/>
                  <a:pt x="11594592" y="374872"/>
                </a:cubicBezTo>
                <a:cubicBezTo>
                  <a:pt x="11593168" y="355647"/>
                  <a:pt x="11581600" y="338544"/>
                  <a:pt x="11576304" y="320008"/>
                </a:cubicBezTo>
                <a:cubicBezTo>
                  <a:pt x="11569399" y="295841"/>
                  <a:pt x="11564921" y="271023"/>
                  <a:pt x="11558016" y="246856"/>
                </a:cubicBezTo>
                <a:cubicBezTo>
                  <a:pt x="11546117" y="205209"/>
                  <a:pt x="11535212" y="169188"/>
                  <a:pt x="11503152" y="137128"/>
                </a:cubicBezTo>
                <a:cubicBezTo>
                  <a:pt x="11487610" y="121586"/>
                  <a:pt x="11468944" y="108063"/>
                  <a:pt x="11448288" y="100552"/>
                </a:cubicBezTo>
                <a:cubicBezTo>
                  <a:pt x="11356993" y="67354"/>
                  <a:pt x="11268719" y="59224"/>
                  <a:pt x="11173968" y="45688"/>
                </a:cubicBezTo>
                <a:cubicBezTo>
                  <a:pt x="10906550" y="-43451"/>
                  <a:pt x="11120799" y="21021"/>
                  <a:pt x="10442448" y="45688"/>
                </a:cubicBezTo>
                <a:cubicBezTo>
                  <a:pt x="10332623" y="49682"/>
                  <a:pt x="10222918" y="56666"/>
                  <a:pt x="10113264" y="63976"/>
                </a:cubicBezTo>
                <a:cubicBezTo>
                  <a:pt x="10040021" y="68859"/>
                  <a:pt x="9967150" y="79208"/>
                  <a:pt x="9893808" y="82264"/>
                </a:cubicBezTo>
                <a:cubicBezTo>
                  <a:pt x="9674458" y="91404"/>
                  <a:pt x="9454896" y="94456"/>
                  <a:pt x="9235440" y="100552"/>
                </a:cubicBezTo>
                <a:cubicBezTo>
                  <a:pt x="9137904" y="106648"/>
                  <a:pt x="9040474" y="114772"/>
                  <a:pt x="8942832" y="118840"/>
                </a:cubicBezTo>
                <a:cubicBezTo>
                  <a:pt x="7987795" y="158633"/>
                  <a:pt x="6837989" y="148817"/>
                  <a:pt x="5980176" y="155416"/>
                </a:cubicBezTo>
                <a:lnTo>
                  <a:pt x="5760720" y="173704"/>
                </a:lnTo>
                <a:cubicBezTo>
                  <a:pt x="5437424" y="197652"/>
                  <a:pt x="5582355" y="172801"/>
                  <a:pt x="5394960" y="210280"/>
                </a:cubicBezTo>
                <a:cubicBezTo>
                  <a:pt x="5254752" y="204184"/>
                  <a:pt x="5114676" y="191992"/>
                  <a:pt x="4974336" y="191992"/>
                </a:cubicBezTo>
                <a:lnTo>
                  <a:pt x="4462272" y="1919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935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当表达式中</a:t>
            </a:r>
            <a:r>
              <a:rPr lang="zh-CN" altLang="zh-CN" dirty="0">
                <a:solidFill>
                  <a:srgbClr val="FF0000"/>
                </a:solidFill>
              </a:rPr>
              <a:t>含有带副作用的操作符</a:t>
            </a:r>
            <a:r>
              <a:rPr lang="zh-CN" altLang="zh-CN" dirty="0"/>
              <a:t>时，由于</a:t>
            </a:r>
            <a:r>
              <a:rPr lang="en-US" altLang="zh-CN" dirty="0"/>
              <a:t>C</a:t>
            </a:r>
            <a:r>
              <a:rPr lang="zh-CN" altLang="zh-CN" dirty="0"/>
              <a:t>语言没有规定不相邻的操作符的操作顺序，不同的编译器可能会得出不同的结果</a:t>
            </a:r>
            <a:r>
              <a:rPr lang="zh-CN" altLang="en-US" dirty="0"/>
              <a:t>，</a:t>
            </a:r>
            <a:r>
              <a:rPr lang="zh-CN" altLang="zh-CN" dirty="0"/>
              <a:t>同一个编译器对不同的表达式还可能采用不同的优化策略。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3300"/>
                </a:solidFill>
              </a:rPr>
              <a:t>具有歧义性</a:t>
            </a:r>
            <a:r>
              <a:rPr lang="zh-CN" altLang="en-US" dirty="0"/>
              <a:t>。</a:t>
            </a:r>
            <a:r>
              <a:rPr lang="zh-CN" altLang="zh-CN" dirty="0"/>
              <a:t>所以，最好把带有副作用的操作符（</a:t>
            </a:r>
            <a:r>
              <a:rPr lang="en-US" altLang="zh-CN" dirty="0"/>
              <a:t>++/--</a:t>
            </a:r>
            <a:r>
              <a:rPr lang="zh-CN" altLang="zh-CN" dirty="0"/>
              <a:t>、</a:t>
            </a:r>
            <a:r>
              <a:rPr lang="en-US" altLang="zh-CN" dirty="0"/>
              <a:t>=</a:t>
            </a:r>
            <a:r>
              <a:rPr lang="zh-CN" altLang="zh-CN" dirty="0"/>
              <a:t>）作为单独的操作来用，避免将它们用于复杂的表达式中。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829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7961E4A-344B-4B26-9F09-13933E59CD91}" type="slidenum">
              <a:rPr lang="en-US" altLang="zh-CN" sz="1200">
                <a:ea typeface="楷体_GB2312" pitchFamily="49" charset="-122"/>
              </a:rPr>
              <a:pPr algn="r" eaLnBrk="1" hangingPunct="1"/>
              <a:t>51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285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x = 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(x + 1) * (x = 10);</a:t>
            </a:r>
          </a:p>
          <a:p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如果先计算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，则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，如果先计算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，则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110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</a:p>
        </p:txBody>
      </p:sp>
      <p:sp>
        <p:nvSpPr>
          <p:cNvPr id="839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E4A74E2-A50B-4073-852B-2AFF3FB540A5}" type="slidenum">
              <a:rPr lang="en-US" altLang="zh-CN" sz="1200">
                <a:ea typeface="楷体_GB2312" pitchFamily="49" charset="-122"/>
              </a:rPr>
              <a:pPr algn="r" eaLnBrk="1" hangingPunct="1"/>
              <a:t>52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5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 = 5;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 = (++m)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(++m) + (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m);</a:t>
            </a:r>
          </a:p>
          <a:p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在计算前面两个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后，接下来如果先计算第三个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，然后依次计算两个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VC2008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开发环境下可验证）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在计算前面两个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后，接下来如果先算第一个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，然后计算第三个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，再计算第二个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C++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VC6.0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开发环境下可验证）。</a:t>
            </a:r>
          </a:p>
        </p:txBody>
      </p:sp>
      <p:sp>
        <p:nvSpPr>
          <p:cNvPr id="8499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E379631-9A94-46C2-BC12-11C4B36DCEFC}" type="slidenum">
              <a:rPr lang="en-US" altLang="zh-CN" sz="1200">
                <a:ea typeface="楷体_GB2312" pitchFamily="49" charset="-122"/>
              </a:rPr>
              <a:pPr algn="r" eaLnBrk="1" hangingPunct="1"/>
              <a:t>53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对于多个参数的函数，</a:t>
            </a:r>
            <a:r>
              <a:rPr lang="zh-CN" altLang="en-US">
                <a:latin typeface="Times New Roman" pitchFamily="18" charset="0"/>
              </a:rPr>
              <a:t>函数参数的求值顺序有两种：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自左至右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自右至左</a:t>
            </a:r>
          </a:p>
          <a:p>
            <a:endParaRPr lang="zh-CN" altLang="en-US" sz="2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  <a:p>
            <a:endParaRPr lang="zh-CN" altLang="en-US" sz="2400">
              <a:latin typeface="Times New Roman" pitchFamily="18" charset="0"/>
            </a:endParaRPr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3300"/>
                </a:solidFill>
                <a:cs typeface="Times New Roman" pitchFamily="18" charset="0"/>
              </a:rPr>
              <a:t>标准</a:t>
            </a:r>
            <a:r>
              <a:rPr lang="zh-CN" altLang="en-US" sz="2400">
                <a:solidFill>
                  <a:srgbClr val="FF3300"/>
                </a:solidFill>
              </a:rPr>
              <a:t>没有规定该求值次序。</a:t>
            </a:r>
            <a:r>
              <a:rPr lang="zh-CN" altLang="en-US" sz="2400">
                <a:latin typeface="Times New Roman" pitchFamily="18" charset="0"/>
              </a:rPr>
              <a:t>当实参中带有自增、自减或赋值运算符时，</a:t>
            </a:r>
            <a:r>
              <a:rPr lang="zh-CN" altLang="en-US" sz="2400"/>
              <a:t>会产生歧义</a:t>
            </a:r>
            <a:r>
              <a:rPr lang="zh-CN" altLang="en-US" sz="2400">
                <a:latin typeface="Times New Roman" pitchFamily="18" charset="0"/>
              </a:rPr>
              <a:t>，故在调用函数（包括</a:t>
            </a:r>
            <a:r>
              <a:rPr lang="en-US" altLang="zh-CN" sz="2400">
                <a:latin typeface="Times New Roman" pitchFamily="18" charset="0"/>
              </a:rPr>
              <a:t>printf</a:t>
            </a:r>
            <a:r>
              <a:rPr lang="zh-CN" altLang="en-US" sz="2400">
                <a:latin typeface="Times New Roman" pitchFamily="18" charset="0"/>
              </a:rPr>
              <a:t>库函数）中尽量不要将该类运算放在实参表中。</a:t>
            </a:r>
            <a:endParaRPr lang="zh-CN" altLang="en-US" sz="240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43915" y="4643438"/>
            <a:ext cx="9540691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不同开发环境执行结果可能不同（</a:t>
            </a:r>
            <a:r>
              <a:rPr lang="en-US" altLang="zh-CN"/>
              <a:t>8</a:t>
            </a:r>
            <a:r>
              <a:rPr lang="zh-CN" altLang="en-US"/>
              <a:t>或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43915" y="2303464"/>
            <a:ext cx="4440189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if(x &gt; y) z = 7;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 z = 8;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z;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06854" y="2303464"/>
            <a:ext cx="4977752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1, h;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h = F(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altLang="zh-CN" dirty="0">
                <a:latin typeface="Courier New" pitchFamily="49" charset="0"/>
                <a:cs typeface="Courier New" pitchFamily="49" charset="0"/>
              </a:rPr>
              <a:t>printf("%d \n",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872DE20-8CA7-42B1-9794-217181BB61E0}" type="slidenum">
              <a:rPr lang="en-US" altLang="zh-CN" sz="1200">
                <a:ea typeface="楷体_GB2312" pitchFamily="49" charset="-122"/>
              </a:rPr>
              <a:pPr algn="r" eaLnBrk="1" hangingPunct="1"/>
              <a:t>54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06300" y="1412875"/>
            <a:ext cx="2537552" cy="378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要么 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F(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要么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 = F(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可避免歧义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735166" y="3457575"/>
            <a:ext cx="249734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28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  <p:bldP spid="501764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未定义的行为 </a:t>
            </a:r>
            <a:r>
              <a:rPr lang="en-US" altLang="zh-CN" dirty="0"/>
              <a:t>P65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C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语言标准没有定义子表达式的求值顺序，因此包含多个子表达式的求值可能导致未定义的行为的警告。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代码中尽力避免的这样的写法</a:t>
            </a:r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各个编译器按照自己的定义进行处理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编译器直接报错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例如：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赋值运算符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a=5;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c=(b=a+2)-(a=1);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自增自减运算符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=2;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j=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65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281933D-4D22-4DB9-B02A-97880345CDF1}" type="slidenum">
              <a:rPr lang="en-US" altLang="zh-CN" sz="1200">
                <a:ea typeface="楷体_GB2312" pitchFamily="49" charset="-122"/>
              </a:rPr>
              <a:pPr algn="r" eaLnBrk="1" hangingPunct="1"/>
              <a:t>55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08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表达式的有关问题</a:t>
            </a:r>
            <a:r>
              <a:rPr lang="en-US" altLang="zh-CN" dirty="0"/>
              <a:t>-</a:t>
            </a:r>
            <a:r>
              <a:rPr lang="zh-CN" altLang="en-US" dirty="0"/>
              <a:t>书写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程序设计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语言中的数值运算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符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和数学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运算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符不尽相同：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√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^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dirty="0"/>
              <a:t>良好的表达式</a:t>
            </a:r>
            <a:r>
              <a:rPr lang="zh-CN" altLang="zh-CN" dirty="0">
                <a:solidFill>
                  <a:srgbClr val="FF0000"/>
                </a:solidFill>
              </a:rPr>
              <a:t>书写习惯</a:t>
            </a:r>
            <a:r>
              <a:rPr lang="zh-CN" altLang="zh-CN" dirty="0"/>
              <a:t>有助于表达式的正确求解</a:t>
            </a:r>
            <a:endParaRPr lang="zh-CN" altLang="en-US" dirty="0"/>
          </a:p>
        </p:txBody>
      </p:sp>
      <p:sp>
        <p:nvSpPr>
          <p:cNvPr id="665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281933D-4D22-4DB9-B02A-97880345CDF1}" type="slidenum">
              <a:rPr lang="en-US" altLang="zh-CN" sz="1200">
                <a:ea typeface="楷体_GB2312" pitchFamily="49" charset="-122"/>
              </a:rPr>
              <a:pPr algn="r" eaLnBrk="1" hangingPunct="1"/>
              <a:t>56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40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最好在操作符与操作数之间留有空格，提高可读性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，不过，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加空格一般不会影响操作符的优先级。比如，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*c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*c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等价，与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)*c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不等价。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对于连续多个操作符，最好用圆括号来明确操作符的种类和优先级。比如，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a- --b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最好写成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 - (--b)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，否则可能会有歧义。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多数编译器按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贪婪准则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（尽可能多地自左而右将若干个字符组成一个操作符）确定表达式中的操作符种类和优先级，比如，编译器会把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a---b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解释成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(a--)-b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，而不是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a-(--b)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编译器对表达式中操作符的数量往往有限制，过长的表达式可以分成几个表达式来写，再用逗号连接。用逗号操作符表示的操作往往更加清晰。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0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DA6C2F6-647B-4AEF-B9CB-5731E8B14D5B}" type="slidenum">
              <a:rPr lang="en-US" altLang="zh-CN" sz="1200">
                <a:ea typeface="楷体_GB2312" pitchFamily="49" charset="-122"/>
              </a:rPr>
              <a:pPr algn="r" eaLnBrk="1" hangingPunct="1"/>
              <a:t>57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54491" y="1628800"/>
            <a:ext cx="228147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itchFamily="49" charset="0"/>
                <a:cs typeface="Courier New" pitchFamily="49" charset="0"/>
              </a:rPr>
              <a:t>(a+b) * c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35316" y="1608418"/>
            <a:ext cx="228147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itchFamily="49" charset="0"/>
                <a:cs typeface="Courier New" pitchFamily="49" charset="0"/>
              </a:rPr>
              <a:t>a + b*c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F465974-AD57-466E-83BF-A7137B996748}" type="slidenum">
              <a:rPr lang="en-US" altLang="zh-CN" sz="1200">
                <a:ea typeface="楷体_GB2312" pitchFamily="49" charset="-122"/>
              </a:rPr>
              <a:pPr algn="r" eaLnBrk="1" hangingPunct="1"/>
              <a:t>58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程序中操作的描述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的描述、注意事项及其应用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表达式的有关问题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表达式的值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左值表达式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操作符的副作用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求值顺序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结合性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表达式的书写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复杂操作的描述方法</a:t>
            </a:r>
          </a:p>
          <a:p>
            <a:pPr lvl="1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864E85-D989-46F3-803A-0B4B782A3F89}"/>
              </a:ext>
            </a:extLst>
          </p:cNvPr>
          <p:cNvSpPr/>
          <p:nvPr/>
        </p:nvSpPr>
        <p:spPr>
          <a:xfrm>
            <a:off x="3826954" y="2903875"/>
            <a:ext cx="8261872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程序所涉及的操作有时比较复杂，不能直接用基本操作符来表达，需要程序员综合运用</a:t>
            </a:r>
            <a:r>
              <a:rPr lang="zh-CN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基本操作符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流程控制方法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模块设计方法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设计特别的算法来实现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穷举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课程后续内容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将结合复杂数据进一步介绍一些常见操作的实现例程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信息检索</a:t>
            </a:r>
          </a:p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更为复杂的操作则需要用专门的方法（比如机器学习）来实现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数据清洗、数据传输、模式识别、隐私保护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9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b="0" dirty="0">
              <a:ea typeface="黑体" pitchFamily="49" charset="-122"/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程序中的基本操作符</a:t>
            </a:r>
          </a:p>
          <a:p>
            <a:pPr lvl="1"/>
            <a:r>
              <a:rPr lang="zh-CN" altLang="zh-CN" sz="2000" dirty="0"/>
              <a:t>算术操作符、关系与逻辑操作符、位操作符、赋值操作符、条件操作符</a:t>
            </a:r>
            <a:r>
              <a:rPr lang="zh-CN" altLang="en-US" sz="2000" dirty="0"/>
              <a:t>、逗号操作符</a:t>
            </a:r>
            <a:endParaRPr lang="zh-CN" altLang="en-US" sz="2000" b="1" dirty="0">
              <a:latin typeface="Arial" charset="0"/>
              <a:ea typeface="黑体" pitchFamily="49" charset="-122"/>
            </a:endParaRPr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语言中的基本操作符除了有其基本含义外，当用于派生数据类型的数据时，其含义可以改变，比如</a:t>
            </a:r>
            <a:r>
              <a:rPr lang="en-US" altLang="zh-CN" dirty="0"/>
              <a:t> * </a:t>
            </a:r>
            <a:r>
              <a:rPr lang="zh-CN" altLang="zh-CN" dirty="0"/>
              <a:t>用于指针类型数据时，往往不是乘法操作符，而是取值操作符</a:t>
            </a:r>
            <a:endParaRPr lang="zh-CN" altLang="en-US" b="1" dirty="0"/>
          </a:p>
          <a:p>
            <a:pPr lvl="2"/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zh-CN" dirty="0">
                <a:latin typeface="黑体" pitchFamily="49" charset="-122"/>
                <a:ea typeface="黑体" pitchFamily="49" charset="-122"/>
              </a:rPr>
              <a:t>了解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操作符的功能与操作特点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zh-CN" dirty="0">
                <a:latin typeface="黑体" pitchFamily="49" charset="-122"/>
                <a:ea typeface="黑体" pitchFamily="49" charset="-122"/>
              </a:rPr>
              <a:t>掌握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恰当选用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语言基本操作符实现简单计算任务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的方法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通过恰当的书写方式避免程序存在歧义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≈30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  <a:ea typeface="黑体" pitchFamily="49" charset="-122"/>
              </a:rPr>
              <a:t>表达式的书写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…</a:t>
            </a:r>
          </a:p>
          <a:p>
            <a:pPr lvl="1"/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806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67100A9-CEE5-45D4-B917-C0CBE033A9FB}" type="slidenum">
              <a:rPr lang="en-US" altLang="zh-CN" sz="1200">
                <a:ea typeface="楷体_GB2312" pitchFamily="49" charset="-122"/>
              </a:rPr>
              <a:pPr algn="r" eaLnBrk="1" hangingPunct="1"/>
              <a:t>59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13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zh-CN" dirty="0"/>
              <a:t>语言整数相除结果的小数部分被截去的特点，在某些场合可以发挥</a:t>
            </a:r>
            <a:r>
              <a:rPr lang="zh-CN" altLang="en-US" dirty="0"/>
              <a:t>数据映射</a:t>
            </a:r>
            <a:r>
              <a:rPr lang="zh-CN" altLang="zh-CN" dirty="0"/>
              <a:t>作用。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5980" y="2033588"/>
            <a:ext cx="1205919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score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&amp;score);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switch(score / 10)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case 10: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，则执行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("A 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case 9: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("A \n"); break;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90-99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case 8: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("B \n"); break;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80-89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case 7: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("C \n"); break;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70-79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case 6: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("D \n"); break;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60-69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default: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("Fail \n");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其他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整数，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485697F-40BA-4174-A401-3071C8ED5578}" type="slidenum">
              <a:rPr lang="zh-CN" altLang="en-US" sz="1200"/>
              <a:pPr algn="r"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3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语言中的求余数操作（模运算，</a:t>
            </a:r>
            <a:r>
              <a:rPr lang="en-US" altLang="zh-CN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两个操作数只能为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</a:p>
          <a:p>
            <a:pPr lvl="1" eaLnBrk="1" hangingPunct="1"/>
            <a:r>
              <a:rPr lang="zh-CN" altLang="en-US" dirty="0"/>
              <a:t>较小的数模较大的数，结果一定为较小的数</a:t>
            </a:r>
          </a:p>
          <a:p>
            <a:pPr lvl="1" eaLnBrk="1" hangingPunct="1"/>
            <a:r>
              <a:rPr lang="zh-CN" altLang="pt-BR" dirty="0"/>
              <a:t>对于</a:t>
            </a:r>
            <a:r>
              <a:rPr lang="zh-CN" altLang="en-US" dirty="0"/>
              <a:t>正</a:t>
            </a:r>
            <a:r>
              <a:rPr lang="zh-CN" altLang="pt-BR" dirty="0"/>
              <a:t>整数</a:t>
            </a:r>
            <a:r>
              <a:rPr lang="pt-BR" altLang="zh-CN" dirty="0"/>
              <a:t>m</a:t>
            </a:r>
            <a:r>
              <a:rPr lang="zh-CN" altLang="pt-BR" dirty="0"/>
              <a:t>和</a:t>
            </a:r>
            <a:r>
              <a:rPr lang="pt-BR" altLang="zh-CN" dirty="0"/>
              <a:t>n</a:t>
            </a:r>
            <a:r>
              <a:rPr lang="zh-CN" altLang="pt-BR" dirty="0"/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(m/n)*n+m%n</a:t>
            </a:r>
            <a:r>
              <a:rPr lang="zh-CN" altLang="pt-BR" dirty="0"/>
              <a:t>一般等于</a:t>
            </a:r>
            <a:r>
              <a:rPr lang="pt-BR" altLang="zh-CN" dirty="0"/>
              <a:t>m</a:t>
            </a:r>
          </a:p>
          <a:p>
            <a:pPr eaLnBrk="1" hangingPunct="1"/>
            <a:r>
              <a:rPr lang="zh-CN" altLang="en-US" dirty="0"/>
              <a:t>对于负整数，不同的</a:t>
            </a:r>
            <a:r>
              <a:rPr lang="zh-CN" altLang="en-US" dirty="0">
                <a:latin typeface="Times New Roman" pitchFamily="18" charset="0"/>
              </a:rPr>
              <a:t>编译器有不同的实现，操作结果有可能不同，所以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在这种情况下，取余数运算具有歧义性。</a:t>
            </a:r>
            <a:r>
              <a:rPr lang="zh-CN" altLang="zh-CN" dirty="0"/>
              <a:t>程序员要尽量保证所编写的程序没有歧义。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zh-CN" altLang="zh-CN" dirty="0"/>
          </a:p>
          <a:p>
            <a:pPr eaLnBrk="1" hangingPunct="1"/>
            <a:endParaRPr lang="zh-CN" altLang="en-US" dirty="0">
              <a:solidFill>
                <a:srgbClr val="FF3300"/>
              </a:solidFill>
              <a:latin typeface="Times New Roman" pitchFamily="18" charset="0"/>
            </a:endParaRPr>
          </a:p>
          <a:p>
            <a:pPr lvl="1" eaLnBrk="1" hangingPunct="1"/>
            <a:endParaRPr lang="zh-CN" altLang="pt-BR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946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286ECA8-1FD4-449B-93C0-A5432FF8A7B8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46E09B-7BEE-4A69-BF88-3E5CD43299FB}"/>
              </a:ext>
            </a:extLst>
          </p:cNvPr>
          <p:cNvSpPr txBox="1">
            <a:spLocks/>
          </p:cNvSpPr>
          <p:nvPr/>
        </p:nvSpPr>
        <p:spPr>
          <a:xfrm>
            <a:off x="106333" y="3816350"/>
            <a:ext cx="7190217" cy="256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if(m &gt;= 0 &amp;&amp; n &gt; 0)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r = m % n;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else if(m &lt; 0 &amp;&amp; n &lt; 0)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	r = (-m) % (-n);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else if(m &lt; 0 &amp;&amp; n &gt; 0)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	r = -((-m) % n);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	r = -(m % (-n));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FontTx/>
              <a:buNone/>
            </a:pP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kern="0" dirty="0">
                <a:latin typeface="Courier New" pitchFamily="49" charset="0"/>
                <a:cs typeface="Courier New" pitchFamily="49" charset="0"/>
              </a:rPr>
              <a:t>("The remainder is %d \n", r);</a:t>
            </a:r>
            <a:endParaRPr lang="zh-CN" altLang="zh-CN" sz="20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endParaRPr lang="zh-CN" altLang="en-US" sz="2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CCADB2-AFC8-477C-BD32-907D624B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772" y="4077072"/>
            <a:ext cx="694959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dirty="0"/>
              <a:t>分支语句将负数的求余数运算统一成：</a:t>
            </a:r>
            <a:endParaRPr lang="en-US" altLang="zh-CN" dirty="0"/>
          </a:p>
          <a:p>
            <a:pPr eaLnBrk="1" hangingPunct="1"/>
            <a:r>
              <a:rPr lang="zh-CN" altLang="zh-CN" dirty="0"/>
              <a:t>先求两个正数的余数，</a:t>
            </a:r>
            <a:endParaRPr lang="en-US" altLang="zh-CN" dirty="0"/>
          </a:p>
          <a:p>
            <a:pPr eaLnBrk="1" hangingPunct="1"/>
            <a:r>
              <a:rPr lang="zh-CN" altLang="zh-CN" dirty="0"/>
              <a:t>再根据商的正负</a:t>
            </a:r>
            <a:r>
              <a:rPr lang="zh-CN" altLang="en-US" dirty="0"/>
              <a:t>和实际需求</a:t>
            </a:r>
            <a:r>
              <a:rPr lang="zh-CN" altLang="zh-CN" dirty="0"/>
              <a:t>考虑</a:t>
            </a:r>
            <a:r>
              <a:rPr lang="zh-CN" altLang="en-US" dirty="0"/>
              <a:t>如何</a:t>
            </a:r>
            <a:r>
              <a:rPr lang="zh-CN" altLang="zh-CN" dirty="0"/>
              <a:t>添加负号。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zh-CN" dirty="0"/>
              <a:t>语言</a:t>
            </a:r>
            <a:r>
              <a:rPr lang="zh-CN" altLang="en-US" dirty="0"/>
              <a:t>的</a:t>
            </a:r>
            <a:r>
              <a:rPr lang="zh-CN" altLang="zh-CN" dirty="0"/>
              <a:t>求余数运算在一些实际问题的处理中，</a:t>
            </a:r>
            <a:r>
              <a:rPr lang="zh-CN" altLang="en-US" dirty="0"/>
              <a:t>常常</a:t>
            </a:r>
            <a:r>
              <a:rPr lang="zh-CN" altLang="zh-CN" dirty="0"/>
              <a:t>能发挥巧妙的作用</a:t>
            </a:r>
            <a:r>
              <a:rPr lang="zh-CN" altLang="en-US" dirty="0"/>
              <a:t>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例</a:t>
            </a:r>
            <a:r>
              <a:rPr lang="en-US" altLang="zh-CN" b="0" dirty="0"/>
              <a:t>3.1</a:t>
            </a:r>
            <a:r>
              <a:rPr lang="pt-BR" altLang="zh-CN" b="0" dirty="0"/>
              <a:t> </a:t>
            </a:r>
            <a:r>
              <a:rPr lang="zh-CN" altLang="zh-CN" b="0" dirty="0"/>
              <a:t>设计程序，求所有的十进制三位水仙花数（这种数等于其各位数字的立方和，例如，</a:t>
            </a:r>
            <a:r>
              <a:rPr lang="pt-BR" altLang="zh-CN" b="0" dirty="0"/>
              <a:t>153 </a:t>
            </a:r>
            <a:r>
              <a:rPr lang="zh-CN" altLang="zh-CN" b="0" dirty="0"/>
              <a:t>＝</a:t>
            </a:r>
            <a:r>
              <a:rPr lang="pt-BR" altLang="zh-CN" b="0" dirty="0"/>
              <a:t> 1</a:t>
            </a:r>
            <a:r>
              <a:rPr lang="pt-BR" altLang="zh-CN" b="0" baseline="30000" dirty="0"/>
              <a:t>3</a:t>
            </a:r>
            <a:r>
              <a:rPr lang="pt-BR" altLang="zh-CN" b="0" dirty="0"/>
              <a:t> </a:t>
            </a:r>
            <a:r>
              <a:rPr lang="zh-CN" altLang="zh-CN" b="0" dirty="0"/>
              <a:t>＋</a:t>
            </a:r>
            <a:r>
              <a:rPr lang="pt-BR" altLang="zh-CN" b="0" dirty="0"/>
              <a:t> 3</a:t>
            </a:r>
            <a:r>
              <a:rPr lang="pt-BR" altLang="zh-CN" b="0" baseline="30000" dirty="0"/>
              <a:t>3</a:t>
            </a:r>
            <a:r>
              <a:rPr lang="pt-BR" altLang="zh-CN" b="0" dirty="0"/>
              <a:t> </a:t>
            </a:r>
            <a:r>
              <a:rPr lang="zh-CN" altLang="zh-CN" b="0" dirty="0"/>
              <a:t>＋</a:t>
            </a:r>
            <a:r>
              <a:rPr lang="pt-BR" altLang="zh-CN" b="0" dirty="0"/>
              <a:t> 5</a:t>
            </a:r>
            <a:r>
              <a:rPr lang="pt-BR" altLang="zh-CN" b="0" baseline="30000" dirty="0"/>
              <a:t>3</a:t>
            </a:r>
            <a:r>
              <a:rPr lang="zh-CN" altLang="zh-CN" b="0" dirty="0"/>
              <a:t>）。</a:t>
            </a:r>
            <a:endParaRPr lang="en-US" altLang="zh-CN" b="0" dirty="0"/>
          </a:p>
        </p:txBody>
      </p:sp>
      <p:sp>
        <p:nvSpPr>
          <p:cNvPr id="696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4151554-6C97-4598-989F-DCE95689FAAB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72AB8F-EE88-44EE-B085-2A3310EC8DCE}"/>
              </a:ext>
            </a:extLst>
          </p:cNvPr>
          <p:cNvSpPr txBox="1">
            <a:spLocks/>
          </p:cNvSpPr>
          <p:nvPr/>
        </p:nvSpPr>
        <p:spPr bwMode="auto">
          <a:xfrm>
            <a:off x="262558" y="2315764"/>
            <a:ext cx="10142545" cy="1923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穷举法</a:t>
            </a:r>
            <a:endParaRPr lang="pt-BR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i = 1; i &lt;= 9; ++i)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j = 0; j &lt;= 9; ++j)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k = 0; k &lt;= 9; ++k)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if(i*100 + j*10 + k == i*i*i + j*j*j + k*k*k)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	printf("%d \n", i*100 + j*10 + k);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8E7D2D-4357-4CEF-A3DD-B029674D3376}"/>
              </a:ext>
            </a:extLst>
          </p:cNvPr>
          <p:cNvSpPr/>
          <p:nvPr/>
        </p:nvSpPr>
        <p:spPr>
          <a:xfrm>
            <a:off x="2080987" y="4293096"/>
            <a:ext cx="880784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for(int n = 100; n &lt;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=</a:t>
            </a: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999; ++n)</a:t>
            </a:r>
            <a:endParaRPr lang="zh-CN" altLang="zh-CN" sz="2000" b="1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{</a:t>
            </a:r>
            <a:endParaRPr lang="en-US" altLang="zh-CN" sz="2000" b="1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int i = n / 100;		//</a:t>
            </a:r>
            <a:r>
              <a:rPr lang="zh-CN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百位数字</a:t>
            </a: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int j = n / 10 % 10;	//</a:t>
            </a:r>
            <a:r>
              <a:rPr lang="zh-CN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十位数字</a:t>
            </a: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int k = n % 10;		//</a:t>
            </a:r>
            <a:r>
              <a:rPr lang="zh-CN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个位数字</a:t>
            </a: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if(n == </a:t>
            </a:r>
            <a:r>
              <a:rPr lang="en-US" altLang="zh-CN" sz="20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20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20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+ j * j * j + k * k * k)</a:t>
            </a:r>
            <a:endParaRPr lang="zh-CN" altLang="zh-CN" sz="2000" b="1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("%d \t", n);</a:t>
            </a:r>
            <a:endParaRPr lang="zh-CN" altLang="zh-CN" sz="2000" b="1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}//</a:t>
            </a:r>
            <a:r>
              <a:rPr lang="zh-CN" altLang="zh-CN" sz="2000" b="1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利用除法和求余数运算，可以分离出三位数每一位上的数字。</a:t>
            </a:r>
          </a:p>
        </p:txBody>
      </p:sp>
    </p:spTree>
    <p:extLst>
      <p:ext uri="{BB962C8B-B14F-4D97-AF65-F5344CB8AC3E}">
        <p14:creationId xmlns:p14="http://schemas.microsoft.com/office/powerpoint/2010/main" val="42612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 b="0" dirty="0">
                <a:sym typeface="Wingdings 3" pitchFamily="18" charset="2"/>
              </a:rPr>
              <a:t>前缀</a:t>
            </a:r>
            <a:r>
              <a:rPr lang="en-US" altLang="zh-CN" b="0" dirty="0">
                <a:solidFill>
                  <a:schemeClr val="tx2"/>
                </a:solidFill>
              </a:rPr>
              <a:t>——</a:t>
            </a:r>
            <a:r>
              <a:rPr lang="zh-CN" altLang="zh-CN" b="0" dirty="0"/>
              <a:t>操作符置于操作数的前面，</a:t>
            </a:r>
            <a:r>
              <a:rPr lang="zh-CN" altLang="en-US" b="0" dirty="0"/>
              <a:t>使用操作数的值</a:t>
            </a:r>
            <a:r>
              <a:rPr lang="zh-CN" altLang="en-US" b="0" dirty="0">
                <a:solidFill>
                  <a:srgbClr val="FF0000"/>
                </a:solidFill>
              </a:rPr>
              <a:t>之前</a:t>
            </a:r>
            <a:r>
              <a:rPr lang="zh-CN" altLang="en-US" b="0" dirty="0"/>
              <a:t>进行自增</a:t>
            </a:r>
            <a:r>
              <a:rPr lang="en-US" altLang="zh-CN" b="0" dirty="0"/>
              <a:t>/</a:t>
            </a:r>
            <a:r>
              <a:rPr lang="zh-CN" altLang="en-US" b="0" dirty="0"/>
              <a:t>自减</a:t>
            </a:r>
            <a:r>
              <a:rPr lang="zh-CN" altLang="zh-CN" b="0" dirty="0"/>
              <a:t>操作，</a:t>
            </a:r>
            <a:r>
              <a:rPr lang="zh-CN" altLang="en-US" b="0" dirty="0"/>
              <a:t>使用的是存储在操作数中的值（已改变的值）</a:t>
            </a:r>
            <a:r>
              <a:rPr lang="zh-CN" altLang="zh-CN" b="0" dirty="0"/>
              <a:t>。</a:t>
            </a:r>
            <a:endParaRPr lang="en-US" altLang="zh-CN" b="0" dirty="0"/>
          </a:p>
          <a:p>
            <a:pPr lvl="1" eaLnBrk="1" hangingPunct="1"/>
            <a:endParaRPr lang="en-US" altLang="zh-CN" b="1" dirty="0">
              <a:sym typeface="Wingdings 3" pitchFamily="18" charset="2"/>
            </a:endParaRPr>
          </a:p>
          <a:p>
            <a:pPr lvl="1" eaLnBrk="1" hangingPunct="1"/>
            <a:endParaRPr lang="en-US" altLang="zh-CN" b="1" dirty="0">
              <a:sym typeface="Wingdings 3" pitchFamily="18" charset="2"/>
            </a:endParaRPr>
          </a:p>
          <a:p>
            <a:pPr lvl="1" eaLnBrk="1" hangingPunct="1"/>
            <a:endParaRPr lang="en-US" altLang="zh-CN" b="1" dirty="0">
              <a:sym typeface="Wingdings 3" pitchFamily="18" charset="2"/>
            </a:endParaRPr>
          </a:p>
          <a:p>
            <a:pPr lvl="1" eaLnBrk="1" hangingPunct="1"/>
            <a:endParaRPr lang="zh-CN" altLang="en-US" b="1" dirty="0">
              <a:sym typeface="Wingdings 3" pitchFamily="18" charset="2"/>
            </a:endParaRPr>
          </a:p>
          <a:p>
            <a:pPr lvl="1" eaLnBrk="1" hangingPunct="1"/>
            <a:endParaRPr lang="en-US" altLang="zh-CN" b="1" dirty="0">
              <a:sym typeface="Wingdings 3" pitchFamily="18" charset="2"/>
            </a:endParaRPr>
          </a:p>
          <a:p>
            <a:pPr eaLnBrk="1" hangingPunct="1"/>
            <a:r>
              <a:rPr lang="zh-CN" altLang="en-US" b="0" dirty="0">
                <a:sym typeface="Wingdings 3" pitchFamily="18" charset="2"/>
              </a:rPr>
              <a:t>后缀</a:t>
            </a:r>
            <a:r>
              <a:rPr lang="en-US" altLang="zh-CN" b="0" dirty="0">
                <a:solidFill>
                  <a:schemeClr val="tx2"/>
                </a:solidFill>
              </a:rPr>
              <a:t>——</a:t>
            </a:r>
            <a:r>
              <a:rPr lang="zh-CN" altLang="zh-CN" b="0" dirty="0"/>
              <a:t>操作符置于操作数的后面，</a:t>
            </a:r>
            <a:r>
              <a:rPr lang="zh-CN" altLang="en-US" b="0" dirty="0"/>
              <a:t>使用操作数的值</a:t>
            </a:r>
            <a:r>
              <a:rPr lang="zh-CN" altLang="en-US" b="0" dirty="0">
                <a:solidFill>
                  <a:srgbClr val="FF0000"/>
                </a:solidFill>
              </a:rPr>
              <a:t>之后</a:t>
            </a:r>
            <a:r>
              <a:rPr lang="zh-CN" altLang="en-US" b="0" dirty="0"/>
              <a:t>进行自增</a:t>
            </a:r>
            <a:r>
              <a:rPr lang="en-US" altLang="zh-CN" b="0" dirty="0"/>
              <a:t>/</a:t>
            </a:r>
            <a:r>
              <a:rPr lang="zh-CN" altLang="en-US" b="0" dirty="0"/>
              <a:t>自减</a:t>
            </a:r>
            <a:r>
              <a:rPr lang="zh-CN" altLang="zh-CN" b="0" dirty="0"/>
              <a:t>操作，</a:t>
            </a:r>
            <a:r>
              <a:rPr lang="zh-CN" altLang="en-US" b="0" dirty="0"/>
              <a:t>使用的是临时空间中的值（未改变的值）</a:t>
            </a:r>
            <a:r>
              <a:rPr lang="zh-CN" altLang="zh-CN" b="0" dirty="0"/>
              <a:t>。</a:t>
            </a:r>
            <a:endParaRPr lang="zh-CN" altLang="en-US" b="0" dirty="0">
              <a:solidFill>
                <a:schemeClr val="tx2"/>
              </a:solidFill>
            </a:endParaRPr>
          </a:p>
          <a:p>
            <a:pPr lvl="1" eaLnBrk="1" hangingPunct="1"/>
            <a:endParaRPr lang="zh-CN" altLang="en-US" b="1" dirty="0">
              <a:sym typeface="Wingdings 3" pitchFamily="18" charset="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0EFB658-04DF-4C48-9A8D-1A3D5C0AF6B3}" type="slidenum">
              <a:rPr lang="zh-CN" altLang="en-US" sz="1200"/>
              <a:pPr algn="r" eaLnBrk="1" hangingPunct="1"/>
              <a:t>9</a:t>
            </a:fld>
            <a:endParaRPr lang="en-US" altLang="zh-CN"/>
          </a:p>
        </p:txBody>
      </p:sp>
      <p:sp>
        <p:nvSpPr>
          <p:cNvPr id="235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3200" dirty="0">
                <a:latin typeface="Courier New" pitchFamily="49" charset="0"/>
                <a:cs typeface="Courier New" pitchFamily="49" charset="0"/>
              </a:rPr>
              <a:t>语言中的</a:t>
            </a:r>
            <a:r>
              <a:rPr lang="zh-CN" altLang="en-US" sz="3200" dirty="0"/>
              <a:t>自增</a:t>
            </a:r>
            <a:r>
              <a:rPr lang="en-US" altLang="zh-CN" sz="3200" dirty="0"/>
              <a:t>/</a:t>
            </a:r>
            <a:r>
              <a:rPr lang="zh-CN" altLang="en-US" sz="3200" dirty="0"/>
              <a:t>自减操作（</a:t>
            </a:r>
            <a:r>
              <a:rPr lang="en-US" altLang="zh-CN" sz="3200" dirty="0">
                <a:solidFill>
                  <a:srgbClr val="FF0000"/>
                </a:solidFill>
                <a:sym typeface="Wingdings 3" pitchFamily="18" charset="2"/>
              </a:rPr>
              <a:t>++</a:t>
            </a:r>
            <a:r>
              <a:rPr lang="en-US" altLang="zh-CN" sz="3200" b="0" dirty="0">
                <a:sym typeface="Wingdings 3" pitchFamily="18" charset="2"/>
              </a:rPr>
              <a:t>/</a:t>
            </a:r>
            <a:r>
              <a:rPr lang="en-US" altLang="zh-CN" sz="3200" dirty="0">
                <a:solidFill>
                  <a:srgbClr val="FF0000"/>
                </a:solidFill>
                <a:sym typeface="Wingdings 3" pitchFamily="18" charset="2"/>
              </a:rPr>
              <a:t>--</a:t>
            </a:r>
            <a:r>
              <a:rPr lang="zh-CN" altLang="en-US" sz="3200" dirty="0"/>
              <a:t>）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413748" y="2065925"/>
            <a:ext cx="935444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3;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+= 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，也即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i+1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的值变为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-= 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，也即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i-1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的值变回为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i+1;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则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的值均变为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endParaRPr lang="zh-CN" alt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413748" y="5063318"/>
            <a:ext cx="8065566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 = 3;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m++;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的值变为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m--;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的值变回为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 = m++;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的值变为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的值仍为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nimBg="1"/>
      <p:bldP spid="44042" grpId="0" animBg="1"/>
    </p:bldLst>
  </p:timing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6489</Words>
  <Application>Microsoft Office PowerPoint</Application>
  <PresentationFormat>自定义</PresentationFormat>
  <Paragraphs>785</Paragraphs>
  <Slides>59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黑体</vt:lpstr>
      <vt:lpstr>华文中宋</vt:lpstr>
      <vt:lpstr>楷体_GB2312</vt:lpstr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我的PPT母板</vt:lpstr>
      <vt:lpstr>公式</vt:lpstr>
      <vt:lpstr>step by step</vt:lpstr>
      <vt:lpstr>程序中基本操作的描述</vt:lpstr>
      <vt:lpstr>算术操作的注意事项及应用 </vt:lpstr>
      <vt:lpstr>C语言中的乘法操作（*）</vt:lpstr>
      <vt:lpstr>C语言中的除法操作（/）</vt:lpstr>
      <vt:lpstr>PowerPoint 演示文稿</vt:lpstr>
      <vt:lpstr>C语言中的求余数操作（模运算，%）</vt:lpstr>
      <vt:lpstr>PowerPoint 演示文稿</vt:lpstr>
      <vt:lpstr>C语言中的自增/自减操作（++/--）</vt:lpstr>
      <vt:lpstr>PowerPoint 演示文稿</vt:lpstr>
      <vt:lpstr>关系与逻辑操作的注意事项及应用 </vt:lpstr>
      <vt:lpstr>关系操作</vt:lpstr>
      <vt:lpstr>关系操作</vt:lpstr>
      <vt:lpstr>逻辑操作</vt:lpstr>
      <vt:lpstr>PowerPoint 演示文稿</vt:lpstr>
      <vt:lpstr>短路求值 (short-circuit evaluation)</vt:lpstr>
      <vt:lpstr>PowerPoint 演示文稿</vt:lpstr>
      <vt:lpstr>条件操作</vt:lpstr>
      <vt:lpstr>条件操作的应用</vt:lpstr>
      <vt:lpstr>逗号操作</vt:lpstr>
      <vt:lpstr>位操作的注意事项及应用 </vt:lpstr>
      <vt:lpstr>位操作</vt:lpstr>
      <vt:lpstr>PowerPoint 演示文稿</vt:lpstr>
      <vt:lpstr>PowerPoint 演示文稿</vt:lpstr>
      <vt:lpstr>PowerPoint 演示文稿</vt:lpstr>
      <vt:lpstr>PowerPoint 演示文稿</vt:lpstr>
      <vt:lpstr>逻辑位操作</vt:lpstr>
      <vt:lpstr>逻辑位操作的用途</vt:lpstr>
      <vt:lpstr>PowerPoint 演示文稿</vt:lpstr>
      <vt:lpstr>PowerPoint 演示文稿</vt:lpstr>
      <vt:lpstr>PowerPoint 演示文稿</vt:lpstr>
      <vt:lpstr>移位操作</vt:lpstr>
      <vt:lpstr>左移 (Left Shift)</vt:lpstr>
      <vt:lpstr>PowerPoint 演示文稿</vt:lpstr>
      <vt:lpstr>右移 (Right Shift)</vt:lpstr>
      <vt:lpstr>PowerPoint 演示文稿</vt:lpstr>
      <vt:lpstr>位操作小结</vt:lpstr>
      <vt:lpstr>赋值操作</vt:lpstr>
      <vt:lpstr>表达式的有关问题 </vt:lpstr>
      <vt:lpstr>表达式的有关问题-分类</vt:lpstr>
      <vt:lpstr>程序中操作的描述</vt:lpstr>
      <vt:lpstr>表达式的有关问题-值</vt:lpstr>
      <vt:lpstr>PowerPoint 演示文稿</vt:lpstr>
      <vt:lpstr>PowerPoint 演示文稿</vt:lpstr>
      <vt:lpstr>表达式的有关问题-求值顺序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PowerPoint 演示文稿</vt:lpstr>
      <vt:lpstr>PowerPoint 演示文稿</vt:lpstr>
      <vt:lpstr>PowerPoint 演示文稿</vt:lpstr>
      <vt:lpstr>未定义的行为 P65</vt:lpstr>
      <vt:lpstr>表达式的有关问题-书写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操作的描述</dc:title>
  <dc:creator>liu</dc:creator>
  <cp:lastModifiedBy>chenxin</cp:lastModifiedBy>
  <cp:revision>521</cp:revision>
  <cp:lastPrinted>1601-01-01T00:00:00Z</cp:lastPrinted>
  <dcterms:created xsi:type="dcterms:W3CDTF">2011-09-02T01:59:06Z</dcterms:created>
  <dcterms:modified xsi:type="dcterms:W3CDTF">2024-09-28T23:15:24Z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