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42"/>
  </p:notesMasterIdLst>
  <p:handoutMasterIdLst>
    <p:handoutMasterId r:id="rId43"/>
  </p:handoutMasterIdLst>
  <p:sldIdLst>
    <p:sldId id="1943" r:id="rId2"/>
    <p:sldId id="785" r:id="rId3"/>
    <p:sldId id="957" r:id="rId4"/>
    <p:sldId id="1968" r:id="rId5"/>
    <p:sldId id="1969" r:id="rId6"/>
    <p:sldId id="1950" r:id="rId7"/>
    <p:sldId id="1970" r:id="rId8"/>
    <p:sldId id="1971" r:id="rId9"/>
    <p:sldId id="1953" r:id="rId10"/>
    <p:sldId id="1996" r:id="rId11"/>
    <p:sldId id="1954" r:id="rId12"/>
    <p:sldId id="958" r:id="rId13"/>
    <p:sldId id="1955" r:id="rId14"/>
    <p:sldId id="1957" r:id="rId15"/>
    <p:sldId id="1958" r:id="rId16"/>
    <p:sldId id="1972" r:id="rId17"/>
    <p:sldId id="1976" r:id="rId18"/>
    <p:sldId id="1977" r:id="rId19"/>
    <p:sldId id="1978" r:id="rId20"/>
    <p:sldId id="1997" r:id="rId21"/>
    <p:sldId id="1979" r:id="rId22"/>
    <p:sldId id="1980" r:id="rId23"/>
    <p:sldId id="1981" r:id="rId24"/>
    <p:sldId id="1277" r:id="rId25"/>
    <p:sldId id="1965" r:id="rId26"/>
    <p:sldId id="1068" r:id="rId27"/>
    <p:sldId id="1998" r:id="rId28"/>
    <p:sldId id="1987" r:id="rId29"/>
    <p:sldId id="1999" r:id="rId30"/>
    <p:sldId id="1989" r:id="rId31"/>
    <p:sldId id="2000" r:id="rId32"/>
    <p:sldId id="1244" r:id="rId33"/>
    <p:sldId id="1168" r:id="rId34"/>
    <p:sldId id="1063" r:id="rId35"/>
    <p:sldId id="1278" r:id="rId36"/>
    <p:sldId id="2001" r:id="rId37"/>
    <p:sldId id="2002" r:id="rId38"/>
    <p:sldId id="2005" r:id="rId39"/>
    <p:sldId id="1255" r:id="rId40"/>
    <p:sldId id="1160" r:id="rId41"/>
  </p:sldIdLst>
  <p:sldSz cx="12190413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FF"/>
    <a:srgbClr val="FF0000"/>
    <a:srgbClr val="3366CC"/>
    <a:srgbClr val="0000CC"/>
    <a:srgbClr val="6699FF"/>
    <a:srgbClr val="FF00FF"/>
    <a:srgbClr val="4D4D4D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9" autoAdjust="0"/>
    <p:restoredTop sz="86667" autoAdjust="0"/>
  </p:normalViewPr>
  <p:slideViewPr>
    <p:cSldViewPr>
      <p:cViewPr varScale="1">
        <p:scale>
          <a:sx n="81" d="100"/>
          <a:sy n="81" d="100"/>
        </p:scale>
        <p:origin x="459" y="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288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AE31EBC-C969-4CD9-8ECB-BD251394028B}" type="datetimeFigureOut">
              <a:rPr lang="zh-CN" altLang="en-US"/>
              <a:pPr>
                <a:defRPr/>
              </a:pPr>
              <a:t>2022/2/15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004FCF2-195C-4283-8C0E-5221D69802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4823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7A6281F-3DA9-40DD-887C-35F2F222AF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2239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756D76F-F9F4-4C4D-BA42-3768D6F5798B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2868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dirty="0">
                <a:ea typeface="宋体" charset="-122"/>
              </a:rPr>
              <a:t>上述结构</a:t>
            </a:r>
            <a:r>
              <a:rPr lang="zh-CN" altLang="en-US" dirty="0">
                <a:ea typeface="宋体" charset="-122"/>
              </a:rPr>
              <a:t>体</a:t>
            </a:r>
            <a:r>
              <a:rPr lang="zh-CN" altLang="zh-CN" dirty="0">
                <a:ea typeface="宋体" charset="-122"/>
              </a:rPr>
              <a:t>会</a:t>
            </a:r>
            <a:r>
              <a:rPr lang="zh-CN" altLang="en-US" dirty="0">
                <a:ea typeface="宋体" charset="-122"/>
              </a:rPr>
              <a:t>得到</a:t>
            </a:r>
            <a:r>
              <a:rPr lang="en-US" altLang="zh-CN" dirty="0">
                <a:ea typeface="宋体" charset="-122"/>
              </a:rPr>
              <a:t>12</a:t>
            </a:r>
            <a:r>
              <a:rPr lang="zh-CN" altLang="zh-CN" dirty="0">
                <a:ea typeface="宋体" charset="-122"/>
              </a:rPr>
              <a:t>个字节的空间，而不是</a:t>
            </a:r>
            <a:r>
              <a:rPr lang="en-US" altLang="zh-CN" dirty="0">
                <a:ea typeface="宋体" charset="-122"/>
              </a:rPr>
              <a:t>9</a:t>
            </a:r>
            <a:r>
              <a:rPr lang="zh-CN" altLang="zh-CN" dirty="0">
                <a:ea typeface="宋体" charset="-122"/>
              </a:rPr>
              <a:t>个字节空间。</a:t>
            </a:r>
            <a:endParaRPr lang="en-US" altLang="zh-CN" dirty="0">
              <a:ea typeface="宋体" charset="-122"/>
            </a:endParaRPr>
          </a:p>
          <a:p>
            <a:r>
              <a:rPr lang="zh-CN" altLang="zh-CN" dirty="0">
                <a:ea typeface="宋体" charset="-122"/>
              </a:rPr>
              <a:t>实际所占空间可以用</a:t>
            </a:r>
            <a:r>
              <a:rPr lang="en-US" altLang="zh-CN" dirty="0" err="1">
                <a:ea typeface="宋体" charset="-122"/>
              </a:rPr>
              <a:t>sizeof</a:t>
            </a:r>
            <a:r>
              <a:rPr lang="en-US" altLang="zh-CN" dirty="0">
                <a:ea typeface="宋体" charset="-122"/>
              </a:rPr>
              <a:t>(s)</a:t>
            </a:r>
            <a:r>
              <a:rPr lang="zh-CN" altLang="zh-CN" dirty="0">
                <a:ea typeface="宋体" charset="-122"/>
              </a:rPr>
              <a:t>测算。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dirty="0">
                <a:ea typeface="宋体" charset="-122"/>
              </a:rPr>
              <a:t>上述结构</a:t>
            </a:r>
            <a:r>
              <a:rPr lang="zh-CN" altLang="en-US" dirty="0">
                <a:ea typeface="宋体" charset="-122"/>
              </a:rPr>
              <a:t>体</a:t>
            </a:r>
            <a:r>
              <a:rPr lang="zh-CN" altLang="zh-CN" dirty="0">
                <a:ea typeface="宋体" charset="-122"/>
              </a:rPr>
              <a:t>会</a:t>
            </a:r>
            <a:r>
              <a:rPr lang="zh-CN" altLang="en-US" dirty="0">
                <a:ea typeface="宋体" charset="-122"/>
              </a:rPr>
              <a:t>得到</a:t>
            </a:r>
            <a:r>
              <a:rPr lang="en-US" altLang="zh-CN" dirty="0">
                <a:ea typeface="宋体" charset="-122"/>
              </a:rPr>
              <a:t>9</a:t>
            </a:r>
            <a:r>
              <a:rPr lang="zh-CN" altLang="zh-CN" dirty="0">
                <a:ea typeface="宋体" charset="-122"/>
              </a:rPr>
              <a:t>个字节空间。</a:t>
            </a:r>
            <a:endParaRPr lang="en-US" altLang="zh-CN" dirty="0">
              <a:ea typeface="宋体" charset="-122"/>
            </a:endParaRPr>
          </a:p>
          <a:p>
            <a:r>
              <a:rPr lang="zh-CN" altLang="zh-CN" dirty="0">
                <a:ea typeface="宋体" charset="-122"/>
              </a:rPr>
              <a:t>实际所占空间可以用</a:t>
            </a:r>
            <a:r>
              <a:rPr lang="en-US" altLang="zh-CN" dirty="0" err="1">
                <a:ea typeface="宋体" charset="-122"/>
              </a:rPr>
              <a:t>sizeof</a:t>
            </a:r>
            <a:r>
              <a:rPr lang="en-US" altLang="zh-CN" dirty="0">
                <a:ea typeface="宋体" charset="-122"/>
              </a:rPr>
              <a:t>(s)</a:t>
            </a:r>
            <a:r>
              <a:rPr lang="zh-CN" altLang="zh-CN" dirty="0">
                <a:ea typeface="宋体" charset="-122"/>
              </a:rPr>
              <a:t>测算。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2295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关于成员函数的规定：不能带有未实现的函数类型</a:t>
            </a:r>
          </a:p>
        </p:txBody>
      </p:sp>
    </p:spTree>
    <p:extLst>
      <p:ext uri="{BB962C8B-B14F-4D97-AF65-F5344CB8AC3E}">
        <p14:creationId xmlns:p14="http://schemas.microsoft.com/office/powerpoint/2010/main" val="122491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为什么数组不可以赋值，结构体可以？物理独立性</a:t>
            </a:r>
          </a:p>
        </p:txBody>
      </p:sp>
    </p:spTree>
    <p:extLst>
      <p:ext uri="{BB962C8B-B14F-4D97-AF65-F5344CB8AC3E}">
        <p14:creationId xmlns:p14="http://schemas.microsoft.com/office/powerpoint/2010/main" val="1551251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>
                <a:ea typeface="宋体" charset="-122"/>
              </a:rPr>
              <a:t>一个结构变量可以存放一个学生的数据，处理多个学生的数据需要结构类型数组（简称结构数组）。</a:t>
            </a:r>
            <a:endParaRPr lang="en-US" altLang="zh-CN">
              <a:ea typeface="宋体" charset="-122"/>
            </a:endParaRPr>
          </a:p>
          <a:p>
            <a:r>
              <a:rPr lang="zh-CN" altLang="zh-CN">
                <a:ea typeface="宋体" charset="-122"/>
              </a:rPr>
              <a:t>结构数组的用法与基本类型数组类似。</a:t>
            </a:r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922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859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646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48092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4954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9901" y="76200"/>
            <a:ext cx="2998926" cy="6737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3122" y="76200"/>
            <a:ext cx="8793606" cy="6737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0506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3468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9016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22" y="863600"/>
            <a:ext cx="5896266" cy="594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2561" y="863600"/>
            <a:ext cx="5896266" cy="594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3383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369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13723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22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508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0278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1587" y="76200"/>
            <a:ext cx="11987239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21" y="863600"/>
            <a:ext cx="11995705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28" name="Line 8"/>
          <p:cNvSpPr>
            <a:spLocks noChangeShapeType="1"/>
          </p:cNvSpPr>
          <p:nvPr/>
        </p:nvSpPr>
        <p:spPr bwMode="auto">
          <a:xfrm>
            <a:off x="95239" y="765175"/>
            <a:ext cx="8975614" cy="0"/>
          </a:xfrm>
          <a:prstGeom prst="line">
            <a:avLst/>
          </a:prstGeom>
          <a:noFill/>
          <a:ln w="57150">
            <a:solidFill>
              <a:srgbClr val="8D97E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  <a:cs typeface="华文中宋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  <a:cs typeface="楷体_GB231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  <a:cs typeface="楷体_GB231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  <a:cs typeface="楷体_GB231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  <a:cs typeface="楷体_GB231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800" b="1">
          <a:solidFill>
            <a:schemeClr val="tx1"/>
          </a:solidFill>
          <a:latin typeface="华文中宋" pitchFamily="2" charset="-122"/>
          <a:ea typeface="华文中宋" pitchFamily="2" charset="-122"/>
          <a:cs typeface="华文中宋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400">
          <a:solidFill>
            <a:schemeClr val="tx1"/>
          </a:solidFill>
          <a:latin typeface="华文中宋" pitchFamily="2" charset="-122"/>
          <a:ea typeface="华文中宋" pitchFamily="2" charset="-122"/>
          <a:cs typeface="华文中宋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Arial" charset="0"/>
        <a:buChar char="–"/>
        <a:defRPr sz="2000">
          <a:solidFill>
            <a:schemeClr val="tx1"/>
          </a:solidFill>
          <a:latin typeface="华文中宋" pitchFamily="2" charset="-122"/>
          <a:ea typeface="华文中宋" pitchFamily="2" charset="-122"/>
          <a:cs typeface="华文中宋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ü"/>
        <a:defRPr sz="2000">
          <a:solidFill>
            <a:schemeClr val="tx1"/>
          </a:solidFill>
          <a:latin typeface="华文中宋" pitchFamily="2" charset="-122"/>
          <a:ea typeface="华文中宋" pitchFamily="2" charset="-122"/>
          <a:cs typeface="华文中宋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Arial" charset="0"/>
        <a:buChar char="»"/>
        <a:defRPr sz="2000">
          <a:solidFill>
            <a:schemeClr val="tx1"/>
          </a:solidFill>
          <a:latin typeface="Arial" charset="0"/>
          <a:ea typeface="+mn-ea"/>
          <a:cs typeface="楷体_GB231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7402" y="2277740"/>
            <a:ext cx="10361851" cy="1511300"/>
          </a:xfrm>
        </p:spPr>
        <p:txBody>
          <a:bodyPr/>
          <a:lstStyle/>
          <a:p>
            <a:pPr eaLnBrk="1" hangingPunct="1"/>
            <a:r>
              <a:rPr lang="en-US" altLang="zh-CN" sz="6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further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63483" y="3716339"/>
            <a:ext cx="7722134" cy="1393825"/>
          </a:xfrm>
        </p:spPr>
        <p:txBody>
          <a:bodyPr/>
          <a:lstStyle/>
          <a:p>
            <a:pPr eaLnBrk="1" hangingPunct="1"/>
            <a:endParaRPr lang="en-US" altLang="zh-CN" sz="3200" dirty="0">
              <a:latin typeface="华文中宋" panose="02010600040101010101" pitchFamily="2" charset="-122"/>
            </a:endParaRPr>
          </a:p>
          <a:p>
            <a:pPr eaLnBrk="1" hangingPunct="1"/>
            <a:r>
              <a:rPr lang="zh-CN" altLang="en-US" sz="3200" dirty="0">
                <a:latin typeface="华文中宋" panose="02010600040101010101" pitchFamily="2" charset="-122"/>
              </a:rPr>
              <a:t>专题</a:t>
            </a:r>
            <a:endParaRPr lang="en-US" altLang="zh-CN" sz="3200" dirty="0">
              <a:latin typeface="华文中宋" panose="02010600040101010101" pitchFamily="2" charset="-122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51E4BD3-239C-4AE0-A9CE-49B847EA5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535" y="5876926"/>
            <a:ext cx="1149921" cy="50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刘奇志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6FE5E08-30C0-437E-80FE-B0D599F503D2}"/>
              </a:ext>
            </a:extLst>
          </p:cNvPr>
          <p:cNvSpPr txBox="1">
            <a:spLocks/>
          </p:cNvSpPr>
          <p:nvPr/>
        </p:nvSpPr>
        <p:spPr bwMode="auto">
          <a:xfrm>
            <a:off x="6635266" y="1673805"/>
            <a:ext cx="5529932" cy="35906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None/>
              <a:defRPr sz="28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华文中宋" pitchFamily="2" charset="-122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None/>
              <a:defRPr kumimoji="1"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华文中宋" pitchFamily="2" charset="-122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 kumimoji="1" sz="2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华文中宋" pitchFamily="2" charset="-122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kumimoji="1" sz="2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华文中宋" pitchFamily="2" charset="-122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 kumimoji="1" sz="2000">
                <a:solidFill>
                  <a:schemeClr val="tx1"/>
                </a:solidFill>
                <a:latin typeface="Arial" charset="0"/>
                <a:ea typeface="+mn-ea"/>
                <a:cs typeface="楷体_GB2312" charset="0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algn="l"/>
            <a:r>
              <a:rPr lang="zh-CN" altLang="en-US" sz="2400" kern="0" dirty="0"/>
              <a:t>起步：</a:t>
            </a:r>
            <a:endParaRPr lang="en-US" altLang="zh-CN" sz="2400" kern="0" dirty="0"/>
          </a:p>
          <a:p>
            <a:pPr lvl="1" algn="l"/>
            <a:r>
              <a:rPr lang="zh-CN" altLang="en-US" sz="2000" kern="0" dirty="0"/>
              <a:t>认知与体验（硬件、软件、程序与</a:t>
            </a:r>
            <a:r>
              <a:rPr lang="en-US" altLang="zh-CN" sz="2000" kern="0" dirty="0"/>
              <a:t>C</a:t>
            </a:r>
            <a:r>
              <a:rPr lang="zh-CN" altLang="en-US" sz="2000" kern="0" dirty="0"/>
              <a:t>语言）</a:t>
            </a:r>
            <a:endParaRPr lang="en-US" altLang="zh-CN" sz="2000" kern="0" dirty="0"/>
          </a:p>
          <a:p>
            <a:pPr algn="l"/>
            <a:r>
              <a:rPr lang="zh-CN" altLang="en-US" sz="2400" kern="0" dirty="0"/>
              <a:t>进阶：</a:t>
            </a:r>
            <a:endParaRPr lang="en-US" altLang="zh-CN" sz="2400" kern="0" dirty="0"/>
          </a:p>
          <a:p>
            <a:pPr lvl="1" algn="l"/>
            <a:r>
              <a:rPr lang="zh-CN" altLang="en-US" sz="2000" kern="0" dirty="0"/>
              <a:t>判断与推理（流程控制方法、语句）</a:t>
            </a:r>
            <a:endParaRPr lang="en-US" altLang="zh-CN" sz="2000" kern="0" dirty="0"/>
          </a:p>
          <a:p>
            <a:pPr lvl="1" algn="l"/>
            <a:r>
              <a:rPr lang="zh-CN" altLang="en-US" sz="2000" kern="0" dirty="0"/>
              <a:t>抽象与封装（模块设计方法、函数）</a:t>
            </a:r>
            <a:endParaRPr lang="en-US" altLang="zh-CN" sz="2000" kern="0" dirty="0"/>
          </a:p>
          <a:p>
            <a:pPr lvl="1" algn="l"/>
            <a:r>
              <a:rPr lang="zh-CN" altLang="en-US" sz="2000" kern="0" dirty="0"/>
              <a:t>表达与转换（基本操作、数据类型）</a:t>
            </a:r>
            <a:endParaRPr lang="en-US" altLang="zh-CN" sz="2000" kern="0" dirty="0"/>
          </a:p>
          <a:p>
            <a:pPr algn="l"/>
            <a:r>
              <a:rPr lang="zh-CN" altLang="en-US" sz="2400" kern="0" dirty="0">
                <a:solidFill>
                  <a:srgbClr val="FF0000"/>
                </a:solidFill>
              </a:rPr>
              <a:t>提高：</a:t>
            </a:r>
            <a:endParaRPr lang="en-US" altLang="zh-CN" sz="2400" kern="0" dirty="0">
              <a:solidFill>
                <a:srgbClr val="FF0000"/>
              </a:solidFill>
            </a:endParaRPr>
          </a:p>
          <a:p>
            <a:pPr lvl="1" algn="l"/>
            <a:r>
              <a:rPr lang="zh-CN" altLang="en-US" sz="2000" kern="0" dirty="0">
                <a:solidFill>
                  <a:srgbClr val="FF0000"/>
                </a:solidFill>
              </a:rPr>
              <a:t>构造与访问</a:t>
            </a:r>
            <a:r>
              <a:rPr lang="zh-CN" altLang="en-US" sz="2000" kern="0" dirty="0"/>
              <a:t>（数组、指针、</a:t>
            </a:r>
            <a:r>
              <a:rPr lang="zh-CN" altLang="en-US" sz="2000" b="1" kern="0" dirty="0">
                <a:solidFill>
                  <a:srgbClr val="FF0000"/>
                </a:solidFill>
              </a:rPr>
              <a:t>结构</a:t>
            </a:r>
            <a:r>
              <a:rPr lang="zh-CN" altLang="en-US" sz="2000" kern="0" dirty="0"/>
              <a:t>）</a:t>
            </a:r>
            <a:endParaRPr lang="en-US" altLang="zh-CN" sz="2000" kern="0" dirty="0"/>
          </a:p>
          <a:p>
            <a:pPr lvl="1" algn="l"/>
            <a:r>
              <a:rPr lang="zh-CN" altLang="en-US" sz="2000" kern="0" dirty="0"/>
              <a:t>归纳与推广（程序设计的本质）</a:t>
            </a:r>
          </a:p>
        </p:txBody>
      </p:sp>
    </p:spTree>
    <p:extLst>
      <p:ext uri="{BB962C8B-B14F-4D97-AF65-F5344CB8AC3E}">
        <p14:creationId xmlns:p14="http://schemas.microsoft.com/office/powerpoint/2010/main" val="2343838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dirty="0"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b="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altLang="zh-CN" b="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altLang="zh-CN" b="0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Student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number;	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char name; 	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double score; 	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;</a:t>
            </a:r>
          </a:p>
          <a:p>
            <a:endParaRPr lang="en-US" altLang="zh-C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2" name="Rectangle 44"/>
          <p:cNvSpPr>
            <a:spLocks noChangeArrowheads="1"/>
          </p:cNvSpPr>
          <p:nvPr/>
        </p:nvSpPr>
        <p:spPr bwMode="auto">
          <a:xfrm>
            <a:off x="0" y="-22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>
              <a:ea typeface="楷体_GB2312" pitchFamily="49" charset="-122"/>
            </a:endParaRPr>
          </a:p>
        </p:txBody>
      </p:sp>
      <p:sp>
        <p:nvSpPr>
          <p:cNvPr id="12293" name="Rectangle 54"/>
          <p:cNvSpPr>
            <a:spLocks noChangeArrowheads="1"/>
          </p:cNvSpPr>
          <p:nvPr/>
        </p:nvSpPr>
        <p:spPr bwMode="auto">
          <a:xfrm>
            <a:off x="0" y="226368"/>
            <a:ext cx="4539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indent="266700"/>
            <a:endParaRPr lang="zh-CN" altLang="zh-CN">
              <a:ea typeface="楷体_GB2312" pitchFamily="49" charset="-122"/>
            </a:endParaRPr>
          </a:p>
        </p:txBody>
      </p:sp>
      <p:sp>
        <p:nvSpPr>
          <p:cNvPr id="1229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E746A6B0-A753-411D-946F-75A92D5B157D}" type="slidenum">
              <a:rPr lang="en-US" altLang="zh-CN" sz="1200">
                <a:ea typeface="楷体_GB2312" pitchFamily="49" charset="-122"/>
              </a:rPr>
              <a:pPr algn="r" eaLnBrk="1" hangingPunct="1"/>
              <a:t>10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42" name="Text Box 2207"/>
          <p:cNvSpPr txBox="1">
            <a:spLocks noChangeArrowheads="1"/>
          </p:cNvSpPr>
          <p:nvPr/>
        </p:nvSpPr>
        <p:spPr bwMode="auto">
          <a:xfrm>
            <a:off x="5690160" y="3564235"/>
            <a:ext cx="816925" cy="36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upright="1"/>
          <a:lstStyle/>
          <a:p>
            <a:pPr algn="just">
              <a:spcAft>
                <a:spcPts val="0"/>
              </a:spcAft>
              <a:defRPr/>
            </a:pPr>
            <a:r>
              <a:rPr lang="en-US" kern="100" dirty="0">
                <a:solidFill>
                  <a:srgbClr val="000000"/>
                </a:solidFill>
                <a:latin typeface="Times New Roman"/>
                <a:ea typeface="宋体"/>
                <a:cs typeface="宋体"/>
              </a:rPr>
              <a:t>int</a:t>
            </a:r>
            <a:endParaRPr lang="zh-CN" kern="100" dirty="0">
              <a:latin typeface="Times New Roman"/>
              <a:ea typeface="宋体"/>
              <a:cs typeface="宋体"/>
            </a:endParaRPr>
          </a:p>
        </p:txBody>
      </p:sp>
      <p:sp>
        <p:nvSpPr>
          <p:cNvPr id="43" name="Text Box 2208"/>
          <p:cNvSpPr txBox="1">
            <a:spLocks noChangeArrowheads="1"/>
          </p:cNvSpPr>
          <p:nvPr/>
        </p:nvSpPr>
        <p:spPr bwMode="auto">
          <a:xfrm>
            <a:off x="5690160" y="3983335"/>
            <a:ext cx="1368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upright="1"/>
          <a:lstStyle/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solidFill>
                  <a:srgbClr val="000000"/>
                </a:solidFill>
                <a:latin typeface="Times New Roman"/>
                <a:ea typeface="宋体"/>
                <a:cs typeface="宋体"/>
              </a:rPr>
              <a:t>char</a:t>
            </a:r>
            <a:endParaRPr lang="zh-CN" b="1" kern="100" dirty="0">
              <a:solidFill>
                <a:srgbClr val="FF0000"/>
              </a:solidFill>
              <a:latin typeface="Times New Roman"/>
              <a:ea typeface="宋体"/>
              <a:cs typeface="宋体"/>
            </a:endParaRPr>
          </a:p>
        </p:txBody>
      </p:sp>
      <p:sp>
        <p:nvSpPr>
          <p:cNvPr id="44" name="Text Box 2209"/>
          <p:cNvSpPr txBox="1">
            <a:spLocks noChangeArrowheads="1"/>
          </p:cNvSpPr>
          <p:nvPr/>
        </p:nvSpPr>
        <p:spPr bwMode="auto">
          <a:xfrm>
            <a:off x="5690160" y="4421485"/>
            <a:ext cx="1079999" cy="36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upright="1"/>
          <a:lstStyle/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solidFill>
                  <a:srgbClr val="000000"/>
                </a:solidFill>
                <a:latin typeface="Times New Roman"/>
                <a:ea typeface="宋体"/>
                <a:cs typeface="宋体"/>
              </a:rPr>
              <a:t>double</a:t>
            </a:r>
            <a:endParaRPr lang="zh-CN" kern="100" dirty="0">
              <a:latin typeface="Times New Roman"/>
              <a:ea typeface="宋体"/>
              <a:cs typeface="宋体"/>
            </a:endParaRPr>
          </a:p>
        </p:txBody>
      </p:sp>
      <p:sp>
        <p:nvSpPr>
          <p:cNvPr id="12301" name="Rectangle 2210"/>
          <p:cNvSpPr>
            <a:spLocks noChangeArrowheads="1"/>
          </p:cNvSpPr>
          <p:nvPr/>
        </p:nvSpPr>
        <p:spPr bwMode="auto">
          <a:xfrm>
            <a:off x="4019027" y="3676763"/>
            <a:ext cx="1439995" cy="3953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302" name="Rectangle 2211"/>
          <p:cNvSpPr>
            <a:spLocks noChangeArrowheads="1"/>
          </p:cNvSpPr>
          <p:nvPr/>
        </p:nvSpPr>
        <p:spPr bwMode="auto">
          <a:xfrm>
            <a:off x="4019027" y="4071506"/>
            <a:ext cx="1439995" cy="3953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303" name="Rectangle 2212"/>
          <p:cNvSpPr>
            <a:spLocks noChangeArrowheads="1"/>
          </p:cNvSpPr>
          <p:nvPr/>
        </p:nvSpPr>
        <p:spPr bwMode="auto">
          <a:xfrm>
            <a:off x="4019027" y="4473825"/>
            <a:ext cx="1439995" cy="3953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8" name="Rectangle 2212">
            <a:extLst>
              <a:ext uri="{FF2B5EF4-FFF2-40B4-BE49-F238E27FC236}">
                <a16:creationId xmlns:a16="http://schemas.microsoft.com/office/drawing/2014/main" id="{66333331-B6C9-4229-9039-B2F4549F7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027" y="4869160"/>
            <a:ext cx="1439995" cy="3953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171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结构</a:t>
            </a:r>
            <a:r>
              <a:rPr lang="zh-CN" altLang="en-US" dirty="0"/>
              <a:t>体</a:t>
            </a:r>
            <a:r>
              <a:rPr lang="zh-CN" altLang="zh-CN" dirty="0"/>
              <a:t>的初始化</a:t>
            </a:r>
            <a:endParaRPr lang="zh-CN" altLang="en-US" dirty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可以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在</a:t>
            </a:r>
            <a:r>
              <a:rPr lang="zh-CN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定义结构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体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的同时，给各个成员赋值，即结构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体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的初始化。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zh-CN" dirty="0">
                <a:latin typeface="Courier New" pitchFamily="49" charset="0"/>
                <a:cs typeface="Courier New" pitchFamily="49" charset="0"/>
              </a:rPr>
              <a:t>比如，</a:t>
            </a: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Student s1, s2 = {1220999, 'T', 19};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Employee e = {1160007, 'J', {1996, 12, 26}};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注意</a:t>
            </a:r>
            <a:r>
              <a:rPr lang="zh-CN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：</a:t>
            </a:r>
            <a:r>
              <a:rPr lang="zh-CN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在构造一个结构类型时，不能对其成员进行初始化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。比如，</a:t>
            </a: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typedef struct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{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int number = 1220999;	//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此处的初始化是错误的</a:t>
            </a: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char name;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age;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}Student;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灯片编号占位符 5"/>
          <p:cNvSpPr txBox="1">
            <a:spLocks noGrp="1"/>
          </p:cNvSpPr>
          <p:nvPr/>
        </p:nvSpPr>
        <p:spPr bwMode="auto">
          <a:xfrm>
            <a:off x="10888834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EF154E0F-75F7-4127-95D3-51D69A3106FC}" type="slidenum">
              <a:rPr lang="en-US" altLang="zh-CN" sz="1200">
                <a:ea typeface="楷体_GB2312" pitchFamily="49" charset="-122"/>
              </a:rPr>
              <a:pPr algn="r" eaLnBrk="1" hangingPunct="1"/>
              <a:t>11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65956" y="3874306"/>
            <a:ext cx="52444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C++11</a:t>
            </a:r>
            <a:r>
              <a:rPr lang="zh-CN" altLang="en-US" dirty="0">
                <a:solidFill>
                  <a:srgbClr val="FF0000"/>
                </a:solidFill>
              </a:rPr>
              <a:t>新标准允许给一个默认值</a:t>
            </a:r>
          </a:p>
        </p:txBody>
      </p:sp>
    </p:spTree>
    <p:extLst>
      <p:ext uri="{BB962C8B-B14F-4D97-AF65-F5344CB8AC3E}">
        <p14:creationId xmlns:p14="http://schemas.microsoft.com/office/powerpoint/2010/main" val="5067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结构与数组 这两种类型的异同点？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结构类型：</a:t>
            </a:r>
            <a:endParaRPr lang="en-US" altLang="zh-CN" dirty="0"/>
          </a:p>
          <a:p>
            <a:pPr lvl="2"/>
            <a:r>
              <a:rPr lang="zh-CN" altLang="en-US" sz="2400" b="1" dirty="0"/>
              <a:t>固定多个</a:t>
            </a:r>
            <a:endParaRPr lang="en-US" altLang="zh-CN" sz="2400" b="1" dirty="0"/>
          </a:p>
          <a:p>
            <a:pPr lvl="2"/>
            <a:r>
              <a:rPr lang="zh-CN" altLang="en-US" sz="2400" b="1" dirty="0">
                <a:solidFill>
                  <a:srgbClr val="FF3300"/>
                </a:solidFill>
              </a:rPr>
              <a:t>类型可以不同</a:t>
            </a:r>
            <a:r>
              <a:rPr lang="zh-CN" altLang="en-US" sz="2400" b="1" dirty="0"/>
              <a:t>的</a:t>
            </a:r>
            <a:r>
              <a:rPr lang="zh-CN" altLang="en-US" sz="2400" u="sng" dirty="0"/>
              <a:t>成员</a:t>
            </a:r>
            <a:r>
              <a:rPr lang="zh-CN" altLang="en-US" sz="2400" dirty="0"/>
              <a:t>所构成的</a:t>
            </a:r>
            <a:r>
              <a:rPr lang="zh-CN" altLang="en-US" sz="2400" b="1" dirty="0"/>
              <a:t>数据群体（含义可以不同的相关信息）</a:t>
            </a:r>
            <a:endParaRPr lang="en-US" altLang="zh-CN" sz="2400" b="1" dirty="0"/>
          </a:p>
          <a:p>
            <a:pPr lvl="2"/>
            <a:r>
              <a:rPr lang="zh-CN" altLang="en-US" sz="2400" b="1" dirty="0">
                <a:solidFill>
                  <a:srgbClr val="FF3300"/>
                </a:solidFill>
              </a:rPr>
              <a:t>成员间在逻辑上没有先后次序关系</a:t>
            </a:r>
            <a:r>
              <a:rPr lang="zh-CN" altLang="en-US" sz="2400" b="1" dirty="0"/>
              <a:t>，其说明次序仅影响成员的存储安排，不影响操作，成员有</a:t>
            </a:r>
            <a:r>
              <a:rPr lang="zh-CN" altLang="en-US" sz="2400" b="1" dirty="0">
                <a:solidFill>
                  <a:srgbClr val="FF3300"/>
                </a:solidFill>
              </a:rPr>
              <a:t>成员名</a:t>
            </a:r>
            <a:r>
              <a:rPr lang="zh-CN" altLang="en-US" sz="2400" b="1" dirty="0">
                <a:latin typeface="宋体" charset="-122"/>
              </a:rPr>
              <a:t> </a:t>
            </a:r>
            <a:endParaRPr lang="zh-CN" altLang="en-US" sz="2400" b="1" dirty="0"/>
          </a:p>
          <a:p>
            <a:pPr lvl="2"/>
            <a:r>
              <a:rPr lang="zh-CN" altLang="en-US" sz="2400" b="1" dirty="0">
                <a:sym typeface="Wingdings 3" pitchFamily="18" charset="2"/>
              </a:rPr>
              <a:t>相当于其他高级语言中的“记录”</a:t>
            </a:r>
            <a:endParaRPr lang="en-US" altLang="zh-CN" sz="2400" b="1" dirty="0">
              <a:sym typeface="Wingdings 3" pitchFamily="18" charset="2"/>
            </a:endParaRP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数组类型：</a:t>
            </a:r>
            <a:endParaRPr lang="en-US" altLang="zh-CN" dirty="0"/>
          </a:p>
          <a:p>
            <a:pPr lvl="2"/>
            <a:r>
              <a:rPr lang="zh-CN" altLang="en-US" sz="2400" b="1" dirty="0"/>
              <a:t>固定多个</a:t>
            </a:r>
            <a:endParaRPr lang="en-US" altLang="zh-CN" sz="2400" b="1" dirty="0"/>
          </a:p>
          <a:p>
            <a:pPr lvl="2"/>
            <a:r>
              <a:rPr lang="zh-CN" altLang="en-US" sz="2400" b="1" dirty="0">
                <a:solidFill>
                  <a:srgbClr val="FF3300"/>
                </a:solidFill>
              </a:rPr>
              <a:t>同类型</a:t>
            </a:r>
            <a:r>
              <a:rPr lang="zh-CN" altLang="en-US" sz="2400" b="1" dirty="0"/>
              <a:t>（相同意义的相关信息）</a:t>
            </a:r>
            <a:endParaRPr lang="en-US" altLang="zh-CN" sz="2400" b="1" dirty="0"/>
          </a:p>
          <a:p>
            <a:pPr lvl="2"/>
            <a:r>
              <a:rPr lang="zh-CN" altLang="en-US" sz="2400" b="1" dirty="0">
                <a:solidFill>
                  <a:srgbClr val="FF3300"/>
                </a:solidFill>
              </a:rPr>
              <a:t>元素间在逻辑上有先后次序关系</a:t>
            </a:r>
            <a:r>
              <a:rPr lang="zh-CN" altLang="en-US" sz="2400" b="1" dirty="0"/>
              <a:t>，按序连续存储，元素有</a:t>
            </a:r>
            <a:r>
              <a:rPr lang="zh-CN" altLang="en-US" sz="2400" b="1" dirty="0">
                <a:solidFill>
                  <a:srgbClr val="FF3300"/>
                </a:solidFill>
              </a:rPr>
              <a:t>下标</a:t>
            </a:r>
            <a:endParaRPr lang="zh-CN" altLang="en-US" sz="2400" b="1" dirty="0"/>
          </a:p>
        </p:txBody>
      </p:sp>
      <p:sp>
        <p:nvSpPr>
          <p:cNvPr id="204804" name="AutoShape 4"/>
          <p:cNvSpPr>
            <a:spLocks noChangeArrowheads="1"/>
          </p:cNvSpPr>
          <p:nvPr/>
        </p:nvSpPr>
        <p:spPr bwMode="auto">
          <a:xfrm>
            <a:off x="3394906" y="1853825"/>
            <a:ext cx="2520000" cy="576262"/>
          </a:xfrm>
          <a:prstGeom prst="cloudCallout">
            <a:avLst>
              <a:gd name="adj1" fmla="val -34955"/>
              <a:gd name="adj2" fmla="val 9950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8000" rIns="18000"/>
          <a:lstStyle/>
          <a:p>
            <a:pPr algn="ctr" eaLnBrk="1" hangingPunct="1"/>
            <a:r>
              <a:rPr kumimoji="1" lang="zh-CN" altLang="en-US" b="1" dirty="0">
                <a:ea typeface="华文行楷" pitchFamily="2" charset="-122"/>
                <a:cs typeface="楷体_GB2312" pitchFamily="49" charset="-122"/>
                <a:sym typeface="Wingdings 3" pitchFamily="18" charset="2"/>
              </a:rPr>
              <a:t>“属性”</a:t>
            </a:r>
          </a:p>
        </p:txBody>
      </p:sp>
      <p:sp>
        <p:nvSpPr>
          <p:cNvPr id="6149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EEB53D51-D7EB-4EDF-85D0-B06A06443955}" type="slidenum">
              <a:rPr lang="en-US" altLang="zh-CN" sz="1200">
                <a:ea typeface="楷体_GB2312" pitchFamily="49" charset="-122"/>
              </a:rPr>
              <a:pPr algn="r" eaLnBrk="1" hangingPunct="1"/>
              <a:t>12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0440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结构</a:t>
            </a:r>
            <a:r>
              <a:rPr lang="zh-CN" altLang="en-US" dirty="0"/>
              <a:t>体</a:t>
            </a:r>
            <a:r>
              <a:rPr lang="zh-CN" altLang="zh-CN" dirty="0"/>
              <a:t>的操作</a:t>
            </a:r>
            <a:endParaRPr lang="zh-CN" altLang="en-US" dirty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对结构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体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的操作是通过</a:t>
            </a:r>
            <a:r>
              <a:rPr lang="zh-CN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成员操作符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操作结构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体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的成员完成的：</a:t>
            </a:r>
          </a:p>
          <a:p>
            <a:pPr lvl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结构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体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名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成员名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&gt;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e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0108001;</a:t>
            </a:r>
          </a:p>
          <a:p>
            <a:pPr lvl="1"/>
            <a:r>
              <a:rPr lang="zh-CN" altLang="zh-CN" dirty="0">
                <a:latin typeface="Courier New" pitchFamily="49" charset="0"/>
                <a:cs typeface="Courier New" pitchFamily="49" charset="0"/>
              </a:rPr>
              <a:t>点号是成员操作符，它是双目操作符，具有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级优先级，结合性为自左向右。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zh-CN" dirty="0">
                <a:latin typeface="Courier New" pitchFamily="49" charset="0"/>
                <a:cs typeface="Courier New" pitchFamily="49" charset="0"/>
              </a:rPr>
              <a:t>对成员的访问不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依靠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次序，按名称访问，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所以，构造结构类型时成员的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书写次序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无关紧要。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en-US" dirty="0">
                <a:latin typeface="Courier New" pitchFamily="49" charset="0"/>
                <a:cs typeface="Courier New" pitchFamily="49" charset="0"/>
              </a:rPr>
              <a:t>若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某成员类型是另一个结构类型，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则用若干个成员操作符访问最低一级的成员。比如，</a:t>
            </a: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e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birthday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year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1996;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zh-CN" alt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zh-C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0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20504A3E-6AA6-40AA-8382-9EE42F00BC98}" type="slidenum">
              <a:rPr lang="en-US" altLang="zh-CN" sz="1200">
                <a:ea typeface="楷体_GB2312" pitchFamily="49" charset="-122"/>
              </a:rPr>
              <a:pPr algn="r" eaLnBrk="1" hangingPunct="1"/>
              <a:t>13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171DEA-3945-4D55-AEAD-F0A99E967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411" y="2681823"/>
            <a:ext cx="3735415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indent="266700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typedef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struct</a:t>
            </a:r>
          </a:p>
          <a:p>
            <a:pPr indent="266700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year;</a:t>
            </a:r>
          </a:p>
          <a:p>
            <a:pPr indent="266700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month;</a:t>
            </a:r>
          </a:p>
          <a:p>
            <a:pPr indent="266700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day;</a:t>
            </a:r>
          </a:p>
          <a:p>
            <a:pPr indent="266700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}Date;</a:t>
            </a:r>
          </a:p>
          <a:p>
            <a:pPr indent="266700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Employee</a:t>
            </a:r>
          </a:p>
          <a:p>
            <a:pPr indent="266700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number;</a:t>
            </a:r>
          </a:p>
          <a:p>
            <a:pPr indent="266700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	char name;</a:t>
            </a:r>
          </a:p>
          <a:p>
            <a:pPr indent="266700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Date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birthay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indent="266700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} e 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赋值操作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相同结构类型的不同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结构体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之间</a:t>
            </a:r>
            <a:r>
              <a:rPr lang="zh-CN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可以直接相互赋值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，其实质是两个结构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体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的存储空间中的所有成员数据直接拷贝。比如，</a:t>
            </a:r>
          </a:p>
          <a:p>
            <a:pPr lvl="1">
              <a:buFontTx/>
              <a:buNone/>
            </a:pPr>
            <a:r>
              <a:rPr lang="pt-BR" altLang="zh-CN" dirty="0">
                <a:latin typeface="Courier New" pitchFamily="49" charset="0"/>
                <a:cs typeface="Courier New" pitchFamily="49" charset="0"/>
              </a:rPr>
              <a:t>Employee e1, e2;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pt-BR" altLang="zh-CN" dirty="0">
                <a:latin typeface="Courier New" pitchFamily="49" charset="0"/>
                <a:cs typeface="Courier New" pitchFamily="49" charset="0"/>
              </a:rPr>
              <a:t>e1 = e2;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pt-BR" altLang="zh-CN" dirty="0">
                <a:latin typeface="Courier New" pitchFamily="49" charset="0"/>
                <a:cs typeface="Courier New" pitchFamily="49" charset="0"/>
              </a:rPr>
              <a:t>typedef Employee Employ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pt-BR" altLang="zh-CN" dirty="0">
                <a:latin typeface="Courier New" pitchFamily="49" charset="0"/>
                <a:cs typeface="Courier New" pitchFamily="49" charset="0"/>
              </a:rPr>
              <a:t>Employee e1;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pt-BR" altLang="zh-CN" dirty="0">
                <a:latin typeface="Courier New" pitchFamily="49" charset="0"/>
                <a:cs typeface="Courier New" pitchFamily="49" charset="0"/>
              </a:rPr>
              <a:t>Employ e2;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pt-BR" altLang="zh-CN" dirty="0">
                <a:latin typeface="Courier New" pitchFamily="49" charset="0"/>
                <a:cs typeface="Courier New" pitchFamily="49" charset="0"/>
              </a:rPr>
              <a:t>e1 = e2;</a:t>
            </a:r>
          </a:p>
          <a:p>
            <a:pPr lvl="1">
              <a:buFontTx/>
              <a:buNone/>
            </a:pPr>
            <a:endParaRPr lang="pt-BR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不同结构类型的结构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体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之间不能相互赋值，</a:t>
            </a:r>
          </a:p>
        </p:txBody>
      </p:sp>
      <p:sp>
        <p:nvSpPr>
          <p:cNvPr id="14340" name="矩形 3"/>
          <p:cNvSpPr>
            <a:spLocks noChangeArrowheads="1"/>
          </p:cNvSpPr>
          <p:nvPr/>
        </p:nvSpPr>
        <p:spPr bwMode="auto">
          <a:xfrm>
            <a:off x="7805397" y="1920020"/>
            <a:ext cx="3420380" cy="4524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zh-CN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下面</a:t>
            </a:r>
            <a:r>
              <a:rPr lang="en-US" altLang="zh-CN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</a:t>
            </a:r>
            <a:r>
              <a:rPr lang="zh-CN" altLang="zh-CN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、</a:t>
            </a:r>
            <a:r>
              <a:rPr lang="en-US" altLang="zh-CN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b</a:t>
            </a:r>
            <a:r>
              <a:rPr lang="zh-CN" altLang="zh-CN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两个结构</a:t>
            </a:r>
            <a:r>
              <a:rPr lang="zh-CN" altLang="en-US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体 </a:t>
            </a:r>
            <a:r>
              <a:rPr lang="zh-CN" altLang="zh-CN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不可以相互赋值：</a:t>
            </a:r>
          </a:p>
          <a:p>
            <a:pPr eaLnBrk="1" hangingPunct="1"/>
            <a:r>
              <a:rPr lang="en-US" altLang="zh-CN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struct</a:t>
            </a:r>
            <a:endParaRPr lang="zh-CN" altLang="zh-CN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eaLnBrk="1" hangingPunct="1"/>
            <a:r>
              <a:rPr lang="en-US" altLang="zh-CN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{	</a:t>
            </a:r>
            <a:r>
              <a:rPr lang="en-US" altLang="zh-CN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no;</a:t>
            </a:r>
            <a:endParaRPr lang="zh-CN" altLang="zh-CN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eaLnBrk="1" hangingPunct="1"/>
            <a:r>
              <a:rPr lang="en-US" altLang="zh-CN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char name;</a:t>
            </a:r>
            <a:endParaRPr lang="zh-CN" altLang="zh-CN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eaLnBrk="1" hangingPunct="1"/>
            <a:r>
              <a:rPr lang="en-US" altLang="zh-CN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 a ;</a:t>
            </a:r>
            <a:endParaRPr lang="zh-CN" altLang="zh-CN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eaLnBrk="1" hangingPunct="1"/>
            <a:r>
              <a:rPr lang="en-US" altLang="zh-CN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 </a:t>
            </a:r>
            <a:endParaRPr lang="zh-CN" altLang="zh-CN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eaLnBrk="1" hangingPunct="1"/>
            <a:r>
              <a:rPr lang="en-US" altLang="zh-CN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struct</a:t>
            </a:r>
            <a:endParaRPr lang="zh-CN" altLang="zh-CN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eaLnBrk="1" hangingPunct="1"/>
            <a:r>
              <a:rPr lang="en-US" altLang="zh-CN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{	</a:t>
            </a:r>
            <a:r>
              <a:rPr lang="en-US" altLang="zh-CN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no;</a:t>
            </a:r>
            <a:endParaRPr lang="zh-CN" altLang="zh-CN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eaLnBrk="1" hangingPunct="1"/>
            <a:r>
              <a:rPr lang="en-US" altLang="zh-CN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char name;</a:t>
            </a:r>
            <a:endParaRPr lang="zh-CN" altLang="zh-CN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eaLnBrk="1" hangingPunct="1"/>
            <a:r>
              <a:rPr lang="en-US" altLang="zh-CN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 b ;</a:t>
            </a:r>
          </a:p>
          <a:p>
            <a:pPr eaLnBrk="1" hangingPunct="1"/>
            <a:r>
              <a:rPr lang="en-US" altLang="zh-CN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 = b;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×</a:t>
            </a:r>
            <a:endParaRPr lang="zh-CN" altLang="en-US" b="1" dirty="0">
              <a:solidFill>
                <a:srgbClr val="FF0000"/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</p:txBody>
      </p:sp>
      <p:sp>
        <p:nvSpPr>
          <p:cNvPr id="18437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3D76A259-BA24-421C-BDE7-C8FCF78142F9}" type="slidenum">
              <a:rPr lang="en-US" altLang="zh-CN" sz="1200">
                <a:ea typeface="楷体_GB2312" pitchFamily="49" charset="-122"/>
              </a:rPr>
              <a:pPr algn="r" eaLnBrk="1" hangingPunct="1"/>
              <a:t>14</a:t>
            </a:fld>
            <a:endParaRPr lang="en-US" altLang="zh-CN" sz="120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结构体作为函数参数</a:t>
            </a:r>
            <a:r>
              <a:rPr lang="en-US" altLang="zh-CN" dirty="0"/>
              <a:t>/</a:t>
            </a:r>
            <a:r>
              <a:rPr lang="zh-CN" altLang="en-US" dirty="0"/>
              <a:t>返回值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可作为参数传给函数：默认参数传递方式为</a:t>
            </a:r>
            <a:r>
              <a:rPr lang="zh-CN" altLang="en-US" dirty="0">
                <a:solidFill>
                  <a:srgbClr val="FF3300"/>
                </a:solidFill>
              </a:rPr>
              <a:t>值传递</a:t>
            </a:r>
            <a:r>
              <a:rPr lang="zh-CN" altLang="en-US" dirty="0"/>
              <a:t> </a:t>
            </a:r>
          </a:p>
          <a:p>
            <a:pPr algn="just">
              <a:buFontTx/>
              <a:buNone/>
            </a:pPr>
            <a:r>
              <a:rPr lang="zh-CN" altLang="en-US" dirty="0">
                <a:sym typeface="Wingdings 3" pitchFamily="18" charset="2"/>
              </a:rPr>
              <a:t>	（实参和形参都是结构体名，类型相同；但实参和形参代表两个不同的结构体，运行时分配不同的存储空间。）</a:t>
            </a:r>
          </a:p>
          <a:p>
            <a:pPr algn="just"/>
            <a:endParaRPr lang="zh-CN" altLang="en-US" dirty="0">
              <a:sym typeface="Wingdings 3" pitchFamily="18" charset="2"/>
            </a:endParaRPr>
          </a:p>
          <a:p>
            <a:pPr algn="just"/>
            <a:r>
              <a:rPr lang="zh-CN" altLang="en-US" dirty="0"/>
              <a:t>函数也可以返回一个</a:t>
            </a:r>
          </a:p>
          <a:p>
            <a:pPr>
              <a:buSzPct val="90000"/>
              <a:buFontTx/>
              <a:buNone/>
            </a:pPr>
            <a:r>
              <a:rPr lang="zh-CN" altLang="en-US" dirty="0"/>
              <a:t>	结构体（结构类型函数）</a:t>
            </a:r>
          </a:p>
          <a:p>
            <a:pPr>
              <a:buSzPct val="90000"/>
              <a:buFontTx/>
              <a:buNone/>
            </a:pPr>
            <a:r>
              <a:rPr lang="zh-CN" altLang="en-US" dirty="0"/>
              <a:t>	</a:t>
            </a:r>
            <a:endParaRPr lang="zh-CN" altLang="en-US" dirty="0">
              <a:sym typeface="Wingdings 3" pitchFamily="18" charset="2"/>
            </a:endParaRPr>
          </a:p>
          <a:p>
            <a:endParaRPr lang="zh-CN" altLang="en-US" dirty="0"/>
          </a:p>
        </p:txBody>
      </p:sp>
      <p:sp>
        <p:nvSpPr>
          <p:cNvPr id="19460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957DED28-2D7C-4A9D-B408-F0FFBB7F9C8F}" type="slidenum">
              <a:rPr lang="en-US" altLang="zh-CN" sz="1200">
                <a:ea typeface="楷体_GB2312" pitchFamily="49" charset="-122"/>
              </a:rPr>
              <a:pPr algn="r" eaLnBrk="1" hangingPunct="1"/>
              <a:t>15</a:t>
            </a:fld>
            <a:endParaRPr lang="en-US" altLang="zh-CN" sz="1200"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zh-CN" b="0" dirty="0">
                <a:latin typeface="Courier New" pitchFamily="49" charset="0"/>
                <a:cs typeface="Courier New" pitchFamily="49" charset="0"/>
              </a:rPr>
              <a:t>例</a:t>
            </a:r>
            <a:r>
              <a:rPr lang="en-US" altLang="zh-CN" b="0" dirty="0">
                <a:latin typeface="Courier New" pitchFamily="49" charset="0"/>
                <a:cs typeface="Courier New" pitchFamily="49" charset="0"/>
              </a:rPr>
              <a:t>8.1 </a:t>
            </a:r>
            <a:r>
              <a:rPr lang="zh-CN" altLang="zh-CN" b="0" dirty="0">
                <a:latin typeface="Courier New" pitchFamily="49" charset="0"/>
                <a:cs typeface="Courier New" pitchFamily="49" charset="0"/>
              </a:rPr>
              <a:t>验证结构</a:t>
            </a:r>
            <a:r>
              <a:rPr lang="zh-CN" altLang="en-US" b="0" dirty="0">
                <a:latin typeface="Courier New" pitchFamily="49" charset="0"/>
                <a:cs typeface="Courier New" pitchFamily="49" charset="0"/>
              </a:rPr>
              <a:t>体</a:t>
            </a:r>
            <a:r>
              <a:rPr lang="zh-CN" altLang="zh-CN" b="0" dirty="0">
                <a:latin typeface="Courier New" pitchFamily="49" charset="0"/>
                <a:cs typeface="Courier New" pitchFamily="49" charset="0"/>
              </a:rPr>
              <a:t>的值传递方式。</a:t>
            </a:r>
          </a:p>
          <a:p>
            <a:pPr>
              <a:spcBef>
                <a:spcPts val="0"/>
              </a:spcBef>
              <a:buNone/>
            </a:pPr>
            <a:endParaRPr lang="en-US" altLang="zh-CN" sz="1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MyFoo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Student 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main( 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Student s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s.number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1220999;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s.name = 'T';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s.age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18;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0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printf</a:t>
            </a:r>
            <a:r>
              <a:rPr lang="en-US" altLang="zh-CN" sz="2400" b="0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("%d %c %d\n",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s.number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s.name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s.age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); 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MyFoo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(s);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0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printf</a:t>
            </a:r>
            <a:r>
              <a:rPr lang="en-US" altLang="zh-CN" sz="2400" b="0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("%d %c %d\n",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s.number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s.name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s.age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return 0;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89" name="矩形 5"/>
          <p:cNvSpPr>
            <a:spLocks noChangeArrowheads="1"/>
          </p:cNvSpPr>
          <p:nvPr/>
        </p:nvSpPr>
        <p:spPr bwMode="auto">
          <a:xfrm>
            <a:off x="3574925" y="5458361"/>
            <a:ext cx="2520281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zh-CN" altLang="zh-CN" sz="2000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程序结果会显示：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0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1220999 T 18</a:t>
            </a:r>
            <a:endParaRPr lang="zh-CN" altLang="zh-CN" sz="2000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000" b="1" i="1" dirty="0">
                <a:solidFill>
                  <a:srgbClr val="FF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1220999 T 19</a:t>
            </a:r>
            <a:endParaRPr lang="zh-CN" altLang="zh-CN" sz="2000" b="1" i="1" dirty="0">
              <a:solidFill>
                <a:srgbClr val="FF0000"/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0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1220999 T 18</a:t>
            </a:r>
            <a:endParaRPr lang="zh-CN" altLang="zh-CN" sz="2000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</p:txBody>
      </p:sp>
      <p:sp>
        <p:nvSpPr>
          <p:cNvPr id="2048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D3EE1D09-02F9-42E0-81EC-FBED04C57ADC}" type="slidenum">
              <a:rPr lang="en-US" altLang="zh-CN" sz="1200">
                <a:ea typeface="楷体_GB2312" pitchFamily="49" charset="-122"/>
              </a:rPr>
              <a:pPr algn="r" eaLnBrk="1" hangingPunct="1"/>
              <a:t>16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6683AD0-14C2-497B-8C03-D363599415DE}"/>
              </a:ext>
            </a:extLst>
          </p:cNvPr>
          <p:cNvSpPr/>
          <p:nvPr/>
        </p:nvSpPr>
        <p:spPr>
          <a:xfrm>
            <a:off x="3844955" y="1898830"/>
            <a:ext cx="8297969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MyFoo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Student s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{  </a:t>
            </a:r>
            <a:r>
              <a:rPr lang="en-US" altLang="zh-CN" sz="2000" b="1" i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s.age</a:t>
            </a:r>
            <a:r>
              <a:rPr lang="en-US" altLang="zh-CN" sz="20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+= 1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</a:t>
            </a:r>
            <a:r>
              <a:rPr lang="en-US" altLang="zh-CN" sz="2000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printf</a:t>
            </a:r>
            <a:r>
              <a:rPr lang="en-US" altLang="zh-CN" sz="2000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("%d %c %d\n", </a:t>
            </a:r>
            <a:r>
              <a:rPr lang="en-US" altLang="zh-CN" sz="2000" b="1" i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s.number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0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s.name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000" b="1" i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s.age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zh-CN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459B9-202A-4338-89B5-EA1592A1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4CB364-736D-4C68-8E9C-06BC690DE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0" dirty="0">
                <a:latin typeface="Courier New" pitchFamily="49" charset="0"/>
                <a:cs typeface="Courier New" pitchFamily="49" charset="0"/>
              </a:rPr>
              <a:t>例</a:t>
            </a:r>
            <a:r>
              <a:rPr lang="en-US" altLang="zh-CN" b="0" dirty="0">
                <a:latin typeface="Courier New" pitchFamily="49" charset="0"/>
                <a:cs typeface="Courier New" pitchFamily="49" charset="0"/>
              </a:rPr>
              <a:t>8.2 </a:t>
            </a:r>
            <a:r>
              <a:rPr lang="zh-CN" altLang="zh-CN" b="0" dirty="0">
                <a:latin typeface="Courier New" pitchFamily="49" charset="0"/>
                <a:cs typeface="Courier New" pitchFamily="49" charset="0"/>
              </a:rPr>
              <a:t>验证结构</a:t>
            </a:r>
            <a:r>
              <a:rPr lang="zh-CN" altLang="en-US" b="0" dirty="0">
                <a:latin typeface="Courier New" pitchFamily="49" charset="0"/>
                <a:cs typeface="Courier New" pitchFamily="49" charset="0"/>
              </a:rPr>
              <a:t>体可以作为返回值</a:t>
            </a:r>
            <a:r>
              <a:rPr lang="zh-CN" altLang="zh-CN" b="0" dirty="0">
                <a:latin typeface="Courier New" pitchFamily="49" charset="0"/>
                <a:cs typeface="Courier New" pitchFamily="49" charset="0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4FCD39-8FFA-49C8-8476-98F29E6DDD2B}"/>
              </a:ext>
            </a:extLst>
          </p:cNvPr>
          <p:cNvSpPr/>
          <p:nvPr/>
        </p:nvSpPr>
        <p:spPr>
          <a:xfrm>
            <a:off x="64537" y="1357891"/>
            <a:ext cx="4725524" cy="54014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2000" kern="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stdio.h</a:t>
            </a: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endParaRPr lang="zh-CN" altLang="zh-CN" sz="20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ts val="2300"/>
              </a:lnSpc>
              <a:spcAft>
                <a:spcPts val="0"/>
              </a:spcAft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typedef </a:t>
            </a: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</a:t>
            </a:r>
            <a:endParaRPr lang="zh-CN" altLang="zh-CN" sz="20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ts val="2300"/>
              </a:lnSpc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ts val="2300"/>
              </a:lnSpc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int x; //</a:t>
            </a:r>
            <a:r>
              <a:rPr lang="zh-CN" altLang="en-US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描述</a:t>
            </a:r>
            <a:r>
              <a:rPr lang="zh-CN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横坐标</a:t>
            </a:r>
          </a:p>
          <a:p>
            <a:pPr>
              <a:lnSpc>
                <a:spcPts val="2300"/>
              </a:lnSpc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int y; //</a:t>
            </a:r>
            <a:r>
              <a:rPr lang="zh-CN" altLang="en-US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描述</a:t>
            </a:r>
            <a:r>
              <a:rPr lang="zh-CN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纵坐标</a:t>
            </a:r>
          </a:p>
          <a:p>
            <a:pPr>
              <a:lnSpc>
                <a:spcPts val="2300"/>
              </a:lnSpc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}Point;  //</a:t>
            </a:r>
            <a:r>
              <a:rPr lang="zh-CN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描述点</a:t>
            </a:r>
            <a:endParaRPr lang="en-US" altLang="zh-CN" sz="20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ts val="2300"/>
              </a:lnSpc>
              <a:spcAft>
                <a:spcPts val="0"/>
              </a:spcAft>
            </a:pPr>
            <a:endParaRPr lang="zh-CN" altLang="zh-CN" sz="8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ts val="2300"/>
              </a:lnSpc>
              <a:spcAft>
                <a:spcPts val="0"/>
              </a:spcAft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typedef </a:t>
            </a: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</a:t>
            </a:r>
            <a:endParaRPr lang="zh-CN" altLang="zh-CN" sz="20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ts val="2300"/>
              </a:lnSpc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sz="20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ts val="2300"/>
              </a:lnSpc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Point pt1; //</a:t>
            </a:r>
            <a:r>
              <a:rPr lang="zh-CN" altLang="en-US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描述</a:t>
            </a:r>
            <a:r>
              <a:rPr lang="zh-CN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左下角顶点</a:t>
            </a:r>
          </a:p>
          <a:p>
            <a:pPr>
              <a:lnSpc>
                <a:spcPts val="2300"/>
              </a:lnSpc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Point pt2; //</a:t>
            </a:r>
            <a:r>
              <a:rPr lang="zh-CN" altLang="en-US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描述</a:t>
            </a:r>
            <a:r>
              <a:rPr lang="zh-CN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右上角顶点</a:t>
            </a:r>
          </a:p>
          <a:p>
            <a:pPr>
              <a:lnSpc>
                <a:spcPts val="2300"/>
              </a:lnSpc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r>
              <a:rPr lang="en-US" altLang="zh-CN" sz="2000" kern="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Rect</a:t>
            </a: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 //</a:t>
            </a:r>
            <a:r>
              <a:rPr lang="zh-CN" altLang="en-US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描述</a:t>
            </a:r>
            <a:r>
              <a:rPr lang="zh-CN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矩形</a:t>
            </a:r>
            <a:endParaRPr lang="en-US" altLang="zh-CN" sz="20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ts val="2300"/>
              </a:lnSpc>
              <a:spcAft>
                <a:spcPts val="0"/>
              </a:spcAft>
            </a:pPr>
            <a:endParaRPr lang="zh-CN" altLang="zh-CN" sz="8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ts val="2300"/>
              </a:lnSpc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 </a:t>
            </a:r>
            <a:r>
              <a:rPr lang="en-US" altLang="zh-CN" sz="2000" kern="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PtInRect</a:t>
            </a: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(Point, </a:t>
            </a:r>
            <a:r>
              <a:rPr lang="en-US" altLang="zh-CN" sz="2000" kern="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Rect</a:t>
            </a: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2300"/>
              </a:lnSpc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//</a:t>
            </a:r>
            <a:r>
              <a:rPr lang="zh-CN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判断一个点是否在一个矩形内</a:t>
            </a:r>
          </a:p>
          <a:p>
            <a:pPr>
              <a:lnSpc>
                <a:spcPts val="2300"/>
              </a:lnSpc>
              <a:spcAft>
                <a:spcPts val="0"/>
              </a:spcAft>
            </a:pPr>
            <a:endParaRPr lang="zh-CN" altLang="zh-CN" sz="8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ts val="2300"/>
              </a:lnSpc>
              <a:spcAft>
                <a:spcPts val="0"/>
              </a:spcAft>
            </a:pPr>
            <a:r>
              <a:rPr lang="en-US" altLang="zh-CN" sz="2000" kern="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Rect</a:t>
            </a: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kern="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CanonRect</a:t>
            </a: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000" kern="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Rect</a:t>
            </a: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	</a:t>
            </a:r>
          </a:p>
          <a:p>
            <a:pPr>
              <a:lnSpc>
                <a:spcPts val="2300"/>
              </a:lnSpc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//</a:t>
            </a:r>
            <a:r>
              <a:rPr lang="zh-CN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规范化矩形坐标</a:t>
            </a:r>
            <a:endParaRPr lang="en-US" altLang="zh-CN" sz="20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7BDCA-BFF4-4577-9B95-ED55294D4AF2}"/>
              </a:ext>
            </a:extLst>
          </p:cNvPr>
          <p:cNvSpPr/>
          <p:nvPr/>
        </p:nvSpPr>
        <p:spPr>
          <a:xfrm>
            <a:off x="4790060" y="1357891"/>
            <a:ext cx="6840000" cy="5400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ts val="2300"/>
              </a:lnSpc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 )</a:t>
            </a:r>
            <a:endParaRPr lang="zh-CN" altLang="zh-CN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ts val="2300"/>
              </a:lnSpc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  <a:endParaRPr lang="zh-CN" altLang="zh-CN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ts val="2300"/>
              </a:lnSpc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000" kern="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Rect</a:t>
            </a: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r1;</a:t>
            </a:r>
            <a:endParaRPr lang="zh-CN" altLang="zh-CN" sz="20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ts val="2300"/>
              </a:lnSpc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000" kern="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</a:t>
            </a:r>
            <a:r>
              <a:rPr lang="zh-CN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输入矩形左下角顶点的坐标：</a:t>
            </a: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\n");</a:t>
            </a:r>
            <a:endParaRPr lang="zh-CN" altLang="zh-CN" sz="20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ts val="2300"/>
              </a:lnSpc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000" kern="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</a:t>
            </a:r>
            <a:r>
              <a:rPr lang="en-US" altLang="zh-CN" sz="2000" kern="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d%d</a:t>
            </a: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", &amp;r1.pt1.x, &amp;r1.pt1.y);</a:t>
            </a:r>
          </a:p>
          <a:p>
            <a:pPr algn="just">
              <a:lnSpc>
                <a:spcPts val="2300"/>
              </a:lnSpc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000" kern="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</a:t>
            </a:r>
            <a:r>
              <a:rPr lang="zh-CN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输入矩形右上角顶点的坐标：</a:t>
            </a: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\n");</a:t>
            </a:r>
            <a:endParaRPr lang="zh-CN" altLang="zh-CN" sz="20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ts val="2300"/>
              </a:lnSpc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000" kern="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</a:t>
            </a:r>
            <a:r>
              <a:rPr lang="en-US" altLang="zh-CN" sz="2000" kern="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d%d</a:t>
            </a: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", &amp;r1.pt2.x, &amp;r1.pt2.y);</a:t>
            </a:r>
            <a:endParaRPr lang="zh-CN" altLang="zh-CN" sz="20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ts val="2300"/>
              </a:lnSpc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kern="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Rect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1" kern="1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r2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lang="en-US" altLang="zh-CN" b="1" kern="10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CanonRect</a:t>
            </a:r>
            <a:r>
              <a:rPr lang="en-US" altLang="zh-CN" b="1" kern="1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(r1)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	</a:t>
            </a:r>
          </a:p>
          <a:p>
            <a:pPr algn="just">
              <a:lnSpc>
                <a:spcPts val="2300"/>
              </a:lnSpc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//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结构</a:t>
            </a:r>
            <a:r>
              <a:rPr lang="zh-CN" altLang="en-US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体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r2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获得函数返回值</a:t>
            </a:r>
          </a:p>
          <a:p>
            <a:pPr algn="just">
              <a:lnSpc>
                <a:spcPts val="2300"/>
              </a:lnSpc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Point </a:t>
            </a:r>
            <a:r>
              <a:rPr lang="en-US" altLang="zh-CN" sz="2000" kern="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</a:t>
            </a: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zh-CN" altLang="zh-CN" sz="20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ts val="2300"/>
              </a:lnSpc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000" kern="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</a:t>
            </a:r>
            <a:r>
              <a:rPr lang="zh-CN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输入一个点的坐标：</a:t>
            </a: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\n");</a:t>
            </a:r>
            <a:endParaRPr lang="zh-CN" altLang="zh-CN" sz="20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ts val="2300"/>
              </a:lnSpc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000" kern="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</a:t>
            </a:r>
            <a:r>
              <a:rPr lang="en-US" altLang="zh-CN" sz="2000" kern="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d%d</a:t>
            </a: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", &amp;</a:t>
            </a:r>
            <a:r>
              <a:rPr lang="en-US" altLang="zh-CN" sz="2000" kern="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pt.x</a:t>
            </a: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&amp;</a:t>
            </a:r>
            <a:r>
              <a:rPr lang="en-US" altLang="zh-CN" sz="2000" kern="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pt.y</a:t>
            </a: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  <a:endParaRPr lang="zh-CN" altLang="zh-CN" sz="20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ts val="2300"/>
              </a:lnSpc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if( </a:t>
            </a:r>
            <a:r>
              <a:rPr lang="en-US" altLang="zh-CN" b="1" kern="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PtInRect</a:t>
            </a:r>
            <a:r>
              <a:rPr lang="en-US" altLang="zh-CN" b="1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b="1" kern="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</a:t>
            </a:r>
            <a:r>
              <a:rPr lang="en-US" altLang="zh-CN" b="1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r2) 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ts val="2300"/>
              </a:lnSpc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	</a:t>
            </a:r>
            <a:r>
              <a:rPr lang="en-US" altLang="zh-CN" kern="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该点在矩形内 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\n");</a:t>
            </a:r>
            <a:endParaRPr lang="zh-CN" altLang="zh-CN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ts val="2300"/>
              </a:lnSpc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else</a:t>
            </a:r>
            <a:endParaRPr lang="zh-CN" altLang="zh-CN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ts val="2300"/>
              </a:lnSpc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	</a:t>
            </a:r>
            <a:r>
              <a:rPr lang="en-US" altLang="zh-CN" kern="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该点不在矩形内 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\n");</a:t>
            </a:r>
            <a:endParaRPr lang="zh-CN" altLang="zh-CN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ts val="2300"/>
              </a:lnSpc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 0;</a:t>
            </a:r>
            <a:endParaRPr lang="zh-CN" altLang="zh-CN" sz="20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ts val="2300"/>
              </a:lnSpc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C2ED51F-5B1C-41DA-ACD1-B71D5174D020}"/>
              </a:ext>
            </a:extLst>
          </p:cNvPr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AE51996C-8FB0-43BC-AD6C-047D80B3CEA1}" type="slidenum">
              <a:rPr lang="en-US" altLang="zh-CN" sz="1200">
                <a:ea typeface="楷体_GB2312" pitchFamily="49" charset="-122"/>
              </a:rPr>
              <a:pPr algn="r" eaLnBrk="1" hangingPunct="1"/>
              <a:t>17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079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71EE2-1E02-4E42-969F-972F454F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88115-4188-42F9-90D2-625C6A2F7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min(x, y) ((x) &lt; (y) ? (x) : (y))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max(x, y) ((x) &gt; (y) ? (x) : (y))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CanonRect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r)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temp.pt1.x = min(r.pt1.x, r.pt2.x);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temp.pt1.y = min(r.pt1.y, r.pt2.y);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temp.pt2.x = max(r.pt1.x, r.pt2.x);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temp.pt2.y = max(r.pt1.y, r.pt2.y);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temp;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	//</a:t>
            </a:r>
            <a:r>
              <a:rPr lang="zh-C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规范化矩形坐标，即保证左下角顶点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pt1</a:t>
            </a:r>
            <a:r>
              <a:rPr lang="zh-C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的坐标小于右上角顶点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pt2</a:t>
            </a:r>
            <a:r>
              <a:rPr lang="zh-C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的坐标</a:t>
            </a:r>
          </a:p>
          <a:p>
            <a:pPr marL="0" indent="0">
              <a:buNone/>
            </a:pP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9EB13BD-D09F-4C94-AC1A-9A8C7827DEC9}"/>
              </a:ext>
            </a:extLst>
          </p:cNvPr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AE51996C-8FB0-43BC-AD6C-047D80B3CEA1}" type="slidenum">
              <a:rPr lang="en-US" altLang="zh-CN" sz="1200">
                <a:ea typeface="楷体_GB2312" pitchFamily="49" charset="-122"/>
              </a:rPr>
              <a:pPr algn="r" eaLnBrk="1" hangingPunct="1"/>
              <a:t>18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9039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2F2E4-10FC-422A-B4A6-A32FFD1F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383555-2183-467B-8A35-021BDFB97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PtInRect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(Point p,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r)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&gt;= r.pt1.x &amp;&amp;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&lt;= r.pt2.x 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&amp;&amp;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&gt;= r.pt1.y &amp;&amp;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&lt;= r.pt2.y)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true;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false;</a:t>
            </a:r>
            <a:endParaRPr lang="zh-CN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	//</a:t>
            </a:r>
            <a:r>
              <a:rPr lang="zh-C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判断一个点是否在一个矩形内</a:t>
            </a:r>
          </a:p>
          <a:p>
            <a:pPr marL="0" indent="0">
              <a:buNone/>
            </a:pP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8C8A9DA2-E32F-45A3-AD0F-EEAD88254DC5}"/>
              </a:ext>
            </a:extLst>
          </p:cNvPr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AE51996C-8FB0-43BC-AD6C-047D80B3CEA1}" type="slidenum">
              <a:rPr lang="en-US" altLang="zh-CN" sz="1200">
                <a:ea typeface="楷体_GB2312" pitchFamily="49" charset="-122"/>
              </a:rPr>
              <a:pPr algn="r" eaLnBrk="1" hangingPunct="1"/>
              <a:t>19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5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E316B137-F0BF-4D60-8056-25062EF5C5EB}" type="slidenum">
              <a:rPr lang="en-US" altLang="zh-CN" sz="1200">
                <a:ea typeface="楷体_GB2312" pitchFamily="49" charset="-122"/>
              </a:rPr>
              <a:pPr algn="r" eaLnBrk="1" hangingPunct="1"/>
              <a:t>2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结构的基本概念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结构类型的构造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结构体的定义与初始化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结构体的操作</a:t>
            </a:r>
            <a:endParaRPr lang="en-US" altLang="zh-CN" dirty="0"/>
          </a:p>
          <a:p>
            <a:pPr lvl="2" eaLnBrk="1" hangingPunct="1"/>
            <a:r>
              <a:rPr lang="zh-CN" altLang="zh-CN" b="1" dirty="0">
                <a:solidFill>
                  <a:srgbClr val="FF0000"/>
                </a:solidFill>
              </a:rPr>
              <a:t>含有指针成员</a:t>
            </a:r>
            <a:r>
              <a:rPr lang="zh-CN" altLang="en-US" b="1" dirty="0">
                <a:solidFill>
                  <a:srgbClr val="FF0000"/>
                </a:solidFill>
              </a:rPr>
              <a:t>的</a:t>
            </a:r>
            <a:r>
              <a:rPr lang="zh-CN" altLang="zh-CN" b="1" dirty="0">
                <a:solidFill>
                  <a:srgbClr val="FF0000"/>
                </a:solidFill>
              </a:rPr>
              <a:t>结构</a:t>
            </a:r>
            <a:r>
              <a:rPr lang="zh-CN" altLang="en-US" b="1" dirty="0">
                <a:solidFill>
                  <a:srgbClr val="FF0000"/>
                </a:solidFill>
              </a:rPr>
              <a:t>体及其操作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用指针操纵结构体</a:t>
            </a:r>
            <a:endParaRPr lang="en-US" altLang="zh-CN" sz="1600" dirty="0"/>
          </a:p>
          <a:p>
            <a:pPr lvl="1" eaLnBrk="1" hangingPunct="1"/>
            <a:r>
              <a:rPr lang="zh-CN" altLang="en-US" b="1" dirty="0">
                <a:solidFill>
                  <a:srgbClr val="FF0000"/>
                </a:solidFill>
              </a:rPr>
              <a:t>用指针操纵含有</a:t>
            </a:r>
            <a:r>
              <a:rPr lang="zh-CN" altLang="zh-CN" b="1" dirty="0">
                <a:solidFill>
                  <a:srgbClr val="FF0000"/>
                </a:solidFill>
              </a:rPr>
              <a:t>指针成员</a:t>
            </a:r>
            <a:r>
              <a:rPr lang="zh-CN" altLang="en-US" b="1" dirty="0">
                <a:solidFill>
                  <a:srgbClr val="FF0000"/>
                </a:solidFill>
              </a:rPr>
              <a:t>的</a:t>
            </a:r>
            <a:r>
              <a:rPr lang="zh-CN" altLang="zh-CN" b="1" dirty="0">
                <a:solidFill>
                  <a:srgbClr val="FF0000"/>
                </a:solidFill>
              </a:rPr>
              <a:t>结构</a:t>
            </a:r>
            <a:r>
              <a:rPr lang="zh-CN" altLang="en-US" b="1" dirty="0">
                <a:solidFill>
                  <a:srgbClr val="FF0000"/>
                </a:solidFill>
              </a:rPr>
              <a:t>体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10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结构数组</a:t>
            </a:r>
            <a:endParaRPr lang="zh-CN" altLang="en-US" dirty="0"/>
          </a:p>
        </p:txBody>
      </p:sp>
      <p:sp>
        <p:nvSpPr>
          <p:cNvPr id="788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结构数组可用于表示二维表格。比如，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名表：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const int N = 5;</a:t>
            </a: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Student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stu_array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[N]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{ {1220001, 'T', 19}, …, </a:t>
            </a: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	{1220999, 'L', 18} }; //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定义了一个一维结构数组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，并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初始化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852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AE51996C-8FB0-43BC-AD6C-047D80B3CEA1}" type="slidenum">
              <a:rPr lang="en-US" altLang="zh-CN" sz="1200">
                <a:ea typeface="楷体_GB2312" pitchFamily="49" charset="-122"/>
              </a:rPr>
              <a:pPr algn="r" eaLnBrk="1" hangingPunct="1"/>
              <a:t>20</a:t>
            </a:fld>
            <a:endParaRPr lang="en-US" altLang="zh-CN" sz="1200">
              <a:ea typeface="楷体_GB2312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E6EFB51-79C8-4496-8C02-6F2D9318E843}"/>
              </a:ext>
            </a:extLst>
          </p:cNvPr>
          <p:cNvGrpSpPr/>
          <p:nvPr/>
        </p:nvGrpSpPr>
        <p:grpSpPr>
          <a:xfrm>
            <a:off x="941302" y="3699030"/>
            <a:ext cx="7899209" cy="2965790"/>
            <a:chOff x="474959" y="3433410"/>
            <a:chExt cx="7899209" cy="2965790"/>
          </a:xfrm>
        </p:grpSpPr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2E3BBDE8-3D20-4B94-ADF1-82C33032C6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2295" y="4012465"/>
              <a:ext cx="5881917" cy="2168225"/>
              <a:chOff x="2552" y="10934"/>
              <a:chExt cx="4283" cy="2183"/>
            </a:xfrm>
          </p:grpSpPr>
          <p:sp>
            <p:nvSpPr>
              <p:cNvPr id="14" name="Rectangle 6">
                <a:extLst>
                  <a:ext uri="{FF2B5EF4-FFF2-40B4-BE49-F238E27FC236}">
                    <a16:creationId xmlns:a16="http://schemas.microsoft.com/office/drawing/2014/main" id="{33D91A95-6FE3-4C3A-9F5F-D576A0885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6" y="12404"/>
                <a:ext cx="1049" cy="34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7607" tIns="28804" rIns="57607" bIns="28804" anchor="ctr"/>
              <a:lstStyle/>
              <a:p>
                <a:pPr algn="ctr"/>
                <a:r>
                  <a:rPr lang="en-US" altLang="zh-CN" b="1">
                    <a:solidFill>
                      <a:srgbClr val="000000"/>
                    </a:solidFill>
                    <a:latin typeface="Courier New" pitchFamily="49" charset="0"/>
                    <a:ea typeface="楷体_GB2312" pitchFamily="49" charset="-122"/>
                    <a:cs typeface="Courier New" pitchFamily="49" charset="0"/>
                  </a:rPr>
                  <a:t>18</a:t>
                </a:r>
                <a:endParaRPr lang="zh-CN" altLang="zh-CN" b="1">
                  <a:latin typeface="Courier New" pitchFamily="49" charset="0"/>
                  <a:ea typeface="楷体_GB2312" pitchFamily="49" charset="-122"/>
                  <a:cs typeface="Courier New" pitchFamily="49" charset="0"/>
                </a:endParaRPr>
              </a:p>
            </p:txBody>
          </p:sp>
          <p:sp>
            <p:nvSpPr>
              <p:cNvPr id="16" name="Rectangle 8">
                <a:extLst>
                  <a:ext uri="{FF2B5EF4-FFF2-40B4-BE49-F238E27FC236}">
                    <a16:creationId xmlns:a16="http://schemas.microsoft.com/office/drawing/2014/main" id="{DDF999E3-7C5F-4B1A-BB02-D8508C008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" y="12404"/>
                <a:ext cx="262" cy="34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7607" tIns="28804" rIns="57607" bIns="28804" anchor="ctr"/>
              <a:lstStyle/>
              <a:p>
                <a:pPr algn="ctr"/>
                <a:r>
                  <a:rPr lang="en-US" altLang="zh-CN" b="1" dirty="0">
                    <a:solidFill>
                      <a:srgbClr val="000000"/>
                    </a:solidFill>
                    <a:latin typeface="Courier New" pitchFamily="49" charset="0"/>
                    <a:ea typeface="楷体_GB2312" pitchFamily="49" charset="-122"/>
                    <a:cs typeface="Courier New" pitchFamily="49" charset="0"/>
                  </a:rPr>
                  <a:t>J</a:t>
                </a:r>
                <a:endParaRPr lang="zh-CN" altLang="zh-CN" b="1" dirty="0">
                  <a:latin typeface="Courier New" pitchFamily="49" charset="0"/>
                  <a:ea typeface="楷体_GB2312" pitchFamily="49" charset="-122"/>
                  <a:cs typeface="Courier New" pitchFamily="49" charset="0"/>
                </a:endParaRPr>
              </a:p>
            </p:txBody>
          </p:sp>
          <p:sp>
            <p:nvSpPr>
              <p:cNvPr id="17" name="Rectangle 9">
                <a:extLst>
                  <a:ext uri="{FF2B5EF4-FFF2-40B4-BE49-F238E27FC236}">
                    <a16:creationId xmlns:a16="http://schemas.microsoft.com/office/drawing/2014/main" id="{94EBF1AB-F0A2-4019-B9CE-F6C150E9E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12404"/>
                <a:ext cx="1049" cy="34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1340" tIns="28804" rIns="11340" bIns="28804" anchor="ctr"/>
              <a:lstStyle/>
              <a:p>
                <a:pPr algn="ctr"/>
                <a:r>
                  <a:rPr lang="en-US" altLang="zh-CN" b="1" dirty="0">
                    <a:solidFill>
                      <a:srgbClr val="000000"/>
                    </a:solidFill>
                    <a:latin typeface="Courier New" pitchFamily="49" charset="0"/>
                    <a:ea typeface="楷体_GB2312" pitchFamily="49" charset="-122"/>
                    <a:cs typeface="Courier New" pitchFamily="49" charset="0"/>
                  </a:rPr>
                  <a:t>1220004</a:t>
                </a:r>
                <a:endParaRPr lang="zh-CN" altLang="zh-CN" b="1" dirty="0">
                  <a:latin typeface="Courier New" pitchFamily="49" charset="0"/>
                  <a:ea typeface="楷体_GB2312" pitchFamily="49" charset="-122"/>
                  <a:cs typeface="Courier New" pitchFamily="49" charset="0"/>
                </a:endParaRPr>
              </a:p>
            </p:txBody>
          </p:sp>
          <p:sp>
            <p:nvSpPr>
              <p:cNvPr id="18" name="Rectangle 10">
                <a:extLst>
                  <a:ext uri="{FF2B5EF4-FFF2-40B4-BE49-F238E27FC236}">
                    <a16:creationId xmlns:a16="http://schemas.microsoft.com/office/drawing/2014/main" id="{3F2B540A-65A4-4188-BBD0-58E2ED198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12403"/>
                <a:ext cx="194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7607" tIns="28804" rIns="57607" bIns="28804" anchor="ctr"/>
              <a:lstStyle/>
              <a:p>
                <a:pPr algn="ctr"/>
                <a:r>
                  <a:rPr lang="en-US" altLang="zh-CN" b="1" dirty="0" err="1">
                    <a:solidFill>
                      <a:srgbClr val="000000"/>
                    </a:solidFill>
                    <a:latin typeface="Courier New" pitchFamily="49" charset="0"/>
                    <a:ea typeface="楷体_GB2312" pitchFamily="49" charset="-122"/>
                    <a:cs typeface="Courier New" pitchFamily="49" charset="0"/>
                  </a:rPr>
                  <a:t>stu_array</a:t>
                </a:r>
                <a:r>
                  <a:rPr lang="en-US" altLang="zh-CN" b="1" dirty="0">
                    <a:solidFill>
                      <a:srgbClr val="000000"/>
                    </a:solidFill>
                    <a:latin typeface="Courier New" pitchFamily="49" charset="0"/>
                    <a:ea typeface="楷体_GB2312" pitchFamily="49" charset="-122"/>
                    <a:cs typeface="Courier New" pitchFamily="49" charset="0"/>
                  </a:rPr>
                  <a:t>[3]</a:t>
                </a:r>
                <a:endParaRPr lang="zh-CN" altLang="zh-CN" b="1" dirty="0">
                  <a:latin typeface="Courier New" pitchFamily="49" charset="0"/>
                  <a:ea typeface="楷体_GB2312" pitchFamily="49" charset="-122"/>
                  <a:cs typeface="Courier New" pitchFamily="49" charset="0"/>
                </a:endParaRPr>
              </a:p>
            </p:txBody>
          </p:sp>
          <p:sp>
            <p:nvSpPr>
              <p:cNvPr id="19" name="Rectangle 11">
                <a:extLst>
                  <a:ext uri="{FF2B5EF4-FFF2-40B4-BE49-F238E27FC236}">
                    <a16:creationId xmlns:a16="http://schemas.microsoft.com/office/drawing/2014/main" id="{E9031DBD-4605-472A-B5AA-3D9D44AEB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12768"/>
                <a:ext cx="194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7607" tIns="28804" rIns="57607" bIns="28804" anchor="ctr"/>
              <a:lstStyle/>
              <a:p>
                <a:pPr algn="ctr"/>
                <a:r>
                  <a:rPr lang="en-US" altLang="zh-CN" b="1" dirty="0" err="1">
                    <a:solidFill>
                      <a:srgbClr val="000000"/>
                    </a:solidFill>
                    <a:latin typeface="Courier New" pitchFamily="49" charset="0"/>
                    <a:ea typeface="楷体_GB2312" pitchFamily="49" charset="-122"/>
                    <a:cs typeface="Courier New" pitchFamily="49" charset="0"/>
                  </a:rPr>
                  <a:t>stu_array</a:t>
                </a:r>
                <a:r>
                  <a:rPr lang="en-US" altLang="zh-CN" b="1" dirty="0">
                    <a:solidFill>
                      <a:srgbClr val="000000"/>
                    </a:solidFill>
                    <a:latin typeface="Courier New" pitchFamily="49" charset="0"/>
                    <a:ea typeface="楷体_GB2312" pitchFamily="49" charset="-122"/>
                    <a:cs typeface="Courier New" pitchFamily="49" charset="0"/>
                  </a:rPr>
                  <a:t>[4]</a:t>
                </a:r>
                <a:endParaRPr lang="zh-CN" altLang="zh-CN" b="1" dirty="0">
                  <a:latin typeface="Courier New" pitchFamily="49" charset="0"/>
                  <a:ea typeface="楷体_GB2312" pitchFamily="49" charset="-122"/>
                  <a:cs typeface="Courier New" pitchFamily="49" charset="0"/>
                </a:endParaRPr>
              </a:p>
            </p:txBody>
          </p:sp>
          <p:sp>
            <p:nvSpPr>
              <p:cNvPr id="20" name="Rectangle 12">
                <a:extLst>
                  <a:ext uri="{FF2B5EF4-FFF2-40B4-BE49-F238E27FC236}">
                    <a16:creationId xmlns:a16="http://schemas.microsoft.com/office/drawing/2014/main" id="{BCA3ADCC-F47A-4640-BBF0-7229894A8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12040"/>
                <a:ext cx="194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7607" tIns="28804" rIns="57607" bIns="28804" anchor="ctr"/>
              <a:lstStyle/>
              <a:p>
                <a:pPr algn="ctr"/>
                <a:r>
                  <a:rPr lang="en-US" altLang="zh-CN" b="1" dirty="0" err="1">
                    <a:solidFill>
                      <a:srgbClr val="000000"/>
                    </a:solidFill>
                    <a:latin typeface="Courier New" pitchFamily="49" charset="0"/>
                    <a:ea typeface="楷体_GB2312" pitchFamily="49" charset="-122"/>
                    <a:cs typeface="Courier New" pitchFamily="49" charset="0"/>
                  </a:rPr>
                  <a:t>stu_array</a:t>
                </a:r>
                <a:r>
                  <a:rPr lang="en-US" altLang="zh-CN" b="1" dirty="0">
                    <a:solidFill>
                      <a:srgbClr val="000000"/>
                    </a:solidFill>
                    <a:latin typeface="Courier New" pitchFamily="49" charset="0"/>
                    <a:ea typeface="楷体_GB2312" pitchFamily="49" charset="-122"/>
                    <a:cs typeface="Courier New" pitchFamily="49" charset="0"/>
                  </a:rPr>
                  <a:t>[2]</a:t>
                </a:r>
                <a:endParaRPr lang="zh-CN" altLang="zh-CN" b="1" dirty="0">
                  <a:latin typeface="Courier New" pitchFamily="49" charset="0"/>
                  <a:ea typeface="楷体_GB2312" pitchFamily="49" charset="-122"/>
                  <a:cs typeface="Courier New" pitchFamily="49" charset="0"/>
                </a:endParaRPr>
              </a:p>
            </p:txBody>
          </p:sp>
          <p:sp>
            <p:nvSpPr>
              <p:cNvPr id="21" name="Rectangle 13">
                <a:extLst>
                  <a:ext uri="{FF2B5EF4-FFF2-40B4-BE49-F238E27FC236}">
                    <a16:creationId xmlns:a16="http://schemas.microsoft.com/office/drawing/2014/main" id="{B0FB920A-2477-408E-8626-71091EBE2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11674"/>
                <a:ext cx="194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7607" tIns="28804" rIns="57607" bIns="28804" anchor="ctr"/>
              <a:lstStyle/>
              <a:p>
                <a:pPr algn="ctr"/>
                <a:r>
                  <a:rPr lang="en-US" altLang="zh-CN" b="1" dirty="0" err="1">
                    <a:solidFill>
                      <a:srgbClr val="000000"/>
                    </a:solidFill>
                    <a:latin typeface="Courier New" pitchFamily="49" charset="0"/>
                    <a:ea typeface="楷体_GB2312" pitchFamily="49" charset="-122"/>
                    <a:cs typeface="Courier New" pitchFamily="49" charset="0"/>
                  </a:rPr>
                  <a:t>stu_array</a:t>
                </a:r>
                <a:r>
                  <a:rPr lang="en-US" altLang="zh-CN" b="1" dirty="0">
                    <a:solidFill>
                      <a:srgbClr val="000000"/>
                    </a:solidFill>
                    <a:latin typeface="Courier New" pitchFamily="49" charset="0"/>
                    <a:ea typeface="楷体_GB2312" pitchFamily="49" charset="-122"/>
                    <a:cs typeface="Courier New" pitchFamily="49" charset="0"/>
                  </a:rPr>
                  <a:t>[1]</a:t>
                </a:r>
                <a:endParaRPr lang="zh-CN" altLang="zh-CN" b="1" dirty="0">
                  <a:latin typeface="Courier New" pitchFamily="49" charset="0"/>
                  <a:ea typeface="楷体_GB2312" pitchFamily="49" charset="-122"/>
                  <a:cs typeface="Courier New" pitchFamily="49" charset="0"/>
                </a:endParaRPr>
              </a:p>
            </p:txBody>
          </p:sp>
          <p:sp>
            <p:nvSpPr>
              <p:cNvPr id="22" name="Rectangle 14">
                <a:extLst>
                  <a:ext uri="{FF2B5EF4-FFF2-40B4-BE49-F238E27FC236}">
                    <a16:creationId xmlns:a16="http://schemas.microsoft.com/office/drawing/2014/main" id="{F48E5570-8BE0-44DF-9A86-2CFE9C412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11299"/>
                <a:ext cx="194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7607" tIns="28804" rIns="57607" bIns="28804" anchor="ctr"/>
              <a:lstStyle/>
              <a:p>
                <a:pPr algn="ctr"/>
                <a:r>
                  <a:rPr lang="en-US" altLang="zh-CN" b="1" dirty="0" err="1">
                    <a:solidFill>
                      <a:srgbClr val="000000"/>
                    </a:solidFill>
                    <a:latin typeface="Courier New" pitchFamily="49" charset="0"/>
                    <a:ea typeface="楷体_GB2312" pitchFamily="49" charset="-122"/>
                    <a:cs typeface="Courier New" pitchFamily="49" charset="0"/>
                  </a:rPr>
                  <a:t>stu_array</a:t>
                </a:r>
                <a:r>
                  <a:rPr lang="en-US" altLang="zh-CN" b="1" dirty="0">
                    <a:solidFill>
                      <a:srgbClr val="000000"/>
                    </a:solidFill>
                    <a:latin typeface="Courier New" pitchFamily="49" charset="0"/>
                    <a:ea typeface="楷体_GB2312" pitchFamily="49" charset="-122"/>
                    <a:cs typeface="Courier New" pitchFamily="49" charset="0"/>
                  </a:rPr>
                  <a:t>[0]</a:t>
                </a:r>
                <a:endParaRPr lang="zh-CN" altLang="zh-CN" b="1" dirty="0">
                  <a:latin typeface="Courier New" pitchFamily="49" charset="0"/>
                  <a:ea typeface="楷体_GB2312" pitchFamily="49" charset="-122"/>
                  <a:cs typeface="Courier New" pitchFamily="49" charset="0"/>
                </a:endParaRPr>
              </a:p>
            </p:txBody>
          </p:sp>
          <p:sp>
            <p:nvSpPr>
              <p:cNvPr id="23" name="Rectangle 15">
                <a:extLst>
                  <a:ext uri="{FF2B5EF4-FFF2-40B4-BE49-F238E27FC236}">
                    <a16:creationId xmlns:a16="http://schemas.microsoft.com/office/drawing/2014/main" id="{3741A83A-DBC1-4F44-AF01-914284B6D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2" y="10934"/>
                <a:ext cx="194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7607" tIns="28804" rIns="57607" bIns="28804" anchor="ctr"/>
              <a:lstStyle/>
              <a:p>
                <a:pPr algn="ctr"/>
                <a:endParaRPr lang="zh-CN" altLang="zh-CN" b="1">
                  <a:latin typeface="Courier New" pitchFamily="49" charset="0"/>
                  <a:ea typeface="楷体_GB2312" pitchFamily="49" charset="-122"/>
                  <a:cs typeface="Courier New" pitchFamily="49" charset="0"/>
                </a:endParaRPr>
              </a:p>
            </p:txBody>
          </p:sp>
          <p:sp>
            <p:nvSpPr>
              <p:cNvPr id="25" name="Rectangle 17">
                <a:extLst>
                  <a:ext uri="{FF2B5EF4-FFF2-40B4-BE49-F238E27FC236}">
                    <a16:creationId xmlns:a16="http://schemas.microsoft.com/office/drawing/2014/main" id="{3591D838-0409-426E-A95C-CFC59310F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6" y="12768"/>
                <a:ext cx="1049" cy="34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7607" tIns="28804" rIns="57607" bIns="28804" anchor="ctr"/>
              <a:lstStyle/>
              <a:p>
                <a:pPr algn="ctr"/>
                <a:r>
                  <a:rPr lang="en-US" altLang="zh-CN" b="1">
                    <a:solidFill>
                      <a:srgbClr val="000000"/>
                    </a:solidFill>
                    <a:latin typeface="Courier New" pitchFamily="49" charset="0"/>
                    <a:ea typeface="楷体_GB2312" pitchFamily="49" charset="-122"/>
                    <a:cs typeface="Courier New" pitchFamily="49" charset="0"/>
                  </a:rPr>
                  <a:t>18</a:t>
                </a:r>
                <a:endParaRPr lang="zh-CN" altLang="zh-CN" b="1">
                  <a:latin typeface="Courier New" pitchFamily="49" charset="0"/>
                  <a:ea typeface="楷体_GB2312" pitchFamily="49" charset="-122"/>
                  <a:cs typeface="Courier New" pitchFamily="49" charset="0"/>
                </a:endParaRPr>
              </a:p>
            </p:txBody>
          </p:sp>
          <p:sp>
            <p:nvSpPr>
              <p:cNvPr id="27" name="Rectangle 19">
                <a:extLst>
                  <a:ext uri="{FF2B5EF4-FFF2-40B4-BE49-F238E27FC236}">
                    <a16:creationId xmlns:a16="http://schemas.microsoft.com/office/drawing/2014/main" id="{7C80B1B7-A5B2-4EE8-B553-0511D1B5A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" y="12768"/>
                <a:ext cx="262" cy="34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7607" tIns="28804" rIns="57607" bIns="28804" anchor="ctr"/>
              <a:lstStyle/>
              <a:p>
                <a:pPr algn="ctr"/>
                <a:r>
                  <a:rPr lang="en-US" altLang="zh-CN" b="1" dirty="0">
                    <a:solidFill>
                      <a:srgbClr val="000000"/>
                    </a:solidFill>
                    <a:latin typeface="Courier New" pitchFamily="49" charset="0"/>
                    <a:ea typeface="楷体_GB2312" pitchFamily="49" charset="-122"/>
                    <a:cs typeface="Courier New" pitchFamily="49" charset="0"/>
                  </a:rPr>
                  <a:t>L</a:t>
                </a:r>
                <a:endParaRPr lang="zh-CN" altLang="zh-CN" b="1" dirty="0">
                  <a:latin typeface="Courier New" pitchFamily="49" charset="0"/>
                  <a:ea typeface="楷体_GB2312" pitchFamily="49" charset="-122"/>
                  <a:cs typeface="Courier New" pitchFamily="49" charset="0"/>
                </a:endParaRPr>
              </a:p>
            </p:txBody>
          </p:sp>
          <p:sp>
            <p:nvSpPr>
              <p:cNvPr id="28" name="Rectangle 20">
                <a:extLst>
                  <a:ext uri="{FF2B5EF4-FFF2-40B4-BE49-F238E27FC236}">
                    <a16:creationId xmlns:a16="http://schemas.microsoft.com/office/drawing/2014/main" id="{0FA3AC6C-13A8-48FA-B001-662B95D4B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12768"/>
                <a:ext cx="1049" cy="34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1340" tIns="28804" rIns="11340" bIns="28804" anchor="ctr"/>
              <a:lstStyle/>
              <a:p>
                <a:pPr algn="ctr"/>
                <a:r>
                  <a:rPr lang="en-US" altLang="zh-CN" b="1" dirty="0">
                    <a:solidFill>
                      <a:srgbClr val="000000"/>
                    </a:solidFill>
                    <a:latin typeface="Courier New" pitchFamily="49" charset="0"/>
                    <a:ea typeface="楷体_GB2312" pitchFamily="49" charset="-122"/>
                    <a:cs typeface="Courier New" pitchFamily="49" charset="0"/>
                  </a:rPr>
                  <a:t>1220999</a:t>
                </a:r>
                <a:endParaRPr lang="zh-CN" altLang="zh-CN" b="1" dirty="0">
                  <a:latin typeface="Courier New" pitchFamily="49" charset="0"/>
                  <a:ea typeface="楷体_GB2312" pitchFamily="49" charset="-122"/>
                  <a:cs typeface="Courier New" pitchFamily="49" charset="0"/>
                </a:endParaRPr>
              </a:p>
            </p:txBody>
          </p:sp>
          <p:sp>
            <p:nvSpPr>
              <p:cNvPr id="30" name="Rectangle 22">
                <a:extLst>
                  <a:ext uri="{FF2B5EF4-FFF2-40B4-BE49-F238E27FC236}">
                    <a16:creationId xmlns:a16="http://schemas.microsoft.com/office/drawing/2014/main" id="{5B407D35-82D6-48C5-87C8-50A15579F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6" y="12039"/>
                <a:ext cx="1049" cy="34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7607" tIns="28804" rIns="57607" bIns="28804" anchor="ctr"/>
              <a:lstStyle/>
              <a:p>
                <a:pPr algn="ctr"/>
                <a:r>
                  <a:rPr lang="en-US" altLang="zh-CN" b="1" dirty="0">
                    <a:solidFill>
                      <a:srgbClr val="000000"/>
                    </a:solidFill>
                    <a:latin typeface="Courier New" pitchFamily="49" charset="0"/>
                    <a:ea typeface="楷体_GB2312" pitchFamily="49" charset="-122"/>
                    <a:cs typeface="Courier New" pitchFamily="49" charset="0"/>
                  </a:rPr>
                  <a:t>19</a:t>
                </a:r>
                <a:endParaRPr lang="zh-CN" altLang="zh-CN" b="1" dirty="0">
                  <a:latin typeface="Courier New" pitchFamily="49" charset="0"/>
                  <a:ea typeface="楷体_GB2312" pitchFamily="49" charset="-122"/>
                  <a:cs typeface="Courier New" pitchFamily="49" charset="0"/>
                </a:endParaRPr>
              </a:p>
            </p:txBody>
          </p:sp>
          <p:sp>
            <p:nvSpPr>
              <p:cNvPr id="32" name="Rectangle 24">
                <a:extLst>
                  <a:ext uri="{FF2B5EF4-FFF2-40B4-BE49-F238E27FC236}">
                    <a16:creationId xmlns:a16="http://schemas.microsoft.com/office/drawing/2014/main" id="{EA5BD09D-CA7E-4809-887D-3C5CEC563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" y="12039"/>
                <a:ext cx="262" cy="34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7607" tIns="28804" rIns="57607" bIns="28804" anchor="ctr"/>
              <a:lstStyle/>
              <a:p>
                <a:pPr algn="ctr"/>
                <a:r>
                  <a:rPr lang="en-US" altLang="zh-CN" b="1">
                    <a:solidFill>
                      <a:srgbClr val="000000"/>
                    </a:solidFill>
                    <a:latin typeface="Courier New" pitchFamily="49" charset="0"/>
                    <a:ea typeface="楷体_GB2312" pitchFamily="49" charset="-122"/>
                    <a:cs typeface="Courier New" pitchFamily="49" charset="0"/>
                  </a:rPr>
                  <a:t>M</a:t>
                </a:r>
                <a:endParaRPr lang="zh-CN" altLang="zh-CN" b="1">
                  <a:latin typeface="Courier New" pitchFamily="49" charset="0"/>
                  <a:ea typeface="楷体_GB2312" pitchFamily="49" charset="-122"/>
                  <a:cs typeface="Courier New" pitchFamily="49" charset="0"/>
                </a:endParaRPr>
              </a:p>
            </p:txBody>
          </p:sp>
          <p:sp>
            <p:nvSpPr>
              <p:cNvPr id="33" name="Rectangle 25">
                <a:extLst>
                  <a:ext uri="{FF2B5EF4-FFF2-40B4-BE49-F238E27FC236}">
                    <a16:creationId xmlns:a16="http://schemas.microsoft.com/office/drawing/2014/main" id="{257A28F0-0976-4D94-A7D4-09B760790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12039"/>
                <a:ext cx="1049" cy="34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1340" tIns="28804" rIns="11340" bIns="28804" anchor="ctr"/>
              <a:lstStyle/>
              <a:p>
                <a:pPr algn="ctr"/>
                <a:r>
                  <a:rPr lang="en-US" altLang="zh-CN" b="1" dirty="0">
                    <a:solidFill>
                      <a:srgbClr val="000000"/>
                    </a:solidFill>
                    <a:latin typeface="Courier New" pitchFamily="49" charset="0"/>
                    <a:ea typeface="楷体_GB2312" pitchFamily="49" charset="-122"/>
                    <a:cs typeface="Courier New" pitchFamily="49" charset="0"/>
                  </a:rPr>
                  <a:t>1220003</a:t>
                </a:r>
                <a:endParaRPr lang="zh-CN" altLang="zh-CN" b="1" dirty="0">
                  <a:latin typeface="Courier New" pitchFamily="49" charset="0"/>
                  <a:ea typeface="楷体_GB2312" pitchFamily="49" charset="-122"/>
                  <a:cs typeface="Courier New" pitchFamily="49" charset="0"/>
                </a:endParaRPr>
              </a:p>
            </p:txBody>
          </p:sp>
          <p:sp>
            <p:nvSpPr>
              <p:cNvPr id="35" name="Rectangle 27">
                <a:extLst>
                  <a:ext uri="{FF2B5EF4-FFF2-40B4-BE49-F238E27FC236}">
                    <a16:creationId xmlns:a16="http://schemas.microsoft.com/office/drawing/2014/main" id="{9B9E5480-17F4-4619-8B86-D02A8BF06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6" y="11673"/>
                <a:ext cx="1049" cy="34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7607" tIns="28804" rIns="57607" bIns="28804" anchor="ctr"/>
              <a:lstStyle/>
              <a:p>
                <a:pPr algn="ctr"/>
                <a:r>
                  <a:rPr lang="en-US" altLang="zh-CN" b="1" dirty="0">
                    <a:solidFill>
                      <a:srgbClr val="000000"/>
                    </a:solidFill>
                    <a:latin typeface="Courier New" pitchFamily="49" charset="0"/>
                    <a:ea typeface="楷体_GB2312" pitchFamily="49" charset="-122"/>
                    <a:cs typeface="Courier New" pitchFamily="49" charset="0"/>
                  </a:rPr>
                  <a:t>20</a:t>
                </a:r>
                <a:endParaRPr lang="zh-CN" altLang="zh-CN" b="1" dirty="0">
                  <a:latin typeface="Courier New" pitchFamily="49" charset="0"/>
                  <a:ea typeface="楷体_GB2312" pitchFamily="49" charset="-122"/>
                  <a:cs typeface="Courier New" pitchFamily="49" charset="0"/>
                </a:endParaRPr>
              </a:p>
            </p:txBody>
          </p:sp>
          <p:sp>
            <p:nvSpPr>
              <p:cNvPr id="37" name="Rectangle 29">
                <a:extLst>
                  <a:ext uri="{FF2B5EF4-FFF2-40B4-BE49-F238E27FC236}">
                    <a16:creationId xmlns:a16="http://schemas.microsoft.com/office/drawing/2014/main" id="{817F4C8E-1925-4F4D-8A36-BC792A56E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" y="11674"/>
                <a:ext cx="262" cy="34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7607" tIns="28804" rIns="57607" bIns="28804" anchor="ctr"/>
              <a:lstStyle/>
              <a:p>
                <a:pPr algn="ctr"/>
                <a:r>
                  <a:rPr lang="en-US" altLang="zh-CN" b="1">
                    <a:solidFill>
                      <a:srgbClr val="000000"/>
                    </a:solidFill>
                    <a:latin typeface="Courier New" pitchFamily="49" charset="0"/>
                    <a:ea typeface="楷体_GB2312" pitchFamily="49" charset="-122"/>
                    <a:cs typeface="Courier New" pitchFamily="49" charset="0"/>
                  </a:rPr>
                  <a:t>K</a:t>
                </a:r>
                <a:endParaRPr lang="zh-CN" altLang="zh-CN" b="1">
                  <a:latin typeface="Courier New" pitchFamily="49" charset="0"/>
                  <a:ea typeface="楷体_GB2312" pitchFamily="49" charset="-122"/>
                  <a:cs typeface="Courier New" pitchFamily="49" charset="0"/>
                </a:endParaRPr>
              </a:p>
            </p:txBody>
          </p:sp>
          <p:sp>
            <p:nvSpPr>
              <p:cNvPr id="38" name="Rectangle 30">
                <a:extLst>
                  <a:ext uri="{FF2B5EF4-FFF2-40B4-BE49-F238E27FC236}">
                    <a16:creationId xmlns:a16="http://schemas.microsoft.com/office/drawing/2014/main" id="{747BDBA2-AA53-4931-9CC6-783E9324D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11674"/>
                <a:ext cx="1049" cy="34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1340" tIns="28804" rIns="11340" bIns="28804" anchor="ctr"/>
              <a:lstStyle/>
              <a:p>
                <a:pPr algn="ctr"/>
                <a:r>
                  <a:rPr lang="en-US" altLang="zh-CN" b="1" dirty="0">
                    <a:solidFill>
                      <a:srgbClr val="000000"/>
                    </a:solidFill>
                    <a:latin typeface="Courier New" pitchFamily="49" charset="0"/>
                    <a:ea typeface="楷体_GB2312" pitchFamily="49" charset="-122"/>
                    <a:cs typeface="Courier New" pitchFamily="49" charset="0"/>
                  </a:rPr>
                  <a:t>1220002</a:t>
                </a:r>
                <a:endParaRPr lang="zh-CN" altLang="zh-CN" b="1" dirty="0">
                  <a:latin typeface="Courier New" pitchFamily="49" charset="0"/>
                  <a:ea typeface="楷体_GB2312" pitchFamily="49" charset="-122"/>
                  <a:cs typeface="Courier New" pitchFamily="49" charset="0"/>
                </a:endParaRPr>
              </a:p>
            </p:txBody>
          </p:sp>
          <p:sp>
            <p:nvSpPr>
              <p:cNvPr id="40" name="Rectangle 32">
                <a:extLst>
                  <a:ext uri="{FF2B5EF4-FFF2-40B4-BE49-F238E27FC236}">
                    <a16:creationId xmlns:a16="http://schemas.microsoft.com/office/drawing/2014/main" id="{A5267ED6-D441-4C9B-ADA7-9CC9A9178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6" y="11298"/>
                <a:ext cx="1049" cy="34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7607" tIns="28804" rIns="57607" bIns="28804" anchor="ctr"/>
              <a:lstStyle/>
              <a:p>
                <a:pPr algn="ctr"/>
                <a:r>
                  <a:rPr lang="en-US" altLang="zh-CN" b="1" dirty="0">
                    <a:solidFill>
                      <a:srgbClr val="000000"/>
                    </a:solidFill>
                    <a:latin typeface="Courier New" pitchFamily="49" charset="0"/>
                    <a:ea typeface="楷体_GB2312" pitchFamily="49" charset="-122"/>
                    <a:cs typeface="Courier New" pitchFamily="49" charset="0"/>
                  </a:rPr>
                  <a:t>19</a:t>
                </a:r>
                <a:endParaRPr lang="zh-CN" altLang="zh-CN" b="1" dirty="0">
                  <a:latin typeface="Courier New" pitchFamily="49" charset="0"/>
                  <a:ea typeface="楷体_GB2312" pitchFamily="49" charset="-122"/>
                  <a:cs typeface="Courier New" pitchFamily="49" charset="0"/>
                </a:endParaRPr>
              </a:p>
            </p:txBody>
          </p:sp>
          <p:sp>
            <p:nvSpPr>
              <p:cNvPr id="42" name="Rectangle 34">
                <a:extLst>
                  <a:ext uri="{FF2B5EF4-FFF2-40B4-BE49-F238E27FC236}">
                    <a16:creationId xmlns:a16="http://schemas.microsoft.com/office/drawing/2014/main" id="{8ECB77BB-AC1F-4965-B4D6-73497257D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" y="11299"/>
                <a:ext cx="262" cy="34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7607" tIns="28804" rIns="57607" bIns="28804" anchor="ctr"/>
              <a:lstStyle/>
              <a:p>
                <a:pPr algn="ctr"/>
                <a:r>
                  <a:rPr lang="en-US" altLang="zh-CN" b="1">
                    <a:solidFill>
                      <a:srgbClr val="000000"/>
                    </a:solidFill>
                    <a:latin typeface="Courier New" pitchFamily="49" charset="0"/>
                    <a:ea typeface="楷体_GB2312" pitchFamily="49" charset="-122"/>
                    <a:cs typeface="Courier New" pitchFamily="49" charset="0"/>
                  </a:rPr>
                  <a:t>T</a:t>
                </a:r>
                <a:endParaRPr lang="zh-CN" altLang="zh-CN" b="1">
                  <a:latin typeface="Courier New" pitchFamily="49" charset="0"/>
                  <a:ea typeface="楷体_GB2312" pitchFamily="49" charset="-122"/>
                  <a:cs typeface="Courier New" pitchFamily="49" charset="0"/>
                </a:endParaRPr>
              </a:p>
            </p:txBody>
          </p:sp>
          <p:sp>
            <p:nvSpPr>
              <p:cNvPr id="43" name="Rectangle 35">
                <a:extLst>
                  <a:ext uri="{FF2B5EF4-FFF2-40B4-BE49-F238E27FC236}">
                    <a16:creationId xmlns:a16="http://schemas.microsoft.com/office/drawing/2014/main" id="{4EA644F1-15FA-4FDB-AF4A-63C486168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11298"/>
                <a:ext cx="1049" cy="34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1340" tIns="28804" rIns="11340" bIns="28804" anchor="ctr"/>
              <a:lstStyle/>
              <a:p>
                <a:pPr algn="ctr"/>
                <a:r>
                  <a:rPr lang="en-US" altLang="zh-CN" b="1" dirty="0">
                    <a:solidFill>
                      <a:srgbClr val="000000"/>
                    </a:solidFill>
                    <a:latin typeface="Courier New" pitchFamily="49" charset="0"/>
                    <a:ea typeface="楷体_GB2312" pitchFamily="49" charset="-122"/>
                    <a:cs typeface="Courier New" pitchFamily="49" charset="0"/>
                  </a:rPr>
                  <a:t>1220001</a:t>
                </a:r>
                <a:endParaRPr lang="zh-CN" altLang="zh-CN" b="1" dirty="0">
                  <a:latin typeface="Courier New" pitchFamily="49" charset="0"/>
                  <a:ea typeface="楷体_GB2312" pitchFamily="49" charset="-122"/>
                  <a:cs typeface="Courier New" pitchFamily="49" charset="0"/>
                </a:endParaRPr>
              </a:p>
            </p:txBody>
          </p:sp>
          <p:sp>
            <p:nvSpPr>
              <p:cNvPr id="45" name="Rectangle 37">
                <a:extLst>
                  <a:ext uri="{FF2B5EF4-FFF2-40B4-BE49-F238E27FC236}">
                    <a16:creationId xmlns:a16="http://schemas.microsoft.com/office/drawing/2014/main" id="{3A0A8A99-F5A8-463B-A8AA-ACB8B3546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9" y="10934"/>
                <a:ext cx="655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7607" tIns="28804" rIns="57607" bIns="28804" anchor="ctr"/>
              <a:lstStyle/>
              <a:p>
                <a:pPr algn="ctr"/>
                <a:r>
                  <a:rPr lang="en-US" altLang="zh-CN" b="1" dirty="0">
                    <a:solidFill>
                      <a:srgbClr val="000000"/>
                    </a:solidFill>
                    <a:latin typeface="Courier New" pitchFamily="49" charset="0"/>
                    <a:ea typeface="楷体_GB2312" pitchFamily="49" charset="-122"/>
                    <a:cs typeface="Courier New" pitchFamily="49" charset="0"/>
                  </a:rPr>
                  <a:t>age</a:t>
                </a:r>
                <a:endParaRPr lang="zh-CN" altLang="zh-CN" b="1" dirty="0">
                  <a:latin typeface="Courier New" pitchFamily="49" charset="0"/>
                  <a:ea typeface="楷体_GB2312" pitchFamily="49" charset="-122"/>
                  <a:cs typeface="Courier New" pitchFamily="49" charset="0"/>
                </a:endParaRPr>
              </a:p>
            </p:txBody>
          </p:sp>
          <p:sp>
            <p:nvSpPr>
              <p:cNvPr id="47" name="Rectangle 39">
                <a:extLst>
                  <a:ext uri="{FF2B5EF4-FFF2-40B4-BE49-F238E27FC236}">
                    <a16:creationId xmlns:a16="http://schemas.microsoft.com/office/drawing/2014/main" id="{BDB56A95-F518-46BA-BB6E-D2FE19B56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" y="10934"/>
                <a:ext cx="655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7607" tIns="28804" rIns="57607" bIns="28804" anchor="ctr"/>
              <a:lstStyle/>
              <a:p>
                <a:pPr algn="ctr"/>
                <a:r>
                  <a:rPr lang="en-US" altLang="zh-CN" b="1" dirty="0">
                    <a:solidFill>
                      <a:srgbClr val="000000"/>
                    </a:solidFill>
                    <a:latin typeface="Courier New" pitchFamily="49" charset="0"/>
                    <a:ea typeface="楷体_GB2312" pitchFamily="49" charset="-122"/>
                    <a:cs typeface="Courier New" pitchFamily="49" charset="0"/>
                  </a:rPr>
                  <a:t>name</a:t>
                </a:r>
                <a:endParaRPr lang="zh-CN" altLang="zh-CN" b="1" dirty="0">
                  <a:latin typeface="Courier New" pitchFamily="49" charset="0"/>
                  <a:ea typeface="楷体_GB2312" pitchFamily="49" charset="-122"/>
                  <a:cs typeface="Courier New" pitchFamily="49" charset="0"/>
                </a:endParaRPr>
              </a:p>
            </p:txBody>
          </p:sp>
          <p:sp>
            <p:nvSpPr>
              <p:cNvPr id="48" name="Rectangle 40">
                <a:extLst>
                  <a:ext uri="{FF2B5EF4-FFF2-40B4-BE49-F238E27FC236}">
                    <a16:creationId xmlns:a16="http://schemas.microsoft.com/office/drawing/2014/main" id="{2D24821C-161E-4DF3-8F21-13716C0F2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10934"/>
                <a:ext cx="1049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7607" tIns="28804" rIns="57607" bIns="28804" anchor="ctr"/>
              <a:lstStyle/>
              <a:p>
                <a:pPr algn="ctr"/>
                <a:r>
                  <a:rPr lang="en-US" altLang="zh-CN" b="1" dirty="0">
                    <a:solidFill>
                      <a:srgbClr val="000000"/>
                    </a:solidFill>
                    <a:latin typeface="Courier New" pitchFamily="49" charset="0"/>
                    <a:ea typeface="楷体_GB2312" pitchFamily="49" charset="-122"/>
                    <a:cs typeface="Courier New" pitchFamily="49" charset="0"/>
                  </a:rPr>
                  <a:t>number</a:t>
                </a:r>
                <a:endParaRPr lang="zh-CN" altLang="zh-CN" b="1" dirty="0">
                  <a:latin typeface="Courier New" pitchFamily="49" charset="0"/>
                  <a:ea typeface="楷体_GB2312" pitchFamily="49" charset="-122"/>
                  <a:cs typeface="Courier New" pitchFamily="49" charset="0"/>
                </a:endParaRPr>
              </a:p>
            </p:txBody>
          </p:sp>
        </p:grpSp>
        <p:sp>
          <p:nvSpPr>
            <p:cNvPr id="8" name="Text Box 41">
              <a:extLst>
                <a:ext uri="{FF2B5EF4-FFF2-40B4-BE49-F238E27FC236}">
                  <a16:creationId xmlns:a16="http://schemas.microsoft.com/office/drawing/2014/main" id="{D2333088-E292-4B63-84C1-3F29CD331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4946" y="3433410"/>
              <a:ext cx="2298931" cy="39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7607" tIns="28804" rIns="57607" bIns="28804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b="1" dirty="0" err="1">
                  <a:solidFill>
                    <a:srgbClr val="000000"/>
                  </a:solidFill>
                  <a:latin typeface="Courier New" pitchFamily="49" charset="0"/>
                  <a:ea typeface="楷体_GB2312" pitchFamily="49" charset="-122"/>
                  <a:cs typeface="Courier New" pitchFamily="49" charset="0"/>
                </a:rPr>
                <a:t>stu_array</a:t>
              </a:r>
              <a:r>
                <a:rPr lang="en-US" altLang="zh-CN" b="1" dirty="0">
                  <a:solidFill>
                    <a:srgbClr val="000000"/>
                  </a:solidFill>
                  <a:latin typeface="Courier New" pitchFamily="49" charset="0"/>
                  <a:ea typeface="楷体_GB2312" pitchFamily="49" charset="-122"/>
                  <a:cs typeface="Courier New" pitchFamily="49" charset="0"/>
                </a:rPr>
                <a:t>[N]</a:t>
              </a:r>
              <a:endParaRPr lang="zh-CN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endParaRPr>
            </a:p>
          </p:txBody>
        </p:sp>
        <p:sp>
          <p:nvSpPr>
            <p:cNvPr id="9" name="Line 42">
              <a:extLst>
                <a:ext uri="{FF2B5EF4-FFF2-40B4-BE49-F238E27FC236}">
                  <a16:creationId xmlns:a16="http://schemas.microsoft.com/office/drawing/2014/main" id="{FFE3F0FC-9CF5-4CC9-915B-4FADF9E1F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816" y="3589348"/>
              <a:ext cx="1373" cy="28098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Line 43">
              <a:extLst>
                <a:ext uri="{FF2B5EF4-FFF2-40B4-BE49-F238E27FC236}">
                  <a16:creationId xmlns:a16="http://schemas.microsoft.com/office/drawing/2014/main" id="{EA9116F2-265E-4FDD-AC51-64B7A1D75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4168" y="3910162"/>
              <a:ext cx="7560000" cy="9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 Box 44">
              <a:extLst>
                <a:ext uri="{FF2B5EF4-FFF2-40B4-BE49-F238E27FC236}">
                  <a16:creationId xmlns:a16="http://schemas.microsoft.com/office/drawing/2014/main" id="{18A079C8-44C1-432A-8EE1-FFCEB40C5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959" y="4386913"/>
              <a:ext cx="670178" cy="1780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57607" tIns="28804" rIns="57607" bIns="28804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zh-CN" altLang="en-US" b="1" dirty="0">
                  <a:solidFill>
                    <a:srgbClr val="000000"/>
                  </a:solidFill>
                  <a:latin typeface="Courier New" pitchFamily="49" charset="0"/>
                  <a:ea typeface="楷体_GB2312" pitchFamily="49" charset="-122"/>
                  <a:cs typeface="Courier New" pitchFamily="49" charset="0"/>
                </a:rPr>
                <a:t>一维数组</a:t>
              </a:r>
              <a:endParaRPr lang="zh-CN" altLang="en-US" b="1" dirty="0">
                <a:latin typeface="Courier New" pitchFamily="49" charset="0"/>
                <a:ea typeface="楷体_GB2312" pitchFamily="49" charset="-122"/>
                <a:cs typeface="Courier New" pitchFamily="49" charset="0"/>
              </a:endParaRPr>
            </a:p>
          </p:txBody>
        </p:sp>
        <p:sp>
          <p:nvSpPr>
            <p:cNvPr id="12" name="Text Box 45">
              <a:extLst>
                <a:ext uri="{FF2B5EF4-FFF2-40B4-BE49-F238E27FC236}">
                  <a16:creationId xmlns:a16="http://schemas.microsoft.com/office/drawing/2014/main" id="{7A57F357-7F5C-42D4-9134-CF8D64822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7718" y="3515849"/>
              <a:ext cx="1643859" cy="39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7607" tIns="28804" rIns="57607" bIns="28804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zh-CN" altLang="en-US" b="1" dirty="0">
                  <a:solidFill>
                    <a:srgbClr val="000000"/>
                  </a:solidFill>
                  <a:latin typeface="Courier New" pitchFamily="49" charset="0"/>
                  <a:ea typeface="楷体_GB2312" pitchFamily="49" charset="-122"/>
                  <a:cs typeface="Courier New" pitchFamily="49" charset="0"/>
                </a:rPr>
                <a:t>结构体</a:t>
              </a:r>
              <a:endParaRPr lang="zh-CN" altLang="en-US" b="1" dirty="0">
                <a:latin typeface="Courier New" pitchFamily="49" charset="0"/>
                <a:ea typeface="楷体_GB2312" pitchFamily="49" charset="-122"/>
                <a:cs typeface="Courier New" pitchFamily="49" charset="0"/>
              </a:endParaRP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FF403ED1-65CE-499B-984A-959DBDC5E690}"/>
              </a:ext>
            </a:extLst>
          </p:cNvPr>
          <p:cNvSpPr/>
          <p:nvPr/>
        </p:nvSpPr>
        <p:spPr>
          <a:xfrm>
            <a:off x="9155546" y="774589"/>
            <a:ext cx="2919789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typedef struct</a:t>
            </a:r>
            <a:endParaRPr lang="zh-CN" altLang="zh-CN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{	int number</a:t>
            </a:r>
            <a:endParaRPr lang="zh-CN" altLang="zh-CN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	char name;</a:t>
            </a:r>
            <a:endParaRPr lang="zh-CN" altLang="zh-CN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	int age;</a:t>
            </a:r>
            <a:endParaRPr lang="zh-CN" altLang="zh-CN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49D280D-4157-4454-94B1-8E2A074C0ADB}"/>
              </a:ext>
            </a:extLst>
          </p:cNvPr>
          <p:cNvSpPr/>
          <p:nvPr/>
        </p:nvSpPr>
        <p:spPr>
          <a:xfrm>
            <a:off x="153457" y="3052699"/>
            <a:ext cx="11837404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for(int 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&lt;N; ++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d%c%d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", &amp;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stu_array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].number, 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stu_array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].name, &amp; 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stu_array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800" b="1" dirty="0">
                <a:latin typeface="Courier New" pitchFamily="49" charset="0"/>
                <a:cs typeface="Courier New" pitchFamily="49" charset="0"/>
              </a:rPr>
              <a:t>].age);</a:t>
            </a:r>
          </a:p>
        </p:txBody>
      </p:sp>
    </p:spTree>
    <p:extLst>
      <p:ext uri="{BB962C8B-B14F-4D97-AF65-F5344CB8AC3E}">
        <p14:creationId xmlns:p14="http://schemas.microsoft.com/office/powerpoint/2010/main" val="55800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C8626-53AA-4D7D-95F8-25525F97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08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0" dirty="0"/>
              <a:t>例</a:t>
            </a:r>
            <a:r>
              <a:rPr lang="en-US" altLang="zh-CN" b="0" dirty="0"/>
              <a:t>8.3 </a:t>
            </a:r>
            <a:r>
              <a:rPr lang="zh-CN" altLang="zh-CN" b="0" dirty="0"/>
              <a:t>基于结构数组的顺序查找。</a:t>
            </a:r>
          </a:p>
          <a:p>
            <a:endParaRPr lang="zh-CN" altLang="en-US" b="0" dirty="0"/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275130" y="2596549"/>
            <a:ext cx="10050545" cy="2677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indent="266700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int Search(Student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stu_array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[], int count, int id)</a:t>
            </a:r>
          </a:p>
          <a:p>
            <a:pPr indent="266700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indent="266700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for(int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count; ++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indent="266700"/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if(id ==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stu_array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].number)</a:t>
            </a:r>
          </a:p>
          <a:p>
            <a:pPr indent="266700"/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return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stu_array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].age;</a:t>
            </a:r>
          </a:p>
          <a:p>
            <a:pPr indent="266700"/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return -1;</a:t>
            </a:r>
          </a:p>
          <a:p>
            <a:pPr indent="266700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0903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C0D33C5D-6F7C-41A9-849F-5C0C52AC52C3}" type="slidenum">
              <a:rPr lang="en-US" altLang="zh-CN" sz="1200">
                <a:ea typeface="楷体_GB2312" pitchFamily="49" charset="-122"/>
              </a:rPr>
              <a:pPr algn="r" eaLnBrk="1" hangingPunct="1"/>
              <a:t>21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525E69A-34D4-4CEB-974D-C09CCD1AF7A6}"/>
              </a:ext>
            </a:extLst>
          </p:cNvPr>
          <p:cNvSpPr/>
          <p:nvPr/>
        </p:nvSpPr>
        <p:spPr>
          <a:xfrm>
            <a:off x="101588" y="1818327"/>
            <a:ext cx="119872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x = Search(a, N, id);  //</a:t>
            </a:r>
            <a:r>
              <a:rPr lang="zh-CN" altLang="en-US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在 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 </a:t>
            </a:r>
            <a:r>
              <a:rPr lang="zh-CN" altLang="en-US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个学生中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查找学号</a:t>
            </a:r>
            <a:r>
              <a:rPr lang="zh-CN" altLang="en-US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为 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id </a:t>
            </a:r>
            <a:r>
              <a:rPr lang="zh-CN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的学生</a:t>
            </a:r>
            <a:r>
              <a:rPr lang="zh-CN" altLang="en-US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年龄</a:t>
            </a:r>
            <a:endParaRPr lang="zh-CN" altLang="zh-CN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163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19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0" dirty="0"/>
              <a:t>例</a:t>
            </a:r>
            <a:r>
              <a:rPr lang="en-US" altLang="zh-CN" b="0" dirty="0"/>
              <a:t>8.3</a:t>
            </a:r>
            <a:r>
              <a:rPr lang="zh-CN" altLang="en-US" b="0" dirty="0"/>
              <a:t>’</a:t>
            </a:r>
            <a:r>
              <a:rPr lang="en-US" altLang="zh-CN" b="0" dirty="0"/>
              <a:t> </a:t>
            </a:r>
            <a:r>
              <a:rPr lang="zh-CN" altLang="zh-CN" b="0" dirty="0"/>
              <a:t>基于结构数组的折半</a:t>
            </a:r>
            <a:r>
              <a:rPr lang="zh-CN" altLang="en-US" b="0" dirty="0"/>
              <a:t>（二分法）</a:t>
            </a:r>
            <a:r>
              <a:rPr lang="zh-CN" altLang="zh-CN" b="0" dirty="0"/>
              <a:t>查找。</a:t>
            </a:r>
          </a:p>
          <a:p>
            <a:endParaRPr lang="zh-CN" altLang="en-US" dirty="0"/>
          </a:p>
        </p:txBody>
      </p:sp>
      <p:sp>
        <p:nvSpPr>
          <p:cNvPr id="81924" name="Rectangle 2"/>
          <p:cNvSpPr>
            <a:spLocks noChangeArrowheads="1"/>
          </p:cNvSpPr>
          <p:nvPr/>
        </p:nvSpPr>
        <p:spPr bwMode="auto">
          <a:xfrm>
            <a:off x="154546" y="1830009"/>
            <a:ext cx="11754436" cy="41549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indent="266700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void  Sort(Student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stu_array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 ], int count)</a:t>
            </a:r>
          </a:p>
          <a:p>
            <a:pPr indent="266700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indent="266700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for(int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&lt; count-1; ++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indent="266700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for(int j = 0; j &lt; count-1-i; ++j)</a:t>
            </a:r>
          </a:p>
          <a:p>
            <a:pPr indent="266700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if(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stu_array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[j].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stu_array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[j+1].</a:t>
            </a:r>
            <a:r>
              <a:rPr lang="en-US" altLang="zh-CN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indent="266700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{</a:t>
            </a:r>
          </a:p>
          <a:p>
            <a:pPr indent="266700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	Student temp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stu_array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[j];</a:t>
            </a:r>
          </a:p>
          <a:p>
            <a:pPr indent="266700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stu_array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[j] 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stu_array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[j+1];</a:t>
            </a:r>
          </a:p>
          <a:p>
            <a:pPr indent="266700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stu_array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[j+1] = temp;</a:t>
            </a:r>
          </a:p>
          <a:p>
            <a:pPr indent="266700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	} </a:t>
            </a:r>
          </a:p>
          <a:p>
            <a:pPr indent="266700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1925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63A16BA2-7246-456A-8F4B-A97E2D373813}" type="slidenum">
              <a:rPr lang="en-US" altLang="zh-CN" sz="1200">
                <a:ea typeface="楷体_GB2312" pitchFamily="49" charset="-122"/>
              </a:rPr>
              <a:pPr algn="r" eaLnBrk="1" hangingPunct="1"/>
              <a:t>22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81926" name="TextBox 6"/>
          <p:cNvSpPr txBox="1">
            <a:spLocks noChangeArrowheads="1"/>
          </p:cNvSpPr>
          <p:nvPr/>
        </p:nvSpPr>
        <p:spPr bwMode="auto">
          <a:xfrm>
            <a:off x="7940412" y="892097"/>
            <a:ext cx="2430270" cy="4619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>
                <a:ea typeface="楷体_GB2312" pitchFamily="49" charset="-122"/>
              </a:rPr>
              <a:t>先按某一列排序</a:t>
            </a:r>
          </a:p>
        </p:txBody>
      </p:sp>
    </p:spTree>
    <p:extLst>
      <p:ext uri="{BB962C8B-B14F-4D97-AF65-F5344CB8AC3E}">
        <p14:creationId xmlns:p14="http://schemas.microsoft.com/office/powerpoint/2010/main" val="205483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  <p:bldP spid="819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2948" name="Rectangle 3"/>
          <p:cNvSpPr>
            <a:spLocks noChangeArrowheads="1"/>
          </p:cNvSpPr>
          <p:nvPr/>
        </p:nvSpPr>
        <p:spPr bwMode="auto">
          <a:xfrm>
            <a:off x="154546" y="1898830"/>
            <a:ext cx="11880000" cy="4524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BiSearchR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(Student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stu_array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[], int first, int last, int id)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if(first &gt; last)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return -1;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int mid = (first + last) / 2;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if(id ==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stu_array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mid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].number)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altLang="zh-CN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stu_array</a:t>
            </a:r>
            <a:r>
              <a:rPr lang="en-US" altLang="zh-CN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[mid].age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else if(id &gt;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stu_array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[mid].number)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BiSearchR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stu_array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mid + 1, last, id);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BiSearchR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stu_array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first, mid - 1, id);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2949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86C1661C-7120-4D5B-A4CD-C4169734DF11}" type="slidenum">
              <a:rPr lang="en-US" altLang="zh-CN" sz="1200">
                <a:ea typeface="楷体_GB2312" pitchFamily="49" charset="-122"/>
              </a:rPr>
              <a:pPr algn="r" eaLnBrk="1" hangingPunct="1"/>
              <a:t>23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689BCF-44BA-464F-ABF3-B7621D26A442}"/>
              </a:ext>
            </a:extLst>
          </p:cNvPr>
          <p:cNvSpPr/>
          <p:nvPr/>
        </p:nvSpPr>
        <p:spPr>
          <a:xfrm>
            <a:off x="101588" y="1268760"/>
            <a:ext cx="119872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x = </a:t>
            </a:r>
            <a:r>
              <a:rPr lang="en-US" altLang="zh-CN" kern="1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BiSearchR</a:t>
            </a:r>
            <a:r>
              <a:rPr lang="en-US" altLang="zh-CN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(a, 0, N, no);  //</a:t>
            </a:r>
            <a:r>
              <a:rPr lang="zh-CN" altLang="en-US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在 </a:t>
            </a: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 </a:t>
            </a:r>
            <a:r>
              <a:rPr lang="zh-CN" altLang="en-US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个学生中</a:t>
            </a:r>
            <a:r>
              <a:rPr lang="zh-CN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查找学号</a:t>
            </a:r>
            <a:r>
              <a:rPr lang="zh-CN" altLang="en-US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为 </a:t>
            </a: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 </a:t>
            </a:r>
            <a:r>
              <a:rPr lang="zh-CN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的学生</a:t>
            </a:r>
            <a:r>
              <a:rPr lang="zh-CN" altLang="en-US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年龄</a:t>
            </a:r>
            <a:endParaRPr lang="zh-CN" altLang="zh-CN" sz="2000" kern="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66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39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结构类型数组也可以用指针来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操纵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，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操纵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方法和用指针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操纵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其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他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基本类型数组的方法类似。比如，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Student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stu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[10], 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psa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psa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stu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3972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B4E15D45-AF4C-4ACD-8230-C8EAB2F005B2}" type="slidenum">
              <a:rPr lang="en-US" altLang="zh-CN" sz="1200">
                <a:ea typeface="楷体_GB2312" pitchFamily="49" charset="-122"/>
              </a:rPr>
              <a:pPr algn="r" eaLnBrk="1" hangingPunct="1"/>
              <a:t>24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8689451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用指针</a:t>
            </a:r>
            <a:r>
              <a:rPr lang="zh-CN" altLang="en-US" dirty="0"/>
              <a:t>操纵</a:t>
            </a:r>
            <a:r>
              <a:rPr lang="zh-CN" altLang="zh-CN" dirty="0"/>
              <a:t>结构</a:t>
            </a:r>
            <a:r>
              <a:rPr lang="zh-CN" altLang="en-US" dirty="0"/>
              <a:t>体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将某结构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体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的地址赋给指针变量，用指针变量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操纵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结构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体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的成员，这时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，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成员操作符写成箭头形式（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），而不是点形式（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）。比如，</a:t>
            </a:r>
          </a:p>
          <a:p>
            <a:pPr lvl="1">
              <a:buFontTx/>
              <a:buNone/>
              <a:defRPr/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struct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no;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float score;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 s, *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  <a:defRPr/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&amp;s;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  <a:defRPr/>
            </a:pP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no = 1220999;		//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相当于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).no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或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s.no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  <a:defRPr/>
            </a:pP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 90.0; 		//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相当于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).score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或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s.score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8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E2E35A61-C782-40C0-A659-F0827ABEADD0}" type="slidenum">
              <a:rPr lang="en-US" altLang="zh-CN" sz="1200">
                <a:ea typeface="楷体_GB2312" pitchFamily="49" charset="-122"/>
              </a:rPr>
              <a:pPr algn="r" eaLnBrk="1" hangingPunct="1"/>
              <a:t>25</a:t>
            </a:fld>
            <a:endParaRPr lang="en-US" altLang="zh-CN" sz="120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为了提高程序的效率，函数间传递结构</a:t>
            </a:r>
            <a:r>
              <a:rPr lang="zh-CN" altLang="en-US" dirty="0"/>
              <a:t>体</a:t>
            </a:r>
            <a:r>
              <a:rPr lang="zh-CN" altLang="zh-CN" dirty="0"/>
              <a:t>时，实参可以用结构</a:t>
            </a:r>
            <a:r>
              <a:rPr lang="zh-CN" altLang="en-US" dirty="0"/>
              <a:t>体</a:t>
            </a:r>
            <a:r>
              <a:rPr lang="zh-CN" altLang="zh-CN" dirty="0"/>
              <a:t>的地址，形参用相同结构类型的指针。</a:t>
            </a:r>
          </a:p>
          <a:p>
            <a:endParaRPr lang="en-US" altLang="zh-CN" dirty="0"/>
          </a:p>
        </p:txBody>
      </p:sp>
      <p:sp>
        <p:nvSpPr>
          <p:cNvPr id="27652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1AD00F03-FB89-4DC1-942B-956D06F99498}" type="slidenum">
              <a:rPr lang="en-US" altLang="zh-CN" sz="1200">
                <a:ea typeface="楷体_GB2312" pitchFamily="49" charset="-122"/>
              </a:rPr>
              <a:pPr algn="r" eaLnBrk="1" hangingPunct="1"/>
              <a:t>26</a:t>
            </a:fld>
            <a:endParaRPr lang="en-US" altLang="zh-CN" sz="1200"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传值方式</a:t>
            </a:r>
            <a:r>
              <a:rPr lang="en-US" altLang="zh-CN" dirty="0"/>
              <a:t>-</a:t>
            </a:r>
            <a:r>
              <a:rPr lang="zh-CN" altLang="en-US" dirty="0"/>
              <a:t>效率不高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0" dirty="0"/>
              <a:t>例</a:t>
            </a:r>
            <a:r>
              <a:rPr lang="en-US" altLang="zh-CN" b="0" dirty="0"/>
              <a:t>8.4-1 </a:t>
            </a:r>
            <a:r>
              <a:rPr lang="zh-CN" altLang="en-US" b="0" dirty="0"/>
              <a:t>未</a:t>
            </a:r>
            <a:r>
              <a:rPr lang="zh-CN" altLang="zh-CN" b="0" dirty="0"/>
              <a:t>用指针变量操纵结构</a:t>
            </a:r>
            <a:r>
              <a:rPr lang="zh-CN" altLang="en-US" b="0" dirty="0"/>
              <a:t>体</a:t>
            </a:r>
            <a:r>
              <a:rPr lang="zh-CN" altLang="zh-CN" b="0" dirty="0"/>
              <a:t>。</a:t>
            </a:r>
          </a:p>
          <a:p>
            <a:endParaRPr lang="zh-CN" altLang="zh-CN" sz="2000" dirty="0"/>
          </a:p>
          <a:p>
            <a:endParaRPr lang="zh-CN" altLang="zh-CN" sz="2000" dirty="0"/>
          </a:p>
          <a:p>
            <a:endParaRPr lang="zh-CN" altLang="en-US" sz="2000" dirty="0"/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334390" y="1493838"/>
            <a:ext cx="11521633" cy="3416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main( )</a:t>
            </a:r>
            <a:endParaRPr lang="zh-CN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{</a:t>
            </a:r>
            <a:endParaRPr lang="zh-CN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YDate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d1;</a:t>
            </a:r>
            <a:endParaRPr lang="zh-CN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scanf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("%</a:t>
            </a:r>
            <a:r>
              <a:rPr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d%d%d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&amp;d1.year, &amp;d1.month, &amp;d1.day);</a:t>
            </a:r>
            <a:endParaRPr lang="zh-CN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Days(  );</a:t>
            </a:r>
            <a:endParaRPr lang="zh-CN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endParaRPr lang="zh-CN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return 0;</a:t>
            </a:r>
            <a:endParaRPr lang="zh-CN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  <a:endParaRPr lang="zh-CN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 </a:t>
            </a:r>
            <a:endParaRPr kumimoji="1" lang="en-US" altLang="zh-CN" b="1" dirty="0">
              <a:latin typeface="Courier New" pitchFamily="49" charset="0"/>
              <a:ea typeface="楷体_GB2312" pitchFamily="49" charset="-122"/>
              <a:cs typeface="Courier New" pitchFamily="49" charset="0"/>
              <a:sym typeface="Wingdings 3" pitchFamily="18" charset="2"/>
            </a:endParaRPr>
          </a:p>
        </p:txBody>
      </p:sp>
      <p:sp>
        <p:nvSpPr>
          <p:cNvPr id="28677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36F49B92-C3E6-4FE3-8D40-619E85BE208C}" type="slidenum">
              <a:rPr lang="en-US" altLang="zh-CN" sz="1200">
                <a:ea typeface="楷体_GB2312" pitchFamily="49" charset="-122"/>
              </a:rPr>
              <a:pPr algn="r" eaLnBrk="1" hangingPunct="1"/>
              <a:t>27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8210441" y="131727"/>
            <a:ext cx="3645582" cy="22621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typedef struct</a:t>
            </a:r>
          </a:p>
          <a:p>
            <a:pPr>
              <a:lnSpc>
                <a:spcPts val="2400"/>
              </a:lnSpc>
            </a:pP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{</a:t>
            </a:r>
          </a:p>
          <a:p>
            <a:pPr>
              <a:lnSpc>
                <a:spcPts val="2400"/>
              </a:lnSpc>
            </a:pP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     </a:t>
            </a:r>
            <a:r>
              <a:rPr kumimoji="1"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int</a:t>
            </a: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 year;</a:t>
            </a:r>
          </a:p>
          <a:p>
            <a:pPr>
              <a:lnSpc>
                <a:spcPts val="2400"/>
              </a:lnSpc>
            </a:pP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     </a:t>
            </a:r>
            <a:r>
              <a:rPr kumimoji="1"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int</a:t>
            </a: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 month;</a:t>
            </a:r>
          </a:p>
          <a:p>
            <a:pPr>
              <a:lnSpc>
                <a:spcPts val="2400"/>
              </a:lnSpc>
            </a:pP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     </a:t>
            </a:r>
            <a:r>
              <a:rPr kumimoji="1"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int</a:t>
            </a: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 day;</a:t>
            </a:r>
          </a:p>
          <a:p>
            <a:pPr>
              <a:lnSpc>
                <a:spcPts val="2400"/>
              </a:lnSpc>
            </a:pP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     </a:t>
            </a:r>
            <a:r>
              <a:rPr kumimoji="1"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int</a:t>
            </a: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 </a:t>
            </a:r>
            <a:r>
              <a:rPr kumimoji="1"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yearday</a:t>
            </a: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;</a:t>
            </a:r>
          </a:p>
          <a:p>
            <a:pPr>
              <a:lnSpc>
                <a:spcPts val="2400"/>
              </a:lnSpc>
            </a:pP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}</a:t>
            </a:r>
            <a:r>
              <a:rPr kumimoji="1"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YDate</a:t>
            </a: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; </a:t>
            </a:r>
          </a:p>
        </p:txBody>
      </p:sp>
      <p:sp>
        <p:nvSpPr>
          <p:cNvPr id="5" name="矩形 4"/>
          <p:cNvSpPr/>
          <p:nvPr/>
        </p:nvSpPr>
        <p:spPr>
          <a:xfrm>
            <a:off x="346807" y="4888506"/>
            <a:ext cx="3687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void Days(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YDate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d2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</a:t>
            </a:r>
            <a:endParaRPr lang="zh-CN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571318" y="3271887"/>
            <a:ext cx="4159992" cy="1939728"/>
            <a:chOff x="8030421" y="700089"/>
            <a:chExt cx="4159992" cy="1939728"/>
          </a:xfrm>
        </p:grpSpPr>
        <p:sp>
          <p:nvSpPr>
            <p:cNvPr id="22" name="矩形 21"/>
            <p:cNvSpPr/>
            <p:nvPr/>
          </p:nvSpPr>
          <p:spPr bwMode="auto">
            <a:xfrm>
              <a:off x="8030421" y="700089"/>
              <a:ext cx="4159992" cy="157039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8210441" y="728700"/>
              <a:ext cx="2547139" cy="1911117"/>
              <a:chOff x="8210441" y="728700"/>
              <a:chExt cx="2547139" cy="191111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9317580" y="818710"/>
                <a:ext cx="14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317580" y="1898831"/>
                <a:ext cx="14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210441" y="1808820"/>
                <a:ext cx="1188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itchFamily="18" charset="0"/>
                    <a:cs typeface="Times New Roman" pitchFamily="18" charset="0"/>
                  </a:rPr>
                  <a:t>yearday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210441" y="1493785"/>
                <a:ext cx="108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day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210441" y="728700"/>
                <a:ext cx="15074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year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317580" y="1178710"/>
                <a:ext cx="14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317580" y="1538831"/>
                <a:ext cx="14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210441" y="1088740"/>
                <a:ext cx="108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month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2743457" y="5212200"/>
            <a:ext cx="4159992" cy="1939728"/>
            <a:chOff x="8030421" y="700089"/>
            <a:chExt cx="4159992" cy="1939728"/>
          </a:xfrm>
        </p:grpSpPr>
        <p:sp>
          <p:nvSpPr>
            <p:cNvPr id="33" name="矩形 32"/>
            <p:cNvSpPr/>
            <p:nvPr/>
          </p:nvSpPr>
          <p:spPr bwMode="auto">
            <a:xfrm>
              <a:off x="8030421" y="700089"/>
              <a:ext cx="4159992" cy="157039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8210441" y="728700"/>
              <a:ext cx="2547139" cy="1911117"/>
              <a:chOff x="8210441" y="728700"/>
              <a:chExt cx="2547139" cy="191111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9317580" y="818710"/>
                <a:ext cx="14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9317580" y="1898831"/>
                <a:ext cx="14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210441" y="1808820"/>
                <a:ext cx="1260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itchFamily="18" charset="0"/>
                    <a:cs typeface="Times New Roman" pitchFamily="18" charset="0"/>
                  </a:rPr>
                  <a:t>yearday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8210441" y="1493785"/>
                <a:ext cx="108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day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210441" y="728700"/>
                <a:ext cx="15074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year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9317580" y="1178710"/>
                <a:ext cx="14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9317580" y="1538831"/>
                <a:ext cx="14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210441" y="1088740"/>
                <a:ext cx="108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month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7089088" y="3525576"/>
            <a:ext cx="66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d1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837994" y="5890220"/>
            <a:ext cx="1022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d2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4F9416-7309-4971-82E8-BE8B6829BBC5}"/>
              </a:ext>
            </a:extLst>
          </p:cNvPr>
          <p:cNvSpPr/>
          <p:nvPr/>
        </p:nvSpPr>
        <p:spPr>
          <a:xfrm>
            <a:off x="1986454" y="2967335"/>
            <a:ext cx="553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d1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57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4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9532" y="278650"/>
            <a:ext cx="11701300" cy="637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void Days(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YDate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d2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</a:t>
            </a:r>
            <a:endParaRPr lang="zh-CN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{</a:t>
            </a:r>
            <a:endParaRPr lang="zh-CN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monthtable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[ ][13]= { </a:t>
            </a: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{0, 31, 28, 31, 30, 31, 30, 31, 31, 30, 31, 30, 31},</a:t>
            </a: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{1, 31, 29, 31, 30, 31, 30, 31, 31, 30, 31, 30, 31}};</a:t>
            </a:r>
          </a:p>
          <a:p>
            <a:endParaRPr lang="zh-CN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int leap = 0;</a:t>
            </a:r>
            <a:endParaRPr lang="zh-CN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d2.yearday = d2.day;</a:t>
            </a:r>
          </a:p>
          <a:p>
            <a:endParaRPr lang="zh-CN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if( (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(d2.year %4 == 0)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&amp;&amp;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(d2.year %100 != 0)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 </a:t>
            </a: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				||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(d2.year % 400 == 0) 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</a:t>
            </a:r>
            <a:endParaRPr lang="zh-CN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leap = 1;</a:t>
            </a:r>
          </a:p>
          <a:p>
            <a:endParaRPr lang="zh-CN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for(int </a:t>
            </a:r>
            <a:r>
              <a:rPr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= 1; </a:t>
            </a:r>
            <a:r>
              <a:rPr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&lt; d2.month; ++</a:t>
            </a:r>
            <a:r>
              <a:rPr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</a:t>
            </a:r>
            <a:endParaRPr lang="zh-CN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d2.yearday += </a:t>
            </a:r>
            <a:r>
              <a:rPr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monthtable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[leap][</a:t>
            </a:r>
            <a:r>
              <a:rPr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];</a:t>
            </a: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("</a:t>
            </a:r>
            <a:r>
              <a:rPr lang="zh-CN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所输入的日期是该年的第</a:t>
            </a:r>
            <a:r>
              <a:rPr lang="zh-CN" altLang="en-US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几</a:t>
            </a:r>
            <a:r>
              <a:rPr lang="zh-CN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天</a:t>
            </a:r>
            <a:r>
              <a:rPr lang="zh-CN" altLang="en-US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：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%d", d2.yearday);</a:t>
            </a:r>
            <a:endParaRPr lang="zh-CN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  <a:endParaRPr kumimoji="1" lang="en-US" altLang="zh-CN" b="1" dirty="0">
              <a:latin typeface="Courier New" pitchFamily="49" charset="0"/>
              <a:ea typeface="楷体_GB2312" pitchFamily="49" charset="-122"/>
              <a:cs typeface="Courier New" pitchFamily="49" charset="0"/>
              <a:sym typeface="Wingdings 3" pitchFamily="18" charset="2"/>
            </a:endParaRPr>
          </a:p>
        </p:txBody>
      </p:sp>
      <p:sp>
        <p:nvSpPr>
          <p:cNvPr id="29699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8F2DE846-74A2-4B7B-95A1-9D7400959A81}" type="slidenum">
              <a:rPr lang="en-US" altLang="zh-CN" sz="1200">
                <a:ea typeface="楷体_GB2312" pitchFamily="49" charset="-122"/>
              </a:rPr>
              <a:pPr algn="r" eaLnBrk="1" hangingPunct="1"/>
              <a:t>28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801B60-1AB0-4663-AE09-D63B6E2F453B}"/>
              </a:ext>
            </a:extLst>
          </p:cNvPr>
          <p:cNvSpPr/>
          <p:nvPr/>
        </p:nvSpPr>
        <p:spPr bwMode="auto">
          <a:xfrm>
            <a:off x="829621" y="2843934"/>
            <a:ext cx="3915435" cy="432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152D71-215A-402C-A138-61E0436958D0}"/>
              </a:ext>
            </a:extLst>
          </p:cNvPr>
          <p:cNvSpPr/>
          <p:nvPr/>
        </p:nvSpPr>
        <p:spPr bwMode="auto">
          <a:xfrm>
            <a:off x="829621" y="5004175"/>
            <a:ext cx="7344000" cy="792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813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传址方式</a:t>
            </a:r>
            <a:r>
              <a:rPr lang="en-US" altLang="zh-CN" dirty="0"/>
              <a:t>-</a:t>
            </a:r>
            <a:r>
              <a:rPr lang="zh-CN" altLang="en-US" dirty="0"/>
              <a:t>提高效率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0" dirty="0"/>
              <a:t>例</a:t>
            </a:r>
            <a:r>
              <a:rPr lang="en-US" altLang="zh-CN" b="0" dirty="0"/>
              <a:t>8.4-2 </a:t>
            </a:r>
            <a:r>
              <a:rPr lang="zh-CN" altLang="zh-CN" b="0" dirty="0"/>
              <a:t>用指针变量操纵结构</a:t>
            </a:r>
            <a:r>
              <a:rPr lang="zh-CN" altLang="en-US" b="0" dirty="0"/>
              <a:t>体</a:t>
            </a:r>
            <a:r>
              <a:rPr lang="zh-CN" altLang="zh-CN" b="0" dirty="0"/>
              <a:t>。</a:t>
            </a:r>
          </a:p>
          <a:p>
            <a:endParaRPr lang="zh-CN" altLang="zh-CN" sz="2000" b="0" dirty="0"/>
          </a:p>
          <a:p>
            <a:endParaRPr lang="zh-CN" altLang="zh-CN" sz="2000" dirty="0"/>
          </a:p>
          <a:p>
            <a:endParaRPr lang="zh-CN" altLang="en-US" sz="2000" dirty="0"/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334390" y="1493838"/>
            <a:ext cx="11521633" cy="39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main( )</a:t>
            </a:r>
            <a:endParaRPr lang="zh-CN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{</a:t>
            </a:r>
            <a:endParaRPr lang="zh-CN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struct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Date d1;</a:t>
            </a:r>
            <a:endParaRPr lang="zh-CN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scanf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("%</a:t>
            </a:r>
            <a:r>
              <a:rPr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d%d%d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&amp;d1.year, &amp;d1.month, &amp;d1.day);</a:t>
            </a:r>
            <a:endParaRPr lang="zh-CN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Days(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&amp;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d1);</a:t>
            </a:r>
            <a:endParaRPr lang="zh-CN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endParaRPr lang="en-US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return 0;</a:t>
            </a:r>
            <a:endParaRPr lang="zh-CN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  <a:endParaRPr lang="zh-CN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 </a:t>
            </a:r>
            <a:endParaRPr kumimoji="1" lang="en-US" altLang="zh-CN" b="1" dirty="0">
              <a:latin typeface="Courier New" pitchFamily="49" charset="0"/>
              <a:ea typeface="楷体_GB2312" pitchFamily="49" charset="-122"/>
              <a:cs typeface="Courier New" pitchFamily="49" charset="0"/>
              <a:sym typeface="Wingdings 3" pitchFamily="18" charset="2"/>
            </a:endParaRPr>
          </a:p>
        </p:txBody>
      </p:sp>
      <p:sp>
        <p:nvSpPr>
          <p:cNvPr id="28677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36F49B92-C3E6-4FE3-8D40-619E85BE208C}" type="slidenum">
              <a:rPr lang="en-US" altLang="zh-CN" sz="1200">
                <a:ea typeface="楷体_GB2312" pitchFamily="49" charset="-122"/>
              </a:rPr>
              <a:pPr algn="r" eaLnBrk="1" hangingPunct="1"/>
              <a:t>29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390" y="5309812"/>
            <a:ext cx="3687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void Days(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YDate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*p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</a:t>
            </a:r>
            <a:endParaRPr lang="zh-CN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20229" y="5949280"/>
            <a:ext cx="144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74726" y="5898447"/>
            <a:ext cx="66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CF74DB1-8898-4ECA-A025-14CE92D06220}"/>
              </a:ext>
            </a:extLst>
          </p:cNvPr>
          <p:cNvGrpSpPr/>
          <p:nvPr/>
        </p:nvGrpSpPr>
        <p:grpSpPr>
          <a:xfrm>
            <a:off x="7571318" y="3744035"/>
            <a:ext cx="4159992" cy="1570396"/>
            <a:chOff x="8030421" y="700089"/>
            <a:chExt cx="4159992" cy="1570396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6C19011-E439-4B62-84B4-7568D23BA917}"/>
                </a:ext>
              </a:extLst>
            </p:cNvPr>
            <p:cNvSpPr/>
            <p:nvPr/>
          </p:nvSpPr>
          <p:spPr bwMode="auto">
            <a:xfrm>
              <a:off x="8030421" y="700089"/>
              <a:ext cx="4159992" cy="157039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39F0901-ED3F-45DE-A666-FD170123E10F}"/>
                </a:ext>
              </a:extLst>
            </p:cNvPr>
            <p:cNvGrpSpPr/>
            <p:nvPr/>
          </p:nvGrpSpPr>
          <p:grpSpPr>
            <a:xfrm>
              <a:off x="8210441" y="728700"/>
              <a:ext cx="2547139" cy="1541785"/>
              <a:chOff x="8210441" y="728700"/>
              <a:chExt cx="2547139" cy="1541785"/>
            </a:xfrm>
          </p:grpSpPr>
          <p:sp>
            <p:nvSpPr>
              <p:cNvPr id="28" name="TextBox 23">
                <a:extLst>
                  <a:ext uri="{FF2B5EF4-FFF2-40B4-BE49-F238E27FC236}">
                    <a16:creationId xmlns:a16="http://schemas.microsoft.com/office/drawing/2014/main" id="{735039B3-2169-4F9A-9FF1-6BCB51840520}"/>
                  </a:ext>
                </a:extLst>
              </p:cNvPr>
              <p:cNvSpPr txBox="1"/>
              <p:nvPr/>
            </p:nvSpPr>
            <p:spPr>
              <a:xfrm>
                <a:off x="9317580" y="818710"/>
                <a:ext cx="14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TextBox 24">
                <a:extLst>
                  <a:ext uri="{FF2B5EF4-FFF2-40B4-BE49-F238E27FC236}">
                    <a16:creationId xmlns:a16="http://schemas.microsoft.com/office/drawing/2014/main" id="{E40E96C7-F1D1-4BD6-8698-AC13BEEDE711}"/>
                  </a:ext>
                </a:extLst>
              </p:cNvPr>
              <p:cNvSpPr txBox="1"/>
              <p:nvPr/>
            </p:nvSpPr>
            <p:spPr>
              <a:xfrm>
                <a:off x="9317580" y="1898831"/>
                <a:ext cx="14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" name="TextBox 25">
                <a:extLst>
                  <a:ext uri="{FF2B5EF4-FFF2-40B4-BE49-F238E27FC236}">
                    <a16:creationId xmlns:a16="http://schemas.microsoft.com/office/drawing/2014/main" id="{877DE920-BF25-4B1C-9E9F-B74FCADA4F94}"/>
                  </a:ext>
                </a:extLst>
              </p:cNvPr>
              <p:cNvSpPr txBox="1"/>
              <p:nvPr/>
            </p:nvSpPr>
            <p:spPr>
              <a:xfrm>
                <a:off x="8210441" y="1808820"/>
                <a:ext cx="136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itchFamily="18" charset="0"/>
                    <a:cs typeface="Times New Roman" pitchFamily="18" charset="0"/>
                  </a:rPr>
                  <a:t>yearday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TextBox 26">
                <a:extLst>
                  <a:ext uri="{FF2B5EF4-FFF2-40B4-BE49-F238E27FC236}">
                    <a16:creationId xmlns:a16="http://schemas.microsoft.com/office/drawing/2014/main" id="{54EAA2D0-4560-4D8E-B9C3-9CF3FC4E5B1D}"/>
                  </a:ext>
                </a:extLst>
              </p:cNvPr>
              <p:cNvSpPr txBox="1"/>
              <p:nvPr/>
            </p:nvSpPr>
            <p:spPr>
              <a:xfrm>
                <a:off x="8210441" y="1493785"/>
                <a:ext cx="108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day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" name="TextBox 27">
                <a:extLst>
                  <a:ext uri="{FF2B5EF4-FFF2-40B4-BE49-F238E27FC236}">
                    <a16:creationId xmlns:a16="http://schemas.microsoft.com/office/drawing/2014/main" id="{F9EBAD3F-F5FB-4152-A2AD-59A4A643EEAD}"/>
                  </a:ext>
                </a:extLst>
              </p:cNvPr>
              <p:cNvSpPr txBox="1"/>
              <p:nvPr/>
            </p:nvSpPr>
            <p:spPr>
              <a:xfrm>
                <a:off x="8210441" y="728700"/>
                <a:ext cx="15074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year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TextBox 28">
                <a:extLst>
                  <a:ext uri="{FF2B5EF4-FFF2-40B4-BE49-F238E27FC236}">
                    <a16:creationId xmlns:a16="http://schemas.microsoft.com/office/drawing/2014/main" id="{3C00D9C9-EF7A-4774-8746-E5B00FB5DC52}"/>
                  </a:ext>
                </a:extLst>
              </p:cNvPr>
              <p:cNvSpPr txBox="1"/>
              <p:nvPr/>
            </p:nvSpPr>
            <p:spPr>
              <a:xfrm>
                <a:off x="9317580" y="1178710"/>
                <a:ext cx="14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" name="TextBox 29">
                <a:extLst>
                  <a:ext uri="{FF2B5EF4-FFF2-40B4-BE49-F238E27FC236}">
                    <a16:creationId xmlns:a16="http://schemas.microsoft.com/office/drawing/2014/main" id="{CBE84AC9-2FEF-4587-93C8-A9099A624FBE}"/>
                  </a:ext>
                </a:extLst>
              </p:cNvPr>
              <p:cNvSpPr txBox="1"/>
              <p:nvPr/>
            </p:nvSpPr>
            <p:spPr>
              <a:xfrm>
                <a:off x="9317580" y="1538831"/>
                <a:ext cx="14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" name="TextBox 30">
                <a:extLst>
                  <a:ext uri="{FF2B5EF4-FFF2-40B4-BE49-F238E27FC236}">
                    <a16:creationId xmlns:a16="http://schemas.microsoft.com/office/drawing/2014/main" id="{271FC0CD-C6A4-4E36-B23E-602927DD88EA}"/>
                  </a:ext>
                </a:extLst>
              </p:cNvPr>
              <p:cNvSpPr txBox="1"/>
              <p:nvPr/>
            </p:nvSpPr>
            <p:spPr>
              <a:xfrm>
                <a:off x="8210441" y="1088740"/>
                <a:ext cx="108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month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36" name="TextBox 5">
            <a:extLst>
              <a:ext uri="{FF2B5EF4-FFF2-40B4-BE49-F238E27FC236}">
                <a16:creationId xmlns:a16="http://schemas.microsoft.com/office/drawing/2014/main" id="{DA0BF925-8817-44F4-85DF-CFE05E65F4E3}"/>
              </a:ext>
            </a:extLst>
          </p:cNvPr>
          <p:cNvSpPr txBox="1"/>
          <p:nvPr/>
        </p:nvSpPr>
        <p:spPr>
          <a:xfrm>
            <a:off x="7089088" y="3997724"/>
            <a:ext cx="66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d1</a:t>
            </a:r>
            <a:endParaRPr lang="zh-CN" altLang="en-US" dirty="0"/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93001983-6850-4CF4-9623-32F5799EF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441" y="131727"/>
            <a:ext cx="3645582" cy="22621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typedef struct</a:t>
            </a:r>
          </a:p>
          <a:p>
            <a:pPr>
              <a:lnSpc>
                <a:spcPts val="2400"/>
              </a:lnSpc>
            </a:pP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{</a:t>
            </a:r>
          </a:p>
          <a:p>
            <a:pPr>
              <a:lnSpc>
                <a:spcPts val="2400"/>
              </a:lnSpc>
            </a:pP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     </a:t>
            </a:r>
            <a:r>
              <a:rPr kumimoji="1"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int</a:t>
            </a: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 year;</a:t>
            </a:r>
          </a:p>
          <a:p>
            <a:pPr>
              <a:lnSpc>
                <a:spcPts val="2400"/>
              </a:lnSpc>
            </a:pP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     </a:t>
            </a:r>
            <a:r>
              <a:rPr kumimoji="1"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int</a:t>
            </a: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 month;</a:t>
            </a:r>
          </a:p>
          <a:p>
            <a:pPr>
              <a:lnSpc>
                <a:spcPts val="2400"/>
              </a:lnSpc>
            </a:pP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     </a:t>
            </a:r>
            <a:r>
              <a:rPr kumimoji="1"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int</a:t>
            </a: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 day;</a:t>
            </a:r>
          </a:p>
          <a:p>
            <a:pPr>
              <a:lnSpc>
                <a:spcPts val="2400"/>
              </a:lnSpc>
            </a:pP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     </a:t>
            </a:r>
            <a:r>
              <a:rPr kumimoji="1"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int</a:t>
            </a: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 </a:t>
            </a:r>
            <a:r>
              <a:rPr kumimoji="1"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yearday</a:t>
            </a: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;</a:t>
            </a:r>
          </a:p>
          <a:p>
            <a:pPr>
              <a:lnSpc>
                <a:spcPts val="2400"/>
              </a:lnSpc>
            </a:pP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}</a:t>
            </a:r>
            <a:r>
              <a:rPr kumimoji="1"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YDate</a:t>
            </a: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65134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问题的提出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描述一位学生的信息：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数组？</a:t>
            </a:r>
          </a:p>
          <a:p>
            <a:pPr>
              <a:buFontTx/>
              <a:buNone/>
            </a:pPr>
            <a:r>
              <a:rPr lang="zh-CN" altLang="en-US" dirty="0"/>
              <a:t>（数组类型用于表示 固定多个 </a:t>
            </a:r>
            <a:r>
              <a:rPr lang="zh-CN" altLang="en-US" dirty="0">
                <a:solidFill>
                  <a:srgbClr val="FF3300"/>
                </a:solidFill>
              </a:rPr>
              <a:t>同类型 </a:t>
            </a:r>
            <a:r>
              <a:rPr lang="zh-CN" altLang="en-US" dirty="0"/>
              <a:t>的数据群体）</a:t>
            </a: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8101729" y="2066318"/>
            <a:ext cx="2764007" cy="604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SzPct val="80000"/>
            </a:pPr>
            <a:r>
              <a:rPr lang="en-US" altLang="zh-CN" b="1">
                <a:latin typeface="Comic Sans MS" pitchFamily="66" charset="0"/>
                <a:ea typeface="楷体_GB2312" pitchFamily="49" charset="-122"/>
              </a:rPr>
              <a:t>Nanjing</a:t>
            </a:r>
          </a:p>
        </p:txBody>
      </p:sp>
      <p:sp>
        <p:nvSpPr>
          <p:cNvPr id="5127" name="Rectangle 6"/>
          <p:cNvSpPr>
            <a:spLocks noChangeArrowheads="1"/>
          </p:cNvSpPr>
          <p:nvPr/>
        </p:nvSpPr>
        <p:spPr bwMode="auto">
          <a:xfrm>
            <a:off x="6376870" y="2066318"/>
            <a:ext cx="1724859" cy="604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SzPct val="80000"/>
            </a:pPr>
            <a:r>
              <a:rPr lang="en-US" altLang="zh-CN" b="1" dirty="0">
                <a:latin typeface="Comic Sans MS" pitchFamily="66" charset="0"/>
                <a:ea typeface="楷体_GB2312" pitchFamily="49" charset="-122"/>
              </a:rPr>
              <a:t>86.5</a:t>
            </a:r>
          </a:p>
        </p:txBody>
      </p:sp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4937725" y="2066318"/>
            <a:ext cx="1439146" cy="604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SzPct val="80000"/>
            </a:pPr>
            <a:r>
              <a:rPr lang="en-US" altLang="zh-CN" b="1" dirty="0">
                <a:latin typeface="Comic Sans MS" pitchFamily="66" charset="0"/>
                <a:ea typeface="楷体_GB2312" pitchFamily="49" charset="-122"/>
              </a:rPr>
              <a:t>19</a:t>
            </a:r>
          </a:p>
        </p:txBody>
      </p:sp>
      <p:sp>
        <p:nvSpPr>
          <p:cNvPr id="5130" name="Rectangle 9"/>
          <p:cNvSpPr>
            <a:spLocks noChangeArrowheads="1"/>
          </p:cNvSpPr>
          <p:nvPr/>
        </p:nvSpPr>
        <p:spPr bwMode="auto">
          <a:xfrm>
            <a:off x="2776705" y="2066318"/>
            <a:ext cx="2173534" cy="604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SzPct val="80000"/>
            </a:pPr>
            <a:r>
              <a:rPr lang="en-US" altLang="zh-CN" b="1">
                <a:latin typeface="Comic Sans MS" pitchFamily="66" charset="0"/>
                <a:ea typeface="楷体_GB2312" pitchFamily="49" charset="-122"/>
              </a:rPr>
              <a:t>Hans</a:t>
            </a:r>
          </a:p>
        </p:txBody>
      </p:sp>
      <p:sp>
        <p:nvSpPr>
          <p:cNvPr id="5131" name="Rectangle 10"/>
          <p:cNvSpPr>
            <a:spLocks noChangeArrowheads="1"/>
          </p:cNvSpPr>
          <p:nvPr/>
        </p:nvSpPr>
        <p:spPr bwMode="auto">
          <a:xfrm>
            <a:off x="232803" y="2066318"/>
            <a:ext cx="2543902" cy="604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rIns="18000" anchor="ctr"/>
          <a:lstStyle/>
          <a:p>
            <a:pPr algn="ctr" eaLnBrk="1" hangingPunct="1">
              <a:spcBef>
                <a:spcPct val="20000"/>
              </a:spcBef>
              <a:buSzPct val="80000"/>
            </a:pPr>
            <a:r>
              <a:rPr lang="en-US" altLang="zh-CN" b="1" dirty="0">
                <a:latin typeface="Comic Sans MS" pitchFamily="66" charset="0"/>
                <a:ea typeface="楷体_GB2312" pitchFamily="49" charset="-122"/>
              </a:rPr>
              <a:t>211220888</a:t>
            </a:r>
          </a:p>
        </p:txBody>
      </p:sp>
      <p:sp>
        <p:nvSpPr>
          <p:cNvPr id="5132" name="Rectangle 11"/>
          <p:cNvSpPr>
            <a:spLocks noChangeArrowheads="1"/>
          </p:cNvSpPr>
          <p:nvPr/>
        </p:nvSpPr>
        <p:spPr bwMode="auto">
          <a:xfrm>
            <a:off x="8101729" y="1448780"/>
            <a:ext cx="2764007" cy="617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SzPct val="80000"/>
            </a:pPr>
            <a:r>
              <a:rPr lang="en-US" altLang="zh-CN" b="1">
                <a:latin typeface="Comic Sans MS" pitchFamily="66" charset="0"/>
                <a:ea typeface="楷体_GB2312" pitchFamily="49" charset="-122"/>
              </a:rPr>
              <a:t>addr</a:t>
            </a:r>
          </a:p>
        </p:txBody>
      </p:sp>
      <p:sp>
        <p:nvSpPr>
          <p:cNvPr id="5133" name="Rectangle 12"/>
          <p:cNvSpPr>
            <a:spLocks noChangeArrowheads="1"/>
          </p:cNvSpPr>
          <p:nvPr/>
        </p:nvSpPr>
        <p:spPr bwMode="auto">
          <a:xfrm>
            <a:off x="6376870" y="1448780"/>
            <a:ext cx="1724859" cy="617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SzPct val="80000"/>
            </a:pPr>
            <a:r>
              <a:rPr lang="en-US" altLang="zh-CN" b="1">
                <a:latin typeface="Comic Sans MS" pitchFamily="66" charset="0"/>
                <a:ea typeface="楷体_GB2312" pitchFamily="49" charset="-122"/>
              </a:rPr>
              <a:t>score</a:t>
            </a:r>
          </a:p>
        </p:txBody>
      </p:sp>
      <p:sp>
        <p:nvSpPr>
          <p:cNvPr id="5134" name="Rectangle 13"/>
          <p:cNvSpPr>
            <a:spLocks noChangeArrowheads="1"/>
          </p:cNvSpPr>
          <p:nvPr/>
        </p:nvSpPr>
        <p:spPr bwMode="auto">
          <a:xfrm>
            <a:off x="4937725" y="1448780"/>
            <a:ext cx="1439146" cy="617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SzPct val="80000"/>
            </a:pPr>
            <a:r>
              <a:rPr lang="en-US" altLang="zh-CN" b="1" dirty="0">
                <a:latin typeface="Comic Sans MS" pitchFamily="66" charset="0"/>
                <a:ea typeface="楷体_GB2312" pitchFamily="49" charset="-122"/>
              </a:rPr>
              <a:t>age</a:t>
            </a:r>
          </a:p>
        </p:txBody>
      </p:sp>
      <p:sp>
        <p:nvSpPr>
          <p:cNvPr id="5136" name="Rectangle 15"/>
          <p:cNvSpPr>
            <a:spLocks noChangeArrowheads="1"/>
          </p:cNvSpPr>
          <p:nvPr/>
        </p:nvSpPr>
        <p:spPr bwMode="auto">
          <a:xfrm>
            <a:off x="2776705" y="1448780"/>
            <a:ext cx="2173534" cy="617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SzPct val="80000"/>
            </a:pPr>
            <a:r>
              <a:rPr lang="en-US" altLang="zh-CN" b="1">
                <a:latin typeface="Comic Sans MS" pitchFamily="66" charset="0"/>
                <a:ea typeface="楷体_GB2312" pitchFamily="49" charset="-122"/>
              </a:rPr>
              <a:t>name</a:t>
            </a:r>
          </a:p>
        </p:txBody>
      </p:sp>
      <p:sp>
        <p:nvSpPr>
          <p:cNvPr id="5137" name="Rectangle 16"/>
          <p:cNvSpPr>
            <a:spLocks noChangeArrowheads="1"/>
          </p:cNvSpPr>
          <p:nvPr/>
        </p:nvSpPr>
        <p:spPr bwMode="auto">
          <a:xfrm>
            <a:off x="232803" y="1448780"/>
            <a:ext cx="2543902" cy="617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SzPct val="80000"/>
            </a:pPr>
            <a:r>
              <a:rPr lang="en-US" altLang="zh-CN" b="1">
                <a:latin typeface="Comic Sans MS" pitchFamily="66" charset="0"/>
                <a:ea typeface="楷体_GB2312" pitchFamily="49" charset="-122"/>
              </a:rPr>
              <a:t>num</a:t>
            </a:r>
          </a:p>
        </p:txBody>
      </p:sp>
      <p:sp>
        <p:nvSpPr>
          <p:cNvPr id="5125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4DBBD821-18F4-4109-9028-2E08CAEB1DDB}" type="slidenum">
              <a:rPr lang="en-US" altLang="zh-CN" sz="1200">
                <a:ea typeface="楷体_GB2312" pitchFamily="49" charset="-122"/>
              </a:rPr>
              <a:pPr algn="r" eaLnBrk="1" hangingPunct="1"/>
              <a:t>3</a:t>
            </a:fld>
            <a:endParaRPr lang="en-US" altLang="zh-CN" sz="120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9531" y="323655"/>
            <a:ext cx="11746305" cy="637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void Days(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struct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Date *p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</a:t>
            </a:r>
            <a:endParaRPr lang="zh-CN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{</a:t>
            </a:r>
            <a:endParaRPr lang="zh-CN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monthtable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[ ][13]= { </a:t>
            </a: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{0, 31, 28, 31, 30, 31, 30, 31, 31, 30, 31, 30, 31},</a:t>
            </a: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{1, 31, 29, 31, 30, 31, 30, 31, 31, 30, 31, 30, 31}};</a:t>
            </a:r>
          </a:p>
          <a:p>
            <a:endParaRPr lang="zh-CN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int leap = 0;</a:t>
            </a:r>
            <a:endParaRPr lang="zh-CN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p -&gt; </a:t>
            </a:r>
            <a:r>
              <a:rPr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yearday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=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p -&gt; day;</a:t>
            </a:r>
          </a:p>
          <a:p>
            <a:endParaRPr lang="zh-CN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if( (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(p -&gt; year %4 == 0)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&amp;&amp;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(p -&gt; year %100 != 0)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 </a:t>
            </a: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				||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(p -&gt; year % 400 == 0) 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</a:t>
            </a:r>
            <a:endParaRPr lang="zh-CN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leap = 1;</a:t>
            </a:r>
          </a:p>
          <a:p>
            <a:endParaRPr lang="zh-CN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for(int </a:t>
            </a:r>
            <a:r>
              <a:rPr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= 1; </a:t>
            </a:r>
            <a:r>
              <a:rPr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&lt; p -&gt; month; ++</a:t>
            </a:r>
            <a:r>
              <a:rPr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</a:t>
            </a:r>
            <a:endParaRPr lang="zh-CN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p -&gt; </a:t>
            </a:r>
            <a:r>
              <a:rPr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yearday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+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=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monthtable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[leap][</a:t>
            </a:r>
            <a:r>
              <a:rPr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];</a:t>
            </a: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("</a:t>
            </a:r>
            <a:r>
              <a:rPr lang="zh-CN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所输入的日期是该年的第</a:t>
            </a:r>
            <a:r>
              <a:rPr lang="zh-CN" altLang="en-US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几</a:t>
            </a:r>
            <a:r>
              <a:rPr lang="zh-CN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天</a:t>
            </a:r>
            <a:r>
              <a:rPr lang="zh-CN" altLang="en-US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：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%d", p -&gt; </a:t>
            </a:r>
            <a:r>
              <a:rPr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yearday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);</a:t>
            </a:r>
            <a:endParaRPr lang="zh-CN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  <a:endParaRPr kumimoji="1" lang="en-US" altLang="zh-CN" b="1" dirty="0">
              <a:latin typeface="Courier New" pitchFamily="49" charset="0"/>
              <a:ea typeface="楷体_GB2312" pitchFamily="49" charset="-122"/>
              <a:cs typeface="Courier New" pitchFamily="49" charset="0"/>
              <a:sym typeface="Wingdings 3" pitchFamily="18" charset="2"/>
            </a:endParaRPr>
          </a:p>
        </p:txBody>
      </p:sp>
      <p:sp>
        <p:nvSpPr>
          <p:cNvPr id="29699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8F2DE846-74A2-4B7B-95A1-9D7400959A81}" type="slidenum">
              <a:rPr lang="en-US" altLang="zh-CN" sz="1200">
                <a:ea typeface="楷体_GB2312" pitchFamily="49" charset="-122"/>
              </a:rPr>
              <a:pPr algn="r" eaLnBrk="1" hangingPunct="1"/>
              <a:t>30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40111" y="323655"/>
            <a:ext cx="2028119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Days(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&amp;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d1);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124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传址方式</a:t>
            </a:r>
            <a:r>
              <a:rPr lang="en-US" altLang="zh-CN" dirty="0"/>
              <a:t>-</a:t>
            </a:r>
            <a:r>
              <a:rPr lang="zh-CN" altLang="en-US" dirty="0"/>
              <a:t>提高效率，并“返回”结果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0" dirty="0"/>
              <a:t>例</a:t>
            </a:r>
            <a:r>
              <a:rPr lang="en-US" altLang="zh-CN" b="0" dirty="0"/>
              <a:t>8.4-2’ </a:t>
            </a:r>
            <a:r>
              <a:rPr lang="zh-CN" altLang="zh-CN" b="0" dirty="0"/>
              <a:t>用指针变量操纵结构</a:t>
            </a:r>
            <a:r>
              <a:rPr lang="zh-CN" altLang="en-US" b="0" dirty="0"/>
              <a:t>体</a:t>
            </a:r>
            <a:r>
              <a:rPr lang="zh-CN" altLang="zh-CN" b="0" dirty="0"/>
              <a:t>。</a:t>
            </a:r>
          </a:p>
          <a:p>
            <a:endParaRPr lang="zh-CN" altLang="zh-CN" sz="2000" dirty="0"/>
          </a:p>
          <a:p>
            <a:endParaRPr lang="zh-CN" altLang="zh-CN" sz="2000" dirty="0"/>
          </a:p>
          <a:p>
            <a:endParaRPr lang="zh-CN" altLang="en-US" sz="2000" dirty="0"/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334390" y="1493838"/>
            <a:ext cx="11521633" cy="3908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main( )</a:t>
            </a:r>
            <a:endParaRPr lang="zh-CN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{</a:t>
            </a:r>
            <a:endParaRPr lang="zh-CN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YDate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d1;</a:t>
            </a:r>
            <a:endParaRPr lang="zh-CN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scanf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("%</a:t>
            </a:r>
            <a:r>
              <a:rPr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d%d%d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", &amp;d1.year, &amp;d1.month, &amp;d1.day);</a:t>
            </a:r>
            <a:endParaRPr lang="zh-CN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Days(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&amp;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d1);</a:t>
            </a:r>
            <a:endParaRPr lang="zh-CN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printf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("</a:t>
            </a:r>
            <a:r>
              <a:rPr lang="zh-CN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所输入的日期是该年的第</a:t>
            </a:r>
            <a:r>
              <a:rPr lang="zh-CN" altLang="en-US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几</a:t>
            </a:r>
            <a:r>
              <a:rPr lang="zh-CN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天</a:t>
            </a:r>
            <a:r>
              <a:rPr lang="zh-CN" altLang="en-US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：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%d", d1.yearday);</a:t>
            </a:r>
            <a:endParaRPr lang="zh-CN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 return 0;</a:t>
            </a:r>
            <a:endParaRPr lang="zh-CN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</a:t>
            </a:r>
          </a:p>
          <a:p>
            <a:endParaRPr lang="en-US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endParaRPr lang="zh-CN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r>
              <a:rPr lang="en-US" altLang="zh-CN" sz="800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 </a:t>
            </a:r>
            <a:endParaRPr kumimoji="1" lang="en-US" altLang="zh-CN" sz="800" b="1" dirty="0">
              <a:latin typeface="Courier New" pitchFamily="49" charset="0"/>
              <a:ea typeface="楷体_GB2312" pitchFamily="49" charset="-122"/>
              <a:cs typeface="Courier New" pitchFamily="49" charset="0"/>
              <a:sym typeface="Wingdings 3" pitchFamily="18" charset="2"/>
            </a:endParaRPr>
          </a:p>
        </p:txBody>
      </p:sp>
      <p:sp>
        <p:nvSpPr>
          <p:cNvPr id="28677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36F49B92-C3E6-4FE3-8D40-619E85BE208C}" type="slidenum">
              <a:rPr lang="en-US" altLang="zh-CN" sz="1200">
                <a:ea typeface="楷体_GB2312" pitchFamily="49" charset="-122"/>
              </a:rPr>
              <a:pPr algn="r" eaLnBrk="1" hangingPunct="1"/>
              <a:t>31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4390" y="5309812"/>
            <a:ext cx="3687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void Days(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YDate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*p</a:t>
            </a:r>
            <a:r>
              <a:rPr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)</a:t>
            </a:r>
            <a:endParaRPr lang="zh-CN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20229" y="5949280"/>
            <a:ext cx="144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74726" y="5898447"/>
            <a:ext cx="66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62B10EA-01B1-40F8-883C-2950F6F9F532}"/>
              </a:ext>
            </a:extLst>
          </p:cNvPr>
          <p:cNvGrpSpPr/>
          <p:nvPr/>
        </p:nvGrpSpPr>
        <p:grpSpPr>
          <a:xfrm>
            <a:off x="7571318" y="3744035"/>
            <a:ext cx="4159992" cy="1570396"/>
            <a:chOff x="8030421" y="700089"/>
            <a:chExt cx="4159992" cy="1570396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B649038-B72E-4351-91EB-6E073049FF67}"/>
                </a:ext>
              </a:extLst>
            </p:cNvPr>
            <p:cNvSpPr/>
            <p:nvPr/>
          </p:nvSpPr>
          <p:spPr bwMode="auto">
            <a:xfrm>
              <a:off x="8030421" y="700089"/>
              <a:ext cx="4159992" cy="157039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97D54F85-8EA7-43AB-9423-C32F65084205}"/>
                </a:ext>
              </a:extLst>
            </p:cNvPr>
            <p:cNvGrpSpPr/>
            <p:nvPr/>
          </p:nvGrpSpPr>
          <p:grpSpPr>
            <a:xfrm>
              <a:off x="8210441" y="728700"/>
              <a:ext cx="2547139" cy="1541785"/>
              <a:chOff x="8210441" y="728700"/>
              <a:chExt cx="2547139" cy="1541785"/>
            </a:xfrm>
          </p:grpSpPr>
          <p:sp>
            <p:nvSpPr>
              <p:cNvPr id="29" name="TextBox 23">
                <a:extLst>
                  <a:ext uri="{FF2B5EF4-FFF2-40B4-BE49-F238E27FC236}">
                    <a16:creationId xmlns:a16="http://schemas.microsoft.com/office/drawing/2014/main" id="{938330EF-92B5-4458-BFFE-8054D1239C9D}"/>
                  </a:ext>
                </a:extLst>
              </p:cNvPr>
              <p:cNvSpPr txBox="1"/>
              <p:nvPr/>
            </p:nvSpPr>
            <p:spPr>
              <a:xfrm>
                <a:off x="9317580" y="818710"/>
                <a:ext cx="14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" name="TextBox 24">
                <a:extLst>
                  <a:ext uri="{FF2B5EF4-FFF2-40B4-BE49-F238E27FC236}">
                    <a16:creationId xmlns:a16="http://schemas.microsoft.com/office/drawing/2014/main" id="{5D2C139C-08BA-4313-9C59-57882B853A5F}"/>
                  </a:ext>
                </a:extLst>
              </p:cNvPr>
              <p:cNvSpPr txBox="1"/>
              <p:nvPr/>
            </p:nvSpPr>
            <p:spPr>
              <a:xfrm>
                <a:off x="9317580" y="1898831"/>
                <a:ext cx="14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TextBox 25">
                <a:extLst>
                  <a:ext uri="{FF2B5EF4-FFF2-40B4-BE49-F238E27FC236}">
                    <a16:creationId xmlns:a16="http://schemas.microsoft.com/office/drawing/2014/main" id="{822662CE-7D41-42DA-AC67-13448569FE3B}"/>
                  </a:ext>
                </a:extLst>
              </p:cNvPr>
              <p:cNvSpPr txBox="1"/>
              <p:nvPr/>
            </p:nvSpPr>
            <p:spPr>
              <a:xfrm>
                <a:off x="8210441" y="1808820"/>
                <a:ext cx="136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yearday</a:t>
                </a:r>
                <a:endParaRPr lang="zh-CN" altLang="en-US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" name="TextBox 26">
                <a:extLst>
                  <a:ext uri="{FF2B5EF4-FFF2-40B4-BE49-F238E27FC236}">
                    <a16:creationId xmlns:a16="http://schemas.microsoft.com/office/drawing/2014/main" id="{2DA3257B-5536-4073-9452-9F07B803C546}"/>
                  </a:ext>
                </a:extLst>
              </p:cNvPr>
              <p:cNvSpPr txBox="1"/>
              <p:nvPr/>
            </p:nvSpPr>
            <p:spPr>
              <a:xfrm>
                <a:off x="8210441" y="1493785"/>
                <a:ext cx="108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day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TextBox 27">
                <a:extLst>
                  <a:ext uri="{FF2B5EF4-FFF2-40B4-BE49-F238E27FC236}">
                    <a16:creationId xmlns:a16="http://schemas.microsoft.com/office/drawing/2014/main" id="{FEF4A3F3-1E45-4E43-98F0-E5668E382767}"/>
                  </a:ext>
                </a:extLst>
              </p:cNvPr>
              <p:cNvSpPr txBox="1"/>
              <p:nvPr/>
            </p:nvSpPr>
            <p:spPr>
              <a:xfrm>
                <a:off x="8210441" y="728700"/>
                <a:ext cx="15074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year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" name="TextBox 28">
                <a:extLst>
                  <a:ext uri="{FF2B5EF4-FFF2-40B4-BE49-F238E27FC236}">
                    <a16:creationId xmlns:a16="http://schemas.microsoft.com/office/drawing/2014/main" id="{77AF79E0-6907-4639-8193-DE21BF24474F}"/>
                  </a:ext>
                </a:extLst>
              </p:cNvPr>
              <p:cNvSpPr txBox="1"/>
              <p:nvPr/>
            </p:nvSpPr>
            <p:spPr>
              <a:xfrm>
                <a:off x="9317580" y="1178710"/>
                <a:ext cx="14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" name="TextBox 29">
                <a:extLst>
                  <a:ext uri="{FF2B5EF4-FFF2-40B4-BE49-F238E27FC236}">
                    <a16:creationId xmlns:a16="http://schemas.microsoft.com/office/drawing/2014/main" id="{88DB5684-F09F-4FED-9840-D1D73A3C348A}"/>
                  </a:ext>
                </a:extLst>
              </p:cNvPr>
              <p:cNvSpPr txBox="1"/>
              <p:nvPr/>
            </p:nvSpPr>
            <p:spPr>
              <a:xfrm>
                <a:off x="9317580" y="1538831"/>
                <a:ext cx="14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" name="TextBox 30">
                <a:extLst>
                  <a:ext uri="{FF2B5EF4-FFF2-40B4-BE49-F238E27FC236}">
                    <a16:creationId xmlns:a16="http://schemas.microsoft.com/office/drawing/2014/main" id="{9CD45562-D677-4D6F-A4FF-19EFAB2F9805}"/>
                  </a:ext>
                </a:extLst>
              </p:cNvPr>
              <p:cNvSpPr txBox="1"/>
              <p:nvPr/>
            </p:nvSpPr>
            <p:spPr>
              <a:xfrm>
                <a:off x="8210441" y="1088740"/>
                <a:ext cx="108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month</a:t>
                </a: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37" name="TextBox 5">
            <a:extLst>
              <a:ext uri="{FF2B5EF4-FFF2-40B4-BE49-F238E27FC236}">
                <a16:creationId xmlns:a16="http://schemas.microsoft.com/office/drawing/2014/main" id="{F1B03F53-119E-4CDB-9D40-33B2DBDD4323}"/>
              </a:ext>
            </a:extLst>
          </p:cNvPr>
          <p:cNvSpPr txBox="1"/>
          <p:nvPr/>
        </p:nvSpPr>
        <p:spPr>
          <a:xfrm>
            <a:off x="7089088" y="3997724"/>
            <a:ext cx="66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919631" y="3338990"/>
            <a:ext cx="9361040" cy="45005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7C7ACAA7-6D2D-4904-A9B2-1E33E1C07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441" y="131727"/>
            <a:ext cx="3645582" cy="22621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typedef struct</a:t>
            </a:r>
          </a:p>
          <a:p>
            <a:pPr>
              <a:lnSpc>
                <a:spcPts val="2400"/>
              </a:lnSpc>
            </a:pP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{</a:t>
            </a:r>
          </a:p>
          <a:p>
            <a:pPr>
              <a:lnSpc>
                <a:spcPts val="2400"/>
              </a:lnSpc>
            </a:pP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     </a:t>
            </a:r>
            <a:r>
              <a:rPr kumimoji="1"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int</a:t>
            </a: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 year;</a:t>
            </a:r>
          </a:p>
          <a:p>
            <a:pPr>
              <a:lnSpc>
                <a:spcPts val="2400"/>
              </a:lnSpc>
            </a:pP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     </a:t>
            </a:r>
            <a:r>
              <a:rPr kumimoji="1"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int</a:t>
            </a: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 month;</a:t>
            </a:r>
          </a:p>
          <a:p>
            <a:pPr>
              <a:lnSpc>
                <a:spcPts val="2400"/>
              </a:lnSpc>
            </a:pP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     </a:t>
            </a:r>
            <a:r>
              <a:rPr kumimoji="1"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int</a:t>
            </a: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 day;</a:t>
            </a:r>
          </a:p>
          <a:p>
            <a:pPr>
              <a:lnSpc>
                <a:spcPts val="2400"/>
              </a:lnSpc>
            </a:pP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     </a:t>
            </a:r>
            <a:r>
              <a:rPr kumimoji="1"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int</a:t>
            </a: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 </a:t>
            </a:r>
            <a:r>
              <a:rPr kumimoji="1"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yearday</a:t>
            </a: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;</a:t>
            </a:r>
          </a:p>
          <a:p>
            <a:pPr>
              <a:lnSpc>
                <a:spcPts val="2400"/>
              </a:lnSpc>
            </a:pP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}</a:t>
            </a:r>
            <a:r>
              <a:rPr kumimoji="1"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YDate</a:t>
            </a: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;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如果不需要通过参数返回数据，则可以用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避免函数的副作用。比如，</a:t>
            </a: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void G(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YDate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*p)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…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p -&gt; day = 20;	//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会出错，因为不能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通过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改变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所指向的数据</a:t>
            </a: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…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Tx/>
              <a:buNone/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endParaRPr lang="zh-CN" alt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函数也可以返回一个结构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体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的地址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。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820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3CBD918C-028F-46C3-84A6-4E56F8DD2FA9}" type="slidenum">
              <a:rPr lang="en-US" altLang="zh-CN" sz="1200">
                <a:ea typeface="楷体_GB2312" pitchFamily="49" charset="-122"/>
              </a:rPr>
              <a:pPr algn="r" eaLnBrk="1" hangingPunct="1"/>
              <a:t>32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09228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结构类型可以含有</a:t>
            </a:r>
            <a:r>
              <a:rPr lang="zh-CN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指针</a:t>
            </a:r>
            <a:r>
              <a:rPr lang="zh-CN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类型</a:t>
            </a:r>
            <a:r>
              <a:rPr lang="zh-CN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成员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，操作方法与其他类型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成员的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类似。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比如，</a:t>
            </a:r>
          </a:p>
          <a:p>
            <a:pPr lvl="1">
              <a:buFontTx/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struct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no;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*p;</a:t>
            </a:r>
            <a:endParaRPr lang="zh-CN" altLang="zh-CN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} s ;</a:t>
            </a:r>
          </a:p>
          <a:p>
            <a:pPr lvl="1">
              <a:buFontTx/>
              <a:buNone/>
            </a:pP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s.no = 1001;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zh-CN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s.p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= &amp;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	// int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3;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s.p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= &amp;s.no;</a:t>
            </a:r>
          </a:p>
          <a:p>
            <a:pPr lvl="1">
              <a:buFontTx/>
              <a:buNone/>
            </a:pP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88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05D7D248-D048-4690-AC81-FCDE819CA19A}" type="slidenum">
              <a:rPr lang="en-US" altLang="zh-CN" sz="1200">
                <a:ea typeface="楷体_GB2312" pitchFamily="49" charset="-122"/>
              </a:rPr>
              <a:pPr algn="r" eaLnBrk="1" hangingPunct="1"/>
              <a:t>33</a:t>
            </a:fld>
            <a:endParaRPr lang="en-US" altLang="zh-CN" sz="120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如果有成员是另一结构类型的指针变量，则可以用若干个箭头形式的成员操作符访问最低一级的成员。比如，</a:t>
            </a:r>
          </a:p>
          <a:p>
            <a:pPr lvl="1">
              <a:buFontTx/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struct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Student *p1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float score;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} s, 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pps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pps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&amp;s;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pps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-&gt; p1 = &amp;s1;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zh-CN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pps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-&gt; score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= 85;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pps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-&gt; p1 -&gt; number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= 1220001;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pps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-&gt; p1 -&gt; name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= 'Q';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pps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-&gt; p1 -&gt; age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= 19;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532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E560D460-8025-42D9-9F1C-C7328419ADD5}" type="slidenum">
              <a:rPr lang="en-US" altLang="zh-CN" sz="1200">
                <a:ea typeface="楷体_GB2312" pitchFamily="49" charset="-122"/>
              </a:rPr>
              <a:pPr algn="r" eaLnBrk="1" hangingPunct="1"/>
              <a:t>34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2533" name="矩形 4"/>
          <p:cNvSpPr>
            <a:spLocks noChangeArrowheads="1"/>
          </p:cNvSpPr>
          <p:nvPr/>
        </p:nvSpPr>
        <p:spPr bwMode="auto">
          <a:xfrm>
            <a:off x="5735420" y="2124076"/>
            <a:ext cx="5699442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struct</a:t>
            </a:r>
            <a:r>
              <a:rPr lang="en-US" altLang="zh-CN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Student</a:t>
            </a:r>
            <a:endParaRPr lang="zh-CN" altLang="zh-CN" dirty="0">
              <a:solidFill>
                <a:srgbClr val="FF0000"/>
              </a:solidFill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{</a:t>
            </a:r>
            <a:endParaRPr lang="zh-CN" altLang="zh-CN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number;	//</a:t>
            </a:r>
            <a:r>
              <a:rPr lang="zh-CN" altLang="zh-CN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成员</a:t>
            </a:r>
          </a:p>
          <a:p>
            <a:r>
              <a:rPr lang="en-US" altLang="zh-CN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char name; 	//</a:t>
            </a:r>
            <a:r>
              <a:rPr lang="zh-CN" altLang="zh-CN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成员</a:t>
            </a:r>
          </a:p>
          <a:p>
            <a:r>
              <a:rPr lang="en-US" altLang="zh-CN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lang="en-US" altLang="zh-CN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age; 	//</a:t>
            </a:r>
            <a:r>
              <a:rPr lang="zh-CN" altLang="zh-CN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成员</a:t>
            </a:r>
          </a:p>
          <a:p>
            <a:r>
              <a:rPr lang="en-US" altLang="zh-CN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 s1;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95716" y="233364"/>
            <a:ext cx="1343908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重点</a:t>
            </a:r>
            <a:endParaRPr lang="en-US" altLang="zh-CN" b="1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71120" y="4711701"/>
            <a:ext cx="4287966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00FF00"/>
              </a:buClr>
              <a:buSzPct val="60000"/>
              <a:buFont typeface="Wingdings" pitchFamily="2" charset="2"/>
              <a:buNone/>
            </a:pPr>
            <a:r>
              <a:rPr kumimoji="1" lang="en-US" altLang="zh-CN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s.name </a:t>
            </a: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= "Joe";</a:t>
            </a:r>
            <a:r>
              <a:rPr kumimoji="1" lang="en-US" altLang="zh-CN" b="1" dirty="0">
                <a:solidFill>
                  <a:schemeClr val="accent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×</a:t>
            </a:r>
          </a:p>
        </p:txBody>
      </p:sp>
      <p:sp>
        <p:nvSpPr>
          <p:cNvPr id="17413" name="Rectangle 13"/>
          <p:cNvSpPr>
            <a:spLocks noChangeArrowheads="1"/>
          </p:cNvSpPr>
          <p:nvPr/>
        </p:nvSpPr>
        <p:spPr bwMode="auto">
          <a:xfrm>
            <a:off x="199551" y="1493838"/>
            <a:ext cx="5820076" cy="3046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lvl="1"/>
            <a:r>
              <a:rPr kumimoji="1"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struct</a:t>
            </a:r>
            <a:endParaRPr kumimoji="1" lang="en-US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lvl="1"/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{	char  name</a:t>
            </a:r>
            <a:r>
              <a:rPr kumimoji="1" lang="en-US" altLang="zh-CN" b="1" dirty="0">
                <a:solidFill>
                  <a:srgbClr val="FF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[20]</a:t>
            </a: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lvl="1"/>
            <a:r>
              <a:rPr kumimoji="1" lang="en-US" altLang="zh-CN" b="1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kumimoji="1"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struct</a:t>
            </a: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Date</a:t>
            </a:r>
          </a:p>
          <a:p>
            <a:pPr lvl="1"/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{	</a:t>
            </a:r>
            <a:r>
              <a:rPr kumimoji="1"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year;</a:t>
            </a:r>
          </a:p>
          <a:p>
            <a:pPr lvl="1"/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</a:t>
            </a:r>
            <a:r>
              <a:rPr kumimoji="1"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month;</a:t>
            </a:r>
          </a:p>
          <a:p>
            <a:pPr lvl="1"/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</a:t>
            </a:r>
            <a:r>
              <a:rPr kumimoji="1"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day;</a:t>
            </a:r>
          </a:p>
          <a:p>
            <a:pPr lvl="1"/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}birthday;</a:t>
            </a:r>
          </a:p>
          <a:p>
            <a:pPr lvl="1"/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 s = {"Joe", {1996,12,14}};</a:t>
            </a:r>
          </a:p>
        </p:txBody>
      </p:sp>
      <p:sp>
        <p:nvSpPr>
          <p:cNvPr id="1741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FEF7CFF8-BEF5-4F7E-8B02-945E5EC8FE1E}" type="slidenum">
              <a:rPr lang="en-US" altLang="zh-CN" sz="1200">
                <a:ea typeface="楷体_GB2312" pitchFamily="49" charset="-122"/>
              </a:rPr>
              <a:pPr algn="r" eaLnBrk="1" hangingPunct="1"/>
              <a:t>35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6172027" y="4711701"/>
            <a:ext cx="4080402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00FF00"/>
              </a:buClr>
              <a:buSzPct val="60000"/>
              <a:buFont typeface="Wingdings" pitchFamily="2" charset="2"/>
              <a:buNone/>
            </a:pPr>
            <a:r>
              <a:rPr kumimoji="1" lang="en-US" altLang="zh-CN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s.name </a:t>
            </a: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= "Joe";</a:t>
            </a:r>
            <a:endParaRPr kumimoji="1" lang="en-US" altLang="zh-CN" b="1" dirty="0">
              <a:solidFill>
                <a:schemeClr val="accent2"/>
              </a:solidFill>
              <a:latin typeface="Courier New" pitchFamily="49" charset="0"/>
              <a:ea typeface="楷体_GB2312" pitchFamily="49" charset="-122"/>
              <a:cs typeface="Courier New" pitchFamily="49" charset="0"/>
              <a:sym typeface="Wingdings 3" pitchFamily="18" charset="2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54546" y="5364215"/>
            <a:ext cx="4304539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00FF00"/>
              </a:buClr>
              <a:buSzPct val="60000"/>
              <a:buFont typeface="Wingdings" pitchFamily="2" charset="2"/>
              <a:buNone/>
            </a:pPr>
            <a:r>
              <a:rPr kumimoji="1"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scanf</a:t>
            </a: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("%s", </a:t>
            </a:r>
            <a:r>
              <a:rPr kumimoji="1" lang="en-US" altLang="zh-CN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s.name</a:t>
            </a: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);</a:t>
            </a:r>
            <a:endParaRPr kumimoji="1" lang="en-US" altLang="zh-CN" b="1" dirty="0">
              <a:solidFill>
                <a:schemeClr val="accent2"/>
              </a:solidFill>
              <a:latin typeface="Courier New" pitchFamily="49" charset="0"/>
              <a:ea typeface="楷体_GB2312" pitchFamily="49" charset="-122"/>
              <a:cs typeface="Courier New" pitchFamily="49" charset="0"/>
              <a:sym typeface="Wingdings 3" pitchFamily="18" charset="2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172027" y="5364215"/>
            <a:ext cx="447797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00FF00"/>
              </a:buClr>
              <a:buSzPct val="60000"/>
              <a:buFont typeface="Wingdings" pitchFamily="2" charset="2"/>
              <a:buNone/>
            </a:pPr>
            <a:r>
              <a:rPr kumimoji="1"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scanf</a:t>
            </a: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("%s", </a:t>
            </a:r>
            <a:r>
              <a:rPr kumimoji="1" lang="en-US" altLang="zh-CN" b="1" dirty="0">
                <a:solidFill>
                  <a:srgbClr val="FF33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s.name</a:t>
            </a: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);</a:t>
            </a:r>
            <a:r>
              <a:rPr kumimoji="1" lang="en-US" altLang="zh-CN" b="1" dirty="0">
                <a:solidFill>
                  <a:schemeClr val="accent2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  <a:sym typeface="Wingdings 3" pitchFamily="18" charset="2"/>
              </a:rPr>
              <a:t>×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72027" y="1477850"/>
            <a:ext cx="5820076" cy="3046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lvl="1"/>
            <a:r>
              <a:rPr kumimoji="1"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struct</a:t>
            </a:r>
            <a:endParaRPr kumimoji="1" lang="en-US" altLang="zh-CN" b="1" dirty="0">
              <a:latin typeface="Courier New" pitchFamily="49" charset="0"/>
              <a:ea typeface="楷体_GB2312" pitchFamily="49" charset="-122"/>
              <a:cs typeface="Courier New" pitchFamily="49" charset="0"/>
            </a:endParaRPr>
          </a:p>
          <a:p>
            <a:pPr lvl="1"/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{	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char  </a:t>
            </a:r>
            <a:r>
              <a:rPr kumimoji="1" lang="zh-CN" altLang="en-US" b="1" dirty="0">
                <a:solidFill>
                  <a:srgbClr val="FF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*</a:t>
            </a: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name;</a:t>
            </a:r>
          </a:p>
          <a:p>
            <a:pPr lvl="1"/>
            <a:r>
              <a:rPr kumimoji="1" lang="en-US" altLang="zh-CN" b="1" dirty="0">
                <a:solidFill>
                  <a:srgbClr val="0000FF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</a:t>
            </a:r>
            <a:r>
              <a:rPr kumimoji="1"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struct</a:t>
            </a: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Date</a:t>
            </a:r>
          </a:p>
          <a:p>
            <a:pPr lvl="1"/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{	</a:t>
            </a:r>
            <a:r>
              <a:rPr kumimoji="1"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year;</a:t>
            </a:r>
          </a:p>
          <a:p>
            <a:pPr lvl="1"/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</a:t>
            </a:r>
            <a:r>
              <a:rPr kumimoji="1"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month;</a:t>
            </a:r>
          </a:p>
          <a:p>
            <a:pPr lvl="1"/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		</a:t>
            </a:r>
            <a:r>
              <a:rPr kumimoji="1"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day;</a:t>
            </a:r>
          </a:p>
          <a:p>
            <a:pPr lvl="1"/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}birthday;</a:t>
            </a:r>
          </a:p>
          <a:p>
            <a:pPr lvl="1"/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 s = {"Joe", {1996,12,14}};</a:t>
            </a:r>
          </a:p>
        </p:txBody>
      </p:sp>
    </p:spTree>
    <p:extLst>
      <p:ext uri="{BB962C8B-B14F-4D97-AF65-F5344CB8AC3E}">
        <p14:creationId xmlns:p14="http://schemas.microsoft.com/office/powerpoint/2010/main" val="18435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结构类型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不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可以含有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本结构类型成员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。</a:t>
            </a:r>
          </a:p>
          <a:p>
            <a:pPr>
              <a:spcBef>
                <a:spcPts val="0"/>
              </a:spcBef>
            </a:pP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结构类型可以含有</a:t>
            </a:r>
            <a:r>
              <a:rPr lang="zh-CN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基类型是本结构</a:t>
            </a:r>
            <a:r>
              <a:rPr lang="zh-CN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类型的</a:t>
            </a:r>
            <a:r>
              <a:rPr lang="zh-CN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指针类型</a:t>
            </a:r>
            <a:r>
              <a:rPr lang="zh-CN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成员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。比如，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Stup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 int no;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altLang="zh-CN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Stup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p;</a:t>
            </a:r>
            <a:endParaRPr lang="zh-CN" altLang="zh-CN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} st1, st2;</a:t>
            </a:r>
          </a:p>
          <a:p>
            <a:pPr lvl="1">
              <a:spcBef>
                <a:spcPts val="0"/>
              </a:spcBef>
              <a:buNone/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st1.no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= 1001;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st1.p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 &amp;st2;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st2.no = 1002;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st2.p = ……;</a:t>
            </a:r>
          </a:p>
          <a:p>
            <a:pPr lvl="1">
              <a:buFontTx/>
              <a:buNone/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00E99AF5-0E71-4F60-8E96-9A12CC1A53F3}" type="slidenum">
              <a:rPr lang="en-US" altLang="zh-CN" sz="1200">
                <a:ea typeface="楷体_GB2312" pitchFamily="49" charset="-122"/>
              </a:rPr>
              <a:pPr algn="r" eaLnBrk="1" hangingPunct="1"/>
              <a:t>36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7373006" y="2349500"/>
            <a:ext cx="1440000" cy="10350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800">
              <a:ea typeface="楷体_GB2312" pitchFamily="49" charset="-122"/>
            </a:endParaRPr>
          </a:p>
        </p:txBody>
      </p:sp>
      <p:cxnSp>
        <p:nvCxnSpPr>
          <p:cNvPr id="19" name="直接连接符 18"/>
          <p:cNvCxnSpPr>
            <a:cxnSpLocks noChangeShapeType="1"/>
            <a:stCxn id="18" idx="1"/>
            <a:endCxn id="18" idx="3"/>
          </p:cNvCxnSpPr>
          <p:nvPr/>
        </p:nvCxnSpPr>
        <p:spPr bwMode="auto">
          <a:xfrm>
            <a:off x="7373006" y="2867025"/>
            <a:ext cx="1440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794169" y="1898651"/>
            <a:ext cx="89946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ea typeface="楷体_GB2312" pitchFamily="49" charset="-122"/>
              </a:rPr>
              <a:t>st1</a:t>
            </a:r>
            <a:endParaRPr lang="zh-CN" altLang="en-US" dirty="0">
              <a:ea typeface="楷体_GB2312" pitchFamily="49" charset="-122"/>
            </a:endParaRPr>
          </a:p>
        </p:txBody>
      </p:sp>
      <p:cxnSp>
        <p:nvCxnSpPr>
          <p:cNvPr id="13" name="直接箭头连接符 31">
            <a:extLst>
              <a:ext uri="{FF2B5EF4-FFF2-40B4-BE49-F238E27FC236}">
                <a16:creationId xmlns:a16="http://schemas.microsoft.com/office/drawing/2014/main" id="{F4E57340-4CAE-45BC-97F5-1DBA4FF62CF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672968" y="2573905"/>
            <a:ext cx="1020101" cy="63007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1FF3A154-7C5E-4A0C-8FC8-4FE3EADDF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5606" y="2349679"/>
            <a:ext cx="1440000" cy="10350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800">
              <a:ea typeface="楷体_GB2312" pitchFamily="49" charset="-122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17E517C-FA81-4C74-8B0C-EEB758DC22C2}"/>
              </a:ext>
            </a:extLst>
          </p:cNvPr>
          <p:cNvCxnSpPr>
            <a:cxnSpLocks noChangeShapeType="1"/>
            <a:stCxn id="23" idx="1"/>
            <a:endCxn id="23" idx="3"/>
          </p:cNvCxnSpPr>
          <p:nvPr/>
        </p:nvCxnSpPr>
        <p:spPr bwMode="auto">
          <a:xfrm>
            <a:off x="9695606" y="2867204"/>
            <a:ext cx="1440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21">
            <a:extLst>
              <a:ext uri="{FF2B5EF4-FFF2-40B4-BE49-F238E27FC236}">
                <a16:creationId xmlns:a16="http://schemas.microsoft.com/office/drawing/2014/main" id="{5E02143C-865C-499F-99C5-C24C35F62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6769" y="1898830"/>
            <a:ext cx="89946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ea typeface="楷体_GB2312" pitchFamily="49" charset="-122"/>
              </a:rPr>
              <a:t>st2</a:t>
            </a: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7B43C2C-3B66-4E6D-850B-D43312CCB896}"/>
              </a:ext>
            </a:extLst>
          </p:cNvPr>
          <p:cNvSpPr/>
          <p:nvPr/>
        </p:nvSpPr>
        <p:spPr>
          <a:xfrm>
            <a:off x="7715386" y="2421410"/>
            <a:ext cx="922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1001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2179B89-ABD8-4E1F-8EE5-120FC43D08C4}"/>
              </a:ext>
            </a:extLst>
          </p:cNvPr>
          <p:cNvSpPr/>
          <p:nvPr/>
        </p:nvSpPr>
        <p:spPr>
          <a:xfrm>
            <a:off x="9965636" y="2438890"/>
            <a:ext cx="922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1002</a:t>
            </a:r>
            <a:endParaRPr lang="zh-CN" altLang="en-US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C96F489-0436-404E-B72A-91A3D9D9EF7F}"/>
              </a:ext>
            </a:extLst>
          </p:cNvPr>
          <p:cNvSpPr/>
          <p:nvPr/>
        </p:nvSpPr>
        <p:spPr>
          <a:xfrm>
            <a:off x="469580" y="1853825"/>
            <a:ext cx="4931491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576"/>
              </a:spcBef>
            </a:pPr>
            <a:r>
              <a:rPr lang="en-US" altLang="zh-CN">
                <a:latin typeface="Courier New" pitchFamily="49" charset="0"/>
                <a:cs typeface="Courier New" pitchFamily="49" charset="0"/>
              </a:rPr>
              <a:t>typedef struct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Stup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Stup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7F1EFB0-266D-43B5-B1F7-071011D3FDCE}"/>
              </a:ext>
            </a:extLst>
          </p:cNvPr>
          <p:cNvSpPr/>
          <p:nvPr/>
        </p:nvSpPr>
        <p:spPr>
          <a:xfrm>
            <a:off x="3799951" y="3519010"/>
            <a:ext cx="2321201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576"/>
              </a:spcBef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Stup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*p;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C1B4CF6-C15C-42CD-A4AF-38053689E33A}"/>
              </a:ext>
            </a:extLst>
          </p:cNvPr>
          <p:cNvSpPr/>
          <p:nvPr/>
        </p:nvSpPr>
        <p:spPr>
          <a:xfrm>
            <a:off x="3308078" y="5364215"/>
            <a:ext cx="436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st1.p -&gt;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no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 1002;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EEEC9DA-F9C3-4D84-B831-AAA1C0FB73B4}"/>
              </a:ext>
            </a:extLst>
          </p:cNvPr>
          <p:cNvSpPr/>
          <p:nvPr/>
        </p:nvSpPr>
        <p:spPr>
          <a:xfrm>
            <a:off x="3312404" y="5769260"/>
            <a:ext cx="3687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st1.p -&gt;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 ……;</a:t>
            </a:r>
          </a:p>
        </p:txBody>
      </p:sp>
    </p:spTree>
    <p:extLst>
      <p:ext uri="{BB962C8B-B14F-4D97-AF65-F5344CB8AC3E}">
        <p14:creationId xmlns:p14="http://schemas.microsoft.com/office/powerpoint/2010/main" val="117517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2" grpId="0"/>
      <p:bldP spid="16" grpId="0" animBg="1"/>
      <p:bldP spid="17" grpId="0" animBg="1"/>
      <p:bldP spid="20" grpId="0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>
                <a:latin typeface="Courier New" pitchFamily="49" charset="0"/>
                <a:cs typeface="Courier New" pitchFamily="49" charset="0"/>
              </a:rPr>
              <a:t>用指针变量操纵</a:t>
            </a:r>
            <a:r>
              <a:rPr lang="zh-CN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指针类型</a:t>
            </a:r>
            <a:r>
              <a:rPr lang="zh-CN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成员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。比如，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Stup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 int no;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altLang="zh-CN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Stup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p;</a:t>
            </a:r>
            <a:endParaRPr lang="zh-CN" altLang="zh-CN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} st1, st2,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pst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 &amp;st1;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st1.no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= 1001;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st1.p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 &amp;st2;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st2.no = 1002;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st2.p = ……;</a:t>
            </a:r>
          </a:p>
          <a:p>
            <a:pPr lvl="1">
              <a:spcBef>
                <a:spcPts val="0"/>
              </a:spcBef>
              <a:buNone/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00E99AF5-0E71-4F60-8E96-9A12CC1A53F3}" type="slidenum">
              <a:rPr lang="en-US" altLang="zh-CN" sz="1200">
                <a:ea typeface="楷体_GB2312" pitchFamily="49" charset="-122"/>
              </a:rPr>
              <a:pPr algn="r" eaLnBrk="1" hangingPunct="1"/>
              <a:t>37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7373006" y="2349500"/>
            <a:ext cx="1440000" cy="10350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800">
              <a:ea typeface="楷体_GB2312" pitchFamily="49" charset="-122"/>
            </a:endParaRPr>
          </a:p>
        </p:txBody>
      </p:sp>
      <p:cxnSp>
        <p:nvCxnSpPr>
          <p:cNvPr id="19" name="直接连接符 18"/>
          <p:cNvCxnSpPr>
            <a:cxnSpLocks noChangeShapeType="1"/>
            <a:stCxn id="18" idx="1"/>
            <a:endCxn id="18" idx="3"/>
          </p:cNvCxnSpPr>
          <p:nvPr/>
        </p:nvCxnSpPr>
        <p:spPr bwMode="auto">
          <a:xfrm>
            <a:off x="7373006" y="2867025"/>
            <a:ext cx="1440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接箭头连接符 31">
            <a:extLst>
              <a:ext uri="{FF2B5EF4-FFF2-40B4-BE49-F238E27FC236}">
                <a16:creationId xmlns:a16="http://schemas.microsoft.com/office/drawing/2014/main" id="{F4E57340-4CAE-45BC-97F5-1DBA4FF62CF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672968" y="2573905"/>
            <a:ext cx="1020101" cy="63007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1FF3A154-7C5E-4A0C-8FC8-4FE3EADDF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5606" y="2349500"/>
            <a:ext cx="1440000" cy="10350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800">
              <a:ea typeface="楷体_GB2312" pitchFamily="49" charset="-122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17E517C-FA81-4C74-8B0C-EEB758DC22C2}"/>
              </a:ext>
            </a:extLst>
          </p:cNvPr>
          <p:cNvCxnSpPr>
            <a:cxnSpLocks noChangeShapeType="1"/>
            <a:stCxn id="23" idx="1"/>
            <a:endCxn id="23" idx="3"/>
          </p:cNvCxnSpPr>
          <p:nvPr/>
        </p:nvCxnSpPr>
        <p:spPr bwMode="auto">
          <a:xfrm>
            <a:off x="9695606" y="2867025"/>
            <a:ext cx="1440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21">
            <a:extLst>
              <a:ext uri="{FF2B5EF4-FFF2-40B4-BE49-F238E27FC236}">
                <a16:creationId xmlns:a16="http://schemas.microsoft.com/office/drawing/2014/main" id="{5E02143C-865C-499F-99C5-C24C35F62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6769" y="1898830"/>
            <a:ext cx="89946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ea typeface="楷体_GB2312" pitchFamily="49" charset="-122"/>
              </a:rPr>
              <a:t>st2</a:t>
            </a: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12" name="矩形 9">
            <a:extLst>
              <a:ext uri="{FF2B5EF4-FFF2-40B4-BE49-F238E27FC236}">
                <a16:creationId xmlns:a16="http://schemas.microsoft.com/office/drawing/2014/main" id="{03520D84-51EA-497D-BB63-A098ECC68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256" y="2349500"/>
            <a:ext cx="1440000" cy="5413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800">
              <a:ea typeface="楷体_GB2312" pitchFamily="49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8F270F2-E95B-4FEF-9584-DBD57F3E3F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98633" y="2649666"/>
            <a:ext cx="1020101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0">
            <a:extLst>
              <a:ext uri="{FF2B5EF4-FFF2-40B4-BE49-F238E27FC236}">
                <a16:creationId xmlns:a16="http://schemas.microsoft.com/office/drawing/2014/main" id="{803EEE60-7A10-4C46-8104-C75850D3F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887" y="1889125"/>
            <a:ext cx="107935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err="1">
                <a:ea typeface="楷体_GB2312" pitchFamily="49" charset="-122"/>
              </a:rPr>
              <a:t>pst</a:t>
            </a: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E539C8-025E-4748-9BE6-568CF6F3BA6C}"/>
              </a:ext>
            </a:extLst>
          </p:cNvPr>
          <p:cNvSpPr/>
          <p:nvPr/>
        </p:nvSpPr>
        <p:spPr>
          <a:xfrm>
            <a:off x="3304896" y="5039888"/>
            <a:ext cx="368722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tIns="0" bIns="0">
            <a:spAutoFit/>
          </a:bodyPr>
          <a:lstStyle/>
          <a:p>
            <a:pPr marL="0" lvl="1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pst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 &amp;st2;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E7CB76E-29BD-4585-83CF-41E10E3ED5F6}"/>
              </a:ext>
            </a:extLst>
          </p:cNvPr>
          <p:cNvSpPr/>
          <p:nvPr/>
        </p:nvSpPr>
        <p:spPr>
          <a:xfrm>
            <a:off x="7426912" y="5399928"/>
            <a:ext cx="497764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tIns="0" bIns="0">
            <a:spAutoFit/>
          </a:bodyPr>
          <a:lstStyle/>
          <a:p>
            <a:pPr marL="0" lvl="1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pst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-&gt; p -&gt;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no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 1002;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3E55766-48E7-403A-BA11-EE301882A2DA}"/>
              </a:ext>
            </a:extLst>
          </p:cNvPr>
          <p:cNvSpPr/>
          <p:nvPr/>
        </p:nvSpPr>
        <p:spPr>
          <a:xfrm>
            <a:off x="7441031" y="5804973"/>
            <a:ext cx="424026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tIns="0" bIns="0">
            <a:spAutoFit/>
          </a:bodyPr>
          <a:lstStyle/>
          <a:p>
            <a:pPr marL="0" lvl="1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pst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-&gt; p -&gt;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 ……;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723466C-35B9-4569-BFDE-A42B6069A59B}"/>
              </a:ext>
            </a:extLst>
          </p:cNvPr>
          <p:cNvSpPr/>
          <p:nvPr/>
        </p:nvSpPr>
        <p:spPr>
          <a:xfrm>
            <a:off x="3308078" y="5364215"/>
            <a:ext cx="436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st1.p -&gt;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no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 1002;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0F88960-ED6F-4F2F-B983-5F41E2CBEA3C}"/>
              </a:ext>
            </a:extLst>
          </p:cNvPr>
          <p:cNvSpPr/>
          <p:nvPr/>
        </p:nvSpPr>
        <p:spPr>
          <a:xfrm>
            <a:off x="3312404" y="5769260"/>
            <a:ext cx="3687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st1.p -&gt;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 ……;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87074B1-7B56-4302-8A16-8B5BC2BF730D}"/>
              </a:ext>
            </a:extLst>
          </p:cNvPr>
          <p:cNvSpPr/>
          <p:nvPr/>
        </p:nvSpPr>
        <p:spPr>
          <a:xfrm>
            <a:off x="7715386" y="2421410"/>
            <a:ext cx="922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1001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8E9EA27-F236-42C7-82D9-C5EF7B3DBA77}"/>
              </a:ext>
            </a:extLst>
          </p:cNvPr>
          <p:cNvSpPr/>
          <p:nvPr/>
        </p:nvSpPr>
        <p:spPr>
          <a:xfrm>
            <a:off x="9965636" y="2438890"/>
            <a:ext cx="922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1002</a:t>
            </a:r>
            <a:endParaRPr lang="zh-CN" altLang="en-US" b="1" dirty="0"/>
          </a:p>
        </p:txBody>
      </p:sp>
      <p:sp>
        <p:nvSpPr>
          <p:cNvPr id="24" name="TextBox 21">
            <a:extLst>
              <a:ext uri="{FF2B5EF4-FFF2-40B4-BE49-F238E27FC236}">
                <a16:creationId xmlns:a16="http://schemas.microsoft.com/office/drawing/2014/main" id="{ED04E0D4-DE3E-4685-992F-A73DF5322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169" y="1898651"/>
            <a:ext cx="89946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ea typeface="楷体_GB2312" pitchFamily="49" charset="-122"/>
              </a:rPr>
              <a:t>st1</a:t>
            </a: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8939906-B081-4B87-994D-248C3A3A5829}"/>
              </a:ext>
            </a:extLst>
          </p:cNvPr>
          <p:cNvSpPr/>
          <p:nvPr/>
        </p:nvSpPr>
        <p:spPr>
          <a:xfrm>
            <a:off x="469580" y="1853825"/>
            <a:ext cx="4931491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576"/>
              </a:spcBef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typedef struct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Stup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Stup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C8DEBF5-4FD7-4B1C-AAF2-09E087F711B6}"/>
              </a:ext>
            </a:extLst>
          </p:cNvPr>
          <p:cNvSpPr/>
          <p:nvPr/>
        </p:nvSpPr>
        <p:spPr>
          <a:xfrm>
            <a:off x="3799951" y="3519010"/>
            <a:ext cx="2321201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576"/>
              </a:spcBef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Stup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*p;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31944F3-5620-487E-B3CA-8CBA3017FD13}"/>
              </a:ext>
            </a:extLst>
          </p:cNvPr>
          <p:cNvSpPr/>
          <p:nvPr/>
        </p:nvSpPr>
        <p:spPr>
          <a:xfrm>
            <a:off x="3304896" y="4644135"/>
            <a:ext cx="387157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tIns="0" bIns="0">
            <a:spAutoFit/>
          </a:bodyPr>
          <a:lstStyle/>
          <a:p>
            <a:pPr marL="0" lvl="1"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pst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no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 1001;</a:t>
            </a:r>
          </a:p>
        </p:txBody>
      </p:sp>
    </p:spTree>
    <p:extLst>
      <p:ext uri="{BB962C8B-B14F-4D97-AF65-F5344CB8AC3E}">
        <p14:creationId xmlns:p14="http://schemas.microsoft.com/office/powerpoint/2010/main" val="93952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1" grpId="0" animBg="1"/>
      <p:bldP spid="3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>
                <a:latin typeface="Courier New" pitchFamily="49" charset="0"/>
                <a:cs typeface="Courier New" pitchFamily="49" charset="0"/>
              </a:rPr>
              <a:t>用指针变量操纵</a:t>
            </a:r>
            <a:r>
              <a:rPr lang="zh-CN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动态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结构体的</a:t>
            </a:r>
            <a:r>
              <a:rPr lang="zh-CN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基类型是本结构</a:t>
            </a:r>
            <a:r>
              <a:rPr lang="zh-CN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类型的</a:t>
            </a:r>
            <a:r>
              <a:rPr lang="zh-CN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指针类型</a:t>
            </a:r>
            <a:r>
              <a:rPr lang="zh-CN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成员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。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Stup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 int no;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altLang="zh-CN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Stup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p;</a:t>
            </a:r>
            <a:endParaRPr lang="zh-CN" altLang="zh-CN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} *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pst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Stup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malloc(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Stup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创建第一个动态结构体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pst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no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= 1001;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pst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-&gt; p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Stup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malloc(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Stup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创建第二个动态结构体</a:t>
            </a:r>
            <a:endParaRPr lang="en-US" altLang="zh-CN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pst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-&gt; p -&gt;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no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 1002;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pst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-&gt; p -&gt;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= ……;</a:t>
            </a:r>
          </a:p>
          <a:p>
            <a:pPr lvl="1">
              <a:spcBef>
                <a:spcPts val="0"/>
              </a:spcBef>
              <a:buNone/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00E99AF5-0E71-4F60-8E96-9A12CC1A53F3}" type="slidenum">
              <a:rPr lang="en-US" altLang="zh-CN" sz="1200">
                <a:ea typeface="楷体_GB2312" pitchFamily="49" charset="-122"/>
              </a:rPr>
              <a:pPr algn="r" eaLnBrk="1" hangingPunct="1"/>
              <a:t>38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7373006" y="2349500"/>
            <a:ext cx="1440000" cy="10350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800">
              <a:ea typeface="楷体_GB2312" pitchFamily="49" charset="-122"/>
            </a:endParaRPr>
          </a:p>
        </p:txBody>
      </p:sp>
      <p:cxnSp>
        <p:nvCxnSpPr>
          <p:cNvPr id="19" name="直接连接符 18"/>
          <p:cNvCxnSpPr>
            <a:cxnSpLocks noChangeShapeType="1"/>
            <a:stCxn id="18" idx="1"/>
            <a:endCxn id="18" idx="3"/>
          </p:cNvCxnSpPr>
          <p:nvPr/>
        </p:nvCxnSpPr>
        <p:spPr bwMode="auto">
          <a:xfrm>
            <a:off x="7373006" y="2867025"/>
            <a:ext cx="1440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接箭头连接符 31">
            <a:extLst>
              <a:ext uri="{FF2B5EF4-FFF2-40B4-BE49-F238E27FC236}">
                <a16:creationId xmlns:a16="http://schemas.microsoft.com/office/drawing/2014/main" id="{F4E57340-4CAE-45BC-97F5-1DBA4FF62CF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672968" y="2573905"/>
            <a:ext cx="1020101" cy="63007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1FF3A154-7C5E-4A0C-8FC8-4FE3EADDF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5606" y="2349500"/>
            <a:ext cx="1440000" cy="10350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800">
              <a:ea typeface="楷体_GB2312" pitchFamily="49" charset="-122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17E517C-FA81-4C74-8B0C-EEB758DC22C2}"/>
              </a:ext>
            </a:extLst>
          </p:cNvPr>
          <p:cNvCxnSpPr>
            <a:cxnSpLocks noChangeShapeType="1"/>
            <a:stCxn id="23" idx="1"/>
            <a:endCxn id="23" idx="3"/>
          </p:cNvCxnSpPr>
          <p:nvPr/>
        </p:nvCxnSpPr>
        <p:spPr bwMode="auto">
          <a:xfrm>
            <a:off x="9695606" y="2867025"/>
            <a:ext cx="1440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矩形 9">
            <a:extLst>
              <a:ext uri="{FF2B5EF4-FFF2-40B4-BE49-F238E27FC236}">
                <a16:creationId xmlns:a16="http://schemas.microsoft.com/office/drawing/2014/main" id="{03520D84-51EA-497D-BB63-A098ECC68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256" y="2349500"/>
            <a:ext cx="1440000" cy="5413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800">
              <a:ea typeface="楷体_GB2312" pitchFamily="49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8F270F2-E95B-4FEF-9584-DBD57F3E3F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98633" y="2649666"/>
            <a:ext cx="1020101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0">
            <a:extLst>
              <a:ext uri="{FF2B5EF4-FFF2-40B4-BE49-F238E27FC236}">
                <a16:creationId xmlns:a16="http://schemas.microsoft.com/office/drawing/2014/main" id="{803EEE60-7A10-4C46-8104-C75850D3F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887" y="1889125"/>
            <a:ext cx="107935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err="1">
                <a:ea typeface="楷体_GB2312" pitchFamily="49" charset="-122"/>
              </a:rPr>
              <a:t>pst</a:t>
            </a: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87074B1-7B56-4302-8A16-8B5BC2BF730D}"/>
              </a:ext>
            </a:extLst>
          </p:cNvPr>
          <p:cNvSpPr/>
          <p:nvPr/>
        </p:nvSpPr>
        <p:spPr>
          <a:xfrm>
            <a:off x="7715386" y="2421410"/>
            <a:ext cx="922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1001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8E9EA27-F236-42C7-82D9-C5EF7B3DBA77}"/>
              </a:ext>
            </a:extLst>
          </p:cNvPr>
          <p:cNvSpPr/>
          <p:nvPr/>
        </p:nvSpPr>
        <p:spPr>
          <a:xfrm>
            <a:off x="9965636" y="2438890"/>
            <a:ext cx="922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1002</a:t>
            </a:r>
            <a:endParaRPr lang="zh-CN" altLang="en-US" b="1" dirty="0"/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2D5FF5DA-2DA6-4B3F-A770-E0C98B723953}"/>
              </a:ext>
            </a:extLst>
          </p:cNvPr>
          <p:cNvSpPr/>
          <p:nvPr/>
        </p:nvSpPr>
        <p:spPr bwMode="auto">
          <a:xfrm flipV="1">
            <a:off x="8026347" y="3473451"/>
            <a:ext cx="229099" cy="912805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301A4E8D-C754-4182-8166-0F01E840C843}"/>
              </a:ext>
            </a:extLst>
          </p:cNvPr>
          <p:cNvSpPr/>
          <p:nvPr/>
        </p:nvSpPr>
        <p:spPr bwMode="auto">
          <a:xfrm flipV="1">
            <a:off x="10730721" y="3473451"/>
            <a:ext cx="229099" cy="176400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F631440-EEDE-4EBE-82BC-9CFEE83F9391}"/>
              </a:ext>
            </a:extLst>
          </p:cNvPr>
          <p:cNvSpPr/>
          <p:nvPr/>
        </p:nvSpPr>
        <p:spPr>
          <a:xfrm>
            <a:off x="469580" y="1853825"/>
            <a:ext cx="4931491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576"/>
              </a:spcBef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typedef struct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Stup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Stup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D5FC86-179B-466A-8199-3A9E9EB1E700}"/>
              </a:ext>
            </a:extLst>
          </p:cNvPr>
          <p:cNvSpPr/>
          <p:nvPr/>
        </p:nvSpPr>
        <p:spPr>
          <a:xfrm>
            <a:off x="3799951" y="3519010"/>
            <a:ext cx="2321201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576"/>
              </a:spcBef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Stup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*p;</a:t>
            </a:r>
          </a:p>
        </p:txBody>
      </p:sp>
    </p:spTree>
    <p:extLst>
      <p:ext uri="{BB962C8B-B14F-4D97-AF65-F5344CB8AC3E}">
        <p14:creationId xmlns:p14="http://schemas.microsoft.com/office/powerpoint/2010/main" val="416774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/>
      <p:bldP spid="30" grpId="0"/>
      <p:bldP spid="3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0" dirty="0"/>
              <a:t>结构是一种派生数据类型，用来描述多个不同类型的数据群体</a:t>
            </a:r>
            <a:endParaRPr lang="en-US" altLang="zh-CN" sz="2400" b="0" dirty="0"/>
          </a:p>
          <a:p>
            <a:endParaRPr lang="en-US" altLang="zh-CN" sz="2400" b="0" dirty="0"/>
          </a:p>
          <a:p>
            <a:r>
              <a:rPr lang="zh-CN" altLang="th-TH" sz="2400" b="0" dirty="0">
                <a:latin typeface="黑体" pitchFamily="49" charset="-122"/>
                <a:ea typeface="黑体" pitchFamily="49" charset="-122"/>
              </a:rPr>
              <a:t>要求</a:t>
            </a:r>
            <a:r>
              <a:rPr lang="zh-CN" altLang="en-US" sz="2400" b="0" dirty="0">
                <a:latin typeface="黑体" pitchFamily="49" charset="-122"/>
                <a:ea typeface="黑体" pitchFamily="49" charset="-122"/>
              </a:rPr>
              <a:t>：</a:t>
            </a:r>
          </a:p>
          <a:p>
            <a:pPr lvl="1"/>
            <a:r>
              <a:rPr lang="zh-CN" altLang="en-US" dirty="0">
                <a:latin typeface="黑体" pitchFamily="49" charset="-122"/>
                <a:ea typeface="黑体" pitchFamily="49" charset="-122"/>
              </a:rPr>
              <a:t>掌握结构类型的构造方法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dirty="0">
                <a:latin typeface="黑体" pitchFamily="49" charset="-122"/>
                <a:ea typeface="黑体" pitchFamily="49" charset="-122"/>
              </a:rPr>
              <a:t>掌握结构体的定义、初始化和操作方法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dirty="0">
                <a:latin typeface="黑体" pitchFamily="49" charset="-122"/>
                <a:ea typeface="黑体" pitchFamily="49" charset="-122"/>
              </a:rPr>
              <a:t>掌握结构数组的特点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lvl="2"/>
            <a:r>
              <a:rPr lang="zh-CN" altLang="en-US" dirty="0"/>
              <a:t>结构数组可存储名表，在实际生产生活中发挥作用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掌握</a:t>
            </a:r>
            <a:r>
              <a:rPr lang="zh-CN" altLang="en-US" dirty="0"/>
              <a:t>用指针操纵结构体的方法</a:t>
            </a:r>
            <a:endParaRPr lang="en-US" altLang="zh-CN" sz="1200" dirty="0"/>
          </a:p>
          <a:p>
            <a:pPr lvl="2" eaLnBrk="1" hangingPunct="1"/>
            <a:r>
              <a:rPr lang="zh-CN" altLang="en-US" dirty="0">
                <a:solidFill>
                  <a:srgbClr val="FF0000"/>
                </a:solidFill>
              </a:rPr>
              <a:t>用指针操纵</a:t>
            </a:r>
            <a:r>
              <a:rPr lang="zh-CN" altLang="en-US" b="1" dirty="0">
                <a:solidFill>
                  <a:srgbClr val="FF0000"/>
                </a:solidFill>
              </a:rPr>
              <a:t>含有</a:t>
            </a:r>
            <a:r>
              <a:rPr lang="zh-CN" altLang="zh-CN" b="1" dirty="0">
                <a:solidFill>
                  <a:srgbClr val="FF0000"/>
                </a:solidFill>
              </a:rPr>
              <a:t>指针成员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zh-CN" altLang="zh-CN" dirty="0">
                <a:solidFill>
                  <a:srgbClr val="FF0000"/>
                </a:solidFill>
              </a:rPr>
              <a:t>结构</a:t>
            </a:r>
            <a:r>
              <a:rPr lang="zh-CN" altLang="en-US" dirty="0">
                <a:solidFill>
                  <a:srgbClr val="FF0000"/>
                </a:solidFill>
              </a:rPr>
              <a:t>体</a:t>
            </a:r>
            <a:endParaRPr lang="zh-CN" altLang="en-US" dirty="0"/>
          </a:p>
          <a:p>
            <a:pPr lvl="1"/>
            <a:r>
              <a:rPr lang="zh-CN" altLang="en-US" dirty="0">
                <a:latin typeface="黑体" pitchFamily="49" charset="-122"/>
                <a:ea typeface="黑体" pitchFamily="49" charset="-122"/>
              </a:rPr>
              <a:t>继续保持良好的编程习惯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9523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57436893-5463-49FD-B54C-FAE3B4D6B81E}" type="slidenum">
              <a:rPr lang="en-US" altLang="zh-CN" sz="1200">
                <a:ea typeface="楷体_GB2312" pitchFamily="49" charset="-122"/>
              </a:rPr>
              <a:pPr algn="r" eaLnBrk="1" hangingPunct="1"/>
              <a:t>39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433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结构类型的构造与结构体的定义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构造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一个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结构类型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并命名</a:t>
            </a:r>
            <a:endParaRPr lang="en-US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u="sng" dirty="0">
                <a:latin typeface="Courier New" pitchFamily="49" charset="0"/>
                <a:cs typeface="Courier New" pitchFamily="49" charset="0"/>
              </a:rPr>
              <a:t>Student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int number;	//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成员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char name; 	//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成员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int age; 		//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成员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可以用构造好的结构类型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名字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来定义结构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体</a:t>
            </a:r>
            <a:endParaRPr lang="en-US" altLang="zh-CN" sz="2400" b="0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u="sng" dirty="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i="1" dirty="0">
                <a:latin typeface="Courier New" pitchFamily="49" charset="0"/>
                <a:cs typeface="Courier New" pitchFamily="49" charset="0"/>
              </a:rPr>
              <a:t>s1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i="1" dirty="0">
                <a:latin typeface="Courier New" pitchFamily="49" charset="0"/>
                <a:cs typeface="Courier New" pitchFamily="49" charset="0"/>
              </a:rPr>
              <a:t>s2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>
              <a:spcBef>
                <a:spcPts val="0"/>
              </a:spcBef>
              <a:defRPr/>
            </a:pP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也可以在构造结构类型的同时直接定义结构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体，此时可以不给结构类型命名</a:t>
            </a:r>
            <a:endParaRPr lang="en-US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u="sng" dirty="0">
                <a:latin typeface="Courier New" pitchFamily="49" charset="0"/>
                <a:cs typeface="Courier New" pitchFamily="49" charset="0"/>
              </a:rPr>
              <a:t>Student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int number;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char name;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int age;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altLang="zh-CN" b="1" i="1" dirty="0">
                <a:latin typeface="Courier New" pitchFamily="49" charset="0"/>
                <a:cs typeface="Courier New" pitchFamily="49" charset="0"/>
              </a:rPr>
              <a:t>s1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i="1" dirty="0">
                <a:latin typeface="Courier New" pitchFamily="49" charset="0"/>
                <a:cs typeface="Courier New" pitchFamily="49" charset="0"/>
              </a:rPr>
              <a:t>s2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7173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EA8231D6-1936-4565-AC64-930FEFC48390}" type="slidenum">
              <a:rPr lang="en-US" altLang="zh-CN" sz="1200">
                <a:ea typeface="楷体_GB2312" pitchFamily="49" charset="-122"/>
              </a:rPr>
              <a:pPr algn="r" eaLnBrk="1" hangingPunct="1"/>
              <a:t>4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1D87A5-183A-4D28-AEF8-56BAE02DF5AA}"/>
              </a:ext>
            </a:extLst>
          </p:cNvPr>
          <p:cNvSpPr/>
          <p:nvPr/>
        </p:nvSpPr>
        <p:spPr>
          <a:xfrm>
            <a:off x="4069981" y="4496051"/>
            <a:ext cx="3600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>
              <a:spcBef>
                <a:spcPts val="0"/>
              </a:spcBef>
              <a:defRPr/>
            </a:pP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</a:t>
            </a:r>
          </a:p>
          <a:p>
            <a:pPr indent="-57150">
              <a:spcBef>
                <a:spcPts val="0"/>
              </a:spcBef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indent="-57150">
              <a:spcBef>
                <a:spcPts val="0"/>
              </a:spcBef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int number;</a:t>
            </a:r>
          </a:p>
          <a:p>
            <a:pPr indent="-57150">
              <a:spcBef>
                <a:spcPts val="0"/>
              </a:spcBef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char name;</a:t>
            </a:r>
          </a:p>
          <a:p>
            <a:pPr indent="-57150">
              <a:spcBef>
                <a:spcPts val="0"/>
              </a:spcBef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int age;</a:t>
            </a:r>
          </a:p>
          <a:p>
            <a:pPr indent="-57150">
              <a:spcBef>
                <a:spcPts val="0"/>
              </a:spcBef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altLang="zh-CN" b="1" i="1" dirty="0">
                <a:latin typeface="Courier New" pitchFamily="49" charset="0"/>
                <a:cs typeface="Courier New" pitchFamily="49" charset="0"/>
              </a:rPr>
              <a:t>s1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i="1" dirty="0">
                <a:latin typeface="Courier New" pitchFamily="49" charset="0"/>
                <a:cs typeface="Courier New" pitchFamily="49" charset="0"/>
              </a:rPr>
              <a:t>s2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6338888-AB30-441F-92E3-45FAD7EA8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5157" y="2095625"/>
            <a:ext cx="3510643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dirty="0">
                <a:ea typeface="楷体_GB2312" pitchFamily="49" charset="-122"/>
                <a:sym typeface="Wingdings 3" pitchFamily="18" charset="2"/>
              </a:rPr>
              <a:t>宣布组成的</a:t>
            </a:r>
          </a:p>
          <a:p>
            <a:pPr eaLnBrk="1" hangingPunct="1"/>
            <a:r>
              <a:rPr kumimoji="1" lang="zh-CN" altLang="en-US" dirty="0">
                <a:ea typeface="楷体_GB2312" pitchFamily="49" charset="-122"/>
                <a:sym typeface="Wingdings 3" pitchFamily="18" charset="2"/>
              </a:rPr>
              <a:t>成员名称和成员类型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4" descr="006_3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287" y="5013325"/>
            <a:ext cx="4126963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1" name="Rectangle 5"/>
          <p:cNvSpPr>
            <a:spLocks noChangeArrowheads="1"/>
          </p:cNvSpPr>
          <p:nvPr/>
        </p:nvSpPr>
        <p:spPr bwMode="auto">
          <a:xfrm>
            <a:off x="304760" y="1981201"/>
            <a:ext cx="10361851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1" lang="en-US" altLang="zh-CN" sz="7200" b="1">
                <a:solidFill>
                  <a:srgbClr val="33CC33"/>
                </a:solidFill>
                <a:latin typeface="Comic Sans MS" pitchFamily="66" charset="0"/>
                <a:ea typeface="楷体_GB2312" pitchFamily="49" charset="-122"/>
              </a:rPr>
              <a:t>Thanks</a:t>
            </a:r>
            <a:r>
              <a:rPr kumimoji="1" lang="zh-CN" altLang="en-US" sz="7200" b="1">
                <a:solidFill>
                  <a:srgbClr val="33CC33"/>
                </a:solidFill>
                <a:latin typeface="Comic Sans MS" pitchFamily="66" charset="0"/>
                <a:ea typeface="楷体_GB2312" pitchFamily="49" charset="-122"/>
              </a:rPr>
              <a:t>！</a:t>
            </a:r>
          </a:p>
        </p:txBody>
      </p:sp>
      <p:sp>
        <p:nvSpPr>
          <p:cNvPr id="99332" name="Line 7"/>
          <p:cNvSpPr>
            <a:spLocks noChangeShapeType="1"/>
          </p:cNvSpPr>
          <p:nvPr/>
        </p:nvSpPr>
        <p:spPr bwMode="auto">
          <a:xfrm>
            <a:off x="95239" y="3141663"/>
            <a:ext cx="8975614" cy="0"/>
          </a:xfrm>
          <a:prstGeom prst="line">
            <a:avLst/>
          </a:prstGeom>
          <a:noFill/>
          <a:ln w="57150">
            <a:solidFill>
              <a:srgbClr val="8D97E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33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9334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结构类型的别名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Student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number;	//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成员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char name; 	//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成员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age; 	//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成员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FontTx/>
              <a:buNone/>
            </a:pP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struct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Student</a:t>
            </a:r>
            <a:endParaRPr lang="zh-CN" altLang="zh-CN" sz="2400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number;	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char name; 	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age; 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7173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EA8231D6-1936-4565-AC64-930FEFC48390}" type="slidenum">
              <a:rPr lang="en-US" altLang="zh-CN" sz="1200">
                <a:ea typeface="楷体_GB2312" pitchFamily="49" charset="-122"/>
              </a:rPr>
              <a:pPr algn="r" eaLnBrk="1" hangingPunct="1"/>
              <a:t>5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0DEE8B-7451-4CE3-8096-F2A35BB9D66A}"/>
              </a:ext>
            </a:extLst>
          </p:cNvPr>
          <p:cNvSpPr/>
          <p:nvPr/>
        </p:nvSpPr>
        <p:spPr>
          <a:xfrm>
            <a:off x="4156212" y="2978950"/>
            <a:ext cx="7024559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结构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体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定义中，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有的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开发环境可以省略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struct</a:t>
            </a:r>
            <a:endParaRPr lang="zh-CN" altLang="zh-CN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7AFB7EE-3A19-4A3D-AFA5-A726553F1B0A}"/>
              </a:ext>
            </a:extLst>
          </p:cNvPr>
          <p:cNvSpPr/>
          <p:nvPr/>
        </p:nvSpPr>
        <p:spPr>
          <a:xfrm>
            <a:off x="4156213" y="1738468"/>
            <a:ext cx="508934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struct Student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s1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s2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	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2D8CE1E-86B0-4DA0-9A3D-DFE334C3C849}"/>
              </a:ext>
            </a:extLst>
          </p:cNvPr>
          <p:cNvSpPr/>
          <p:nvPr/>
        </p:nvSpPr>
        <p:spPr>
          <a:xfrm>
            <a:off x="4156213" y="2340302"/>
            <a:ext cx="3877985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Student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s1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s2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	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B35AB24-296C-49FF-874B-689D8F71D530}"/>
              </a:ext>
            </a:extLst>
          </p:cNvPr>
          <p:cNvSpPr/>
          <p:nvPr/>
        </p:nvSpPr>
        <p:spPr>
          <a:xfrm>
            <a:off x="4156213" y="5049180"/>
            <a:ext cx="3877985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Student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s1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s2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	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32B7758-024C-464F-8E66-3A1C6CBF2978}"/>
              </a:ext>
            </a:extLst>
          </p:cNvPr>
          <p:cNvSpPr/>
          <p:nvPr/>
        </p:nvSpPr>
        <p:spPr>
          <a:xfrm>
            <a:off x="4156213" y="4104075"/>
            <a:ext cx="793261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用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typedef 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给构造的类型 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指定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</a:t>
            </a:r>
            <a:r>
              <a:rPr lang="zh-CN" altLang="en-US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别</a:t>
            </a:r>
            <a:r>
              <a:rPr lang="zh-CN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名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来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定义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结构体，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则</a:t>
            </a:r>
            <a:r>
              <a:rPr lang="zh-CN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不加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struct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，且跟开发环境无关</a:t>
            </a:r>
            <a:endParaRPr lang="zh-CN" altLang="zh-CN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09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/>
              <a:t>结构类型名字的（隐含）名空间与作用域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endParaRPr lang="en-US" altLang="zh-CN" b="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typedef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struct</a:t>
            </a:r>
            <a:endParaRPr lang="en-US" altLang="zh-CN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int number;	//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成员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char name; 	//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成员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int age; 		//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成员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endParaRPr lang="en-US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3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EA8231D6-1936-4565-AC64-930FEFC48390}" type="slidenum">
              <a:rPr lang="en-US" altLang="zh-CN" sz="1200">
                <a:ea typeface="楷体_GB2312" pitchFamily="49" charset="-122"/>
              </a:rPr>
              <a:pPr algn="r" eaLnBrk="1" hangingPunct="1"/>
              <a:t>6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5" name="矩形标注 6">
            <a:extLst>
              <a:ext uri="{FF2B5EF4-FFF2-40B4-BE49-F238E27FC236}">
                <a16:creationId xmlns:a16="http://schemas.microsoft.com/office/drawing/2014/main" id="{B6EEF973-7636-48FA-A5D8-6AE2B87F7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" y="3924055"/>
            <a:ext cx="7200801" cy="495300"/>
          </a:xfrm>
          <a:prstGeom prst="wedgeRectCallout">
            <a:avLst>
              <a:gd name="adj1" fmla="val -32005"/>
              <a:gd name="adj2" fmla="val -147965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zh-CN" dirty="0"/>
              <a:t>结构</a:t>
            </a:r>
            <a:r>
              <a:rPr lang="zh-CN" altLang="zh-CN" dirty="0">
                <a:solidFill>
                  <a:srgbClr val="FF0000"/>
                </a:solidFill>
              </a:rPr>
              <a:t>类型标识符</a:t>
            </a:r>
            <a:r>
              <a:rPr lang="zh-CN" altLang="en-US" dirty="0"/>
              <a:t>是一种标签</a:t>
            </a:r>
            <a:r>
              <a:rPr lang="en-US" altLang="zh-CN" dirty="0">
                <a:ea typeface="楷体_GB2312" pitchFamily="49" charset="-122"/>
              </a:rPr>
              <a:t>tag</a:t>
            </a:r>
            <a:r>
              <a:rPr lang="zh-CN" altLang="en-US" dirty="0"/>
              <a:t>，在单独的名空间里</a:t>
            </a: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9E677B8-80CA-471A-9093-EED52C1F9AB0}"/>
              </a:ext>
            </a:extLst>
          </p:cNvPr>
          <p:cNvSpPr/>
          <p:nvPr/>
        </p:nvSpPr>
        <p:spPr>
          <a:xfrm>
            <a:off x="5150102" y="1223755"/>
            <a:ext cx="6684906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dirty="0"/>
              <a:t>结构</a:t>
            </a:r>
            <a:r>
              <a:rPr lang="zh-CN" altLang="zh-CN" dirty="0">
                <a:solidFill>
                  <a:srgbClr val="FF0000"/>
                </a:solidFill>
              </a:rPr>
              <a:t>类型</a:t>
            </a:r>
            <a:r>
              <a:rPr lang="zh-CN" altLang="zh-CN" dirty="0"/>
              <a:t>与</a:t>
            </a:r>
            <a:r>
              <a:rPr lang="zh-CN" altLang="zh-CN" dirty="0">
                <a:solidFill>
                  <a:srgbClr val="FF0000"/>
                </a:solidFill>
              </a:rPr>
              <a:t>其他变量</a:t>
            </a:r>
            <a:r>
              <a:rPr lang="zh-CN" altLang="en-US" dirty="0">
                <a:solidFill>
                  <a:srgbClr val="FF0000"/>
                </a:solidFill>
              </a:rPr>
              <a:t>或函数</a:t>
            </a:r>
            <a:r>
              <a:rPr lang="zh-CN" altLang="zh-CN" dirty="0"/>
              <a:t>可重名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zh-CN" dirty="0"/>
              <a:t>结构</a:t>
            </a:r>
            <a:r>
              <a:rPr lang="zh-CN" altLang="en-US" dirty="0"/>
              <a:t>类型的</a:t>
            </a:r>
            <a:r>
              <a:rPr lang="zh-CN" altLang="zh-CN" dirty="0">
                <a:solidFill>
                  <a:srgbClr val="FF0000"/>
                </a:solidFill>
              </a:rPr>
              <a:t>成员</a:t>
            </a:r>
            <a:r>
              <a:rPr lang="zh-CN" altLang="en-US" dirty="0"/>
              <a:t>与</a:t>
            </a:r>
            <a:r>
              <a:rPr lang="zh-CN" altLang="zh-CN" dirty="0">
                <a:solidFill>
                  <a:srgbClr val="FF0000"/>
                </a:solidFill>
              </a:rPr>
              <a:t>其他变量</a:t>
            </a:r>
            <a:r>
              <a:rPr lang="zh-CN" altLang="en-US" dirty="0">
                <a:solidFill>
                  <a:srgbClr val="FF0000"/>
                </a:solidFill>
              </a:rPr>
              <a:t>或函数</a:t>
            </a:r>
            <a:r>
              <a:rPr lang="zh-CN" altLang="zh-CN" dirty="0"/>
              <a:t>也可以重名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zh-CN" dirty="0"/>
              <a:t>结构</a:t>
            </a:r>
            <a:r>
              <a:rPr lang="zh-CN" altLang="en-US" dirty="0">
                <a:solidFill>
                  <a:srgbClr val="FF0000"/>
                </a:solidFill>
              </a:rPr>
              <a:t>类型</a:t>
            </a:r>
            <a:r>
              <a:rPr lang="zh-CN" altLang="en-US" dirty="0"/>
              <a:t>与它的</a:t>
            </a:r>
            <a:r>
              <a:rPr lang="zh-CN" altLang="en-US" dirty="0">
                <a:solidFill>
                  <a:srgbClr val="FF0000"/>
                </a:solidFill>
              </a:rPr>
              <a:t>成员</a:t>
            </a:r>
            <a:r>
              <a:rPr lang="zh-CN" altLang="zh-CN" dirty="0"/>
              <a:t>也可以重名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不同的结构类型不能重名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zh-CN" dirty="0"/>
              <a:t>同一个结构</a:t>
            </a:r>
            <a:r>
              <a:rPr lang="zh-CN" altLang="en-US" dirty="0"/>
              <a:t>体</a:t>
            </a:r>
            <a:r>
              <a:rPr lang="zh-CN" altLang="zh-CN" dirty="0"/>
              <a:t>的各个成员不能重名。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31D778-AA2C-43D7-BB1D-8DF385734F26}"/>
              </a:ext>
            </a:extLst>
          </p:cNvPr>
          <p:cNvSpPr/>
          <p:nvPr/>
        </p:nvSpPr>
        <p:spPr>
          <a:xfrm>
            <a:off x="438070" y="5128851"/>
            <a:ext cx="11396937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dirty="0"/>
              <a:t>如果在函数</a:t>
            </a:r>
            <a:r>
              <a:rPr lang="zh-CN" altLang="en-US" dirty="0"/>
              <a:t>体里面</a:t>
            </a:r>
            <a:r>
              <a:rPr lang="zh-CN" altLang="zh-CN" dirty="0"/>
              <a:t>构造结构类型，则该函数之外此结构类型</a:t>
            </a:r>
            <a:r>
              <a:rPr lang="zh-CN" altLang="en-US" dirty="0"/>
              <a:t>名字</a:t>
            </a:r>
            <a:r>
              <a:rPr lang="zh-CN" altLang="zh-CN" dirty="0"/>
              <a:t>不可用。</a:t>
            </a:r>
            <a:endParaRPr lang="en-US" altLang="zh-CN" dirty="0"/>
          </a:p>
          <a:p>
            <a:r>
              <a:rPr lang="zh-CN" altLang="zh-CN" dirty="0"/>
              <a:t>一般把结构类型的构造放在文件头部，也可以把结构类型的构造放在头文件中。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70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即使两个结构类型中成员的类型、名称、顺序都完全一致，它们也是不同的结构类型。</a:t>
            </a:r>
            <a:endParaRPr lang="en-US" altLang="zh-CN" dirty="0"/>
          </a:p>
          <a:p>
            <a:endParaRPr lang="zh-CN" altLang="zh-CN" dirty="0"/>
          </a:p>
        </p:txBody>
      </p:sp>
      <p:sp>
        <p:nvSpPr>
          <p:cNvPr id="9220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C3800C97-D25A-465E-B926-186161FB3167}" type="slidenum">
              <a:rPr lang="en-US" altLang="zh-CN" sz="1200">
                <a:ea typeface="楷体_GB2312" pitchFamily="49" charset="-122"/>
              </a:rPr>
              <a:pPr algn="r" eaLnBrk="1" hangingPunct="1"/>
              <a:t>7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7486B1-DBDF-4351-9C06-F47DE8E4F031}"/>
              </a:ext>
            </a:extLst>
          </p:cNvPr>
          <p:cNvSpPr/>
          <p:nvPr/>
        </p:nvSpPr>
        <p:spPr>
          <a:xfrm>
            <a:off x="47387" y="1943835"/>
            <a:ext cx="38875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struct</a:t>
            </a:r>
            <a:endParaRPr lang="en-US" altLang="zh-CN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int number;	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char name; 	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int age; 		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 s1 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C6E054-D46D-44C8-AA5F-C7A448677143}"/>
              </a:ext>
            </a:extLst>
          </p:cNvPr>
          <p:cNvSpPr/>
          <p:nvPr/>
        </p:nvSpPr>
        <p:spPr>
          <a:xfrm>
            <a:off x="4142841" y="1943835"/>
            <a:ext cx="38875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struct</a:t>
            </a:r>
            <a:endParaRPr lang="en-US" altLang="zh-CN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int number;	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char name; 	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int age; 		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 s2 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1D00AF-21FE-488A-8F66-65CB172EE934}"/>
              </a:ext>
            </a:extLst>
          </p:cNvPr>
          <p:cNvSpPr/>
          <p:nvPr/>
        </p:nvSpPr>
        <p:spPr>
          <a:xfrm>
            <a:off x="1459692" y="4599130"/>
            <a:ext cx="3887580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s1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与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s2 </a:t>
            </a:r>
            <a:r>
              <a:rPr lang="zh-CN" altLang="en-US" b="1" dirty="0">
                <a:latin typeface="Courier New" pitchFamily="49" charset="0"/>
                <a:cs typeface="Courier New" pitchFamily="49" charset="0"/>
              </a:rPr>
              <a:t>类型不同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280F94-DF5F-438A-B380-8A2C0EE0D07A}"/>
              </a:ext>
            </a:extLst>
          </p:cNvPr>
          <p:cNvSpPr/>
          <p:nvPr/>
        </p:nvSpPr>
        <p:spPr>
          <a:xfrm>
            <a:off x="1459692" y="5589240"/>
            <a:ext cx="3887580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dirty="0"/>
              <a:t>不同结构类型的成员可重名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3736A67-BFD5-4170-AE75-1CB07F97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结构成员的类型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zh-CN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构造结构类型时，花括号中至少要定义一个成员。</a:t>
            </a:r>
            <a:endParaRPr lang="en-US" altLang="zh-CN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zh-CN" altLang="zh-CN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除</a:t>
            </a:r>
            <a:r>
              <a:rPr lang="en-US" altLang="zh-CN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zh-CN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类型和本结构类型外，结构成员可以是其</a:t>
            </a:r>
            <a:r>
              <a:rPr lang="zh-CN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他</a:t>
            </a:r>
            <a:r>
              <a:rPr lang="zh-CN" altLang="zh-CN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任意的类型。</a:t>
            </a:r>
          </a:p>
          <a:p>
            <a:pPr>
              <a:buFontTx/>
              <a:buNone/>
              <a:defRPr/>
            </a:pPr>
            <a:endParaRPr lang="en-US" altLang="zh-CN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struct Employee</a:t>
            </a:r>
            <a:endParaRPr lang="zh-CN" altLang="zh-CN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CN" altLang="zh-CN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	int number;</a:t>
            </a:r>
            <a:endParaRPr lang="zh-CN" altLang="zh-CN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	char name;</a:t>
            </a:r>
            <a:endParaRPr lang="zh-CN" altLang="zh-CN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	struct </a:t>
            </a: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endParaRPr lang="zh-CN" altLang="zh-CN" sz="2400" b="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zh-CN" altLang="zh-CN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		int   year;</a:t>
            </a:r>
            <a:endParaRPr lang="zh-CN" altLang="zh-CN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		int   month;</a:t>
            </a:r>
            <a:endParaRPr lang="zh-CN" altLang="zh-CN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		int   day;</a:t>
            </a:r>
            <a:endParaRPr lang="zh-CN" altLang="zh-CN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en-US" altLang="zh-CN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en-US" altLang="zh-CN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;	//</a:t>
            </a:r>
            <a:r>
              <a:rPr lang="zh-CN" altLang="zh-CN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其</a:t>
            </a:r>
            <a:r>
              <a:rPr lang="zh-CN" alt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他</a:t>
            </a:r>
            <a:r>
              <a:rPr lang="zh-CN" altLang="zh-CN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类型的结构</a:t>
            </a:r>
            <a:r>
              <a:rPr lang="zh-CN" alt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体</a:t>
            </a:r>
            <a:r>
              <a:rPr lang="zh-CN" altLang="zh-CN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可以作为本结构类型的成员</a:t>
            </a:r>
          </a:p>
          <a:p>
            <a:pPr>
              <a:buFontTx/>
              <a:buNone/>
              <a:defRPr/>
            </a:pPr>
            <a:r>
              <a:rPr lang="en-US" altLang="zh-CN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} e ;</a:t>
            </a:r>
            <a:endParaRPr lang="zh-CN" altLang="zh-CN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zh-CN" alt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4204996" y="1938603"/>
            <a:ext cx="5032778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indent="266700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typedef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struct</a:t>
            </a:r>
          </a:p>
          <a:p>
            <a:pPr indent="266700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year;</a:t>
            </a:r>
          </a:p>
          <a:p>
            <a:pPr indent="266700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month;</a:t>
            </a:r>
          </a:p>
          <a:p>
            <a:pPr indent="266700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day;</a:t>
            </a:r>
          </a:p>
          <a:p>
            <a:pPr indent="266700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}Date;</a:t>
            </a:r>
          </a:p>
          <a:p>
            <a:pPr indent="266700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Employee</a:t>
            </a:r>
          </a:p>
          <a:p>
            <a:pPr indent="266700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number;</a:t>
            </a:r>
          </a:p>
          <a:p>
            <a:pPr indent="266700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	char name;</a:t>
            </a:r>
          </a:p>
          <a:p>
            <a:pPr indent="266700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Date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birthay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indent="266700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} e ;</a:t>
            </a:r>
          </a:p>
        </p:txBody>
      </p:sp>
      <p:sp>
        <p:nvSpPr>
          <p:cNvPr id="11269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FD1B45ED-CC6C-4663-A033-8448379ED140}" type="slidenum">
              <a:rPr lang="en-US" altLang="zh-CN" sz="1200">
                <a:ea typeface="楷体_GB2312" pitchFamily="49" charset="-122"/>
              </a:rPr>
              <a:pPr algn="r" eaLnBrk="1" hangingPunct="1"/>
              <a:t>8</a:t>
            </a:fld>
            <a:endParaRPr lang="en-US" altLang="zh-CN" sz="120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结构体的存储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latin typeface="Courier New" pitchFamily="49" charset="0"/>
                <a:cs typeface="Courier New" pitchFamily="49" charset="0"/>
              </a:rPr>
              <a:t>系统为结构体在内存栈区分配空间</a:t>
            </a:r>
            <a:endParaRPr lang="en-US" altLang="zh-CN" b="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en-US" b="0" dirty="0">
                <a:latin typeface="Courier New" pitchFamily="49" charset="0"/>
                <a:cs typeface="Courier New" pitchFamily="49" charset="0"/>
              </a:rPr>
              <a:t>按</a:t>
            </a:r>
            <a:r>
              <a:rPr lang="zh-CN" altLang="zh-CN" b="0" dirty="0">
                <a:latin typeface="Courier New" pitchFamily="49" charset="0"/>
                <a:cs typeface="Courier New" pitchFamily="49" charset="0"/>
              </a:rPr>
              <a:t>构造时的顺序</a:t>
            </a:r>
            <a:r>
              <a:rPr lang="zh-CN" altLang="en-US" b="0" dirty="0">
                <a:latin typeface="Courier New" pitchFamily="49" charset="0"/>
                <a:cs typeface="Courier New" pitchFamily="49" charset="0"/>
              </a:rPr>
              <a:t>依次给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各个成员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分配空间</a:t>
            </a:r>
            <a:endParaRPr lang="en-US" altLang="zh-CN" b="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en-US" b="0" dirty="0">
                <a:latin typeface="Courier New" pitchFamily="49" charset="0"/>
                <a:cs typeface="Courier New" pitchFamily="49" charset="0"/>
              </a:rPr>
              <a:t>一般</a:t>
            </a:r>
            <a:r>
              <a:rPr lang="zh-CN" altLang="zh-CN" b="0" dirty="0">
                <a:latin typeface="Courier New" pitchFamily="49" charset="0"/>
                <a:cs typeface="Courier New" pitchFamily="49" charset="0"/>
              </a:rPr>
              <a:t>以</a:t>
            </a:r>
            <a:r>
              <a:rPr lang="zh-CN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字</a:t>
            </a:r>
            <a:r>
              <a:rPr lang="zh-CN" altLang="zh-CN" b="0" dirty="0">
                <a:latin typeface="Courier New" pitchFamily="49" charset="0"/>
                <a:cs typeface="Courier New" pitchFamily="49" charset="0"/>
              </a:rPr>
              <a:t>为单位给结构</a:t>
            </a:r>
            <a:r>
              <a:rPr lang="zh-CN" altLang="en-US" b="0" dirty="0">
                <a:latin typeface="Courier New" pitchFamily="49" charset="0"/>
                <a:cs typeface="Courier New" pitchFamily="49" charset="0"/>
              </a:rPr>
              <a:t>体</a:t>
            </a:r>
            <a:r>
              <a:rPr lang="zh-CN" altLang="zh-CN" b="0" dirty="0">
                <a:latin typeface="Courier New" pitchFamily="49" charset="0"/>
                <a:cs typeface="Courier New" pitchFamily="49" charset="0"/>
              </a:rPr>
              <a:t>分配空间</a:t>
            </a:r>
            <a:r>
              <a:rPr lang="zh-CN" altLang="en-US" b="0" dirty="0">
                <a:latin typeface="Courier New" pitchFamily="49" charset="0"/>
                <a:cs typeface="Courier New" pitchFamily="49" charset="0"/>
              </a:rPr>
              <a:t>（对齐原理）</a:t>
            </a:r>
            <a:endParaRPr lang="en-US" altLang="zh-CN" b="0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Student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number;	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char name; 	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age; 	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;</a:t>
            </a:r>
          </a:p>
          <a:p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zh-CN" altLang="en-US" b="0" dirty="0">
                <a:latin typeface="Courier New" pitchFamily="49" charset="0"/>
                <a:cs typeface="Courier New" pitchFamily="49" charset="0"/>
              </a:rPr>
              <a:t>定义结构</a:t>
            </a:r>
            <a:r>
              <a:rPr kumimoji="1" lang="zh-CN" altLang="en-US" b="0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体时一般不加</a:t>
            </a:r>
            <a:r>
              <a:rPr kumimoji="1" lang="en-US" altLang="zh-CN" b="0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register</a:t>
            </a:r>
            <a:r>
              <a:rPr kumimoji="1" lang="zh-CN" altLang="en-US" b="0" dirty="0">
                <a:latin typeface="Courier New" pitchFamily="49" charset="0"/>
                <a:cs typeface="Courier New" pitchFamily="49" charset="0"/>
                <a:sym typeface="Wingdings 3" pitchFamily="18" charset="2"/>
              </a:rPr>
              <a:t>修饰</a:t>
            </a:r>
            <a:endParaRPr lang="zh-CN" altLang="en-US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2" name="Rectangle 44"/>
          <p:cNvSpPr>
            <a:spLocks noChangeArrowheads="1"/>
          </p:cNvSpPr>
          <p:nvPr/>
        </p:nvSpPr>
        <p:spPr bwMode="auto">
          <a:xfrm>
            <a:off x="0" y="-22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>
              <a:ea typeface="楷体_GB2312" pitchFamily="49" charset="-122"/>
            </a:endParaRPr>
          </a:p>
        </p:txBody>
      </p:sp>
      <p:sp>
        <p:nvSpPr>
          <p:cNvPr id="12293" name="Rectangle 54"/>
          <p:cNvSpPr>
            <a:spLocks noChangeArrowheads="1"/>
          </p:cNvSpPr>
          <p:nvPr/>
        </p:nvSpPr>
        <p:spPr bwMode="auto">
          <a:xfrm>
            <a:off x="0" y="226368"/>
            <a:ext cx="4539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indent="266700"/>
            <a:endParaRPr lang="zh-CN" altLang="zh-CN">
              <a:ea typeface="楷体_GB2312" pitchFamily="49" charset="-122"/>
            </a:endParaRPr>
          </a:p>
        </p:txBody>
      </p:sp>
      <p:sp>
        <p:nvSpPr>
          <p:cNvPr id="1229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E746A6B0-A753-411D-946F-75A92D5B157D}" type="slidenum">
              <a:rPr lang="en-US" altLang="zh-CN" sz="1200">
                <a:ea typeface="楷体_GB2312" pitchFamily="49" charset="-122"/>
              </a:rPr>
              <a:pPr algn="r" eaLnBrk="1" hangingPunct="1"/>
              <a:t>9</a:t>
            </a:fld>
            <a:endParaRPr lang="en-US" altLang="zh-CN" sz="1200">
              <a:ea typeface="楷体_GB2312" pitchFamily="49" charset="-122"/>
            </a:endParaRPr>
          </a:p>
        </p:txBody>
      </p:sp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4019027" y="3564235"/>
            <a:ext cx="3039133" cy="1304925"/>
            <a:chOff x="0" y="0"/>
            <a:chExt cx="1070361" cy="593172"/>
          </a:xfrm>
        </p:grpSpPr>
        <p:sp>
          <p:nvSpPr>
            <p:cNvPr id="42" name="Text Box 2207"/>
            <p:cNvSpPr txBox="1">
              <a:spLocks noChangeArrowheads="1"/>
            </p:cNvSpPr>
            <p:nvPr/>
          </p:nvSpPr>
          <p:spPr bwMode="auto">
            <a:xfrm>
              <a:off x="588561" y="0"/>
              <a:ext cx="287715" cy="166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kern="100" dirty="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int</a:t>
              </a:r>
              <a:endParaRPr lang="zh-CN" kern="100" dirty="0"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43" name="Text Box 2208"/>
            <p:cNvSpPr txBox="1">
              <a:spLocks noChangeArrowheads="1"/>
            </p:cNvSpPr>
            <p:nvPr/>
          </p:nvSpPr>
          <p:spPr bwMode="auto">
            <a:xfrm>
              <a:off x="588561" y="190508"/>
              <a:ext cx="481800" cy="167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kern="100" dirty="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char  </a:t>
              </a:r>
              <a:r>
                <a:rPr lang="en-US" b="1" kern="100" dirty="0">
                  <a:solidFill>
                    <a:srgbClr val="FF0000"/>
                  </a:solidFill>
                  <a:latin typeface="Times New Roman"/>
                  <a:ea typeface="宋体"/>
                  <a:cs typeface="宋体"/>
                </a:rPr>
                <a:t>√</a:t>
              </a:r>
              <a:endParaRPr lang="zh-CN" b="1" kern="100" dirty="0">
                <a:solidFill>
                  <a:srgbClr val="FF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44" name="Text Box 2209"/>
            <p:cNvSpPr txBox="1">
              <a:spLocks noChangeArrowheads="1"/>
            </p:cNvSpPr>
            <p:nvPr/>
          </p:nvSpPr>
          <p:spPr bwMode="auto">
            <a:xfrm>
              <a:off x="588561" y="389675"/>
              <a:ext cx="287715" cy="166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kern="100" dirty="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int</a:t>
              </a:r>
              <a:endParaRPr lang="zh-CN" kern="100" dirty="0"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2301" name="Rectangle 2210"/>
            <p:cNvSpPr>
              <a:spLocks noChangeArrowheads="1"/>
            </p:cNvSpPr>
            <p:nvPr/>
          </p:nvSpPr>
          <p:spPr bwMode="auto">
            <a:xfrm>
              <a:off x="0" y="51151"/>
              <a:ext cx="507156" cy="179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02" name="Rectangle 2211"/>
            <p:cNvSpPr>
              <a:spLocks noChangeArrowheads="1"/>
            </p:cNvSpPr>
            <p:nvPr/>
          </p:nvSpPr>
          <p:spPr bwMode="auto">
            <a:xfrm>
              <a:off x="0" y="230587"/>
              <a:ext cx="507156" cy="179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303" name="Rectangle 2212"/>
            <p:cNvSpPr>
              <a:spLocks noChangeArrowheads="1"/>
            </p:cNvSpPr>
            <p:nvPr/>
          </p:nvSpPr>
          <p:spPr bwMode="auto">
            <a:xfrm>
              <a:off x="0" y="413467"/>
              <a:ext cx="507156" cy="179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33A9451-84B6-4D33-A167-CD65AA3A6D2E}"/>
              </a:ext>
            </a:extLst>
          </p:cNvPr>
          <p:cNvGrpSpPr>
            <a:grpSpLocks/>
          </p:cNvGrpSpPr>
          <p:nvPr/>
        </p:nvGrpSpPr>
        <p:grpSpPr bwMode="auto">
          <a:xfrm>
            <a:off x="8568005" y="3564235"/>
            <a:ext cx="3183130" cy="1304925"/>
            <a:chOff x="0" y="0"/>
            <a:chExt cx="1121076" cy="593172"/>
          </a:xfrm>
        </p:grpSpPr>
        <p:sp>
          <p:nvSpPr>
            <p:cNvPr id="37" name="Text Box 2207">
              <a:extLst>
                <a:ext uri="{FF2B5EF4-FFF2-40B4-BE49-F238E27FC236}">
                  <a16:creationId xmlns:a16="http://schemas.microsoft.com/office/drawing/2014/main" id="{4A93C877-4E17-4B3E-A0F9-305644677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561" y="0"/>
              <a:ext cx="287715" cy="166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kern="100" dirty="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int</a:t>
              </a:r>
              <a:endParaRPr lang="zh-CN" kern="100" dirty="0"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38" name="Text Box 2208">
              <a:extLst>
                <a:ext uri="{FF2B5EF4-FFF2-40B4-BE49-F238E27FC236}">
                  <a16:creationId xmlns:a16="http://schemas.microsoft.com/office/drawing/2014/main" id="{F92B36BA-D240-4AC2-8D6D-9072D9A88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560" y="190508"/>
              <a:ext cx="532516" cy="167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kern="100" dirty="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char  </a:t>
              </a:r>
              <a:r>
                <a:rPr lang="en-US" altLang="zh-CN" b="1" kern="100" dirty="0">
                  <a:solidFill>
                    <a:srgbClr val="FF0000"/>
                  </a:solidFill>
                  <a:latin typeface="Times New Roman"/>
                  <a:ea typeface="宋体"/>
                  <a:cs typeface="宋体"/>
                </a:rPr>
                <a:t>×</a:t>
              </a:r>
              <a:endParaRPr lang="zh-CN" b="1" kern="100" dirty="0">
                <a:solidFill>
                  <a:srgbClr val="FF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39" name="Text Box 2209">
              <a:extLst>
                <a:ext uri="{FF2B5EF4-FFF2-40B4-BE49-F238E27FC236}">
                  <a16:creationId xmlns:a16="http://schemas.microsoft.com/office/drawing/2014/main" id="{3E83FAE7-A173-413E-9EAE-21B16E2C5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561" y="389675"/>
              <a:ext cx="287715" cy="166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/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kern="100" dirty="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int</a:t>
              </a:r>
              <a:endParaRPr lang="zh-CN" kern="100" dirty="0"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45" name="Rectangle 2210">
              <a:extLst>
                <a:ext uri="{FF2B5EF4-FFF2-40B4-BE49-F238E27FC236}">
                  <a16:creationId xmlns:a16="http://schemas.microsoft.com/office/drawing/2014/main" id="{9F0A807E-2A94-4030-86E7-0885B6D88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1151"/>
              <a:ext cx="507156" cy="179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6" name="Rectangle 2211">
              <a:extLst>
                <a:ext uri="{FF2B5EF4-FFF2-40B4-BE49-F238E27FC236}">
                  <a16:creationId xmlns:a16="http://schemas.microsoft.com/office/drawing/2014/main" id="{833882E8-9AF1-4C0B-B2AA-1817D04A5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30587"/>
              <a:ext cx="126789" cy="179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7" name="Rectangle 2212">
              <a:extLst>
                <a:ext uri="{FF2B5EF4-FFF2-40B4-BE49-F238E27FC236}">
                  <a16:creationId xmlns:a16="http://schemas.microsoft.com/office/drawing/2014/main" id="{5519E24D-5288-4887-95A4-37B51DEA8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3467"/>
              <a:ext cx="507156" cy="1797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我的PPT母板">
  <a:themeElements>
    <a:clrScheme name="我的PPT母板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FF0000"/>
      </a:accent2>
      <a:accent3>
        <a:srgbClr val="FFFFFF"/>
      </a:accent3>
      <a:accent4>
        <a:srgbClr val="000000"/>
      </a:accent4>
      <a:accent5>
        <a:srgbClr val="DAEDEF"/>
      </a:accent5>
      <a:accent6>
        <a:srgbClr val="E70000"/>
      </a:accent6>
      <a:hlink>
        <a:srgbClr val="009999"/>
      </a:hlink>
      <a:folHlink>
        <a:srgbClr val="99CC00"/>
      </a:folHlink>
    </a:clrScheme>
    <a:fontScheme name="我的PPT母板">
      <a:majorFont>
        <a:latin typeface="Comic Sans MS"/>
        <a:ea typeface="楷体_GB2312"/>
        <a:cs typeface=""/>
      </a:majorFont>
      <a:minorFont>
        <a:latin typeface="Comic Sans MS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我的PPT母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E7000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13951</TotalTime>
  <Words>2251</Words>
  <Application>Microsoft Office PowerPoint</Application>
  <PresentationFormat>自定义</PresentationFormat>
  <Paragraphs>733</Paragraphs>
  <Slides>40</Slides>
  <Notes>10</Notes>
  <HiddenSlides>9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黑体</vt:lpstr>
      <vt:lpstr>华文行楷</vt:lpstr>
      <vt:lpstr>华文中宋</vt:lpstr>
      <vt:lpstr>楷体_GB2312</vt:lpstr>
      <vt:lpstr>宋体</vt:lpstr>
      <vt:lpstr>Arial</vt:lpstr>
      <vt:lpstr>Comic Sans MS</vt:lpstr>
      <vt:lpstr>Courier New</vt:lpstr>
      <vt:lpstr>Times New Roman</vt:lpstr>
      <vt:lpstr>Wingdings</vt:lpstr>
      <vt:lpstr>Wingdings 3</vt:lpstr>
      <vt:lpstr>我的PPT母板</vt:lpstr>
      <vt:lpstr>step further</vt:lpstr>
      <vt:lpstr>PowerPoint 演示文稿</vt:lpstr>
      <vt:lpstr>问题的提出</vt:lpstr>
      <vt:lpstr>结构类型的构造与结构体的定义</vt:lpstr>
      <vt:lpstr>结构类型的别名</vt:lpstr>
      <vt:lpstr>结构类型名字的（隐含）名空间与作用域</vt:lpstr>
      <vt:lpstr>PowerPoint 演示文稿</vt:lpstr>
      <vt:lpstr>结构成员的类型</vt:lpstr>
      <vt:lpstr>结构体的存储</vt:lpstr>
      <vt:lpstr>PowerPoint 演示文稿</vt:lpstr>
      <vt:lpstr>结构体的初始化</vt:lpstr>
      <vt:lpstr>PowerPoint 演示文稿</vt:lpstr>
      <vt:lpstr>结构体的操作</vt:lpstr>
      <vt:lpstr>赋值操作</vt:lpstr>
      <vt:lpstr>结构体作为函数参数/返回值</vt:lpstr>
      <vt:lpstr>PowerPoint 演示文稿</vt:lpstr>
      <vt:lpstr>PowerPoint 演示文稿</vt:lpstr>
      <vt:lpstr>PowerPoint 演示文稿</vt:lpstr>
      <vt:lpstr>PowerPoint 演示文稿</vt:lpstr>
      <vt:lpstr>结构数组</vt:lpstr>
      <vt:lpstr>PowerPoint 演示文稿</vt:lpstr>
      <vt:lpstr>PowerPoint 演示文稿</vt:lpstr>
      <vt:lpstr>PowerPoint 演示文稿</vt:lpstr>
      <vt:lpstr>PowerPoint 演示文稿</vt:lpstr>
      <vt:lpstr>用指针操纵结构体</vt:lpstr>
      <vt:lpstr>PowerPoint 演示文稿</vt:lpstr>
      <vt:lpstr>传值方式-效率不高</vt:lpstr>
      <vt:lpstr>PowerPoint 演示文稿</vt:lpstr>
      <vt:lpstr>传址方式-提高效率</vt:lpstr>
      <vt:lpstr>PowerPoint 演示文稿</vt:lpstr>
      <vt:lpstr>传址方式-提高效率，并“返回”结果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专题</dc:title>
  <dc:creator>liu</dc:creator>
  <cp:lastModifiedBy>C LIU</cp:lastModifiedBy>
  <cp:revision>937</cp:revision>
  <cp:lastPrinted>1601-01-01T00:00:00Z</cp:lastPrinted>
  <dcterms:created xsi:type="dcterms:W3CDTF">2011-09-02T01:59:06Z</dcterms:created>
  <dcterms:modified xsi:type="dcterms:W3CDTF">2022-02-15T13:26:06Z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