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47"/>
  </p:notesMasterIdLst>
  <p:handoutMasterIdLst>
    <p:handoutMasterId r:id="rId48"/>
  </p:handoutMasterIdLst>
  <p:sldIdLst>
    <p:sldId id="1943" r:id="rId2"/>
    <p:sldId id="2494" r:id="rId3"/>
    <p:sldId id="2489" r:id="rId4"/>
    <p:sldId id="2490" r:id="rId5"/>
    <p:sldId id="2492" r:id="rId6"/>
    <p:sldId id="2523" r:id="rId7"/>
    <p:sldId id="2493" r:id="rId8"/>
    <p:sldId id="2525" r:id="rId9"/>
    <p:sldId id="2508" r:id="rId10"/>
    <p:sldId id="2509" r:id="rId11"/>
    <p:sldId id="796" r:id="rId12"/>
    <p:sldId id="2495" r:id="rId13"/>
    <p:sldId id="986" r:id="rId14"/>
    <p:sldId id="988" r:id="rId15"/>
    <p:sldId id="990" r:id="rId16"/>
    <p:sldId id="2496" r:id="rId17"/>
    <p:sldId id="1124" r:id="rId18"/>
    <p:sldId id="799" r:id="rId19"/>
    <p:sldId id="2499" r:id="rId20"/>
    <p:sldId id="2498" r:id="rId21"/>
    <p:sldId id="2497" r:id="rId22"/>
    <p:sldId id="2507" r:id="rId23"/>
    <p:sldId id="2524" r:id="rId24"/>
    <p:sldId id="953" r:id="rId25"/>
    <p:sldId id="1098" r:id="rId26"/>
    <p:sldId id="2510" r:id="rId27"/>
    <p:sldId id="2511" r:id="rId28"/>
    <p:sldId id="1097" r:id="rId29"/>
    <p:sldId id="2520" r:id="rId30"/>
    <p:sldId id="2522" r:id="rId31"/>
    <p:sldId id="2513" r:id="rId32"/>
    <p:sldId id="2514" r:id="rId33"/>
    <p:sldId id="1400" r:id="rId34"/>
    <p:sldId id="2515" r:id="rId35"/>
    <p:sldId id="2516" r:id="rId36"/>
    <p:sldId id="2491" r:id="rId37"/>
    <p:sldId id="1064" r:id="rId38"/>
    <p:sldId id="2517" r:id="rId39"/>
    <p:sldId id="2518" r:id="rId40"/>
    <p:sldId id="1122" r:id="rId41"/>
    <p:sldId id="2519" r:id="rId42"/>
    <p:sldId id="1126" r:id="rId43"/>
    <p:sldId id="790" r:id="rId44"/>
    <p:sldId id="1115" r:id="rId45"/>
    <p:sldId id="1116" r:id="rId46"/>
  </p:sldIdLst>
  <p:sldSz cx="121904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0000FF"/>
    <a:srgbClr val="0000CC"/>
    <a:srgbClr val="6699FF"/>
    <a:srgbClr val="4D4D4D"/>
    <a:srgbClr val="33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8" autoAdjust="0"/>
    <p:restoredTop sz="80202" autoAdjust="0"/>
  </p:normalViewPr>
  <p:slideViewPr>
    <p:cSldViewPr>
      <p:cViewPr varScale="1">
        <p:scale>
          <a:sx n="63" d="100"/>
          <a:sy n="63" d="100"/>
        </p:scale>
        <p:origin x="63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88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DEF3145-AA18-4105-A041-4B09A1C2D0D0}" type="datetimeFigureOut">
              <a:rPr lang="zh-CN" altLang="en-US"/>
              <a:pPr>
                <a:defRPr/>
              </a:pPr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001CE63-A14D-42D2-9CEE-361DA92CD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41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EE6F1D9-5672-4762-995E-0BBEC70626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778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756D76F-F9F4-4C4D-BA42-3768D6F5798B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86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026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29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90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388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字符串处理是</a:t>
            </a:r>
            <a:r>
              <a:rPr lang="en-US" altLang="zh-CN" dirty="0"/>
              <a:t> </a:t>
            </a:r>
            <a:r>
              <a:rPr lang="zh-CN" altLang="zh-CN" dirty="0"/>
              <a:t>非数值计算任务中的常见环节，在程序设计中占有重要地位。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zh-CN" dirty="0"/>
              <a:t>语言标准库中提供了一些常用字符串处理函数，它们通常默认</a:t>
            </a:r>
            <a:r>
              <a:rPr lang="en-US" altLang="zh-CN" dirty="0"/>
              <a:t>'\0'</a:t>
            </a:r>
            <a:r>
              <a:rPr lang="zh-CN" altLang="zh-CN" dirty="0"/>
              <a:t>为字符串的结束标志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拷贝：</a:t>
            </a:r>
            <a:r>
              <a:rPr lang="zh-CN" altLang="zh-CN" dirty="0"/>
              <a:t>假设</a:t>
            </a:r>
            <a:r>
              <a:rPr lang="en-US" altLang="zh-CN" dirty="0" err="1"/>
              <a:t>src</a:t>
            </a:r>
            <a:r>
              <a:rPr lang="zh-CN" altLang="zh-CN" dirty="0"/>
              <a:t>的长度为</a:t>
            </a:r>
            <a:r>
              <a:rPr lang="en-US" altLang="zh-CN" dirty="0"/>
              <a:t>m</a:t>
            </a:r>
            <a:r>
              <a:rPr lang="zh-CN" altLang="zh-CN" dirty="0"/>
              <a:t>（至少占</a:t>
            </a:r>
            <a:r>
              <a:rPr lang="en-US" altLang="zh-CN" dirty="0"/>
              <a:t>m+1</a:t>
            </a:r>
            <a:r>
              <a:rPr lang="zh-CN" altLang="zh-CN" dirty="0"/>
              <a:t>个内存单元），</a:t>
            </a:r>
            <a:r>
              <a:rPr lang="en-US" altLang="zh-CN" dirty="0" err="1"/>
              <a:t>dst</a:t>
            </a:r>
            <a:r>
              <a:rPr lang="zh-CN" altLang="zh-CN" dirty="0"/>
              <a:t>所指向的内存空间有</a:t>
            </a:r>
            <a:r>
              <a:rPr lang="en-US" altLang="zh-CN" dirty="0"/>
              <a:t>n</a:t>
            </a:r>
            <a:r>
              <a:rPr lang="zh-CN" altLang="zh-CN" dirty="0"/>
              <a:t>个单元，则</a:t>
            </a:r>
            <a:r>
              <a:rPr lang="en-US" altLang="zh-CN" dirty="0"/>
              <a:t>n</a:t>
            </a:r>
            <a:r>
              <a:rPr lang="zh-CN" altLang="zh-CN" dirty="0"/>
              <a:t>必须不小于</a:t>
            </a:r>
            <a:r>
              <a:rPr lang="en-US" altLang="zh-CN" dirty="0"/>
              <a:t>m+1</a:t>
            </a:r>
            <a:r>
              <a:rPr lang="zh-CN" altLang="zh-CN" dirty="0"/>
              <a:t>。复制后，</a:t>
            </a:r>
            <a:r>
              <a:rPr lang="en-US" altLang="zh-CN" dirty="0" err="1"/>
              <a:t>dst</a:t>
            </a:r>
            <a:r>
              <a:rPr lang="zh-CN" altLang="zh-CN" dirty="0"/>
              <a:t>所指向的前</a:t>
            </a:r>
            <a:r>
              <a:rPr lang="en-US" altLang="zh-CN" dirty="0"/>
              <a:t>m+1</a:t>
            </a:r>
            <a:r>
              <a:rPr lang="zh-CN" altLang="zh-CN" dirty="0"/>
              <a:t>个内存单元的内容被覆盖，第</a:t>
            </a:r>
            <a:r>
              <a:rPr lang="en-US" altLang="zh-CN" dirty="0"/>
              <a:t>m+1</a:t>
            </a:r>
            <a:r>
              <a:rPr lang="zh-CN" altLang="zh-CN" dirty="0"/>
              <a:t>个内存单元的内容为</a:t>
            </a:r>
            <a:r>
              <a:rPr lang="en-US" altLang="zh-CN" dirty="0"/>
              <a:t>'\0'</a:t>
            </a:r>
            <a:r>
              <a:rPr lang="zh-CN" altLang="zh-CN" dirty="0"/>
              <a:t>，后</a:t>
            </a:r>
            <a:r>
              <a:rPr lang="en-US" altLang="zh-CN" dirty="0"/>
              <a:t>n-m-1</a:t>
            </a:r>
            <a:r>
              <a:rPr lang="zh-CN" altLang="zh-CN" dirty="0"/>
              <a:t>个内存单元中的内容不变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拼接：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原字符串的结束符被覆盖，新拼接的长字符串结尾有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'\0'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34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新标准下的常用字符串库函数用法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所以，结果字符个数至少要写成 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298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06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41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本讲义前面所有的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函数都没有定义形参。实际上，定义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函数时可以定义参数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738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49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480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以回车符作为输入的结束标志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74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cin.getline</a:t>
            </a:r>
            <a:r>
              <a:rPr lang="en-US" altLang="zh-CN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(str, 10)</a:t>
            </a:r>
            <a:r>
              <a:rPr lang="zh-CN" altLang="en-US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会先清空缓冲区，</a:t>
            </a:r>
            <a:r>
              <a:rPr lang="en-US" altLang="zh-CN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cin.get</a:t>
            </a:r>
            <a:r>
              <a:rPr lang="en-US" altLang="zh-CN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str</a:t>
            </a:r>
            <a:r>
              <a:rPr lang="en-US" altLang="zh-CN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, 10)</a:t>
            </a:r>
            <a:r>
              <a:rPr lang="zh-CN" altLang="en-US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不会清空缓冲区，会捕获残留的回车换行符</a:t>
            </a:r>
            <a:r>
              <a:rPr lang="en-US" altLang="zh-CN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08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9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普通整数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恢复十进制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08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473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04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79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9901" y="76200"/>
            <a:ext cx="2998926" cy="6737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22" y="76200"/>
            <a:ext cx="8793606" cy="6737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22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2561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587" y="76200"/>
            <a:ext cx="11987239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21" y="863600"/>
            <a:ext cx="11995705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95239" y="765175"/>
            <a:ext cx="8975614" cy="0"/>
          </a:xfrm>
          <a:prstGeom prst="line">
            <a:avLst/>
          </a:prstGeom>
          <a:noFill/>
          <a:ln w="57150">
            <a:solidFill>
              <a:srgbClr val="8D97E5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800" b="1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4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pitchFamily="34" charset="0"/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ü"/>
        <a:defRPr sz="20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2000">
          <a:solidFill>
            <a:schemeClr val="tx1"/>
          </a:solidFill>
          <a:latin typeface="Arial" charset="0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402" y="2277740"/>
            <a:ext cx="10361851" cy="1511300"/>
          </a:xfrm>
        </p:spPr>
        <p:txBody>
          <a:bodyPr/>
          <a:lstStyle/>
          <a:p>
            <a:pPr eaLnBrk="1" hangingPunct="1"/>
            <a:r>
              <a:rPr lang="en-US" altLang="zh-CN" sz="6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further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483" y="3716339"/>
            <a:ext cx="7722134" cy="1393825"/>
          </a:xfrm>
        </p:spPr>
        <p:txBody>
          <a:bodyPr/>
          <a:lstStyle/>
          <a:p>
            <a:pPr eaLnBrk="1" hangingPunct="1"/>
            <a:endParaRPr lang="en-US" altLang="zh-CN" sz="3200" dirty="0">
              <a:latin typeface="华文中宋" panose="02010600040101010101" pitchFamily="2" charset="-122"/>
            </a:endParaRPr>
          </a:p>
          <a:p>
            <a:pPr eaLnBrk="1" hangingPunct="1"/>
            <a:r>
              <a:rPr lang="zh-CN" altLang="en-US" sz="3200" dirty="0">
                <a:latin typeface="华文中宋" panose="02010600040101010101" pitchFamily="2" charset="-122"/>
              </a:rPr>
              <a:t>专题</a:t>
            </a:r>
            <a:endParaRPr lang="en-US" altLang="zh-CN" sz="3200" dirty="0">
              <a:latin typeface="华文中宋" panose="02010600040101010101" pitchFamily="2" charset="-12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51E4BD3-239C-4AE0-A9CE-49B847EA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535" y="5876926"/>
            <a:ext cx="1149921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刘奇志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6FE5E08-30C0-437E-80FE-B0D599F503D2}"/>
              </a:ext>
            </a:extLst>
          </p:cNvPr>
          <p:cNvSpPr txBox="1">
            <a:spLocks/>
          </p:cNvSpPr>
          <p:nvPr/>
        </p:nvSpPr>
        <p:spPr bwMode="auto">
          <a:xfrm>
            <a:off x="6635266" y="1673805"/>
            <a:ext cx="5529932" cy="35906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kumimoji="1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Arial" charset="0"/>
                <a:ea typeface="+mn-ea"/>
                <a:cs typeface="楷体_GB2312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l"/>
            <a:r>
              <a:rPr lang="zh-CN" altLang="en-US" sz="2400" kern="0" dirty="0"/>
              <a:t>起步：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认知与体验（硬件、软件、程序与</a:t>
            </a:r>
            <a:r>
              <a:rPr lang="en-US" altLang="zh-CN" sz="2000" kern="0" dirty="0"/>
              <a:t>C</a:t>
            </a:r>
            <a:r>
              <a:rPr lang="zh-CN" altLang="en-US" sz="2000" kern="0" dirty="0"/>
              <a:t>语言）</a:t>
            </a:r>
            <a:endParaRPr lang="en-US" altLang="zh-CN" sz="2000" kern="0" dirty="0"/>
          </a:p>
          <a:p>
            <a:pPr algn="l"/>
            <a:r>
              <a:rPr lang="zh-CN" altLang="en-US" sz="2400" kern="0" dirty="0"/>
              <a:t>进阶：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判断与推理（流程控制方法、语句）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抽象与封装（模块设计方法、函数）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表达与转换（基本操作、数据类型）</a:t>
            </a:r>
            <a:endParaRPr lang="en-US" altLang="zh-CN" sz="2000" kern="0" dirty="0"/>
          </a:p>
          <a:p>
            <a:pPr algn="l"/>
            <a:r>
              <a:rPr lang="zh-CN" altLang="en-US" sz="2400" kern="0" dirty="0">
                <a:solidFill>
                  <a:srgbClr val="FF0000"/>
                </a:solidFill>
              </a:rPr>
              <a:t>提高：</a:t>
            </a:r>
            <a:endParaRPr lang="en-US" altLang="zh-CN" sz="2400" kern="0" dirty="0">
              <a:solidFill>
                <a:srgbClr val="FF0000"/>
              </a:solidFill>
            </a:endParaRPr>
          </a:p>
          <a:p>
            <a:pPr lvl="1" algn="l"/>
            <a:r>
              <a:rPr lang="zh-CN" altLang="en-US" sz="2000" kern="0" dirty="0">
                <a:solidFill>
                  <a:srgbClr val="FF0000"/>
                </a:solidFill>
              </a:rPr>
              <a:t>构造与访问</a:t>
            </a:r>
            <a:r>
              <a:rPr lang="zh-CN" altLang="en-US" sz="2000" kern="0" dirty="0"/>
              <a:t>（</a:t>
            </a:r>
            <a:r>
              <a:rPr lang="zh-CN" altLang="en-US" sz="2000" b="1" kern="0" dirty="0">
                <a:solidFill>
                  <a:srgbClr val="FF0000"/>
                </a:solidFill>
              </a:rPr>
              <a:t>数组、指针、</a:t>
            </a:r>
            <a:r>
              <a:rPr lang="zh-CN" altLang="en-US" sz="2000" kern="0" dirty="0"/>
              <a:t>结构）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归纳与推广（程序设计的本质）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5F1757-6541-45F8-A250-EA82B96C9D1F}"/>
              </a:ext>
            </a:extLst>
          </p:cNvPr>
          <p:cNvSpPr txBox="1"/>
          <p:nvPr/>
        </p:nvSpPr>
        <p:spPr>
          <a:xfrm>
            <a:off x="2787919" y="4269674"/>
            <a:ext cx="25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字符串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43838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如果没有结束符，则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可能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会显示若干乱码（未使用过的内存初始信号往往是“烫”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、“屯”等汉字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的机内码）。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例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如，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[] = {'H', 'e', 'l', 'l', 'o'};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("%s", str); //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&lt;&lt; str;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可能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会</a:t>
            </a:r>
            <a:r>
              <a:rPr lang="zh-CN" altLang="en-US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输出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烫烫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烫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spcBef>
                <a:spcPts val="0"/>
              </a:spcBef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编程时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应防范乱码问题。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内存中总有一些单元里的信号是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'\0'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码），于是输出时，会将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数组里的字符以及其后的若干乱码全部输出，直至遇到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为止。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398AD74-09A6-457E-AABB-ED5784D50AA0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10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82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字符数组作为函数的参数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当一维数组作为函数的参数时，通常需要把一维数组的名称以及数组元素的个数传给被调用函数，以便被调函数确定数组处理的终点。</a:t>
            </a:r>
            <a:endParaRPr lang="en-US" altLang="zh-CN" dirty="0"/>
          </a:p>
          <a:p>
            <a:r>
              <a:rPr lang="zh-CN" altLang="zh-CN" dirty="0"/>
              <a:t>对于一维</a:t>
            </a:r>
            <a:r>
              <a:rPr lang="zh-CN" altLang="zh-CN" i="1" dirty="0">
                <a:solidFill>
                  <a:srgbClr val="FF0000"/>
                </a:solidFill>
              </a:rPr>
              <a:t>字符</a:t>
            </a:r>
            <a:r>
              <a:rPr lang="zh-CN" altLang="zh-CN" dirty="0"/>
              <a:t>数组，则不需要传递数组元素的个数，因为可以凭借</a:t>
            </a:r>
            <a:r>
              <a:rPr lang="en-US" altLang="zh-CN" i="1" dirty="0">
                <a:solidFill>
                  <a:srgbClr val="FF0000"/>
                </a:solidFill>
              </a:rPr>
              <a:t>'\0'</a:t>
            </a:r>
            <a:r>
              <a:rPr lang="zh-CN" altLang="zh-CN" dirty="0"/>
              <a:t>来确定其处理终点。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6DEFC42-1280-4846-99E9-701E587921F7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11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074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例</a:t>
            </a:r>
            <a:r>
              <a:rPr lang="en-US" altLang="zh-CN" b="0" dirty="0"/>
              <a:t>7.1 </a:t>
            </a:r>
            <a:r>
              <a:rPr lang="zh-CN" altLang="en-US" b="0" dirty="0">
                <a:cs typeface="Courier New" pitchFamily="49" charset="0"/>
              </a:rPr>
              <a:t>字符串拷贝</a:t>
            </a:r>
            <a:endParaRPr lang="zh-CN" altLang="en-US" b="0" dirty="0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38FA8EE-F479-4842-B60C-28C88AB01765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12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5E87E6-42B0-4BB3-BCAB-2118C8FC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9" y="863715"/>
            <a:ext cx="10463438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……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int main()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char str1[20], str2[20] = "Programming";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cs typeface="Courier New" pitchFamily="49" charset="0"/>
              </a:rPr>
              <a:t>MyStrCpy</a:t>
            </a:r>
            <a:r>
              <a:rPr lang="en-US" altLang="zh-CN" dirty="0">
                <a:latin typeface="Courier New" panose="02070309020205020404" pitchFamily="49" charset="0"/>
                <a:ea typeface="楷体_GB2312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楷体_GB2312"/>
                <a:cs typeface="Courier New" pitchFamily="49" charset="0"/>
              </a:rPr>
              <a:t>str1</a:t>
            </a:r>
            <a:r>
              <a:rPr lang="en-US" altLang="zh-CN" dirty="0">
                <a:latin typeface="Courier New" panose="02070309020205020404" pitchFamily="49" charset="0"/>
                <a:ea typeface="楷体_GB2312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楷体_GB2312"/>
                <a:cs typeface="Courier New" pitchFamily="49" charset="0"/>
              </a:rPr>
              <a:t>str2</a:t>
            </a:r>
            <a:r>
              <a:rPr lang="en-US" altLang="zh-CN" dirty="0">
                <a:latin typeface="Courier New" panose="02070309020205020404" pitchFamily="49" charset="0"/>
                <a:ea typeface="楷体_GB2312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anose="02070309020205020404" pitchFamily="49" charset="0"/>
                <a:ea typeface="楷体_GB2312"/>
                <a:cs typeface="Courier New" pitchFamily="49" charset="0"/>
              </a:rPr>
              <a:t>	</a:t>
            </a:r>
            <a:r>
              <a:rPr lang="es-ES" altLang="zh-CN" dirty="0">
                <a:latin typeface="Courier New" panose="02070309020205020404" pitchFamily="49" charset="0"/>
                <a:cs typeface="Courier New" pitchFamily="49" charset="0"/>
              </a:rPr>
              <a:t>puts(str1); 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6E4BA2-8E46-464B-A2F8-3B2C7C91E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837" y="2893000"/>
            <a:ext cx="7818650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altLang="zh-CN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s-ES" altLang="zh-CN" dirty="0">
                <a:latin typeface="Courier New" pitchFamily="49" charset="0"/>
                <a:cs typeface="Courier New" pitchFamily="49" charset="0"/>
              </a:rPr>
              <a:t>yStr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" altLang="zh-CN" dirty="0">
                <a:latin typeface="Courier New" pitchFamily="49" charset="0"/>
                <a:cs typeface="Courier New" pitchFamily="49" charset="0"/>
              </a:rPr>
              <a:t>py(char </a:t>
            </a:r>
            <a:r>
              <a:rPr lang="es-E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s-ES" altLang="zh-CN" dirty="0">
                <a:latin typeface="Courier New" pitchFamily="49" charset="0"/>
                <a:cs typeface="Courier New" pitchFamily="49" charset="0"/>
              </a:rPr>
              <a:t>[], const char </a:t>
            </a:r>
            <a:r>
              <a:rPr lang="es-E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ES" altLang="zh-CN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r>
              <a:rPr lang="es-E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altLang="zh-CN" dirty="0">
                <a:latin typeface="Courier New" pitchFamily="49" charset="0"/>
                <a:cs typeface="Courier New" pitchFamily="49" charset="0"/>
              </a:rPr>
              <a:t>    int i = 0;</a:t>
            </a:r>
          </a:p>
          <a:p>
            <a:r>
              <a:rPr lang="es-ES" altLang="zh-C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itchFamily="49" charset="0"/>
              </a:rPr>
              <a:t>while( s[</a:t>
            </a:r>
            <a:r>
              <a:rPr lang="en-US" altLang="zh-CN" dirty="0" err="1">
                <a:latin typeface="Courier New" panose="02070309020205020404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itchFamily="49" charset="0"/>
              </a:rPr>
              <a:t>]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!= '\0' </a:t>
            </a:r>
            <a:r>
              <a:rPr lang="en-US" altLang="zh-CN" dirty="0">
                <a:latin typeface="Courier New" panose="02070309020205020404" pitchFamily="49" charset="0"/>
                <a:cs typeface="Courier New" pitchFamily="49" charset="0"/>
              </a:rPr>
              <a:t>)	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		t[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 = s[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++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                              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zh-CN" altLang="es-ES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endParaRPr lang="en-US" altLang="zh-CN" dirty="0"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s-ES" altLang="zh-CN" dirty="0">
                <a:latin typeface="Courier New" panose="02070309020205020404" pitchFamily="49" charset="0"/>
                <a:cs typeface="Courier New" pitchFamily="49" charset="0"/>
              </a:rPr>
              <a:t>    </a:t>
            </a:r>
            <a:r>
              <a:rPr lang="es-E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t[i] = s[i];  //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复制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'\0'</a:t>
            </a:r>
            <a:endParaRPr lang="es-E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s-ES" altLang="zh-CN" dirty="0">
                <a:latin typeface="Courier New" panose="02070309020205020404" pitchFamily="49" charset="0"/>
                <a:cs typeface="Courier New" pitchFamily="49" charset="0"/>
              </a:rPr>
              <a:t>} 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该函数还利用了函数的副作用“返回”结果</a:t>
            </a:r>
            <a:endParaRPr lang="es-ES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0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信息检索问题是一种常见的非数值计算问题。常用的算法有顺序查找、折半查找等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533400" indent="-533400"/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折半法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二分法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：假定字符数组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str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中的字符已按从小到大的顺序排列好，先确定待查区间，然后逐步缩小范围，直到搜索完为止。</a:t>
            </a:r>
          </a:p>
          <a:p>
            <a:pPr marL="914400" lvl="1" indent="-457200"/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计算待查区间的中间元素下标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pmid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0" lvl="1" indent="-457200"/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pmid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比较，得到三种结果并分别处理：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&lt; key 	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待查记录在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str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的右半部，重新计算待查区间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str[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pmid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	= key		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查找成功，结束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&gt; key		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待查记录在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str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的左半部，重新计算待查区间</a:t>
            </a:r>
          </a:p>
          <a:p>
            <a:pPr marL="533400" indent="-533400">
              <a:spcBef>
                <a:spcPct val="0"/>
              </a:spcBef>
              <a:buFontTx/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		整个区域查找完毕，没查到，结束</a:t>
            </a:r>
          </a:p>
          <a:p>
            <a:endParaRPr lang="zh-CN" altLang="en-US" dirty="0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38FA8EE-F479-4842-B60C-28C88AB01765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13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6828891-227A-4EDC-B4D9-60164687ADCE}"/>
              </a:ext>
            </a:extLst>
          </p:cNvPr>
          <p:cNvSpPr>
            <a:spLocks/>
          </p:cNvSpPr>
          <p:nvPr/>
        </p:nvSpPr>
        <p:spPr bwMode="auto">
          <a:xfrm>
            <a:off x="2674826" y="4104075"/>
            <a:ext cx="101587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E88C57-5107-4333-AA52-8200A5EC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例</a:t>
            </a:r>
            <a:r>
              <a:rPr lang="en-US" altLang="zh-CN" b="0" dirty="0"/>
              <a:t>7.2 </a:t>
            </a:r>
            <a:r>
              <a:rPr lang="zh-CN" altLang="en-US" b="0" dirty="0">
                <a:cs typeface="Courier New" pitchFamily="49" charset="0"/>
              </a:rPr>
              <a:t>字符查找</a:t>
            </a:r>
            <a:r>
              <a:rPr lang="zh-CN" altLang="en-US" sz="2400" b="0" dirty="0">
                <a:cs typeface="Courier New" pitchFamily="49" charset="0"/>
              </a:rPr>
              <a:t>（在一串字符中查找特定的字符）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309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031735" y="838162"/>
            <a:ext cx="86348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设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key='d'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，则查找过程如下：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0    1   2   3   4   5   6   7   8   9   10  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031736" y="1981200"/>
            <a:ext cx="80253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a   b   d   f   g   h   j   k   l   s   t    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06347" y="1981200"/>
            <a:ext cx="9142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str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6347" y="2590800"/>
            <a:ext cx="10057091" cy="762000"/>
            <a:chOff x="192" y="1632"/>
            <a:chExt cx="4752" cy="480"/>
          </a:xfrm>
        </p:grpSpPr>
        <p:sp>
          <p:nvSpPr>
            <p:cNvPr id="50207" name="Text Box 6"/>
            <p:cNvSpPr txBox="1">
              <a:spLocks noChangeArrowheads="1"/>
            </p:cNvSpPr>
            <p:nvPr/>
          </p:nvSpPr>
          <p:spPr bwMode="auto">
            <a:xfrm>
              <a:off x="192" y="168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第</a:t>
              </a:r>
              <a:r>
                <a:rPr kumimoji="1" lang="en-US" altLang="zh-CN" b="1">
                  <a:latin typeface="Times New Roman" pitchFamily="18" charset="0"/>
                </a:rPr>
                <a:t>1</a:t>
              </a:r>
              <a:r>
                <a:rPr kumimoji="1" lang="zh-CN" altLang="en-US" b="1">
                  <a:latin typeface="Times New Roman" pitchFamily="18" charset="0"/>
                </a:rPr>
                <a:t>趟</a:t>
              </a:r>
            </a:p>
          </p:txBody>
        </p:sp>
        <p:sp>
          <p:nvSpPr>
            <p:cNvPr id="50208" name="Text Box 7"/>
            <p:cNvSpPr txBox="1">
              <a:spLocks noChangeArrowheads="1"/>
            </p:cNvSpPr>
            <p:nvPr/>
          </p:nvSpPr>
          <p:spPr bwMode="auto">
            <a:xfrm>
              <a:off x="960" y="182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ph</a:t>
              </a:r>
            </a:p>
          </p:txBody>
        </p:sp>
        <p:sp>
          <p:nvSpPr>
            <p:cNvPr id="50209" name="Text Box 8"/>
            <p:cNvSpPr txBox="1">
              <a:spLocks noChangeArrowheads="1"/>
            </p:cNvSpPr>
            <p:nvPr/>
          </p:nvSpPr>
          <p:spPr bwMode="auto">
            <a:xfrm>
              <a:off x="4512" y="182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pt</a:t>
              </a:r>
            </a:p>
          </p:txBody>
        </p:sp>
        <p:sp>
          <p:nvSpPr>
            <p:cNvPr id="50210" name="Text Box 9"/>
            <p:cNvSpPr txBox="1">
              <a:spLocks noChangeArrowheads="1"/>
            </p:cNvSpPr>
            <p:nvPr/>
          </p:nvSpPr>
          <p:spPr bwMode="auto">
            <a:xfrm>
              <a:off x="2640" y="182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pmid</a:t>
              </a:r>
            </a:p>
          </p:txBody>
        </p:sp>
        <p:sp>
          <p:nvSpPr>
            <p:cNvPr id="50211" name="Line 10"/>
            <p:cNvSpPr>
              <a:spLocks noChangeShapeType="1"/>
            </p:cNvSpPr>
            <p:nvPr/>
          </p:nvSpPr>
          <p:spPr bwMode="auto">
            <a:xfrm flipV="1">
              <a:off x="1104" y="16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2" name="Line 11"/>
            <p:cNvSpPr>
              <a:spLocks noChangeShapeType="1"/>
            </p:cNvSpPr>
            <p:nvPr/>
          </p:nvSpPr>
          <p:spPr bwMode="auto">
            <a:xfrm flipV="1">
              <a:off x="4656" y="16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3" name="Line 12"/>
            <p:cNvSpPr>
              <a:spLocks noChangeShapeType="1"/>
            </p:cNvSpPr>
            <p:nvPr/>
          </p:nvSpPr>
          <p:spPr bwMode="auto">
            <a:xfrm flipV="1">
              <a:off x="2880" y="1632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06347" y="4495800"/>
            <a:ext cx="5282512" cy="762000"/>
            <a:chOff x="192" y="2832"/>
            <a:chExt cx="2496" cy="480"/>
          </a:xfrm>
        </p:grpSpPr>
        <p:sp>
          <p:nvSpPr>
            <p:cNvPr id="50200" name="Text Box 14"/>
            <p:cNvSpPr txBox="1">
              <a:spLocks noChangeArrowheads="1"/>
            </p:cNvSpPr>
            <p:nvPr/>
          </p:nvSpPr>
          <p:spPr bwMode="auto">
            <a:xfrm>
              <a:off x="192" y="288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第</a:t>
              </a:r>
              <a:r>
                <a:rPr kumimoji="1" lang="en-US" altLang="zh-CN" b="1">
                  <a:latin typeface="Times New Roman" pitchFamily="18" charset="0"/>
                </a:rPr>
                <a:t>2</a:t>
              </a:r>
              <a:r>
                <a:rPr kumimoji="1" lang="zh-CN" altLang="en-US" b="1">
                  <a:latin typeface="Times New Roman" pitchFamily="18" charset="0"/>
                </a:rPr>
                <a:t>趟</a:t>
              </a:r>
            </a:p>
          </p:txBody>
        </p:sp>
        <p:sp>
          <p:nvSpPr>
            <p:cNvPr id="50201" name="Text Box 15"/>
            <p:cNvSpPr txBox="1">
              <a:spLocks noChangeArrowheads="1"/>
            </p:cNvSpPr>
            <p:nvPr/>
          </p:nvSpPr>
          <p:spPr bwMode="auto">
            <a:xfrm>
              <a:off x="960" y="302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ph</a:t>
              </a:r>
            </a:p>
          </p:txBody>
        </p:sp>
        <p:sp>
          <p:nvSpPr>
            <p:cNvPr id="50202" name="Text Box 16"/>
            <p:cNvSpPr txBox="1">
              <a:spLocks noChangeArrowheads="1"/>
            </p:cNvSpPr>
            <p:nvPr/>
          </p:nvSpPr>
          <p:spPr bwMode="auto">
            <a:xfrm>
              <a:off x="1536" y="302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pmid</a:t>
              </a:r>
            </a:p>
          </p:txBody>
        </p:sp>
        <p:sp>
          <p:nvSpPr>
            <p:cNvPr id="50203" name="Text Box 17"/>
            <p:cNvSpPr txBox="1">
              <a:spLocks noChangeArrowheads="1"/>
            </p:cNvSpPr>
            <p:nvPr/>
          </p:nvSpPr>
          <p:spPr bwMode="auto">
            <a:xfrm>
              <a:off x="2400" y="30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pt</a:t>
              </a:r>
            </a:p>
          </p:txBody>
        </p:sp>
        <p:sp>
          <p:nvSpPr>
            <p:cNvPr id="50204" name="Line 18"/>
            <p:cNvSpPr>
              <a:spLocks noChangeShapeType="1"/>
            </p:cNvSpPr>
            <p:nvPr/>
          </p:nvSpPr>
          <p:spPr bwMode="auto">
            <a:xfrm flipV="1">
              <a:off x="110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5" name="Line 19"/>
            <p:cNvSpPr>
              <a:spLocks noChangeShapeType="1"/>
            </p:cNvSpPr>
            <p:nvPr/>
          </p:nvSpPr>
          <p:spPr bwMode="auto">
            <a:xfrm flipV="1">
              <a:off x="1776" y="2832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6" name="Line 20"/>
            <p:cNvSpPr>
              <a:spLocks noChangeShapeType="1"/>
            </p:cNvSpPr>
            <p:nvPr/>
          </p:nvSpPr>
          <p:spPr bwMode="auto">
            <a:xfrm flipV="1">
              <a:off x="2544" y="28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4760" y="3581400"/>
            <a:ext cx="10768198" cy="533400"/>
            <a:chOff x="144" y="2256"/>
            <a:chExt cx="5088" cy="336"/>
          </a:xfrm>
        </p:grpSpPr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1392" y="2256"/>
              <a:ext cx="30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 </a:t>
              </a:r>
              <a:r>
                <a:rPr kumimoji="1" lang="en-US" altLang="zh-CN" b="1">
                  <a:latin typeface="Times New Roman" pitchFamily="18" charset="0"/>
                </a:rPr>
                <a:t>key&lt;str[pmid]</a:t>
              </a:r>
              <a:r>
                <a:rPr kumimoji="1" lang="zh-CN" altLang="en-US" b="1">
                  <a:latin typeface="Times New Roman" pitchFamily="18" charset="0"/>
                </a:rPr>
                <a:t>，</a:t>
              </a:r>
              <a:r>
                <a:rPr kumimoji="1" lang="en-US" altLang="zh-CN" b="1">
                  <a:latin typeface="Times New Roman" pitchFamily="18" charset="0"/>
                </a:rPr>
                <a:t>key</a:t>
              </a:r>
              <a:r>
                <a:rPr kumimoji="1" lang="zh-CN" altLang="en-US" b="1">
                  <a:latin typeface="Times New Roman" pitchFamily="18" charset="0"/>
                </a:rPr>
                <a:t>应在左半部分</a:t>
              </a:r>
            </a:p>
          </p:txBody>
        </p:sp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>
              <a:off x="144" y="2592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184" name="Line 24"/>
          <p:cNvSpPr>
            <a:spLocks noChangeShapeType="1"/>
          </p:cNvSpPr>
          <p:nvPr/>
        </p:nvSpPr>
        <p:spPr bwMode="auto">
          <a:xfrm>
            <a:off x="2742843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5" name="Line 25"/>
          <p:cNvSpPr>
            <a:spLocks noChangeShapeType="1"/>
          </p:cNvSpPr>
          <p:nvPr/>
        </p:nvSpPr>
        <p:spPr bwMode="auto">
          <a:xfrm>
            <a:off x="3464533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6" name="Line 26"/>
          <p:cNvSpPr>
            <a:spLocks noChangeShapeType="1"/>
          </p:cNvSpPr>
          <p:nvPr/>
        </p:nvSpPr>
        <p:spPr bwMode="auto">
          <a:xfrm>
            <a:off x="4186222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7" name="Line 27"/>
          <p:cNvSpPr>
            <a:spLocks noChangeShapeType="1"/>
          </p:cNvSpPr>
          <p:nvPr/>
        </p:nvSpPr>
        <p:spPr bwMode="auto">
          <a:xfrm>
            <a:off x="4910027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8" name="Line 28"/>
          <p:cNvSpPr>
            <a:spLocks noChangeShapeType="1"/>
          </p:cNvSpPr>
          <p:nvPr/>
        </p:nvSpPr>
        <p:spPr bwMode="auto">
          <a:xfrm>
            <a:off x="5631718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9" name="Line 29"/>
          <p:cNvSpPr>
            <a:spLocks noChangeShapeType="1"/>
          </p:cNvSpPr>
          <p:nvPr/>
        </p:nvSpPr>
        <p:spPr bwMode="auto">
          <a:xfrm>
            <a:off x="6353406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90" name="Line 30"/>
          <p:cNvSpPr>
            <a:spLocks noChangeShapeType="1"/>
          </p:cNvSpPr>
          <p:nvPr/>
        </p:nvSpPr>
        <p:spPr bwMode="auto">
          <a:xfrm>
            <a:off x="7077212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91" name="Line 31"/>
          <p:cNvSpPr>
            <a:spLocks noChangeShapeType="1"/>
          </p:cNvSpPr>
          <p:nvPr/>
        </p:nvSpPr>
        <p:spPr bwMode="auto">
          <a:xfrm>
            <a:off x="7798902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92" name="Line 32"/>
          <p:cNvSpPr>
            <a:spLocks noChangeShapeType="1"/>
          </p:cNvSpPr>
          <p:nvPr/>
        </p:nvSpPr>
        <p:spPr bwMode="auto">
          <a:xfrm>
            <a:off x="8520591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93" name="Line 33"/>
          <p:cNvSpPr>
            <a:spLocks noChangeShapeType="1"/>
          </p:cNvSpPr>
          <p:nvPr/>
        </p:nvSpPr>
        <p:spPr bwMode="auto">
          <a:xfrm>
            <a:off x="9244397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1090" name="Text Box 34"/>
          <p:cNvSpPr txBox="1">
            <a:spLocks noChangeArrowheads="1"/>
          </p:cNvSpPr>
          <p:nvPr/>
        </p:nvSpPr>
        <p:spPr bwMode="auto">
          <a:xfrm>
            <a:off x="2336496" y="5334000"/>
            <a:ext cx="375871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str[pmid]==key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</a:rPr>
              <a:t>找到</a:t>
            </a:r>
          </a:p>
        </p:txBody>
      </p:sp>
      <p:sp>
        <p:nvSpPr>
          <p:cNvPr id="237603" name="Line 35"/>
          <p:cNvSpPr>
            <a:spLocks noChangeShapeType="1"/>
          </p:cNvSpPr>
          <p:nvPr/>
        </p:nvSpPr>
        <p:spPr bwMode="auto">
          <a:xfrm>
            <a:off x="2351312" y="2852738"/>
            <a:ext cx="7487792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7604" name="Line 36"/>
          <p:cNvSpPr>
            <a:spLocks noChangeShapeType="1"/>
          </p:cNvSpPr>
          <p:nvPr/>
        </p:nvSpPr>
        <p:spPr bwMode="auto">
          <a:xfrm>
            <a:off x="2347079" y="4797425"/>
            <a:ext cx="3075116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65CC3E9-B6C1-4D53-9620-73DA095F4DE6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14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870231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90" grpId="0" autoUpdateAnimBg="0"/>
      <p:bldP spid="237603" grpId="0" animBg="1"/>
      <p:bldP spid="2376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2031736" y="1818540"/>
            <a:ext cx="80253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a   b   d   f   g   h   j   k   l   s   t    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06347" y="1942340"/>
            <a:ext cx="9142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str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6347" y="2323340"/>
            <a:ext cx="10057091" cy="762000"/>
            <a:chOff x="192" y="1632"/>
            <a:chExt cx="4752" cy="480"/>
          </a:xfrm>
        </p:grpSpPr>
        <p:sp>
          <p:nvSpPr>
            <p:cNvPr id="52278" name="Text Box 6"/>
            <p:cNvSpPr txBox="1">
              <a:spLocks noChangeArrowheads="1"/>
            </p:cNvSpPr>
            <p:nvPr/>
          </p:nvSpPr>
          <p:spPr bwMode="auto">
            <a:xfrm>
              <a:off x="192" y="168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第</a:t>
              </a:r>
              <a:r>
                <a:rPr kumimoji="1" lang="en-US" altLang="zh-CN" b="1">
                  <a:latin typeface="Times New Roman" pitchFamily="18" charset="0"/>
                </a:rPr>
                <a:t>1</a:t>
              </a:r>
              <a:r>
                <a:rPr kumimoji="1" lang="zh-CN" altLang="en-US" b="1">
                  <a:latin typeface="Times New Roman" pitchFamily="18" charset="0"/>
                </a:rPr>
                <a:t>趟</a:t>
              </a:r>
            </a:p>
          </p:txBody>
        </p:sp>
        <p:sp>
          <p:nvSpPr>
            <p:cNvPr id="52279" name="Text Box 7"/>
            <p:cNvSpPr txBox="1">
              <a:spLocks noChangeArrowheads="1"/>
            </p:cNvSpPr>
            <p:nvPr/>
          </p:nvSpPr>
          <p:spPr bwMode="auto">
            <a:xfrm>
              <a:off x="960" y="182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ph</a:t>
              </a:r>
            </a:p>
          </p:txBody>
        </p:sp>
        <p:sp>
          <p:nvSpPr>
            <p:cNvPr id="52280" name="Text Box 8"/>
            <p:cNvSpPr txBox="1">
              <a:spLocks noChangeArrowheads="1"/>
            </p:cNvSpPr>
            <p:nvPr/>
          </p:nvSpPr>
          <p:spPr bwMode="auto">
            <a:xfrm>
              <a:off x="4512" y="182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pt</a:t>
              </a:r>
            </a:p>
          </p:txBody>
        </p:sp>
        <p:sp>
          <p:nvSpPr>
            <p:cNvPr id="52281" name="Text Box 9"/>
            <p:cNvSpPr txBox="1">
              <a:spLocks noChangeArrowheads="1"/>
            </p:cNvSpPr>
            <p:nvPr/>
          </p:nvSpPr>
          <p:spPr bwMode="auto">
            <a:xfrm>
              <a:off x="2640" y="182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pmid</a:t>
              </a:r>
            </a:p>
          </p:txBody>
        </p:sp>
        <p:sp>
          <p:nvSpPr>
            <p:cNvPr id="52282" name="Line 10"/>
            <p:cNvSpPr>
              <a:spLocks noChangeShapeType="1"/>
            </p:cNvSpPr>
            <p:nvPr/>
          </p:nvSpPr>
          <p:spPr bwMode="auto">
            <a:xfrm flipV="1">
              <a:off x="1104" y="16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Line 11"/>
            <p:cNvSpPr>
              <a:spLocks noChangeShapeType="1"/>
            </p:cNvSpPr>
            <p:nvPr/>
          </p:nvSpPr>
          <p:spPr bwMode="auto">
            <a:xfrm flipV="1">
              <a:off x="4656" y="163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4" name="Line 12"/>
            <p:cNvSpPr>
              <a:spLocks noChangeShapeType="1"/>
            </p:cNvSpPr>
            <p:nvPr/>
          </p:nvSpPr>
          <p:spPr bwMode="auto">
            <a:xfrm flipV="1">
              <a:off x="2880" y="1632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06347" y="3237740"/>
            <a:ext cx="9752330" cy="762000"/>
            <a:chOff x="192" y="2112"/>
            <a:chExt cx="4608" cy="480"/>
          </a:xfrm>
        </p:grpSpPr>
        <p:sp>
          <p:nvSpPr>
            <p:cNvPr id="52271" name="Text Box 14"/>
            <p:cNvSpPr txBox="1">
              <a:spLocks noChangeArrowheads="1"/>
            </p:cNvSpPr>
            <p:nvPr/>
          </p:nvSpPr>
          <p:spPr bwMode="auto">
            <a:xfrm>
              <a:off x="192" y="216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第</a:t>
              </a:r>
              <a:r>
                <a:rPr kumimoji="1" lang="en-US" altLang="zh-CN" b="1">
                  <a:latin typeface="Times New Roman" pitchFamily="18" charset="0"/>
                </a:rPr>
                <a:t>2</a:t>
              </a:r>
              <a:r>
                <a:rPr kumimoji="1" lang="zh-CN" altLang="en-US" b="1">
                  <a:latin typeface="Times New Roman" pitchFamily="18" charset="0"/>
                </a:rPr>
                <a:t>趟</a:t>
              </a:r>
            </a:p>
          </p:txBody>
        </p:sp>
        <p:sp>
          <p:nvSpPr>
            <p:cNvPr id="52272" name="Text Box 15"/>
            <p:cNvSpPr txBox="1">
              <a:spLocks noChangeArrowheads="1"/>
            </p:cNvSpPr>
            <p:nvPr/>
          </p:nvSpPr>
          <p:spPr bwMode="auto">
            <a:xfrm>
              <a:off x="3024" y="230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ph</a:t>
              </a:r>
            </a:p>
          </p:txBody>
        </p:sp>
        <p:sp>
          <p:nvSpPr>
            <p:cNvPr id="52273" name="Text Box 16"/>
            <p:cNvSpPr txBox="1">
              <a:spLocks noChangeArrowheads="1"/>
            </p:cNvSpPr>
            <p:nvPr/>
          </p:nvSpPr>
          <p:spPr bwMode="auto">
            <a:xfrm>
              <a:off x="3648" y="230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pmid</a:t>
              </a:r>
            </a:p>
          </p:txBody>
        </p:sp>
        <p:sp>
          <p:nvSpPr>
            <p:cNvPr id="52274" name="Text Box 17"/>
            <p:cNvSpPr txBox="1">
              <a:spLocks noChangeArrowheads="1"/>
            </p:cNvSpPr>
            <p:nvPr/>
          </p:nvSpPr>
          <p:spPr bwMode="auto">
            <a:xfrm>
              <a:off x="4512" y="23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pt</a:t>
              </a:r>
            </a:p>
          </p:txBody>
        </p:sp>
        <p:sp>
          <p:nvSpPr>
            <p:cNvPr id="52275" name="Line 18"/>
            <p:cNvSpPr>
              <a:spLocks noChangeShapeType="1"/>
            </p:cNvSpPr>
            <p:nvPr/>
          </p:nvSpPr>
          <p:spPr bwMode="auto">
            <a:xfrm flipV="1">
              <a:off x="3168" y="21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76" name="Line 19"/>
            <p:cNvSpPr>
              <a:spLocks noChangeShapeType="1"/>
            </p:cNvSpPr>
            <p:nvPr/>
          </p:nvSpPr>
          <p:spPr bwMode="auto">
            <a:xfrm flipV="1">
              <a:off x="3888" y="2112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77" name="Line 20"/>
            <p:cNvSpPr>
              <a:spLocks noChangeShapeType="1"/>
            </p:cNvSpPr>
            <p:nvPr/>
          </p:nvSpPr>
          <p:spPr bwMode="auto">
            <a:xfrm flipV="1">
              <a:off x="4656" y="21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4760" y="2856740"/>
            <a:ext cx="10768198" cy="457200"/>
            <a:chOff x="144" y="1680"/>
            <a:chExt cx="5088" cy="288"/>
          </a:xfrm>
        </p:grpSpPr>
        <p:sp>
          <p:nvSpPr>
            <p:cNvPr id="52269" name="Text Box 22"/>
            <p:cNvSpPr txBox="1">
              <a:spLocks noChangeArrowheads="1"/>
            </p:cNvSpPr>
            <p:nvPr/>
          </p:nvSpPr>
          <p:spPr bwMode="auto">
            <a:xfrm>
              <a:off x="1392" y="1680"/>
              <a:ext cx="30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 </a:t>
              </a:r>
              <a:r>
                <a:rPr kumimoji="1" lang="en-US" altLang="zh-CN" b="1">
                  <a:latin typeface="Times New Roman" pitchFamily="18" charset="0"/>
                </a:rPr>
                <a:t>str[pmid]&lt;key</a:t>
              </a:r>
              <a:r>
                <a:rPr kumimoji="1" lang="zh-CN" altLang="en-US" b="1">
                  <a:latin typeface="Times New Roman" pitchFamily="18" charset="0"/>
                </a:rPr>
                <a:t>，</a:t>
              </a:r>
              <a:r>
                <a:rPr kumimoji="1" lang="en-US" altLang="zh-CN" b="1">
                  <a:latin typeface="Times New Roman" pitchFamily="18" charset="0"/>
                </a:rPr>
                <a:t>key</a:t>
              </a:r>
              <a:r>
                <a:rPr kumimoji="1" lang="zh-CN" altLang="en-US" b="1">
                  <a:latin typeface="Times New Roman" pitchFamily="18" charset="0"/>
                </a:rPr>
                <a:t>应在右半部分</a:t>
              </a:r>
            </a:p>
          </p:txBody>
        </p:sp>
        <p:sp>
          <p:nvSpPr>
            <p:cNvPr id="52270" name="Line 23"/>
            <p:cNvSpPr>
              <a:spLocks noChangeShapeType="1"/>
            </p:cNvSpPr>
            <p:nvPr/>
          </p:nvSpPr>
          <p:spPr bwMode="auto">
            <a:xfrm>
              <a:off x="144" y="1920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232" name="Line 24"/>
          <p:cNvSpPr>
            <a:spLocks noChangeShapeType="1"/>
          </p:cNvSpPr>
          <p:nvPr/>
        </p:nvSpPr>
        <p:spPr bwMode="auto">
          <a:xfrm>
            <a:off x="2742843" y="181854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3" name="Line 25"/>
          <p:cNvSpPr>
            <a:spLocks noChangeShapeType="1"/>
          </p:cNvSpPr>
          <p:nvPr/>
        </p:nvSpPr>
        <p:spPr bwMode="auto">
          <a:xfrm>
            <a:off x="3464533" y="181854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4" name="Line 26"/>
          <p:cNvSpPr>
            <a:spLocks noChangeShapeType="1"/>
          </p:cNvSpPr>
          <p:nvPr/>
        </p:nvSpPr>
        <p:spPr bwMode="auto">
          <a:xfrm>
            <a:off x="4186222" y="181854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5" name="Line 27"/>
          <p:cNvSpPr>
            <a:spLocks noChangeShapeType="1"/>
          </p:cNvSpPr>
          <p:nvPr/>
        </p:nvSpPr>
        <p:spPr bwMode="auto">
          <a:xfrm>
            <a:off x="4910027" y="181854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6" name="Line 28"/>
          <p:cNvSpPr>
            <a:spLocks noChangeShapeType="1"/>
          </p:cNvSpPr>
          <p:nvPr/>
        </p:nvSpPr>
        <p:spPr bwMode="auto">
          <a:xfrm>
            <a:off x="5631718" y="181854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7" name="Line 29"/>
          <p:cNvSpPr>
            <a:spLocks noChangeShapeType="1"/>
          </p:cNvSpPr>
          <p:nvPr/>
        </p:nvSpPr>
        <p:spPr bwMode="auto">
          <a:xfrm>
            <a:off x="6353406" y="181854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8" name="Line 30"/>
          <p:cNvSpPr>
            <a:spLocks noChangeShapeType="1"/>
          </p:cNvSpPr>
          <p:nvPr/>
        </p:nvSpPr>
        <p:spPr bwMode="auto">
          <a:xfrm>
            <a:off x="7077212" y="181854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9" name="Line 31"/>
          <p:cNvSpPr>
            <a:spLocks noChangeShapeType="1"/>
          </p:cNvSpPr>
          <p:nvPr/>
        </p:nvSpPr>
        <p:spPr bwMode="auto">
          <a:xfrm>
            <a:off x="7798902" y="181854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40" name="Line 32"/>
          <p:cNvSpPr>
            <a:spLocks noChangeShapeType="1"/>
          </p:cNvSpPr>
          <p:nvPr/>
        </p:nvSpPr>
        <p:spPr bwMode="auto">
          <a:xfrm>
            <a:off x="8520591" y="181854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41" name="Line 33"/>
          <p:cNvSpPr>
            <a:spLocks noChangeShapeType="1"/>
          </p:cNvSpPr>
          <p:nvPr/>
        </p:nvSpPr>
        <p:spPr bwMode="auto">
          <a:xfrm>
            <a:off x="9244397" y="181854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2114" name="Text Box 34"/>
          <p:cNvSpPr txBox="1">
            <a:spLocks noChangeArrowheads="1"/>
          </p:cNvSpPr>
          <p:nvPr/>
        </p:nvSpPr>
        <p:spPr bwMode="auto">
          <a:xfrm>
            <a:off x="2946016" y="5599940"/>
            <a:ext cx="32444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itchFamily="18" charset="0"/>
              </a:rPr>
              <a:t>key&lt;str[</a:t>
            </a:r>
            <a:r>
              <a:rPr kumimoji="1" lang="en-US" altLang="zh-CN" b="1" dirty="0" err="1">
                <a:latin typeface="Times New Roman" pitchFamily="18" charset="0"/>
              </a:rPr>
              <a:t>pmid</a:t>
            </a:r>
            <a:r>
              <a:rPr kumimoji="1" lang="en-US" altLang="zh-CN" b="1" dirty="0">
                <a:latin typeface="Times New Roman" pitchFamily="18" charset="0"/>
              </a:rPr>
              <a:t>]</a:t>
            </a:r>
            <a:r>
              <a:rPr kumimoji="1" lang="zh-CN" altLang="en-US" b="1" dirty="0">
                <a:latin typeface="Times New Roman" pitchFamily="18" charset="0"/>
              </a:rPr>
              <a:t> </a:t>
            </a:r>
            <a:r>
              <a:rPr kumimoji="1" lang="en-US" altLang="zh-CN" b="1" dirty="0" err="1">
                <a:solidFill>
                  <a:srgbClr val="FF3300"/>
                </a:solidFill>
                <a:latin typeface="Times New Roman" pitchFamily="18" charset="0"/>
              </a:rPr>
              <a:t>pt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&lt;=</a:t>
            </a:r>
            <a:r>
              <a:rPr kumimoji="1" lang="en-US" altLang="zh-CN" b="1" dirty="0" err="1">
                <a:solidFill>
                  <a:srgbClr val="FF3300"/>
                </a:solidFill>
                <a:latin typeface="Times New Roman" pitchFamily="18" charset="0"/>
              </a:rPr>
              <a:t>ph</a:t>
            </a:r>
            <a:endParaRPr kumimoji="1" lang="en-US" altLang="zh-CN" b="1" dirty="0">
              <a:solidFill>
                <a:srgbClr val="FF3300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b="1" dirty="0">
                <a:solidFill>
                  <a:srgbClr val="FF3300"/>
                </a:solidFill>
                <a:latin typeface="Times New Roman" pitchFamily="18" charset="0"/>
              </a:rPr>
              <a:t>找不到</a:t>
            </a: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04760" y="3847340"/>
            <a:ext cx="10768198" cy="457200"/>
            <a:chOff x="144" y="2304"/>
            <a:chExt cx="5088" cy="288"/>
          </a:xfrm>
        </p:grpSpPr>
        <p:sp>
          <p:nvSpPr>
            <p:cNvPr id="52267" name="Text Box 36"/>
            <p:cNvSpPr txBox="1">
              <a:spLocks noChangeArrowheads="1"/>
            </p:cNvSpPr>
            <p:nvPr/>
          </p:nvSpPr>
          <p:spPr bwMode="auto">
            <a:xfrm>
              <a:off x="1392" y="2304"/>
              <a:ext cx="30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 </a:t>
              </a:r>
              <a:r>
                <a:rPr kumimoji="1" lang="en-US" altLang="zh-CN" b="1">
                  <a:latin typeface="Times New Roman" pitchFamily="18" charset="0"/>
                </a:rPr>
                <a:t>key&lt;str[pmid]</a:t>
              </a:r>
              <a:r>
                <a:rPr kumimoji="1" lang="zh-CN" altLang="en-US" b="1">
                  <a:latin typeface="Times New Roman" pitchFamily="18" charset="0"/>
                </a:rPr>
                <a:t>，</a:t>
              </a:r>
              <a:r>
                <a:rPr kumimoji="1" lang="en-US" altLang="zh-CN" b="1">
                  <a:latin typeface="Times New Roman" pitchFamily="18" charset="0"/>
                </a:rPr>
                <a:t>key</a:t>
              </a:r>
              <a:r>
                <a:rPr kumimoji="1" lang="zh-CN" altLang="en-US" b="1">
                  <a:latin typeface="Times New Roman" pitchFamily="18" charset="0"/>
                </a:rPr>
                <a:t>应在左半部分</a:t>
              </a:r>
            </a:p>
          </p:txBody>
        </p:sp>
        <p:sp>
          <p:nvSpPr>
            <p:cNvPr id="52268" name="Line 37"/>
            <p:cNvSpPr>
              <a:spLocks noChangeShapeType="1"/>
            </p:cNvSpPr>
            <p:nvPr/>
          </p:nvSpPr>
          <p:spPr bwMode="auto">
            <a:xfrm>
              <a:off x="144" y="2544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06347" y="4228340"/>
            <a:ext cx="7619008" cy="990600"/>
            <a:chOff x="192" y="2880"/>
            <a:chExt cx="3600" cy="624"/>
          </a:xfrm>
        </p:grpSpPr>
        <p:sp>
          <p:nvSpPr>
            <p:cNvPr id="52260" name="Text Box 39"/>
            <p:cNvSpPr txBox="1">
              <a:spLocks noChangeArrowheads="1"/>
            </p:cNvSpPr>
            <p:nvPr/>
          </p:nvSpPr>
          <p:spPr bwMode="auto">
            <a:xfrm>
              <a:off x="192" y="292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第</a:t>
              </a:r>
              <a:r>
                <a:rPr kumimoji="1" lang="en-US" altLang="zh-CN" b="1">
                  <a:latin typeface="Times New Roman" pitchFamily="18" charset="0"/>
                </a:rPr>
                <a:t>3</a:t>
              </a:r>
              <a:r>
                <a:rPr kumimoji="1" lang="zh-CN" altLang="en-US" b="1">
                  <a:latin typeface="Times New Roman" pitchFamily="18" charset="0"/>
                </a:rPr>
                <a:t>趟</a:t>
              </a:r>
            </a:p>
          </p:txBody>
        </p:sp>
        <p:sp>
          <p:nvSpPr>
            <p:cNvPr id="52261" name="Text Box 40"/>
            <p:cNvSpPr txBox="1">
              <a:spLocks noChangeArrowheads="1"/>
            </p:cNvSpPr>
            <p:nvPr/>
          </p:nvSpPr>
          <p:spPr bwMode="auto">
            <a:xfrm>
              <a:off x="3024" y="307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ph</a:t>
              </a:r>
            </a:p>
          </p:txBody>
        </p:sp>
        <p:sp>
          <p:nvSpPr>
            <p:cNvPr id="52262" name="Text Box 41"/>
            <p:cNvSpPr txBox="1">
              <a:spLocks noChangeArrowheads="1"/>
            </p:cNvSpPr>
            <p:nvPr/>
          </p:nvSpPr>
          <p:spPr bwMode="auto">
            <a:xfrm>
              <a:off x="2928" y="32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pmid</a:t>
              </a:r>
            </a:p>
          </p:txBody>
        </p:sp>
        <p:sp>
          <p:nvSpPr>
            <p:cNvPr id="52263" name="Text Box 42"/>
            <p:cNvSpPr txBox="1">
              <a:spLocks noChangeArrowheads="1"/>
            </p:cNvSpPr>
            <p:nvPr/>
          </p:nvSpPr>
          <p:spPr bwMode="auto">
            <a:xfrm>
              <a:off x="3504" y="30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pt</a:t>
              </a:r>
            </a:p>
          </p:txBody>
        </p:sp>
        <p:sp>
          <p:nvSpPr>
            <p:cNvPr id="52264" name="Line 43"/>
            <p:cNvSpPr>
              <a:spLocks noChangeShapeType="1"/>
            </p:cNvSpPr>
            <p:nvPr/>
          </p:nvSpPr>
          <p:spPr bwMode="auto">
            <a:xfrm flipV="1">
              <a:off x="3168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5" name="Line 44"/>
            <p:cNvSpPr>
              <a:spLocks noChangeShapeType="1"/>
            </p:cNvSpPr>
            <p:nvPr/>
          </p:nvSpPr>
          <p:spPr bwMode="auto">
            <a:xfrm flipV="1">
              <a:off x="3168" y="3024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6" name="Line 45"/>
            <p:cNvSpPr>
              <a:spLocks noChangeShapeType="1"/>
            </p:cNvSpPr>
            <p:nvPr/>
          </p:nvSpPr>
          <p:spPr bwMode="auto">
            <a:xfrm flipV="1">
              <a:off x="3648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304760" y="5066540"/>
            <a:ext cx="10768198" cy="457200"/>
            <a:chOff x="144" y="3072"/>
            <a:chExt cx="5088" cy="288"/>
          </a:xfrm>
        </p:grpSpPr>
        <p:sp>
          <p:nvSpPr>
            <p:cNvPr id="52258" name="Text Box 47"/>
            <p:cNvSpPr txBox="1">
              <a:spLocks noChangeArrowheads="1"/>
            </p:cNvSpPr>
            <p:nvPr/>
          </p:nvSpPr>
          <p:spPr bwMode="auto">
            <a:xfrm>
              <a:off x="1392" y="3072"/>
              <a:ext cx="30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itchFamily="18" charset="0"/>
                </a:rPr>
                <a:t> </a:t>
              </a:r>
              <a:r>
                <a:rPr kumimoji="1" lang="en-US" altLang="zh-CN" b="1">
                  <a:latin typeface="Times New Roman" pitchFamily="18" charset="0"/>
                </a:rPr>
                <a:t>key&lt;str[pmid]</a:t>
              </a:r>
              <a:r>
                <a:rPr kumimoji="1" lang="zh-CN" altLang="en-US" b="1">
                  <a:latin typeface="Times New Roman" pitchFamily="18" charset="0"/>
                </a:rPr>
                <a:t>，</a:t>
              </a:r>
              <a:r>
                <a:rPr kumimoji="1" lang="en-US" altLang="zh-CN" b="1">
                  <a:latin typeface="Times New Roman" pitchFamily="18" charset="0"/>
                </a:rPr>
                <a:t>key</a:t>
              </a:r>
              <a:r>
                <a:rPr kumimoji="1" lang="zh-CN" altLang="en-US" b="1">
                  <a:latin typeface="Times New Roman" pitchFamily="18" charset="0"/>
                </a:rPr>
                <a:t>应在左半部分</a:t>
              </a:r>
            </a:p>
          </p:txBody>
        </p:sp>
        <p:sp>
          <p:nvSpPr>
            <p:cNvPr id="52259" name="Line 48"/>
            <p:cNvSpPr>
              <a:spLocks noChangeShapeType="1"/>
            </p:cNvSpPr>
            <p:nvPr/>
          </p:nvSpPr>
          <p:spPr bwMode="auto">
            <a:xfrm>
              <a:off x="144" y="3312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9665" name="Line 49"/>
          <p:cNvSpPr>
            <a:spLocks noChangeShapeType="1"/>
          </p:cNvSpPr>
          <p:nvPr/>
        </p:nvSpPr>
        <p:spPr bwMode="auto">
          <a:xfrm>
            <a:off x="2351312" y="2610678"/>
            <a:ext cx="7487792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9666" name="Line 50"/>
          <p:cNvSpPr>
            <a:spLocks noChangeShapeType="1"/>
          </p:cNvSpPr>
          <p:nvPr/>
        </p:nvSpPr>
        <p:spPr bwMode="auto">
          <a:xfrm>
            <a:off x="6763986" y="3547303"/>
            <a:ext cx="3075117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9667" name="Line 51"/>
          <p:cNvSpPr>
            <a:spLocks noChangeShapeType="1"/>
          </p:cNvSpPr>
          <p:nvPr/>
        </p:nvSpPr>
        <p:spPr bwMode="auto">
          <a:xfrm>
            <a:off x="6768219" y="4555365"/>
            <a:ext cx="958726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9668" name="Text Box 50"/>
          <p:cNvSpPr txBox="1">
            <a:spLocks noChangeArrowheads="1"/>
          </p:cNvSpPr>
          <p:nvPr/>
        </p:nvSpPr>
        <p:spPr bwMode="auto">
          <a:xfrm>
            <a:off x="406347" y="5571365"/>
            <a:ext cx="152380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第</a:t>
            </a:r>
            <a:r>
              <a:rPr kumimoji="1" lang="en-US" altLang="zh-CN" b="1">
                <a:latin typeface="Times New Roman" pitchFamily="18" charset="0"/>
              </a:rPr>
              <a:t>4</a:t>
            </a:r>
            <a:r>
              <a:rPr kumimoji="1" lang="zh-CN" altLang="en-US" b="1">
                <a:latin typeface="Times New Roman" pitchFamily="18" charset="0"/>
              </a:rPr>
              <a:t>趟</a:t>
            </a:r>
          </a:p>
        </p:txBody>
      </p:sp>
      <p:sp>
        <p:nvSpPr>
          <p:cNvPr id="239669" name="Text Box 51"/>
          <p:cNvSpPr txBox="1">
            <a:spLocks noChangeArrowheads="1"/>
          </p:cNvSpPr>
          <p:nvPr/>
        </p:nvSpPr>
        <p:spPr bwMode="auto">
          <a:xfrm>
            <a:off x="6393618" y="5952365"/>
            <a:ext cx="9142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ph</a:t>
            </a:r>
          </a:p>
        </p:txBody>
      </p:sp>
      <p:sp>
        <p:nvSpPr>
          <p:cNvPr id="239670" name="Text Box 52"/>
          <p:cNvSpPr txBox="1">
            <a:spLocks noChangeArrowheads="1"/>
          </p:cNvSpPr>
          <p:nvPr/>
        </p:nvSpPr>
        <p:spPr bwMode="auto">
          <a:xfrm>
            <a:off x="6190445" y="6257165"/>
            <a:ext cx="121904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pmid</a:t>
            </a:r>
          </a:p>
        </p:txBody>
      </p:sp>
      <p:sp>
        <p:nvSpPr>
          <p:cNvPr id="239671" name="Text Box 53"/>
          <p:cNvSpPr txBox="1">
            <a:spLocks noChangeArrowheads="1"/>
          </p:cNvSpPr>
          <p:nvPr/>
        </p:nvSpPr>
        <p:spPr bwMode="auto">
          <a:xfrm>
            <a:off x="6393618" y="5799965"/>
            <a:ext cx="60952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pt</a:t>
            </a:r>
          </a:p>
        </p:txBody>
      </p:sp>
      <p:sp>
        <p:nvSpPr>
          <p:cNvPr id="239672" name="Line 54"/>
          <p:cNvSpPr>
            <a:spLocks noChangeShapeType="1"/>
          </p:cNvSpPr>
          <p:nvPr/>
        </p:nvSpPr>
        <p:spPr bwMode="auto">
          <a:xfrm flipV="1">
            <a:off x="6698379" y="57237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9673" name="Line 55"/>
          <p:cNvSpPr>
            <a:spLocks noChangeShapeType="1"/>
          </p:cNvSpPr>
          <p:nvPr/>
        </p:nvSpPr>
        <p:spPr bwMode="auto">
          <a:xfrm flipV="1">
            <a:off x="6698379" y="5952365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9674" name="Line 56"/>
          <p:cNvSpPr>
            <a:spLocks noChangeShapeType="1"/>
          </p:cNvSpPr>
          <p:nvPr/>
        </p:nvSpPr>
        <p:spPr bwMode="auto">
          <a:xfrm flipV="1">
            <a:off x="6698379" y="54951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D904E5E7-BAAF-47B2-B6A4-0FF8B799EA71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15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2031735" y="748152"/>
            <a:ext cx="86348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设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key='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，则查找过程如下：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0    1   2   3   4   5   6   7   8   9   10   </a:t>
            </a:r>
          </a:p>
        </p:txBody>
      </p:sp>
    </p:spTree>
    <p:extLst>
      <p:ext uri="{BB962C8B-B14F-4D97-AF65-F5344CB8AC3E}">
        <p14:creationId xmlns:p14="http://schemas.microsoft.com/office/powerpoint/2010/main" val="66560224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14" grpId="0" autoUpdateAnimBg="0"/>
      <p:bldP spid="239665" grpId="0" animBg="1"/>
      <p:bldP spid="239666" grpId="0" animBg="1"/>
      <p:bldP spid="239667" grpId="0" animBg="1"/>
      <p:bldP spid="239668" grpId="0"/>
      <p:bldP spid="239669" grpId="0"/>
      <p:bldP spid="239670" grpId="0"/>
      <p:bldP spid="239671" grpId="0"/>
      <p:bldP spid="239672" grpId="0" animBg="1"/>
      <p:bldP spid="239673" grpId="0" animBg="1"/>
      <p:bldP spid="2396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38FA8EE-F479-4842-B60C-28C88AB01765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16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5E87E6-42B0-4BB3-BCAB-2118C8FC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9" y="858483"/>
            <a:ext cx="10768784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……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int main()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char key, </a:t>
            </a:r>
            <a:r>
              <a:rPr lang="en-US" altLang="zh-CN" dirty="0" err="1">
                <a:latin typeface="Courier New" pitchFamily="49" charset="0"/>
                <a:ea typeface="楷体_GB2312"/>
                <a:cs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[ ] = "</a:t>
            </a:r>
            <a:r>
              <a:rPr lang="en-US" altLang="zh-CN" dirty="0" err="1">
                <a:latin typeface="Courier New" pitchFamily="49" charset="0"/>
                <a:ea typeface="楷体_GB2312"/>
                <a:cs typeface="Courier New" pitchFamily="49" charset="0"/>
              </a:rPr>
              <a:t>abcdefghijklmnopqrst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";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("%c", &amp;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key);                     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int flag = </a:t>
            </a:r>
            <a:r>
              <a:rPr lang="en-US" altLang="zh-CN" dirty="0" err="1">
                <a:latin typeface="Courier New" pitchFamily="49" charset="0"/>
                <a:ea typeface="楷体_GB2312"/>
                <a:cs typeface="Courier New" pitchFamily="49" charset="0"/>
              </a:rPr>
              <a:t>BiSearch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(key,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0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strlen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(str)-1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flag);  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6E4BA2-8E46-464B-A2F8-3B2C7C91E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776" y="3376352"/>
            <a:ext cx="9080503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BiSearch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(char k, char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[], int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while(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{		int </a:t>
            </a:r>
            <a:r>
              <a:rPr kumimoji="1" lang="en-US" altLang="zh-CN" dirty="0" err="1">
                <a:latin typeface="Courier New" pitchFamily="49" charset="0"/>
                <a:cs typeface="Courier New" pitchFamily="49" charset="0"/>
              </a:rPr>
              <a:t>pmid</a:t>
            </a: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 = (</a:t>
            </a:r>
            <a:r>
              <a:rPr kumimoji="1" lang="en-US" altLang="zh-CN" dirty="0" err="1">
                <a:latin typeface="Courier New" pitchFamily="49" charset="0"/>
                <a:cs typeface="Courier New" pitchFamily="49" charset="0"/>
              </a:rPr>
              <a:t>ph+pt</a:t>
            </a: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		if (k == x[</a:t>
            </a:r>
            <a:r>
              <a:rPr kumimoji="1" lang="en-US" altLang="zh-CN" dirty="0" err="1">
                <a:latin typeface="Courier New" pitchFamily="49" charset="0"/>
                <a:cs typeface="Courier New" pitchFamily="49" charset="0"/>
              </a:rPr>
              <a:t>pmid</a:t>
            </a: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])  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pmid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		else if (k &gt; x[</a:t>
            </a:r>
            <a:r>
              <a:rPr kumimoji="1" lang="en-US" altLang="zh-CN" dirty="0" err="1">
                <a:latin typeface="Courier New" pitchFamily="49" charset="0"/>
                <a:cs typeface="Courier New" pitchFamily="49" charset="0"/>
              </a:rPr>
              <a:t>pmid</a:t>
            </a: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])  </a:t>
            </a:r>
            <a:r>
              <a:rPr kumimoji="1"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 = pmid+1;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		else  </a:t>
            </a:r>
            <a:r>
              <a:rPr kumimoji="1"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 = pmid-1;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return -1;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1A7F8C-3582-4A33-9EFB-BA48B16C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5E287E-E806-49B1-945F-14E8BCF2A2E7}"/>
              </a:ext>
            </a:extLst>
          </p:cNvPr>
          <p:cNvSpPr/>
          <p:nvPr/>
        </p:nvSpPr>
        <p:spPr bwMode="auto">
          <a:xfrm>
            <a:off x="5895631" y="2483895"/>
            <a:ext cx="2944880" cy="604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5F8FE9-CB79-4D96-B451-D056909078AD}"/>
              </a:ext>
            </a:extLst>
          </p:cNvPr>
          <p:cNvSpPr txBox="1"/>
          <p:nvPr/>
        </p:nvSpPr>
        <p:spPr>
          <a:xfrm>
            <a:off x="6995306" y="1341753"/>
            <a:ext cx="36904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也可以在被调函数里计算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70512F6-3979-4142-B2DF-2EB41C546FF5}"/>
              </a:ext>
            </a:extLst>
          </p:cNvPr>
          <p:cNvCxnSpPr/>
          <p:nvPr/>
        </p:nvCxnSpPr>
        <p:spPr bwMode="auto">
          <a:xfrm flipV="1">
            <a:off x="8525476" y="1803418"/>
            <a:ext cx="315035" cy="6804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07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写成递归函数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31227" y="818710"/>
            <a:ext cx="10229464" cy="60016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BiSearch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(char k, char 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[], int 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if(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pmid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ph+pt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if (k == x[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pmid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])		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pmid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else if (k &gt; x[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pmid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])	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BiSearch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(k, x, pmid+1,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else	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BiSearch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(k, x,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pmid-1);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else		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return -1;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8E13D40-7ED9-4296-A450-90687DDC9288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17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65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用指针操纵字符数组</a:t>
            </a:r>
            <a:r>
              <a:rPr lang="en-US" altLang="zh-CN" dirty="0"/>
              <a:t>——</a:t>
            </a:r>
            <a:r>
              <a:rPr lang="zh-CN" altLang="en-US" dirty="0"/>
              <a:t>字符指针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char str[10];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char *</a:t>
            </a:r>
            <a:r>
              <a:rPr lang="pt-BR" altLang="zh-CN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pstr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 = str;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相当于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pt-BR" altLang="zh-CN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pstr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 = &amp;str[0];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endParaRPr lang="pt-BR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dirty="0">
                <a:latin typeface="Courier New" pitchFamily="49" charset="0"/>
                <a:cs typeface="Courier New" pitchFamily="49" charset="0"/>
              </a:rPr>
              <a:t>pstr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先存储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str[0]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的地址，不妨设为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0x00002000(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简作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2000)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，然后，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pstr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的值可以变化为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2001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2002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2003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2004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2005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2006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2007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2008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2009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，于是可以通过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pstr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来操纵字符数组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的各个元素。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E90EB15-F208-4083-AA76-C68B0DFB8E78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18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8798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字符指针的输出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93121" y="831850"/>
            <a:ext cx="11995705" cy="5949950"/>
          </a:xfrm>
        </p:spPr>
        <p:txBody>
          <a:bodyPr/>
          <a:lstStyle/>
          <a:p>
            <a:r>
              <a:rPr lang="zh-CN" altLang="en-US" sz="2400" b="0" dirty="0">
                <a:latin typeface="Courier New" panose="02070309020205020404" pitchFamily="49" charset="0"/>
                <a:cs typeface="Courier New" pitchFamily="49" charset="0"/>
              </a:rPr>
              <a:t>通常输出的是所指向的字符串（从起始地址开始，到结束符前一个字符为止）</a:t>
            </a:r>
            <a:endParaRPr lang="en-US" altLang="zh-CN" sz="2400" b="0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  const char *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itchFamily="49" charset="0"/>
              </a:rPr>
              <a:t>pstr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 = "Hello";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  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("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%s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 \n", </a:t>
            </a:r>
            <a:r>
              <a:rPr lang="en-US" altLang="zh-CN" sz="2400" dirty="0" err="1">
                <a:latin typeface="Courier New" panose="02070309020205020404" pitchFamily="49" charset="0"/>
                <a:cs typeface="Courier New" pitchFamily="49" charset="0"/>
              </a:rPr>
              <a:t>pstr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);	</a:t>
            </a:r>
          </a:p>
          <a:p>
            <a:endParaRPr lang="en-US" altLang="zh-CN" sz="2400" b="0" dirty="0"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zh-CN" altLang="zh-CN" sz="2400" b="0" dirty="0">
                <a:latin typeface="Courier New" panose="02070309020205020404" pitchFamily="49" charset="0"/>
                <a:cs typeface="Courier New" pitchFamily="49" charset="0"/>
              </a:rPr>
              <a:t>也可以</a:t>
            </a:r>
            <a:r>
              <a:rPr lang="zh-CN" altLang="en-US" sz="2400" b="0" dirty="0">
                <a:latin typeface="Courier New" panose="02070309020205020404" pitchFamily="49" charset="0"/>
                <a:cs typeface="Courier New" pitchFamily="49" charset="0"/>
              </a:rPr>
              <a:t>用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%d</a:t>
            </a:r>
            <a:r>
              <a:rPr lang="zh-CN" altLang="en-US" sz="2400" b="0" dirty="0">
                <a:latin typeface="Courier New" panose="02070309020205020404" pitchFamily="49" charset="0"/>
                <a:cs typeface="Courier New" pitchFamily="49" charset="0"/>
              </a:rPr>
              <a:t>或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%x</a:t>
            </a:r>
            <a:r>
              <a:rPr lang="zh-CN" altLang="zh-CN" sz="2400" b="0" dirty="0">
                <a:latin typeface="Courier New" panose="02070309020205020404" pitchFamily="49" charset="0"/>
                <a:cs typeface="Courier New" pitchFamily="49" charset="0"/>
              </a:rPr>
              <a:t>显示地址值</a:t>
            </a:r>
            <a:endParaRPr lang="en-US" altLang="zh-CN" sz="2400" b="0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itchFamily="49" charset="0"/>
              </a:rPr>
              <a:t>("</a:t>
            </a:r>
            <a:r>
              <a:rPr lang="en-US" altLang="zh-CN" b="1" dirty="0">
                <a:latin typeface="Courier New" panose="02070309020205020404" pitchFamily="49" charset="0"/>
                <a:cs typeface="Courier New" pitchFamily="49" charset="0"/>
              </a:rPr>
              <a:t>%x</a:t>
            </a:r>
            <a:r>
              <a:rPr lang="en-US" altLang="zh-CN" dirty="0">
                <a:latin typeface="Courier New" panose="02070309020205020404" pitchFamily="49" charset="0"/>
                <a:cs typeface="Courier New" pitchFamily="49" charset="0"/>
              </a:rPr>
              <a:t> \n", </a:t>
            </a:r>
            <a:r>
              <a:rPr lang="en-US" altLang="zh-CN" dirty="0" err="1">
                <a:latin typeface="Courier New" panose="02070309020205020404" pitchFamily="49" charset="0"/>
                <a:cs typeface="Courier New" pitchFamily="49" charset="0"/>
              </a:rPr>
              <a:t>pstr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);//</a:t>
            </a:r>
            <a:r>
              <a:rPr lang="zh-CN" altLang="zh-CN" dirty="0">
                <a:latin typeface="Courier New" panose="02070309020205020404" pitchFamily="49" charset="0"/>
                <a:cs typeface="Courier New" pitchFamily="49" charset="0"/>
              </a:rPr>
              <a:t>按十</a:t>
            </a:r>
            <a:r>
              <a:rPr lang="zh-CN" altLang="en-US" dirty="0">
                <a:latin typeface="Courier New" panose="02070309020205020404" pitchFamily="49" charset="0"/>
                <a:cs typeface="Courier New" pitchFamily="49" charset="0"/>
              </a:rPr>
              <a:t>六</a:t>
            </a:r>
            <a:r>
              <a:rPr lang="zh-CN" altLang="zh-CN" dirty="0">
                <a:latin typeface="Courier New" panose="02070309020205020404" pitchFamily="49" charset="0"/>
                <a:cs typeface="Courier New" pitchFamily="49" charset="0"/>
              </a:rPr>
              <a:t>进制整数形式显示</a:t>
            </a:r>
            <a:endParaRPr lang="en-US" altLang="zh-CN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ourier New" panose="02070309020205020404" pitchFamily="49" charset="0"/>
              <a:cs typeface="Courier New" pitchFamily="49" charset="0"/>
            </a:endParaRPr>
          </a:p>
          <a:p>
            <a:endParaRPr lang="en-US" altLang="zh-CN" sz="2400" b="0" dirty="0"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zh-CN" altLang="en-US" sz="2400" b="0" dirty="0">
                <a:latin typeface="Courier New" panose="02070309020205020404" pitchFamily="49" charset="0"/>
                <a:cs typeface="Courier New" pitchFamily="49" charset="0"/>
              </a:rPr>
              <a:t>输出指向单个字符的指针时。。。</a:t>
            </a:r>
            <a:endParaRPr lang="en-US" altLang="zh-CN" sz="2400" b="0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 char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ch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= 'c';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 char </a:t>
            </a:r>
            <a:r>
              <a:rPr lang="en-US" altLang="zh-CN" sz="2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*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pc = &amp;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ch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\n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pc); //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cout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&lt;&lt; pc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; 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可能会输出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c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烫烫烫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…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sz="2400" b="0" dirty="0">
              <a:latin typeface="Courier New" panose="02070309020205020404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270BD49-8788-41BC-ABDC-AB3CBE4DE337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19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072BBE96-2476-45A8-8337-649EB0A52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2909" y="1977224"/>
            <a:ext cx="1452917" cy="46166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FFB2C11-8728-408A-90A4-51DBDB6CC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628" y="1467347"/>
            <a:ext cx="1620000" cy="43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altLang="zh-CN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332746-39A5-4A57-8F6D-C5B9D1872888}"/>
              </a:ext>
            </a:extLst>
          </p:cNvPr>
          <p:cNvSpPr/>
          <p:nvPr/>
        </p:nvSpPr>
        <p:spPr>
          <a:xfrm>
            <a:off x="6309297" y="1073067"/>
            <a:ext cx="92204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pstr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EB809B6-09B5-4439-A1DB-EA46EB294E69}"/>
              </a:ext>
            </a:extLst>
          </p:cNvPr>
          <p:cNvCxnSpPr/>
          <p:nvPr/>
        </p:nvCxnSpPr>
        <p:spPr bwMode="auto">
          <a:xfrm>
            <a:off x="6905296" y="1655525"/>
            <a:ext cx="5576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 Box 4">
            <a:extLst>
              <a:ext uri="{FF2B5EF4-FFF2-40B4-BE49-F238E27FC236}">
                <a16:creationId xmlns:a16="http://schemas.microsoft.com/office/drawing/2014/main" id="{6E078406-5B70-4A8A-9DE1-FA8AC9BB5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1" y="1467347"/>
            <a:ext cx="720000" cy="4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C20B0E-FB69-4383-8275-8775C9B7335A}"/>
              </a:ext>
            </a:extLst>
          </p:cNvPr>
          <p:cNvSpPr/>
          <p:nvPr/>
        </p:nvSpPr>
        <p:spPr>
          <a:xfrm>
            <a:off x="4948173" y="1977225"/>
            <a:ext cx="515247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34EF83-6C52-4A81-82EF-417BE1D1A1FE}"/>
              </a:ext>
            </a:extLst>
          </p:cNvPr>
          <p:cNvSpPr/>
          <p:nvPr/>
        </p:nvSpPr>
        <p:spPr>
          <a:xfrm>
            <a:off x="2404796" y="3429000"/>
            <a:ext cx="603067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*)</a:t>
            </a:r>
            <a:r>
              <a:rPr lang="en-US" altLang="zh-CN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字符数组</a:t>
            </a:r>
            <a:r>
              <a:rPr lang="zh-CN" altLang="en-US" dirty="0"/>
              <a:t>的定义与初始化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str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[10]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{'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H','e','l','l','o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',' ','N','J','U',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Tx/>
              <a:buNone/>
            </a:pPr>
            <a:endParaRPr lang="en-US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str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[10]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{'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H','e','l','l','o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'};</a:t>
            </a:r>
          </a:p>
          <a:p>
            <a:pPr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str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[10]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"Hello NJU";</a:t>
            </a: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6C0FA45-9011-467D-AD9F-7BF18DA817ED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2</a:t>
            </a:fld>
            <a:endParaRPr lang="en-US" altLang="zh-CN" sz="1200">
              <a:latin typeface="Arial" charset="0"/>
              <a:ea typeface="+mn-ea"/>
            </a:endParaRPr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B9367EEE-2B95-4310-B658-3A5319DD077A}"/>
              </a:ext>
            </a:extLst>
          </p:cNvPr>
          <p:cNvGrpSpPr>
            <a:grpSpLocks/>
          </p:cNvGrpSpPr>
          <p:nvPr/>
        </p:nvGrpSpPr>
        <p:grpSpPr bwMode="auto">
          <a:xfrm>
            <a:off x="3304896" y="1408516"/>
            <a:ext cx="5393622" cy="461962"/>
            <a:chOff x="1944" y="2415"/>
            <a:chExt cx="2211" cy="291"/>
          </a:xfrm>
        </p:grpSpPr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076C9069-1B43-4431-B804-BC2571AAB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415"/>
              <a:ext cx="221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Courier New" pitchFamily="49" charset="0"/>
                  <a:cs typeface="Courier New" pitchFamily="49" charset="0"/>
                </a:rPr>
                <a:t>                          </a:t>
              </a:r>
              <a:endPara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2F85E57C-96D9-4B1C-BCC4-5EF49D717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90A8F987-BFF0-4DE5-B823-E064D47C2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9E3AD63D-D7E3-46C5-995D-2CE50A405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3EA9725C-66F1-4418-885F-B49F40E25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38048A0F-7FC8-4493-847A-F95953006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7B2F70D6-F6E0-46A5-AEED-CBB2FBB9B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1B68C843-4823-46E7-991E-6444D91B9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3">
              <a:extLst>
                <a:ext uri="{FF2B5EF4-FFF2-40B4-BE49-F238E27FC236}">
                  <a16:creationId xmlns:a16="http://schemas.microsoft.com/office/drawing/2014/main" id="{36D98347-8EBC-48A4-8639-F8E5AE4D9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5C63B205-EC13-4E1F-8190-5BBAA99E7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AC5055D-59E8-4F84-8602-D1E2E4BE6A50}"/>
              </a:ext>
            </a:extLst>
          </p:cNvPr>
          <p:cNvCxnSpPr>
            <a:cxnSpLocks/>
          </p:cNvCxnSpPr>
          <p:nvPr/>
        </p:nvCxnSpPr>
        <p:spPr bwMode="auto">
          <a:xfrm>
            <a:off x="3497933" y="1223755"/>
            <a:ext cx="1" cy="375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9006995-1F30-4C86-A7BE-432A8E89A7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408434" y="1178750"/>
            <a:ext cx="1800000" cy="54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3" name="Group 4">
            <a:extLst>
              <a:ext uri="{FF2B5EF4-FFF2-40B4-BE49-F238E27FC236}">
                <a16:creationId xmlns:a16="http://schemas.microsoft.com/office/drawing/2014/main" id="{66531B16-7A27-4349-8EE2-59AB6D7BD1AE}"/>
              </a:ext>
            </a:extLst>
          </p:cNvPr>
          <p:cNvGrpSpPr>
            <a:grpSpLocks/>
          </p:cNvGrpSpPr>
          <p:nvPr/>
        </p:nvGrpSpPr>
        <p:grpSpPr bwMode="auto">
          <a:xfrm>
            <a:off x="3304896" y="2753925"/>
            <a:ext cx="5393622" cy="461962"/>
            <a:chOff x="1944" y="2415"/>
            <a:chExt cx="2211" cy="291"/>
          </a:xfrm>
        </p:grpSpPr>
        <p:sp>
          <p:nvSpPr>
            <p:cNvPr id="54" name="Text Box 5">
              <a:extLst>
                <a:ext uri="{FF2B5EF4-FFF2-40B4-BE49-F238E27FC236}">
                  <a16:creationId xmlns:a16="http://schemas.microsoft.com/office/drawing/2014/main" id="{D85D8E90-C6A6-44C8-A704-63077EE23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415"/>
              <a:ext cx="221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Courier New" pitchFamily="49" charset="0"/>
                  <a:cs typeface="Courier New" pitchFamily="49" charset="0"/>
                </a:rPr>
                <a:t>                          </a:t>
              </a:r>
              <a:endPara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Line 6">
              <a:extLst>
                <a:ext uri="{FF2B5EF4-FFF2-40B4-BE49-F238E27FC236}">
                  <a16:creationId xmlns:a16="http://schemas.microsoft.com/office/drawing/2014/main" id="{A63D07AA-D99A-47E9-811F-4A091E155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7">
              <a:extLst>
                <a:ext uri="{FF2B5EF4-FFF2-40B4-BE49-F238E27FC236}">
                  <a16:creationId xmlns:a16="http://schemas.microsoft.com/office/drawing/2014/main" id="{287E5425-BED8-44B9-915E-F55EACC06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8">
              <a:extLst>
                <a:ext uri="{FF2B5EF4-FFF2-40B4-BE49-F238E27FC236}">
                  <a16:creationId xmlns:a16="http://schemas.microsoft.com/office/drawing/2014/main" id="{7B5ADF09-BE98-45D2-81AE-ADE75E4D7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9">
              <a:extLst>
                <a:ext uri="{FF2B5EF4-FFF2-40B4-BE49-F238E27FC236}">
                  <a16:creationId xmlns:a16="http://schemas.microsoft.com/office/drawing/2014/main" id="{719E93EA-9904-44BE-9EB4-0CE7BD7D5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10">
              <a:extLst>
                <a:ext uri="{FF2B5EF4-FFF2-40B4-BE49-F238E27FC236}">
                  <a16:creationId xmlns:a16="http://schemas.microsoft.com/office/drawing/2014/main" id="{EA0EB53B-218B-4065-82D4-39CFE5C56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zh-CN" sz="2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\0 \0 \0 \0 \0</a:t>
              </a:r>
              <a:endParaRPr lang="zh-CN" altLang="en-US" sz="2600" dirty="0"/>
            </a:p>
          </p:txBody>
        </p:sp>
        <p:sp>
          <p:nvSpPr>
            <p:cNvPr id="60" name="Line 11">
              <a:extLst>
                <a:ext uri="{FF2B5EF4-FFF2-40B4-BE49-F238E27FC236}">
                  <a16:creationId xmlns:a16="http://schemas.microsoft.com/office/drawing/2014/main" id="{BCB73ECA-766F-4824-B9B4-3EC1A3058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12">
              <a:extLst>
                <a:ext uri="{FF2B5EF4-FFF2-40B4-BE49-F238E27FC236}">
                  <a16:creationId xmlns:a16="http://schemas.microsoft.com/office/drawing/2014/main" id="{841F6457-B6CF-4BF5-9029-4B66A986F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13">
              <a:extLst>
                <a:ext uri="{FF2B5EF4-FFF2-40B4-BE49-F238E27FC236}">
                  <a16:creationId xmlns:a16="http://schemas.microsoft.com/office/drawing/2014/main" id="{A6DAD19C-B206-42DA-85D9-79E43E556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14">
              <a:extLst>
                <a:ext uri="{FF2B5EF4-FFF2-40B4-BE49-F238E27FC236}">
                  <a16:creationId xmlns:a16="http://schemas.microsoft.com/office/drawing/2014/main" id="{BB93813B-6509-4A87-9637-70D7E0878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7" name="Group 4">
            <a:extLst>
              <a:ext uri="{FF2B5EF4-FFF2-40B4-BE49-F238E27FC236}">
                <a16:creationId xmlns:a16="http://schemas.microsoft.com/office/drawing/2014/main" id="{3062961A-AF16-46D3-B649-53389B372C77}"/>
              </a:ext>
            </a:extLst>
          </p:cNvPr>
          <p:cNvGrpSpPr>
            <a:grpSpLocks/>
          </p:cNvGrpSpPr>
          <p:nvPr/>
        </p:nvGrpSpPr>
        <p:grpSpPr bwMode="auto">
          <a:xfrm>
            <a:off x="5240111" y="3474005"/>
            <a:ext cx="5393622" cy="461962"/>
            <a:chOff x="1944" y="2415"/>
            <a:chExt cx="2211" cy="291"/>
          </a:xfrm>
          <a:solidFill>
            <a:schemeClr val="accent5"/>
          </a:solidFill>
        </p:grpSpPr>
        <p:sp>
          <p:nvSpPr>
            <p:cNvPr id="78" name="Text Box 5">
              <a:extLst>
                <a:ext uri="{FF2B5EF4-FFF2-40B4-BE49-F238E27FC236}">
                  <a16:creationId xmlns:a16="http://schemas.microsoft.com/office/drawing/2014/main" id="{328B6282-CA5C-4AB5-BC0F-0723E0DAF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415"/>
              <a:ext cx="2211" cy="2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Courier New" pitchFamily="49" charset="0"/>
                  <a:cs typeface="Courier New" pitchFamily="49" charset="0"/>
                </a:rPr>
                <a:t>H  e  l  </a:t>
              </a:r>
              <a:r>
                <a:rPr kumimoji="1" lang="en-US" altLang="zh-CN" b="1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kumimoji="1" lang="en-US" altLang="zh-CN" b="1" dirty="0">
                  <a:latin typeface="Courier New" pitchFamily="49" charset="0"/>
                  <a:cs typeface="Courier New" pitchFamily="49" charset="0"/>
                </a:rPr>
                <a:t>  o    N  J  U  </a:t>
              </a:r>
              <a:r>
                <a:rPr kumimoji="1" lang="en-US" altLang="zh-CN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\0</a:t>
              </a:r>
            </a:p>
          </p:txBody>
        </p:sp>
        <p:sp>
          <p:nvSpPr>
            <p:cNvPr id="79" name="Line 6">
              <a:extLst>
                <a:ext uri="{FF2B5EF4-FFF2-40B4-BE49-F238E27FC236}">
                  <a16:creationId xmlns:a16="http://schemas.microsoft.com/office/drawing/2014/main" id="{96F033DF-A04C-4E84-ABFD-710A56968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415"/>
              <a:ext cx="0" cy="2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7">
              <a:extLst>
                <a:ext uri="{FF2B5EF4-FFF2-40B4-BE49-F238E27FC236}">
                  <a16:creationId xmlns:a16="http://schemas.microsoft.com/office/drawing/2014/main" id="{A3ACB126-176E-4B52-B4A8-161FA20F4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415"/>
              <a:ext cx="0" cy="2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8">
              <a:extLst>
                <a:ext uri="{FF2B5EF4-FFF2-40B4-BE49-F238E27FC236}">
                  <a16:creationId xmlns:a16="http://schemas.microsoft.com/office/drawing/2014/main" id="{3C597D3E-2256-42D0-9D25-C6388DFCC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415"/>
              <a:ext cx="0" cy="2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9">
              <a:extLst>
                <a:ext uri="{FF2B5EF4-FFF2-40B4-BE49-F238E27FC236}">
                  <a16:creationId xmlns:a16="http://schemas.microsoft.com/office/drawing/2014/main" id="{D6F66443-A08E-434E-9418-950A2430F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2415"/>
              <a:ext cx="0" cy="2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10">
              <a:extLst>
                <a:ext uri="{FF2B5EF4-FFF2-40B4-BE49-F238E27FC236}">
                  <a16:creationId xmlns:a16="http://schemas.microsoft.com/office/drawing/2014/main" id="{1647AC4A-31B5-4BAF-BA32-2D43CB384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2415"/>
              <a:ext cx="0" cy="2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11">
              <a:extLst>
                <a:ext uri="{FF2B5EF4-FFF2-40B4-BE49-F238E27FC236}">
                  <a16:creationId xmlns:a16="http://schemas.microsoft.com/office/drawing/2014/main" id="{BC24D095-E075-4006-87E2-86E8F12A5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415"/>
              <a:ext cx="0" cy="2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12">
              <a:extLst>
                <a:ext uri="{FF2B5EF4-FFF2-40B4-BE49-F238E27FC236}">
                  <a16:creationId xmlns:a16="http://schemas.microsoft.com/office/drawing/2014/main" id="{A69B2B96-AAA0-419B-8486-C01273F14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415"/>
              <a:ext cx="0" cy="2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13">
              <a:extLst>
                <a:ext uri="{FF2B5EF4-FFF2-40B4-BE49-F238E27FC236}">
                  <a16:creationId xmlns:a16="http://schemas.microsoft.com/office/drawing/2014/main" id="{80E3F801-AA2F-453F-8F86-4920D76DF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2415"/>
              <a:ext cx="0" cy="2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14">
              <a:extLst>
                <a:ext uri="{FF2B5EF4-FFF2-40B4-BE49-F238E27FC236}">
                  <a16:creationId xmlns:a16="http://schemas.microsoft.com/office/drawing/2014/main" id="{4C684079-ABA1-4FA0-B460-A3730ED12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" y="2415"/>
              <a:ext cx="0" cy="2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0" name="Group 4">
            <a:extLst>
              <a:ext uri="{FF2B5EF4-FFF2-40B4-BE49-F238E27FC236}">
                <a16:creationId xmlns:a16="http://schemas.microsoft.com/office/drawing/2014/main" id="{B9ACAE20-D58D-4AC4-A512-354ED480052E}"/>
              </a:ext>
            </a:extLst>
          </p:cNvPr>
          <p:cNvGrpSpPr>
            <a:grpSpLocks/>
          </p:cNvGrpSpPr>
          <p:nvPr/>
        </p:nvGrpSpPr>
        <p:grpSpPr bwMode="auto">
          <a:xfrm>
            <a:off x="3311874" y="4239090"/>
            <a:ext cx="5393622" cy="461962"/>
            <a:chOff x="1944" y="2415"/>
            <a:chExt cx="2211" cy="291"/>
          </a:xfrm>
        </p:grpSpPr>
        <p:sp>
          <p:nvSpPr>
            <p:cNvPr id="91" name="Text Box 5">
              <a:extLst>
                <a:ext uri="{FF2B5EF4-FFF2-40B4-BE49-F238E27FC236}">
                  <a16:creationId xmlns:a16="http://schemas.microsoft.com/office/drawing/2014/main" id="{5BBED5D5-C03B-44A7-AF8F-7ACA878D6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415"/>
              <a:ext cx="221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Courier New" pitchFamily="49" charset="0"/>
                  <a:cs typeface="Courier New" pitchFamily="49" charset="0"/>
                </a:rPr>
                <a:t>                          </a:t>
              </a:r>
              <a:endPara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Line 6">
              <a:extLst>
                <a:ext uri="{FF2B5EF4-FFF2-40B4-BE49-F238E27FC236}">
                  <a16:creationId xmlns:a16="http://schemas.microsoft.com/office/drawing/2014/main" id="{B60BA04E-2F56-4D98-BD87-FCFD32D84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7">
              <a:extLst>
                <a:ext uri="{FF2B5EF4-FFF2-40B4-BE49-F238E27FC236}">
                  <a16:creationId xmlns:a16="http://schemas.microsoft.com/office/drawing/2014/main" id="{236E3F6F-E2B6-497A-8CDE-AEBA45304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8">
              <a:extLst>
                <a:ext uri="{FF2B5EF4-FFF2-40B4-BE49-F238E27FC236}">
                  <a16:creationId xmlns:a16="http://schemas.microsoft.com/office/drawing/2014/main" id="{443BB7FF-A889-4247-899D-B7C22CE4F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Line 9">
              <a:extLst>
                <a:ext uri="{FF2B5EF4-FFF2-40B4-BE49-F238E27FC236}">
                  <a16:creationId xmlns:a16="http://schemas.microsoft.com/office/drawing/2014/main" id="{9F979AA3-442B-4CF3-A698-AAC89670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10">
              <a:extLst>
                <a:ext uri="{FF2B5EF4-FFF2-40B4-BE49-F238E27FC236}">
                  <a16:creationId xmlns:a16="http://schemas.microsoft.com/office/drawing/2014/main" id="{4CCAAB23-EB2A-426B-943D-BD000E452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11">
              <a:extLst>
                <a:ext uri="{FF2B5EF4-FFF2-40B4-BE49-F238E27FC236}">
                  <a16:creationId xmlns:a16="http://schemas.microsoft.com/office/drawing/2014/main" id="{62E40D7C-39EE-4EBE-A7D8-4575C3CF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Line 12">
              <a:extLst>
                <a:ext uri="{FF2B5EF4-FFF2-40B4-BE49-F238E27FC236}">
                  <a16:creationId xmlns:a16="http://schemas.microsoft.com/office/drawing/2014/main" id="{B3ACBC54-BB36-46E5-8112-40B0E43B3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Line 13">
              <a:extLst>
                <a:ext uri="{FF2B5EF4-FFF2-40B4-BE49-F238E27FC236}">
                  <a16:creationId xmlns:a16="http://schemas.microsoft.com/office/drawing/2014/main" id="{5465086A-FAEC-482B-BF6F-E7AA8F0E4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Line 14">
              <a:extLst>
                <a:ext uri="{FF2B5EF4-FFF2-40B4-BE49-F238E27FC236}">
                  <a16:creationId xmlns:a16="http://schemas.microsoft.com/office/drawing/2014/main" id="{F791870C-DDEE-49F5-A880-035ADADC0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" y="2415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87FDAEE-1839-4EE1-B5B7-1B3CA9059FBD}"/>
              </a:ext>
            </a:extLst>
          </p:cNvPr>
          <p:cNvCxnSpPr>
            <a:cxnSpLocks/>
          </p:cNvCxnSpPr>
          <p:nvPr/>
        </p:nvCxnSpPr>
        <p:spPr bwMode="auto">
          <a:xfrm>
            <a:off x="3497933" y="2573905"/>
            <a:ext cx="1" cy="375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1C0118F-DA02-413E-9BF2-A364B4DEF026}"/>
              </a:ext>
            </a:extLst>
          </p:cNvPr>
          <p:cNvCxnSpPr>
            <a:cxnSpLocks/>
          </p:cNvCxnSpPr>
          <p:nvPr/>
        </p:nvCxnSpPr>
        <p:spPr bwMode="auto">
          <a:xfrm flipH="1">
            <a:off x="8408434" y="4014065"/>
            <a:ext cx="1800000" cy="54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9E14769-9726-4414-99BE-6AD8EAF27A8C}"/>
              </a:ext>
            </a:extLst>
          </p:cNvPr>
          <p:cNvCxnSpPr>
            <a:cxnSpLocks/>
          </p:cNvCxnSpPr>
          <p:nvPr/>
        </p:nvCxnSpPr>
        <p:spPr bwMode="auto">
          <a:xfrm flipH="1">
            <a:off x="3575914" y="3984956"/>
            <a:ext cx="1800000" cy="54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261AEE5-A87F-4CB1-856F-2FEE20046FB7}"/>
              </a:ext>
            </a:extLst>
          </p:cNvPr>
          <p:cNvCxnSpPr>
            <a:cxnSpLocks/>
          </p:cNvCxnSpPr>
          <p:nvPr/>
        </p:nvCxnSpPr>
        <p:spPr bwMode="auto">
          <a:xfrm flipH="1">
            <a:off x="5540635" y="2528900"/>
            <a:ext cx="863650" cy="450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字符指针 </a:t>
            </a:r>
            <a:r>
              <a:rPr lang="en-US" altLang="zh-CN" dirty="0"/>
              <a:t>vs. </a:t>
            </a:r>
            <a:r>
              <a:rPr lang="zh-CN" altLang="en-US" dirty="0"/>
              <a:t>字符数组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itchFamily="49" charset="0"/>
                <a:cs typeface="Courier New" pitchFamily="49" charset="0"/>
              </a:rPr>
              <a:t>区别之要点：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存储空间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char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pstr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char str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初始化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const char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"Hello NJU";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用字符串常量首字符的</a:t>
            </a:r>
            <a:r>
              <a:rPr lang="zh-CN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地址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初始化指针变量</a:t>
            </a:r>
            <a:endParaRPr lang="en-US" altLang="zh-CN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char str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[10]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"Hello NJU";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用字符串常量中的</a:t>
            </a:r>
            <a:r>
              <a:rPr lang="zh-CN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字符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初始化字符数组的元素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赋值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"Hello NJU";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可以将字符串常量首字符的</a:t>
            </a:r>
            <a:r>
              <a:rPr lang="zh-CN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地址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赋给指针变量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str = "Hello NJU";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× 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不可以赋值，因为数组名代表第一个元素的地址，是常量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输入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("%s", str);  	//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可以输入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pstr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); 	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？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不一定能输入，要看指针指向何处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DEF8F4A-E24C-420A-9B75-040658844622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20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3A0F8E1-EDA0-4AE2-A5D2-82B6CE24C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906" y="1568541"/>
            <a:ext cx="2054016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                         </a:t>
            </a:r>
            <a:endParaRPr kumimoji="1" lang="en-US" altLang="zh-CN" b="1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C62424-F41A-4A94-9C85-180BD84DC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661" y="1568541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8E35695E-8A24-433E-B78B-6AD0D7578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4111" y="1568541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36E424C7-7329-4DF9-A2A3-07690BD0A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7122" y="1568541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B5FBA8D3-2F7E-45FE-B7A5-59DC33460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906" y="2201953"/>
            <a:ext cx="4281228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                         </a:t>
            </a:r>
            <a:endParaRPr kumimoji="1" lang="en-US" altLang="zh-CN" b="1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6011AC19-1BF9-412D-83E4-3AE9A3973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661" y="2201953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65697F9-2587-4BF2-B681-95F08FF13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4111" y="2201953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E3BA5D67-0BD3-4424-8C7F-963EB5B81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7122" y="2201953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95275EBE-71C5-4F8A-AB61-3991C986B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922" y="2201953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466753AB-09F1-4C5D-9A47-159BEAFB7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888" y="2201953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F824E500-420E-4D53-BBB3-80EFB988B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9338" y="2201953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AD65F68F-9DDD-446D-848C-CF1E25129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1398" y="2201953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40FF994B-9AC7-41BD-B498-AD5C78BF0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6139" y="2201953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115B7210-10A7-4058-9362-046F0E16C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939" y="2201953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2612284-9AD3-4D2A-BF38-592273AF8F8D}"/>
              </a:ext>
            </a:extLst>
          </p:cNvPr>
          <p:cNvCxnSpPr/>
          <p:nvPr/>
        </p:nvCxnSpPr>
        <p:spPr bwMode="auto">
          <a:xfrm>
            <a:off x="7676139" y="2201953"/>
            <a:ext cx="7593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B61E594-676A-454D-B951-DCBF89B2F0FB}"/>
              </a:ext>
            </a:extLst>
          </p:cNvPr>
          <p:cNvCxnSpPr/>
          <p:nvPr/>
        </p:nvCxnSpPr>
        <p:spPr bwMode="auto">
          <a:xfrm>
            <a:off x="7676139" y="2663915"/>
            <a:ext cx="7593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A8144A6-365B-4FDA-B8D0-4F3A531D2A12}"/>
              </a:ext>
            </a:extLst>
          </p:cNvPr>
          <p:cNvSpPr/>
          <p:nvPr/>
        </p:nvSpPr>
        <p:spPr>
          <a:xfrm>
            <a:off x="6725276" y="5330090"/>
            <a:ext cx="488053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pstr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= str;</a:t>
            </a:r>
          </a:p>
          <a:p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pstr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= str;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12BF10-ED12-413A-9B30-083659B769E3}"/>
              </a:ext>
            </a:extLst>
          </p:cNvPr>
          <p:cNvSpPr/>
          <p:nvPr/>
        </p:nvSpPr>
        <p:spPr>
          <a:xfrm>
            <a:off x="9553582" y="5330090"/>
            <a:ext cx="2052232" cy="7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然后才可以对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pstr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进行输入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206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例</a:t>
            </a:r>
            <a:r>
              <a:rPr lang="en-US" altLang="zh-CN" b="0" dirty="0"/>
              <a:t>7.3 </a:t>
            </a:r>
            <a:r>
              <a:rPr lang="zh-CN" altLang="en-US" b="0" dirty="0">
                <a:cs typeface="Courier New" pitchFamily="49" charset="0"/>
              </a:rPr>
              <a:t>字符串反转</a:t>
            </a:r>
            <a:endParaRPr lang="zh-CN" altLang="en-US" b="0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E90EB15-F208-4083-AA76-C68B0DFB8E78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21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8082EB-B7D9-489C-BAF4-F178EE15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9" y="858483"/>
            <a:ext cx="6463993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……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int main()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char str[ ] = "A level";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Reverse(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("%s \n", str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);  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134A63-9CE8-46DD-82B6-519E35F79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298" y="3113965"/>
            <a:ext cx="9350533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Reverse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[]) 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char *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=x, *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(*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 != '\0'; ++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让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zh-CN" altLang="zh-CN" sz="2000" dirty="0">
                <a:latin typeface="Courier New" pitchFamily="49" charset="0"/>
                <a:cs typeface="Courier New" pitchFamily="49" charset="0"/>
              </a:rPr>
              <a:t>指向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结束</a:t>
            </a:r>
            <a:r>
              <a:rPr lang="zh-CN" altLang="zh-CN" sz="2000" dirty="0">
                <a:latin typeface="Courier New" pitchFamily="49" charset="0"/>
                <a:cs typeface="Courier New" pitchFamily="49" charset="0"/>
              </a:rPr>
              <a:t>符</a:t>
            </a: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--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	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{		char temp =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temp;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} //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相向移动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73A5428E-2394-42BC-B394-D0170B56C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718" y="2185122"/>
            <a:ext cx="194527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A level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\0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4A590AC-EB35-43BB-B6E2-C1C005743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718" y="1277020"/>
            <a:ext cx="194527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A level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\0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AC36D66-BBDF-4166-9679-6988687BA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296" y="2196235"/>
            <a:ext cx="298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/>
          </a:p>
        </p:txBody>
      </p:sp>
      <p:grpSp>
        <p:nvGrpSpPr>
          <p:cNvPr id="10" name="Group 38">
            <a:extLst>
              <a:ext uri="{FF2B5EF4-FFF2-40B4-BE49-F238E27FC236}">
                <a16:creationId xmlns:a16="http://schemas.microsoft.com/office/drawing/2014/main" id="{1E34B811-FC3F-4B57-B6CD-9B11BF5ADF00}"/>
              </a:ext>
            </a:extLst>
          </p:cNvPr>
          <p:cNvGrpSpPr>
            <a:grpSpLocks/>
          </p:cNvGrpSpPr>
          <p:nvPr/>
        </p:nvGrpSpPr>
        <p:grpSpPr bwMode="auto">
          <a:xfrm>
            <a:off x="7475131" y="908720"/>
            <a:ext cx="1140735" cy="511175"/>
            <a:chOff x="4014" y="709"/>
            <a:chExt cx="595" cy="322"/>
          </a:xfrm>
          <a:noFill/>
        </p:grpSpPr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74C99F10-2109-4DA8-9D27-6EEC23B36C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709"/>
              <a:ext cx="595" cy="289"/>
              <a:chOff x="4014" y="709"/>
              <a:chExt cx="595" cy="289"/>
            </a:xfrm>
            <a:grpFill/>
          </p:grpSpPr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A2E520D-8E9E-4ECC-861F-BBAEE4583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3" y="884"/>
                <a:ext cx="56" cy="11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9F88E601-C15D-4E50-9E76-B7AFC5ABD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856"/>
                <a:ext cx="28" cy="11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Freeform 15">
                <a:extLst>
                  <a:ext uri="{FF2B5EF4-FFF2-40B4-BE49-F238E27FC236}">
                    <a16:creationId xmlns:a16="http://schemas.microsoft.com/office/drawing/2014/main" id="{D222822E-C20C-4A96-9E59-70DAFD6A2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709"/>
                <a:ext cx="511" cy="175"/>
              </a:xfrm>
              <a:custGeom>
                <a:avLst/>
                <a:gdLst>
                  <a:gd name="T0" fmla="*/ 0 w 511"/>
                  <a:gd name="T1" fmla="*/ 147 h 175"/>
                  <a:gd name="T2" fmla="*/ 255 w 511"/>
                  <a:gd name="T3" fmla="*/ 5 h 175"/>
                  <a:gd name="T4" fmla="*/ 511 w 511"/>
                  <a:gd name="T5" fmla="*/ 175 h 175"/>
                  <a:gd name="T6" fmla="*/ 0 60000 65536"/>
                  <a:gd name="T7" fmla="*/ 0 60000 65536"/>
                  <a:gd name="T8" fmla="*/ 0 60000 65536"/>
                  <a:gd name="T9" fmla="*/ 0 w 511"/>
                  <a:gd name="T10" fmla="*/ 0 h 175"/>
                  <a:gd name="T11" fmla="*/ 511 w 511"/>
                  <a:gd name="T12" fmla="*/ 175 h 1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1" h="175">
                    <a:moveTo>
                      <a:pt x="0" y="147"/>
                    </a:moveTo>
                    <a:cubicBezTo>
                      <a:pt x="85" y="73"/>
                      <a:pt x="170" y="0"/>
                      <a:pt x="255" y="5"/>
                    </a:cubicBezTo>
                    <a:cubicBezTo>
                      <a:pt x="340" y="10"/>
                      <a:pt x="425" y="92"/>
                      <a:pt x="511" y="175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E9C4117B-A319-4FCD-B044-8561D903C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7" y="771"/>
              <a:ext cx="341" cy="232"/>
              <a:chOff x="4014" y="709"/>
              <a:chExt cx="595" cy="289"/>
            </a:xfrm>
            <a:grpFill/>
          </p:grpSpPr>
          <p:sp>
            <p:nvSpPr>
              <p:cNvPr id="17" name="Line 18">
                <a:extLst>
                  <a:ext uri="{FF2B5EF4-FFF2-40B4-BE49-F238E27FC236}">
                    <a16:creationId xmlns:a16="http://schemas.microsoft.com/office/drawing/2014/main" id="{3E4AD152-2393-469E-868C-1318C8ED0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3" y="884"/>
                <a:ext cx="56" cy="11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475D8227-BFE0-42B4-830C-B579BB0EC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856"/>
                <a:ext cx="28" cy="11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Freeform 20">
                <a:extLst>
                  <a:ext uri="{FF2B5EF4-FFF2-40B4-BE49-F238E27FC236}">
                    <a16:creationId xmlns:a16="http://schemas.microsoft.com/office/drawing/2014/main" id="{9DD055D3-207E-4E91-86F6-D1025F4E60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709"/>
                <a:ext cx="511" cy="175"/>
              </a:xfrm>
              <a:custGeom>
                <a:avLst/>
                <a:gdLst>
                  <a:gd name="T0" fmla="*/ 0 w 511"/>
                  <a:gd name="T1" fmla="*/ 147 h 175"/>
                  <a:gd name="T2" fmla="*/ 255 w 511"/>
                  <a:gd name="T3" fmla="*/ 5 h 175"/>
                  <a:gd name="T4" fmla="*/ 511 w 511"/>
                  <a:gd name="T5" fmla="*/ 175 h 175"/>
                  <a:gd name="T6" fmla="*/ 0 60000 65536"/>
                  <a:gd name="T7" fmla="*/ 0 60000 65536"/>
                  <a:gd name="T8" fmla="*/ 0 60000 65536"/>
                  <a:gd name="T9" fmla="*/ 0 w 511"/>
                  <a:gd name="T10" fmla="*/ 0 h 175"/>
                  <a:gd name="T11" fmla="*/ 511 w 511"/>
                  <a:gd name="T12" fmla="*/ 175 h 1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1" h="175">
                    <a:moveTo>
                      <a:pt x="0" y="147"/>
                    </a:moveTo>
                    <a:cubicBezTo>
                      <a:pt x="85" y="73"/>
                      <a:pt x="170" y="0"/>
                      <a:pt x="255" y="5"/>
                    </a:cubicBezTo>
                    <a:cubicBezTo>
                      <a:pt x="340" y="10"/>
                      <a:pt x="425" y="92"/>
                      <a:pt x="511" y="175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3FAEA8D0-05C7-4D0C-9F7E-B0EA5CC17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884"/>
              <a:ext cx="171" cy="147"/>
              <a:chOff x="4014" y="709"/>
              <a:chExt cx="595" cy="289"/>
            </a:xfrm>
            <a:grpFill/>
          </p:grpSpPr>
          <p:sp>
            <p:nvSpPr>
              <p:cNvPr id="14" name="Line 22">
                <a:extLst>
                  <a:ext uri="{FF2B5EF4-FFF2-40B4-BE49-F238E27FC236}">
                    <a16:creationId xmlns:a16="http://schemas.microsoft.com/office/drawing/2014/main" id="{C2D94C27-06A8-4178-9628-1DFBA1B3A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3" y="884"/>
                <a:ext cx="56" cy="11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Line 23">
                <a:extLst>
                  <a:ext uri="{FF2B5EF4-FFF2-40B4-BE49-F238E27FC236}">
                    <a16:creationId xmlns:a16="http://schemas.microsoft.com/office/drawing/2014/main" id="{3799AE76-E8EE-446E-B4BD-5E5A813F7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856"/>
                <a:ext cx="28" cy="11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Freeform 24">
                <a:extLst>
                  <a:ext uri="{FF2B5EF4-FFF2-40B4-BE49-F238E27FC236}">
                    <a16:creationId xmlns:a16="http://schemas.microsoft.com/office/drawing/2014/main" id="{73CA317A-61B5-4ACF-8269-F16446308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709"/>
                <a:ext cx="511" cy="175"/>
              </a:xfrm>
              <a:custGeom>
                <a:avLst/>
                <a:gdLst>
                  <a:gd name="T0" fmla="*/ 0 w 511"/>
                  <a:gd name="T1" fmla="*/ 147 h 175"/>
                  <a:gd name="T2" fmla="*/ 255 w 511"/>
                  <a:gd name="T3" fmla="*/ 5 h 175"/>
                  <a:gd name="T4" fmla="*/ 511 w 511"/>
                  <a:gd name="T5" fmla="*/ 175 h 175"/>
                  <a:gd name="T6" fmla="*/ 0 60000 65536"/>
                  <a:gd name="T7" fmla="*/ 0 60000 65536"/>
                  <a:gd name="T8" fmla="*/ 0 60000 65536"/>
                  <a:gd name="T9" fmla="*/ 0 w 511"/>
                  <a:gd name="T10" fmla="*/ 0 h 175"/>
                  <a:gd name="T11" fmla="*/ 511 w 511"/>
                  <a:gd name="T12" fmla="*/ 175 h 1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1" h="175">
                    <a:moveTo>
                      <a:pt x="0" y="147"/>
                    </a:moveTo>
                    <a:cubicBezTo>
                      <a:pt x="85" y="73"/>
                      <a:pt x="170" y="0"/>
                      <a:pt x="255" y="5"/>
                    </a:cubicBezTo>
                    <a:cubicBezTo>
                      <a:pt x="340" y="10"/>
                      <a:pt x="425" y="92"/>
                      <a:pt x="511" y="175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3" name="Group 32">
            <a:extLst>
              <a:ext uri="{FF2B5EF4-FFF2-40B4-BE49-F238E27FC236}">
                <a16:creationId xmlns:a16="http://schemas.microsoft.com/office/drawing/2014/main" id="{241833D5-6453-45F8-83D4-1D0C64B4A57C}"/>
              </a:ext>
            </a:extLst>
          </p:cNvPr>
          <p:cNvGrpSpPr>
            <a:grpSpLocks/>
          </p:cNvGrpSpPr>
          <p:nvPr/>
        </p:nvGrpSpPr>
        <p:grpSpPr bwMode="auto">
          <a:xfrm>
            <a:off x="7023814" y="2078760"/>
            <a:ext cx="541796" cy="179387"/>
            <a:chOff x="4014" y="1480"/>
            <a:chExt cx="515" cy="178"/>
          </a:xfrm>
          <a:noFill/>
        </p:grpSpPr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1F69C1E3-BEF0-4D0C-9344-4509B489D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581"/>
              <a:ext cx="27" cy="7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54F0E6F8-CE12-4DB9-AEC3-A988F587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480"/>
              <a:ext cx="488" cy="120"/>
            </a:xfrm>
            <a:custGeom>
              <a:avLst/>
              <a:gdLst>
                <a:gd name="T0" fmla="*/ 0 w 511"/>
                <a:gd name="T1" fmla="*/ 1 h 175"/>
                <a:gd name="T2" fmla="*/ 147 w 511"/>
                <a:gd name="T3" fmla="*/ 1 h 175"/>
                <a:gd name="T4" fmla="*/ 294 w 511"/>
                <a:gd name="T5" fmla="*/ 1 h 175"/>
                <a:gd name="T6" fmla="*/ 0 60000 65536"/>
                <a:gd name="T7" fmla="*/ 0 60000 65536"/>
                <a:gd name="T8" fmla="*/ 0 60000 65536"/>
                <a:gd name="T9" fmla="*/ 0 w 511"/>
                <a:gd name="T10" fmla="*/ 0 h 175"/>
                <a:gd name="T11" fmla="*/ 511 w 511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1" h="175">
                  <a:moveTo>
                    <a:pt x="0" y="147"/>
                  </a:moveTo>
                  <a:cubicBezTo>
                    <a:pt x="85" y="73"/>
                    <a:pt x="170" y="0"/>
                    <a:pt x="255" y="5"/>
                  </a:cubicBezTo>
                  <a:cubicBezTo>
                    <a:pt x="340" y="10"/>
                    <a:pt x="425" y="92"/>
                    <a:pt x="511" y="175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35">
            <a:extLst>
              <a:ext uri="{FF2B5EF4-FFF2-40B4-BE49-F238E27FC236}">
                <a16:creationId xmlns:a16="http://schemas.microsoft.com/office/drawing/2014/main" id="{6D99158A-3224-471D-916A-B65100F13BE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023815" y="2574060"/>
            <a:ext cx="1692000" cy="269875"/>
            <a:chOff x="4014" y="1480"/>
            <a:chExt cx="515" cy="178"/>
          </a:xfrm>
          <a:noFill/>
        </p:grpSpPr>
        <p:sp>
          <p:nvSpPr>
            <p:cNvPr id="27" name="Line 36">
              <a:extLst>
                <a:ext uri="{FF2B5EF4-FFF2-40B4-BE49-F238E27FC236}">
                  <a16:creationId xmlns:a16="http://schemas.microsoft.com/office/drawing/2014/main" id="{4DD1635C-D4CF-4380-A891-3D2C3C812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581"/>
              <a:ext cx="27" cy="7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CA78BD2-37B3-437A-8951-49A5F96C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480"/>
              <a:ext cx="488" cy="120"/>
            </a:xfrm>
            <a:custGeom>
              <a:avLst/>
              <a:gdLst>
                <a:gd name="T0" fmla="*/ 0 w 511"/>
                <a:gd name="T1" fmla="*/ 1 h 175"/>
                <a:gd name="T2" fmla="*/ 147 w 511"/>
                <a:gd name="T3" fmla="*/ 1 h 175"/>
                <a:gd name="T4" fmla="*/ 294 w 511"/>
                <a:gd name="T5" fmla="*/ 1 h 175"/>
                <a:gd name="T6" fmla="*/ 0 60000 65536"/>
                <a:gd name="T7" fmla="*/ 0 60000 65536"/>
                <a:gd name="T8" fmla="*/ 0 60000 65536"/>
                <a:gd name="T9" fmla="*/ 0 w 511"/>
                <a:gd name="T10" fmla="*/ 0 h 175"/>
                <a:gd name="T11" fmla="*/ 511 w 511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1" h="175">
                  <a:moveTo>
                    <a:pt x="0" y="147"/>
                  </a:moveTo>
                  <a:cubicBezTo>
                    <a:pt x="85" y="73"/>
                    <a:pt x="170" y="0"/>
                    <a:pt x="255" y="5"/>
                  </a:cubicBezTo>
                  <a:cubicBezTo>
                    <a:pt x="340" y="10"/>
                    <a:pt x="425" y="92"/>
                    <a:pt x="511" y="175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id="{53690235-F54C-4753-AB11-3514E507E2ED}"/>
              </a:ext>
            </a:extLst>
          </p:cNvPr>
          <p:cNvGrpSpPr>
            <a:grpSpLocks/>
          </p:cNvGrpSpPr>
          <p:nvPr/>
        </p:nvGrpSpPr>
        <p:grpSpPr bwMode="auto">
          <a:xfrm>
            <a:off x="7565141" y="1824760"/>
            <a:ext cx="997043" cy="479425"/>
            <a:chOff x="4014" y="1480"/>
            <a:chExt cx="515" cy="178"/>
          </a:xfrm>
          <a:noFill/>
        </p:grpSpPr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EEEAC910-D191-4DA8-82E2-96FFCE913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581"/>
              <a:ext cx="27" cy="7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A4D3193-F215-49C1-B198-04B86DE84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480"/>
              <a:ext cx="488" cy="120"/>
            </a:xfrm>
            <a:custGeom>
              <a:avLst/>
              <a:gdLst>
                <a:gd name="T0" fmla="*/ 0 w 511"/>
                <a:gd name="T1" fmla="*/ 1 h 175"/>
                <a:gd name="T2" fmla="*/ 147 w 511"/>
                <a:gd name="T3" fmla="*/ 1 h 175"/>
                <a:gd name="T4" fmla="*/ 294 w 511"/>
                <a:gd name="T5" fmla="*/ 1 h 175"/>
                <a:gd name="T6" fmla="*/ 0 60000 65536"/>
                <a:gd name="T7" fmla="*/ 0 60000 65536"/>
                <a:gd name="T8" fmla="*/ 0 60000 65536"/>
                <a:gd name="T9" fmla="*/ 0 w 511"/>
                <a:gd name="T10" fmla="*/ 0 h 175"/>
                <a:gd name="T11" fmla="*/ 511 w 511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1" h="175">
                  <a:moveTo>
                    <a:pt x="0" y="147"/>
                  </a:moveTo>
                  <a:cubicBezTo>
                    <a:pt x="85" y="73"/>
                    <a:pt x="170" y="0"/>
                    <a:pt x="255" y="5"/>
                  </a:cubicBezTo>
                  <a:cubicBezTo>
                    <a:pt x="340" y="10"/>
                    <a:pt x="425" y="92"/>
                    <a:pt x="511" y="175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13378ED-B73D-4BE6-9451-BADC67520F6C}"/>
              </a:ext>
            </a:extLst>
          </p:cNvPr>
          <p:cNvSpPr/>
          <p:nvPr/>
        </p:nvSpPr>
        <p:spPr>
          <a:xfrm>
            <a:off x="7707157" y="105253"/>
            <a:ext cx="449353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用</a:t>
            </a:r>
            <a:r>
              <a:rPr lang="zh-CN" altLang="zh-CN" b="1" dirty="0"/>
              <a:t>字符指针</a:t>
            </a:r>
            <a:r>
              <a:rPr lang="zh-CN" altLang="en-US" b="1" dirty="0"/>
              <a:t>操控字符数组的元素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例</a:t>
            </a:r>
            <a:r>
              <a:rPr lang="en-US" altLang="zh-CN" b="0" dirty="0"/>
              <a:t>7.3 </a:t>
            </a:r>
            <a:r>
              <a:rPr lang="zh-CN" altLang="en-US" b="0" dirty="0">
                <a:cs typeface="Courier New" pitchFamily="49" charset="0"/>
              </a:rPr>
              <a:t>字符串反转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E90EB15-F208-4083-AA76-C68B0DFB8E78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22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8082EB-B7D9-489C-BAF4-F178EE15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9" y="858483"/>
            <a:ext cx="6463993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……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int main()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char str[ ] = "A level";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Reverse(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("%s \n", str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);  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134A63-9CE8-46DD-82B6-519E35F79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298" y="3113965"/>
            <a:ext cx="9350533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Reverse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[]) 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char *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=x, *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(*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 != '\0';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让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zh-CN" altLang="zh-CN" sz="2000" dirty="0">
                <a:latin typeface="Courier New" pitchFamily="49" charset="0"/>
                <a:cs typeface="Courier New" pitchFamily="49" charset="0"/>
              </a:rPr>
              <a:t>指向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结束</a:t>
            </a:r>
            <a:r>
              <a:rPr lang="zh-CN" altLang="zh-CN" sz="2000" dirty="0">
                <a:latin typeface="Courier New" pitchFamily="49" charset="0"/>
                <a:cs typeface="Courier New" pitchFamily="49" charset="0"/>
              </a:rPr>
              <a:t>符</a:t>
            </a: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--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	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{		char temp =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temp;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} //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ph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相向移动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73A5428E-2394-42BC-B394-D0170B56C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718" y="2185122"/>
            <a:ext cx="194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A level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\0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4A590AC-EB35-43BB-B6E2-C1C005743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719" y="1277020"/>
            <a:ext cx="194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A level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\0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AC36D66-BBDF-4166-9679-6988687BA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296" y="2196235"/>
            <a:ext cx="298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/>
          </a:p>
        </p:txBody>
      </p:sp>
      <p:grpSp>
        <p:nvGrpSpPr>
          <p:cNvPr id="10" name="Group 38">
            <a:extLst>
              <a:ext uri="{FF2B5EF4-FFF2-40B4-BE49-F238E27FC236}">
                <a16:creationId xmlns:a16="http://schemas.microsoft.com/office/drawing/2014/main" id="{1E34B811-FC3F-4B57-B6CD-9B11BF5ADF00}"/>
              </a:ext>
            </a:extLst>
          </p:cNvPr>
          <p:cNvGrpSpPr>
            <a:grpSpLocks/>
          </p:cNvGrpSpPr>
          <p:nvPr/>
        </p:nvGrpSpPr>
        <p:grpSpPr bwMode="auto">
          <a:xfrm>
            <a:off x="7475131" y="908720"/>
            <a:ext cx="1140735" cy="511175"/>
            <a:chOff x="4014" y="709"/>
            <a:chExt cx="595" cy="322"/>
          </a:xfrm>
          <a:noFill/>
        </p:grpSpPr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74C99F10-2109-4DA8-9D27-6EEC23B36C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709"/>
              <a:ext cx="595" cy="289"/>
              <a:chOff x="4014" y="709"/>
              <a:chExt cx="595" cy="289"/>
            </a:xfrm>
            <a:grpFill/>
          </p:grpSpPr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A2E520D-8E9E-4ECC-861F-BBAEE4583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3" y="884"/>
                <a:ext cx="56" cy="11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9F88E601-C15D-4E50-9E76-B7AFC5ABD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856"/>
                <a:ext cx="28" cy="11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Freeform 15">
                <a:extLst>
                  <a:ext uri="{FF2B5EF4-FFF2-40B4-BE49-F238E27FC236}">
                    <a16:creationId xmlns:a16="http://schemas.microsoft.com/office/drawing/2014/main" id="{D222822E-C20C-4A96-9E59-70DAFD6A2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709"/>
                <a:ext cx="511" cy="175"/>
              </a:xfrm>
              <a:custGeom>
                <a:avLst/>
                <a:gdLst>
                  <a:gd name="T0" fmla="*/ 0 w 511"/>
                  <a:gd name="T1" fmla="*/ 147 h 175"/>
                  <a:gd name="T2" fmla="*/ 255 w 511"/>
                  <a:gd name="T3" fmla="*/ 5 h 175"/>
                  <a:gd name="T4" fmla="*/ 511 w 511"/>
                  <a:gd name="T5" fmla="*/ 175 h 175"/>
                  <a:gd name="T6" fmla="*/ 0 60000 65536"/>
                  <a:gd name="T7" fmla="*/ 0 60000 65536"/>
                  <a:gd name="T8" fmla="*/ 0 60000 65536"/>
                  <a:gd name="T9" fmla="*/ 0 w 511"/>
                  <a:gd name="T10" fmla="*/ 0 h 175"/>
                  <a:gd name="T11" fmla="*/ 511 w 511"/>
                  <a:gd name="T12" fmla="*/ 175 h 1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1" h="175">
                    <a:moveTo>
                      <a:pt x="0" y="147"/>
                    </a:moveTo>
                    <a:cubicBezTo>
                      <a:pt x="85" y="73"/>
                      <a:pt x="170" y="0"/>
                      <a:pt x="255" y="5"/>
                    </a:cubicBezTo>
                    <a:cubicBezTo>
                      <a:pt x="340" y="10"/>
                      <a:pt x="425" y="92"/>
                      <a:pt x="511" y="175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E9C4117B-A319-4FCD-B044-8561D903C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7" y="771"/>
              <a:ext cx="341" cy="232"/>
              <a:chOff x="4014" y="709"/>
              <a:chExt cx="595" cy="289"/>
            </a:xfrm>
            <a:grpFill/>
          </p:grpSpPr>
          <p:sp>
            <p:nvSpPr>
              <p:cNvPr id="17" name="Line 18">
                <a:extLst>
                  <a:ext uri="{FF2B5EF4-FFF2-40B4-BE49-F238E27FC236}">
                    <a16:creationId xmlns:a16="http://schemas.microsoft.com/office/drawing/2014/main" id="{3E4AD152-2393-469E-868C-1318C8ED0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3" y="884"/>
                <a:ext cx="56" cy="11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475D8227-BFE0-42B4-830C-B579BB0EC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856"/>
                <a:ext cx="28" cy="11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Freeform 20">
                <a:extLst>
                  <a:ext uri="{FF2B5EF4-FFF2-40B4-BE49-F238E27FC236}">
                    <a16:creationId xmlns:a16="http://schemas.microsoft.com/office/drawing/2014/main" id="{9DD055D3-207E-4E91-86F6-D1025F4E60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709"/>
                <a:ext cx="511" cy="175"/>
              </a:xfrm>
              <a:custGeom>
                <a:avLst/>
                <a:gdLst>
                  <a:gd name="T0" fmla="*/ 0 w 511"/>
                  <a:gd name="T1" fmla="*/ 147 h 175"/>
                  <a:gd name="T2" fmla="*/ 255 w 511"/>
                  <a:gd name="T3" fmla="*/ 5 h 175"/>
                  <a:gd name="T4" fmla="*/ 511 w 511"/>
                  <a:gd name="T5" fmla="*/ 175 h 175"/>
                  <a:gd name="T6" fmla="*/ 0 60000 65536"/>
                  <a:gd name="T7" fmla="*/ 0 60000 65536"/>
                  <a:gd name="T8" fmla="*/ 0 60000 65536"/>
                  <a:gd name="T9" fmla="*/ 0 w 511"/>
                  <a:gd name="T10" fmla="*/ 0 h 175"/>
                  <a:gd name="T11" fmla="*/ 511 w 511"/>
                  <a:gd name="T12" fmla="*/ 175 h 1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1" h="175">
                    <a:moveTo>
                      <a:pt x="0" y="147"/>
                    </a:moveTo>
                    <a:cubicBezTo>
                      <a:pt x="85" y="73"/>
                      <a:pt x="170" y="0"/>
                      <a:pt x="255" y="5"/>
                    </a:cubicBezTo>
                    <a:cubicBezTo>
                      <a:pt x="340" y="10"/>
                      <a:pt x="425" y="92"/>
                      <a:pt x="511" y="175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3FAEA8D0-05C7-4D0C-9F7E-B0EA5CC17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884"/>
              <a:ext cx="171" cy="147"/>
              <a:chOff x="4014" y="709"/>
              <a:chExt cx="595" cy="289"/>
            </a:xfrm>
            <a:grpFill/>
          </p:grpSpPr>
          <p:sp>
            <p:nvSpPr>
              <p:cNvPr id="14" name="Line 22">
                <a:extLst>
                  <a:ext uri="{FF2B5EF4-FFF2-40B4-BE49-F238E27FC236}">
                    <a16:creationId xmlns:a16="http://schemas.microsoft.com/office/drawing/2014/main" id="{C2D94C27-06A8-4178-9628-1DFBA1B3A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3" y="884"/>
                <a:ext cx="56" cy="11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Line 23">
                <a:extLst>
                  <a:ext uri="{FF2B5EF4-FFF2-40B4-BE49-F238E27FC236}">
                    <a16:creationId xmlns:a16="http://schemas.microsoft.com/office/drawing/2014/main" id="{3799AE76-E8EE-446E-B4BD-5E5A813F7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856"/>
                <a:ext cx="28" cy="11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Freeform 24">
                <a:extLst>
                  <a:ext uri="{FF2B5EF4-FFF2-40B4-BE49-F238E27FC236}">
                    <a16:creationId xmlns:a16="http://schemas.microsoft.com/office/drawing/2014/main" id="{73CA317A-61B5-4ACF-8269-F16446308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709"/>
                <a:ext cx="511" cy="175"/>
              </a:xfrm>
              <a:custGeom>
                <a:avLst/>
                <a:gdLst>
                  <a:gd name="T0" fmla="*/ 0 w 511"/>
                  <a:gd name="T1" fmla="*/ 147 h 175"/>
                  <a:gd name="T2" fmla="*/ 255 w 511"/>
                  <a:gd name="T3" fmla="*/ 5 h 175"/>
                  <a:gd name="T4" fmla="*/ 511 w 511"/>
                  <a:gd name="T5" fmla="*/ 175 h 175"/>
                  <a:gd name="T6" fmla="*/ 0 60000 65536"/>
                  <a:gd name="T7" fmla="*/ 0 60000 65536"/>
                  <a:gd name="T8" fmla="*/ 0 60000 65536"/>
                  <a:gd name="T9" fmla="*/ 0 w 511"/>
                  <a:gd name="T10" fmla="*/ 0 h 175"/>
                  <a:gd name="T11" fmla="*/ 511 w 511"/>
                  <a:gd name="T12" fmla="*/ 175 h 1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1" h="175">
                    <a:moveTo>
                      <a:pt x="0" y="147"/>
                    </a:moveTo>
                    <a:cubicBezTo>
                      <a:pt x="85" y="73"/>
                      <a:pt x="170" y="0"/>
                      <a:pt x="255" y="5"/>
                    </a:cubicBezTo>
                    <a:cubicBezTo>
                      <a:pt x="340" y="10"/>
                      <a:pt x="425" y="92"/>
                      <a:pt x="511" y="175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3" name="Group 32">
            <a:extLst>
              <a:ext uri="{FF2B5EF4-FFF2-40B4-BE49-F238E27FC236}">
                <a16:creationId xmlns:a16="http://schemas.microsoft.com/office/drawing/2014/main" id="{241833D5-6453-45F8-83D4-1D0C64B4A57C}"/>
              </a:ext>
            </a:extLst>
          </p:cNvPr>
          <p:cNvGrpSpPr>
            <a:grpSpLocks/>
          </p:cNvGrpSpPr>
          <p:nvPr/>
        </p:nvGrpSpPr>
        <p:grpSpPr bwMode="auto">
          <a:xfrm>
            <a:off x="7023814" y="2078760"/>
            <a:ext cx="541796" cy="179387"/>
            <a:chOff x="4014" y="1480"/>
            <a:chExt cx="515" cy="178"/>
          </a:xfrm>
          <a:noFill/>
        </p:grpSpPr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1F69C1E3-BEF0-4D0C-9344-4509B489D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581"/>
              <a:ext cx="27" cy="7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54F0E6F8-CE12-4DB9-AEC3-A988F587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480"/>
              <a:ext cx="488" cy="120"/>
            </a:xfrm>
            <a:custGeom>
              <a:avLst/>
              <a:gdLst>
                <a:gd name="T0" fmla="*/ 0 w 511"/>
                <a:gd name="T1" fmla="*/ 1 h 175"/>
                <a:gd name="T2" fmla="*/ 147 w 511"/>
                <a:gd name="T3" fmla="*/ 1 h 175"/>
                <a:gd name="T4" fmla="*/ 294 w 511"/>
                <a:gd name="T5" fmla="*/ 1 h 175"/>
                <a:gd name="T6" fmla="*/ 0 60000 65536"/>
                <a:gd name="T7" fmla="*/ 0 60000 65536"/>
                <a:gd name="T8" fmla="*/ 0 60000 65536"/>
                <a:gd name="T9" fmla="*/ 0 w 511"/>
                <a:gd name="T10" fmla="*/ 0 h 175"/>
                <a:gd name="T11" fmla="*/ 511 w 511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1" h="175">
                  <a:moveTo>
                    <a:pt x="0" y="147"/>
                  </a:moveTo>
                  <a:cubicBezTo>
                    <a:pt x="85" y="73"/>
                    <a:pt x="170" y="0"/>
                    <a:pt x="255" y="5"/>
                  </a:cubicBezTo>
                  <a:cubicBezTo>
                    <a:pt x="340" y="10"/>
                    <a:pt x="425" y="92"/>
                    <a:pt x="511" y="175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35">
            <a:extLst>
              <a:ext uri="{FF2B5EF4-FFF2-40B4-BE49-F238E27FC236}">
                <a16:creationId xmlns:a16="http://schemas.microsoft.com/office/drawing/2014/main" id="{6D99158A-3224-471D-916A-B65100F13BE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023815" y="2574060"/>
            <a:ext cx="1692000" cy="269875"/>
            <a:chOff x="4014" y="1480"/>
            <a:chExt cx="515" cy="178"/>
          </a:xfrm>
          <a:noFill/>
        </p:grpSpPr>
        <p:sp>
          <p:nvSpPr>
            <p:cNvPr id="27" name="Line 36">
              <a:extLst>
                <a:ext uri="{FF2B5EF4-FFF2-40B4-BE49-F238E27FC236}">
                  <a16:creationId xmlns:a16="http://schemas.microsoft.com/office/drawing/2014/main" id="{4DD1635C-D4CF-4380-A891-3D2C3C812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581"/>
              <a:ext cx="27" cy="7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CA78BD2-37B3-437A-8951-49A5F96C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480"/>
              <a:ext cx="488" cy="120"/>
            </a:xfrm>
            <a:custGeom>
              <a:avLst/>
              <a:gdLst>
                <a:gd name="T0" fmla="*/ 0 w 511"/>
                <a:gd name="T1" fmla="*/ 1 h 175"/>
                <a:gd name="T2" fmla="*/ 147 w 511"/>
                <a:gd name="T3" fmla="*/ 1 h 175"/>
                <a:gd name="T4" fmla="*/ 294 w 511"/>
                <a:gd name="T5" fmla="*/ 1 h 175"/>
                <a:gd name="T6" fmla="*/ 0 60000 65536"/>
                <a:gd name="T7" fmla="*/ 0 60000 65536"/>
                <a:gd name="T8" fmla="*/ 0 60000 65536"/>
                <a:gd name="T9" fmla="*/ 0 w 511"/>
                <a:gd name="T10" fmla="*/ 0 h 175"/>
                <a:gd name="T11" fmla="*/ 511 w 511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1" h="175">
                  <a:moveTo>
                    <a:pt x="0" y="147"/>
                  </a:moveTo>
                  <a:cubicBezTo>
                    <a:pt x="85" y="73"/>
                    <a:pt x="170" y="0"/>
                    <a:pt x="255" y="5"/>
                  </a:cubicBezTo>
                  <a:cubicBezTo>
                    <a:pt x="340" y="10"/>
                    <a:pt x="425" y="92"/>
                    <a:pt x="511" y="175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id="{53690235-F54C-4753-AB11-3514E507E2ED}"/>
              </a:ext>
            </a:extLst>
          </p:cNvPr>
          <p:cNvGrpSpPr>
            <a:grpSpLocks/>
          </p:cNvGrpSpPr>
          <p:nvPr/>
        </p:nvGrpSpPr>
        <p:grpSpPr bwMode="auto">
          <a:xfrm>
            <a:off x="7565141" y="1824760"/>
            <a:ext cx="997043" cy="479425"/>
            <a:chOff x="4014" y="1480"/>
            <a:chExt cx="515" cy="178"/>
          </a:xfrm>
          <a:noFill/>
        </p:grpSpPr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EEEAC910-D191-4DA8-82E2-96FFCE913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581"/>
              <a:ext cx="27" cy="7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A4D3193-F215-49C1-B198-04B86DE84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480"/>
              <a:ext cx="488" cy="120"/>
            </a:xfrm>
            <a:custGeom>
              <a:avLst/>
              <a:gdLst>
                <a:gd name="T0" fmla="*/ 0 w 511"/>
                <a:gd name="T1" fmla="*/ 1 h 175"/>
                <a:gd name="T2" fmla="*/ 147 w 511"/>
                <a:gd name="T3" fmla="*/ 1 h 175"/>
                <a:gd name="T4" fmla="*/ 294 w 511"/>
                <a:gd name="T5" fmla="*/ 1 h 175"/>
                <a:gd name="T6" fmla="*/ 0 60000 65536"/>
                <a:gd name="T7" fmla="*/ 0 60000 65536"/>
                <a:gd name="T8" fmla="*/ 0 60000 65536"/>
                <a:gd name="T9" fmla="*/ 0 w 511"/>
                <a:gd name="T10" fmla="*/ 0 h 175"/>
                <a:gd name="T11" fmla="*/ 511 w 511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1" h="175">
                  <a:moveTo>
                    <a:pt x="0" y="147"/>
                  </a:moveTo>
                  <a:cubicBezTo>
                    <a:pt x="85" y="73"/>
                    <a:pt x="170" y="0"/>
                    <a:pt x="255" y="5"/>
                  </a:cubicBezTo>
                  <a:cubicBezTo>
                    <a:pt x="340" y="10"/>
                    <a:pt x="425" y="92"/>
                    <a:pt x="511" y="175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78146DE2-9B80-4E43-937F-8ABCE7E5A0F7}"/>
              </a:ext>
            </a:extLst>
          </p:cNvPr>
          <p:cNvSpPr/>
          <p:nvPr/>
        </p:nvSpPr>
        <p:spPr>
          <a:xfrm>
            <a:off x="7707157" y="105253"/>
            <a:ext cx="449353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用</a:t>
            </a:r>
            <a:r>
              <a:rPr lang="zh-CN" altLang="zh-CN" b="1" dirty="0"/>
              <a:t>字符指针</a:t>
            </a:r>
            <a:r>
              <a:rPr lang="zh-CN" altLang="en-US" b="1" dirty="0"/>
              <a:t>操控字符数组的元素</a:t>
            </a:r>
          </a:p>
        </p:txBody>
      </p:sp>
    </p:spTree>
    <p:extLst>
      <p:ext uri="{BB962C8B-B14F-4D97-AF65-F5344CB8AC3E}">
        <p14:creationId xmlns:p14="http://schemas.microsoft.com/office/powerpoint/2010/main" val="2298499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例</a:t>
            </a:r>
            <a:r>
              <a:rPr lang="en-US" altLang="zh-CN" b="0" dirty="0"/>
              <a:t>7.3 </a:t>
            </a:r>
            <a:r>
              <a:rPr lang="zh-CN" altLang="en-US" b="0" dirty="0">
                <a:cs typeface="Courier New" pitchFamily="49" charset="0"/>
              </a:rPr>
              <a:t>字符串反转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E90EB15-F208-4083-AA76-C68B0DFB8E78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23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8082EB-B7D9-489C-BAF4-F178EE15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9" y="858483"/>
            <a:ext cx="6463993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……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int main()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char str[ ] = "A level";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Reverse(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("%s \n", str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);  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80000"/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134A63-9CE8-46DD-82B6-519E35F79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298" y="3113965"/>
            <a:ext cx="9350533" cy="3493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Reverse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[]) 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=0,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while(x[j] != '\0')</a:t>
            </a:r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 ++j;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--j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 j; ++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--j)	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{		char temp = x[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x[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 = x[j];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x[j] = temp;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} 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73A5428E-2394-42BC-B394-D0170B56C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718" y="2185122"/>
            <a:ext cx="194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A level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\0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4A590AC-EB35-43BB-B6E2-C1C005743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719" y="1277020"/>
            <a:ext cx="194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urier New" pitchFamily="49" charset="0"/>
                <a:ea typeface="楷体_GB2312"/>
                <a:cs typeface="Courier New" pitchFamily="49" charset="0"/>
              </a:rPr>
              <a:t>A level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\0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AC36D66-BBDF-4166-9679-6988687BA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296" y="2196235"/>
            <a:ext cx="298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/>
          </a:p>
        </p:txBody>
      </p:sp>
      <p:grpSp>
        <p:nvGrpSpPr>
          <p:cNvPr id="10" name="Group 38">
            <a:extLst>
              <a:ext uri="{FF2B5EF4-FFF2-40B4-BE49-F238E27FC236}">
                <a16:creationId xmlns:a16="http://schemas.microsoft.com/office/drawing/2014/main" id="{1E34B811-FC3F-4B57-B6CD-9B11BF5ADF00}"/>
              </a:ext>
            </a:extLst>
          </p:cNvPr>
          <p:cNvGrpSpPr>
            <a:grpSpLocks/>
          </p:cNvGrpSpPr>
          <p:nvPr/>
        </p:nvGrpSpPr>
        <p:grpSpPr bwMode="auto">
          <a:xfrm>
            <a:off x="7475131" y="908720"/>
            <a:ext cx="1140735" cy="511175"/>
            <a:chOff x="4014" y="709"/>
            <a:chExt cx="595" cy="322"/>
          </a:xfrm>
          <a:noFill/>
        </p:grpSpPr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74C99F10-2109-4DA8-9D27-6EEC23B36C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709"/>
              <a:ext cx="595" cy="289"/>
              <a:chOff x="4014" y="709"/>
              <a:chExt cx="595" cy="289"/>
            </a:xfrm>
            <a:grpFill/>
          </p:grpSpPr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A2E520D-8E9E-4ECC-861F-BBAEE4583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3" y="884"/>
                <a:ext cx="56" cy="11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9F88E601-C15D-4E50-9E76-B7AFC5ABD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856"/>
                <a:ext cx="28" cy="11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Freeform 15">
                <a:extLst>
                  <a:ext uri="{FF2B5EF4-FFF2-40B4-BE49-F238E27FC236}">
                    <a16:creationId xmlns:a16="http://schemas.microsoft.com/office/drawing/2014/main" id="{D222822E-C20C-4A96-9E59-70DAFD6A2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709"/>
                <a:ext cx="511" cy="175"/>
              </a:xfrm>
              <a:custGeom>
                <a:avLst/>
                <a:gdLst>
                  <a:gd name="T0" fmla="*/ 0 w 511"/>
                  <a:gd name="T1" fmla="*/ 147 h 175"/>
                  <a:gd name="T2" fmla="*/ 255 w 511"/>
                  <a:gd name="T3" fmla="*/ 5 h 175"/>
                  <a:gd name="T4" fmla="*/ 511 w 511"/>
                  <a:gd name="T5" fmla="*/ 175 h 175"/>
                  <a:gd name="T6" fmla="*/ 0 60000 65536"/>
                  <a:gd name="T7" fmla="*/ 0 60000 65536"/>
                  <a:gd name="T8" fmla="*/ 0 60000 65536"/>
                  <a:gd name="T9" fmla="*/ 0 w 511"/>
                  <a:gd name="T10" fmla="*/ 0 h 175"/>
                  <a:gd name="T11" fmla="*/ 511 w 511"/>
                  <a:gd name="T12" fmla="*/ 175 h 1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1" h="175">
                    <a:moveTo>
                      <a:pt x="0" y="147"/>
                    </a:moveTo>
                    <a:cubicBezTo>
                      <a:pt x="85" y="73"/>
                      <a:pt x="170" y="0"/>
                      <a:pt x="255" y="5"/>
                    </a:cubicBezTo>
                    <a:cubicBezTo>
                      <a:pt x="340" y="10"/>
                      <a:pt x="425" y="92"/>
                      <a:pt x="511" y="175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E9C4117B-A319-4FCD-B044-8561D903C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7" y="771"/>
              <a:ext cx="341" cy="232"/>
              <a:chOff x="4014" y="709"/>
              <a:chExt cx="595" cy="289"/>
            </a:xfrm>
            <a:grpFill/>
          </p:grpSpPr>
          <p:sp>
            <p:nvSpPr>
              <p:cNvPr id="17" name="Line 18">
                <a:extLst>
                  <a:ext uri="{FF2B5EF4-FFF2-40B4-BE49-F238E27FC236}">
                    <a16:creationId xmlns:a16="http://schemas.microsoft.com/office/drawing/2014/main" id="{3E4AD152-2393-469E-868C-1318C8ED0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3" y="884"/>
                <a:ext cx="56" cy="11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475D8227-BFE0-42B4-830C-B579BB0EC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856"/>
                <a:ext cx="28" cy="11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Freeform 20">
                <a:extLst>
                  <a:ext uri="{FF2B5EF4-FFF2-40B4-BE49-F238E27FC236}">
                    <a16:creationId xmlns:a16="http://schemas.microsoft.com/office/drawing/2014/main" id="{9DD055D3-207E-4E91-86F6-D1025F4E60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709"/>
                <a:ext cx="511" cy="175"/>
              </a:xfrm>
              <a:custGeom>
                <a:avLst/>
                <a:gdLst>
                  <a:gd name="T0" fmla="*/ 0 w 511"/>
                  <a:gd name="T1" fmla="*/ 147 h 175"/>
                  <a:gd name="T2" fmla="*/ 255 w 511"/>
                  <a:gd name="T3" fmla="*/ 5 h 175"/>
                  <a:gd name="T4" fmla="*/ 511 w 511"/>
                  <a:gd name="T5" fmla="*/ 175 h 175"/>
                  <a:gd name="T6" fmla="*/ 0 60000 65536"/>
                  <a:gd name="T7" fmla="*/ 0 60000 65536"/>
                  <a:gd name="T8" fmla="*/ 0 60000 65536"/>
                  <a:gd name="T9" fmla="*/ 0 w 511"/>
                  <a:gd name="T10" fmla="*/ 0 h 175"/>
                  <a:gd name="T11" fmla="*/ 511 w 511"/>
                  <a:gd name="T12" fmla="*/ 175 h 1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1" h="175">
                    <a:moveTo>
                      <a:pt x="0" y="147"/>
                    </a:moveTo>
                    <a:cubicBezTo>
                      <a:pt x="85" y="73"/>
                      <a:pt x="170" y="0"/>
                      <a:pt x="255" y="5"/>
                    </a:cubicBezTo>
                    <a:cubicBezTo>
                      <a:pt x="340" y="10"/>
                      <a:pt x="425" y="92"/>
                      <a:pt x="511" y="175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3FAEA8D0-05C7-4D0C-9F7E-B0EA5CC17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884"/>
              <a:ext cx="171" cy="147"/>
              <a:chOff x="4014" y="709"/>
              <a:chExt cx="595" cy="289"/>
            </a:xfrm>
            <a:grpFill/>
          </p:grpSpPr>
          <p:sp>
            <p:nvSpPr>
              <p:cNvPr id="14" name="Line 22">
                <a:extLst>
                  <a:ext uri="{FF2B5EF4-FFF2-40B4-BE49-F238E27FC236}">
                    <a16:creationId xmlns:a16="http://schemas.microsoft.com/office/drawing/2014/main" id="{C2D94C27-06A8-4178-9628-1DFBA1B3A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3" y="884"/>
                <a:ext cx="56" cy="11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Line 23">
                <a:extLst>
                  <a:ext uri="{FF2B5EF4-FFF2-40B4-BE49-F238E27FC236}">
                    <a16:creationId xmlns:a16="http://schemas.microsoft.com/office/drawing/2014/main" id="{3799AE76-E8EE-446E-B4BD-5E5A813F7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856"/>
                <a:ext cx="28" cy="11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Freeform 24">
                <a:extLst>
                  <a:ext uri="{FF2B5EF4-FFF2-40B4-BE49-F238E27FC236}">
                    <a16:creationId xmlns:a16="http://schemas.microsoft.com/office/drawing/2014/main" id="{73CA317A-61B5-4ACF-8269-F16446308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709"/>
                <a:ext cx="511" cy="175"/>
              </a:xfrm>
              <a:custGeom>
                <a:avLst/>
                <a:gdLst>
                  <a:gd name="T0" fmla="*/ 0 w 511"/>
                  <a:gd name="T1" fmla="*/ 147 h 175"/>
                  <a:gd name="T2" fmla="*/ 255 w 511"/>
                  <a:gd name="T3" fmla="*/ 5 h 175"/>
                  <a:gd name="T4" fmla="*/ 511 w 511"/>
                  <a:gd name="T5" fmla="*/ 175 h 175"/>
                  <a:gd name="T6" fmla="*/ 0 60000 65536"/>
                  <a:gd name="T7" fmla="*/ 0 60000 65536"/>
                  <a:gd name="T8" fmla="*/ 0 60000 65536"/>
                  <a:gd name="T9" fmla="*/ 0 w 511"/>
                  <a:gd name="T10" fmla="*/ 0 h 175"/>
                  <a:gd name="T11" fmla="*/ 511 w 511"/>
                  <a:gd name="T12" fmla="*/ 175 h 1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1" h="175">
                    <a:moveTo>
                      <a:pt x="0" y="147"/>
                    </a:moveTo>
                    <a:cubicBezTo>
                      <a:pt x="85" y="73"/>
                      <a:pt x="170" y="0"/>
                      <a:pt x="255" y="5"/>
                    </a:cubicBezTo>
                    <a:cubicBezTo>
                      <a:pt x="340" y="10"/>
                      <a:pt x="425" y="92"/>
                      <a:pt x="511" y="175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3" name="Group 32">
            <a:extLst>
              <a:ext uri="{FF2B5EF4-FFF2-40B4-BE49-F238E27FC236}">
                <a16:creationId xmlns:a16="http://schemas.microsoft.com/office/drawing/2014/main" id="{241833D5-6453-45F8-83D4-1D0C64B4A57C}"/>
              </a:ext>
            </a:extLst>
          </p:cNvPr>
          <p:cNvGrpSpPr>
            <a:grpSpLocks/>
          </p:cNvGrpSpPr>
          <p:nvPr/>
        </p:nvGrpSpPr>
        <p:grpSpPr bwMode="auto">
          <a:xfrm>
            <a:off x="7023814" y="2078760"/>
            <a:ext cx="541796" cy="179387"/>
            <a:chOff x="4014" y="1480"/>
            <a:chExt cx="515" cy="178"/>
          </a:xfrm>
          <a:noFill/>
        </p:grpSpPr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1F69C1E3-BEF0-4D0C-9344-4509B489D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581"/>
              <a:ext cx="27" cy="7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54F0E6F8-CE12-4DB9-AEC3-A988F587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480"/>
              <a:ext cx="488" cy="120"/>
            </a:xfrm>
            <a:custGeom>
              <a:avLst/>
              <a:gdLst>
                <a:gd name="T0" fmla="*/ 0 w 511"/>
                <a:gd name="T1" fmla="*/ 1 h 175"/>
                <a:gd name="T2" fmla="*/ 147 w 511"/>
                <a:gd name="T3" fmla="*/ 1 h 175"/>
                <a:gd name="T4" fmla="*/ 294 w 511"/>
                <a:gd name="T5" fmla="*/ 1 h 175"/>
                <a:gd name="T6" fmla="*/ 0 60000 65536"/>
                <a:gd name="T7" fmla="*/ 0 60000 65536"/>
                <a:gd name="T8" fmla="*/ 0 60000 65536"/>
                <a:gd name="T9" fmla="*/ 0 w 511"/>
                <a:gd name="T10" fmla="*/ 0 h 175"/>
                <a:gd name="T11" fmla="*/ 511 w 511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1" h="175">
                  <a:moveTo>
                    <a:pt x="0" y="147"/>
                  </a:moveTo>
                  <a:cubicBezTo>
                    <a:pt x="85" y="73"/>
                    <a:pt x="170" y="0"/>
                    <a:pt x="255" y="5"/>
                  </a:cubicBezTo>
                  <a:cubicBezTo>
                    <a:pt x="340" y="10"/>
                    <a:pt x="425" y="92"/>
                    <a:pt x="511" y="175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35">
            <a:extLst>
              <a:ext uri="{FF2B5EF4-FFF2-40B4-BE49-F238E27FC236}">
                <a16:creationId xmlns:a16="http://schemas.microsoft.com/office/drawing/2014/main" id="{6D99158A-3224-471D-916A-B65100F13BE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023815" y="2574060"/>
            <a:ext cx="1692000" cy="269875"/>
            <a:chOff x="4014" y="1480"/>
            <a:chExt cx="515" cy="178"/>
          </a:xfrm>
          <a:noFill/>
        </p:grpSpPr>
        <p:sp>
          <p:nvSpPr>
            <p:cNvPr id="27" name="Line 36">
              <a:extLst>
                <a:ext uri="{FF2B5EF4-FFF2-40B4-BE49-F238E27FC236}">
                  <a16:creationId xmlns:a16="http://schemas.microsoft.com/office/drawing/2014/main" id="{4DD1635C-D4CF-4380-A891-3D2C3C812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581"/>
              <a:ext cx="27" cy="7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CA78BD2-37B3-437A-8951-49A5F96C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480"/>
              <a:ext cx="488" cy="120"/>
            </a:xfrm>
            <a:custGeom>
              <a:avLst/>
              <a:gdLst>
                <a:gd name="T0" fmla="*/ 0 w 511"/>
                <a:gd name="T1" fmla="*/ 1 h 175"/>
                <a:gd name="T2" fmla="*/ 147 w 511"/>
                <a:gd name="T3" fmla="*/ 1 h 175"/>
                <a:gd name="T4" fmla="*/ 294 w 511"/>
                <a:gd name="T5" fmla="*/ 1 h 175"/>
                <a:gd name="T6" fmla="*/ 0 60000 65536"/>
                <a:gd name="T7" fmla="*/ 0 60000 65536"/>
                <a:gd name="T8" fmla="*/ 0 60000 65536"/>
                <a:gd name="T9" fmla="*/ 0 w 511"/>
                <a:gd name="T10" fmla="*/ 0 h 175"/>
                <a:gd name="T11" fmla="*/ 511 w 511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1" h="175">
                  <a:moveTo>
                    <a:pt x="0" y="147"/>
                  </a:moveTo>
                  <a:cubicBezTo>
                    <a:pt x="85" y="73"/>
                    <a:pt x="170" y="0"/>
                    <a:pt x="255" y="5"/>
                  </a:cubicBezTo>
                  <a:cubicBezTo>
                    <a:pt x="340" y="10"/>
                    <a:pt x="425" y="92"/>
                    <a:pt x="511" y="175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id="{53690235-F54C-4753-AB11-3514E507E2ED}"/>
              </a:ext>
            </a:extLst>
          </p:cNvPr>
          <p:cNvGrpSpPr>
            <a:grpSpLocks/>
          </p:cNvGrpSpPr>
          <p:nvPr/>
        </p:nvGrpSpPr>
        <p:grpSpPr bwMode="auto">
          <a:xfrm>
            <a:off x="7565141" y="1824760"/>
            <a:ext cx="997043" cy="479425"/>
            <a:chOff x="4014" y="1480"/>
            <a:chExt cx="515" cy="178"/>
          </a:xfrm>
          <a:noFill/>
        </p:grpSpPr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EEEAC910-D191-4DA8-82E2-96FFCE913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1581"/>
              <a:ext cx="27" cy="7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A4D3193-F215-49C1-B198-04B86DE84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480"/>
              <a:ext cx="488" cy="120"/>
            </a:xfrm>
            <a:custGeom>
              <a:avLst/>
              <a:gdLst>
                <a:gd name="T0" fmla="*/ 0 w 511"/>
                <a:gd name="T1" fmla="*/ 1 h 175"/>
                <a:gd name="T2" fmla="*/ 147 w 511"/>
                <a:gd name="T3" fmla="*/ 1 h 175"/>
                <a:gd name="T4" fmla="*/ 294 w 511"/>
                <a:gd name="T5" fmla="*/ 1 h 175"/>
                <a:gd name="T6" fmla="*/ 0 60000 65536"/>
                <a:gd name="T7" fmla="*/ 0 60000 65536"/>
                <a:gd name="T8" fmla="*/ 0 60000 65536"/>
                <a:gd name="T9" fmla="*/ 0 w 511"/>
                <a:gd name="T10" fmla="*/ 0 h 175"/>
                <a:gd name="T11" fmla="*/ 511 w 511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1" h="175">
                  <a:moveTo>
                    <a:pt x="0" y="147"/>
                  </a:moveTo>
                  <a:cubicBezTo>
                    <a:pt x="85" y="73"/>
                    <a:pt x="170" y="0"/>
                    <a:pt x="255" y="5"/>
                  </a:cubicBezTo>
                  <a:cubicBezTo>
                    <a:pt x="340" y="10"/>
                    <a:pt x="425" y="92"/>
                    <a:pt x="511" y="175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897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0" dirty="0"/>
              <a:t>例</a:t>
            </a:r>
            <a:r>
              <a:rPr lang="en-US" altLang="zh-CN" b="0" dirty="0"/>
              <a:t>7.1’ </a:t>
            </a:r>
            <a:r>
              <a:rPr lang="zh-CN" altLang="zh-CN" b="0" dirty="0"/>
              <a:t>字符串拷贝</a:t>
            </a:r>
          </a:p>
          <a:p>
            <a:endParaRPr lang="zh-CN" altLang="en-US" dirty="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526983" y="1779588"/>
            <a:ext cx="9407358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zh-CN" dirty="0">
                <a:latin typeface="Courier New" pitchFamily="49" charset="0"/>
                <a:cs typeface="Courier New" pitchFamily="49" charset="0"/>
              </a:rPr>
              <a:t>void MyStrCpy(char *</a:t>
            </a:r>
            <a:r>
              <a:rPr lang="es-E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s-E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s-ES" altLang="zh-CN" dirty="0">
                <a:latin typeface="Courier New" pitchFamily="49" charset="0"/>
                <a:cs typeface="Courier New" pitchFamily="49" charset="0"/>
              </a:rPr>
              <a:t> char *</a:t>
            </a:r>
            <a:r>
              <a:rPr lang="es-E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E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while(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(*s)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!= '\0' )	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*t = *s;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++t;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++s;                               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	}</a:t>
            </a:r>
            <a:r>
              <a:rPr lang="zh-CN" altLang="es-ES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s-ES" altLang="zh-CN" dirty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s-E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*t = *s;  //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复制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endParaRPr lang="es-ES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altLang="zh-CN" dirty="0">
                <a:latin typeface="Courier New" pitchFamily="49" charset="0"/>
                <a:cs typeface="Courier New" pitchFamily="49" charset="0"/>
              </a:rPr>
              <a:t>}//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该函数还利用了函数的副作用“返回”结果</a:t>
            </a:r>
            <a:endParaRPr lang="es-E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5420131" y="2543883"/>
            <a:ext cx="5530681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altLang="zh-CN" b="1" dirty="0">
                <a:latin typeface="Courier New" pitchFamily="49" charset="0"/>
                <a:cs typeface="Courier New" pitchFamily="49" charset="0"/>
              </a:rPr>
              <a:t>while((</a:t>
            </a:r>
            <a:r>
              <a:rPr lang="es-E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*t</a:t>
            </a:r>
            <a:r>
              <a:rPr lang="es-ES" altLang="zh-CN" b="1" dirty="0">
                <a:latin typeface="Courier New" pitchFamily="49" charset="0"/>
                <a:cs typeface="Courier New" pitchFamily="49" charset="0"/>
              </a:rPr>
              <a:t>++ = </a:t>
            </a:r>
            <a:r>
              <a:rPr lang="es-E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*s</a:t>
            </a:r>
            <a:r>
              <a:rPr lang="es-ES" altLang="zh-CN" b="1" dirty="0">
                <a:latin typeface="Courier New" pitchFamily="49" charset="0"/>
                <a:cs typeface="Courier New" pitchFamily="49" charset="0"/>
              </a:rPr>
              <a:t>++) != '\0’);</a:t>
            </a:r>
          </a:p>
          <a:p>
            <a:endParaRPr lang="es-ES" altLang="zh-CN" b="1" dirty="0">
              <a:latin typeface="Courier New" pitchFamily="49" charset="0"/>
              <a:cs typeface="Courier New" pitchFamily="49" charset="0"/>
            </a:endParaRPr>
          </a:p>
          <a:p>
            <a:endParaRPr lang="es-ES" altLang="zh-CN" b="1" dirty="0">
              <a:latin typeface="Courier New" pitchFamily="49" charset="0"/>
              <a:cs typeface="Courier New" pitchFamily="49" charset="0"/>
            </a:endParaRPr>
          </a:p>
          <a:p>
            <a:endParaRPr lang="es-ES" altLang="zh-CN" b="1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47FBFE1-EBB1-44FD-9194-C699C5DFA5CC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24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24582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字符指针</a:t>
            </a:r>
            <a:r>
              <a:rPr lang="zh-CN" altLang="en-US" dirty="0"/>
              <a:t>作为</a:t>
            </a:r>
            <a:r>
              <a:rPr lang="zh-CN" altLang="zh-CN" dirty="0"/>
              <a:t>函数的参数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90561" y="1268760"/>
            <a:ext cx="2429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b="1" kern="0" dirty="0">
                <a:solidFill>
                  <a:srgbClr val="000000"/>
                </a:solidFill>
                <a:latin typeface="Comic Sans MS"/>
              </a:rPr>
              <a:t>指针移动法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FF1CF48-3D38-423E-86A7-993F5810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131" y="3248980"/>
            <a:ext cx="6607924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altLang="zh-CN" sz="20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s-ES" altLang="zh-CN" sz="2000" dirty="0">
                <a:latin typeface="Courier New" pitchFamily="49" charset="0"/>
                <a:cs typeface="Courier New" pitchFamily="49" charset="0"/>
              </a:rPr>
              <a:t>yStr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" altLang="zh-CN" sz="2000" dirty="0">
                <a:latin typeface="Courier New" pitchFamily="49" charset="0"/>
                <a:cs typeface="Courier New" pitchFamily="49" charset="0"/>
              </a:rPr>
              <a:t>py(char </a:t>
            </a:r>
            <a:r>
              <a:rPr lang="es-E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s-ES" altLang="zh-CN" sz="2000" dirty="0">
                <a:latin typeface="Courier New" pitchFamily="49" charset="0"/>
                <a:cs typeface="Courier New" pitchFamily="49" charset="0"/>
              </a:rPr>
              <a:t>[], const char </a:t>
            </a:r>
            <a:r>
              <a:rPr lang="es-E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s-ES" altLang="zh-CN" sz="20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r>
              <a:rPr lang="es-ES" altLang="zh-CN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altLang="zh-CN" sz="2000" dirty="0">
                <a:latin typeface="Courier New" pitchFamily="49" charset="0"/>
                <a:cs typeface="Courier New" pitchFamily="49" charset="0"/>
              </a:rPr>
              <a:t>    int i = 0;</a:t>
            </a:r>
          </a:p>
          <a:p>
            <a:r>
              <a:rPr lang="es-ES" altLang="zh-CN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while( s[</a:t>
            </a:r>
            <a:r>
              <a:rPr lang="en-US" altLang="zh-CN" sz="2000" dirty="0" err="1">
                <a:latin typeface="Courier New" panose="02070309020205020404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!= '\0' </a:t>
            </a:r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)	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{		t[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] = s[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	++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;                               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zh-CN" altLang="es-ES" sz="2000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endParaRPr lang="en-US" altLang="zh-CN" sz="2000" dirty="0"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s-ES" altLang="zh-CN" sz="2000" dirty="0">
                <a:latin typeface="Courier New" panose="02070309020205020404" pitchFamily="49" charset="0"/>
                <a:cs typeface="Courier New" pitchFamily="49" charset="0"/>
              </a:rPr>
              <a:t>    </a:t>
            </a:r>
            <a:r>
              <a:rPr lang="es-E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t[i] = s[i];  //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复制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'\0'</a:t>
            </a:r>
            <a:endParaRPr lang="es-E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s-ES" altLang="zh-CN" sz="2000" dirty="0">
                <a:latin typeface="Courier New" panose="02070309020205020404" pitchFamily="49" charset="0"/>
                <a:cs typeface="Courier New" pitchFamily="49" charset="0"/>
              </a:rPr>
              <a:t>} //</a:t>
            </a:r>
            <a:r>
              <a:rPr lang="zh-CN" altLang="zh-CN" sz="2000" dirty="0">
                <a:latin typeface="Courier New" pitchFamily="49" charset="0"/>
                <a:cs typeface="Courier New" pitchFamily="49" charset="0"/>
              </a:rPr>
              <a:t>该函数还利用了函数的副作用“返回”结果</a:t>
            </a:r>
            <a:endParaRPr lang="es-ES" altLang="zh-C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/>
              <a:t>早期库函数</a:t>
            </a:r>
          </a:p>
        </p:txBody>
      </p:sp>
      <p:sp>
        <p:nvSpPr>
          <p:cNvPr id="26627" name="矩形 3"/>
          <p:cNvSpPr>
            <a:spLocks noChangeArrowheads="1"/>
          </p:cNvSpPr>
          <p:nvPr/>
        </p:nvSpPr>
        <p:spPr bwMode="auto">
          <a:xfrm>
            <a:off x="215872" y="855905"/>
            <a:ext cx="10919894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!= '\0')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{	 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++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'\0';</a:t>
            </a:r>
            <a:r>
              <a:rPr lang="es-E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复制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'\0'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s-ES" altLang="zh-CN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该函数还利用了函数的副作用“返回”结果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；又通过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返回了结果</a:t>
            </a:r>
            <a:endParaRPr lang="es-ES" altLang="zh-CN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6" name="矩形 4"/>
          <p:cNvSpPr>
            <a:spLocks noChangeArrowheads="1"/>
          </p:cNvSpPr>
          <p:nvPr/>
        </p:nvSpPr>
        <p:spPr bwMode="auto">
          <a:xfrm>
            <a:off x="1333725" y="4914165"/>
            <a:ext cx="917176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int 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{//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只拷贝前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个字符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 != '\0'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 ……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6C0FA45-9011-467D-AD9F-7BF18DA817ED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25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94FA12-32B8-4CA1-884C-A98C69312E90}"/>
              </a:ext>
            </a:extLst>
          </p:cNvPr>
          <p:cNvSpPr/>
          <p:nvPr/>
        </p:nvSpPr>
        <p:spPr>
          <a:xfrm>
            <a:off x="9290561" y="1268760"/>
            <a:ext cx="2429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b="1" kern="0" dirty="0">
                <a:solidFill>
                  <a:srgbClr val="000000"/>
                </a:solidFill>
                <a:latin typeface="Comic Sans MS"/>
              </a:rPr>
              <a:t>下标法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A68138-4E7C-449F-A66F-7178FB5638F5}"/>
              </a:ext>
            </a:extLst>
          </p:cNvPr>
          <p:cNvSpPr/>
          <p:nvPr/>
        </p:nvSpPr>
        <p:spPr>
          <a:xfrm>
            <a:off x="5870181" y="2345103"/>
            <a:ext cx="610436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altLang="zh-CN" dirty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" altLang="zh-CN" dirty="0">
                <a:latin typeface="Courier New" pitchFamily="49" charset="0"/>
                <a:cs typeface="Courier New" pitchFamily="49" charset="0"/>
              </a:rPr>
              <a:t>py(str, "NJU"); </a:t>
            </a:r>
          </a:p>
          <a:p>
            <a:r>
              <a:rPr lang="es-ES" altLang="zh-CN" dirty="0">
                <a:latin typeface="Courier New" pitchFamily="49" charset="0"/>
                <a:cs typeface="Courier New" pitchFamily="49" charset="0"/>
              </a:rPr>
              <a:t>cout &lt;&lt; str;</a:t>
            </a:r>
          </a:p>
          <a:p>
            <a:r>
              <a:rPr lang="zh-CN" altLang="en-US" dirty="0">
                <a:latin typeface="Courier New" pitchFamily="49" charset="0"/>
                <a:cs typeface="Courier New" pitchFamily="49" charset="0"/>
              </a:rPr>
              <a:t>有返回值，所以可以：</a:t>
            </a:r>
            <a:endParaRPr lang="es-E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s-ES" altLang="zh-CN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s-E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strcpy(str, "NJU")</a:t>
            </a:r>
            <a:r>
              <a:rPr lang="es-E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altLang="zh-CN" dirty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" altLang="zh-CN" dirty="0">
                <a:latin typeface="Courier New" pitchFamily="49" charset="0"/>
                <a:cs typeface="Courier New" pitchFamily="49" charset="0"/>
              </a:rPr>
              <a:t>py(str, </a:t>
            </a:r>
            <a:r>
              <a:rPr lang="es-E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s-E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py(str, "NJU")</a:t>
            </a:r>
            <a:r>
              <a:rPr lang="es-ES" altLang="zh-CN" dirty="0">
                <a:latin typeface="Courier New" pitchFamily="49" charset="0"/>
                <a:cs typeface="Courier New" pitchFamily="49" charset="0"/>
              </a:rPr>
              <a:t>);  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常用字符串处理库函数</a:t>
            </a:r>
            <a:r>
              <a:rPr lang="zh-CN" altLang="en-US" dirty="0"/>
              <a:t>（</a:t>
            </a:r>
            <a:r>
              <a:rPr lang="en-US" altLang="zh-CN" b="0" dirty="0" err="1">
                <a:solidFill>
                  <a:srgbClr val="FF0000"/>
                </a:solidFill>
              </a:rPr>
              <a:t>string</a:t>
            </a:r>
            <a:r>
              <a:rPr lang="en-US" altLang="zh-CN" dirty="0" err="1">
                <a:solidFill>
                  <a:srgbClr val="FF0000"/>
                </a:solidFill>
              </a:rPr>
              <a:t>.h</a:t>
            </a:r>
            <a:r>
              <a:rPr lang="zh-CN" altLang="en-US" dirty="0"/>
              <a:t>）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None/>
            </a:pP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）计算字符串的长度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字符的个数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unsigned int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(const char *s); //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不包括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'\0'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例如，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char str[] = "Hello";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  %d \n",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(str),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(str+2));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）字符串复制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char *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 //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src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char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int 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例如，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(str, "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nju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", 2);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）字符串拼接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char *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int n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838894C-940A-4AF8-A529-6F69EBAB0A1E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26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920631" y="2258870"/>
            <a:ext cx="1283237" cy="46166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5  3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982FE4-C2A4-4C36-AA1A-388F63B4D983}"/>
              </a:ext>
            </a:extLst>
          </p:cNvPr>
          <p:cNvSpPr/>
          <p:nvPr/>
        </p:nvSpPr>
        <p:spPr>
          <a:xfrm>
            <a:off x="7355346" y="153342"/>
            <a:ext cx="455608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 #include &lt;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字符串复制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altLang="zh-CN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errno_t</a:t>
            </a:r>
            <a:r>
              <a:rPr lang="en-US" altLang="zh-CN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300" b="0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sz="2300" b="0" dirty="0">
                <a:latin typeface="Courier New" pitchFamily="49" charset="0"/>
                <a:cs typeface="Courier New" pitchFamily="49" charset="0"/>
              </a:rPr>
              <a:t>(char *_</a:t>
            </a:r>
            <a:r>
              <a:rPr lang="en-US" altLang="zh-CN" sz="2300" b="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sz="23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rsize_t</a:t>
            </a:r>
            <a:r>
              <a:rPr lang="en-US" altLang="zh-CN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altLang="zh-CN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SizeInBytes</a:t>
            </a:r>
            <a:r>
              <a:rPr lang="en-US" altLang="zh-CN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300" b="0" dirty="0">
                <a:latin typeface="Courier New" pitchFamily="49" charset="0"/>
                <a:cs typeface="Courier New" pitchFamily="49" charset="0"/>
              </a:rPr>
              <a:t>const char *_</a:t>
            </a:r>
            <a:r>
              <a:rPr lang="en-US" altLang="zh-CN" sz="2300" b="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2300" b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errno_t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1600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sz="1600" b="0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sz="1600" b="0" dirty="0">
                <a:latin typeface="Courier New" pitchFamily="49" charset="0"/>
                <a:cs typeface="Courier New" pitchFamily="49" charset="0"/>
              </a:rPr>
              <a:t>(char *_</a:t>
            </a:r>
            <a:r>
              <a:rPr lang="en-US" altLang="zh-CN" sz="1600" b="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sz="16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rsize_t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SizeInBytes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600" b="0" dirty="0">
                <a:latin typeface="Courier New" pitchFamily="49" charset="0"/>
                <a:cs typeface="Courier New" pitchFamily="49" charset="0"/>
              </a:rPr>
              <a:t>const char *_</a:t>
            </a:r>
            <a:r>
              <a:rPr lang="en-US" altLang="zh-CN" sz="1600" b="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16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600" i="1" dirty="0" err="1">
                <a:latin typeface="Courier New" pitchFamily="49" charset="0"/>
                <a:cs typeface="Courier New" pitchFamily="49" charset="0"/>
              </a:rPr>
              <a:t>rsize_t</a:t>
            </a:r>
            <a:r>
              <a:rPr lang="en-US" altLang="zh-CN" sz="1600" i="1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altLang="zh-CN" sz="1600" i="1" dirty="0" err="1">
                <a:latin typeface="Courier New" pitchFamily="49" charset="0"/>
                <a:cs typeface="Courier New" pitchFamily="49" charset="0"/>
              </a:rPr>
              <a:t>MaxCount</a:t>
            </a:r>
            <a:r>
              <a:rPr lang="en-US" altLang="zh-CN" sz="1600" b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14400" lvl="2" indent="0"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字符串拼接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altLang="zh-CN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errno_t</a:t>
            </a:r>
            <a:r>
              <a:rPr lang="en-US" altLang="zh-CN" sz="23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300" b="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altLang="zh-CN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sz="2300" b="0" dirty="0">
                <a:latin typeface="Courier New" pitchFamily="49" charset="0"/>
                <a:cs typeface="Courier New" pitchFamily="49" charset="0"/>
              </a:rPr>
              <a:t>(char *_</a:t>
            </a:r>
            <a:r>
              <a:rPr lang="en-US" altLang="zh-CN" sz="2300" b="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sz="23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rsize_t</a:t>
            </a:r>
            <a:r>
              <a:rPr lang="en-US" altLang="zh-CN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altLang="zh-CN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SizeInBytes</a:t>
            </a:r>
            <a:r>
              <a:rPr lang="en-US" altLang="zh-CN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300" b="0" dirty="0">
                <a:latin typeface="Courier New" pitchFamily="49" charset="0"/>
                <a:cs typeface="Courier New" pitchFamily="49" charset="0"/>
              </a:rPr>
              <a:t>const char *_</a:t>
            </a:r>
            <a:r>
              <a:rPr lang="en-US" altLang="zh-CN" sz="2300" b="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2300" b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errno_t</a:t>
            </a:r>
            <a:r>
              <a:rPr lang="en-US" altLang="zh-CN" sz="16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1600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sz="1600" b="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sz="1600" b="0" dirty="0">
                <a:latin typeface="Courier New" pitchFamily="49" charset="0"/>
                <a:cs typeface="Courier New" pitchFamily="49" charset="0"/>
              </a:rPr>
              <a:t>(char *_</a:t>
            </a:r>
            <a:r>
              <a:rPr lang="en-US" altLang="zh-CN" sz="1600" b="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sz="16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rsize_t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SizeInBytes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600" b="0" dirty="0">
                <a:latin typeface="Courier New" pitchFamily="49" charset="0"/>
                <a:cs typeface="Courier New" pitchFamily="49" charset="0"/>
              </a:rPr>
              <a:t>const char *_</a:t>
            </a:r>
            <a:r>
              <a:rPr lang="en-US" altLang="zh-CN" sz="1600" b="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sz="16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600" i="1" dirty="0" err="1">
                <a:latin typeface="Courier New" pitchFamily="49" charset="0"/>
                <a:cs typeface="Courier New" pitchFamily="49" charset="0"/>
              </a:rPr>
              <a:t>rsize_t</a:t>
            </a:r>
            <a:r>
              <a:rPr lang="en-US" altLang="zh-CN" sz="1600" i="1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altLang="zh-CN" sz="1600" i="1" dirty="0" err="1">
                <a:latin typeface="Courier New" pitchFamily="49" charset="0"/>
                <a:cs typeface="Courier New" pitchFamily="49" charset="0"/>
              </a:rPr>
              <a:t>MaxCount</a:t>
            </a:r>
            <a:r>
              <a:rPr lang="en-US" altLang="zh-CN" sz="1600" b="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sz="1600" b="0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1600" b="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C11</a:t>
            </a:r>
            <a:r>
              <a:rPr lang="zh-CN" altLang="en-US" dirty="0"/>
              <a:t>新版库函数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092DB4C-1284-4224-B98D-75AC4DAD3124}" type="slidenum">
              <a:rPr lang="en-US" altLang="zh-CN" sz="1200">
                <a:ea typeface="楷体_GB2312" pitchFamily="49" charset="-122"/>
              </a:rPr>
              <a:pPr algn="r" eaLnBrk="1" hangingPunct="1"/>
              <a:t>27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484780-E2E8-4923-812D-2C3F67ECE946}"/>
              </a:ext>
            </a:extLst>
          </p:cNvPr>
          <p:cNvSpPr/>
          <p:nvPr/>
        </p:nvSpPr>
        <p:spPr>
          <a:xfrm>
            <a:off x="784616" y="2303875"/>
            <a:ext cx="609282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6,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"hello")</a:t>
            </a:r>
          </a:p>
          <a:p>
            <a:pPr marL="0"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5,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"hello", </a:t>
            </a:r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38B7B3-AFED-44C1-80F3-6108AE6F74B8}"/>
              </a:ext>
            </a:extLst>
          </p:cNvPr>
          <p:cNvSpPr/>
          <p:nvPr/>
        </p:nvSpPr>
        <p:spPr>
          <a:xfrm>
            <a:off x="784617" y="5057582"/>
            <a:ext cx="693077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12,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"hello")</a:t>
            </a:r>
          </a:p>
          <a:p>
            <a:pPr marL="0"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14,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"hello", </a:t>
            </a:r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E0011-70D2-4850-94D0-2779A0ED3C5D}"/>
              </a:ext>
            </a:extLst>
          </p:cNvPr>
          <p:cNvSpPr/>
          <p:nvPr/>
        </p:nvSpPr>
        <p:spPr>
          <a:xfrm>
            <a:off x="6610406" y="863715"/>
            <a:ext cx="1269899" cy="4616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-Bold"/>
              </a:rPr>
              <a:t>Dst</a:t>
            </a:r>
            <a:r>
              <a:rPr lang="zh-CN" altLang="en-US" b="1" dirty="0">
                <a:latin typeface="Courier-Bold"/>
              </a:rPr>
              <a:t>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Blip>
                <a:blip r:embed="rId3"/>
              </a:buBlip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Blip>
                <a:blip r:embed="rId3"/>
              </a:buBlip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6,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"hello")</a:t>
            </a: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Blip>
                <a:blip r:embed="rId3"/>
              </a:buBlip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5,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"hello", </a:t>
            </a: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Blip>
                <a:blip r:embed="rId3"/>
              </a:buBlip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(dstr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+2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7,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"hello", </a:t>
            </a: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Blip>
                <a:blip r:embed="rId3"/>
              </a:buBlip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Blip>
                <a:blip r:embed="rId3"/>
              </a:buBlip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Blip>
                <a:blip r:embed="rId3"/>
              </a:buBlip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12,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"hello")</a:t>
            </a: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Blip>
                <a:blip r:embed="rId3"/>
              </a:buBlip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14,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"hello", </a:t>
            </a: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1587" y="76200"/>
            <a:ext cx="11987239" cy="615950"/>
          </a:xfrm>
        </p:spPr>
        <p:txBody>
          <a:bodyPr/>
          <a:lstStyle/>
          <a:p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altLang="zh-CN" sz="2400" b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(str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5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 			//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最多可输入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个字符</a:t>
            </a:r>
            <a:br>
              <a:rPr lang="en-US" altLang="zh-CN" sz="2400" b="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b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("%s", str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5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  	//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最多可输入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个字符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754737" y="1284288"/>
            <a:ext cx="191975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hello\0</a:t>
            </a:r>
            <a:endParaRPr lang="zh-CN" altLang="en-US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275359" y="1284288"/>
            <a:ext cx="191975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hello\0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 flipH="1">
            <a:off x="7535686" y="879476"/>
            <a:ext cx="2101576" cy="495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460" y="10969"/>
                </a:moveTo>
                <a:cubicBezTo>
                  <a:pt x="19461" y="10913"/>
                  <a:pt x="19462" y="10856"/>
                  <a:pt x="19462" y="10800"/>
                </a:cubicBezTo>
                <a:cubicBezTo>
                  <a:pt x="19462" y="6016"/>
                  <a:pt x="15583" y="2138"/>
                  <a:pt x="10800" y="2138"/>
                </a:cubicBezTo>
                <a:cubicBezTo>
                  <a:pt x="6016" y="2138"/>
                  <a:pt x="2138" y="6016"/>
                  <a:pt x="2138" y="10800"/>
                </a:cubicBezTo>
                <a:cubicBezTo>
                  <a:pt x="2137" y="11861"/>
                  <a:pt x="2333" y="12914"/>
                  <a:pt x="2713" y="13905"/>
                </a:cubicBezTo>
                <a:lnTo>
                  <a:pt x="717" y="14671"/>
                </a:lnTo>
                <a:cubicBezTo>
                  <a:pt x="243" y="13436"/>
                  <a:pt x="0" y="1212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70"/>
                  <a:pt x="21599" y="10941"/>
                  <a:pt x="21597" y="11011"/>
                </a:cubicBezTo>
                <a:lnTo>
                  <a:pt x="24297" y="11064"/>
                </a:lnTo>
                <a:lnTo>
                  <a:pt x="20456" y="14759"/>
                </a:lnTo>
                <a:lnTo>
                  <a:pt x="16760" y="10917"/>
                </a:lnTo>
                <a:lnTo>
                  <a:pt x="19460" y="1096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778984" y="2234561"/>
            <a:ext cx="191975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hell</a:t>
            </a:r>
            <a:r>
              <a:rPr lang="en-US" altLang="zh-CN" dirty="0"/>
              <a:t>\0</a:t>
            </a:r>
            <a:endParaRPr lang="zh-CN" altLang="en-US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299607" y="2234560"/>
            <a:ext cx="191975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hello\0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 flipH="1">
            <a:off x="7559934" y="1829748"/>
            <a:ext cx="2101576" cy="495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460" y="10969"/>
                </a:moveTo>
                <a:cubicBezTo>
                  <a:pt x="19461" y="10913"/>
                  <a:pt x="19462" y="10856"/>
                  <a:pt x="19462" y="10800"/>
                </a:cubicBezTo>
                <a:cubicBezTo>
                  <a:pt x="19462" y="6016"/>
                  <a:pt x="15583" y="2138"/>
                  <a:pt x="10800" y="2138"/>
                </a:cubicBezTo>
                <a:cubicBezTo>
                  <a:pt x="6016" y="2138"/>
                  <a:pt x="2138" y="6016"/>
                  <a:pt x="2138" y="10800"/>
                </a:cubicBezTo>
                <a:cubicBezTo>
                  <a:pt x="2137" y="11861"/>
                  <a:pt x="2333" y="12914"/>
                  <a:pt x="2713" y="13905"/>
                </a:cubicBezTo>
                <a:lnTo>
                  <a:pt x="717" y="14671"/>
                </a:lnTo>
                <a:cubicBezTo>
                  <a:pt x="243" y="13436"/>
                  <a:pt x="0" y="1212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70"/>
                  <a:pt x="21599" y="10941"/>
                  <a:pt x="21597" y="11011"/>
                </a:cubicBezTo>
                <a:lnTo>
                  <a:pt x="24297" y="11064"/>
                </a:lnTo>
                <a:lnTo>
                  <a:pt x="20456" y="14759"/>
                </a:lnTo>
                <a:lnTo>
                  <a:pt x="16760" y="10917"/>
                </a:lnTo>
                <a:lnTo>
                  <a:pt x="19460" y="1096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379857" y="3187308"/>
            <a:ext cx="191975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he</a:t>
            </a:r>
            <a:r>
              <a:rPr lang="en-US" altLang="zh-CN" dirty="0" err="1">
                <a:solidFill>
                  <a:srgbClr val="FF00FF"/>
                </a:solidFill>
              </a:rPr>
              <a:t>hell</a:t>
            </a:r>
            <a:r>
              <a:rPr lang="en-US" altLang="zh-CN" dirty="0"/>
              <a:t>\0</a:t>
            </a:r>
            <a:endParaRPr lang="zh-CN" altLang="en-US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900479" y="3187307"/>
            <a:ext cx="191975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hello\0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 flipH="1">
            <a:off x="8160806" y="2782495"/>
            <a:ext cx="2101576" cy="495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460" y="10969"/>
                </a:moveTo>
                <a:cubicBezTo>
                  <a:pt x="19461" y="10913"/>
                  <a:pt x="19462" y="10856"/>
                  <a:pt x="19462" y="10800"/>
                </a:cubicBezTo>
                <a:cubicBezTo>
                  <a:pt x="19462" y="6016"/>
                  <a:pt x="15583" y="2138"/>
                  <a:pt x="10800" y="2138"/>
                </a:cubicBezTo>
                <a:cubicBezTo>
                  <a:pt x="6016" y="2138"/>
                  <a:pt x="2138" y="6016"/>
                  <a:pt x="2138" y="10800"/>
                </a:cubicBezTo>
                <a:cubicBezTo>
                  <a:pt x="2137" y="11861"/>
                  <a:pt x="2333" y="12914"/>
                  <a:pt x="2713" y="13905"/>
                </a:cubicBezTo>
                <a:lnTo>
                  <a:pt x="717" y="14671"/>
                </a:lnTo>
                <a:cubicBezTo>
                  <a:pt x="243" y="13436"/>
                  <a:pt x="0" y="1212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70"/>
                  <a:pt x="21599" y="10941"/>
                  <a:pt x="21597" y="11011"/>
                </a:cubicBezTo>
                <a:lnTo>
                  <a:pt x="24297" y="11064"/>
                </a:lnTo>
                <a:lnTo>
                  <a:pt x="20456" y="14759"/>
                </a:lnTo>
                <a:lnTo>
                  <a:pt x="16760" y="10917"/>
                </a:lnTo>
                <a:lnTo>
                  <a:pt x="19460" y="1096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200930" y="6027443"/>
            <a:ext cx="243633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hehellhello</a:t>
            </a:r>
            <a:r>
              <a:rPr lang="en-US" altLang="zh-CN" dirty="0" err="1">
                <a:solidFill>
                  <a:srgbClr val="FF00FF"/>
                </a:solidFill>
              </a:rPr>
              <a:t>h</a:t>
            </a:r>
            <a:r>
              <a:rPr lang="en-US" altLang="zh-CN" dirty="0"/>
              <a:t>\0</a:t>
            </a:r>
            <a:endParaRPr lang="zh-CN" altLang="en-US" dirty="0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9721553" y="6027442"/>
            <a:ext cx="191975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hello\0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 flipH="1">
            <a:off x="7981880" y="5622630"/>
            <a:ext cx="2101576" cy="495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460" y="10969"/>
                </a:moveTo>
                <a:cubicBezTo>
                  <a:pt x="19461" y="10913"/>
                  <a:pt x="19462" y="10856"/>
                  <a:pt x="19462" y="10800"/>
                </a:cubicBezTo>
                <a:cubicBezTo>
                  <a:pt x="19462" y="6016"/>
                  <a:pt x="15583" y="2138"/>
                  <a:pt x="10800" y="2138"/>
                </a:cubicBezTo>
                <a:cubicBezTo>
                  <a:pt x="6016" y="2138"/>
                  <a:pt x="2138" y="6016"/>
                  <a:pt x="2138" y="10800"/>
                </a:cubicBezTo>
                <a:cubicBezTo>
                  <a:pt x="2137" y="11861"/>
                  <a:pt x="2333" y="12914"/>
                  <a:pt x="2713" y="13905"/>
                </a:cubicBezTo>
                <a:lnTo>
                  <a:pt x="717" y="14671"/>
                </a:lnTo>
                <a:cubicBezTo>
                  <a:pt x="243" y="13436"/>
                  <a:pt x="0" y="1212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70"/>
                  <a:pt x="21599" y="10941"/>
                  <a:pt x="21597" y="11011"/>
                </a:cubicBezTo>
                <a:lnTo>
                  <a:pt x="24297" y="11064"/>
                </a:lnTo>
                <a:lnTo>
                  <a:pt x="20456" y="14759"/>
                </a:lnTo>
                <a:lnTo>
                  <a:pt x="16760" y="10917"/>
                </a:lnTo>
                <a:lnTo>
                  <a:pt x="19460" y="1096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8039233" y="1349805"/>
            <a:ext cx="575925" cy="32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标注 18"/>
          <p:cNvSpPr/>
          <p:nvPr/>
        </p:nvSpPr>
        <p:spPr bwMode="auto">
          <a:xfrm>
            <a:off x="2720271" y="863948"/>
            <a:ext cx="3960000" cy="404812"/>
          </a:xfrm>
          <a:prstGeom prst="wedgeRectCallout">
            <a:avLst>
              <a:gd name="adj1" fmla="val -44820"/>
              <a:gd name="adj2" fmla="val 8404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&gt;=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strlen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("hello")+1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标注 19"/>
          <p:cNvSpPr/>
          <p:nvPr/>
        </p:nvSpPr>
        <p:spPr bwMode="auto">
          <a:xfrm>
            <a:off x="3539156" y="1716288"/>
            <a:ext cx="1332000" cy="404812"/>
          </a:xfrm>
          <a:prstGeom prst="wedgeRectCallout">
            <a:avLst>
              <a:gd name="adj1" fmla="val -82007"/>
              <a:gd name="adj2" fmla="val 7482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&gt;=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标注 21"/>
          <p:cNvSpPr/>
          <p:nvPr/>
        </p:nvSpPr>
        <p:spPr bwMode="auto">
          <a:xfrm>
            <a:off x="2891640" y="4219206"/>
            <a:ext cx="6444000" cy="404812"/>
          </a:xfrm>
          <a:prstGeom prst="wedgeRectCallout">
            <a:avLst>
              <a:gd name="adj1" fmla="val -51306"/>
              <a:gd name="adj2" fmla="val 11416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("hello")+1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矩形标注 22"/>
          <p:cNvSpPr/>
          <p:nvPr/>
        </p:nvSpPr>
        <p:spPr bwMode="auto">
          <a:xfrm>
            <a:off x="3167571" y="5499230"/>
            <a:ext cx="3888000" cy="404812"/>
          </a:xfrm>
          <a:prstGeom prst="wedgeRectCallout">
            <a:avLst>
              <a:gd name="adj1" fmla="val -55565"/>
              <a:gd name="adj2" fmla="val 12267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dstr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)+</a:t>
            </a:r>
            <a:r>
              <a:rPr lang="en-US" altLang="zh-CN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37262" y="509483"/>
            <a:ext cx="242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拷贝：覆盖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77743" y="4587282"/>
            <a:ext cx="242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连接：追加</a:t>
            </a:r>
          </a:p>
        </p:txBody>
      </p:sp>
      <p:sp>
        <p:nvSpPr>
          <p:cNvPr id="2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092DB4C-1284-4224-B98D-75AC4DAD3124}" type="slidenum">
              <a:rPr lang="en-US" altLang="zh-CN" sz="1200">
                <a:ea typeface="楷体_GB2312" pitchFamily="49" charset="-122"/>
              </a:rPr>
              <a:pPr algn="r" eaLnBrk="1" hangingPunct="1"/>
              <a:t>28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6816507" y="5048949"/>
            <a:ext cx="191975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he</a:t>
            </a:r>
            <a:r>
              <a:rPr lang="en-US" altLang="zh-CN" dirty="0" err="1">
                <a:solidFill>
                  <a:srgbClr val="FF00FF"/>
                </a:solidFill>
              </a:rPr>
              <a:t>hell</a:t>
            </a:r>
            <a:r>
              <a:rPr lang="en-US" altLang="zh-CN" dirty="0" err="1"/>
              <a:t>hello</a:t>
            </a:r>
            <a:r>
              <a:rPr lang="en-US" altLang="zh-CN" dirty="0"/>
              <a:t>\0</a:t>
            </a:r>
            <a:endParaRPr lang="zh-CN" altLang="en-US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9337130" y="5048947"/>
            <a:ext cx="191975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hello\0</a:t>
            </a:r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 flipH="1">
            <a:off x="7597456" y="4644135"/>
            <a:ext cx="2101576" cy="495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460" y="10969"/>
                </a:moveTo>
                <a:cubicBezTo>
                  <a:pt x="19461" y="10913"/>
                  <a:pt x="19462" y="10856"/>
                  <a:pt x="19462" y="10800"/>
                </a:cubicBezTo>
                <a:cubicBezTo>
                  <a:pt x="19462" y="6016"/>
                  <a:pt x="15583" y="2138"/>
                  <a:pt x="10800" y="2138"/>
                </a:cubicBezTo>
                <a:cubicBezTo>
                  <a:pt x="6016" y="2138"/>
                  <a:pt x="2138" y="6016"/>
                  <a:pt x="2138" y="10800"/>
                </a:cubicBezTo>
                <a:cubicBezTo>
                  <a:pt x="2137" y="11861"/>
                  <a:pt x="2333" y="12914"/>
                  <a:pt x="2713" y="13905"/>
                </a:cubicBezTo>
                <a:lnTo>
                  <a:pt x="717" y="14671"/>
                </a:lnTo>
                <a:cubicBezTo>
                  <a:pt x="243" y="13436"/>
                  <a:pt x="0" y="1212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70"/>
                  <a:pt x="21599" y="10941"/>
                  <a:pt x="21597" y="11011"/>
                </a:cubicBezTo>
                <a:lnTo>
                  <a:pt x="24297" y="11064"/>
                </a:lnTo>
                <a:lnTo>
                  <a:pt x="20456" y="14759"/>
                </a:lnTo>
                <a:lnTo>
                  <a:pt x="16760" y="10917"/>
                </a:lnTo>
                <a:lnTo>
                  <a:pt x="19460" y="1096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6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/>
      <p:bldP spid="25" grpId="0"/>
      <p:bldP spid="27" grpId="0" animBg="1"/>
      <p:bldP spid="28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）字符串比较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例如，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("student", "study")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返回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，说明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study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大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(const char *s1, const char *s2,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例如，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if(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(str, "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nju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 == 0 )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说明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前两个字符为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nj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  <a:r>
              <a:rPr lang="zh-CN" altLang="zh-CN" sz="2400" dirty="0"/>
              <a:t>模式匹配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*haystack, char *needle);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例如，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("woman", "man")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返回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"man"</a:t>
            </a: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C098F06-2B25-433D-99B0-05FEB611E9AE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29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89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字符的输入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方法一：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);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可以转存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输入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回车符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、空格和水平制表符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方法二：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);	//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可以转存</a:t>
            </a:r>
            <a:r>
              <a:rPr lang="zh-CN" altLang="zh-CN" sz="2400" b="1" dirty="0">
                <a:latin typeface="Courier New" pitchFamily="49" charset="0"/>
                <a:cs typeface="Courier New" pitchFamily="49" charset="0"/>
              </a:rPr>
              <a:t>输入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zh-CN" altLang="zh-CN" sz="2400" b="1" dirty="0">
                <a:latin typeface="Courier New" pitchFamily="49" charset="0"/>
                <a:cs typeface="Courier New" pitchFamily="49" charset="0"/>
              </a:rPr>
              <a:t>回车符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、空格或水平制表符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2" y="6553200"/>
            <a:ext cx="1199994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7959380-5543-48B5-9D8B-E1B4B1EA9085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3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3D047B-7C3B-4317-B63D-C68F8D9783A7}"/>
              </a:ext>
            </a:extLst>
          </p:cNvPr>
          <p:cNvSpPr/>
          <p:nvPr/>
        </p:nvSpPr>
        <p:spPr>
          <a:xfrm>
            <a:off x="5960191" y="4689140"/>
            <a:ext cx="3751189" cy="12753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相当于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C++</a:t>
            </a: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中的 </a:t>
            </a:r>
            <a:endParaRPr lang="en-US" altLang="zh-CN" sz="2000" kern="0" dirty="0">
              <a:solidFill>
                <a:srgbClr val="000000"/>
              </a:solidFill>
              <a:latin typeface="Courier New" pitchFamily="49" charset="0"/>
              <a:ea typeface="华文中宋" pitchFamily="2" charset="-122"/>
              <a:cs typeface="Courier New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#include &lt;iostream&gt;</a:t>
            </a:r>
          </a:p>
          <a:p>
            <a:pPr>
              <a:lnSpc>
                <a:spcPts val="23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using namespace std;</a:t>
            </a:r>
          </a:p>
          <a:p>
            <a:pPr>
              <a:lnSpc>
                <a:spcPts val="2300"/>
              </a:lnSpc>
            </a:pP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 &gt;&gt;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4AAF19-DB7F-4101-961D-F9D9444B1102}"/>
              </a:ext>
            </a:extLst>
          </p:cNvPr>
          <p:cNvSpPr/>
          <p:nvPr/>
        </p:nvSpPr>
        <p:spPr>
          <a:xfrm>
            <a:off x="559591" y="4689140"/>
            <a:ext cx="537809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新标准更新为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); 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4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）字符串比较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例如，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("student", "study")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返回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，说明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study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大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(const char *s1, const char *s2,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例如，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if(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(str, "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nju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 == 0 )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说明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前两个字符为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nj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  <a:r>
              <a:rPr lang="zh-CN" altLang="zh-CN" sz="2400" dirty="0"/>
              <a:t>模式匹配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*haystack, char *needle);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例如，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("woman", "man")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返回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"man"</a:t>
            </a: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C098F06-2B25-433D-99B0-05FEB611E9AE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30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18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）基于字符串的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输出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(const char *buffer, const char *format, ...);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(char *buffer, const char *format, ...);</a:t>
            </a:r>
          </a:p>
          <a:p>
            <a:pPr lvl="1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例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如，</a:t>
            </a:r>
          </a:p>
          <a:p>
            <a:pPr marL="400050" lvl="1" indent="0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marL="400050" lvl="1" indent="0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("%d", &amp;x);			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"%d", x);	//int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型变量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的值转换成字符串输出到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中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endParaRPr lang="zh-CN" alt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[20] = "233hellonju";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 s[6];</a:t>
            </a:r>
          </a:p>
          <a:p>
            <a:pPr marL="400050" lvl="1" indent="0"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"%d%5s", &amp;x, s); 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中 输入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233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给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，输入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给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4A6B426-D54B-480B-A7F4-4339CFF61B9E}" type="slidenum">
              <a:rPr lang="en-US" altLang="zh-CN" sz="1200">
                <a:ea typeface="+mn-ea"/>
              </a:rPr>
              <a:pPr algn="r">
                <a:defRPr/>
              </a:pPr>
              <a:t>31</a:t>
            </a:fld>
            <a:endParaRPr lang="en-US" altLang="zh-CN" sz="120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36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F86A7-423B-4B73-82D0-02FA9569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781D1-810B-418A-BD92-9C80855C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其他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字符串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处理相关库函数</a:t>
            </a:r>
            <a:r>
              <a:rPr lang="zh-CN" altLang="en-US" dirty="0"/>
              <a:t>（</a:t>
            </a:r>
            <a:r>
              <a:rPr lang="en-US" altLang="zh-CN" dirty="0" err="1">
                <a:solidFill>
                  <a:srgbClr val="FF0000"/>
                </a:solidFill>
              </a:rPr>
              <a:t>stdlib.h</a:t>
            </a:r>
            <a:r>
              <a:rPr lang="zh-CN" altLang="en-US" dirty="0"/>
              <a:t>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);	//</a:t>
            </a:r>
            <a:r>
              <a:rPr lang="zh-C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把字符串转成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zh-C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型</a:t>
            </a:r>
          </a:p>
          <a:p>
            <a:pPr marL="400050" lvl="1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);		//</a:t>
            </a:r>
            <a:r>
              <a:rPr lang="zh-C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把字符串转成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型</a:t>
            </a:r>
          </a:p>
          <a:p>
            <a:pPr marL="400050" lvl="1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nptr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);	//</a:t>
            </a:r>
            <a:r>
              <a:rPr lang="zh-C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把字符串转成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long int</a:t>
            </a:r>
            <a:r>
              <a:rPr lang="zh-C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型</a:t>
            </a:r>
          </a:p>
          <a:p>
            <a:pPr marL="400050" lvl="1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(void *s, int c, unsigned int n); </a:t>
            </a:r>
            <a:endParaRPr lang="zh-CN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zh-C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将字节数为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的一段内存单元全部置为变量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的值</a:t>
            </a: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unsigned int n);</a:t>
            </a: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字节数为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的一段内存拷贝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不要大于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单元数</a:t>
            </a: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zh-C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zh-CN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(str, '\0', 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(str)); 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可将字符数组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zh-CN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的所有元素置为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\0</a:t>
            </a:r>
            <a:endParaRPr lang="zh-CN" altLang="zh-CN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zh-CN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zh-CN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是非空类型数据的地址 </a:t>
            </a:r>
            <a:endParaRPr lang="zh-CN" alt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22F7C6E-D391-4A85-895B-40B1DFECB135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4A6B426-D54B-480B-A7F4-4339CFF61B9E}" type="slidenum">
              <a:rPr lang="en-US" altLang="zh-CN" sz="1200">
                <a:ea typeface="+mn-ea"/>
              </a:rPr>
              <a:pPr algn="r">
                <a:defRPr/>
              </a:pPr>
              <a:t>32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8644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E17D6-13E0-465D-8D79-AA27F9FB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几点说明：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93FF-D9AF-4C49-A082-520DB324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/>
              <a:t>关于字符串处理问题：如果是输入或输出，不管用什么方式（系统提供了两大类方式），只要是 </a:t>
            </a:r>
            <a:r>
              <a:rPr lang="en-US" altLang="zh-CN" sz="2400" b="0" dirty="0" err="1"/>
              <a:t>oj</a:t>
            </a:r>
            <a:r>
              <a:rPr lang="en-US" altLang="zh-CN" sz="2400" b="0" dirty="0"/>
              <a:t> </a:t>
            </a:r>
            <a:r>
              <a:rPr lang="zh-CN" altLang="en-US" sz="2400" b="0" dirty="0"/>
              <a:t>或 </a:t>
            </a:r>
            <a:r>
              <a:rPr lang="en-US" altLang="zh-CN" sz="2400" b="0" dirty="0"/>
              <a:t>VS2019 </a:t>
            </a:r>
            <a:r>
              <a:rPr lang="zh-CN" altLang="en-US" sz="2400" b="0" dirty="0"/>
              <a:t>支持的 就可以直接使用；如果不是输入或输出，需要自己写代码来实现。</a:t>
            </a:r>
            <a:endParaRPr lang="en-US" altLang="zh-CN" sz="2400" b="0" dirty="0"/>
          </a:p>
          <a:p>
            <a:endParaRPr lang="en-US" altLang="zh-CN" sz="1200" b="0" dirty="0"/>
          </a:p>
          <a:p>
            <a:r>
              <a:rPr lang="zh-CN" altLang="en-US" sz="2400" b="0" dirty="0"/>
              <a:t>所谓系统提供的两大类方式 指的是：一类是基于过程式程序设计方法所设计的函数库，由</a:t>
            </a:r>
            <a:r>
              <a:rPr lang="en-US" altLang="zh-CN" sz="2400" b="0" dirty="0"/>
              <a:t>C</a:t>
            </a:r>
            <a:r>
              <a:rPr lang="zh-CN" altLang="en-US" sz="2400" b="0" dirty="0"/>
              <a:t>语言标准规定，</a:t>
            </a:r>
            <a:r>
              <a:rPr lang="en-US" altLang="zh-CN" sz="2400" b="0" dirty="0"/>
              <a:t>C++</a:t>
            </a:r>
            <a:r>
              <a:rPr lang="zh-CN" altLang="en-US" sz="2400" b="0" dirty="0"/>
              <a:t>语言标准兼容，一般</a:t>
            </a:r>
            <a:r>
              <a:rPr lang="en-US" altLang="zh-CN" sz="2400" b="0" dirty="0"/>
              <a:t>C/C++</a:t>
            </a:r>
            <a:r>
              <a:rPr lang="zh-CN" altLang="en-US" sz="2400" b="0" dirty="0"/>
              <a:t>环境都支持；一类是基于对象式程序设计方法所设计的类库，由</a:t>
            </a:r>
            <a:r>
              <a:rPr lang="en-US" altLang="zh-CN" sz="2400" b="0" dirty="0"/>
              <a:t>C++</a:t>
            </a:r>
            <a:r>
              <a:rPr lang="zh-CN" altLang="en-US" sz="2400" b="0" dirty="0"/>
              <a:t>语言标准规定，仅</a:t>
            </a:r>
            <a:r>
              <a:rPr lang="en-US" altLang="zh-CN" sz="2400" b="0" dirty="0"/>
              <a:t>C++</a:t>
            </a:r>
            <a:r>
              <a:rPr lang="zh-CN" altLang="en-US" sz="2400" b="0" dirty="0"/>
              <a:t>环境支持。</a:t>
            </a:r>
            <a:endParaRPr lang="en-US" altLang="zh-CN" sz="2400" b="0" dirty="0"/>
          </a:p>
          <a:p>
            <a:endParaRPr lang="en-US" altLang="zh-CN" sz="1200" b="0" dirty="0"/>
          </a:p>
          <a:p>
            <a:r>
              <a:rPr lang="zh-CN" altLang="en-US" sz="2400" b="0" dirty="0"/>
              <a:t>如果使用标准输入</a:t>
            </a:r>
            <a:r>
              <a:rPr lang="en-US" altLang="zh-CN" sz="2400" b="0" dirty="0"/>
              <a:t>/</a:t>
            </a:r>
            <a:r>
              <a:rPr lang="zh-CN" altLang="en-US" sz="2400" b="0" dirty="0"/>
              <a:t>输出库函数，需先 </a:t>
            </a:r>
            <a:r>
              <a:rPr lang="en-US" altLang="zh-CN" sz="2400" b="0" dirty="0"/>
              <a:t>#include &lt;</a:t>
            </a:r>
            <a:r>
              <a:rPr lang="en-US" altLang="zh-CN" sz="2400" b="0" dirty="0" err="1"/>
              <a:t>stdio.h</a:t>
            </a:r>
            <a:r>
              <a:rPr lang="en-US" altLang="zh-CN" sz="2400" b="0" dirty="0"/>
              <a:t>&gt;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C</a:t>
            </a:r>
            <a:r>
              <a:rPr lang="zh-CN" altLang="en-US" sz="2400" b="0" dirty="0"/>
              <a:t>环境或</a:t>
            </a:r>
            <a:r>
              <a:rPr lang="en-US" altLang="zh-CN" sz="2400" b="0" dirty="0"/>
              <a:t>C++</a:t>
            </a:r>
            <a:r>
              <a:rPr lang="zh-CN" altLang="en-US" sz="2400" b="0" dirty="0"/>
              <a:t>环境）或 </a:t>
            </a:r>
            <a:r>
              <a:rPr lang="en-US" altLang="zh-CN" sz="2400" b="0" dirty="0"/>
              <a:t>#include &lt;</a:t>
            </a:r>
            <a:r>
              <a:rPr lang="en-US" altLang="zh-CN" sz="2400" b="0" dirty="0" err="1"/>
              <a:t>cstdio</a:t>
            </a:r>
            <a:r>
              <a:rPr lang="en-US" altLang="zh-CN" sz="2400" b="0" dirty="0"/>
              <a:t>&gt;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C++</a:t>
            </a:r>
            <a:r>
              <a:rPr lang="zh-CN" altLang="en-US" sz="2400" b="0" dirty="0"/>
              <a:t>环境）；如果使用输入输出类库，需先 </a:t>
            </a:r>
            <a:r>
              <a:rPr lang="en-US" altLang="zh-CN" sz="2400" b="0" dirty="0"/>
              <a:t>#include &lt;iostream&gt; </a:t>
            </a:r>
            <a:r>
              <a:rPr lang="zh-CN" altLang="en-US" sz="2400" b="0" dirty="0"/>
              <a:t>及</a:t>
            </a:r>
            <a:r>
              <a:rPr lang="en-US" altLang="zh-CN" sz="2400" b="0" dirty="0"/>
              <a:t>using namespace std</a:t>
            </a:r>
            <a:r>
              <a:rPr lang="zh-CN" altLang="en-US" sz="2400" b="0" dirty="0"/>
              <a:t>；</a:t>
            </a:r>
            <a:endParaRPr lang="en-US" altLang="zh-CN" sz="2400" b="0" dirty="0"/>
          </a:p>
          <a:p>
            <a:endParaRPr lang="en-US" altLang="zh-CN" sz="1200" b="0" dirty="0"/>
          </a:p>
          <a:p>
            <a:r>
              <a:rPr lang="zh-CN" altLang="en-US" sz="2400" b="0" dirty="0"/>
              <a:t>如果使用其他字符串处理库函数，需先 </a:t>
            </a:r>
            <a:r>
              <a:rPr lang="en-US" altLang="zh-CN" sz="2400" b="0" dirty="0"/>
              <a:t>#include &lt;</a:t>
            </a:r>
            <a:r>
              <a:rPr lang="en-US" altLang="zh-CN" sz="2400" b="0" dirty="0" err="1"/>
              <a:t>string.h</a:t>
            </a:r>
            <a:r>
              <a:rPr lang="en-US" altLang="zh-CN" sz="2400" b="0" dirty="0"/>
              <a:t>&gt;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C</a:t>
            </a:r>
            <a:r>
              <a:rPr lang="zh-CN" altLang="en-US" sz="2400" b="0" dirty="0"/>
              <a:t>环境或</a:t>
            </a:r>
            <a:r>
              <a:rPr lang="en-US" altLang="zh-CN" sz="2400" b="0" dirty="0"/>
              <a:t>C++</a:t>
            </a:r>
            <a:r>
              <a:rPr lang="zh-CN" altLang="en-US" sz="2400" b="0" dirty="0"/>
              <a:t>环境）或 </a:t>
            </a:r>
            <a:r>
              <a:rPr lang="en-US" altLang="zh-CN" sz="2400" b="0" dirty="0"/>
              <a:t>#include &lt;</a:t>
            </a:r>
            <a:r>
              <a:rPr lang="en-US" altLang="zh-CN" sz="2400" b="0" dirty="0" err="1"/>
              <a:t>cstring</a:t>
            </a:r>
            <a:r>
              <a:rPr lang="en-US" altLang="zh-CN" sz="2400" b="0" dirty="0"/>
              <a:t>&gt;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C++</a:t>
            </a:r>
            <a:r>
              <a:rPr lang="zh-CN" altLang="en-US" sz="2400" b="0" dirty="0"/>
              <a:t>环境）；如果使用其他字符串处理类库，需先 </a:t>
            </a:r>
            <a:r>
              <a:rPr lang="en-US" altLang="zh-CN" sz="2400" b="0" dirty="0"/>
              <a:t>#include &lt;string&gt;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C++</a:t>
            </a:r>
            <a:r>
              <a:rPr lang="zh-CN" altLang="en-US" sz="2400" b="0" dirty="0"/>
              <a:t>环境）。本课程一般不建议甚至不允许使用，具体看题目要求。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C5E4614-EE94-4C50-B7BF-5D56B4803067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25390EE-8C20-40E2-B76D-3F653B95DBC6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33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95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二维字符</a:t>
            </a:r>
            <a:r>
              <a:rPr lang="zh-CN" altLang="zh-CN" dirty="0"/>
              <a:t>数组</a:t>
            </a:r>
            <a:r>
              <a:rPr lang="zh-CN" altLang="en-US" dirty="0"/>
              <a:t>与字符指针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可以用来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处理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多个字符串。比如，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 b[4][5] = { {'Z', 'h', 'a', 'o', '\0'},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	{'Q', '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', 'a', 'n', '\0'},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	{'S', 'u', 'n', '\0'},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	{'L', '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', '\0'} };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也可以写成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 char b[4][5] = {"Zhao", "Qian", "Sun", "Li"};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 = b[0]; // 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… = &amp;b[0][0];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8D28F08-221C-4E31-9456-4099A144D383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34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8C5125-B7F7-412A-A54C-0B45A5F6FDB8}"/>
              </a:ext>
            </a:extLst>
          </p:cNvPr>
          <p:cNvSpPr/>
          <p:nvPr/>
        </p:nvSpPr>
        <p:spPr>
          <a:xfrm>
            <a:off x="424576" y="3710470"/>
            <a:ext cx="7210963" cy="37689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StrOut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row, int col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ts val="2600"/>
              </a:lnSpc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ptemp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p;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{	while(*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ptemp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{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("%c",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ptemp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++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ptemp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("\n"); 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输出一行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ptemp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(p +=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2D2F7BC-A9E2-422C-92EB-D43B0542CA8C}"/>
              </a:ext>
            </a:extLst>
          </p:cNvPr>
          <p:cNvGraphicFramePr>
            <a:graphicFrameLocks noGrp="1"/>
          </p:cNvGraphicFramePr>
          <p:nvPr/>
        </p:nvGraphicFramePr>
        <p:xfrm>
          <a:off x="7752601" y="4075475"/>
          <a:ext cx="41482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F58589-0E63-46EB-A18B-BA479DC3AB52}"/>
              </a:ext>
            </a:extLst>
          </p:cNvPr>
          <p:cNvCxnSpPr/>
          <p:nvPr/>
        </p:nvCxnSpPr>
        <p:spPr bwMode="auto">
          <a:xfrm>
            <a:off x="7985416" y="3643476"/>
            <a:ext cx="0" cy="43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BC1BCBB-163A-49DF-ADED-238C20707FF8}"/>
              </a:ext>
            </a:extLst>
          </p:cNvPr>
          <p:cNvSpPr/>
          <p:nvPr/>
        </p:nvSpPr>
        <p:spPr bwMode="auto">
          <a:xfrm>
            <a:off x="7747206" y="3490451"/>
            <a:ext cx="720000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5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二维字符</a:t>
            </a:r>
            <a:r>
              <a:rPr lang="zh-CN" altLang="zh-CN" dirty="0"/>
              <a:t>数组</a:t>
            </a:r>
            <a:r>
              <a:rPr lang="zh-CN" altLang="en-US" dirty="0"/>
              <a:t>与字符数组的指针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93121" y="863600"/>
            <a:ext cx="11995705" cy="59499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可以用来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处理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多个字符串。比如，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 b[4][5] = { {'Z', 'h', 'a', 'o', '\0'},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	{'Q', '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', 'a', 'n', '\0'},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	{'S', 'u', 'n', '\0'},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	{'L', '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', '\0'} };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也可以写成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 char b[4][5] = {"Zhao", "Qian", "Sun", "Li"};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altLang="zh-CN" sz="12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q)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[5]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b;	// 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… = &amp;b[0];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8D28F08-221C-4E31-9456-4099A144D383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35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8C5125-B7F7-412A-A54C-0B45A5F6FDB8}"/>
              </a:ext>
            </a:extLst>
          </p:cNvPr>
          <p:cNvSpPr/>
          <p:nvPr/>
        </p:nvSpPr>
        <p:spPr>
          <a:xfrm>
            <a:off x="64536" y="3865109"/>
            <a:ext cx="6545554" cy="2939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StrOut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q)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[5]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, int row)</a:t>
            </a:r>
          </a:p>
          <a:p>
            <a:pPr marL="0" indent="0">
              <a:lnSpc>
                <a:spcPts val="2600"/>
              </a:lnSpc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ts val="2600"/>
              </a:lnSpc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row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{ 	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q);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++q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}//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输出多个字符串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A24EFE4-5ABE-484B-BC10-E5BA7028AEBB}"/>
              </a:ext>
            </a:extLst>
          </p:cNvPr>
          <p:cNvCxnSpPr>
            <a:cxnSpLocks/>
          </p:cNvCxnSpPr>
          <p:nvPr/>
        </p:nvCxnSpPr>
        <p:spPr bwMode="auto">
          <a:xfrm>
            <a:off x="7188267" y="4300501"/>
            <a:ext cx="527119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241DE25-2A75-487C-B6E2-16607AA58F76}"/>
              </a:ext>
            </a:extLst>
          </p:cNvPr>
          <p:cNvGraphicFramePr>
            <a:graphicFrameLocks noGrp="1"/>
          </p:cNvGraphicFramePr>
          <p:nvPr/>
        </p:nvGraphicFramePr>
        <p:xfrm>
          <a:off x="7752601" y="4075475"/>
          <a:ext cx="41482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E088805-D471-4AF5-9653-0F02FC9416F9}"/>
              </a:ext>
            </a:extLst>
          </p:cNvPr>
          <p:cNvSpPr/>
          <p:nvPr/>
        </p:nvSpPr>
        <p:spPr bwMode="auto">
          <a:xfrm>
            <a:off x="6725276" y="4120481"/>
            <a:ext cx="720000" cy="43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3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二维字符</a:t>
            </a:r>
            <a:r>
              <a:rPr lang="zh-CN" altLang="zh-CN" dirty="0"/>
              <a:t>数组</a:t>
            </a:r>
            <a:r>
              <a:rPr lang="zh-CN" altLang="en-US" dirty="0"/>
              <a:t>与字符指针数组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可以用来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处理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多个字符串。比如，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 b[4][5] = { {'Z', 'h', 'a', 'o', '\0'},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	{'Q', '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', 'a', 'n', '\0'},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	{'S', 'u', 'n', '\0'},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	{'L', '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', '\0'} };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也可以写成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 char b[4][5] = {"Zhao", "Qian", "Sun", "Li"};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altLang="zh-CN" sz="12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[4]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{b[0], b[1], b[2], b[3]};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//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… = {&amp;b[0][0], &amp;b[1][0], &amp;b[2][0], &amp;b[3][0]};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bp;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8D28F08-221C-4E31-9456-4099A144D383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36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BEB0DA-DD01-4CEF-BC09-F8431B14815D}"/>
              </a:ext>
            </a:extLst>
          </p:cNvPr>
          <p:cNvSpPr/>
          <p:nvPr/>
        </p:nvSpPr>
        <p:spPr>
          <a:xfrm>
            <a:off x="444212" y="4890516"/>
            <a:ext cx="6127401" cy="18312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StrOut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int row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ts val="2600"/>
              </a:lnSpc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 row; ++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{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x[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}//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输出多个字符串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AA804E-4177-4AF6-BF44-D0BAE37F8462}"/>
              </a:ext>
            </a:extLst>
          </p:cNvPr>
          <p:cNvCxnSpPr>
            <a:cxnSpLocks/>
          </p:cNvCxnSpPr>
          <p:nvPr/>
        </p:nvCxnSpPr>
        <p:spPr bwMode="auto">
          <a:xfrm>
            <a:off x="7188267" y="4660541"/>
            <a:ext cx="527119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C59817A-DE08-42B3-AA0D-0F5C2DEE559C}"/>
              </a:ext>
            </a:extLst>
          </p:cNvPr>
          <p:cNvGraphicFramePr>
            <a:graphicFrameLocks noGrp="1"/>
          </p:cNvGraphicFramePr>
          <p:nvPr/>
        </p:nvGraphicFramePr>
        <p:xfrm>
          <a:off x="7752601" y="4435515"/>
          <a:ext cx="41482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4" marR="1219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4A9E464-48ED-4A44-856B-C7CD483C9CDD}"/>
              </a:ext>
            </a:extLst>
          </p:cNvPr>
          <p:cNvCxnSpPr>
            <a:cxnSpLocks/>
          </p:cNvCxnSpPr>
          <p:nvPr/>
        </p:nvCxnSpPr>
        <p:spPr bwMode="auto">
          <a:xfrm>
            <a:off x="7188267" y="5110591"/>
            <a:ext cx="527119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A840D25-7499-4681-A144-1F829CA4DC08}"/>
              </a:ext>
            </a:extLst>
          </p:cNvPr>
          <p:cNvCxnSpPr>
            <a:cxnSpLocks/>
          </p:cNvCxnSpPr>
          <p:nvPr/>
        </p:nvCxnSpPr>
        <p:spPr bwMode="auto">
          <a:xfrm>
            <a:off x="7188267" y="5560641"/>
            <a:ext cx="527119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E776339-4A17-45FA-8EA9-973146FD8B99}"/>
              </a:ext>
            </a:extLst>
          </p:cNvPr>
          <p:cNvCxnSpPr>
            <a:cxnSpLocks/>
          </p:cNvCxnSpPr>
          <p:nvPr/>
        </p:nvCxnSpPr>
        <p:spPr bwMode="auto">
          <a:xfrm>
            <a:off x="7188267" y="6010691"/>
            <a:ext cx="527119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ACB65EE-C8DF-4C89-81F5-7D281984913C}"/>
              </a:ext>
            </a:extLst>
          </p:cNvPr>
          <p:cNvSpPr/>
          <p:nvPr/>
        </p:nvSpPr>
        <p:spPr bwMode="auto">
          <a:xfrm>
            <a:off x="6725276" y="4480521"/>
            <a:ext cx="720000" cy="43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BA0B8B-D8FF-420B-86B8-EE669640003F}"/>
              </a:ext>
            </a:extLst>
          </p:cNvPr>
          <p:cNvSpPr/>
          <p:nvPr/>
        </p:nvSpPr>
        <p:spPr bwMode="auto">
          <a:xfrm>
            <a:off x="6725276" y="4929646"/>
            <a:ext cx="720000" cy="43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CCBB4D-E605-4538-8DD3-819DB25918C2}"/>
              </a:ext>
            </a:extLst>
          </p:cNvPr>
          <p:cNvSpPr/>
          <p:nvPr/>
        </p:nvSpPr>
        <p:spPr bwMode="auto">
          <a:xfrm>
            <a:off x="6725276" y="5378771"/>
            <a:ext cx="720000" cy="43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CAC728-FE4D-4107-84E9-B9102AB61D51}"/>
              </a:ext>
            </a:extLst>
          </p:cNvPr>
          <p:cNvSpPr/>
          <p:nvPr/>
        </p:nvSpPr>
        <p:spPr bwMode="auto">
          <a:xfrm>
            <a:off x="6725276" y="5827896"/>
            <a:ext cx="720000" cy="43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63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字符</a:t>
            </a:r>
            <a:r>
              <a:rPr lang="zh-CN" altLang="zh-CN" dirty="0">
                <a:solidFill>
                  <a:srgbClr val="FF0000"/>
                </a:solidFill>
              </a:rPr>
              <a:t>指针数组</a:t>
            </a:r>
            <a:r>
              <a:rPr lang="zh-CN" altLang="en-US" dirty="0"/>
              <a:t>处理</a:t>
            </a:r>
            <a:r>
              <a:rPr lang="zh-CN" altLang="zh-CN" dirty="0"/>
              <a:t>多个字符串不需要事先知道字符串的最大长度，比用二维</a:t>
            </a:r>
            <a:r>
              <a:rPr lang="zh-CN" altLang="en-US" dirty="0"/>
              <a:t>字符</a:t>
            </a:r>
            <a:r>
              <a:rPr lang="zh-CN" altLang="zh-CN" dirty="0"/>
              <a:t>数组</a:t>
            </a:r>
            <a:r>
              <a:rPr lang="zh-CN" altLang="en-US" dirty="0"/>
              <a:t>（或字符数组的指针） 处理</a:t>
            </a:r>
            <a:r>
              <a:rPr lang="zh-CN" altLang="zh-CN" dirty="0"/>
              <a:t>多个字符串更为方便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5F77B1D-BAB2-48EA-A5C3-DF6C7E4F6C5E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37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65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D73AE-DBD3-460C-8712-BC3E2906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0" dirty="0">
                <a:cs typeface="Courier New" pitchFamily="49" charset="0"/>
              </a:rPr>
              <a:t>例</a:t>
            </a:r>
            <a:r>
              <a:rPr lang="en-US" altLang="zh-CN" sz="3200" b="0" dirty="0">
                <a:cs typeface="Courier New" pitchFamily="49" charset="0"/>
              </a:rPr>
              <a:t>7.4 </a:t>
            </a:r>
            <a:r>
              <a:rPr lang="zh-CN" altLang="zh-CN" sz="3200" b="0" dirty="0">
                <a:cs typeface="Courier New" pitchFamily="49" charset="0"/>
              </a:rPr>
              <a:t>多个字符串的排序程序</a:t>
            </a:r>
            <a:r>
              <a:rPr lang="en-US" altLang="zh-CN" sz="3200" b="0" dirty="0">
                <a:cs typeface="Courier New" pitchFamily="49" charset="0"/>
              </a:rPr>
              <a:t>(</a:t>
            </a:r>
            <a:r>
              <a:rPr lang="zh-CN" altLang="zh-CN" sz="3200" b="0" dirty="0">
                <a:cs typeface="Courier New" pitchFamily="49" charset="0"/>
              </a:rPr>
              <a:t>将</a:t>
            </a:r>
            <a:r>
              <a:rPr lang="zh-CN" altLang="en-US" sz="3200" b="0" dirty="0">
                <a:cs typeface="Courier New" pitchFamily="49" charset="0"/>
              </a:rPr>
              <a:t>若干姓氏</a:t>
            </a:r>
            <a:r>
              <a:rPr lang="zh-CN" altLang="zh-CN" sz="3200" b="0" dirty="0">
                <a:cs typeface="Courier New" pitchFamily="49" charset="0"/>
              </a:rPr>
              <a:t>的拼音按字典顺序重排</a:t>
            </a:r>
            <a:r>
              <a:rPr lang="en-US" altLang="zh-CN" sz="3200" b="0" dirty="0">
                <a:cs typeface="Courier New" pitchFamily="49" charset="0"/>
              </a:rPr>
              <a:t>)</a:t>
            </a:r>
            <a:endParaRPr lang="zh-CN" altLang="en-US" sz="3200" b="0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const int N = 4;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= {"Zhao", "Qian", "Sun", "Li"};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&lt; N - 1; ++</a:t>
            </a: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	{	int min = </a:t>
            </a: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		for(int j = </a:t>
            </a: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+ 1; j &lt; N; ++j)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			if(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(name[min], name[j])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&gt; 0)	min = j;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		if(min != </a:t>
            </a: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		{	const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temp = name[</a:t>
            </a: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];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			name[</a:t>
            </a: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] = name[min];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			name[min] = temp;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 for(int </a:t>
            </a: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sz="2000" b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0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\n",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name[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 return 0;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0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1B73598-FBEE-4C00-A087-7B690280F815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38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带形参的 </a:t>
            </a:r>
            <a:r>
              <a:rPr lang="en-US" altLang="zh-CN" sz="2800" dirty="0"/>
              <a:t>main </a:t>
            </a:r>
            <a:r>
              <a:rPr lang="zh-CN" altLang="en-US" sz="2800" dirty="0"/>
              <a:t>函数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&gt; 1)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("%s \n",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[argc-1]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--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}//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从第二个元素开始分行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逆序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输出所有元素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10888832" y="6553200"/>
            <a:ext cx="1199994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10B0D7F-69F1-4A94-8AA1-0B04AB61973B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39</a:t>
            </a:fld>
            <a:endParaRPr lang="en-US" altLang="zh-CN" sz="1200">
              <a:latin typeface="Arial" charset="0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61352" y="763864"/>
            <a:ext cx="3122627" cy="2061617"/>
            <a:chOff x="590711" y="34156"/>
            <a:chExt cx="1152446" cy="878349"/>
          </a:xfrm>
        </p:grpSpPr>
        <p:sp>
          <p:nvSpPr>
            <p:cNvPr id="7" name="Text Box 2207"/>
            <p:cNvSpPr txBox="1">
              <a:spLocks noChangeArrowheads="1"/>
            </p:cNvSpPr>
            <p:nvPr/>
          </p:nvSpPr>
          <p:spPr bwMode="auto">
            <a:xfrm>
              <a:off x="590711" y="34156"/>
              <a:ext cx="287020" cy="16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 dirty="0" err="1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宋体"/>
                </a:rPr>
                <a:t>argv</a:t>
              </a:r>
              <a:endParaRPr lang="zh-CN" kern="100" dirty="0">
                <a:effectLst/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8" name="Rectangle 2212"/>
            <p:cNvSpPr>
              <a:spLocks noChangeArrowheads="1"/>
            </p:cNvSpPr>
            <p:nvPr/>
          </p:nvSpPr>
          <p:spPr bwMode="auto">
            <a:xfrm>
              <a:off x="601578" y="192505"/>
              <a:ext cx="287655" cy="720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01578" y="385010"/>
              <a:ext cx="2876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01578" y="561473"/>
              <a:ext cx="287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2208"/>
            <p:cNvSpPr txBox="1">
              <a:spLocks noChangeArrowheads="1"/>
            </p:cNvSpPr>
            <p:nvPr/>
          </p:nvSpPr>
          <p:spPr bwMode="auto">
            <a:xfrm>
              <a:off x="1203157" y="200526"/>
              <a:ext cx="531451" cy="166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 dirty="0" err="1">
                  <a:solidFill>
                    <a:srgbClr val="FF0000"/>
                  </a:solidFill>
                  <a:effectLst/>
                  <a:latin typeface="Times New Roman"/>
                  <a:ea typeface="宋体"/>
                  <a:cs typeface="宋体"/>
                </a:rPr>
                <a:t>myEcho</a:t>
              </a:r>
              <a:r>
                <a:rPr lang="en-US" kern="100" dirty="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宋体"/>
                </a:rPr>
                <a:t>\0</a:t>
              </a:r>
              <a:endParaRPr lang="zh-CN" kern="100" dirty="0">
                <a:effectLst/>
                <a:latin typeface="Times New Roman"/>
                <a:ea typeface="宋体"/>
                <a:cs typeface="宋体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770021" y="296779"/>
              <a:ext cx="4317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2208"/>
            <p:cNvSpPr txBox="1">
              <a:spLocks noChangeArrowheads="1"/>
            </p:cNvSpPr>
            <p:nvPr/>
          </p:nvSpPr>
          <p:spPr bwMode="auto">
            <a:xfrm>
              <a:off x="1203157" y="376989"/>
              <a:ext cx="468000" cy="166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宋体"/>
                </a:rPr>
                <a:t>China\0</a:t>
              </a:r>
              <a:endParaRPr lang="zh-CN" kern="100">
                <a:effectLst/>
                <a:latin typeface="Times New Roman"/>
                <a:ea typeface="宋体"/>
                <a:cs typeface="宋体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770021" y="473242"/>
              <a:ext cx="4317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2208"/>
            <p:cNvSpPr txBox="1">
              <a:spLocks noChangeArrowheads="1"/>
            </p:cNvSpPr>
            <p:nvPr/>
          </p:nvSpPr>
          <p:spPr bwMode="auto">
            <a:xfrm>
              <a:off x="1203157" y="553452"/>
              <a:ext cx="540000" cy="166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宋体"/>
                </a:rPr>
                <a:t>Nanjing\0</a:t>
              </a:r>
              <a:endParaRPr lang="zh-CN" kern="100">
                <a:effectLst/>
                <a:latin typeface="Times New Roman"/>
                <a:ea typeface="宋体"/>
                <a:cs typeface="宋体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70021" y="649705"/>
              <a:ext cx="4317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01578" y="729915"/>
              <a:ext cx="287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2208"/>
            <p:cNvSpPr txBox="1">
              <a:spLocks noChangeArrowheads="1"/>
            </p:cNvSpPr>
            <p:nvPr/>
          </p:nvSpPr>
          <p:spPr bwMode="auto">
            <a:xfrm>
              <a:off x="693677" y="729915"/>
              <a:ext cx="144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宋体"/>
                </a:rPr>
                <a:t>0</a:t>
              </a:r>
              <a:endParaRPr lang="zh-CN" kern="100" dirty="0">
                <a:effectLst/>
                <a:latin typeface="Times New Roman"/>
                <a:ea typeface="宋体"/>
                <a:cs typeface="宋体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AA52F2F-5478-4E92-AD51-F1566C51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326" y="2826249"/>
            <a:ext cx="5412635" cy="3753101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0525493-E9D0-4130-8C94-D76DD88330A0}"/>
              </a:ext>
            </a:extLst>
          </p:cNvPr>
          <p:cNvCxnSpPr/>
          <p:nvPr/>
        </p:nvCxnSpPr>
        <p:spPr bwMode="auto">
          <a:xfrm>
            <a:off x="7085316" y="4856444"/>
            <a:ext cx="21960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64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90A06-BAE4-425B-88D2-F06A7451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字符的输出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3D434-6941-4642-BDC7-979CA795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方法一：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方法二：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C0DF42-0FA1-488D-811C-D8F24849B681}"/>
              </a:ext>
            </a:extLst>
          </p:cNvPr>
          <p:cNvSpPr/>
          <p:nvPr/>
        </p:nvSpPr>
        <p:spPr>
          <a:xfrm>
            <a:off x="4655046" y="1358770"/>
            <a:ext cx="3751189" cy="15703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相当于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C++</a:t>
            </a: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中的 </a:t>
            </a:r>
            <a:endParaRPr lang="en-US" altLang="zh-CN" sz="2000" kern="0" dirty="0">
              <a:solidFill>
                <a:srgbClr val="000000"/>
              </a:solidFill>
              <a:latin typeface="Courier New" pitchFamily="49" charset="0"/>
              <a:ea typeface="华文中宋" pitchFamily="2" charset="-122"/>
              <a:cs typeface="Courier New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#include &lt;iostream&gt;</a:t>
            </a:r>
          </a:p>
          <a:p>
            <a:pPr>
              <a:lnSpc>
                <a:spcPts val="23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using namespace std;</a:t>
            </a:r>
          </a:p>
          <a:p>
            <a:pPr>
              <a:lnSpc>
                <a:spcPts val="2300"/>
              </a:lnSpc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…</a:t>
            </a:r>
          </a:p>
          <a:p>
            <a:pPr>
              <a:lnSpc>
                <a:spcPts val="2300"/>
              </a:lnSpc>
            </a:pP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 &lt;&lt;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 &lt;&lt;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;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52ED2D8-A471-4E7D-9D5C-5174D28C2CAF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7959380-5543-48B5-9D8B-E1B4B1EA9085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4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1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>
                <a:latin typeface="Courier New" pitchFamily="49" charset="0"/>
                <a:cs typeface="Courier New" pitchFamily="49" charset="0"/>
              </a:rPr>
              <a:t>行列都是动态的“二维字符数组”</a:t>
            </a:r>
            <a:r>
              <a:rPr lang="zh-CN" altLang="en-US" sz="2000" b="0" dirty="0">
                <a:latin typeface="Courier New" pitchFamily="49" charset="0"/>
                <a:cs typeface="Courier New" pitchFamily="49" charset="0"/>
              </a:rPr>
              <a:t>（每</a:t>
            </a:r>
            <a:r>
              <a:rPr lang="zh-CN" altLang="en-US" sz="2000" b="0" dirty="0"/>
              <a:t>行第一个元素与前一行最后一个元素未必连续</a:t>
            </a:r>
            <a:r>
              <a:rPr lang="zh-CN" altLang="en-US" sz="2000" b="0" dirty="0">
                <a:latin typeface="Courier New" pitchFamily="49" charset="0"/>
                <a:cs typeface="Courier New" pitchFamily="49" charset="0"/>
              </a:rPr>
              <a:t>）</a:t>
            </a:r>
            <a:endParaRPr lang="zh-CN" altLang="en-US" sz="2000" b="0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93121" y="863600"/>
            <a:ext cx="11995705" cy="535571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int n, m;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&gt;&gt; n;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*array = (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*)malloc(n *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(char *)); //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先创建动态字符指针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数组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&gt;&gt; m; 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if(array)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再分别创建动态一维字符数组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array[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] = (char *)malloc(m *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(char));			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marL="514350" lvl="1" indent="0">
              <a:buFont typeface="Arial" charset="0"/>
              <a:buNone/>
              <a:defRPr/>
            </a:pPr>
            <a:r>
              <a:rPr lang="nn-NO" altLang="zh-CN" sz="2000" dirty="0">
                <a:latin typeface="Courier New" pitchFamily="49" charset="0"/>
                <a:cs typeface="Courier New" pitchFamily="49" charset="0"/>
              </a:rPr>
              <a:t>for(int i=0; i &lt; n; ++i)</a:t>
            </a:r>
          </a:p>
          <a:p>
            <a:pPr marL="514350" lvl="1" indent="0">
              <a:buFont typeface="Arial" charset="0"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if(array)</a:t>
            </a:r>
          </a:p>
          <a:p>
            <a:pPr marL="0" indent="0">
              <a:buNone/>
            </a:pP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free(*(</a:t>
            </a:r>
            <a:r>
              <a:rPr lang="en-US" altLang="zh-CN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array+i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));	</a:t>
            </a:r>
          </a:p>
          <a:p>
            <a:pPr marL="0" indent="0">
              <a:buNone/>
            </a:pP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free(array);	</a:t>
            </a:r>
          </a:p>
        </p:txBody>
      </p:sp>
      <p:sp>
        <p:nvSpPr>
          <p:cNvPr id="44036" name="灯片编号占位符 5"/>
          <p:cNvSpPr txBox="1">
            <a:spLocks noGrp="1"/>
          </p:cNvSpPr>
          <p:nvPr/>
        </p:nvSpPr>
        <p:spPr bwMode="auto">
          <a:xfrm>
            <a:off x="10888833" y="6575425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0BA6AD5-07EB-4355-B55B-021E6E5D6221}" type="slidenum">
              <a:rPr lang="en-US" altLang="zh-CN" sz="1200">
                <a:ea typeface="楷体_GB2312" pitchFamily="49" charset="-122"/>
              </a:rPr>
              <a:pPr algn="r" eaLnBrk="1" hangingPunct="1"/>
              <a:t>40</a:t>
            </a:fld>
            <a:endParaRPr lang="en-US" altLang="zh-CN" sz="1200">
              <a:ea typeface="楷体_GB2312" pitchFamily="49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B3503FD-E414-4514-B2FF-7C5B6E305EEF}"/>
              </a:ext>
            </a:extLst>
          </p:cNvPr>
          <p:cNvGrpSpPr>
            <a:grpSpLocks/>
          </p:cNvGrpSpPr>
          <p:nvPr/>
        </p:nvGrpSpPr>
        <p:grpSpPr bwMode="auto">
          <a:xfrm>
            <a:off x="6095157" y="3845958"/>
            <a:ext cx="1741789" cy="1641475"/>
            <a:chOff x="4662468" y="4488897"/>
            <a:chExt cx="1306062" cy="1640403"/>
          </a:xfrm>
          <a:solidFill>
            <a:schemeClr val="bg1">
              <a:lumMod val="75000"/>
            </a:schemeClr>
          </a:solidFill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8F89F40B-E9DA-4522-BAF9-9F6AA6BA6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468" y="4488897"/>
              <a:ext cx="1306062" cy="40772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C15B47E4-E12B-4326-9A61-D4DA5E6E2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468" y="4869648"/>
              <a:ext cx="1306062" cy="40772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8F5E1C85-0BBC-4736-8EF1-F9399C10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468" y="5324796"/>
              <a:ext cx="1306062" cy="4080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F23C45DF-A051-435F-BB0D-AF959BE73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468" y="5721579"/>
              <a:ext cx="1306062" cy="407721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74A024C-5D0B-46D7-888D-D1351D0AC8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34303" y="4050745"/>
            <a:ext cx="72168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77DE6DA-9C37-459F-A6CC-E3430CFEED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14207" y="3935967"/>
            <a:ext cx="72169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4">
            <a:extLst>
              <a:ext uri="{FF2B5EF4-FFF2-40B4-BE49-F238E27FC236}">
                <a16:creationId xmlns:a16="http://schemas.microsoft.com/office/drawing/2014/main" id="{E839DC58-6D59-4297-B734-1613249AC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07" y="3305897"/>
            <a:ext cx="126136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array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AEFBF350-44CD-48AE-8F90-14AD8EF85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135" y="3845957"/>
            <a:ext cx="3242311" cy="4079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6DECE720-CC40-4E75-BC6E-70DEFA271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135" y="4268232"/>
            <a:ext cx="2941784" cy="4079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0E632FB4-3E6A-431D-AC3F-F994F6C6E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135" y="4673046"/>
            <a:ext cx="324231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1701AF99-937F-4A44-8DE7-90178418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135" y="5079446"/>
            <a:ext cx="3722731" cy="4079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ADC2AA9-9CE3-4286-8368-98030695B2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34303" y="4477782"/>
            <a:ext cx="72168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7AE3DCC-5F6B-45A2-9DC8-43E6A30A95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34303" y="5301695"/>
            <a:ext cx="72168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6E33203A-EC1B-440F-9426-94B7148B49C4}"/>
              </a:ext>
            </a:extLst>
          </p:cNvPr>
          <p:cNvSpPr>
            <a:spLocks/>
          </p:cNvSpPr>
          <p:nvPr/>
        </p:nvSpPr>
        <p:spPr bwMode="auto">
          <a:xfrm>
            <a:off x="5676112" y="4136471"/>
            <a:ext cx="359786" cy="1152525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1800"/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8015CBAC-5A74-43C9-BF0E-03CE0AD15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105" y="4521032"/>
            <a:ext cx="10201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214B8777-D669-42CD-88A6-92DD8B665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605" y="3293985"/>
            <a:ext cx="102010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6638AFBE-C685-4746-A002-7B8A89E15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321" y="3690071"/>
            <a:ext cx="1739674" cy="407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 animBg="1"/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>
                <a:latin typeface="Courier New" pitchFamily="49" charset="0"/>
                <a:cs typeface="Courier New" pitchFamily="49" charset="0"/>
              </a:rPr>
              <a:t>行列都是动态的“二维字符数组”</a:t>
            </a:r>
            <a:r>
              <a:rPr lang="zh-CN" altLang="en-US" sz="2000" b="0" dirty="0">
                <a:latin typeface="Courier New" pitchFamily="49" charset="0"/>
                <a:cs typeface="Courier New" pitchFamily="49" charset="0"/>
              </a:rPr>
              <a:t>（每</a:t>
            </a:r>
            <a:r>
              <a:rPr lang="zh-CN" altLang="en-US" sz="2000" b="0" dirty="0"/>
              <a:t>行第一个元素与前一行最后一个元素未必连续</a:t>
            </a:r>
            <a:r>
              <a:rPr lang="zh-CN" altLang="en-US" sz="2000" b="0" dirty="0">
                <a:latin typeface="Courier New" pitchFamily="49" charset="0"/>
                <a:cs typeface="Courier New" pitchFamily="49" charset="0"/>
              </a:rPr>
              <a:t>）</a:t>
            </a:r>
            <a:endParaRPr lang="zh-CN" altLang="en-US" sz="2000" b="0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int n, m;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&gt;&gt; n;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*array = new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[n]; //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先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一个动态字符指针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数组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（一维）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&gt;&gt; m; 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if(array)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再分别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动态一维字符数组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array[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] = new char[m]; 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marL="514350" lvl="1" indent="0">
              <a:buFont typeface="Arial" charset="0"/>
              <a:buNone/>
              <a:defRPr/>
            </a:pPr>
            <a:r>
              <a:rPr lang="nn-NO" altLang="zh-CN" sz="2000" dirty="0">
                <a:latin typeface="Courier New" pitchFamily="49" charset="0"/>
                <a:cs typeface="Courier New" pitchFamily="49" charset="0"/>
              </a:rPr>
              <a:t>for(int i=0; i &lt; n; ++i)</a:t>
            </a:r>
          </a:p>
          <a:p>
            <a:pPr marL="514350" lvl="1" indent="0">
              <a:buFont typeface="Arial" charset="0"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if(array)</a:t>
            </a:r>
          </a:p>
          <a:p>
            <a:pPr marL="0" indent="0">
              <a:buNone/>
            </a:pP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n-NO" altLang="zh-CN" sz="2000" b="0" dirty="0">
                <a:latin typeface="Courier New" pitchFamily="49" charset="0"/>
                <a:cs typeface="Courier New" pitchFamily="49" charset="0"/>
              </a:rPr>
              <a:t>delete []array[i];</a:t>
            </a:r>
            <a:endParaRPr lang="en-US" altLang="zh-CN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altLang="zh-CN" sz="2000" b="0" dirty="0">
                <a:latin typeface="Courier New" pitchFamily="49" charset="0"/>
                <a:cs typeface="Courier New" pitchFamily="49" charset="0"/>
              </a:rPr>
              <a:t>   delete []array;</a:t>
            </a:r>
            <a:endParaRPr lang="en-US" altLang="zh-CN" sz="20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6" name="灯片编号占位符 5"/>
          <p:cNvSpPr txBox="1">
            <a:spLocks noGrp="1"/>
          </p:cNvSpPr>
          <p:nvPr/>
        </p:nvSpPr>
        <p:spPr bwMode="auto">
          <a:xfrm>
            <a:off x="10888833" y="6575425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0BA6AD5-07EB-4355-B55B-021E6E5D6221}" type="slidenum">
              <a:rPr lang="en-US" altLang="zh-CN" sz="1200">
                <a:ea typeface="楷体_GB2312" pitchFamily="49" charset="-122"/>
              </a:rPr>
              <a:pPr algn="r" eaLnBrk="1" hangingPunct="1"/>
              <a:t>41</a:t>
            </a:fld>
            <a:endParaRPr lang="en-US" altLang="zh-CN" sz="1200">
              <a:ea typeface="楷体_GB2312" pitchFamily="49" charset="-122"/>
            </a:endParaRP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095157" y="3845958"/>
            <a:ext cx="1741789" cy="1641475"/>
            <a:chOff x="4662468" y="4488897"/>
            <a:chExt cx="1306062" cy="1640403"/>
          </a:xfrm>
          <a:solidFill>
            <a:schemeClr val="bg1">
              <a:lumMod val="75000"/>
            </a:schemeClr>
          </a:solidFill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662468" y="4488897"/>
              <a:ext cx="1306062" cy="40772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662468" y="4869648"/>
              <a:ext cx="1306062" cy="40772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44054" name="Rectangle 4"/>
            <p:cNvSpPr>
              <a:spLocks noChangeArrowheads="1"/>
            </p:cNvSpPr>
            <p:nvPr/>
          </p:nvSpPr>
          <p:spPr bwMode="auto">
            <a:xfrm>
              <a:off x="4662468" y="5324796"/>
              <a:ext cx="1306062" cy="4080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662468" y="5721579"/>
              <a:ext cx="1306062" cy="407721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</p:grpSp>
      <p:cxnSp>
        <p:nvCxnSpPr>
          <p:cNvPr id="4" name="直接箭头连接符 3"/>
          <p:cNvCxnSpPr>
            <a:cxnSpLocks noChangeShapeType="1"/>
          </p:cNvCxnSpPr>
          <p:nvPr/>
        </p:nvCxnSpPr>
        <p:spPr bwMode="auto">
          <a:xfrm>
            <a:off x="7534303" y="4050745"/>
            <a:ext cx="72168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5314207" y="3935967"/>
            <a:ext cx="72169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94107" y="3305897"/>
            <a:ext cx="126136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array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313135" y="3845957"/>
            <a:ext cx="3242311" cy="4079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313135" y="4268232"/>
            <a:ext cx="2941784" cy="4079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313135" y="4673046"/>
            <a:ext cx="324231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313135" y="5079446"/>
            <a:ext cx="3722731" cy="4079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>
            <a:off x="7534303" y="4477782"/>
            <a:ext cx="72168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>
            <a:off x="7534303" y="5301695"/>
            <a:ext cx="72168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左大括号 9"/>
          <p:cNvSpPr>
            <a:spLocks/>
          </p:cNvSpPr>
          <p:nvPr/>
        </p:nvSpPr>
        <p:spPr bwMode="auto">
          <a:xfrm>
            <a:off x="5676112" y="4136471"/>
            <a:ext cx="359786" cy="1152525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18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075105" y="4521032"/>
            <a:ext cx="10201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575605" y="3293985"/>
            <a:ext cx="102010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4321" y="3690071"/>
            <a:ext cx="1739674" cy="407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4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 animBg="1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小结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字符串：</a:t>
            </a:r>
            <a:endParaRPr lang="en-US" altLang="zh-CN" sz="2400" b="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用字符数组或字符指针来表示和处理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与其他类型数组和指针相比，字符数组和指针具有特殊性（结束符）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400" b="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th-TH" sz="2400" b="0" dirty="0">
                <a:latin typeface="黑体" pitchFamily="49" charset="-122"/>
                <a:ea typeface="黑体" pitchFamily="49" charset="-122"/>
              </a:rPr>
              <a:t>要求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lvl="1"/>
            <a:r>
              <a:rPr lang="zh-CN" altLang="zh-CN" dirty="0">
                <a:latin typeface="黑体" pitchFamily="49" charset="-122"/>
                <a:ea typeface="黑体" pitchFamily="49" charset="-122"/>
              </a:rPr>
              <a:t>掌握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字符数组和指针的定义、初始化和操作方法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能够自行实现常用字符串处理库函数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一个程序代码量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≈100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行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继续保持良好的编程习惯</a:t>
            </a: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7B6AE36-F091-4934-B987-03CE0EF9574A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42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0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4" descr="006_3[1]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1287" y="5013325"/>
            <a:ext cx="41269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304760" y="1981201"/>
            <a:ext cx="10361851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altLang="zh-CN" sz="7200" b="1">
                <a:solidFill>
                  <a:srgbClr val="33CC33"/>
                </a:solidFill>
                <a:latin typeface="Comic Sans MS" pitchFamily="66" charset="0"/>
                <a:ea typeface="楷体_GB2312"/>
                <a:cs typeface="楷体_GB2312"/>
              </a:rPr>
              <a:t>Thanks</a:t>
            </a:r>
            <a:r>
              <a:rPr kumimoji="1" lang="zh-CN" altLang="en-US" sz="7200" b="1">
                <a:solidFill>
                  <a:srgbClr val="33CC33"/>
                </a:solidFill>
                <a:latin typeface="Comic Sans MS" pitchFamily="66" charset="0"/>
                <a:ea typeface="楷体_GB2312"/>
                <a:cs typeface="楷体_GB2312"/>
              </a:rPr>
              <a:t>！</a:t>
            </a:r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95239" y="3141663"/>
            <a:ext cx="8975614" cy="0"/>
          </a:xfrm>
          <a:prstGeom prst="line">
            <a:avLst/>
          </a:prstGeom>
          <a:noFill/>
          <a:ln w="57150">
            <a:solidFill>
              <a:srgbClr val="8D97E5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494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）二维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字符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数组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 weekday[7][10] = {"Sunday", "Monday", "…", "Saturday" };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定义了一个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列的字符矩阵，并用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个字符串常量对其进行了初始化，其中：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weekday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是二维数组名，表示第一行的地址（假设其值为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0x0065fde4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，可用格式符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%lx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显示）；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weekday+1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表示第二行的地址（假设其值为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0x0065fdee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0x0065fde4 + 10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））；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weekday[0]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表示第一行第一列的地址（其值为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0x0065fde4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），等价于一个一维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字符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数组名，用格式符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%s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输出结果为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Sunday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，这是因为二维数组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weekday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可以看成一个含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个元素（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weekday[0]~ weekday[6]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）的特殊的一维数组；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weekday[0]+1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表示第一行第二列的地址（其值为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0x0065fde5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），用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%s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输出结果为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unday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；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weekday[0][0]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表示第一行第一列的字符，用格式符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输出结果为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；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weekday[0][0]+1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表示将第一行第一列的字符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码加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输出结果为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；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F58E522-80B0-421E-845C-C84FB8040E2F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44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9" name="Text Box 2207"/>
          <p:cNvSpPr txBox="1">
            <a:spLocks noChangeArrowheads="1"/>
          </p:cNvSpPr>
          <p:nvPr/>
        </p:nvSpPr>
        <p:spPr bwMode="auto">
          <a:xfrm>
            <a:off x="4355240" y="53626"/>
            <a:ext cx="1438550" cy="25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latin typeface="Times New Roman"/>
                <a:ea typeface="宋体"/>
                <a:cs typeface="宋体"/>
              </a:rPr>
              <a:t>weekday</a:t>
            </a:r>
            <a:endParaRPr lang="zh-CN" sz="2000" kern="100" dirty="0">
              <a:effectLst/>
              <a:latin typeface="Times New Roman"/>
              <a:ea typeface="宋体"/>
              <a:cs typeface="宋体"/>
            </a:endParaRPr>
          </a:p>
        </p:txBody>
      </p:sp>
      <p:sp>
        <p:nvSpPr>
          <p:cNvPr id="10" name="Text Box 2208"/>
          <p:cNvSpPr txBox="1">
            <a:spLocks noChangeArrowheads="1"/>
          </p:cNvSpPr>
          <p:nvPr/>
        </p:nvSpPr>
        <p:spPr bwMode="auto">
          <a:xfrm>
            <a:off x="4355240" y="348506"/>
            <a:ext cx="7619855" cy="3801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</a:extLst>
        </p:spPr>
        <p:txBody>
          <a:bodyPr rot="0" vert="horz" wrap="square" lIns="36000" tIns="0" rIns="3600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latin typeface="Times New Roman"/>
                <a:ea typeface="宋体"/>
                <a:cs typeface="宋体"/>
              </a:rPr>
              <a:t>Sunday\0   Monday\0                                 Saturday\0 </a:t>
            </a:r>
            <a:endParaRPr lang="zh-CN" sz="2000" kern="100" dirty="0">
              <a:effectLst/>
              <a:latin typeface="Times New Roman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0569658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字符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指针数组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char *week[7] = {"Sunday", "Monday", "…", "Saturday"};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定义了一个含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个元素的一维数组，每个元素都是一个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字符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指针，并用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个字符串常量对其进行了初始化，其中：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是一维数组名，表示第一个元素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week[0]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的地址（假设其值为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0x0065fdf0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，可用格式符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%lx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显示）；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week+1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表示第二个元素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week[1]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的地址（假设其值为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0x0065fdf4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0x0065fdf0+4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））；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week[0]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表示第一个元素，其值为一个字符型地址（假设其值为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0x00002002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），用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%s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输出结果为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Sunday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；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week[0]+1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表示第一个元素的值加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（其值为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0x00002003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），仍然是一个字符型地址，用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%s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输出结果为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unday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；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week[0][0]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表示第一个元素所指向字符串的第一个字符，用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输出结果为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；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week[0][0]+1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表示将第一个元素所指向字符串的第一个字符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码加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输出结果为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；</a:t>
            </a: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BF72C51-85E6-4FDC-8F09-1B83500530D0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45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12" name="Text Box 2207"/>
          <p:cNvSpPr txBox="1">
            <a:spLocks noChangeArrowheads="1"/>
          </p:cNvSpPr>
          <p:nvPr/>
        </p:nvSpPr>
        <p:spPr bwMode="auto">
          <a:xfrm>
            <a:off x="7316392" y="160610"/>
            <a:ext cx="935990" cy="2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>
                <a:solidFill>
                  <a:srgbClr val="000000"/>
                </a:solidFill>
                <a:effectLst/>
                <a:latin typeface="Times New Roman"/>
                <a:ea typeface="宋体"/>
                <a:cs typeface="宋体"/>
              </a:rPr>
              <a:t>week</a:t>
            </a:r>
            <a:endParaRPr lang="zh-CN" sz="2000" kern="100">
              <a:effectLst/>
              <a:latin typeface="Times New Roman"/>
              <a:ea typeface="宋体"/>
              <a:cs typeface="宋体"/>
            </a:endParaRPr>
          </a:p>
        </p:txBody>
      </p:sp>
      <p:sp>
        <p:nvSpPr>
          <p:cNvPr id="36" name="Rectangle 2212"/>
          <p:cNvSpPr>
            <a:spLocks noChangeArrowheads="1"/>
          </p:cNvSpPr>
          <p:nvPr/>
        </p:nvSpPr>
        <p:spPr bwMode="auto">
          <a:xfrm>
            <a:off x="7316391" y="438698"/>
            <a:ext cx="937217" cy="7617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zh-CN" altLang="en-US" sz="2000"/>
          </a:p>
        </p:txBody>
      </p:sp>
      <p:cxnSp>
        <p:nvCxnSpPr>
          <p:cNvPr id="37" name="直接连接符 36"/>
          <p:cNvCxnSpPr/>
          <p:nvPr/>
        </p:nvCxnSpPr>
        <p:spPr>
          <a:xfrm>
            <a:off x="7316392" y="716789"/>
            <a:ext cx="937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316392" y="971704"/>
            <a:ext cx="937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7864538" y="450287"/>
            <a:ext cx="3750564" cy="240335"/>
            <a:chOff x="0" y="0"/>
            <a:chExt cx="1153140" cy="166982"/>
          </a:xfrm>
        </p:grpSpPr>
        <p:sp>
          <p:nvSpPr>
            <p:cNvPr id="34" name="Text Box 2208"/>
            <p:cNvSpPr txBox="1">
              <a:spLocks noChangeArrowheads="1"/>
            </p:cNvSpPr>
            <p:nvPr/>
          </p:nvSpPr>
          <p:spPr bwMode="auto">
            <a:xfrm>
              <a:off x="433137" y="0"/>
              <a:ext cx="720003" cy="1669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000" kern="100" dirty="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宋体"/>
                </a:rPr>
                <a:t>Sunday\0   </a:t>
              </a:r>
              <a:endParaRPr lang="zh-CN" sz="2000" kern="100" dirty="0">
                <a:effectLst/>
                <a:latin typeface="Times New Roman"/>
                <a:ea typeface="宋体"/>
                <a:cs typeface="宋体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0" y="96252"/>
              <a:ext cx="4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7864538" y="705203"/>
            <a:ext cx="3750564" cy="240335"/>
            <a:chOff x="0" y="0"/>
            <a:chExt cx="1153140" cy="166982"/>
          </a:xfrm>
        </p:grpSpPr>
        <p:sp>
          <p:nvSpPr>
            <p:cNvPr id="32" name="Text Box 2208"/>
            <p:cNvSpPr txBox="1">
              <a:spLocks noChangeArrowheads="1"/>
            </p:cNvSpPr>
            <p:nvPr/>
          </p:nvSpPr>
          <p:spPr bwMode="auto">
            <a:xfrm>
              <a:off x="433137" y="0"/>
              <a:ext cx="720003" cy="1669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000" kern="100" dirty="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宋体"/>
                </a:rPr>
                <a:t>Monday\0   </a:t>
              </a:r>
              <a:endParaRPr lang="zh-CN" sz="2000" kern="100" dirty="0">
                <a:effectLst/>
                <a:latin typeface="Times New Roman"/>
                <a:ea typeface="宋体"/>
                <a:cs typeface="宋体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0" y="96252"/>
              <a:ext cx="43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864538" y="960118"/>
            <a:ext cx="3750564" cy="240335"/>
            <a:chOff x="0" y="0"/>
            <a:chExt cx="1153140" cy="166982"/>
          </a:xfrm>
        </p:grpSpPr>
        <p:sp>
          <p:nvSpPr>
            <p:cNvPr id="30" name="Text Box 2208"/>
            <p:cNvSpPr txBox="1">
              <a:spLocks noChangeArrowheads="1"/>
            </p:cNvSpPr>
            <p:nvPr/>
          </p:nvSpPr>
          <p:spPr bwMode="auto">
            <a:xfrm>
              <a:off x="433137" y="0"/>
              <a:ext cx="720003" cy="1669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rot="0" vert="horz" wrap="square" lIns="36000" tIns="0" rIns="3600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宋体"/>
                </a:rPr>
                <a:t>          </a:t>
              </a:r>
              <a:endParaRPr lang="zh-CN" sz="2000" kern="100">
                <a:effectLst/>
                <a:latin typeface="Times New Roman"/>
                <a:ea typeface="宋体"/>
                <a:cs typeface="宋体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0" y="96252"/>
              <a:ext cx="43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0266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</a:t>
            </a:r>
            <a:r>
              <a:rPr lang="zh-CN" altLang="zh-CN" dirty="0"/>
              <a:t>的输入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61BB84-1F51-4F16-B3F3-B3D86548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以下方法输入字符串，系统自动在末尾添加结束符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方法一：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char str[10];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", str);	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空白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符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不会转存到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中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方法二：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char str[10];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gets(str); 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回车符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不会转存到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中，不过可以转存空格和水平制表符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</a:t>
            </a:r>
            <a:endParaRPr lang="zh-CN" altLang="en-US" dirty="0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2" y="6553200"/>
            <a:ext cx="1199994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7959380-5543-48B5-9D8B-E1B4B1EA9085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5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82C35E-F71A-45D2-9C3F-8CE08192BBFB}"/>
              </a:ext>
            </a:extLst>
          </p:cNvPr>
          <p:cNvSpPr/>
          <p:nvPr/>
        </p:nvSpPr>
        <p:spPr>
          <a:xfrm>
            <a:off x="3799951" y="4938842"/>
            <a:ext cx="734226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新标准更新为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(str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10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最多可输入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9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个字符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C66B8F-0286-49B1-BE94-055613972B86}"/>
              </a:ext>
            </a:extLst>
          </p:cNvPr>
          <p:cNvSpPr/>
          <p:nvPr/>
        </p:nvSpPr>
        <p:spPr>
          <a:xfrm>
            <a:off x="559591" y="4929977"/>
            <a:ext cx="2963876" cy="12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相当于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C++</a:t>
            </a: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中的 </a:t>
            </a:r>
            <a:endParaRPr lang="en-US" altLang="zh-CN" sz="2000" kern="0" dirty="0">
              <a:solidFill>
                <a:srgbClr val="000000"/>
              </a:solidFill>
              <a:latin typeface="Courier New" pitchFamily="49" charset="0"/>
              <a:ea typeface="华文中宋" pitchFamily="2" charset="-122"/>
              <a:cs typeface="Courier New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string s;</a:t>
            </a:r>
          </a:p>
          <a:p>
            <a:pPr>
              <a:lnSpc>
                <a:spcPts val="2300"/>
              </a:lnSpc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 s);</a:t>
            </a:r>
            <a:endParaRPr lang="en-US" altLang="zh-CN" sz="2000" b="1" kern="0" dirty="0">
              <a:solidFill>
                <a:srgbClr val="000000"/>
              </a:solidFill>
              <a:latin typeface="Courier New" pitchFamily="49" charset="0"/>
              <a:ea typeface="华文中宋" pitchFamily="2" charset="-122"/>
              <a:cs typeface="Courier New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4A4BBD-C714-435C-BF14-D2F4DE4FD5E3}"/>
              </a:ext>
            </a:extLst>
          </p:cNvPr>
          <p:cNvSpPr/>
          <p:nvPr/>
        </p:nvSpPr>
        <p:spPr>
          <a:xfrm>
            <a:off x="3934966" y="3113965"/>
            <a:ext cx="8055895" cy="3974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新标准更新为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", str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10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最多可输入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9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个字符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E66468-1910-4881-A06C-9935697B568C}"/>
              </a:ext>
            </a:extLst>
          </p:cNvPr>
          <p:cNvSpPr/>
          <p:nvPr/>
        </p:nvSpPr>
        <p:spPr>
          <a:xfrm>
            <a:off x="8570481" y="1925965"/>
            <a:ext cx="3420380" cy="11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相当于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C++</a:t>
            </a: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中的 </a:t>
            </a:r>
            <a:endParaRPr lang="en-US" altLang="zh-CN" sz="2000" kern="0" dirty="0">
              <a:solidFill>
                <a:srgbClr val="000000"/>
              </a:solidFill>
              <a:latin typeface="Courier New" pitchFamily="49" charset="0"/>
              <a:ea typeface="华文中宋" pitchFamily="2" charset="-122"/>
              <a:cs typeface="Courier New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#include &lt;iostream&gt;</a:t>
            </a:r>
          </a:p>
          <a:p>
            <a:pPr>
              <a:lnSpc>
                <a:spcPts val="23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using namespace std;</a:t>
            </a:r>
          </a:p>
          <a:p>
            <a:pPr>
              <a:lnSpc>
                <a:spcPts val="2300"/>
              </a:lnSpc>
            </a:pP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 &gt;&gt; str;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255DF8-CFB4-49B6-9363-31FCEDF37284}"/>
              </a:ext>
            </a:extLst>
          </p:cNvPr>
          <p:cNvSpPr/>
          <p:nvPr/>
        </p:nvSpPr>
        <p:spPr>
          <a:xfrm>
            <a:off x="3799951" y="5338952"/>
            <a:ext cx="3572545" cy="15692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相当于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C++</a:t>
            </a: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中的 </a:t>
            </a:r>
            <a:endParaRPr lang="en-US" altLang="zh-CN" sz="2000" kern="0" dirty="0">
              <a:solidFill>
                <a:srgbClr val="000000"/>
              </a:solidFill>
              <a:latin typeface="Courier New" pitchFamily="49" charset="0"/>
              <a:ea typeface="华文中宋" pitchFamily="2" charset="-122"/>
              <a:cs typeface="Courier New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#include &lt;iostream&gt;</a:t>
            </a:r>
          </a:p>
          <a:p>
            <a:pPr>
              <a:lnSpc>
                <a:spcPts val="23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using namespace std;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char str[10];</a:t>
            </a:r>
          </a:p>
          <a:p>
            <a:pPr>
              <a:lnSpc>
                <a:spcPts val="2300"/>
              </a:lnSpc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cin.getline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(str, </a:t>
            </a:r>
            <a:r>
              <a:rPr lang="en-US" altLang="zh-CN" sz="2000" kern="0" dirty="0">
                <a:solidFill>
                  <a:srgbClr val="FF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10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);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822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</a:t>
            </a:r>
            <a:r>
              <a:rPr lang="zh-CN" altLang="zh-CN" dirty="0"/>
              <a:t>的输入</a:t>
            </a:r>
            <a:r>
              <a:rPr lang="zh-CN" altLang="en-US" dirty="0"/>
              <a:t>（续）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61BB84-1F51-4F16-B3F3-B3D86548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以下方法输入字符串，系统自动在末尾添加结束符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方法三：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char str[10];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0;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）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!= '\n')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	 	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可以转存空格和水平制表符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</a:t>
            </a:r>
            <a:endParaRPr lang="zh-CN" altLang="en-US" dirty="0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2" y="6553200"/>
            <a:ext cx="1199994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7959380-5543-48B5-9D8B-E1B4B1EA9085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6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7D56D8-49FD-464B-B9DF-6ED8C46C90F8}"/>
              </a:ext>
            </a:extLst>
          </p:cNvPr>
          <p:cNvSpPr/>
          <p:nvPr/>
        </p:nvSpPr>
        <p:spPr>
          <a:xfrm>
            <a:off x="559591" y="3969060"/>
            <a:ext cx="2963876" cy="12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相当于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C++</a:t>
            </a: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中的 </a:t>
            </a:r>
            <a:endParaRPr lang="en-US" altLang="zh-CN" sz="2000" kern="0" dirty="0">
              <a:solidFill>
                <a:srgbClr val="000000"/>
              </a:solidFill>
              <a:latin typeface="Courier New" pitchFamily="49" charset="0"/>
              <a:ea typeface="华文中宋" pitchFamily="2" charset="-122"/>
              <a:cs typeface="Courier New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string s;</a:t>
            </a:r>
          </a:p>
          <a:p>
            <a:pPr>
              <a:lnSpc>
                <a:spcPts val="2300"/>
              </a:lnSpc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 s);</a:t>
            </a:r>
            <a:endParaRPr lang="en-US" altLang="zh-CN" sz="2000" b="1" kern="0" dirty="0">
              <a:solidFill>
                <a:srgbClr val="000000"/>
              </a:solidFill>
              <a:latin typeface="Courier New" pitchFamily="49" charset="0"/>
              <a:ea typeface="华文中宋" pitchFamily="2" charset="-122"/>
              <a:cs typeface="Courier New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39271D-15BD-489A-88F8-CB8C4A2F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331" y="1049351"/>
            <a:ext cx="4740720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9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字符数组的输出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方法一：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str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[10]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\n", str);</a:t>
            </a:r>
          </a:p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方法二：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puts(str);	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会多输出一个回车换行符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2" y="6553200"/>
            <a:ext cx="1199994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270BD49-8788-41BC-ABDC-AB3CBE4DE337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7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4E9CA1-A9D1-473D-9D4A-3642A39D9C90}"/>
              </a:ext>
            </a:extLst>
          </p:cNvPr>
          <p:cNvSpPr/>
          <p:nvPr/>
        </p:nvSpPr>
        <p:spPr>
          <a:xfrm>
            <a:off x="559591" y="2753925"/>
            <a:ext cx="3690410" cy="12753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相当于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C++</a:t>
            </a:r>
            <a:r>
              <a:rPr lang="zh-CN" altLang="en-US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中的 </a:t>
            </a:r>
            <a:endParaRPr lang="en-US" altLang="zh-CN" sz="2000" kern="0" dirty="0">
              <a:solidFill>
                <a:srgbClr val="000000"/>
              </a:solidFill>
              <a:latin typeface="Courier New" pitchFamily="49" charset="0"/>
              <a:ea typeface="华文中宋" pitchFamily="2" charset="-122"/>
              <a:cs typeface="Courier New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#include &lt;iostream&gt;</a:t>
            </a:r>
          </a:p>
          <a:p>
            <a:pPr>
              <a:lnSpc>
                <a:spcPts val="23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using namespace std;</a:t>
            </a:r>
          </a:p>
          <a:p>
            <a:pPr>
              <a:lnSpc>
                <a:spcPts val="2300"/>
              </a:lnSpc>
            </a:pP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 &lt;&lt; str &lt;&lt;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4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 下面程序的输出是什么？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输入：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Hello NJU!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	#include</a:t>
            </a:r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en-US" altLang="zh-C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		char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str[20] = { 0 };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getchar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putchar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zh-CN" alt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"%c"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en-US" altLang="zh-C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"%c"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zh-CN" alt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"%s"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str);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"%s"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str);</a:t>
            </a:r>
          </a:p>
          <a:p>
            <a:pPr marL="0" indent="0">
              <a:buNone/>
            </a:pPr>
            <a:endParaRPr lang="zh-CN" alt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gets_s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(str,20);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puts(str);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endParaRPr lang="en-US" altLang="zh-CN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2" y="6553200"/>
            <a:ext cx="1199994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270BD49-8788-41BC-ABDC-AB3CBE4DE337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8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96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>
                <a:latin typeface="Courier New" panose="02070309020205020404" pitchFamily="49" charset="0"/>
                <a:cs typeface="Courier New" pitchFamily="49" charset="0"/>
              </a:rPr>
              <a:t>输出时，注意起始地址</a:t>
            </a:r>
            <a:endParaRPr lang="en-US" altLang="zh-CN" sz="2400" b="0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  char str[] = "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itchFamily="49" charset="0"/>
              </a:rPr>
              <a:t>student_student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  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("%s \n", </a:t>
            </a:r>
            <a:r>
              <a:rPr lang="en-US" altLang="zh-CN" sz="2400" dirty="0">
                <a:latin typeface="Courier New" panose="02070309020205020404" pitchFamily="49" charset="0"/>
                <a:cs typeface="Courier New" pitchFamily="49" charset="0"/>
              </a:rPr>
              <a:t>str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  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("%s \n",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str+1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  </a:t>
            </a:r>
            <a:r>
              <a:rPr lang="en-US" altLang="zh-CN" sz="2400" b="0" dirty="0" err="1">
                <a:latin typeface="Courier New" panose="02070309020205020404" pitchFamily="49" charset="0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("%s \n", </a:t>
            </a:r>
            <a:r>
              <a:rPr lang="en-US" altLang="zh-CN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itchFamily="49" charset="0"/>
              </a:rPr>
              <a:t>str+2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);</a:t>
            </a:r>
          </a:p>
          <a:p>
            <a:endParaRPr lang="en-US" altLang="zh-CN" sz="2400" b="0" dirty="0"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zh-CN" altLang="zh-CN" sz="2400" b="0" dirty="0">
                <a:latin typeface="Courier New" panose="02070309020205020404" pitchFamily="49" charset="0"/>
                <a:cs typeface="Courier New" pitchFamily="49" charset="0"/>
              </a:rPr>
              <a:t>也可以</a:t>
            </a:r>
            <a:r>
              <a:rPr lang="zh-CN" altLang="en-US" sz="2400" b="0" dirty="0">
                <a:latin typeface="Courier New" panose="02070309020205020404" pitchFamily="49" charset="0"/>
                <a:cs typeface="Courier New" pitchFamily="49" charset="0"/>
              </a:rPr>
              <a:t>用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%d</a:t>
            </a:r>
            <a:r>
              <a:rPr lang="zh-CN" altLang="en-US" sz="2400" b="0" dirty="0">
                <a:latin typeface="Courier New" panose="02070309020205020404" pitchFamily="49" charset="0"/>
                <a:cs typeface="Courier New" pitchFamily="49" charset="0"/>
              </a:rPr>
              <a:t>或</a:t>
            </a:r>
            <a:r>
              <a:rPr lang="en-US" altLang="zh-CN" sz="2400" b="0" dirty="0">
                <a:latin typeface="Courier New" panose="02070309020205020404" pitchFamily="49" charset="0"/>
                <a:cs typeface="Courier New" pitchFamily="49" charset="0"/>
              </a:rPr>
              <a:t>%x</a:t>
            </a:r>
            <a:r>
              <a:rPr lang="zh-CN" altLang="zh-CN" sz="2400" b="0" dirty="0">
                <a:latin typeface="Courier New" panose="02070309020205020404" pitchFamily="49" charset="0"/>
                <a:cs typeface="Courier New" pitchFamily="49" charset="0"/>
              </a:rPr>
              <a:t>显示地址值</a:t>
            </a:r>
            <a:endParaRPr lang="en-US" altLang="zh-CN" sz="2400" b="0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itchFamily="49" charset="0"/>
              </a:rPr>
              <a:t>("%d. \n", str);//</a:t>
            </a:r>
            <a:r>
              <a:rPr lang="zh-CN" altLang="zh-CN" dirty="0">
                <a:latin typeface="Courier New" panose="02070309020205020404" pitchFamily="49" charset="0"/>
                <a:cs typeface="Courier New" pitchFamily="49" charset="0"/>
              </a:rPr>
              <a:t>按十进制整数形式显示</a:t>
            </a:r>
            <a:endParaRPr lang="en-US" altLang="zh-CN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itchFamily="49" charset="0"/>
              </a:rPr>
              <a:t>("%</a:t>
            </a:r>
            <a:r>
              <a:rPr lang="en-US" altLang="zh-CN" b="1" dirty="0">
                <a:latin typeface="Courier New" panose="02070309020205020404" pitchFamily="49" charset="0"/>
                <a:cs typeface="Courier New" pitchFamily="49" charset="0"/>
              </a:rPr>
              <a:t>x</a:t>
            </a:r>
            <a:r>
              <a:rPr lang="en-US" altLang="zh-CN" dirty="0">
                <a:latin typeface="Courier New" panose="02070309020205020404" pitchFamily="49" charset="0"/>
                <a:cs typeface="Courier New" pitchFamily="49" charset="0"/>
              </a:rPr>
              <a:t>. \n", str);//</a:t>
            </a:r>
            <a:r>
              <a:rPr lang="zh-CN" altLang="zh-CN" dirty="0">
                <a:latin typeface="Courier New" panose="02070309020205020404" pitchFamily="49" charset="0"/>
                <a:cs typeface="Courier New" pitchFamily="49" charset="0"/>
              </a:rPr>
              <a:t>按</a:t>
            </a:r>
            <a:r>
              <a:rPr lang="zh-CN" altLang="en-US" dirty="0">
                <a:latin typeface="Courier New" panose="02070309020205020404" pitchFamily="49" charset="0"/>
                <a:cs typeface="Courier New" pitchFamily="49" charset="0"/>
              </a:rPr>
              <a:t>十六进制</a:t>
            </a:r>
            <a:r>
              <a:rPr lang="zh-CN" altLang="zh-CN" dirty="0">
                <a:latin typeface="Courier New" panose="02070309020205020404" pitchFamily="49" charset="0"/>
                <a:cs typeface="Courier New" pitchFamily="49" charset="0"/>
              </a:rPr>
              <a:t>整数形式显示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sz="2400" b="0" dirty="0">
              <a:latin typeface="Courier New" panose="02070309020205020404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270BD49-8788-41BC-ABDC-AB3CBE4DE337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9</a:t>
            </a:fld>
            <a:endParaRPr lang="en-US" altLang="zh-CN" sz="1200">
              <a:latin typeface="Arial" charset="0"/>
              <a:ea typeface="+mn-ea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605596" y="4104075"/>
            <a:ext cx="1755195" cy="830997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4751360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488000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B1E83A37-BBB5-4186-8C42-3A239EA6D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481" y="2618910"/>
            <a:ext cx="3420000" cy="4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dent_student</a:t>
            </a:r>
            <a:r>
              <a:rPr lang="en-US" altLang="zh-CN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CD69DD6E-15AD-4FA4-B3F9-7457F0FED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248" y="3158970"/>
            <a:ext cx="960842" cy="412426"/>
          </a:xfrm>
          <a:prstGeom prst="wedgeRectCallout">
            <a:avLst>
              <a:gd name="adj1" fmla="val 21739"/>
              <a:gd name="adj2" fmla="val -843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C1751F5B-40EE-4EF8-B014-61410415A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875" y="3500692"/>
            <a:ext cx="1343908" cy="431800"/>
          </a:xfrm>
          <a:prstGeom prst="wedgeRectCallout">
            <a:avLst>
              <a:gd name="adj1" fmla="val -61769"/>
              <a:gd name="adj2" fmla="val -15896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str+1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DC20F1A-9F97-42D5-922F-6FEE36E9E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568" y="3582265"/>
            <a:ext cx="1343908" cy="431800"/>
          </a:xfrm>
          <a:prstGeom prst="wedgeRectCallout">
            <a:avLst>
              <a:gd name="adj1" fmla="val -154463"/>
              <a:gd name="adj2" fmla="val -1798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str+2</a:t>
            </a: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072BBE96-2476-45A8-8337-649EB0A52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913" y="2099179"/>
            <a:ext cx="3468305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student_student</a:t>
            </a:r>
            <a:endParaRPr lang="en-US" altLang="zh-CN" b="1" dirty="0">
              <a:solidFill>
                <a:schemeClr val="bg1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tudent_student</a:t>
            </a:r>
            <a:endParaRPr lang="en-US" altLang="zh-CN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udent_student</a:t>
            </a:r>
            <a:endParaRPr lang="en-US" altLang="zh-CN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F67CD81D-6EB3-49ED-9FA2-05B256D66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0752" y="4978257"/>
            <a:ext cx="2340000" cy="360000"/>
          </a:xfrm>
          <a:prstGeom prst="wedgeRectCallout">
            <a:avLst>
              <a:gd name="adj1" fmla="val -11357"/>
              <a:gd name="adj2" fmla="val -10745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0x00488000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720931E-E776-4394-819A-5E68742E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51A8B4-F040-4E4C-82E0-FF70CF104076}"/>
              </a:ext>
            </a:extLst>
          </p:cNvPr>
          <p:cNvSpPr/>
          <p:nvPr/>
        </p:nvSpPr>
        <p:spPr>
          <a:xfrm>
            <a:off x="7108086" y="998730"/>
            <a:ext cx="5041132" cy="9957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cout</a:t>
            </a:r>
            <a:r>
              <a:rPr lang="en-US" altLang="zh-CN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 &lt;&lt; str &lt;&lt; </a:t>
            </a:r>
            <a:r>
              <a:rPr lang="en-US" altLang="zh-CN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endl</a:t>
            </a:r>
            <a:r>
              <a:rPr lang="en-US" altLang="zh-CN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zh-CN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cout</a:t>
            </a:r>
            <a:r>
              <a:rPr lang="en-US" altLang="zh-CN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 &lt;&lt; str+1 &lt;&lt; </a:t>
            </a:r>
            <a:r>
              <a:rPr lang="en-US" altLang="zh-CN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endl</a:t>
            </a:r>
            <a:r>
              <a:rPr lang="en-US" altLang="zh-CN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zh-CN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cout</a:t>
            </a:r>
            <a:r>
              <a:rPr lang="en-US" altLang="zh-CN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 &lt;&lt; str+2 &lt;&lt; </a:t>
            </a:r>
            <a:r>
              <a:rPr lang="en-US" altLang="zh-CN" kern="0" dirty="0" err="1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endl</a:t>
            </a:r>
            <a:r>
              <a:rPr lang="en-US" altLang="zh-CN" kern="0" dirty="0">
                <a:solidFill>
                  <a:srgbClr val="000000"/>
                </a:solidFill>
                <a:latin typeface="Courier New" pitchFamily="49" charset="0"/>
                <a:ea typeface="华文中宋" pitchFamily="2" charset="-122"/>
                <a:cs typeface="Courier New" pitchFamily="49" charset="0"/>
              </a:rPr>
              <a:t>;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EF81ED-17D2-4768-9E79-738E43EE4B21}"/>
              </a:ext>
            </a:extLst>
          </p:cNvPr>
          <p:cNvSpPr/>
          <p:nvPr/>
        </p:nvSpPr>
        <p:spPr>
          <a:xfrm>
            <a:off x="588929" y="5293252"/>
            <a:ext cx="7936547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相当于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4" grpId="0" animBg="1"/>
      <p:bldP spid="2" grpId="0" animBg="1"/>
      <p:bldP spid="15" grpId="0" animBg="1"/>
    </p:bldLst>
  </p:timing>
</p:sld>
</file>

<file path=ppt/theme/theme1.xml><?xml version="1.0" encoding="utf-8"?>
<a:theme xmlns:a="http://schemas.openxmlformats.org/drawingml/2006/main" name="我的PPT母板">
  <a:themeElements>
    <a:clrScheme name="我的PPT母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FF0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E70000"/>
      </a:accent6>
      <a:hlink>
        <a:srgbClr val="009999"/>
      </a:hlink>
      <a:folHlink>
        <a:srgbClr val="99CC00"/>
      </a:folHlink>
    </a:clrScheme>
    <a:fontScheme name="我的PPT母板">
      <a:majorFont>
        <a:latin typeface="Comic Sans MS"/>
        <a:ea typeface="楷体_GB2312"/>
        <a:cs typeface=""/>
      </a:majorFont>
      <a:minorFont>
        <a:latin typeface="Comic Sans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我的PPT母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14257</TotalTime>
  <Words>6452</Words>
  <Application>Microsoft Office PowerPoint</Application>
  <PresentationFormat>自定义</PresentationFormat>
  <Paragraphs>845</Paragraphs>
  <Slides>45</Slides>
  <Notes>20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Courier-Bold</vt:lpstr>
      <vt:lpstr>黑体</vt:lpstr>
      <vt:lpstr>华文中宋</vt:lpstr>
      <vt:lpstr>Arial</vt:lpstr>
      <vt:lpstr>Cascadia Mono</vt:lpstr>
      <vt:lpstr>Comic Sans MS</vt:lpstr>
      <vt:lpstr>Courier New</vt:lpstr>
      <vt:lpstr>Times New Roman</vt:lpstr>
      <vt:lpstr>Wingdings</vt:lpstr>
      <vt:lpstr>我的PPT母板</vt:lpstr>
      <vt:lpstr>step further</vt:lpstr>
      <vt:lpstr>字符数组的定义与初始化</vt:lpstr>
      <vt:lpstr>字符的输入</vt:lpstr>
      <vt:lpstr>字符的输出</vt:lpstr>
      <vt:lpstr>字符数组的输入</vt:lpstr>
      <vt:lpstr>字符数组的输入（续）</vt:lpstr>
      <vt:lpstr>字符数组的输出</vt:lpstr>
      <vt:lpstr>思考 下面程序的输出是什么？</vt:lpstr>
      <vt:lpstr>PowerPoint 演示文稿</vt:lpstr>
      <vt:lpstr>PowerPoint 演示文稿</vt:lpstr>
      <vt:lpstr>字符数组作为函数的参数</vt:lpstr>
      <vt:lpstr>例7.1 字符串拷贝</vt:lpstr>
      <vt:lpstr>例7.2 字符查找（在一串字符中查找特定的字符）</vt:lpstr>
      <vt:lpstr>PowerPoint 演示文稿</vt:lpstr>
      <vt:lpstr>PowerPoint 演示文稿</vt:lpstr>
      <vt:lpstr>PowerPoint 演示文稿</vt:lpstr>
      <vt:lpstr>写成递归函数</vt:lpstr>
      <vt:lpstr>用指针操纵字符数组——字符指针</vt:lpstr>
      <vt:lpstr>字符指针的输出</vt:lpstr>
      <vt:lpstr>字符指针 vs. 字符数组</vt:lpstr>
      <vt:lpstr>例7.3 字符串反转</vt:lpstr>
      <vt:lpstr>例7.3 字符串反转</vt:lpstr>
      <vt:lpstr>例7.3 字符串反转</vt:lpstr>
      <vt:lpstr>字符指针作为函数的参数</vt:lpstr>
      <vt:lpstr>早期库函数</vt:lpstr>
      <vt:lpstr>常用字符串处理库函数（string.h）</vt:lpstr>
      <vt:lpstr>C11新版库函数</vt:lpstr>
      <vt:lpstr>gets_s(str, 5)    //最多可输入4个字符 scanf_s("%s", str, 5)   //最多可输入4个字符</vt:lpstr>
      <vt:lpstr>PowerPoint 演示文稿</vt:lpstr>
      <vt:lpstr>PowerPoint 演示文稿</vt:lpstr>
      <vt:lpstr>PowerPoint 演示文稿</vt:lpstr>
      <vt:lpstr>PowerPoint 演示文稿</vt:lpstr>
      <vt:lpstr>几点说明：</vt:lpstr>
      <vt:lpstr>二维字符数组与字符指针</vt:lpstr>
      <vt:lpstr>二维字符数组与字符数组的指针</vt:lpstr>
      <vt:lpstr>二维字符数组与字符指针数组</vt:lpstr>
      <vt:lpstr>PowerPoint 演示文稿</vt:lpstr>
      <vt:lpstr>例7.4 多个字符串的排序程序(将若干姓氏的拼音按字典顺序重排)</vt:lpstr>
      <vt:lpstr>带形参的 main 函数</vt:lpstr>
      <vt:lpstr>行列都是动态的“二维字符数组”（每行第一个元素与前一行最后一个元素未必连续）</vt:lpstr>
      <vt:lpstr>行列都是动态的“二维字符数组”（每行第一个元素与前一行最后一个元素未必连续）</vt:lpstr>
      <vt:lpstr>小结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</dc:title>
  <dc:creator>liu</dc:creator>
  <cp:lastModifiedBy>chenxin</cp:lastModifiedBy>
  <cp:revision>938</cp:revision>
  <cp:lastPrinted>1601-01-01T00:00:00Z</cp:lastPrinted>
  <dcterms:created xsi:type="dcterms:W3CDTF">2011-09-02T01:59:06Z</dcterms:created>
  <dcterms:modified xsi:type="dcterms:W3CDTF">2023-11-28T09:12:08Z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