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88"/>
  </p:notesMasterIdLst>
  <p:sldIdLst>
    <p:sldId id="806" r:id="rId2"/>
    <p:sldId id="637" r:id="rId3"/>
    <p:sldId id="676" r:id="rId4"/>
    <p:sldId id="281" r:id="rId5"/>
    <p:sldId id="282" r:id="rId6"/>
    <p:sldId id="496" r:id="rId7"/>
    <p:sldId id="484" r:id="rId8"/>
    <p:sldId id="482" r:id="rId9"/>
    <p:sldId id="658" r:id="rId10"/>
    <p:sldId id="659" r:id="rId11"/>
    <p:sldId id="669" r:id="rId12"/>
    <p:sldId id="670" r:id="rId13"/>
    <p:sldId id="671" r:id="rId14"/>
    <p:sldId id="807" r:id="rId15"/>
    <p:sldId id="503" r:id="rId16"/>
    <p:sldId id="491" r:id="rId17"/>
    <p:sldId id="485" r:id="rId18"/>
    <p:sldId id="489" r:id="rId19"/>
    <p:sldId id="287" r:id="rId20"/>
    <p:sldId id="490" r:id="rId21"/>
    <p:sldId id="525" r:id="rId22"/>
    <p:sldId id="1536" r:id="rId23"/>
    <p:sldId id="526" r:id="rId24"/>
    <p:sldId id="1537" r:id="rId25"/>
    <p:sldId id="323" r:id="rId26"/>
    <p:sldId id="528" r:id="rId27"/>
    <p:sldId id="1597" r:id="rId28"/>
    <p:sldId id="1538" r:id="rId29"/>
    <p:sldId id="810" r:id="rId30"/>
    <p:sldId id="814" r:id="rId31"/>
    <p:sldId id="812" r:id="rId32"/>
    <p:sldId id="1561" r:id="rId33"/>
    <p:sldId id="1562" r:id="rId34"/>
    <p:sldId id="816" r:id="rId35"/>
    <p:sldId id="1563" r:id="rId36"/>
    <p:sldId id="819" r:id="rId37"/>
    <p:sldId id="818" r:id="rId38"/>
    <p:sldId id="565" r:id="rId39"/>
    <p:sldId id="821" r:id="rId40"/>
    <p:sldId id="822" r:id="rId41"/>
    <p:sldId id="638" r:id="rId42"/>
    <p:sldId id="660" r:id="rId43"/>
    <p:sldId id="663" r:id="rId44"/>
    <p:sldId id="830" r:id="rId45"/>
    <p:sldId id="838" r:id="rId46"/>
    <p:sldId id="841" r:id="rId47"/>
    <p:sldId id="575" r:id="rId48"/>
    <p:sldId id="576" r:id="rId49"/>
    <p:sldId id="1578" r:id="rId50"/>
    <p:sldId id="844" r:id="rId51"/>
    <p:sldId id="845" r:id="rId52"/>
    <p:sldId id="846" r:id="rId53"/>
    <p:sldId id="847" r:id="rId54"/>
    <p:sldId id="848" r:id="rId55"/>
    <p:sldId id="1509" r:id="rId56"/>
    <p:sldId id="1565" r:id="rId57"/>
    <p:sldId id="1599" r:id="rId58"/>
    <p:sldId id="1511" r:id="rId59"/>
    <p:sldId id="1515" r:id="rId60"/>
    <p:sldId id="1516" r:id="rId61"/>
    <p:sldId id="1517" r:id="rId62"/>
    <p:sldId id="1518" r:id="rId63"/>
    <p:sldId id="1519" r:id="rId64"/>
    <p:sldId id="1566" r:id="rId65"/>
    <p:sldId id="1567" r:id="rId66"/>
    <p:sldId id="1568" r:id="rId67"/>
    <p:sldId id="1522" r:id="rId68"/>
    <p:sldId id="1524" r:id="rId69"/>
    <p:sldId id="1526" r:id="rId70"/>
    <p:sldId id="1527" r:id="rId71"/>
    <p:sldId id="1555" r:id="rId72"/>
    <p:sldId id="1556" r:id="rId73"/>
    <p:sldId id="1560" r:id="rId74"/>
    <p:sldId id="1582" r:id="rId75"/>
    <p:sldId id="1601" r:id="rId76"/>
    <p:sldId id="1602" r:id="rId77"/>
    <p:sldId id="1570" r:id="rId78"/>
    <p:sldId id="1603" r:id="rId79"/>
    <p:sldId id="1574" r:id="rId80"/>
    <p:sldId id="620" r:id="rId81"/>
    <p:sldId id="1551" r:id="rId82"/>
    <p:sldId id="1552" r:id="rId83"/>
    <p:sldId id="1553" r:id="rId84"/>
    <p:sldId id="1554" r:id="rId85"/>
    <p:sldId id="655" r:id="rId86"/>
    <p:sldId id="592" r:id="rId87"/>
  </p:sldIdLst>
  <p:sldSz cx="12190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00CC"/>
    <a:srgbClr val="009900"/>
    <a:srgbClr val="4D4D4D"/>
    <a:srgbClr val="FF0000"/>
    <a:srgbClr val="3366CC"/>
    <a:srgbClr val="66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0" autoAdjust="0"/>
    <p:restoredTop sz="84787" autoAdjust="0"/>
  </p:normalViewPr>
  <p:slideViewPr>
    <p:cSldViewPr>
      <p:cViewPr>
        <p:scale>
          <a:sx n="70" d="100"/>
          <a:sy n="70" d="100"/>
        </p:scale>
        <p:origin x="19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88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9B82AB0-2C7D-4FEA-ABF8-7959DE2FE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084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56D76F-F9F4-4C4D-BA42-3768D6F5798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86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ea typeface="宋体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9F336DB-2316-42DC-8EBF-45DA48AA6150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ea typeface="宋体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9F336DB-2316-42DC-8EBF-45DA48AA6150}" type="slidenum">
              <a:rPr lang="en-US" altLang="zh-CN" sz="1200" smtClean="0"/>
              <a:pPr/>
              <a:t>24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1921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6B8D2A1-C28B-47D9-A897-E25C0CBE955D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82AB0-2C7D-4FEA-ABF8-7959DE2FE94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789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ACAD30C-9E26-4D89-B9C0-C092D53804E5}" type="slidenum">
              <a:rPr lang="en-US" altLang="zh-CN" sz="1200" smtClean="0"/>
              <a:pPr/>
              <a:t>31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09822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ACAD30C-9E26-4D89-B9C0-C092D53804E5}" type="slidenum">
              <a:rPr lang="en-US" altLang="zh-CN" sz="1200" smtClean="0"/>
              <a:pPr/>
              <a:t>32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34198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ACAD30C-9E26-4D89-B9C0-C092D53804E5}" type="slidenum">
              <a:rPr lang="en-US" altLang="zh-CN" sz="1200" smtClean="0"/>
              <a:pPr/>
              <a:t>33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2720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80AD3FB-BAF7-4607-8268-EE23B0E38523}" type="slidenum">
              <a:rPr lang="en-US" altLang="zh-CN" sz="1200" smtClean="0"/>
              <a:pPr/>
              <a:t>34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049544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ACAD30C-9E26-4D89-B9C0-C092D53804E5}" type="slidenum">
              <a:rPr lang="en-US" altLang="zh-CN" sz="1200" smtClean="0"/>
              <a:pPr/>
              <a:t>35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20184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++ </a:t>
            </a:r>
            <a:r>
              <a:rPr lang="zh-CN" altLang="en-US" dirty="0"/>
              <a:t>和 </a:t>
            </a:r>
            <a:r>
              <a:rPr lang="en-US" altLang="zh-CN" dirty="0"/>
              <a:t>sum += I </a:t>
            </a:r>
            <a:r>
              <a:rPr lang="zh-CN" altLang="en-US" dirty="0"/>
              <a:t>的顺序可以交换么？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82AB0-2C7D-4FEA-ABF8-7959DE2FE94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6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359F5DA-C855-4DA3-9500-D7765B9B13C3}" type="slidenum">
              <a:rPr lang="en-US" altLang="zh-CN" sz="1200" smtClean="0"/>
              <a:pPr/>
              <a:t>40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23642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OJ </a:t>
            </a:r>
            <a:r>
              <a:rPr lang="zh-CN" altLang="en-US" dirty="0"/>
              <a:t>应该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B82AB0-2C7D-4FEA-ABF8-7959DE2FE94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88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破坏循环执行的流水线，初始化次数更多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82AB0-2C7D-4FEA-ABF8-7959DE2FE94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185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82AB0-2C7D-4FEA-ABF8-7959DE2FE942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31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5F556D6-1067-410E-8106-88D80182B863}" type="slidenum">
              <a:rPr lang="en-US" altLang="zh-CN" sz="1200" smtClean="0"/>
              <a:pPr/>
              <a:t>55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79632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ACAD30C-9E26-4D89-B9C0-C092D53804E5}" type="slidenum">
              <a:rPr lang="en-US" altLang="zh-CN" sz="1200" smtClean="0"/>
              <a:pPr/>
              <a:t>56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09822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ACAD30C-9E26-4D89-B9C0-C092D53804E5}" type="slidenum">
              <a:rPr lang="en-US" altLang="zh-CN" sz="1200" smtClean="0"/>
              <a:pPr/>
              <a:t>57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34889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5F556D6-1067-410E-8106-88D80182B863}" type="slidenum">
              <a:rPr lang="en-US" altLang="zh-CN" sz="1200" smtClean="0"/>
              <a:pPr/>
              <a:t>65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57798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ea typeface="宋体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ACAD30C-9E26-4D89-B9C0-C092D53804E5}" type="slidenum">
              <a:rPr lang="en-US" altLang="zh-CN" sz="1200" smtClean="0"/>
              <a:pPr/>
              <a:t>66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19143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4FE8824-592F-45D2-BDF5-D46F2256A6DE}" type="slidenum">
              <a:rPr lang="en-US" altLang="zh-CN" sz="1200" smtClean="0"/>
              <a:pPr/>
              <a:t>81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1655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如果是求解最小值</a:t>
            </a:r>
            <a:r>
              <a:rPr lang="zh-CN" altLang="en-US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B82AB0-2C7D-4FEA-ABF8-7959DE2FE942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04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CN" sz="1200" b="1" dirty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("%d * %d equal %d \n", x, x, y);</a:t>
            </a:r>
            <a:r>
              <a:rPr lang="en-US" altLang="zh-CN" sz="1200" b="1" baseline="0" dirty="0">
                <a:latin typeface="Arial" charset="0"/>
                <a:cs typeface="Times New Roman" pitchFamily="18" charset="0"/>
              </a:rPr>
              <a:t> </a:t>
            </a:r>
            <a:r>
              <a:rPr kumimoji="0" lang="zh-CN" altLang="pt-BR" dirty="0">
                <a:latin typeface="Times New Roman" pitchFamily="18" charset="0"/>
                <a:ea typeface="宋体" charset="-122"/>
                <a:cs typeface="Times New Roman" pitchFamily="18" charset="0"/>
              </a:rPr>
              <a:t>不属于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if</a:t>
            </a:r>
            <a:r>
              <a:rPr kumimoji="0" lang="zh-CN" altLang="pt-BR" dirty="0">
                <a:latin typeface="Times New Roman" pitchFamily="18" charset="0"/>
                <a:ea typeface="宋体" charset="-122"/>
                <a:cs typeface="Times New Roman" pitchFamily="18" charset="0"/>
              </a:rPr>
              <a:t>语句，它隔开了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if</a:t>
            </a:r>
            <a:r>
              <a:rPr kumimoji="0" lang="zh-CN" altLang="pt-BR" dirty="0">
                <a:latin typeface="Times New Roman" pitchFamily="18" charset="0"/>
                <a:ea typeface="宋体" charset="-122"/>
                <a:cs typeface="Times New Roman" pitchFamily="18" charset="0"/>
              </a:rPr>
              <a:t>与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else</a:t>
            </a:r>
            <a:r>
              <a:rPr kumimoji="0"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，以致</a:t>
            </a:r>
            <a:r>
              <a:rPr kumimoji="0" lang="pt-BR" altLang="zh-CN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else</a:t>
            </a:r>
            <a:r>
              <a:rPr kumimoji="0" lang="zh-CN" altLang="pt-BR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没法配对，从而编译出错</a:t>
            </a:r>
            <a:endParaRPr kumimoji="0" lang="en-US" altLang="zh-CN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0BB66F5-8593-49D3-8CEA-6BB40B06E41C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0565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82AB0-2C7D-4FEA-ABF8-7959DE2FE94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64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82AB0-2C7D-4FEA-ABF8-7959DE2FE94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99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 dirty="0">
                <a:ea typeface="宋体" charset="-122"/>
              </a:rPr>
              <a:t>这里的分号是一个空语句，即什么操作也不执行的语句，在调试程序时，对暂时未知的语句也可用空语句代替。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C7535DF-A180-401D-85D3-F4FF0A8EFB83}" type="slidenum">
              <a:rPr lang="en-US" altLang="zh-CN" sz="1200" smtClean="0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 dirty="0">
                <a:ea typeface="宋体" charset="-122"/>
              </a:rPr>
              <a:t>没有红色花括号，编译出错。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kumimoji="0"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语言中没有幂运算，可以用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x*x</a:t>
            </a:r>
            <a:r>
              <a:rPr kumimoji="0"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计算平方，用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x*x*x</a:t>
            </a:r>
            <a:r>
              <a:rPr kumimoji="0"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计算立方，可以调用标准库函数</a:t>
            </a:r>
            <a:r>
              <a:rPr kumimoji="0"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pow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kumimoji="0"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x,y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 </a:t>
            </a:r>
            <a:r>
              <a:rPr kumimoji="0"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（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  <a:r>
              <a:rPr kumimoji="0"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中该函数的说明信息在</a:t>
            </a:r>
            <a:r>
              <a:rPr kumimoji="0"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math.h</a:t>
            </a:r>
            <a:r>
              <a:rPr kumimoji="0"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中</a:t>
            </a:r>
            <a:r>
              <a:rPr kumimoji="0"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0"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）计算</a:t>
            </a:r>
            <a:r>
              <a:rPr kumimoji="0"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0" lang="en-US" altLang="zh-CN" baseline="30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kumimoji="0"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。</a:t>
            </a:r>
            <a:endParaRPr kumimoji="0"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CN" altLang="en-US">
                <a:ea typeface="宋体" charset="-122"/>
              </a:rPr>
              <a:t>没有红色花括号，编译不出错，但最后的</a:t>
            </a:r>
            <a:r>
              <a:rPr kumimoji="0" lang="en-US" altLang="zh-CN">
                <a:ea typeface="宋体" charset="-122"/>
              </a:rPr>
              <a:t>else</a:t>
            </a:r>
            <a:r>
              <a:rPr kumimoji="0" lang="zh-CN" altLang="en-US">
                <a:ea typeface="宋体" charset="-122"/>
              </a:rPr>
              <a:t>分支只执行</a:t>
            </a:r>
            <a:r>
              <a:rPr kumimoji="0" lang="en-US" altLang="zh-CN">
                <a:ea typeface="宋体" charset="-122"/>
              </a:rPr>
              <a:t>p=...</a:t>
            </a:r>
            <a:r>
              <a:rPr kumimoji="0" lang="zh-CN" altLang="en-US">
                <a:ea typeface="宋体" charset="-122"/>
              </a:rPr>
              <a:t>一句，结果不正确。</a:t>
            </a:r>
            <a:endParaRPr kumimoji="0" lang="zh-CN" altLang="zh-CN">
              <a:ea typeface="宋体" charset="-122"/>
            </a:endParaRPr>
          </a:p>
          <a:p>
            <a:endParaRPr kumimoji="0"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4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090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9901" y="76200"/>
            <a:ext cx="2998926" cy="6737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22" y="76200"/>
            <a:ext cx="8793606" cy="6737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094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02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254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22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561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08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43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616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4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669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24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21" y="863600"/>
            <a:ext cx="1199570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95239" y="765175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8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kumimoji="1" sz="24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–"/>
        <a:defRPr kumimoji="1"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»"/>
        <a:defRPr kumimoji="1" sz="2000">
          <a:solidFill>
            <a:schemeClr val="tx1"/>
          </a:solidFill>
          <a:latin typeface="Arial" charset="0"/>
          <a:ea typeface="+mn-ea"/>
          <a:cs typeface="楷体_GB231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402" y="2277740"/>
            <a:ext cx="10361851" cy="1511300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483" y="3716339"/>
            <a:ext cx="7722134" cy="1393825"/>
          </a:xfrm>
        </p:spPr>
        <p:txBody>
          <a:bodyPr/>
          <a:lstStyle/>
          <a:p>
            <a:pPr eaLnBrk="1" hangingPunct="1"/>
            <a:endParaRPr lang="en-US" altLang="zh-CN" sz="3200" dirty="0"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华文中宋" panose="02010600040101010101" pitchFamily="2" charset="-122"/>
              </a:rPr>
              <a:t>进阶</a:t>
            </a:r>
            <a:endParaRPr lang="en-US" altLang="zh-CN" sz="3200" dirty="0">
              <a:latin typeface="华文中宋" panose="0201060004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1E4BD3-239C-4AE0-A9CE-49B847EA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535" y="5876926"/>
            <a:ext cx="1149921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刘奇志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A1388CB-16EE-4FE5-8969-DE91A083C444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FB8864B-1746-49C9-81D0-57D972E3F56F}"/>
              </a:ext>
            </a:extLst>
          </p:cNvPr>
          <p:cNvSpPr txBox="1">
            <a:spLocks/>
          </p:cNvSpPr>
          <p:nvPr/>
        </p:nvSpPr>
        <p:spPr bwMode="auto">
          <a:xfrm>
            <a:off x="6590261" y="1683583"/>
            <a:ext cx="5529932" cy="35906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l"/>
            <a:r>
              <a:rPr lang="zh-CN" altLang="en-US" sz="2400" kern="0" dirty="0"/>
              <a:t>起步：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认知与体验（硬件、软件、程序与</a:t>
            </a:r>
            <a:r>
              <a:rPr lang="en-US" altLang="zh-CN" sz="2000" kern="0" dirty="0"/>
              <a:t>C</a:t>
            </a:r>
            <a:r>
              <a:rPr lang="zh-CN" altLang="en-US" sz="2000" kern="0" dirty="0"/>
              <a:t>语言）</a:t>
            </a:r>
            <a:endParaRPr lang="en-US" altLang="zh-CN" sz="2000" kern="0" dirty="0"/>
          </a:p>
          <a:p>
            <a:pPr algn="l"/>
            <a:r>
              <a:rPr lang="zh-CN" altLang="en-US" sz="2400" kern="0" dirty="0">
                <a:solidFill>
                  <a:srgbClr val="FF0000"/>
                </a:solidFill>
              </a:rPr>
              <a:t>进阶：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判断与推理（流程控制方法、语句）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抽象与联系（模块设计方法、函数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表达与转换（基本操作、数据类型）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algn="l"/>
            <a:r>
              <a:rPr lang="zh-CN" alt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提高：</a:t>
            </a:r>
            <a:endParaRPr lang="en-US" altLang="zh-CN" sz="2400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构造与访问（数组、指针</a:t>
            </a:r>
            <a:r>
              <a:rPr lang="zh-CN" altLang="en-US" sz="2000" kern="0">
                <a:solidFill>
                  <a:schemeClr val="bg2">
                    <a:lumMod val="60000"/>
                    <a:lumOff val="40000"/>
                  </a:schemeClr>
                </a:solidFill>
              </a:rPr>
              <a:t>、结构）</a:t>
            </a:r>
            <a:endParaRPr lang="en-US" altLang="zh-CN" sz="2000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归纳与推广（程序设计的本质）</a:t>
            </a:r>
          </a:p>
        </p:txBody>
      </p:sp>
    </p:spTree>
    <p:extLst>
      <p:ext uri="{BB962C8B-B14F-4D97-AF65-F5344CB8AC3E}">
        <p14:creationId xmlns:p14="http://schemas.microsoft.com/office/powerpoint/2010/main" val="358250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求最值</a:t>
            </a:r>
            <a:r>
              <a:rPr lang="en-US" altLang="zh-CN" dirty="0"/>
              <a:t>-</a:t>
            </a:r>
            <a:r>
              <a:rPr lang="zh-CN" altLang="en-US" dirty="0"/>
              <a:t>解法一</a:t>
            </a: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311111" y="1043735"/>
            <a:ext cx="11520000" cy="5139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n1, n2, n3, max;	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("Please enter three numbers: \n");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d%d%d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n1, &amp;n2, &amp;n3);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if(n1 &gt; n2)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n1;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n2;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if(n3 &gt; max)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n3;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"The max: %d \n" , max);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ADD5165-E9E5-4F95-AD43-F0C0675E90AD}" type="slidenum">
              <a:rPr lang="en-US" altLang="zh-CN" sz="1200">
                <a:ea typeface="楷体_GB2312" pitchFamily="49" charset="-122"/>
              </a:rPr>
              <a:pPr algn="r" eaLnBrk="1" hangingPunct="1"/>
              <a:t>10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右大括号 1"/>
          <p:cNvSpPr/>
          <p:nvPr/>
        </p:nvSpPr>
        <p:spPr bwMode="auto">
          <a:xfrm>
            <a:off x="4790061" y="2933260"/>
            <a:ext cx="396000" cy="126014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9932" y="3293300"/>
            <a:ext cx="36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求出前两个数中的大数</a:t>
            </a:r>
          </a:p>
        </p:txBody>
      </p:sp>
      <p:sp>
        <p:nvSpPr>
          <p:cNvPr id="50" name="右大括号 49"/>
          <p:cNvSpPr/>
          <p:nvPr/>
        </p:nvSpPr>
        <p:spPr bwMode="auto">
          <a:xfrm>
            <a:off x="4790061" y="4338868"/>
            <a:ext cx="396000" cy="63007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39932" y="4407495"/>
            <a:ext cx="3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判断谁是最大的数</a:t>
            </a:r>
            <a:endParaRPr lang="en-US" altLang="zh-CN" dirty="0"/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6320231" y="819150"/>
            <a:ext cx="5536426" cy="5994400"/>
          </a:xfrm>
          <a:prstGeom prst="rect">
            <a:avLst/>
          </a:prstGeom>
          <a:solidFill>
            <a:schemeClr val="bg1">
              <a:alpha val="870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11" name="组合 1"/>
          <p:cNvGrpSpPr>
            <a:grpSpLocks/>
          </p:cNvGrpSpPr>
          <p:nvPr/>
        </p:nvGrpSpPr>
        <p:grpSpPr bwMode="auto">
          <a:xfrm>
            <a:off x="6696262" y="1089025"/>
            <a:ext cx="5219021" cy="5310188"/>
            <a:chOff x="5022850" y="1089025"/>
            <a:chExt cx="3914775" cy="5310188"/>
          </a:xfrm>
        </p:grpSpPr>
        <p:grpSp>
          <p:nvGrpSpPr>
            <p:cNvPr id="12" name="Group 6"/>
            <p:cNvGrpSpPr>
              <a:grpSpLocks noChangeAspect="1"/>
            </p:cNvGrpSpPr>
            <p:nvPr/>
          </p:nvGrpSpPr>
          <p:grpSpPr bwMode="auto">
            <a:xfrm>
              <a:off x="5022850" y="1089025"/>
              <a:ext cx="3914775" cy="5310188"/>
              <a:chOff x="2384" y="8378"/>
              <a:chExt cx="3190" cy="4836"/>
            </a:xfrm>
          </p:grpSpPr>
          <p:sp>
            <p:nvSpPr>
              <p:cNvPr id="16" name="AutoShape 7"/>
              <p:cNvSpPr>
                <a:spLocks noChangeAspect="1" noChangeArrowheads="1"/>
              </p:cNvSpPr>
              <p:nvPr/>
            </p:nvSpPr>
            <p:spPr bwMode="auto">
              <a:xfrm>
                <a:off x="2384" y="8378"/>
                <a:ext cx="3190" cy="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903" y="8930"/>
                <a:ext cx="1999" cy="3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latin typeface="Times New Roman" pitchFamily="18" charset="0"/>
                  </a:rPr>
                  <a:t>输入三个数</a:t>
                </a:r>
                <a:r>
                  <a:rPr lang="en-US" altLang="zh-CN" sz="2000" b="1" dirty="0">
                    <a:latin typeface="Times New Roman" pitchFamily="18" charset="0"/>
                  </a:rPr>
                  <a:t>n1, n2, n3</a:t>
                </a:r>
                <a:endParaRPr lang="en-US" altLang="zh-CN" sz="2000" b="1" dirty="0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3912" y="9278"/>
                <a:ext cx="2" cy="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H="1" flipV="1">
                <a:off x="3912" y="8748"/>
                <a:ext cx="1" cy="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AutoShape 12"/>
              <p:cNvSpPr>
                <a:spLocks noChangeArrowheads="1"/>
              </p:cNvSpPr>
              <p:nvPr/>
            </p:nvSpPr>
            <p:spPr bwMode="auto">
              <a:xfrm>
                <a:off x="3152" y="9462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3466" y="9588"/>
                <a:ext cx="914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 b="1" dirty="0">
                    <a:latin typeface="Times New Roman" pitchFamily="18" charset="0"/>
                  </a:rPr>
                  <a:t>n1&gt;n2?</a:t>
                </a:r>
                <a:endParaRPr lang="en-US" altLang="zh-CN" sz="2000" b="1" dirty="0"/>
              </a:p>
            </p:txBody>
          </p:sp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2524" y="10154"/>
                <a:ext cx="884" cy="34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 b="1">
                    <a:latin typeface="Times New Roman" pitchFamily="18" charset="0"/>
                  </a:rPr>
                  <a:t>max</a:t>
                </a:r>
                <a:r>
                  <a:rPr lang="zh-CN" altLang="en-US" sz="2000" b="1">
                    <a:latin typeface="Times New Roman" pitchFamily="18" charset="0"/>
                  </a:rPr>
                  <a:t>为</a:t>
                </a:r>
                <a:r>
                  <a:rPr lang="en-US" altLang="zh-CN" sz="2000" b="1">
                    <a:latin typeface="Times New Roman" pitchFamily="18" charset="0"/>
                  </a:rPr>
                  <a:t>n1</a:t>
                </a:r>
                <a:endParaRPr lang="en-US" altLang="zh-CN" sz="2000" b="1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2928" y="10721"/>
                <a:ext cx="19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933" y="10503"/>
                <a:ext cx="1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2952" y="9759"/>
                <a:ext cx="1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>
                <a:off x="4672" y="9753"/>
                <a:ext cx="1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2950" y="9772"/>
                <a:ext cx="1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3926" y="10746"/>
                <a:ext cx="2" cy="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AutoShape 21"/>
              <p:cNvSpPr>
                <a:spLocks noChangeArrowheads="1"/>
              </p:cNvSpPr>
              <p:nvPr/>
            </p:nvSpPr>
            <p:spPr bwMode="auto">
              <a:xfrm>
                <a:off x="3168" y="10938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>
                <a:off x="3482" y="11064"/>
                <a:ext cx="914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 b="1" dirty="0">
                    <a:latin typeface="Times New Roman" pitchFamily="18" charset="0"/>
                  </a:rPr>
                  <a:t>n3&gt;max?</a:t>
                </a:r>
                <a:endParaRPr lang="en-US" altLang="zh-CN" sz="2000" b="1" dirty="0"/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2540" y="11630"/>
                <a:ext cx="884" cy="34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 b="1" dirty="0">
                    <a:latin typeface="Times New Roman" pitchFamily="18" charset="0"/>
                  </a:rPr>
                  <a:t>max</a:t>
                </a:r>
                <a:r>
                  <a:rPr lang="zh-CN" altLang="en-US" sz="2000" b="1" dirty="0">
                    <a:latin typeface="Times New Roman" pitchFamily="18" charset="0"/>
                  </a:rPr>
                  <a:t>为</a:t>
                </a:r>
                <a:r>
                  <a:rPr lang="en-US" altLang="zh-CN" sz="2000" b="1" dirty="0">
                    <a:latin typeface="Times New Roman" pitchFamily="18" charset="0"/>
                  </a:rPr>
                  <a:t>n3</a:t>
                </a:r>
                <a:endParaRPr lang="en-US" altLang="zh-CN" sz="2000" b="1" dirty="0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2944" y="12197"/>
                <a:ext cx="19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2949" y="11979"/>
                <a:ext cx="1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2968" y="11235"/>
                <a:ext cx="1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4692" y="11233"/>
                <a:ext cx="196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29"/>
              <p:cNvSpPr txBox="1">
                <a:spLocks noChangeArrowheads="1"/>
              </p:cNvSpPr>
              <p:nvPr/>
            </p:nvSpPr>
            <p:spPr bwMode="auto">
              <a:xfrm>
                <a:off x="2766" y="11235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itchFamily="18" charset="0"/>
                  </a:rPr>
                  <a:t>T</a:t>
                </a:r>
                <a:endParaRPr lang="en-US" altLang="zh-CN" sz="2000" b="1"/>
              </a:p>
            </p:txBody>
          </p:sp>
          <p:sp>
            <p:nvSpPr>
              <p:cNvPr id="38" name="Text Box 30"/>
              <p:cNvSpPr txBox="1">
                <a:spLocks noChangeArrowheads="1"/>
              </p:cNvSpPr>
              <p:nvPr/>
            </p:nvSpPr>
            <p:spPr bwMode="auto">
              <a:xfrm>
                <a:off x="4940" y="11235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itchFamily="18" charset="0"/>
                  </a:rPr>
                  <a:t>F</a:t>
                </a:r>
                <a:endParaRPr lang="en-US" altLang="zh-CN" sz="2000" b="1"/>
              </a:p>
            </p:txBody>
          </p:sp>
          <p:sp>
            <p:nvSpPr>
              <p:cNvPr id="39" name="Text Box 31"/>
              <p:cNvSpPr txBox="1">
                <a:spLocks noChangeArrowheads="1"/>
              </p:cNvSpPr>
              <p:nvPr/>
            </p:nvSpPr>
            <p:spPr bwMode="auto">
              <a:xfrm>
                <a:off x="2744" y="9771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itchFamily="18" charset="0"/>
                  </a:rPr>
                  <a:t>T</a:t>
                </a:r>
                <a:endParaRPr lang="en-US" altLang="zh-CN" sz="2000" b="1"/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4954" y="9754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just"/>
                <a:r>
                  <a:rPr lang="en-US" altLang="zh-CN" sz="2000" b="1">
                    <a:latin typeface="Times New Roman" pitchFamily="18" charset="0"/>
                  </a:rPr>
                  <a:t>F</a:t>
                </a:r>
                <a:endParaRPr lang="en-US" altLang="zh-CN" sz="2000" b="1"/>
              </a:p>
            </p:txBody>
          </p:sp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2960" y="11239"/>
                <a:ext cx="1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4"/>
              <p:cNvSpPr>
                <a:spLocks noChangeShapeType="1"/>
              </p:cNvSpPr>
              <p:nvPr/>
            </p:nvSpPr>
            <p:spPr bwMode="auto">
              <a:xfrm flipV="1">
                <a:off x="3799" y="8540"/>
                <a:ext cx="241" cy="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35"/>
              <p:cNvSpPr>
                <a:spLocks noChangeShapeType="1"/>
              </p:cNvSpPr>
              <p:nvPr/>
            </p:nvSpPr>
            <p:spPr bwMode="auto">
              <a:xfrm flipV="1">
                <a:off x="3864" y="12613"/>
                <a:ext cx="254" cy="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6"/>
              <p:cNvSpPr>
                <a:spLocks noChangeShapeType="1"/>
              </p:cNvSpPr>
              <p:nvPr/>
            </p:nvSpPr>
            <p:spPr bwMode="auto">
              <a:xfrm>
                <a:off x="3950" y="12216"/>
                <a:ext cx="2" cy="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37"/>
              <p:cNvSpPr txBox="1">
                <a:spLocks noChangeArrowheads="1"/>
              </p:cNvSpPr>
              <p:nvPr/>
            </p:nvSpPr>
            <p:spPr bwMode="auto">
              <a:xfrm>
                <a:off x="4462" y="10148"/>
                <a:ext cx="884" cy="34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r>
                  <a:rPr lang="en-US" altLang="zh-CN" sz="2000" b="1">
                    <a:latin typeface="Times New Roman" pitchFamily="18" charset="0"/>
                  </a:rPr>
                  <a:t>max</a:t>
                </a:r>
                <a:r>
                  <a:rPr lang="zh-CN" altLang="en-US" sz="2000" b="1">
                    <a:latin typeface="Times New Roman" pitchFamily="18" charset="0"/>
                  </a:rPr>
                  <a:t>为</a:t>
                </a:r>
                <a:r>
                  <a:rPr lang="en-US" altLang="zh-CN" sz="2000" b="1">
                    <a:latin typeface="Times New Roman" pitchFamily="18" charset="0"/>
                  </a:rPr>
                  <a:t>n2</a:t>
                </a:r>
                <a:endParaRPr lang="en-US" altLang="zh-CN" sz="2000" b="1"/>
              </a:p>
            </p:txBody>
          </p:sp>
          <p:sp>
            <p:nvSpPr>
              <p:cNvPr id="46" name="Line 38"/>
              <p:cNvSpPr>
                <a:spLocks noChangeShapeType="1"/>
              </p:cNvSpPr>
              <p:nvPr/>
            </p:nvSpPr>
            <p:spPr bwMode="auto">
              <a:xfrm>
                <a:off x="4877" y="10497"/>
                <a:ext cx="1" cy="2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9"/>
              <p:cNvSpPr>
                <a:spLocks noChangeShapeType="1"/>
              </p:cNvSpPr>
              <p:nvPr/>
            </p:nvSpPr>
            <p:spPr bwMode="auto">
              <a:xfrm>
                <a:off x="4872" y="9756"/>
                <a:ext cx="1" cy="3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8082846" y="4239090"/>
              <a:ext cx="1227" cy="1044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 bwMode="auto">
          <a:xfrm>
            <a:off x="6546815" y="2120050"/>
            <a:ext cx="5219021" cy="1764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6546815" y="3915250"/>
            <a:ext cx="5219021" cy="1764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56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求最值</a:t>
            </a:r>
            <a:r>
              <a:rPr lang="en-US" altLang="zh-CN" dirty="0"/>
              <a:t>-</a:t>
            </a:r>
            <a:r>
              <a:rPr lang="zh-CN" altLang="en-US" dirty="0"/>
              <a:t>解法二</a:t>
            </a: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311111" y="1043735"/>
            <a:ext cx="11520000" cy="5139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n1, n2, n3, max;	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("Please enter three numbers: \n");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d%d%d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n1, &amp;n2, &amp;n3);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if(n1 &gt; n2)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n1;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n2;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if(n3 &gt; max)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n3;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"The max: %d \n" , max);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ADD5165-E9E5-4F95-AD43-F0C0675E90AD}" type="slidenum">
              <a:rPr lang="en-US" altLang="zh-CN" sz="1200">
                <a:ea typeface="楷体_GB2312" pitchFamily="49" charset="-122"/>
              </a:rPr>
              <a:pPr algn="r" eaLnBrk="1" hangingPunct="1"/>
              <a:t>11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3C5F6-36DF-4094-A512-393E43844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138" y="2933945"/>
            <a:ext cx="36486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n1;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if(max &lt; n2)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max = n2;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if(max &lt; n3)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max = n3;</a:t>
            </a:r>
          </a:p>
        </p:txBody>
      </p:sp>
    </p:spTree>
    <p:extLst>
      <p:ext uri="{BB962C8B-B14F-4D97-AF65-F5344CB8AC3E}">
        <p14:creationId xmlns:p14="http://schemas.microsoft.com/office/powerpoint/2010/main" val="347525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求最值</a:t>
            </a:r>
            <a:r>
              <a:rPr lang="en-US" altLang="zh-CN" dirty="0"/>
              <a:t>-</a:t>
            </a:r>
            <a:r>
              <a:rPr lang="zh-CN" altLang="en-US" dirty="0"/>
              <a:t>解法二</a:t>
            </a: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311111" y="1043735"/>
            <a:ext cx="11520000" cy="5139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n1, n2, n3, max;	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("Please enter three numbers: \n");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d%d%d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n1, &amp;n2, &amp;n3);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if(n1 &gt; n2)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n1;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n2;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if(n3 &gt; max)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n3;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"The max: %d \n" , max);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ADD5165-E9E5-4F95-AD43-F0C0675E90AD}" type="slidenum">
              <a:rPr lang="en-US" altLang="zh-CN" sz="1200">
                <a:ea typeface="楷体_GB2312" pitchFamily="49" charset="-122"/>
              </a:rPr>
              <a:pPr algn="r" eaLnBrk="1" hangingPunct="1"/>
              <a:t>12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7757138" y="2933945"/>
            <a:ext cx="36486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pt-BR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n1;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if(max &lt; n2)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max = n2;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if(max &lt; n3)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max = n3;</a:t>
            </a: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43833" y="819150"/>
            <a:ext cx="7346528" cy="5994400"/>
          </a:xfrm>
          <a:prstGeom prst="rect">
            <a:avLst/>
          </a:prstGeom>
          <a:solidFill>
            <a:schemeClr val="bg1">
              <a:alpha val="870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 dirty="0"/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664547" y="547688"/>
            <a:ext cx="5849705" cy="6121400"/>
            <a:chOff x="2384" y="8273"/>
            <a:chExt cx="3024" cy="5016"/>
          </a:xfrm>
        </p:grpSpPr>
        <p:sp>
          <p:nvSpPr>
            <p:cNvPr id="8" name="AutoShape 6"/>
            <p:cNvSpPr>
              <a:spLocks noChangeAspect="1" noChangeArrowheads="1"/>
            </p:cNvSpPr>
            <p:nvPr/>
          </p:nvSpPr>
          <p:spPr bwMode="auto">
            <a:xfrm>
              <a:off x="2384" y="8273"/>
              <a:ext cx="3024" cy="5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470" y="12878"/>
              <a:ext cx="1094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endParaRPr lang="zh-CN" altLang="en-US" sz="2000" b="1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952" y="9224"/>
              <a:ext cx="1865" cy="3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latin typeface="Times New Roman" pitchFamily="18" charset="0"/>
                </a:rPr>
                <a:t>令</a:t>
              </a:r>
              <a:r>
                <a:rPr lang="en-US" altLang="zh-CN" sz="2000" b="1">
                  <a:latin typeface="Times New Roman" pitchFamily="18" charset="0"/>
                </a:rPr>
                <a:t>max=n1</a:t>
              </a:r>
              <a:endParaRPr lang="en-US" altLang="zh-CN" sz="2000" b="1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880" y="8696"/>
              <a:ext cx="1999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 anchorCtr="1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latin typeface="Times New Roman" pitchFamily="18" charset="0"/>
                </a:rPr>
                <a:t>输入三个数</a:t>
              </a:r>
              <a:r>
                <a:rPr lang="en-US" altLang="zh-CN" sz="2000" b="1" dirty="0">
                  <a:latin typeface="Times New Roman" pitchFamily="18" charset="0"/>
                </a:rPr>
                <a:t>n1,n2,n3</a:t>
              </a:r>
              <a:endParaRPr lang="en-US" altLang="zh-CN" sz="2000" b="1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889" y="9044"/>
              <a:ext cx="2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3889" y="8514"/>
              <a:ext cx="1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3152" y="9785"/>
              <a:ext cx="1516" cy="6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66" y="9911"/>
              <a:ext cx="91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latin typeface="Times New Roman" pitchFamily="18" charset="0"/>
                </a:rPr>
                <a:t>max&lt;n2?</a:t>
              </a:r>
              <a:endParaRPr lang="en-US" altLang="zh-CN" sz="2000" b="1" dirty="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524" y="10477"/>
              <a:ext cx="884" cy="3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>
                  <a:latin typeface="Times New Roman" pitchFamily="18" charset="0"/>
                </a:rPr>
                <a:t>max=n2</a:t>
              </a:r>
              <a:endParaRPr lang="en-US" altLang="zh-CN" sz="2000" b="1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928" y="11044"/>
              <a:ext cx="19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933" y="10826"/>
              <a:ext cx="1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952" y="10082"/>
              <a:ext cx="1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676" y="10080"/>
              <a:ext cx="1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950" y="10095"/>
              <a:ext cx="1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887" y="10079"/>
              <a:ext cx="1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926" y="11069"/>
              <a:ext cx="2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3168" y="11261"/>
              <a:ext cx="1516" cy="6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482" y="11387"/>
              <a:ext cx="91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latin typeface="Times New Roman" pitchFamily="18" charset="0"/>
                </a:rPr>
                <a:t>max&lt;n3?</a:t>
              </a:r>
              <a:endParaRPr lang="en-US" altLang="zh-CN" sz="2000" b="1" dirty="0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540" y="11953"/>
              <a:ext cx="884" cy="3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>
                  <a:latin typeface="Times New Roman" pitchFamily="18" charset="0"/>
                </a:rPr>
                <a:t>max=n3</a:t>
              </a:r>
              <a:endParaRPr lang="en-US" altLang="zh-CN" sz="2000" b="1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944" y="12520"/>
              <a:ext cx="19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949" y="12302"/>
              <a:ext cx="1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968" y="11558"/>
              <a:ext cx="1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692" y="11556"/>
              <a:ext cx="1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903" y="11555"/>
              <a:ext cx="1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2766" y="11558"/>
              <a:ext cx="164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T</a:t>
              </a:r>
              <a:endParaRPr lang="en-US" altLang="zh-CN" sz="2000" b="1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940" y="11558"/>
              <a:ext cx="164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F</a:t>
              </a:r>
              <a:endParaRPr lang="en-US" altLang="zh-CN" sz="2000" b="1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744" y="10094"/>
              <a:ext cx="164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T</a:t>
              </a:r>
              <a:endParaRPr lang="en-US" altLang="zh-CN" sz="2000" b="1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918" y="10094"/>
              <a:ext cx="164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F</a:t>
              </a:r>
              <a:endParaRPr lang="en-US" altLang="zh-CN" sz="2000" b="1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960" y="11562"/>
              <a:ext cx="1" cy="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H="1" flipV="1">
              <a:off x="3915" y="9584"/>
              <a:ext cx="1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3795" y="8398"/>
              <a:ext cx="241" cy="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864" y="12799"/>
              <a:ext cx="254" cy="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950" y="12539"/>
              <a:ext cx="2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椭圆 40"/>
          <p:cNvSpPr/>
          <p:nvPr/>
        </p:nvSpPr>
        <p:spPr bwMode="auto">
          <a:xfrm>
            <a:off x="935367" y="2303875"/>
            <a:ext cx="5219021" cy="1764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935367" y="4099075"/>
            <a:ext cx="5219021" cy="1764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40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求最值</a:t>
            </a:r>
            <a:r>
              <a:rPr lang="en-US" altLang="zh-CN" dirty="0"/>
              <a:t>-</a:t>
            </a:r>
            <a:r>
              <a:rPr lang="zh-CN" altLang="en-US" dirty="0"/>
              <a:t>解法三</a:t>
            </a: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311111" y="1043735"/>
            <a:ext cx="11520000" cy="5139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n1, n2, n3, max;	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("Please enter three numbers: \n");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d%d%d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n1, &amp;n2, &amp;n3);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if(n1 &gt; n2)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n1;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n2;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if(n3 &gt; max)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n3;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"The max: %d \n" , max);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ADD5165-E9E5-4F95-AD43-F0C0675E90AD}" type="slidenum">
              <a:rPr lang="en-US" altLang="zh-CN" sz="1200">
                <a:ea typeface="楷体_GB2312" pitchFamily="49" charset="-122"/>
              </a:rPr>
              <a:pPr algn="r" eaLnBrk="1" hangingPunct="1"/>
              <a:t>13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C3A938-06B1-493F-BE0C-6E60BE94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389" y="2753925"/>
            <a:ext cx="5213477" cy="20890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200"/>
              </a:lnSpc>
            </a:pP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  if(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 &gt; n2 &amp;&amp; n1 &gt; n3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max = n1;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 &gt; n1 &amp;&amp; n2 &gt; n3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max = n2;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max = n3;</a:t>
            </a:r>
            <a:endParaRPr lang="pt-BR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7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3D9A86B-5292-49E7-AC0A-9D5DDF6E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1" y="1043735"/>
            <a:ext cx="11520000" cy="5139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n1, n2, n3, max;	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("Please enter three numbers: \n");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d%d%d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n1, &amp;n2, &amp;n3);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if(n1 &gt; n2)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n1;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n2;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if(n3 &gt; max)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n3;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"The max: %d \n" , max);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求最值</a:t>
            </a:r>
            <a:r>
              <a:rPr lang="en-US" altLang="zh-CN" dirty="0"/>
              <a:t>-</a:t>
            </a:r>
            <a:r>
              <a:rPr lang="zh-CN" altLang="en-US" dirty="0"/>
              <a:t>解法三</a:t>
            </a:r>
          </a:p>
        </p:txBody>
      </p:sp>
      <p:sp>
        <p:nvSpPr>
          <p:cNvPr id="1126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ADD5165-E9E5-4F95-AD43-F0C0675E90AD}" type="slidenum">
              <a:rPr lang="en-US" altLang="zh-CN" sz="1200">
                <a:ea typeface="楷体_GB2312" pitchFamily="49" charset="-122"/>
              </a:rPr>
              <a:pPr algn="r" eaLnBrk="1" hangingPunct="1"/>
              <a:t>14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35BD5E1F-AC45-45C9-B96C-D9C2E0A5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33" y="728700"/>
            <a:ext cx="7616558" cy="6080174"/>
          </a:xfrm>
          <a:prstGeom prst="rect">
            <a:avLst/>
          </a:prstGeom>
          <a:solidFill>
            <a:schemeClr val="bg1">
              <a:alpha val="870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2389" y="2753925"/>
            <a:ext cx="5213477" cy="20890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200"/>
              </a:lnSpc>
            </a:pP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  if(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 &gt; n2 &amp;&amp; n1 &gt; n3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max = n1;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 &gt; n1 &amp;&amp; n2 &gt; n3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max = n2;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max = n3;</a:t>
            </a:r>
            <a:endParaRPr lang="pt-BR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7634D03E-137D-423C-8D6B-9E427D416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36" y="1268760"/>
            <a:ext cx="5849706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FDFB022-3D2E-4B47-AF31-CADE4F05A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372" y="1898830"/>
            <a:ext cx="3599968" cy="432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 anchor="ctr" anchorCtr="1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 dirty="0">
                <a:latin typeface="Times New Roman" pitchFamily="18" charset="0"/>
              </a:rPr>
              <a:t>输入三个数</a:t>
            </a:r>
            <a:r>
              <a:rPr lang="en-US" altLang="zh-CN" sz="2000" b="1" dirty="0">
                <a:latin typeface="Times New Roman" pitchFamily="18" charset="0"/>
              </a:rPr>
              <a:t>n1,n2,n3</a:t>
            </a:r>
            <a:endParaRPr lang="en-US" altLang="zh-CN" sz="2000" b="1" dirty="0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FF38C9E2-A13E-4335-88E3-8A7A3248F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861" y="2375848"/>
            <a:ext cx="0" cy="25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C6F0D262-433A-46CE-8B89-6DE8D9B228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5848" y="1628800"/>
            <a:ext cx="0" cy="25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B5955689-F9D3-4E08-AFB6-463BE4A7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176" y="2742973"/>
            <a:ext cx="2932591" cy="73222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82AEC7D6-7F4E-499D-989E-433C86364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585" y="2896740"/>
            <a:ext cx="1768066" cy="34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n1 &gt; n2 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且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 n1 &gt; n3</a:t>
            </a:r>
            <a:r>
              <a:rPr lang="en-US" altLang="zh-CN" sz="2000" b="1" dirty="0">
                <a:latin typeface="Times New Roman" pitchFamily="18" charset="0"/>
              </a:rPr>
              <a:t>?</a:t>
            </a:r>
            <a:endParaRPr lang="en-US" altLang="zh-CN" sz="2000" b="1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689C98ED-4DE6-4EB8-8EBC-87285E04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831" y="3576489"/>
            <a:ext cx="1710033" cy="41858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latin typeface="Times New Roman" pitchFamily="18" charset="0"/>
              </a:rPr>
              <a:t>max=n1</a:t>
            </a:r>
            <a:endParaRPr lang="en-US" altLang="zh-CN" sz="2000" b="1" dirty="0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9CC73B34-F115-4ECA-915C-0948D1E1E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274" y="4014603"/>
            <a:ext cx="0" cy="144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CB71A74B-93DB-44B3-8C7B-A9CB34CC9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274" y="3105424"/>
            <a:ext cx="179902" cy="12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E3C9914D-FFE6-4D6F-994D-3A9EAC0B7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028" y="3102983"/>
            <a:ext cx="179902" cy="12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1816B41D-688F-4EAB-B6F3-4C75A421A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339" y="3110306"/>
            <a:ext cx="0" cy="46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03974998-7B7C-4B8C-9B70-17530466C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930" y="3113967"/>
            <a:ext cx="0" cy="46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1B7575D4-07B9-4031-BF38-18B0AD54E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339" y="5454225"/>
            <a:ext cx="3276000" cy="12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05483A4A-A9B5-4BB8-9B4E-D2FA4D045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028" y="3109085"/>
            <a:ext cx="317246" cy="329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en-US" altLang="zh-CN" sz="2000" b="1" dirty="0">
                <a:latin typeface="Times New Roman" pitchFamily="18" charset="0"/>
              </a:rPr>
              <a:t>T</a:t>
            </a:r>
            <a:endParaRPr lang="en-US" altLang="zh-CN" sz="2000" b="1" dirty="0"/>
          </a:p>
        </p:txBody>
      </p:sp>
      <p:sp>
        <p:nvSpPr>
          <p:cNvPr id="36" name="Text Box 33">
            <a:extLst>
              <a:ext uri="{FF2B5EF4-FFF2-40B4-BE49-F238E27FC236}">
                <a16:creationId xmlns:a16="http://schemas.microsoft.com/office/drawing/2014/main" id="{AB03077B-B723-4ACD-ADF4-CFD451E3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40" y="3132272"/>
            <a:ext cx="317246" cy="3295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en-US" altLang="zh-CN" sz="2000" b="1" dirty="0">
                <a:latin typeface="Times New Roman" pitchFamily="18" charset="0"/>
              </a:rPr>
              <a:t>F</a:t>
            </a:r>
            <a:endParaRPr lang="en-US" altLang="zh-CN" sz="2000" b="1" dirty="0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F3D1C8A9-86A7-46B9-AB90-58E474D4C4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4836" y="1538790"/>
            <a:ext cx="466197" cy="122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643D13BD-C38E-4E54-BFB8-E3D4A686A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9851" y="5903055"/>
            <a:ext cx="491344" cy="122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D26E7AD-7574-4742-AE18-37B974561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848" y="5517260"/>
            <a:ext cx="0" cy="25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207F3B-8BFA-4E60-A842-9F2143E3E0EE}"/>
              </a:ext>
            </a:extLst>
          </p:cNvPr>
          <p:cNvGrpSpPr/>
          <p:nvPr/>
        </p:nvGrpSpPr>
        <p:grpSpPr>
          <a:xfrm>
            <a:off x="2359791" y="3582859"/>
            <a:ext cx="4545505" cy="1916894"/>
            <a:chOff x="2449801" y="3519301"/>
            <a:chExt cx="4545505" cy="1916894"/>
          </a:xfrm>
        </p:grpSpPr>
        <p:sp>
          <p:nvSpPr>
            <p:cNvPr id="25" name="AutoShape 22">
              <a:extLst>
                <a:ext uri="{FF2B5EF4-FFF2-40B4-BE49-F238E27FC236}">
                  <a16:creationId xmlns:a16="http://schemas.microsoft.com/office/drawing/2014/main" id="{6A92B923-5E91-4F0E-821E-3E2AE31D5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710" y="3519301"/>
              <a:ext cx="2932591" cy="732225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B8E37D0A-19C7-454A-A5E1-50F8CD2E6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4120" y="3673068"/>
              <a:ext cx="1768066" cy="347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ts val="2000"/>
                </a:lnSpc>
              </a:pPr>
              <a:r>
                <a:rPr lang="pt-BR" altLang="zh-CN" sz="2000" b="1" dirty="0">
                  <a:latin typeface="Courier New" pitchFamily="49" charset="0"/>
                  <a:cs typeface="Courier New" pitchFamily="49" charset="0"/>
                </a:rPr>
                <a:t>n2 &gt; n1 </a:t>
              </a:r>
              <a:r>
                <a:rPr lang="zh-CN" altLang="en-US" sz="2000" b="1" dirty="0">
                  <a:latin typeface="Courier New" pitchFamily="49" charset="0"/>
                  <a:cs typeface="Courier New" pitchFamily="49" charset="0"/>
                </a:rPr>
                <a:t>且</a:t>
              </a:r>
              <a:r>
                <a:rPr lang="pt-BR" altLang="zh-CN" sz="2000" b="1" dirty="0">
                  <a:latin typeface="Courier New" pitchFamily="49" charset="0"/>
                  <a:cs typeface="Courier New" pitchFamily="49" charset="0"/>
                </a:rPr>
                <a:t> n2 &gt; n3</a:t>
              </a:r>
              <a:r>
                <a:rPr lang="en-US" altLang="zh-CN" sz="2000" b="1" dirty="0">
                  <a:latin typeface="Times New Roman" pitchFamily="18" charset="0"/>
                </a:rPr>
                <a:t>?</a:t>
              </a:r>
              <a:endParaRPr lang="en-US" altLang="zh-CN" sz="2000" b="1" dirty="0"/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035FEB9D-0A82-403C-880E-3CEF53476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801" y="4329630"/>
              <a:ext cx="1260000" cy="4185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latin typeface="Times New Roman" pitchFamily="18" charset="0"/>
                </a:rPr>
                <a:t>max=n2</a:t>
              </a:r>
              <a:endParaRPr lang="en-US" altLang="zh-CN" sz="2000" b="1" dirty="0"/>
            </a:p>
          </p:txBody>
        </p:sp>
        <p:sp>
          <p:nvSpPr>
            <p:cNvPr id="48" name="Line 17">
              <a:extLst>
                <a:ext uri="{FF2B5EF4-FFF2-40B4-BE49-F238E27FC236}">
                  <a16:creationId xmlns:a16="http://schemas.microsoft.com/office/drawing/2014/main" id="{8CE5EE40-4092-447E-87F6-497CEAFDB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871" y="3877390"/>
              <a:ext cx="179902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8">
              <a:extLst>
                <a:ext uri="{FF2B5EF4-FFF2-40B4-BE49-F238E27FC236}">
                  <a16:creationId xmlns:a16="http://schemas.microsoft.com/office/drawing/2014/main" id="{41790013-ADAD-4700-96F3-11680C215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9007" y="3886633"/>
              <a:ext cx="179902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FEB73D2E-BCC9-43F5-B4A8-6C7B930D4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871" y="3893956"/>
              <a:ext cx="0" cy="396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26BC9EAA-6638-4EAD-B308-6763915F6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908" y="4734145"/>
              <a:ext cx="0" cy="43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32">
              <a:extLst>
                <a:ext uri="{FF2B5EF4-FFF2-40B4-BE49-F238E27FC236}">
                  <a16:creationId xmlns:a16="http://schemas.microsoft.com/office/drawing/2014/main" id="{B8DAA342-FC41-4ADD-83F0-D81E7D509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625" y="3892735"/>
              <a:ext cx="317246" cy="3295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dirty="0">
                  <a:latin typeface="Times New Roman" pitchFamily="18" charset="0"/>
                </a:rPr>
                <a:t>T</a:t>
              </a:r>
              <a:endParaRPr lang="en-US" altLang="zh-CN" sz="2000" b="1" dirty="0"/>
            </a:p>
          </p:txBody>
        </p:sp>
        <p:sp>
          <p:nvSpPr>
            <p:cNvPr id="53" name="Text Box 33">
              <a:extLst>
                <a:ext uri="{FF2B5EF4-FFF2-40B4-BE49-F238E27FC236}">
                  <a16:creationId xmlns:a16="http://schemas.microsoft.com/office/drawing/2014/main" id="{1988ACD8-5945-4DBF-AB78-6318E5698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4318" y="3915922"/>
              <a:ext cx="317246" cy="3295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dirty="0">
                  <a:latin typeface="Times New Roman" pitchFamily="18" charset="0"/>
                </a:rPr>
                <a:t>F</a:t>
              </a:r>
              <a:endParaRPr lang="en-US" altLang="zh-CN" sz="2000" b="1" dirty="0"/>
            </a:p>
          </p:txBody>
        </p:sp>
        <p:sp>
          <p:nvSpPr>
            <p:cNvPr id="78" name="Text Box 24">
              <a:extLst>
                <a:ext uri="{FF2B5EF4-FFF2-40B4-BE49-F238E27FC236}">
                  <a16:creationId xmlns:a16="http://schemas.microsoft.com/office/drawing/2014/main" id="{FC2A9FD8-B47C-40DC-BFF9-536901C20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5306" y="4315556"/>
              <a:ext cx="1260000" cy="4185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latin typeface="Times New Roman" pitchFamily="18" charset="0"/>
                </a:rPr>
                <a:t>max=n3</a:t>
              </a:r>
              <a:endParaRPr lang="en-US" altLang="zh-CN" sz="2000" b="1" dirty="0"/>
            </a:p>
          </p:txBody>
        </p:sp>
        <p:sp>
          <p:nvSpPr>
            <p:cNvPr id="79" name="Line 19">
              <a:extLst>
                <a:ext uri="{FF2B5EF4-FFF2-40B4-BE49-F238E27FC236}">
                  <a16:creationId xmlns:a16="http://schemas.microsoft.com/office/drawing/2014/main" id="{3277F8A8-2829-4C06-A5F0-E30D55269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5236" y="3879050"/>
              <a:ext cx="0" cy="396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0">
              <a:extLst>
                <a:ext uri="{FF2B5EF4-FFF2-40B4-BE49-F238E27FC236}">
                  <a16:creationId xmlns:a16="http://schemas.microsoft.com/office/drawing/2014/main" id="{B7A9B7C5-CA0C-4D14-B787-9BB37274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199" y="4748219"/>
              <a:ext cx="0" cy="43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CC93AF23-2657-48B8-B2E7-20A90232B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881" y="5139190"/>
              <a:ext cx="3168000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369620DF-B6CD-4811-85E2-B8D36220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56" y="5184195"/>
              <a:ext cx="0" cy="25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83" name="椭圆 82">
            <a:extLst>
              <a:ext uri="{FF2B5EF4-FFF2-40B4-BE49-F238E27FC236}">
                <a16:creationId xmlns:a16="http://schemas.microsoft.com/office/drawing/2014/main" id="{8D563853-6C47-4A6E-8CD1-3158C5E2411A}"/>
              </a:ext>
            </a:extLst>
          </p:cNvPr>
          <p:cNvSpPr/>
          <p:nvPr/>
        </p:nvSpPr>
        <p:spPr bwMode="auto">
          <a:xfrm>
            <a:off x="2178865" y="3582858"/>
            <a:ext cx="4884550" cy="178924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0968C7F-745A-4929-978A-01E8EECAA659}"/>
              </a:ext>
            </a:extLst>
          </p:cNvPr>
          <p:cNvSpPr/>
          <p:nvPr/>
        </p:nvSpPr>
        <p:spPr bwMode="auto">
          <a:xfrm>
            <a:off x="199551" y="2627706"/>
            <a:ext cx="6946523" cy="371188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92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嵌套</a:t>
            </a:r>
            <a:r>
              <a:rPr lang="en-US" altLang="zh-CN" sz="3200" dirty="0"/>
              <a:t>if</a:t>
            </a:r>
            <a:r>
              <a:rPr lang="zh-CN" altLang="en-US" sz="3200" dirty="0"/>
              <a:t>分支流程的书写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</a:t>
            </a:r>
            <a:r>
              <a:rPr lang="zh-CN" altLang="en-US" dirty="0"/>
              <a:t>程序中，当两种不同形式的</a:t>
            </a:r>
            <a:r>
              <a:rPr lang="en-US" altLang="zh-CN" dirty="0"/>
              <a:t>if</a:t>
            </a:r>
            <a:r>
              <a:rPr lang="zh-CN" altLang="en-US" dirty="0"/>
              <a:t>语句嵌套时，理解时会产生分歧。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缩进并不改变程序的逻辑。</a:t>
            </a:r>
            <a:endParaRPr lang="en-US" altLang="zh-CN" dirty="0"/>
          </a:p>
          <a:p>
            <a:pPr eaLnBrk="1" hangingPunct="1"/>
            <a:r>
              <a:rPr lang="pt-BR" altLang="zh-CN" dirty="0"/>
              <a:t>C</a:t>
            </a:r>
            <a:r>
              <a:rPr lang="zh-CN" altLang="en-US" dirty="0"/>
              <a:t>语言规定，</a:t>
            </a:r>
            <a:r>
              <a:rPr lang="pt-BR" altLang="zh-CN" dirty="0"/>
              <a:t>else</a:t>
            </a:r>
            <a:r>
              <a:rPr lang="zh-CN" altLang="en-US" dirty="0"/>
              <a:t>子句与上面最近的、没有与</a:t>
            </a:r>
            <a:r>
              <a:rPr lang="pt-BR" altLang="zh-CN" dirty="0"/>
              <a:t>else</a:t>
            </a:r>
            <a:r>
              <a:rPr lang="zh-CN" altLang="en-US" dirty="0"/>
              <a:t>子句配对的</a:t>
            </a:r>
            <a:r>
              <a:rPr lang="pt-BR" altLang="zh-CN" dirty="0"/>
              <a:t>if</a:t>
            </a:r>
            <a:r>
              <a:rPr lang="zh-CN" altLang="en-US" dirty="0"/>
              <a:t>子句配对，而不是和较远那个</a:t>
            </a:r>
            <a:r>
              <a:rPr lang="pt-BR" altLang="zh-CN" dirty="0"/>
              <a:t>if</a:t>
            </a:r>
            <a:r>
              <a:rPr lang="zh-CN" altLang="en-US" dirty="0"/>
              <a:t>子句配对。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384255" y="1493785"/>
            <a:ext cx="11521633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max = n1;</a:t>
            </a:r>
          </a:p>
          <a:p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if(n1 &gt; n2)</a:t>
            </a:r>
          </a:p>
          <a:p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if(n3 &gt; n1)</a:t>
            </a:r>
          </a:p>
          <a:p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	max = n3;</a:t>
            </a:r>
          </a:p>
          <a:p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else		//</a:t>
            </a:r>
            <a:r>
              <a:rPr lang="zh-CN" altLang="pt-BR" b="1" dirty="0">
                <a:latin typeface="Courier New" pitchFamily="49" charset="0"/>
                <a:cs typeface="Courier New" pitchFamily="49" charset="0"/>
              </a:rPr>
              <a:t>这里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zh-CN" altLang="pt-BR" b="1" dirty="0">
                <a:latin typeface="Courier New" pitchFamily="49" charset="0"/>
                <a:cs typeface="Courier New" pitchFamily="49" charset="0"/>
              </a:rPr>
              <a:t>是对应 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n3 &gt; n1 </a:t>
            </a:r>
            <a:r>
              <a:rPr lang="zh-CN" altLang="pt-BR" b="1" dirty="0">
                <a:latin typeface="Courier New" pitchFamily="49" charset="0"/>
                <a:cs typeface="Courier New" pitchFamily="49" charset="0"/>
              </a:rPr>
              <a:t>不成立的情况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//     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不是对应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n1 &gt; n2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不成立的情况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......</a:t>
            </a:r>
            <a:endParaRPr lang="zh-CN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0084E8C-3001-45FB-8DAA-6550BE926522}" type="slidenum">
              <a:rPr lang="en-US" altLang="zh-CN" sz="1200">
                <a:ea typeface="楷体_GB2312" pitchFamily="49" charset="-122"/>
              </a:rPr>
              <a:pPr algn="r" eaLnBrk="1" hangingPunct="1"/>
              <a:t>15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497AFB0-C6F0-4BF3-86E2-C6058EF31A41}"/>
              </a:ext>
            </a:extLst>
          </p:cNvPr>
          <p:cNvSpPr/>
          <p:nvPr/>
        </p:nvSpPr>
        <p:spPr bwMode="auto">
          <a:xfrm>
            <a:off x="1234666" y="2258870"/>
            <a:ext cx="2926231" cy="76003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 animBg="1" autoUpdateAnimBg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嵌套</a:t>
            </a:r>
            <a:r>
              <a:rPr lang="en-US" altLang="zh-CN" sz="3200" dirty="0"/>
              <a:t>if</a:t>
            </a:r>
            <a:r>
              <a:rPr lang="zh-CN" altLang="en-US" sz="3200" dirty="0"/>
              <a:t>分支流程的书写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pt-BR" dirty="0"/>
              <a:t>如果在逻辑上需要将</a:t>
            </a:r>
            <a:r>
              <a:rPr lang="pt-BR" altLang="zh-CN" dirty="0"/>
              <a:t>else</a:t>
            </a:r>
            <a:r>
              <a:rPr lang="zh-CN" altLang="pt-BR" dirty="0"/>
              <a:t>子句与较远的</a:t>
            </a:r>
            <a:r>
              <a:rPr lang="pt-BR" altLang="zh-CN" dirty="0"/>
              <a:t>if</a:t>
            </a:r>
            <a:r>
              <a:rPr lang="zh-CN" altLang="pt-BR" dirty="0"/>
              <a:t>子句配对</a:t>
            </a:r>
            <a:endParaRPr lang="en-US" altLang="zh-CN" dirty="0"/>
          </a:p>
          <a:p>
            <a:pPr lvl="1" eaLnBrk="1" hangingPunct="1"/>
            <a:r>
              <a:rPr kumimoji="0" lang="zh-CN" altLang="pt-BR" dirty="0"/>
              <a:t>可以用一个花括号把较近的</a:t>
            </a:r>
            <a:r>
              <a:rPr kumimoji="0" lang="pt-BR" altLang="zh-CN" dirty="0"/>
              <a:t>if</a:t>
            </a:r>
            <a:r>
              <a:rPr kumimoji="0" lang="zh-CN" altLang="pt-BR" dirty="0"/>
              <a:t>子句写成复合语句</a:t>
            </a:r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r>
              <a:rPr kumimoji="0" lang="zh-CN" altLang="pt-BR" dirty="0"/>
              <a:t>或者在较近的</a:t>
            </a:r>
            <a:r>
              <a:rPr kumimoji="0" lang="pt-BR" altLang="zh-CN" dirty="0"/>
              <a:t>if</a:t>
            </a:r>
            <a:r>
              <a:rPr kumimoji="0" lang="zh-CN" altLang="pt-BR" dirty="0"/>
              <a:t>子句后面</a:t>
            </a:r>
            <a:r>
              <a:rPr kumimoji="0" lang="zh-CN" altLang="en-US" dirty="0">
                <a:latin typeface="Arial" charset="0"/>
                <a:ea typeface="宋体" charset="-122"/>
              </a:rPr>
              <a:t>用</a:t>
            </a:r>
            <a:r>
              <a:rPr kumimoji="0" lang="pt-BR" altLang="zh-CN" dirty="0">
                <a:latin typeface="Arial" charset="0"/>
                <a:ea typeface="宋体" charset="-122"/>
              </a:rPr>
              <a:t>else</a:t>
            </a:r>
            <a:r>
              <a:rPr kumimoji="0" lang="zh-CN" altLang="en-US" dirty="0">
                <a:latin typeface="Arial" charset="0"/>
                <a:ea typeface="宋体" charset="-122"/>
              </a:rPr>
              <a:t>和分号构造一个分支</a:t>
            </a:r>
            <a:endParaRPr kumimoji="0"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77667" y="1808262"/>
            <a:ext cx="9406221" cy="2073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max = n1;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if(n1 &gt; n2)</a:t>
            </a:r>
          </a:p>
          <a:p>
            <a:pPr>
              <a:lnSpc>
                <a:spcPts val="2200"/>
              </a:lnSpc>
            </a:pPr>
            <a:r>
              <a:rPr lang="pt-BR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	if(n3 &gt; n1)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		max = n3;</a:t>
            </a:r>
          </a:p>
          <a:p>
            <a:pPr>
              <a:lnSpc>
                <a:spcPts val="2200"/>
              </a:lnSpc>
            </a:pPr>
            <a:r>
              <a:rPr lang="pt-BR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else			/*</a:t>
            </a:r>
            <a:r>
              <a:rPr lang="zh-CN" altLang="pt-BR" sz="2000" b="1" dirty="0">
                <a:latin typeface="Courier New" pitchFamily="49" charset="0"/>
                <a:cs typeface="Courier New" pitchFamily="49" charset="0"/>
              </a:rPr>
              <a:t>这里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zh-CN" altLang="pt-BR" sz="2000" b="1" dirty="0">
                <a:latin typeface="Courier New" pitchFamily="49" charset="0"/>
                <a:cs typeface="Courier New" pitchFamily="49" charset="0"/>
              </a:rPr>
              <a:t>是对应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n1 &gt; n2</a:t>
            </a:r>
            <a:r>
              <a:rPr lang="zh-CN" altLang="pt-BR" sz="2000" b="1" dirty="0">
                <a:latin typeface="Courier New" pitchFamily="49" charset="0"/>
                <a:cs typeface="Courier New" pitchFamily="49" charset="0"/>
              </a:rPr>
              <a:t>不成立的情况*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	......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377668" y="4467596"/>
            <a:ext cx="9407948" cy="2355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max = n1;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if(n1 &gt; n2)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	if(n3 &gt; n1)</a:t>
            </a:r>
          </a:p>
          <a:p>
            <a:pPr eaLnBrk="1" hangingPunct="1"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		max = n3;</a:t>
            </a:r>
          </a:p>
          <a:p>
            <a:pPr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		 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zh-CN" altLang="pt-BR" sz="2000" b="1" dirty="0">
                <a:latin typeface="Courier New" pitchFamily="49" charset="0"/>
                <a:cs typeface="Courier New" pitchFamily="49" charset="0"/>
              </a:rPr>
              <a:t>这里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zh-CN" altLang="pt-BR" sz="2000" b="1" dirty="0">
                <a:latin typeface="Courier New" pitchFamily="49" charset="0"/>
                <a:cs typeface="Courier New" pitchFamily="49" charset="0"/>
              </a:rPr>
              <a:t>是对应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n3 &gt; n1</a:t>
            </a:r>
            <a:r>
              <a:rPr lang="zh-CN" altLang="pt-BR" sz="2000" b="1" dirty="0">
                <a:latin typeface="Courier New" pitchFamily="49" charset="0"/>
                <a:cs typeface="Courier New" pitchFamily="49" charset="0"/>
              </a:rPr>
              <a:t>不成立的情况*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lnSpc>
                <a:spcPts val="2200"/>
              </a:lnSpc>
            </a:pPr>
            <a:r>
              <a:rPr lang="pt-BR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;</a:t>
            </a:r>
            <a:endParaRPr lang="pt-BR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else			/*</a:t>
            </a:r>
            <a:r>
              <a:rPr lang="zh-CN" altLang="pt-BR" sz="2000" b="1" dirty="0">
                <a:latin typeface="Courier New" pitchFamily="49" charset="0"/>
                <a:cs typeface="Courier New" pitchFamily="49" charset="0"/>
              </a:rPr>
              <a:t>这里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zh-CN" altLang="pt-BR" sz="2000" b="1" dirty="0">
                <a:latin typeface="Courier New" pitchFamily="49" charset="0"/>
                <a:cs typeface="Courier New" pitchFamily="49" charset="0"/>
              </a:rPr>
              <a:t>是对应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n1 &gt; n2</a:t>
            </a:r>
            <a:r>
              <a:rPr lang="zh-CN" altLang="pt-BR" sz="2000" b="1" dirty="0">
                <a:latin typeface="Courier New" pitchFamily="49" charset="0"/>
                <a:cs typeface="Courier New" pitchFamily="49" charset="0"/>
              </a:rPr>
              <a:t>不成立的情况*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lnSpc>
                <a:spcPts val="2200"/>
              </a:lnSpc>
            </a:pP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	......</a:t>
            </a:r>
          </a:p>
        </p:txBody>
      </p:sp>
      <p:sp>
        <p:nvSpPr>
          <p:cNvPr id="2253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16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嵌套</a:t>
            </a:r>
            <a:r>
              <a:rPr lang="en-US" altLang="zh-CN" sz="3600" dirty="0"/>
              <a:t>if</a:t>
            </a:r>
            <a:r>
              <a:rPr lang="zh-CN" altLang="en-US" sz="3600" dirty="0"/>
              <a:t>分支流程的书写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编辑嵌套的</a:t>
            </a:r>
            <a:r>
              <a:rPr lang="en-US" altLang="zh-CN" b="0" dirty="0"/>
              <a:t>if</a:t>
            </a:r>
            <a:r>
              <a:rPr lang="zh-CN" altLang="en-US" b="0" dirty="0"/>
              <a:t>语句时，更应采用结构清晰的缩进格式。不过，如果</a:t>
            </a:r>
            <a:r>
              <a:rPr lang="en-US" altLang="zh-CN" b="0" dirty="0"/>
              <a:t>if</a:t>
            </a:r>
            <a:r>
              <a:rPr lang="zh-CN" altLang="en-US" b="0" dirty="0"/>
              <a:t>语句嵌套层次很深，缩进会使代码过分偏右</a:t>
            </a:r>
            <a:r>
              <a:rPr lang="zh-CN" altLang="pt-BR" b="0" dirty="0"/>
              <a:t>，给程序的编辑、查看带来不便。</a:t>
            </a:r>
            <a:endParaRPr lang="zh-CN" altLang="en-US" b="0" dirty="0"/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1369681" y="1820718"/>
            <a:ext cx="8292021" cy="48936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if(score &gt;= 90)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("A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else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if(score &gt;= 80)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("B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else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if(score &gt;= 70)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("C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else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if(score &gt;= 60)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("D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else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("Fail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805396" y="1839301"/>
            <a:ext cx="4319554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pt-BR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建议改写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成：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if(score &gt;= 90)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("A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else if(score &gt;= 80)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("B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else if(score &gt;= 70)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("C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else if(score &gt;= 60)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("D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else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("Fail \n");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815A64C-F171-44D0-A57B-B227F5926F86}" type="slidenum">
              <a:rPr lang="en-US" altLang="zh-CN" sz="1200">
                <a:ea typeface="楷体_GB2312" pitchFamily="49" charset="-122"/>
              </a:rPr>
              <a:pPr algn="r" eaLnBrk="1" hangingPunct="1"/>
              <a:t>17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1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6" grpId="0" animBg="1"/>
      <p:bldP spid="5734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例子</a:t>
            </a:r>
            <a:r>
              <a:rPr lang="en-US" altLang="zh-CN" dirty="0"/>
              <a:t>-</a:t>
            </a:r>
            <a:r>
              <a:rPr lang="zh-CN" altLang="en-US" dirty="0"/>
              <a:t>二次方程求根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1.2 </a:t>
            </a:r>
            <a:r>
              <a:rPr lang="zh-CN" altLang="en-US" dirty="0"/>
              <a:t>用求根公式求一元二次方程</a:t>
            </a:r>
            <a:r>
              <a:rPr lang="en-US" altLang="zh-CN" dirty="0"/>
              <a:t>ax</a:t>
            </a:r>
            <a:r>
              <a:rPr lang="en-US" altLang="zh-CN" baseline="30000" dirty="0"/>
              <a:t>2</a:t>
            </a:r>
            <a:r>
              <a:rPr lang="en-US" altLang="zh-CN" dirty="0"/>
              <a:t>+bx+c=0</a:t>
            </a:r>
            <a:r>
              <a:rPr lang="zh-CN" altLang="en-US" dirty="0"/>
              <a:t>的根，并输出。</a:t>
            </a:r>
          </a:p>
          <a:p>
            <a:pPr eaLnBrk="1" hangingPunct="1"/>
            <a:endParaRPr lang="zh-CN" altLang="zh-CN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917451" y="1493838"/>
            <a:ext cx="8681436" cy="5281612"/>
            <a:chOff x="906" y="1310"/>
            <a:chExt cx="3759" cy="2957"/>
          </a:xfrm>
        </p:grpSpPr>
        <p:sp>
          <p:nvSpPr>
            <p:cNvPr id="23558" name="Text Box 8"/>
            <p:cNvSpPr txBox="1">
              <a:spLocks noChangeArrowheads="1"/>
            </p:cNvSpPr>
            <p:nvPr/>
          </p:nvSpPr>
          <p:spPr bwMode="auto">
            <a:xfrm>
              <a:off x="1148" y="1553"/>
              <a:ext cx="1856" cy="2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latin typeface="Times New Roman" pitchFamily="18" charset="0"/>
                </a:rPr>
                <a:t>输入方程的三个系数</a:t>
              </a:r>
              <a:r>
                <a:rPr lang="en-US" altLang="zh-CN" sz="2000" b="1">
                  <a:latin typeface="Times New Roman" pitchFamily="18" charset="0"/>
                </a:rPr>
                <a:t>a,b,c</a:t>
              </a:r>
              <a:endParaRPr lang="en-US" altLang="zh-CN" sz="2000" b="1"/>
            </a:p>
          </p:txBody>
        </p:sp>
        <p:sp>
          <p:nvSpPr>
            <p:cNvPr id="23559" name="Line 9"/>
            <p:cNvSpPr>
              <a:spLocks noChangeShapeType="1"/>
            </p:cNvSpPr>
            <p:nvPr/>
          </p:nvSpPr>
          <p:spPr bwMode="auto">
            <a:xfrm>
              <a:off x="1872" y="1770"/>
              <a:ext cx="2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10"/>
            <p:cNvSpPr>
              <a:spLocks noChangeShapeType="1"/>
            </p:cNvSpPr>
            <p:nvPr/>
          </p:nvSpPr>
          <p:spPr bwMode="auto">
            <a:xfrm flipH="1" flipV="1">
              <a:off x="1872" y="1440"/>
              <a:ext cx="1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AutoShape 11"/>
            <p:cNvSpPr>
              <a:spLocks noChangeArrowheads="1"/>
            </p:cNvSpPr>
            <p:nvPr/>
          </p:nvSpPr>
          <p:spPr bwMode="auto">
            <a:xfrm>
              <a:off x="1327" y="1885"/>
              <a:ext cx="1088" cy="37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562" name="Text Box 12"/>
            <p:cNvSpPr txBox="1">
              <a:spLocks noChangeArrowheads="1"/>
            </p:cNvSpPr>
            <p:nvPr/>
          </p:nvSpPr>
          <p:spPr bwMode="auto">
            <a:xfrm>
              <a:off x="1552" y="1963"/>
              <a:ext cx="65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 a</a:t>
              </a:r>
              <a:r>
                <a:rPr lang="zh-CN" altLang="en-US" sz="2000" b="1">
                  <a:latin typeface="Times New Roman" pitchFamily="18" charset="0"/>
                </a:rPr>
                <a:t>为</a:t>
              </a:r>
              <a:r>
                <a:rPr lang="en-US" altLang="zh-CN" sz="2000" b="1">
                  <a:latin typeface="Times New Roman" pitchFamily="18" charset="0"/>
                </a:rPr>
                <a:t>0?</a:t>
              </a:r>
              <a:endParaRPr lang="en-US" altLang="zh-CN" sz="2000" b="1"/>
            </a:p>
          </p:txBody>
        </p:sp>
        <p:sp>
          <p:nvSpPr>
            <p:cNvPr id="23563" name="Text Box 13"/>
            <p:cNvSpPr txBox="1">
              <a:spLocks noChangeArrowheads="1"/>
            </p:cNvSpPr>
            <p:nvPr/>
          </p:nvSpPr>
          <p:spPr bwMode="auto">
            <a:xfrm>
              <a:off x="906" y="2316"/>
              <a:ext cx="547" cy="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>
                  <a:latin typeface="Times New Roman" pitchFamily="18" charset="0"/>
                </a:rPr>
                <a:t>不是二</a:t>
              </a:r>
            </a:p>
            <a:p>
              <a:pPr algn="just"/>
              <a:r>
                <a:rPr lang="zh-CN" altLang="en-US" sz="2000" b="1">
                  <a:latin typeface="Times New Roman" pitchFamily="18" charset="0"/>
                </a:rPr>
                <a:t>次方程</a:t>
              </a:r>
              <a:endParaRPr lang="zh-CN" altLang="en-US" sz="2000" b="1"/>
            </a:p>
          </p:txBody>
        </p:sp>
        <p:sp>
          <p:nvSpPr>
            <p:cNvPr id="23564" name="Line 14"/>
            <p:cNvSpPr>
              <a:spLocks noChangeShapeType="1"/>
            </p:cNvSpPr>
            <p:nvPr/>
          </p:nvSpPr>
          <p:spPr bwMode="auto">
            <a:xfrm>
              <a:off x="1170" y="2714"/>
              <a:ext cx="1" cy="10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5"/>
            <p:cNvSpPr>
              <a:spLocks noChangeShapeType="1"/>
            </p:cNvSpPr>
            <p:nvPr/>
          </p:nvSpPr>
          <p:spPr bwMode="auto">
            <a:xfrm>
              <a:off x="1183" y="2070"/>
              <a:ext cx="1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6"/>
            <p:cNvSpPr>
              <a:spLocks noChangeShapeType="1"/>
            </p:cNvSpPr>
            <p:nvPr/>
          </p:nvSpPr>
          <p:spPr bwMode="auto">
            <a:xfrm>
              <a:off x="2418" y="2066"/>
              <a:ext cx="1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7"/>
            <p:cNvSpPr>
              <a:spLocks noChangeShapeType="1"/>
            </p:cNvSpPr>
            <p:nvPr/>
          </p:nvSpPr>
          <p:spPr bwMode="auto">
            <a:xfrm>
              <a:off x="1182" y="2078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AutoShape 18"/>
            <p:cNvSpPr>
              <a:spLocks noChangeArrowheads="1"/>
            </p:cNvSpPr>
            <p:nvPr/>
          </p:nvSpPr>
          <p:spPr bwMode="auto">
            <a:xfrm>
              <a:off x="1799" y="2312"/>
              <a:ext cx="1531" cy="54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569" name="Text Box 19"/>
            <p:cNvSpPr txBox="1">
              <a:spLocks noChangeArrowheads="1"/>
            </p:cNvSpPr>
            <p:nvPr/>
          </p:nvSpPr>
          <p:spPr bwMode="auto">
            <a:xfrm>
              <a:off x="1945" y="2471"/>
              <a:ext cx="122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delta=b</a:t>
              </a:r>
              <a:r>
                <a:rPr lang="en-US" altLang="zh-CN" sz="2000" b="1" baseline="30000">
                  <a:latin typeface="Times New Roman" pitchFamily="18" charset="0"/>
                </a:rPr>
                <a:t>2</a:t>
              </a:r>
              <a:r>
                <a:rPr lang="en-US" altLang="zh-CN" sz="2000" b="1">
                  <a:latin typeface="Times New Roman" pitchFamily="18" charset="0"/>
                </a:rPr>
                <a:t>-4ac</a:t>
              </a:r>
              <a:r>
                <a:rPr lang="zh-CN" altLang="en-US" sz="2000" b="1">
                  <a:latin typeface="Times New Roman" pitchFamily="18" charset="0"/>
                </a:rPr>
                <a:t>为</a:t>
              </a:r>
              <a:r>
                <a:rPr lang="en-US" altLang="zh-CN" sz="2000" b="1">
                  <a:latin typeface="Times New Roman" pitchFamily="18" charset="0"/>
                </a:rPr>
                <a:t>0?</a:t>
              </a:r>
              <a:endParaRPr lang="en-US" altLang="zh-CN" sz="2000" b="1"/>
            </a:p>
          </p:txBody>
        </p:sp>
        <p:sp>
          <p:nvSpPr>
            <p:cNvPr id="23570" name="Text Box 20"/>
            <p:cNvSpPr txBox="1">
              <a:spLocks noChangeArrowheads="1"/>
            </p:cNvSpPr>
            <p:nvPr/>
          </p:nvSpPr>
          <p:spPr bwMode="auto">
            <a:xfrm>
              <a:off x="1207" y="2827"/>
              <a:ext cx="1056" cy="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latin typeface="Times New Roman" pitchFamily="18" charset="0"/>
                </a:rPr>
                <a:t>计算并输出两个相等的实根</a:t>
              </a:r>
              <a:endParaRPr lang="zh-CN" altLang="en-US" sz="2000" b="1"/>
            </a:p>
          </p:txBody>
        </p:sp>
        <p:sp>
          <p:nvSpPr>
            <p:cNvPr id="23571" name="Line 21"/>
            <p:cNvSpPr>
              <a:spLocks noChangeShapeType="1"/>
            </p:cNvSpPr>
            <p:nvPr/>
          </p:nvSpPr>
          <p:spPr bwMode="auto">
            <a:xfrm>
              <a:off x="1642" y="3227"/>
              <a:ext cx="1" cy="5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22"/>
            <p:cNvSpPr>
              <a:spLocks noChangeShapeType="1"/>
            </p:cNvSpPr>
            <p:nvPr/>
          </p:nvSpPr>
          <p:spPr bwMode="auto">
            <a:xfrm>
              <a:off x="1655" y="2580"/>
              <a:ext cx="1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23"/>
            <p:cNvSpPr>
              <a:spLocks noChangeShapeType="1"/>
            </p:cNvSpPr>
            <p:nvPr/>
          </p:nvSpPr>
          <p:spPr bwMode="auto">
            <a:xfrm>
              <a:off x="3310" y="2579"/>
              <a:ext cx="1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Text Box 24"/>
            <p:cNvSpPr txBox="1">
              <a:spLocks noChangeArrowheads="1"/>
            </p:cNvSpPr>
            <p:nvPr/>
          </p:nvSpPr>
          <p:spPr bwMode="auto">
            <a:xfrm>
              <a:off x="1510" y="2580"/>
              <a:ext cx="118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T</a:t>
              </a:r>
              <a:endParaRPr lang="en-US" altLang="zh-CN" sz="2000" b="1"/>
            </a:p>
          </p:txBody>
        </p:sp>
        <p:sp>
          <p:nvSpPr>
            <p:cNvPr id="23575" name="Text Box 25"/>
            <p:cNvSpPr txBox="1">
              <a:spLocks noChangeArrowheads="1"/>
            </p:cNvSpPr>
            <p:nvPr/>
          </p:nvSpPr>
          <p:spPr bwMode="auto">
            <a:xfrm>
              <a:off x="3488" y="2580"/>
              <a:ext cx="117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F</a:t>
              </a:r>
              <a:endParaRPr lang="en-US" altLang="zh-CN" sz="2000" b="1"/>
            </a:p>
          </p:txBody>
        </p:sp>
        <p:sp>
          <p:nvSpPr>
            <p:cNvPr id="23576" name="Text Box 26"/>
            <p:cNvSpPr txBox="1">
              <a:spLocks noChangeArrowheads="1"/>
            </p:cNvSpPr>
            <p:nvPr/>
          </p:nvSpPr>
          <p:spPr bwMode="auto">
            <a:xfrm>
              <a:off x="1034" y="2077"/>
              <a:ext cx="117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T</a:t>
              </a:r>
              <a:endParaRPr lang="en-US" altLang="zh-CN" sz="2000" b="1"/>
            </a:p>
          </p:txBody>
        </p:sp>
        <p:sp>
          <p:nvSpPr>
            <p:cNvPr id="23577" name="Text Box 27"/>
            <p:cNvSpPr txBox="1">
              <a:spLocks noChangeArrowheads="1"/>
            </p:cNvSpPr>
            <p:nvPr/>
          </p:nvSpPr>
          <p:spPr bwMode="auto">
            <a:xfrm>
              <a:off x="2609" y="2077"/>
              <a:ext cx="118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F</a:t>
              </a:r>
              <a:endParaRPr lang="en-US" altLang="zh-CN" sz="2000" b="1"/>
            </a:p>
          </p:txBody>
        </p:sp>
        <p:sp>
          <p:nvSpPr>
            <p:cNvPr id="23578" name="Line 28"/>
            <p:cNvSpPr>
              <a:spLocks noChangeShapeType="1"/>
            </p:cNvSpPr>
            <p:nvPr/>
          </p:nvSpPr>
          <p:spPr bwMode="auto">
            <a:xfrm>
              <a:off x="1650" y="2583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9"/>
            <p:cNvSpPr>
              <a:spLocks noChangeShapeType="1"/>
            </p:cNvSpPr>
            <p:nvPr/>
          </p:nvSpPr>
          <p:spPr bwMode="auto">
            <a:xfrm flipV="1">
              <a:off x="1791" y="1310"/>
              <a:ext cx="173" cy="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30"/>
            <p:cNvSpPr>
              <a:spLocks noChangeShapeType="1"/>
            </p:cNvSpPr>
            <p:nvPr/>
          </p:nvSpPr>
          <p:spPr bwMode="auto">
            <a:xfrm>
              <a:off x="2561" y="2068"/>
              <a:ext cx="1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31"/>
            <p:cNvSpPr>
              <a:spLocks noChangeShapeType="1"/>
            </p:cNvSpPr>
            <p:nvPr/>
          </p:nvSpPr>
          <p:spPr bwMode="auto">
            <a:xfrm>
              <a:off x="3450" y="2580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AutoShape 32"/>
            <p:cNvSpPr>
              <a:spLocks noChangeArrowheads="1"/>
            </p:cNvSpPr>
            <p:nvPr/>
          </p:nvSpPr>
          <p:spPr bwMode="auto">
            <a:xfrm>
              <a:off x="2899" y="2824"/>
              <a:ext cx="1088" cy="37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583" name="Line 33"/>
            <p:cNvSpPr>
              <a:spLocks noChangeShapeType="1"/>
            </p:cNvSpPr>
            <p:nvPr/>
          </p:nvSpPr>
          <p:spPr bwMode="auto">
            <a:xfrm>
              <a:off x="2755" y="3009"/>
              <a:ext cx="1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34"/>
            <p:cNvSpPr>
              <a:spLocks noChangeShapeType="1"/>
            </p:cNvSpPr>
            <p:nvPr/>
          </p:nvSpPr>
          <p:spPr bwMode="auto">
            <a:xfrm>
              <a:off x="3990" y="3005"/>
              <a:ext cx="1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35"/>
            <p:cNvSpPr>
              <a:spLocks noChangeShapeType="1"/>
            </p:cNvSpPr>
            <p:nvPr/>
          </p:nvSpPr>
          <p:spPr bwMode="auto">
            <a:xfrm>
              <a:off x="2754" y="3017"/>
              <a:ext cx="1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Text Box 36"/>
            <p:cNvSpPr txBox="1">
              <a:spLocks noChangeArrowheads="1"/>
            </p:cNvSpPr>
            <p:nvPr/>
          </p:nvSpPr>
          <p:spPr bwMode="auto">
            <a:xfrm>
              <a:off x="2606" y="3016"/>
              <a:ext cx="118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T</a:t>
              </a:r>
              <a:endParaRPr lang="en-US" altLang="zh-CN" sz="2000" b="1"/>
            </a:p>
          </p:txBody>
        </p:sp>
        <p:sp>
          <p:nvSpPr>
            <p:cNvPr id="23587" name="Text Box 37"/>
            <p:cNvSpPr txBox="1">
              <a:spLocks noChangeArrowheads="1"/>
            </p:cNvSpPr>
            <p:nvPr/>
          </p:nvSpPr>
          <p:spPr bwMode="auto">
            <a:xfrm>
              <a:off x="4193" y="3006"/>
              <a:ext cx="117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F</a:t>
              </a:r>
              <a:endParaRPr lang="en-US" altLang="zh-CN" sz="2000" b="1"/>
            </a:p>
          </p:txBody>
        </p:sp>
        <p:sp>
          <p:nvSpPr>
            <p:cNvPr id="23588" name="Line 38"/>
            <p:cNvSpPr>
              <a:spLocks noChangeShapeType="1"/>
            </p:cNvSpPr>
            <p:nvPr/>
          </p:nvSpPr>
          <p:spPr bwMode="auto">
            <a:xfrm>
              <a:off x="4134" y="3007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Text Box 39"/>
            <p:cNvSpPr txBox="1">
              <a:spLocks noChangeArrowheads="1"/>
            </p:cNvSpPr>
            <p:nvPr/>
          </p:nvSpPr>
          <p:spPr bwMode="auto">
            <a:xfrm>
              <a:off x="3081" y="2894"/>
              <a:ext cx="65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</a:rPr>
                <a:t>delta&gt;0?</a:t>
              </a:r>
              <a:endParaRPr lang="en-US" altLang="zh-CN" sz="2000" b="1"/>
            </a:p>
          </p:txBody>
        </p:sp>
        <p:sp>
          <p:nvSpPr>
            <p:cNvPr id="23590" name="Text Box 40"/>
            <p:cNvSpPr txBox="1">
              <a:spLocks noChangeArrowheads="1"/>
            </p:cNvSpPr>
            <p:nvPr/>
          </p:nvSpPr>
          <p:spPr bwMode="auto">
            <a:xfrm>
              <a:off x="2284" y="3257"/>
              <a:ext cx="1056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latin typeface="Times New Roman" pitchFamily="18" charset="0"/>
                </a:rPr>
                <a:t>计算并输出两个不等的实根</a:t>
              </a:r>
              <a:endParaRPr lang="zh-CN" altLang="en-US" sz="2000" b="1"/>
            </a:p>
          </p:txBody>
        </p:sp>
        <p:sp>
          <p:nvSpPr>
            <p:cNvPr id="23591" name="Line 41"/>
            <p:cNvSpPr>
              <a:spLocks noChangeShapeType="1"/>
            </p:cNvSpPr>
            <p:nvPr/>
          </p:nvSpPr>
          <p:spPr bwMode="auto">
            <a:xfrm>
              <a:off x="2719" y="3655"/>
              <a:ext cx="0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Text Box 42"/>
            <p:cNvSpPr txBox="1">
              <a:spLocks noChangeArrowheads="1"/>
            </p:cNvSpPr>
            <p:nvPr/>
          </p:nvSpPr>
          <p:spPr bwMode="auto">
            <a:xfrm>
              <a:off x="3610" y="3257"/>
              <a:ext cx="1055" cy="3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>
                  <a:latin typeface="Times New Roman" pitchFamily="18" charset="0"/>
                </a:rPr>
                <a:t>计算并输出两个不等的虚根</a:t>
              </a:r>
              <a:endParaRPr lang="zh-CN" altLang="en-US" sz="2000" b="1"/>
            </a:p>
          </p:txBody>
        </p:sp>
        <p:sp>
          <p:nvSpPr>
            <p:cNvPr id="23593" name="Line 43"/>
            <p:cNvSpPr>
              <a:spLocks noChangeShapeType="1"/>
            </p:cNvSpPr>
            <p:nvPr/>
          </p:nvSpPr>
          <p:spPr bwMode="auto">
            <a:xfrm>
              <a:off x="4109" y="3655"/>
              <a:ext cx="0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44"/>
            <p:cNvSpPr>
              <a:spLocks noChangeShapeType="1"/>
            </p:cNvSpPr>
            <p:nvPr/>
          </p:nvSpPr>
          <p:spPr bwMode="auto">
            <a:xfrm>
              <a:off x="1173" y="3791"/>
              <a:ext cx="293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45"/>
            <p:cNvSpPr>
              <a:spLocks noChangeShapeType="1"/>
            </p:cNvSpPr>
            <p:nvPr/>
          </p:nvSpPr>
          <p:spPr bwMode="auto">
            <a:xfrm>
              <a:off x="2582" y="3799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AutoShape 47"/>
            <p:cNvSpPr>
              <a:spLocks noChangeArrowheads="1"/>
            </p:cNvSpPr>
            <p:nvPr/>
          </p:nvSpPr>
          <p:spPr bwMode="auto">
            <a:xfrm>
              <a:off x="2299" y="4042"/>
              <a:ext cx="550" cy="22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597" name="Text Box 48"/>
            <p:cNvSpPr txBox="1">
              <a:spLocks noChangeArrowheads="1"/>
            </p:cNvSpPr>
            <p:nvPr/>
          </p:nvSpPr>
          <p:spPr bwMode="auto">
            <a:xfrm>
              <a:off x="2325" y="4062"/>
              <a:ext cx="484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latin typeface="Times New Roman" pitchFamily="18" charset="0"/>
                </a:rPr>
                <a:t>结束</a:t>
              </a:r>
              <a:endParaRPr lang="zh-CN" altLang="en-US" sz="2000" b="1" dirty="0"/>
            </a:p>
          </p:txBody>
        </p:sp>
      </p:grpSp>
      <p:sp>
        <p:nvSpPr>
          <p:cNvPr id="2355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55BB799-6358-426B-8043-AE7F0B5F46F5}" type="slidenum">
              <a:rPr lang="en-US" altLang="zh-CN" sz="1200">
                <a:ea typeface="楷体_GB2312" pitchFamily="49" charset="-122"/>
              </a:rPr>
              <a:pPr algn="r" eaLnBrk="1" hangingPunct="1"/>
              <a:t>18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例子</a:t>
            </a:r>
            <a:r>
              <a:rPr lang="en-US" altLang="zh-CN" dirty="0"/>
              <a:t>-</a:t>
            </a:r>
            <a:r>
              <a:rPr lang="zh-CN" altLang="en-US" dirty="0"/>
              <a:t>二次方程求根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46033" y="1268413"/>
            <a:ext cx="9369553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main( )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	double a, b, c, delta, p, q;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("Please input three coefficients of \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the equation: \n");//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上一行续行符后不能有注释，本行之前没有空格</a:t>
            </a:r>
          </a:p>
          <a:p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lf%lf%lf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a, &amp;b, &amp;c);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if(a =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0)	// 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这里切勿写成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if(a = 0)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("It isn’t a quadratic equation! \n");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else if((delta = b*b - 4*a*c) =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"x1 = x2 = %f \n", -b / (2 * a));</a:t>
            </a:r>
          </a:p>
          <a:p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else if(delta &gt; 0)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p = -b / (2*a);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q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(delta) / (2*a);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000" b="1" dirty="0">
                <a:latin typeface="Courier New" pitchFamily="49" charset="0"/>
                <a:cs typeface="Courier New" pitchFamily="49" charset="0"/>
              </a:rPr>
              <a:t>"x1 = %f, x2 = %f \n", p + q, p - q);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58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3B0596F-FE79-4781-8315-87F0BF1BFE1D}" type="slidenum">
              <a:rPr lang="en-US" altLang="zh-CN" sz="1200">
                <a:ea typeface="楷体_GB2312" pitchFamily="49" charset="-122"/>
              </a:rPr>
              <a:pPr algn="r" eaLnBrk="1" hangingPunct="1"/>
              <a:t>19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875081" y="1403351"/>
            <a:ext cx="158248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pow(x, y)</a:t>
            </a:r>
            <a:endParaRPr lang="zh-CN" altLang="en-US" sz="28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语言的语句（</a:t>
            </a:r>
            <a:r>
              <a:rPr lang="en-US" altLang="zh-CN" sz="3200" dirty="0"/>
              <a:t>statement</a:t>
            </a:r>
            <a:r>
              <a:rPr lang="zh-CN" altLang="en-US" sz="3200" dirty="0"/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空语句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：一个分号（最简单的语句，不执行任何操作）。</a:t>
            </a:r>
          </a:p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表达式语句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：表达式末尾加一个分号。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d = d + 1;</a:t>
            </a:r>
          </a:p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关键字引导的简单语句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等带一个空语句或表达式语句。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；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return m*n;</a:t>
            </a:r>
          </a:p>
          <a:p>
            <a:pPr lvl="1"/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if(x &gt;= 0) y = 1;    else y = 0;</a:t>
            </a:r>
          </a:p>
          <a:p>
            <a:pPr lvl="1"/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&lt;10) ++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关键字引导的复合语句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){…}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){…}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do{…}while(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); for(</a:t>
            </a:r>
            <a:r>
              <a:rPr lang="zh-CN" altLang="en-US" sz="2400" b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2400" b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2400" b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){…}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 等带有花括号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将一个或多个语句括起来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的语句块。</a:t>
            </a:r>
          </a:p>
          <a:p>
            <a:pPr lvl="1"/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while(d&lt;10)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{    sum = sum + PI * d;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++d;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2050381-B1A2-4D4B-8BE2-8ECA1A91B11F}" type="slidenum">
              <a:rPr lang="en-US" altLang="zh-CN" sz="1200">
                <a:ea typeface="+mn-ea"/>
              </a:rPr>
              <a:pPr algn="r" eaLnBrk="1" hangingPunct="1">
                <a:defRPr/>
              </a:pPr>
              <a:t>2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6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240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915" y="1270000"/>
            <a:ext cx="11121636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p = -b / (2 * a);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q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(-delta) / (2 * a);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("x1 = %f + %fi, x2 = %f – %fi \n", p, q, p, q);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75131" y="4329113"/>
            <a:ext cx="1099042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在输出两个</a:t>
            </a:r>
            <a:r>
              <a:rPr lang="zh-CN" altLang="en-US" b="1"/>
              <a:t>复数</a:t>
            </a:r>
            <a:r>
              <a:rPr lang="zh-CN" altLang="en-US"/>
              <a:t>根时，采用先分别输出实部和虚部的方法，再添加</a:t>
            </a:r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en-US" altLang="zh-CN"/>
              <a:t>-</a:t>
            </a:r>
            <a:r>
              <a:rPr lang="zh-CN" altLang="en-US"/>
              <a:t>、</a:t>
            </a:r>
            <a:r>
              <a:rPr lang="en-US" altLang="zh-CN"/>
              <a:t>i</a:t>
            </a:r>
            <a:r>
              <a:rPr lang="zh-CN" altLang="en-US"/>
              <a:t>字符来表示复数。</a:t>
            </a:r>
          </a:p>
        </p:txBody>
      </p:sp>
      <p:sp>
        <p:nvSpPr>
          <p:cNvPr id="25605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例子</a:t>
            </a:r>
            <a:r>
              <a:rPr lang="en-US" altLang="zh-CN" dirty="0"/>
              <a:t>-</a:t>
            </a:r>
            <a:r>
              <a:rPr lang="zh-CN" altLang="en-US" dirty="0"/>
              <a:t>二次方程求根</a:t>
            </a:r>
          </a:p>
        </p:txBody>
      </p:sp>
      <p:sp>
        <p:nvSpPr>
          <p:cNvPr id="2560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25CCD8F-D02B-4326-9266-901427407C85}" type="slidenum">
              <a:rPr lang="en-US" altLang="zh-CN" sz="1200">
                <a:ea typeface="楷体_GB2312" pitchFamily="49" charset="-122"/>
              </a:rPr>
              <a:pPr algn="r" eaLnBrk="1" hangingPunct="1"/>
              <a:t>20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515326" y="5183189"/>
            <a:ext cx="7449697" cy="1620837"/>
          </a:xfrm>
          <a:prstGeom prst="rect">
            <a:avLst/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Please input three coefficients of the equation: </a:t>
            </a:r>
          </a:p>
          <a:p>
            <a:pPr algn="just"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1.2</a:t>
            </a:r>
          </a:p>
          <a:p>
            <a:pPr algn="just"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2.1</a:t>
            </a:r>
          </a:p>
          <a:p>
            <a:pPr algn="just"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3.4</a:t>
            </a:r>
          </a:p>
          <a:p>
            <a:pPr algn="just"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x1 = -0.88+1.44i,  x2 = -0.88-1.44i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分支控制</a:t>
            </a:r>
            <a:r>
              <a:rPr lang="en-US" altLang="zh-CN" sz="3200" dirty="0"/>
              <a:t>-</a:t>
            </a:r>
            <a:r>
              <a:rPr lang="pt-BR" altLang="zh-CN" sz="3200" dirty="0"/>
              <a:t>switch </a:t>
            </a:r>
            <a:r>
              <a:rPr lang="zh-CN" altLang="pt-BR" sz="3200" dirty="0"/>
              <a:t>语句</a:t>
            </a:r>
            <a:endParaRPr lang="zh-CN" altLang="zh-CN" sz="3200" dirty="0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334566" y="1023858"/>
            <a:ext cx="7065785" cy="40934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int week;</a:t>
            </a:r>
          </a:p>
          <a:p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("%d", &amp;week); 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(week)	//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该行没有分号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0: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("Sunday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1: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("Monday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2: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("Tuesday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3: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("Wednesday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4: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("Thursday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5: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("Friday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6: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("Saturday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("error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			//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该行没有分号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5E06FE0-53E1-4341-AB59-13EEDB0488EA}" type="slidenum">
              <a:rPr lang="en-US" altLang="zh-CN" sz="1200">
                <a:ea typeface="楷体_GB2312" pitchFamily="49" charset="-122"/>
              </a:rPr>
              <a:pPr algn="r" eaLnBrk="1" hangingPunct="1"/>
              <a:t>21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7931DDB-C7B2-4578-A8CE-BDF58BFC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913" y="3744035"/>
            <a:ext cx="478496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week == 0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("Sunday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");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else if(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week == 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("Monday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");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else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("error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");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34566" y="1043148"/>
            <a:ext cx="7290809" cy="34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grade;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grade =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(grade)	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'A':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("90-100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'B':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("80-89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'C':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("70-79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'D':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("60-69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'F':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("0-59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  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(“error \n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”);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			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5E06FE0-53E1-4341-AB59-13EEDB0488EA}" type="slidenum">
              <a:rPr lang="en-US" altLang="zh-CN" sz="1200">
                <a:ea typeface="楷体_GB2312" pitchFamily="49" charset="-122"/>
              </a:rPr>
              <a:pPr algn="r" eaLnBrk="1" hangingPunct="1"/>
              <a:t>22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D9C5AD-ACD7-4E90-A9F0-1DF97EF8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分支控制</a:t>
            </a:r>
            <a:r>
              <a:rPr lang="en-US" altLang="zh-CN" sz="3600" dirty="0"/>
              <a:t>-</a:t>
            </a:r>
            <a:r>
              <a:rPr lang="pt-BR" altLang="zh-CN" sz="3600" dirty="0"/>
              <a:t>switch </a:t>
            </a:r>
            <a:r>
              <a:rPr lang="zh-CN" altLang="pt-BR" sz="3600" dirty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37486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55"/>
          <p:cNvGrpSpPr>
            <a:grpSpLocks/>
          </p:cNvGrpSpPr>
          <p:nvPr/>
        </p:nvGrpSpPr>
        <p:grpSpPr bwMode="auto">
          <a:xfrm>
            <a:off x="7955515" y="3279775"/>
            <a:ext cx="2681467" cy="1905000"/>
            <a:chOff x="5967155" y="3279195"/>
            <a:chExt cx="2011199" cy="1905000"/>
          </a:xfrm>
        </p:grpSpPr>
        <p:sp>
          <p:nvSpPr>
            <p:cNvPr id="30729" name="Oval 15"/>
            <p:cNvSpPr>
              <a:spLocks noChangeArrowheads="1"/>
            </p:cNvSpPr>
            <p:nvPr/>
          </p:nvSpPr>
          <p:spPr bwMode="auto">
            <a:xfrm>
              <a:off x="6881555" y="3279195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0730" name="Oval 16"/>
            <p:cNvSpPr>
              <a:spLocks noChangeArrowheads="1"/>
            </p:cNvSpPr>
            <p:nvPr/>
          </p:nvSpPr>
          <p:spPr bwMode="auto">
            <a:xfrm>
              <a:off x="6881555" y="4879395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0731" name="Line 17"/>
            <p:cNvSpPr>
              <a:spLocks noChangeShapeType="1"/>
            </p:cNvSpPr>
            <p:nvPr/>
          </p:nvSpPr>
          <p:spPr bwMode="auto">
            <a:xfrm flipH="1">
              <a:off x="5967155" y="3431595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2" name="Line 18"/>
            <p:cNvSpPr>
              <a:spLocks noChangeShapeType="1"/>
            </p:cNvSpPr>
            <p:nvPr/>
          </p:nvSpPr>
          <p:spPr bwMode="auto">
            <a:xfrm flipH="1">
              <a:off x="6462210" y="3474005"/>
              <a:ext cx="457200" cy="72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3" name="Line 19"/>
            <p:cNvSpPr>
              <a:spLocks noChangeShapeType="1"/>
            </p:cNvSpPr>
            <p:nvPr/>
          </p:nvSpPr>
          <p:spPr bwMode="auto">
            <a:xfrm flipH="1">
              <a:off x="6822250" y="3507795"/>
              <a:ext cx="166700" cy="72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4" name="Line 20"/>
            <p:cNvSpPr>
              <a:spLocks noChangeShapeType="1"/>
            </p:cNvSpPr>
            <p:nvPr/>
          </p:nvSpPr>
          <p:spPr bwMode="auto">
            <a:xfrm>
              <a:off x="7092280" y="3507795"/>
              <a:ext cx="72135" cy="72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5" name="Line 21"/>
            <p:cNvSpPr>
              <a:spLocks noChangeShapeType="1"/>
            </p:cNvSpPr>
            <p:nvPr/>
          </p:nvSpPr>
          <p:spPr bwMode="auto">
            <a:xfrm flipV="1">
              <a:off x="5967155" y="4117395"/>
              <a:ext cx="533400" cy="762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6" name="Line 22"/>
            <p:cNvSpPr>
              <a:spLocks noChangeShapeType="1"/>
            </p:cNvSpPr>
            <p:nvPr/>
          </p:nvSpPr>
          <p:spPr bwMode="auto">
            <a:xfrm flipV="1">
              <a:off x="6462210" y="4149080"/>
              <a:ext cx="366700" cy="44515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7" name="Line 23"/>
            <p:cNvSpPr>
              <a:spLocks noChangeShapeType="1"/>
            </p:cNvSpPr>
            <p:nvPr/>
          </p:nvSpPr>
          <p:spPr bwMode="auto">
            <a:xfrm flipV="1">
              <a:off x="6822250" y="4162890"/>
              <a:ext cx="324000" cy="540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8" name="Line 24"/>
            <p:cNvSpPr>
              <a:spLocks noChangeShapeType="1"/>
            </p:cNvSpPr>
            <p:nvPr/>
          </p:nvSpPr>
          <p:spPr bwMode="auto">
            <a:xfrm>
              <a:off x="7186354" y="3431595"/>
              <a:ext cx="792000" cy="72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9" name="Line 25"/>
            <p:cNvSpPr>
              <a:spLocks noChangeShapeType="1"/>
            </p:cNvSpPr>
            <p:nvPr/>
          </p:nvSpPr>
          <p:spPr bwMode="auto">
            <a:xfrm flipV="1">
              <a:off x="7542330" y="4104075"/>
              <a:ext cx="360000" cy="360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0" name="Line 26"/>
            <p:cNvSpPr>
              <a:spLocks noChangeShapeType="1"/>
            </p:cNvSpPr>
            <p:nvPr/>
          </p:nvSpPr>
          <p:spPr bwMode="auto">
            <a:xfrm flipH="1">
              <a:off x="7186355" y="4149080"/>
              <a:ext cx="761020" cy="8065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Line 20"/>
            <p:cNvSpPr>
              <a:spLocks noChangeShapeType="1"/>
            </p:cNvSpPr>
            <p:nvPr/>
          </p:nvSpPr>
          <p:spPr bwMode="auto">
            <a:xfrm>
              <a:off x="7143945" y="3459215"/>
              <a:ext cx="398385" cy="734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2" name="Line 25"/>
            <p:cNvSpPr>
              <a:spLocks noChangeShapeType="1"/>
            </p:cNvSpPr>
            <p:nvPr/>
          </p:nvSpPr>
          <p:spPr bwMode="auto">
            <a:xfrm flipV="1">
              <a:off x="7137285" y="4149080"/>
              <a:ext cx="360000" cy="720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334566" y="1043735"/>
            <a:ext cx="7798901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switch(week)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case 1: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("Monday \n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case 2: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("Tuesday \n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u="sng" dirty="0">
                <a:latin typeface="Courier New" pitchFamily="49" charset="0"/>
                <a:cs typeface="Courier New" pitchFamily="49" charset="0"/>
              </a:rPr>
              <a:t>case 3: 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u="sng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("Wednesday \n</a:t>
            </a:r>
            <a:r>
              <a:rPr lang="en-US" altLang="zh-CN" sz="2000" u="sng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US" altLang="zh-CN" sz="20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case 4: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("Thursday \n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case 5: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("Friday \n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default: </a:t>
            </a:r>
            <a:r>
              <a:rPr lang="en-US" altLang="zh-CN" sz="2000" b="1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("error \n</a:t>
            </a:r>
            <a:r>
              <a:rPr lang="en-US" altLang="zh-CN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sz="2000" b="1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9987415" y="4824414"/>
            <a:ext cx="1927868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Wednesday Thursday</a:t>
            </a:r>
            <a:endParaRPr lang="en-US" altLang="zh-CN" sz="2000" b="1" dirty="0">
              <a:solidFill>
                <a:schemeClr val="bg1"/>
              </a:solidFill>
              <a:cs typeface="Arial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Friday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en-US" altLang="zh-CN" sz="20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2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78D933A-42E0-4A2A-AA40-AC214A50B110}" type="slidenum">
              <a:rPr lang="en-US" altLang="zh-CN" sz="1200">
                <a:ea typeface="楷体_GB2312" pitchFamily="49" charset="-122"/>
              </a:rPr>
              <a:pPr algn="r" eaLnBrk="1" hangingPunct="1"/>
              <a:t>23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0" name="矩形标注 39"/>
          <p:cNvSpPr>
            <a:spLocks noChangeArrowheads="1"/>
          </p:cNvSpPr>
          <p:nvPr/>
        </p:nvSpPr>
        <p:spPr bwMode="auto">
          <a:xfrm>
            <a:off x="2770588" y="1088740"/>
            <a:ext cx="534308" cy="404812"/>
          </a:xfrm>
          <a:prstGeom prst="wedgeRectCallout">
            <a:avLst>
              <a:gd name="adj1" fmla="val -126244"/>
              <a:gd name="adj2" fmla="val -137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800" dirty="0"/>
              <a:t> 3</a:t>
            </a:r>
            <a:endParaRPr lang="zh-CN" altLang="en-US" sz="18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C39135B-41E2-4911-BC46-43127375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分支控制</a:t>
            </a:r>
            <a:r>
              <a:rPr lang="en-US" altLang="zh-CN" sz="3600" dirty="0"/>
              <a:t>-</a:t>
            </a:r>
            <a:r>
              <a:rPr lang="pt-BR" altLang="zh-CN" sz="3600" dirty="0"/>
              <a:t>switch </a:t>
            </a:r>
            <a:r>
              <a:rPr lang="zh-CN" altLang="pt-BR" sz="3600" dirty="0"/>
              <a:t>语句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78D933A-42E0-4A2A-AA40-AC214A50B110}" type="slidenum">
              <a:rPr lang="en-US" altLang="zh-CN" sz="1200">
                <a:ea typeface="楷体_GB2312" pitchFamily="49" charset="-122"/>
              </a:rPr>
              <a:pPr algn="r" eaLnBrk="1" hangingPunct="1"/>
              <a:t>24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E86357D5-EED5-46D9-9C1C-B64E77D08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341" y="1990292"/>
            <a:ext cx="1368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6271BC2-49B0-49B5-94AB-82E7460E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341" y="2306779"/>
            <a:ext cx="1368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06355FE8-6983-4818-9513-9A9E7A62C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341" y="2623266"/>
            <a:ext cx="1368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2A2498B3-DC27-4AB8-AC15-4D705702A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341" y="3256238"/>
            <a:ext cx="1368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1E2011B5-07C7-4A69-A25B-5A34651F3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341" y="1673805"/>
            <a:ext cx="1368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1D652D23-24C1-46E2-B057-4F4D9932B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341" y="2939753"/>
            <a:ext cx="1368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</p:txBody>
      </p:sp>
      <p:grpSp>
        <p:nvGrpSpPr>
          <p:cNvPr id="33" name="组合 55">
            <a:extLst>
              <a:ext uri="{FF2B5EF4-FFF2-40B4-BE49-F238E27FC236}">
                <a16:creationId xmlns:a16="http://schemas.microsoft.com/office/drawing/2014/main" id="{2C975D22-F1CC-44BF-A4AD-7CA72FE0EAAD}"/>
              </a:ext>
            </a:extLst>
          </p:cNvPr>
          <p:cNvGrpSpPr>
            <a:grpSpLocks/>
          </p:cNvGrpSpPr>
          <p:nvPr/>
        </p:nvGrpSpPr>
        <p:grpSpPr bwMode="auto">
          <a:xfrm>
            <a:off x="7955515" y="3279775"/>
            <a:ext cx="2681467" cy="1905000"/>
            <a:chOff x="5967155" y="3279195"/>
            <a:chExt cx="2011199" cy="1905000"/>
          </a:xfrm>
        </p:grpSpPr>
        <p:sp>
          <p:nvSpPr>
            <p:cNvPr id="34" name="Oval 15">
              <a:extLst>
                <a:ext uri="{FF2B5EF4-FFF2-40B4-BE49-F238E27FC236}">
                  <a16:creationId xmlns:a16="http://schemas.microsoft.com/office/drawing/2014/main" id="{FE5ACB87-EDF6-4153-A3CB-C3DBD47A6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555" y="3279195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4BEFEE8B-1BFE-4A49-A6D9-78DF6E81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555" y="4879395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3D732C02-3F9C-4AEB-B37B-1A5BE8D9A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7155" y="3431595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8A05009B-102A-4584-94A3-FC1733A69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62210" y="3474005"/>
              <a:ext cx="457200" cy="72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90933D98-B2C7-474B-8F8E-D9E7B1942A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22250" y="3507795"/>
              <a:ext cx="166700" cy="72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20">
              <a:extLst>
                <a:ext uri="{FF2B5EF4-FFF2-40B4-BE49-F238E27FC236}">
                  <a16:creationId xmlns:a16="http://schemas.microsoft.com/office/drawing/2014/main" id="{68F9C2CC-F4FE-4B20-9E83-C8E46E6DD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280" y="3507795"/>
              <a:ext cx="72135" cy="72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21">
              <a:extLst>
                <a:ext uri="{FF2B5EF4-FFF2-40B4-BE49-F238E27FC236}">
                  <a16:creationId xmlns:a16="http://schemas.microsoft.com/office/drawing/2014/main" id="{6709907B-8C66-4EDC-BC72-E79D6ACC3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7155" y="4117395"/>
              <a:ext cx="533400" cy="762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22">
              <a:extLst>
                <a:ext uri="{FF2B5EF4-FFF2-40B4-BE49-F238E27FC236}">
                  <a16:creationId xmlns:a16="http://schemas.microsoft.com/office/drawing/2014/main" id="{58883761-9A9B-4AAA-98BD-8274232AB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2210" y="4149080"/>
              <a:ext cx="366700" cy="44515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3">
              <a:extLst>
                <a:ext uri="{FF2B5EF4-FFF2-40B4-BE49-F238E27FC236}">
                  <a16:creationId xmlns:a16="http://schemas.microsoft.com/office/drawing/2014/main" id="{33CDE769-38AE-4609-A4D9-32DECA90C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22250" y="4162890"/>
              <a:ext cx="324000" cy="540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24">
              <a:extLst>
                <a:ext uri="{FF2B5EF4-FFF2-40B4-BE49-F238E27FC236}">
                  <a16:creationId xmlns:a16="http://schemas.microsoft.com/office/drawing/2014/main" id="{F08FB749-A605-4F87-B169-4BF7EE777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6354" y="3431595"/>
              <a:ext cx="792000" cy="72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25">
              <a:extLst>
                <a:ext uri="{FF2B5EF4-FFF2-40B4-BE49-F238E27FC236}">
                  <a16:creationId xmlns:a16="http://schemas.microsoft.com/office/drawing/2014/main" id="{8A726A8C-575B-4B89-8DF7-087A7228E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2330" y="4104075"/>
              <a:ext cx="360000" cy="360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26">
              <a:extLst>
                <a:ext uri="{FF2B5EF4-FFF2-40B4-BE49-F238E27FC236}">
                  <a16:creationId xmlns:a16="http://schemas.microsoft.com/office/drawing/2014/main" id="{46B225B3-20BA-4053-9994-3B990AC1C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6355" y="4149080"/>
              <a:ext cx="761020" cy="80651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C2DC6B6B-D551-46AF-9CC7-5600DBAB3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3945" y="3459215"/>
              <a:ext cx="398385" cy="734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25">
              <a:extLst>
                <a:ext uri="{FF2B5EF4-FFF2-40B4-BE49-F238E27FC236}">
                  <a16:creationId xmlns:a16="http://schemas.microsoft.com/office/drawing/2014/main" id="{844FB86B-7364-4F8B-B688-B837E70ED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7285" y="4149080"/>
              <a:ext cx="360000" cy="720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" name="组合 56">
            <a:extLst>
              <a:ext uri="{FF2B5EF4-FFF2-40B4-BE49-F238E27FC236}">
                <a16:creationId xmlns:a16="http://schemas.microsoft.com/office/drawing/2014/main" id="{09A94E23-D60B-4905-9F9B-E47C30759B9E}"/>
              </a:ext>
            </a:extLst>
          </p:cNvPr>
          <p:cNvGrpSpPr>
            <a:grpSpLocks/>
          </p:cNvGrpSpPr>
          <p:nvPr/>
        </p:nvGrpSpPr>
        <p:grpSpPr bwMode="auto">
          <a:xfrm>
            <a:off x="7955515" y="4150113"/>
            <a:ext cx="1199993" cy="854075"/>
            <a:chOff x="5967155" y="4149080"/>
            <a:chExt cx="900100" cy="855095"/>
          </a:xfrm>
        </p:grpSpPr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A0CF254A-6BC9-428A-A7AF-047989AC8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7155" y="4194085"/>
              <a:ext cx="900100" cy="81009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9998B496-B895-4372-9647-53B7159B53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57166" y="4149080"/>
              <a:ext cx="360040" cy="40417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" name="组合 57">
            <a:extLst>
              <a:ext uri="{FF2B5EF4-FFF2-40B4-BE49-F238E27FC236}">
                <a16:creationId xmlns:a16="http://schemas.microsoft.com/office/drawing/2014/main" id="{5012F1F7-F004-4E0D-A1CF-C77D916ECB73}"/>
              </a:ext>
            </a:extLst>
          </p:cNvPr>
          <p:cNvGrpSpPr>
            <a:grpSpLocks/>
          </p:cNvGrpSpPr>
          <p:nvPr/>
        </p:nvGrpSpPr>
        <p:grpSpPr bwMode="auto">
          <a:xfrm>
            <a:off x="9034874" y="4150022"/>
            <a:ext cx="431744" cy="719138"/>
            <a:chOff x="6777245" y="4149081"/>
            <a:chExt cx="324000" cy="720080"/>
          </a:xfrm>
        </p:grpSpPr>
        <p:sp>
          <p:nvSpPr>
            <p:cNvPr id="54" name="Line 29">
              <a:extLst>
                <a:ext uri="{FF2B5EF4-FFF2-40B4-BE49-F238E27FC236}">
                  <a16:creationId xmlns:a16="http://schemas.microsoft.com/office/drawing/2014/main" id="{580DB91F-7173-4EB3-9F1A-661C6DF01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7245" y="4162892"/>
              <a:ext cx="324000" cy="76198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28">
              <a:extLst>
                <a:ext uri="{FF2B5EF4-FFF2-40B4-BE49-F238E27FC236}">
                  <a16:creationId xmlns:a16="http://schemas.microsoft.com/office/drawing/2014/main" id="{455240AA-7D97-4564-AC0C-D77AA2B2A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2250" y="4149081"/>
              <a:ext cx="180019" cy="72008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" name="组合 62">
            <a:extLst>
              <a:ext uri="{FF2B5EF4-FFF2-40B4-BE49-F238E27FC236}">
                <a16:creationId xmlns:a16="http://schemas.microsoft.com/office/drawing/2014/main" id="{CE721D95-01CE-49F5-AD12-02CC3B6796EB}"/>
              </a:ext>
            </a:extLst>
          </p:cNvPr>
          <p:cNvGrpSpPr>
            <a:grpSpLocks/>
          </p:cNvGrpSpPr>
          <p:nvPr/>
        </p:nvGrpSpPr>
        <p:grpSpPr bwMode="auto">
          <a:xfrm>
            <a:off x="8615829" y="4150113"/>
            <a:ext cx="598938" cy="765175"/>
            <a:chOff x="6462209" y="4149080"/>
            <a:chExt cx="450050" cy="765085"/>
          </a:xfrm>
        </p:grpSpPr>
        <p:sp>
          <p:nvSpPr>
            <p:cNvPr id="57" name="Line 28">
              <a:extLst>
                <a:ext uri="{FF2B5EF4-FFF2-40B4-BE49-F238E27FC236}">
                  <a16:creationId xmlns:a16="http://schemas.microsoft.com/office/drawing/2014/main" id="{4EAC8246-B6C2-4CEB-9C3F-84EAC25C9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2209" y="4194085"/>
              <a:ext cx="450050" cy="72008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29">
              <a:extLst>
                <a:ext uri="{FF2B5EF4-FFF2-40B4-BE49-F238E27FC236}">
                  <a16:creationId xmlns:a16="http://schemas.microsoft.com/office/drawing/2014/main" id="{AA3A6CE9-B442-4D5B-97AE-E245994E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7255" y="4149080"/>
              <a:ext cx="288000" cy="76199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9" name="组合 63">
            <a:extLst>
              <a:ext uri="{FF2B5EF4-FFF2-40B4-BE49-F238E27FC236}">
                <a16:creationId xmlns:a16="http://schemas.microsoft.com/office/drawing/2014/main" id="{F14CEA28-C475-4D78-86E8-E1E9189690A6}"/>
              </a:ext>
            </a:extLst>
          </p:cNvPr>
          <p:cNvGrpSpPr>
            <a:grpSpLocks/>
          </p:cNvGrpSpPr>
          <p:nvPr/>
        </p:nvGrpSpPr>
        <p:grpSpPr bwMode="auto">
          <a:xfrm>
            <a:off x="9456036" y="4150022"/>
            <a:ext cx="491003" cy="719138"/>
            <a:chOff x="7092279" y="4149080"/>
            <a:chExt cx="369046" cy="720080"/>
          </a:xfrm>
        </p:grpSpPr>
        <p:sp>
          <p:nvSpPr>
            <p:cNvPr id="60" name="Line 29">
              <a:extLst>
                <a:ext uri="{FF2B5EF4-FFF2-40B4-BE49-F238E27FC236}">
                  <a16:creationId xmlns:a16="http://schemas.microsoft.com/office/drawing/2014/main" id="{BFFECF4B-8709-423D-8908-65F264F90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73325" y="4149080"/>
              <a:ext cx="288000" cy="76199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28">
              <a:extLst>
                <a:ext uri="{FF2B5EF4-FFF2-40B4-BE49-F238E27FC236}">
                  <a16:creationId xmlns:a16="http://schemas.microsoft.com/office/drawing/2014/main" id="{ED550D00-348F-4ECA-AD4B-C0BC2D2B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2279" y="4213960"/>
              <a:ext cx="45005" cy="6552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2" name="组合 65">
            <a:extLst>
              <a:ext uri="{FF2B5EF4-FFF2-40B4-BE49-F238E27FC236}">
                <a16:creationId xmlns:a16="http://schemas.microsoft.com/office/drawing/2014/main" id="{F2BDB60C-56AF-4033-8518-F9FDF0E69C11}"/>
              </a:ext>
            </a:extLst>
          </p:cNvPr>
          <p:cNvGrpSpPr>
            <a:grpSpLocks/>
          </p:cNvGrpSpPr>
          <p:nvPr/>
        </p:nvGrpSpPr>
        <p:grpSpPr bwMode="auto">
          <a:xfrm>
            <a:off x="9515295" y="4104075"/>
            <a:ext cx="971424" cy="811212"/>
            <a:chOff x="7137284" y="4104075"/>
            <a:chExt cx="729086" cy="810090"/>
          </a:xfrm>
        </p:grpSpPr>
        <p:sp>
          <p:nvSpPr>
            <p:cNvPr id="63" name="Line 28">
              <a:extLst>
                <a:ext uri="{FF2B5EF4-FFF2-40B4-BE49-F238E27FC236}">
                  <a16:creationId xmlns:a16="http://schemas.microsoft.com/office/drawing/2014/main" id="{F99D0378-A6F5-424C-AB6F-3F9F85CE3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7284" y="4149081"/>
              <a:ext cx="405045" cy="765084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5">
              <a:extLst>
                <a:ext uri="{FF2B5EF4-FFF2-40B4-BE49-F238E27FC236}">
                  <a16:creationId xmlns:a16="http://schemas.microsoft.com/office/drawing/2014/main" id="{F6004F20-07A2-4DDD-9287-31A715D23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2370" y="4104075"/>
              <a:ext cx="324000" cy="3600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" name="Text Box 8">
            <a:extLst>
              <a:ext uri="{FF2B5EF4-FFF2-40B4-BE49-F238E27FC236}">
                <a16:creationId xmlns:a16="http://schemas.microsoft.com/office/drawing/2014/main" id="{DFFC69E5-53F1-4862-9C2A-F2666C87F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7415" y="4824414"/>
            <a:ext cx="1927868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Wednesday Thursday</a:t>
            </a:r>
            <a:endParaRPr lang="en-US" altLang="zh-CN" sz="2000" b="1" dirty="0">
              <a:solidFill>
                <a:schemeClr val="bg1"/>
              </a:solidFill>
              <a:cs typeface="Arial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Friday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en-US" altLang="zh-CN" sz="20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9DF81E8-DEBE-4AD1-914A-3EB03D24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635" y="5184775"/>
            <a:ext cx="2016000" cy="11239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F7BE6F5C-038B-44F7-9C13-11E4FB5D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66" y="1043735"/>
            <a:ext cx="7798901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switch(week)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case 1: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("Monday \n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case 2: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("Tuesday \n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u="sng" dirty="0">
                <a:latin typeface="Courier New" pitchFamily="49" charset="0"/>
                <a:cs typeface="Courier New" pitchFamily="49" charset="0"/>
              </a:rPr>
              <a:t>case 3: </a:t>
            </a:r>
            <a:r>
              <a:rPr lang="en-US" altLang="zh-CN" sz="2000" b="1" u="sng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u="sng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("Wednesday \n</a:t>
            </a:r>
            <a:r>
              <a:rPr lang="en-US" altLang="zh-CN" sz="2000" u="sng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US" altLang="zh-CN" sz="20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case 4: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("Thursday \n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case 5: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("Friday \n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default: </a:t>
            </a:r>
            <a:r>
              <a:rPr lang="en-US" altLang="zh-CN" sz="2000" b="1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("error \n</a:t>
            </a:r>
            <a:r>
              <a:rPr lang="en-US" altLang="zh-CN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sz="2000" b="1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◄</a:t>
            </a:r>
            <a:endParaRPr lang="en-US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矩形标注 39">
            <a:extLst>
              <a:ext uri="{FF2B5EF4-FFF2-40B4-BE49-F238E27FC236}">
                <a16:creationId xmlns:a16="http://schemas.microsoft.com/office/drawing/2014/main" id="{076A0701-00F4-40DE-9AC6-7CBC8D03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588" y="1088740"/>
            <a:ext cx="534308" cy="404812"/>
          </a:xfrm>
          <a:prstGeom prst="wedgeRectCallout">
            <a:avLst>
              <a:gd name="adj1" fmla="val -126244"/>
              <a:gd name="adj2" fmla="val -137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800" dirty="0"/>
              <a:t> 3</a:t>
            </a:r>
            <a:endParaRPr lang="zh-CN" altLang="en-US" sz="1800" dirty="0"/>
          </a:p>
        </p:txBody>
      </p:sp>
      <p:sp>
        <p:nvSpPr>
          <p:cNvPr id="69" name="矩形标注 39">
            <a:extLst>
              <a:ext uri="{FF2B5EF4-FFF2-40B4-BE49-F238E27FC236}">
                <a16:creationId xmlns:a16="http://schemas.microsoft.com/office/drawing/2014/main" id="{63F7D722-ABC0-40D6-AA12-5596E2C7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86" y="278650"/>
            <a:ext cx="864000" cy="404812"/>
          </a:xfrm>
          <a:prstGeom prst="wedgeRectCallout">
            <a:avLst>
              <a:gd name="adj1" fmla="val -22979"/>
              <a:gd name="adj2" fmla="val 13150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dirty="0"/>
              <a:t>开关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D04358-B788-46C9-862D-92541FCE2A99}"/>
              </a:ext>
            </a:extLst>
          </p:cNvPr>
          <p:cNvSpPr txBox="1"/>
          <p:nvPr/>
        </p:nvSpPr>
        <p:spPr>
          <a:xfrm>
            <a:off x="2134766" y="49081"/>
            <a:ext cx="53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分支控制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pt-BR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switch </a:t>
            </a:r>
            <a:r>
              <a:rPr lang="zh-CN" altLang="pt-BR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语句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8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0" grpId="0" autoUpdateAnimBg="0"/>
      <p:bldP spid="31" grpId="0" autoUpdateAnimBg="0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分支控制</a:t>
            </a:r>
            <a:r>
              <a:rPr lang="en-US" altLang="zh-CN" sz="3600" dirty="0"/>
              <a:t>-</a:t>
            </a:r>
            <a:r>
              <a:rPr lang="pt-BR" altLang="zh-CN" sz="3600" dirty="0"/>
              <a:t>switch </a:t>
            </a:r>
            <a:r>
              <a:rPr lang="zh-CN" altLang="pt-BR" sz="3600" dirty="0"/>
              <a:t>语句</a:t>
            </a:r>
            <a:endParaRPr lang="zh-CN" altLang="en-US" dirty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439146" y="3219450"/>
            <a:ext cx="8543872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case 'A':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case 'B':</a:t>
            </a:r>
            <a:endParaRPr lang="zh-CN" alt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case 'C':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("&gt;60 \n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");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break;</a:t>
            </a:r>
          </a:p>
        </p:txBody>
      </p:sp>
      <p:sp>
        <p:nvSpPr>
          <p:cNvPr id="32772" name="内容占位符 6"/>
          <p:cNvSpPr>
            <a:spLocks noGrp="1"/>
          </p:cNvSpPr>
          <p:nvPr>
            <p:ph idx="1"/>
          </p:nvPr>
        </p:nvSpPr>
        <p:spPr>
          <a:xfrm>
            <a:off x="93121" y="863600"/>
            <a:ext cx="11995705" cy="5085680"/>
          </a:xfrm>
        </p:spPr>
        <p:txBody>
          <a:bodyPr/>
          <a:lstStyle/>
          <a:p>
            <a:pPr marL="360363" indent="-360363">
              <a:spcBef>
                <a:spcPts val="675"/>
              </a:spcBef>
            </a:pPr>
            <a:r>
              <a:rPr lang="zh-CN" altLang="en-US" b="0" dirty="0"/>
              <a:t>某些语言（如：</a:t>
            </a:r>
            <a:r>
              <a:rPr lang="en-US" altLang="zh-CN" b="0" dirty="0"/>
              <a:t>Pascal</a:t>
            </a:r>
            <a:r>
              <a:rPr lang="zh-CN" altLang="en-US" b="0" dirty="0"/>
              <a:t>）的多分支语句中，一个分支执行完后将自动结束该流程。</a:t>
            </a:r>
            <a:r>
              <a:rPr lang="en-US" altLang="zh-CN" b="0" dirty="0"/>
              <a:t>C</a:t>
            </a:r>
            <a:r>
              <a:rPr lang="zh-CN" altLang="en-US" b="0" dirty="0"/>
              <a:t>语言的</a:t>
            </a:r>
            <a:r>
              <a:rPr lang="en-US" altLang="zh-CN" b="0" dirty="0"/>
              <a:t>switch</a:t>
            </a:r>
            <a:r>
              <a:rPr lang="zh-CN" altLang="en-US" b="0" dirty="0"/>
              <a:t>语句在一个分支执行完后，需要用</a:t>
            </a:r>
            <a:r>
              <a:rPr lang="en-US" altLang="zh-CN" b="0" dirty="0">
                <a:solidFill>
                  <a:schemeClr val="accent2"/>
                </a:solidFill>
              </a:rPr>
              <a:t>break</a:t>
            </a:r>
            <a:r>
              <a:rPr lang="zh-CN" altLang="en-US" b="0" dirty="0">
                <a:solidFill>
                  <a:schemeClr val="accent2"/>
                </a:solidFill>
              </a:rPr>
              <a:t>语句</a:t>
            </a:r>
            <a:r>
              <a:rPr lang="zh-CN" altLang="en-US" b="0" dirty="0"/>
              <a:t>才能结束该流程，这样更具灵活性，当若干个分支具有部分重复功能时，可以节省代码量。</a:t>
            </a:r>
            <a:endParaRPr lang="en-US" altLang="zh-CN" b="0" dirty="0"/>
          </a:p>
          <a:p>
            <a:pPr marL="760413" lvl="1" indent="-360363">
              <a:spcBef>
                <a:spcPts val="675"/>
              </a:spcBef>
            </a:pPr>
            <a:endParaRPr kumimoji="0" lang="en-US" altLang="zh-CN" dirty="0"/>
          </a:p>
          <a:p>
            <a:pPr marL="760413" lvl="1" indent="-360363">
              <a:spcBef>
                <a:spcPts val="675"/>
              </a:spcBef>
            </a:pPr>
            <a:endParaRPr kumimoji="0" lang="en-US" altLang="zh-CN" dirty="0"/>
          </a:p>
          <a:p>
            <a:pPr marL="760413" lvl="1" indent="-360363">
              <a:spcBef>
                <a:spcPts val="675"/>
              </a:spcBef>
            </a:pPr>
            <a:endParaRPr kumimoji="0" lang="en-US" altLang="zh-CN" dirty="0"/>
          </a:p>
          <a:p>
            <a:pPr marL="760413" lvl="1" indent="-360363">
              <a:spcBef>
                <a:spcPts val="675"/>
              </a:spcBef>
            </a:pPr>
            <a:endParaRPr kumimoji="0" lang="en-US" altLang="zh-CN" dirty="0"/>
          </a:p>
          <a:p>
            <a:pPr marL="760413" lvl="1" indent="-360363">
              <a:spcBef>
                <a:spcPts val="675"/>
              </a:spcBef>
            </a:pPr>
            <a:endParaRPr kumimoji="0" lang="zh-CN" altLang="en-US" dirty="0"/>
          </a:p>
          <a:p>
            <a:pPr marL="360363" indent="-360363">
              <a:spcBef>
                <a:spcPts val="675"/>
              </a:spcBef>
            </a:pPr>
            <a:r>
              <a:rPr lang="zh-CN" altLang="en-US" b="0" dirty="0"/>
              <a:t>如果每个分支后面都有</a:t>
            </a:r>
            <a:r>
              <a:rPr lang="pt-BR" altLang="zh-CN" b="0" dirty="0"/>
              <a:t>break</a:t>
            </a:r>
            <a:r>
              <a:rPr lang="zh-CN" altLang="en-US" b="0" dirty="0"/>
              <a:t>语句，则分支可以按任意顺序排列，不过最好按易读的顺序排列。</a:t>
            </a:r>
            <a:endParaRPr lang="zh-CN" altLang="zh-CN" b="0" dirty="0"/>
          </a:p>
        </p:txBody>
      </p:sp>
      <p:sp>
        <p:nvSpPr>
          <p:cNvPr id="3277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0183519-65EE-4E51-AD35-EABCBFC4BE5E}" type="slidenum">
              <a:rPr lang="en-US" altLang="zh-CN" sz="1200">
                <a:ea typeface="楷体_GB2312" pitchFamily="49" charset="-122"/>
              </a:rPr>
              <a:pPr algn="r" eaLnBrk="1" hangingPunct="1"/>
              <a:t>25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分支控制</a:t>
            </a:r>
            <a:r>
              <a:rPr lang="en-US" altLang="zh-CN" sz="3600" dirty="0"/>
              <a:t>-</a:t>
            </a:r>
            <a:r>
              <a:rPr lang="zh-CN" altLang="en-US" sz="3600" dirty="0"/>
              <a:t>嵌套</a:t>
            </a:r>
            <a:r>
              <a:rPr lang="pt-BR" altLang="zh-CN" sz="3600" dirty="0"/>
              <a:t>switch </a:t>
            </a:r>
            <a:r>
              <a:rPr lang="zh-CN" altLang="pt-BR" sz="3600" dirty="0"/>
              <a:t>语句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79" y="863600"/>
            <a:ext cx="12097292" cy="5626100"/>
          </a:xfrm>
        </p:spPr>
        <p:txBody>
          <a:bodyPr/>
          <a:lstStyle/>
          <a:p>
            <a:endParaRPr lang="zh-CN" altLang="zh-CN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switch(x)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case 0: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= 0 \n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"); </a:t>
            </a:r>
            <a:r>
              <a:rPr lang="en-US" altLang="zh-CN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;	//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外层分支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case 1:	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	switch(y)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	{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		case 0: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= 0 \n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;	//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内层分支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		case 1: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= 1 \n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"); 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;	//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内层分支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		default: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= %f \n", y);	//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内层分支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	}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◄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;					//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外层分支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	default: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("error! \n</a:t>
            </a:r>
            <a:r>
              <a:rPr lang="en-US" altLang="zh-CN" sz="2000" b="0" dirty="0">
                <a:latin typeface="Courier New" pitchFamily="49" charset="0"/>
                <a:cs typeface="Courier New" pitchFamily="49" charset="0"/>
              </a:rPr>
              <a:t> "); </a:t>
            </a:r>
            <a:r>
              <a:rPr lang="en-US" altLang="zh-CN" sz="2000">
                <a:latin typeface="Courier New" pitchFamily="49" charset="0"/>
                <a:cs typeface="Courier New" pitchFamily="49" charset="0"/>
              </a:rPr>
              <a:t>		//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外层分支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◄</a:t>
            </a:r>
          </a:p>
        </p:txBody>
      </p:sp>
      <p:sp>
        <p:nvSpPr>
          <p:cNvPr id="3379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9BFDD3B-2287-420B-9B8C-57767004F48D}" type="slidenum">
              <a:rPr lang="en-US" altLang="zh-CN" sz="1200">
                <a:ea typeface="楷体_GB2312" pitchFamily="49" charset="-122"/>
              </a:rPr>
              <a:pPr algn="r" eaLnBrk="1" hangingPunct="1"/>
              <a:t>26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多分支流程用</a:t>
            </a:r>
            <a:r>
              <a:rPr lang="en-US" altLang="zh-CN" sz="3200" dirty="0"/>
              <a:t> </a:t>
            </a:r>
            <a:r>
              <a:rPr lang="zh-CN" altLang="en-US" sz="3200" dirty="0"/>
              <a:t>嵌套的 </a:t>
            </a:r>
            <a:r>
              <a:rPr lang="en-US" altLang="zh-CN" sz="3200" dirty="0"/>
              <a:t>if-else </a:t>
            </a:r>
            <a:r>
              <a:rPr lang="zh-CN" altLang="en-US" sz="3200" dirty="0"/>
              <a:t>语句</a:t>
            </a:r>
            <a:r>
              <a:rPr lang="en-US" altLang="zh-CN" sz="3200" dirty="0"/>
              <a:t> </a:t>
            </a:r>
            <a:r>
              <a:rPr lang="zh-CN" altLang="en-US" sz="3200" dirty="0"/>
              <a:t>还是</a:t>
            </a:r>
            <a:r>
              <a:rPr lang="en-US" altLang="zh-CN" sz="3200" dirty="0"/>
              <a:t> switch </a:t>
            </a:r>
            <a:r>
              <a:rPr lang="zh-CN" altLang="en-US" sz="3200" dirty="0"/>
              <a:t>语句？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判断条件</a:t>
            </a:r>
            <a:endParaRPr lang="en-US" altLang="zh-CN" dirty="0"/>
          </a:p>
          <a:p>
            <a:pPr lvl="1"/>
            <a:r>
              <a:rPr lang="zh-CN" altLang="en-US" dirty="0"/>
              <a:t>整数？</a:t>
            </a:r>
            <a:endParaRPr lang="en-US" altLang="zh-CN" dirty="0"/>
          </a:p>
          <a:p>
            <a:pPr lvl="1"/>
            <a:r>
              <a:rPr lang="zh-CN" altLang="en-US" dirty="0"/>
              <a:t>字符？</a:t>
            </a:r>
            <a:endParaRPr lang="en-US" altLang="zh-CN" dirty="0"/>
          </a:p>
          <a:p>
            <a:pPr lvl="1"/>
            <a:r>
              <a:rPr lang="zh-CN" altLang="en-US" dirty="0"/>
              <a:t>其他？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649B5F6-7E1E-4348-9E75-6BB2492C8A12}" type="slidenum">
              <a:rPr lang="en-US" altLang="zh-CN" sz="1200">
                <a:ea typeface="+mn-ea"/>
              </a:rPr>
              <a:pPr algn="r">
                <a:defRPr/>
              </a:pPr>
              <a:t>27</a:t>
            </a:fld>
            <a:endParaRPr lang="en-US" altLang="zh-CN" sz="1200">
              <a:ea typeface="+mn-ea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F36135C9-8CAE-42A3-BC4E-FDDC0DA1D2AD}"/>
              </a:ext>
            </a:extLst>
          </p:cNvPr>
          <p:cNvSpPr/>
          <p:nvPr/>
        </p:nvSpPr>
        <p:spPr bwMode="auto">
          <a:xfrm>
            <a:off x="1909741" y="1493785"/>
            <a:ext cx="270030" cy="67507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45997C-F2B2-4488-85DE-FBC957516615}"/>
              </a:ext>
            </a:extLst>
          </p:cNvPr>
          <p:cNvSpPr txBox="1"/>
          <p:nvPr/>
        </p:nvSpPr>
        <p:spPr>
          <a:xfrm>
            <a:off x="2314785" y="1600489"/>
            <a:ext cx="243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试试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054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403" y="2278063"/>
            <a:ext cx="5940000" cy="1080000"/>
          </a:xfrm>
        </p:spPr>
        <p:txBody>
          <a:bodyPr anchor="ctr"/>
          <a:lstStyle/>
          <a:p>
            <a:pPr eaLnBrk="1" hangingPunct="1"/>
            <a:r>
              <a:rPr lang="zh-CN" altLang="en-US" sz="2800" b="0" kern="1200" dirty="0">
                <a:latin typeface="+mn-ea"/>
              </a:rPr>
              <a:t>分支</a:t>
            </a:r>
            <a:r>
              <a:rPr lang="zh-CN" altLang="zh-CN" sz="2800" b="0" kern="1200" dirty="0">
                <a:latin typeface="+mn-ea"/>
              </a:rPr>
              <a:t>流程（</a:t>
            </a:r>
            <a:r>
              <a:rPr lang="en-US" altLang="zh-CN" sz="2800" b="0" dirty="0"/>
              <a:t>conditional flow</a:t>
            </a:r>
            <a:r>
              <a:rPr lang="zh-CN" altLang="zh-CN" sz="2800" b="0" kern="1200" dirty="0">
                <a:latin typeface="+mn-ea"/>
              </a:rPr>
              <a:t>）</a:t>
            </a:r>
            <a:endParaRPr lang="zh-CN" altLang="en-US" sz="2800" b="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1161" y="3519010"/>
            <a:ext cx="5940000" cy="1080000"/>
          </a:xfrm>
        </p:spPr>
        <p:txBody>
          <a:bodyPr anchor="ctr"/>
          <a:lstStyle/>
          <a:p>
            <a:pPr algn="l"/>
            <a:r>
              <a:rPr lang="zh-CN" altLang="zh-CN" sz="3600" b="0" kern="1200" dirty="0">
                <a:latin typeface="+mn-ea"/>
              </a:rPr>
              <a:t>循环流程</a:t>
            </a:r>
            <a:r>
              <a:rPr lang="zh-CN" altLang="zh-CN" b="0" kern="1200" dirty="0">
                <a:latin typeface="+mn-ea"/>
              </a:rPr>
              <a:t>（</a:t>
            </a:r>
            <a:r>
              <a:rPr lang="en-US" altLang="zh-CN" b="0" dirty="0"/>
              <a:t>iteration/loop flow</a:t>
            </a:r>
            <a:r>
              <a:rPr lang="zh-CN" altLang="zh-CN" b="0" kern="1200" dirty="0">
                <a:latin typeface="+mn-ea"/>
              </a:rPr>
              <a:t>）</a:t>
            </a:r>
            <a:endParaRPr lang="en-US" altLang="zh-CN" dirty="0"/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9210535" y="5876926"/>
            <a:ext cx="1149921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刘奇志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1515D322-45A3-45E1-842A-D77A486C3F13}"/>
              </a:ext>
            </a:extLst>
          </p:cNvPr>
          <p:cNvSpPr/>
          <p:nvPr/>
        </p:nvSpPr>
        <p:spPr bwMode="auto">
          <a:xfrm>
            <a:off x="1629195" y="3158970"/>
            <a:ext cx="540060" cy="60425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A4C7A75-02C4-48DC-AB90-56894D45E52D}"/>
              </a:ext>
            </a:extLst>
          </p:cNvPr>
          <p:cNvSpPr txBox="1">
            <a:spLocks/>
          </p:cNvSpPr>
          <p:nvPr/>
        </p:nvSpPr>
        <p:spPr bwMode="auto">
          <a:xfrm>
            <a:off x="6590261" y="1683583"/>
            <a:ext cx="5529932" cy="35906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l"/>
            <a:r>
              <a:rPr lang="zh-CN" altLang="en-US" sz="2400" kern="0" dirty="0"/>
              <a:t>起步：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认知与体验（硬件、软件、程序与</a:t>
            </a:r>
            <a:r>
              <a:rPr lang="en-US" altLang="zh-CN" sz="2000" kern="0" dirty="0"/>
              <a:t>C</a:t>
            </a:r>
            <a:r>
              <a:rPr lang="zh-CN" altLang="en-US" sz="2000" kern="0" dirty="0"/>
              <a:t>语言）</a:t>
            </a:r>
            <a:endParaRPr lang="en-US" altLang="zh-CN" sz="2000" kern="0" dirty="0"/>
          </a:p>
          <a:p>
            <a:pPr algn="l"/>
            <a:r>
              <a:rPr lang="zh-CN" altLang="en-US" sz="2400" kern="0" dirty="0">
                <a:solidFill>
                  <a:srgbClr val="FF0000"/>
                </a:solidFill>
              </a:rPr>
              <a:t>进阶：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判断与推理（流程控制方法、语句）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抽象与联系（模块设计方法、函数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表达与转换（基本操作、数据类型）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pPr algn="l"/>
            <a:r>
              <a:rPr lang="zh-CN" alt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提高：</a:t>
            </a:r>
            <a:endParaRPr lang="en-US" altLang="zh-CN" sz="2400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构造与访问（数组、结构体、指针）</a:t>
            </a:r>
            <a:endParaRPr lang="en-US" altLang="zh-CN" sz="2000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归纳与推广（程序设计的本质）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循环流程的基本形式及其控制语句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/>
              <a:t>典型的循环流程包含一个条件判断和一个</a:t>
            </a:r>
            <a:r>
              <a:rPr lang="zh-CN" altLang="en-US" sz="2400" dirty="0"/>
              <a:t>任务</a:t>
            </a:r>
            <a:endParaRPr lang="en-US" altLang="zh-CN" sz="2400" dirty="0"/>
          </a:p>
          <a:p>
            <a:pPr lvl="1">
              <a:defRPr/>
            </a:pPr>
            <a:r>
              <a:rPr lang="zh-CN" altLang="zh-CN" sz="2000" dirty="0"/>
              <a:t>先判断条件</a:t>
            </a:r>
            <a:r>
              <a:rPr lang="en-US" altLang="zh-CN" sz="2000" dirty="0"/>
              <a:t>P</a:t>
            </a:r>
          </a:p>
          <a:p>
            <a:pPr lvl="2">
              <a:defRPr/>
            </a:pPr>
            <a:r>
              <a:rPr lang="zh-CN" altLang="zh-CN" sz="1800" dirty="0"/>
              <a:t>当条件</a:t>
            </a:r>
            <a:r>
              <a:rPr lang="en-US" altLang="zh-CN" sz="1800" dirty="0"/>
              <a:t>P</a:t>
            </a:r>
            <a:r>
              <a:rPr lang="zh-CN" altLang="zh-CN" sz="1800" dirty="0"/>
              <a:t>成立（</a:t>
            </a:r>
            <a:r>
              <a:rPr lang="en-US" altLang="zh-CN" sz="1800" dirty="0"/>
              <a:t>true</a:t>
            </a:r>
            <a:r>
              <a:rPr lang="zh-CN" altLang="zh-CN" sz="1800" dirty="0"/>
              <a:t>）时执行</a:t>
            </a:r>
            <a:r>
              <a:rPr lang="zh-CN" altLang="en-US" sz="1800" dirty="0"/>
              <a:t>任务</a:t>
            </a:r>
            <a:r>
              <a:rPr lang="en-US" altLang="zh-CN" sz="1800" dirty="0"/>
              <a:t>A</a:t>
            </a:r>
            <a:r>
              <a:rPr lang="zh-CN" altLang="en-US" sz="1800" dirty="0"/>
              <a:t>（通常又叫循环体）</a:t>
            </a:r>
            <a:r>
              <a:rPr lang="zh-CN" altLang="zh-CN" sz="1800" dirty="0"/>
              <a:t>，</a:t>
            </a:r>
            <a:endParaRPr lang="en-US" altLang="zh-CN" sz="1800" dirty="0"/>
          </a:p>
          <a:p>
            <a:pPr marL="914400" lvl="2" indent="0">
              <a:buFont typeface="Arial" charset="0"/>
              <a:buNone/>
              <a:defRPr/>
            </a:pPr>
            <a:r>
              <a:rPr lang="en-US" altLang="zh-CN" sz="1800" dirty="0"/>
              <a:t>   </a:t>
            </a:r>
            <a:r>
              <a:rPr lang="zh-CN" altLang="zh-CN" sz="1800" dirty="0"/>
              <a:t>并再次判断条件</a:t>
            </a:r>
            <a:r>
              <a:rPr lang="en-US" altLang="zh-CN" sz="1800" dirty="0"/>
              <a:t>P</a:t>
            </a:r>
            <a:r>
              <a:rPr lang="zh-CN" altLang="zh-CN" sz="1800" dirty="0"/>
              <a:t>，如此循环往复；</a:t>
            </a:r>
            <a:endParaRPr lang="en-US" altLang="zh-CN" sz="1800" dirty="0"/>
          </a:p>
          <a:p>
            <a:pPr lvl="2">
              <a:defRPr/>
            </a:pPr>
            <a:r>
              <a:rPr lang="zh-CN" altLang="zh-CN" sz="1800" dirty="0"/>
              <a:t>当条件</a:t>
            </a:r>
            <a:r>
              <a:rPr lang="en-US" altLang="zh-CN" sz="1800" dirty="0"/>
              <a:t>P</a:t>
            </a:r>
            <a:r>
              <a:rPr lang="zh-CN" altLang="zh-CN" sz="1800" dirty="0"/>
              <a:t>不成立（</a:t>
            </a:r>
            <a:r>
              <a:rPr lang="en-US" altLang="zh-CN" sz="1800" dirty="0"/>
              <a:t>false</a:t>
            </a:r>
            <a:r>
              <a:rPr lang="zh-CN" altLang="zh-CN" sz="1800" dirty="0"/>
              <a:t>）时</a:t>
            </a:r>
            <a:r>
              <a:rPr lang="zh-CN" altLang="en-US" sz="1800" dirty="0"/>
              <a:t>（</a:t>
            </a:r>
            <a:r>
              <a:rPr lang="zh-CN" altLang="pt-BR" sz="1800" dirty="0"/>
              <a:t>随着语句的执行，条件会从成立变为不成立</a:t>
            </a:r>
            <a:r>
              <a:rPr lang="zh-CN" altLang="en-US" sz="1800" dirty="0"/>
              <a:t>）</a:t>
            </a:r>
            <a:r>
              <a:rPr lang="zh-CN" altLang="zh-CN" sz="1800" dirty="0"/>
              <a:t>，该流程结束。</a:t>
            </a:r>
          </a:p>
          <a:p>
            <a:pPr>
              <a:defRPr/>
            </a:pPr>
            <a:endParaRPr lang="zh-CN" altLang="zh-CN" dirty="0"/>
          </a:p>
          <a:p>
            <a:pPr lvl="1" eaLnBrk="1" hangingPunct="1">
              <a:lnSpc>
                <a:spcPct val="90000"/>
              </a:lnSpc>
              <a:defRPr/>
            </a:pPr>
            <a:endParaRPr lang="zh-CN" altLang="en-US" dirty="0"/>
          </a:p>
        </p:txBody>
      </p:sp>
      <p:sp>
        <p:nvSpPr>
          <p:cNvPr id="9220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8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A2117E-A4BC-4D69-9B38-A2C777F340C9}"/>
              </a:ext>
            </a:extLst>
          </p:cNvPr>
          <p:cNvGrpSpPr/>
          <p:nvPr/>
        </p:nvGrpSpPr>
        <p:grpSpPr>
          <a:xfrm>
            <a:off x="6334359" y="3055938"/>
            <a:ext cx="4207386" cy="2280194"/>
            <a:chOff x="6334359" y="3055938"/>
            <a:chExt cx="4207386" cy="2280194"/>
          </a:xfrm>
        </p:grpSpPr>
        <p:sp>
          <p:nvSpPr>
            <p:cNvPr id="9223" name="Rectangle 19"/>
            <p:cNvSpPr>
              <a:spLocks noChangeArrowheads="1"/>
            </p:cNvSpPr>
            <p:nvPr/>
          </p:nvSpPr>
          <p:spPr bwMode="auto">
            <a:xfrm>
              <a:off x="6334359" y="3360267"/>
              <a:ext cx="4207386" cy="19758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9224" name="Text Box 18"/>
            <p:cNvSpPr txBox="1">
              <a:spLocks noChangeArrowheads="1"/>
            </p:cNvSpPr>
            <p:nvPr/>
          </p:nvSpPr>
          <p:spPr bwMode="auto">
            <a:xfrm>
              <a:off x="7334273" y="4606453"/>
              <a:ext cx="1305944" cy="421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A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9225" name="Line 17"/>
            <p:cNvSpPr>
              <a:spLocks noChangeShapeType="1"/>
            </p:cNvSpPr>
            <p:nvPr/>
          </p:nvSpPr>
          <p:spPr bwMode="auto">
            <a:xfrm>
              <a:off x="7922470" y="3055938"/>
              <a:ext cx="1477" cy="603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6" name="Group 13"/>
            <p:cNvGrpSpPr>
              <a:grpSpLocks/>
            </p:cNvGrpSpPr>
            <p:nvPr/>
          </p:nvGrpSpPr>
          <p:grpSpPr bwMode="auto">
            <a:xfrm>
              <a:off x="6801191" y="3657327"/>
              <a:ext cx="2239606" cy="545067"/>
              <a:chOff x="3330" y="9956"/>
              <a:chExt cx="1516" cy="600"/>
            </a:xfrm>
          </p:grpSpPr>
          <p:sp>
            <p:nvSpPr>
              <p:cNvPr id="9234" name="AutoShape 15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9235" name="Text Box 14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9227" name="Line 12"/>
            <p:cNvSpPr>
              <a:spLocks noChangeShapeType="1"/>
            </p:cNvSpPr>
            <p:nvPr/>
          </p:nvSpPr>
          <p:spPr bwMode="auto">
            <a:xfrm>
              <a:off x="7947586" y="4186041"/>
              <a:ext cx="0" cy="422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 flipV="1">
              <a:off x="9040797" y="3905313"/>
              <a:ext cx="29737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9"/>
            <p:cNvSpPr>
              <a:spLocks noChangeShapeType="1"/>
            </p:cNvSpPr>
            <p:nvPr/>
          </p:nvSpPr>
          <p:spPr bwMode="auto">
            <a:xfrm flipH="1">
              <a:off x="9338168" y="3904424"/>
              <a:ext cx="0" cy="911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8074202" y="4233736"/>
              <a:ext cx="242279" cy="245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9232" name="Text Box 7"/>
            <p:cNvSpPr txBox="1">
              <a:spLocks noChangeArrowheads="1"/>
            </p:cNvSpPr>
            <p:nvPr/>
          </p:nvSpPr>
          <p:spPr bwMode="auto">
            <a:xfrm>
              <a:off x="6950400" y="4025788"/>
              <a:ext cx="242279" cy="245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9233" name="Line 6"/>
            <p:cNvSpPr>
              <a:spLocks noChangeShapeType="1"/>
            </p:cNvSpPr>
            <p:nvPr/>
          </p:nvSpPr>
          <p:spPr bwMode="auto">
            <a:xfrm>
              <a:off x="8640968" y="4817212"/>
              <a:ext cx="6972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3041742-353B-47AB-A79B-2CA48EB9D8C4}" type="slidenum">
              <a:rPr lang="en-US" altLang="zh-CN" sz="1200">
                <a:ea typeface="+mn-ea"/>
              </a:rPr>
              <a:pPr algn="r">
                <a:defRPr/>
              </a:pPr>
              <a:t>29</a:t>
            </a:fld>
            <a:endParaRPr lang="en-US" altLang="zh-CN" sz="1200"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293B95F-D4C9-4A07-8CCC-2F8BF819DD8B}"/>
              </a:ext>
            </a:extLst>
          </p:cNvPr>
          <p:cNvSpPr/>
          <p:nvPr/>
        </p:nvSpPr>
        <p:spPr>
          <a:xfrm>
            <a:off x="1009640" y="3203975"/>
            <a:ext cx="463551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条件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P&gt;)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任务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B83469AE-D4D2-4D5C-A502-2A89737B8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5246" y="3958720"/>
            <a:ext cx="0" cy="1225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45E8FB6-F079-4845-AA0A-545E5B029957}"/>
              </a:ext>
            </a:extLst>
          </p:cNvPr>
          <p:cNvCxnSpPr>
            <a:cxnSpLocks/>
            <a:endCxn id="9234" idx="1"/>
          </p:cNvCxnSpPr>
          <p:nvPr/>
        </p:nvCxnSpPr>
        <p:spPr bwMode="auto">
          <a:xfrm>
            <a:off x="6455246" y="3929861"/>
            <a:ext cx="3459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9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程序的流程</a:t>
            </a:r>
            <a:endParaRPr lang="en-US" altLang="zh-CN" dirty="0"/>
          </a:p>
          <a:p>
            <a:pPr lvl="1"/>
            <a:r>
              <a:rPr lang="zh-CN" altLang="en-US" dirty="0"/>
              <a:t>顺序（</a:t>
            </a:r>
            <a:r>
              <a:rPr lang="en-US" altLang="zh-CN" dirty="0"/>
              <a:t>sequential flow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分支（</a:t>
            </a:r>
            <a:r>
              <a:rPr lang="en-US" altLang="zh-CN" dirty="0">
                <a:solidFill>
                  <a:srgbClr val="FF0000"/>
                </a:solidFill>
              </a:rPr>
              <a:t>conditional flow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循环（</a:t>
            </a:r>
            <a:r>
              <a:rPr lang="en-US" altLang="zh-CN" dirty="0">
                <a:solidFill>
                  <a:srgbClr val="FF0000"/>
                </a:solidFill>
              </a:rPr>
              <a:t>iteration flow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loop flow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C595A78-6173-4881-B4A8-DB2D39447708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3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70768FA9-B216-4FB9-BCB2-10C0C0944363}"/>
              </a:ext>
            </a:extLst>
          </p:cNvPr>
          <p:cNvGrpSpPr>
            <a:grpSpLocks/>
          </p:cNvGrpSpPr>
          <p:nvPr/>
        </p:nvGrpSpPr>
        <p:grpSpPr bwMode="auto">
          <a:xfrm>
            <a:off x="7760391" y="1650206"/>
            <a:ext cx="2725912" cy="3557587"/>
            <a:chOff x="3098" y="8885"/>
            <a:chExt cx="1624" cy="2813"/>
          </a:xfrm>
        </p:grpSpPr>
        <p:sp>
          <p:nvSpPr>
            <p:cNvPr id="6" name="Line 28">
              <a:extLst>
                <a:ext uri="{FF2B5EF4-FFF2-40B4-BE49-F238E27FC236}">
                  <a16:creationId xmlns:a16="http://schemas.microsoft.com/office/drawing/2014/main" id="{82407778-A808-49BB-A421-A97D2FB0C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11089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29">
              <a:extLst>
                <a:ext uri="{FF2B5EF4-FFF2-40B4-BE49-F238E27FC236}">
                  <a16:creationId xmlns:a16="http://schemas.microsoft.com/office/drawing/2014/main" id="{2AC53081-1E2F-4834-B34E-4E30011CA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10120"/>
              <a:ext cx="1624" cy="3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Calibri" pitchFamily="34" charset="0"/>
                </a:rPr>
                <a:t>计算乘积</a:t>
              </a:r>
              <a:endParaRPr lang="zh-CN" altLang="en-US"/>
            </a:p>
          </p:txBody>
        </p:sp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A1FA8E46-D63E-4B04-B4D9-E68A0C12B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9511"/>
              <a:ext cx="1624" cy="3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Calibri" pitchFamily="34" charset="0"/>
                </a:rPr>
                <a:t>输入两个小数</a:t>
              </a:r>
              <a:endParaRPr lang="zh-CN" altLang="en-US" dirty="0"/>
            </a:p>
          </p:txBody>
        </p:sp>
        <p:sp>
          <p:nvSpPr>
            <p:cNvPr id="9" name="Text Box 31">
              <a:extLst>
                <a:ext uri="{FF2B5EF4-FFF2-40B4-BE49-F238E27FC236}">
                  <a16:creationId xmlns:a16="http://schemas.microsoft.com/office/drawing/2014/main" id="{5537B0B4-C1E7-43EB-B9B0-BDB0167E1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" y="10729"/>
              <a:ext cx="1624" cy="3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Calibri" pitchFamily="34" charset="0"/>
                </a:rPr>
                <a:t>输出结果</a:t>
              </a:r>
              <a:endParaRPr lang="zh-CN" altLang="en-US"/>
            </a:p>
          </p:txBody>
        </p:sp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C572F97C-F5D8-4D45-A08A-5CF2862E7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10489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091785E9-A932-4D29-A58F-574C909FE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8" y="988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1AE63B6A-CA51-45F9-BEB4-9FF1B9685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8" y="9281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1FE26726-B169-44DC-A3FC-8CCD1AD4C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8885"/>
              <a:ext cx="766" cy="360"/>
              <a:chOff x="3448" y="8312"/>
              <a:chExt cx="766" cy="375"/>
            </a:xfrm>
          </p:grpSpPr>
          <p:sp>
            <p:nvSpPr>
              <p:cNvPr id="17" name="AutoShape 36">
                <a:extLst>
                  <a:ext uri="{FF2B5EF4-FFF2-40B4-BE49-F238E27FC236}">
                    <a16:creationId xmlns:a16="http://schemas.microsoft.com/office/drawing/2014/main" id="{6D6D204A-A970-4403-A7F6-47A9E3A65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" y="8312"/>
                <a:ext cx="766" cy="375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8" name="Text Box 37">
                <a:extLst>
                  <a:ext uri="{FF2B5EF4-FFF2-40B4-BE49-F238E27FC236}">
                    <a16:creationId xmlns:a16="http://schemas.microsoft.com/office/drawing/2014/main" id="{566337D7-9252-42C6-9575-0156A16E0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4" y="8345"/>
                <a:ext cx="674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latin typeface="Calibri" pitchFamily="34" charset="0"/>
                  </a:rPr>
                  <a:t>开始</a:t>
                </a:r>
                <a:endParaRPr lang="zh-CN" altLang="en-US"/>
              </a:p>
            </p:txBody>
          </p:sp>
        </p:grpSp>
        <p:grpSp>
          <p:nvGrpSpPr>
            <p:cNvPr id="14" name="Group 38">
              <a:extLst>
                <a:ext uri="{FF2B5EF4-FFF2-40B4-BE49-F238E27FC236}">
                  <a16:creationId xmlns:a16="http://schemas.microsoft.com/office/drawing/2014/main" id="{5DB79A95-F91F-4173-94C8-3CF91144D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1338"/>
              <a:ext cx="766" cy="360"/>
              <a:chOff x="3448" y="8312"/>
              <a:chExt cx="766" cy="375"/>
            </a:xfrm>
          </p:grpSpPr>
          <p:sp>
            <p:nvSpPr>
              <p:cNvPr id="15" name="AutoShape 39">
                <a:extLst>
                  <a:ext uri="{FF2B5EF4-FFF2-40B4-BE49-F238E27FC236}">
                    <a16:creationId xmlns:a16="http://schemas.microsoft.com/office/drawing/2014/main" id="{1BB8650F-0266-43B9-8FFB-0F1BCFD37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" y="8312"/>
                <a:ext cx="766" cy="375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16" name="Text Box 40">
                <a:extLst>
                  <a:ext uri="{FF2B5EF4-FFF2-40B4-BE49-F238E27FC236}">
                    <a16:creationId xmlns:a16="http://schemas.microsoft.com/office/drawing/2014/main" id="{936F0CB7-8C50-49CC-8829-ADA2BFEE4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4" y="8345"/>
                <a:ext cx="674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latin typeface="Calibri" pitchFamily="34" charset="0"/>
                  </a:rPr>
                  <a:t>结束</a:t>
                </a: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1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循环流程的另外一种形式</a:t>
            </a:r>
            <a:r>
              <a:rPr lang="en-US" altLang="zh-CN" dirty="0"/>
              <a:t>,</a:t>
            </a:r>
            <a:r>
              <a:rPr lang="zh-CN" altLang="zh-CN" dirty="0"/>
              <a:t>包含一个</a:t>
            </a:r>
            <a:r>
              <a:rPr lang="zh-CN" altLang="en-US" dirty="0"/>
              <a:t>任务和</a:t>
            </a:r>
            <a:r>
              <a:rPr lang="zh-CN" altLang="zh-CN" dirty="0"/>
              <a:t>一个条件判断</a:t>
            </a:r>
            <a:endParaRPr lang="zh-CN" altLang="en-US" dirty="0"/>
          </a:p>
          <a:p>
            <a:pPr lvl="1">
              <a:defRPr/>
            </a:pPr>
            <a:r>
              <a:rPr lang="zh-CN" altLang="zh-CN" dirty="0"/>
              <a:t>先</a:t>
            </a:r>
            <a:r>
              <a:rPr lang="zh-CN" altLang="en-US" dirty="0"/>
              <a:t>执行一次任务</a:t>
            </a:r>
            <a:r>
              <a:rPr lang="en-US" altLang="zh-CN" dirty="0"/>
              <a:t>A</a:t>
            </a:r>
            <a:r>
              <a:rPr lang="zh-CN" altLang="en-US" dirty="0"/>
              <a:t>，再</a:t>
            </a:r>
            <a:r>
              <a:rPr lang="zh-CN" altLang="zh-CN" dirty="0"/>
              <a:t>判断条件</a:t>
            </a:r>
            <a:r>
              <a:rPr lang="en-US" altLang="zh-CN" dirty="0"/>
              <a:t>P</a:t>
            </a:r>
          </a:p>
          <a:p>
            <a:pPr lvl="2">
              <a:defRPr/>
            </a:pPr>
            <a:r>
              <a:rPr lang="zh-CN" altLang="en-US" dirty="0"/>
              <a:t>当条件</a:t>
            </a:r>
            <a:r>
              <a:rPr lang="en-US" altLang="zh-CN" dirty="0"/>
              <a:t>P</a:t>
            </a:r>
            <a:r>
              <a:rPr lang="zh-CN" altLang="en-US" dirty="0"/>
              <a:t>成立时继续执行任务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endParaRPr lang="en-US" altLang="zh-CN" dirty="0"/>
          </a:p>
          <a:p>
            <a:pPr marL="914400" lvl="2" indent="0">
              <a:buFont typeface="Arial" charset="0"/>
              <a:buNone/>
              <a:defRPr/>
            </a:pPr>
            <a:r>
              <a:rPr lang="en-US" altLang="zh-CN" dirty="0"/>
              <a:t>   </a:t>
            </a:r>
            <a:r>
              <a:rPr lang="zh-CN" altLang="zh-CN" dirty="0"/>
              <a:t>并再次判断条件</a:t>
            </a:r>
            <a:r>
              <a:rPr lang="en-US" altLang="zh-CN" dirty="0"/>
              <a:t>P</a:t>
            </a:r>
            <a:r>
              <a:rPr lang="zh-CN" altLang="zh-CN" dirty="0"/>
              <a:t>，如此循环往复；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当条件</a:t>
            </a:r>
            <a:r>
              <a:rPr lang="en-US" altLang="zh-CN" dirty="0"/>
              <a:t>P</a:t>
            </a:r>
            <a:r>
              <a:rPr lang="zh-CN" altLang="en-US" dirty="0"/>
              <a:t>不</a:t>
            </a:r>
            <a:r>
              <a:rPr lang="zh-CN" altLang="zh-CN" dirty="0"/>
              <a:t>成立时，该流程结束。</a:t>
            </a:r>
          </a:p>
        </p:txBody>
      </p:sp>
      <p:sp>
        <p:nvSpPr>
          <p:cNvPr id="13315" name="Rectangle 34"/>
          <p:cNvSpPr>
            <a:spLocks noChangeArrowheads="1"/>
          </p:cNvSpPr>
          <p:nvPr/>
        </p:nvSpPr>
        <p:spPr bwMode="auto">
          <a:xfrm>
            <a:off x="0" y="982147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133350"/>
            <a:endParaRPr lang="zh-CN" altLang="zh-CN" sz="1800"/>
          </a:p>
        </p:txBody>
      </p:sp>
      <p:grpSp>
        <p:nvGrpSpPr>
          <p:cNvPr id="13316" name="组合 25"/>
          <p:cNvGrpSpPr>
            <a:grpSpLocks/>
          </p:cNvGrpSpPr>
          <p:nvPr/>
        </p:nvGrpSpPr>
        <p:grpSpPr bwMode="auto">
          <a:xfrm>
            <a:off x="7174566" y="2727326"/>
            <a:ext cx="4539660" cy="2727325"/>
            <a:chOff x="1694524" y="1552938"/>
            <a:chExt cx="3403836" cy="2727248"/>
          </a:xfrm>
        </p:grpSpPr>
        <p:sp>
          <p:nvSpPr>
            <p:cNvPr id="13319" name="Rectangle 18"/>
            <p:cNvSpPr>
              <a:spLocks noChangeArrowheads="1"/>
            </p:cNvSpPr>
            <p:nvPr/>
          </p:nvSpPr>
          <p:spPr bwMode="auto">
            <a:xfrm>
              <a:off x="1694524" y="1880521"/>
              <a:ext cx="3403836" cy="2126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3320" name="Text Box 17"/>
            <p:cNvSpPr txBox="1">
              <a:spLocks noChangeArrowheads="1"/>
            </p:cNvSpPr>
            <p:nvPr/>
          </p:nvSpPr>
          <p:spPr bwMode="auto">
            <a:xfrm>
              <a:off x="2452260" y="2404653"/>
              <a:ext cx="1056528" cy="4537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  A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3321" name="Line 16"/>
            <p:cNvSpPr>
              <a:spLocks noChangeShapeType="1"/>
            </p:cNvSpPr>
            <p:nvPr/>
          </p:nvSpPr>
          <p:spPr bwMode="auto">
            <a:xfrm>
              <a:off x="2979328" y="1552938"/>
              <a:ext cx="0" cy="831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2" name="Group 12"/>
            <p:cNvGrpSpPr>
              <a:grpSpLocks/>
            </p:cNvGrpSpPr>
            <p:nvPr/>
          </p:nvGrpSpPr>
          <p:grpSpPr bwMode="auto">
            <a:xfrm>
              <a:off x="2103271" y="3092088"/>
              <a:ext cx="1811873" cy="586715"/>
              <a:chOff x="3330" y="9956"/>
              <a:chExt cx="1516" cy="600"/>
            </a:xfrm>
          </p:grpSpPr>
          <p:sp>
            <p:nvSpPr>
              <p:cNvPr id="13330" name="AutoShape 14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3331" name="Text Box 13"/>
              <p:cNvSpPr txBox="1">
                <a:spLocks noChangeArrowheads="1"/>
              </p:cNvSpPr>
              <p:nvPr/>
            </p:nvSpPr>
            <p:spPr bwMode="auto">
              <a:xfrm>
                <a:off x="4039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 dirty="0">
                  <a:cs typeface="Times New Roman" pitchFamily="18" charset="0"/>
                </a:endParaRPr>
              </a:p>
            </p:txBody>
          </p:sp>
        </p:grp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015183" y="3693471"/>
              <a:ext cx="1195" cy="586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10"/>
            <p:cNvSpPr>
              <a:spLocks noChangeShapeType="1"/>
            </p:cNvSpPr>
            <p:nvPr/>
          </p:nvSpPr>
          <p:spPr bwMode="auto">
            <a:xfrm>
              <a:off x="2987695" y="2202236"/>
              <a:ext cx="1152141" cy="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>
              <a:off x="4127884" y="2212015"/>
              <a:ext cx="1195" cy="1164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Text Box 8"/>
            <p:cNvSpPr txBox="1">
              <a:spLocks noChangeArrowheads="1"/>
            </p:cNvSpPr>
            <p:nvPr/>
          </p:nvSpPr>
          <p:spPr bwMode="auto">
            <a:xfrm>
              <a:off x="3907973" y="3092088"/>
              <a:ext cx="196007" cy="2640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3327" name="Text Box 7"/>
            <p:cNvSpPr txBox="1">
              <a:spLocks noChangeArrowheads="1"/>
            </p:cNvSpPr>
            <p:nvPr/>
          </p:nvSpPr>
          <p:spPr bwMode="auto">
            <a:xfrm>
              <a:off x="3128724" y="3693471"/>
              <a:ext cx="196007" cy="2640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3328" name="Line 6"/>
            <p:cNvSpPr>
              <a:spLocks noChangeShapeType="1"/>
            </p:cNvSpPr>
            <p:nvPr/>
          </p:nvSpPr>
          <p:spPr bwMode="auto">
            <a:xfrm>
              <a:off x="3907973" y="3385446"/>
              <a:ext cx="234253" cy="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5"/>
            <p:cNvSpPr>
              <a:spLocks noChangeShapeType="1"/>
            </p:cNvSpPr>
            <p:nvPr/>
          </p:nvSpPr>
          <p:spPr bwMode="auto">
            <a:xfrm>
              <a:off x="3016379" y="2858380"/>
              <a:ext cx="1195" cy="2219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BEF1286-2969-4301-93D6-7246037F4E82}" type="slidenum">
              <a:rPr lang="en-US" altLang="zh-CN" sz="1200">
                <a:ea typeface="+mn-ea"/>
              </a:rPr>
              <a:pPr algn="r">
                <a:defRPr/>
              </a:pPr>
              <a:t>30</a:t>
            </a:fld>
            <a:endParaRPr lang="en-US" altLang="zh-CN" sz="1200">
              <a:ea typeface="+mn-ea"/>
            </a:endParaRPr>
          </a:p>
        </p:txBody>
      </p:sp>
      <p:sp>
        <p:nvSpPr>
          <p:cNvPr id="13318" name="标题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3DE1D6-C751-43C5-881B-A112C85B3F47}"/>
              </a:ext>
            </a:extLst>
          </p:cNvPr>
          <p:cNvSpPr/>
          <p:nvPr/>
        </p:nvSpPr>
        <p:spPr>
          <a:xfrm>
            <a:off x="1009640" y="3203975"/>
            <a:ext cx="5085566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do</a:t>
            </a:r>
          </a:p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任务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条件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P&gt;)</a:t>
            </a:r>
            <a:r>
              <a:rPr lang="pt-BR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3EAE31A-3554-42C6-BCBB-D09EF468D090}"/>
              </a:ext>
            </a:extLst>
          </p:cNvPr>
          <p:cNvCxnSpPr>
            <a:cxnSpLocks/>
          </p:cNvCxnSpPr>
          <p:nvPr/>
        </p:nvCxnSpPr>
        <p:spPr bwMode="auto">
          <a:xfrm flipV="1">
            <a:off x="9348755" y="4693057"/>
            <a:ext cx="841622" cy="324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472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1.3</a:t>
            </a:r>
            <a:r>
              <a:rPr lang="zh-CN" altLang="en-US" dirty="0"/>
              <a:t> </a:t>
            </a:r>
            <a:r>
              <a:rPr lang="zh-CN" altLang="zh-CN" dirty="0"/>
              <a:t>设计</a:t>
            </a:r>
            <a:r>
              <a:rPr lang="en-US" altLang="zh-CN" dirty="0"/>
              <a:t>C</a:t>
            </a:r>
            <a:r>
              <a:rPr lang="zh-CN" altLang="zh-CN" dirty="0"/>
              <a:t>程序，求输入的一个整数以内所有自然数的和，并输出。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	[</a:t>
            </a:r>
            <a:r>
              <a:rPr lang="zh-CN" altLang="zh-CN" dirty="0"/>
              <a:t>分析</a:t>
            </a:r>
            <a:r>
              <a:rPr lang="en-US" altLang="zh-CN" dirty="0"/>
              <a:t>] </a:t>
            </a:r>
            <a:r>
              <a:rPr lang="zh-CN" altLang="zh-CN" dirty="0"/>
              <a:t>求解这个问题的时候记不住求和公式没关系，可以用循环流程，依次把 </a:t>
            </a:r>
            <a:r>
              <a:rPr lang="en-US" altLang="zh-CN" dirty="0"/>
              <a:t>n </a:t>
            </a:r>
            <a:r>
              <a:rPr lang="zh-CN" altLang="zh-CN" dirty="0"/>
              <a:t>个自然数累加到存储和的变量中。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3187FF-0370-427F-B57B-9F06B1FFFEBD}" type="slidenum">
              <a:rPr lang="en-US" altLang="zh-CN" sz="1200">
                <a:ea typeface="+mn-ea"/>
              </a:rPr>
              <a:pPr algn="r">
                <a:defRPr/>
              </a:pPr>
              <a:t>31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3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65609" y="1088740"/>
            <a:ext cx="12088826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1, sum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n)	     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该行没有分号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sum = sum +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可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改为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”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+ 1;	    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可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改为“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                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可以没有；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("Sum. of integers 1-%d: %d\n", n, sum);</a:t>
            </a:r>
            <a:endParaRPr lang="zh-CN" altLang="zh-CN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3187FF-0370-427F-B57B-9F06B1FFFEBD}" type="slidenum">
              <a:rPr lang="en-US" altLang="zh-CN" sz="1200">
                <a:ea typeface="+mn-ea"/>
              </a:rPr>
              <a:pPr algn="r">
                <a:defRPr/>
              </a:pPr>
              <a:t>32</a:t>
            </a:fld>
            <a:endParaRPr lang="en-US" altLang="zh-CN" sz="1200">
              <a:ea typeface="+mn-ea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46D9F2E-8DA7-451D-829A-6C09234BDD9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69581" y="3429000"/>
            <a:ext cx="495055" cy="1575174"/>
          </a:xfrm>
          <a:prstGeom prst="curvedRightArrow">
            <a:avLst>
              <a:gd name="adj1" fmla="val 23610"/>
              <a:gd name="adj2" fmla="val 39355"/>
              <a:gd name="adj3" fmla="val 2013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>
              <a:latin typeface="Comic Sans MS" pitchFamily="66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20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65609" y="1088740"/>
            <a:ext cx="12088826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1, sum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n)	     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该行没有分号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sum = sum +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可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改为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”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+ 1;	    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可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改为“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("Sum. of integers 1-%d: %d\n", n, sum);</a:t>
            </a:r>
            <a:endParaRPr lang="zh-CN" altLang="zh-CN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3187FF-0370-427F-B57B-9F06B1FFFEBD}" type="slidenum">
              <a:rPr lang="en-US" altLang="zh-CN" sz="1200">
                <a:ea typeface="+mn-ea"/>
              </a:rPr>
              <a:pPr algn="r">
                <a:defRPr/>
              </a:pPr>
              <a:t>33</a:t>
            </a:fld>
            <a:endParaRPr lang="en-US" altLang="zh-CN" sz="1200">
              <a:ea typeface="+mn-ea"/>
            </a:endParaRP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965DAC86-647D-4EA2-9F4E-EE3A78C9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918"/>
            <a:ext cx="12190413" cy="5713412"/>
          </a:xfrm>
          <a:prstGeom prst="rect">
            <a:avLst/>
          </a:prstGeom>
          <a:solidFill>
            <a:schemeClr val="bg1">
              <a:alpha val="870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7" name="组合 60">
            <a:extLst>
              <a:ext uri="{FF2B5EF4-FFF2-40B4-BE49-F238E27FC236}">
                <a16:creationId xmlns:a16="http://schemas.microsoft.com/office/drawing/2014/main" id="{9A4EDFC1-81B4-4A5C-8097-D7350088FF76}"/>
              </a:ext>
            </a:extLst>
          </p:cNvPr>
          <p:cNvGrpSpPr>
            <a:grpSpLocks/>
          </p:cNvGrpSpPr>
          <p:nvPr/>
        </p:nvGrpSpPr>
        <p:grpSpPr bwMode="auto">
          <a:xfrm>
            <a:off x="8075426" y="1553015"/>
            <a:ext cx="3839134" cy="4486275"/>
            <a:chOff x="6003441" y="684091"/>
            <a:chExt cx="2880209" cy="4486377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39327C61-3A71-40EA-A90A-B443A994A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6400" y="1179100"/>
              <a:ext cx="1656000" cy="383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sum = 0</a:t>
              </a:r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1803FBF7-BB4A-443C-B543-4131D0E70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441" y="3144472"/>
              <a:ext cx="1860439" cy="658832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CB2AA44A-FB37-4ED3-BE71-178907982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8783" y="3282827"/>
              <a:ext cx="1121663" cy="312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&lt;= n?</a:t>
              </a: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783214A2-4EDC-491C-877D-ECE619C0F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8789" y="3473450"/>
              <a:ext cx="288000" cy="1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7D143132-B661-4560-B49B-526F62DBB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7850" y="4618528"/>
              <a:ext cx="0" cy="410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1E897F75-55F1-47A1-95CC-F2B70654E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7850" y="1562100"/>
              <a:ext cx="0" cy="158400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1">
              <a:extLst>
                <a:ext uri="{FF2B5EF4-FFF2-40B4-BE49-F238E27FC236}">
                  <a16:creationId xmlns:a16="http://schemas.microsoft.com/office/drawing/2014/main" id="{3B8FC567-65E3-4551-926D-F057BCC89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839" y="3176976"/>
              <a:ext cx="201261" cy="2964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5" name="Text Box 32">
              <a:extLst>
                <a:ext uri="{FF2B5EF4-FFF2-40B4-BE49-F238E27FC236}">
                  <a16:creationId xmlns:a16="http://schemas.microsoft.com/office/drawing/2014/main" id="{AD5ECB77-B9D9-41EB-BC59-0BA0DC342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8481" y="3797269"/>
              <a:ext cx="201261" cy="2964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6F3F75AB-DE2F-4E66-B654-8D1A01BA7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97441" y="684091"/>
              <a:ext cx="295756" cy="109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83BC2229-664B-48B6-9908-C87CB8FD0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8309" y="5169370"/>
              <a:ext cx="311709" cy="109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7">
              <a:extLst>
                <a:ext uri="{FF2B5EF4-FFF2-40B4-BE49-F238E27FC236}">
                  <a16:creationId xmlns:a16="http://schemas.microsoft.com/office/drawing/2014/main" id="{36D402EE-10A1-4645-B0D7-306BD922C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2191" y="4241768"/>
              <a:ext cx="1395154" cy="3766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   输出 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sum</a:t>
              </a:r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BE655E54-F6BD-4D62-839A-7451C5618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7850" y="3799465"/>
              <a:ext cx="0" cy="410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id="{79F7C51F-3D8D-4635-9A36-2E51F608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300" y="2774919"/>
              <a:ext cx="1611350" cy="3766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sum += </a:t>
              </a:r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 Box 37">
              <a:extLst>
                <a:ext uri="{FF2B5EF4-FFF2-40B4-BE49-F238E27FC236}">
                  <a16:creationId xmlns:a16="http://schemas.microsoft.com/office/drawing/2014/main" id="{2D992BD5-D043-40D1-B72C-C583BA182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335" y="2051050"/>
              <a:ext cx="1084847" cy="3766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++</a:t>
              </a:r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39">
              <a:extLst>
                <a:ext uri="{FF2B5EF4-FFF2-40B4-BE49-F238E27FC236}">
                  <a16:creationId xmlns:a16="http://schemas.microsoft.com/office/drawing/2014/main" id="{B7F9D341-1085-4CD2-B66D-A4D6ECD41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7850" y="861890"/>
              <a:ext cx="0" cy="25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" name="直接箭头连接符 51">
              <a:extLst>
                <a:ext uri="{FF2B5EF4-FFF2-40B4-BE49-F238E27FC236}">
                  <a16:creationId xmlns:a16="http://schemas.microsoft.com/office/drawing/2014/main" id="{47386577-EC5E-485D-A16B-46D089293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8013576" y="3325094"/>
              <a:ext cx="324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箭头连接符 52">
              <a:extLst>
                <a:ext uri="{FF2B5EF4-FFF2-40B4-BE49-F238E27FC236}">
                  <a16:creationId xmlns:a16="http://schemas.microsoft.com/office/drawing/2014/main" id="{6753270D-1DF9-4025-BF0D-466635191D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8011987" y="2613100"/>
              <a:ext cx="324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" name="组合 58">
              <a:extLst>
                <a:ext uri="{FF2B5EF4-FFF2-40B4-BE49-F238E27FC236}">
                  <a16:creationId xmlns:a16="http://schemas.microsoft.com/office/drawing/2014/main" id="{4D4D4765-E438-4D23-B613-D2FA5DA0D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399" y="1739900"/>
              <a:ext cx="1261587" cy="288000"/>
              <a:chOff x="6824300" y="1073150"/>
              <a:chExt cx="1221885" cy="288000"/>
            </a:xfrm>
          </p:grpSpPr>
          <p:cxnSp>
            <p:nvCxnSpPr>
              <p:cNvPr id="26" name="直接箭头连接符 56">
                <a:extLst>
                  <a:ext uri="{FF2B5EF4-FFF2-40B4-BE49-F238E27FC236}">
                    <a16:creationId xmlns:a16="http://schemas.microsoft.com/office/drawing/2014/main" id="{4CC00C72-30BD-4878-ACD1-274FD30061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6824300" y="1073150"/>
                <a:ext cx="1220348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箭头连接符 57">
                <a:extLst>
                  <a:ext uri="{FF2B5EF4-FFF2-40B4-BE49-F238E27FC236}">
                    <a16:creationId xmlns:a16="http://schemas.microsoft.com/office/drawing/2014/main" id="{C2BD1BD7-68EB-4894-91F3-287FD4E592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02185" y="1217150"/>
                <a:ext cx="2880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9CA31459-097B-4C77-8C19-4308B41D7132}"/>
              </a:ext>
            </a:extLst>
          </p:cNvPr>
          <p:cNvSpPr/>
          <p:nvPr/>
        </p:nvSpPr>
        <p:spPr bwMode="auto">
          <a:xfrm>
            <a:off x="7656978" y="2544160"/>
            <a:ext cx="4421783" cy="225402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013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35980" y="1306514"/>
            <a:ext cx="12046498" cy="5539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1, sum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do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	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n)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该行有分号</a:t>
            </a:r>
          </a:p>
          <a:p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("Sum. of integers 1-%d: %d\n", n, sum);</a:t>
            </a:r>
            <a:endParaRPr lang="zh-CN" altLang="zh-CN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FCC8EA6-EBFE-49E0-809A-F6CAA928EE55}" type="slidenum">
              <a:rPr lang="en-US" altLang="zh-CN" sz="1200">
                <a:ea typeface="+mn-ea"/>
              </a:rPr>
              <a:pPr algn="r">
                <a:defRPr/>
              </a:pPr>
              <a:t>34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6255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3187FF-0370-427F-B57B-9F06B1FFFEBD}" type="slidenum">
              <a:rPr lang="en-US" altLang="zh-CN" sz="1200">
                <a:ea typeface="+mn-ea"/>
              </a:rPr>
              <a:pPr algn="r">
                <a:defRPr/>
              </a:pPr>
              <a:t>35</a:t>
            </a:fld>
            <a:endParaRPr lang="en-US" altLang="zh-CN" sz="1200">
              <a:ea typeface="+mn-ea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B5C19C09-588D-4A16-AD03-B97E50AB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0" y="1306514"/>
            <a:ext cx="12046498" cy="5539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1, sum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do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	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n)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该行有分号</a:t>
            </a:r>
          </a:p>
          <a:p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("Sum. of integers 1-%d: %d\n", n, sum);</a:t>
            </a:r>
            <a:endParaRPr lang="zh-CN" altLang="zh-CN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BFF51DE4-2B26-4D4D-BD08-4792212D6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38690"/>
            <a:ext cx="12190413" cy="5914510"/>
          </a:xfrm>
          <a:prstGeom prst="rect">
            <a:avLst/>
          </a:prstGeom>
          <a:solidFill>
            <a:schemeClr val="bg1">
              <a:alpha val="870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F7009081-CCD6-4FCE-B61D-101316B3E5C9}"/>
              </a:ext>
            </a:extLst>
          </p:cNvPr>
          <p:cNvGrpSpPr>
            <a:grpSpLocks/>
          </p:cNvGrpSpPr>
          <p:nvPr/>
        </p:nvGrpSpPr>
        <p:grpSpPr bwMode="auto">
          <a:xfrm>
            <a:off x="8359745" y="1012826"/>
            <a:ext cx="2895223" cy="4486275"/>
            <a:chOff x="6003925" y="684213"/>
            <a:chExt cx="2171035" cy="4486275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621053AD-0ECE-4F88-B348-1B065B861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6865" y="1179211"/>
              <a:ext cx="1655722" cy="382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sum = 0</a:t>
              </a:r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0DB9B8BB-85E8-49C1-9A08-8B9E9CE3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3144538"/>
              <a:ext cx="1860126" cy="65881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22C316A0-961F-472D-8F08-4E0C61AB2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9202" y="3282890"/>
              <a:ext cx="1121475" cy="31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&lt;= n?</a:t>
              </a: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03C47A03-2A97-4E0A-8E33-7B9C210A7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8960" y="3473509"/>
              <a:ext cx="306000" cy="1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9542BAB6-4F1A-4D35-A769-52B3945F8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8179" y="4618561"/>
              <a:ext cx="0" cy="41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8F74FCBD-3878-4B1B-8ED9-97290375B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8179" y="1562202"/>
              <a:ext cx="0" cy="396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1">
              <a:extLst>
                <a:ext uri="{FF2B5EF4-FFF2-40B4-BE49-F238E27FC236}">
                  <a16:creationId xmlns:a16="http://schemas.microsoft.com/office/drawing/2014/main" id="{32D32ABD-2481-4567-86D6-BA826AB43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8015" y="3177041"/>
              <a:ext cx="201227" cy="2964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5" name="Text Box 32">
              <a:extLst>
                <a:ext uri="{FF2B5EF4-FFF2-40B4-BE49-F238E27FC236}">
                  <a16:creationId xmlns:a16="http://schemas.microsoft.com/office/drawing/2014/main" id="{D98F61B3-8EFC-4FAD-B8EC-A72215CC2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8793" y="3797320"/>
              <a:ext cx="201227" cy="2964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D744512B-9FAD-49B0-BE99-FDCA0BABB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97792" y="684213"/>
              <a:ext cx="295706" cy="109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72B02616-C481-406A-A22C-C62E8B334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8661" y="5169390"/>
              <a:ext cx="311657" cy="109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7">
              <a:extLst>
                <a:ext uri="{FF2B5EF4-FFF2-40B4-BE49-F238E27FC236}">
                  <a16:creationId xmlns:a16="http://schemas.microsoft.com/office/drawing/2014/main" id="{C7938D08-2ABF-4E07-9893-8648F19E7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2628" y="4241809"/>
              <a:ext cx="1394920" cy="3766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     输出 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sum</a:t>
              </a:r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27F6DD00-F2D5-49AE-BFE3-0DC301926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8179" y="3799516"/>
              <a:ext cx="0" cy="410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id="{198BA27C-AE8C-4F6B-99FB-0391C6CE0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190" y="1972257"/>
              <a:ext cx="1611079" cy="3766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sum += </a:t>
              </a:r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 Box 37">
              <a:extLst>
                <a:ext uri="{FF2B5EF4-FFF2-40B4-BE49-F238E27FC236}">
                  <a16:creationId xmlns:a16="http://schemas.microsoft.com/office/drawing/2014/main" id="{2FCAB898-2E25-481A-A713-C24CDB8AF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0396" y="2621592"/>
              <a:ext cx="1084665" cy="312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++</a:t>
              </a:r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39">
              <a:extLst>
                <a:ext uri="{FF2B5EF4-FFF2-40B4-BE49-F238E27FC236}">
                  <a16:creationId xmlns:a16="http://schemas.microsoft.com/office/drawing/2014/main" id="{6B720983-0333-4770-B079-18129ABBD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8179" y="862008"/>
              <a:ext cx="0" cy="2519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" name="直接箭头连接符 51">
              <a:extLst>
                <a:ext uri="{FF2B5EF4-FFF2-40B4-BE49-F238E27FC236}">
                  <a16:creationId xmlns:a16="http://schemas.microsoft.com/office/drawing/2014/main" id="{F662015A-7FD3-4609-8DEA-AA81E821A6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308400" y="2610005"/>
              <a:ext cx="1728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箭头连接符 52">
              <a:extLst>
                <a:ext uri="{FF2B5EF4-FFF2-40B4-BE49-F238E27FC236}">
                  <a16:creationId xmlns:a16="http://schemas.microsoft.com/office/drawing/2014/main" id="{266E6736-BE69-497D-95B4-240C1A85DB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787848" y="2474879"/>
              <a:ext cx="252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5" name="组合 58">
              <a:extLst>
                <a:ext uri="{FF2B5EF4-FFF2-40B4-BE49-F238E27FC236}">
                  <a16:creationId xmlns:a16="http://schemas.microsoft.com/office/drawing/2014/main" id="{A606E981-B161-49F7-B1F9-C87BBC128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730" y="1739998"/>
              <a:ext cx="1261375" cy="287993"/>
              <a:chOff x="6824300" y="1073150"/>
              <a:chExt cx="1221885" cy="288000"/>
            </a:xfrm>
          </p:grpSpPr>
          <p:cxnSp>
            <p:nvCxnSpPr>
              <p:cNvPr id="27" name="直接箭头连接符 56">
                <a:extLst>
                  <a:ext uri="{FF2B5EF4-FFF2-40B4-BE49-F238E27FC236}">
                    <a16:creationId xmlns:a16="http://schemas.microsoft.com/office/drawing/2014/main" id="{815AFCB3-67A5-45F8-AF21-AB3E9B72C8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6824300" y="1073150"/>
                <a:ext cx="1220348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57">
                <a:extLst>
                  <a:ext uri="{FF2B5EF4-FFF2-40B4-BE49-F238E27FC236}">
                    <a16:creationId xmlns:a16="http://schemas.microsoft.com/office/drawing/2014/main" id="{3B818818-BF37-46B7-8C39-12106BF341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02185" y="1217150"/>
                <a:ext cx="2880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" name="直接箭头连接符 52">
              <a:extLst>
                <a:ext uri="{FF2B5EF4-FFF2-40B4-BE49-F238E27FC236}">
                  <a16:creationId xmlns:a16="http://schemas.microsoft.com/office/drawing/2014/main" id="{D4052A9B-906B-41A7-B941-7833F16568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804260" y="3041945"/>
              <a:ext cx="216000" cy="0"/>
            </a:xfrm>
            <a:prstGeom prst="straightConnector1">
              <a:avLst/>
            </a:prstGeom>
            <a:ln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id="{B471556E-502F-48CE-853F-6D90121B450B}"/>
              </a:ext>
            </a:extLst>
          </p:cNvPr>
          <p:cNvSpPr/>
          <p:nvPr/>
        </p:nvSpPr>
        <p:spPr bwMode="auto">
          <a:xfrm>
            <a:off x="7490361" y="1985069"/>
            <a:ext cx="4421783" cy="225402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12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两类循环的异同点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sz="2400" dirty="0"/>
              <a:t>条件</a:t>
            </a:r>
            <a:r>
              <a:rPr lang="en-US" altLang="zh-CN" sz="2400" dirty="0"/>
              <a:t>P</a:t>
            </a:r>
            <a:r>
              <a:rPr lang="zh-CN" altLang="zh-CN" sz="2400" dirty="0"/>
              <a:t>至少判断一次，并在执行任务</a:t>
            </a:r>
            <a:r>
              <a:rPr lang="en-US" altLang="zh-CN" sz="2400" dirty="0"/>
              <a:t>A</a:t>
            </a:r>
            <a:r>
              <a:rPr lang="zh-CN" altLang="zh-CN" sz="2400" dirty="0"/>
              <a:t>之后继续判断下一次</a:t>
            </a:r>
            <a:r>
              <a:rPr lang="zh-CN" altLang="en-US" sz="2400" dirty="0"/>
              <a:t>；</a:t>
            </a:r>
            <a:r>
              <a:rPr lang="zh-CN" altLang="zh-CN" sz="2400" dirty="0"/>
              <a:t>任务</a:t>
            </a:r>
            <a:r>
              <a:rPr lang="en-US" altLang="zh-CN" sz="2400" dirty="0"/>
              <a:t>A</a:t>
            </a:r>
            <a:r>
              <a:rPr lang="zh-CN" altLang="zh-CN" sz="2400" dirty="0"/>
              <a:t>可能执行有限次</a:t>
            </a:r>
            <a:r>
              <a:rPr lang="zh-CN" altLang="en-US" sz="2400" dirty="0"/>
              <a:t>（条件</a:t>
            </a:r>
            <a:r>
              <a:rPr lang="en-US" altLang="zh-CN" sz="2400" dirty="0"/>
              <a:t>P</a:t>
            </a:r>
            <a:r>
              <a:rPr lang="zh-CN" altLang="en-US" sz="2400" dirty="0"/>
              <a:t>存在不成立的可能）</a:t>
            </a:r>
            <a:r>
              <a:rPr lang="zh-CN" altLang="zh-CN" sz="2400" dirty="0"/>
              <a:t>，也</a:t>
            </a:r>
            <a:r>
              <a:rPr lang="zh-CN" altLang="en-US" sz="2400" dirty="0"/>
              <a:t>可能</a:t>
            </a:r>
            <a:r>
              <a:rPr lang="zh-CN" altLang="zh-CN" sz="2400" dirty="0"/>
              <a:t>执行无限次，即死循环</a:t>
            </a:r>
            <a:r>
              <a:rPr lang="zh-CN" altLang="en-US" sz="2400" dirty="0"/>
              <a:t>（条件</a:t>
            </a:r>
            <a:r>
              <a:rPr lang="en-US" altLang="zh-CN" sz="2400" dirty="0"/>
              <a:t>P</a:t>
            </a:r>
            <a:r>
              <a:rPr lang="zh-CN" altLang="en-US" sz="2400" dirty="0"/>
              <a:t>一直成立）。</a:t>
            </a:r>
            <a:r>
              <a:rPr lang="zh-CN" altLang="en-US" sz="2400" dirty="0">
                <a:solidFill>
                  <a:srgbClr val="FF0000"/>
                </a:solidFill>
              </a:rPr>
              <a:t>所以要注意条件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>
                <a:solidFill>
                  <a:srgbClr val="FF0000"/>
                </a:solidFill>
              </a:rPr>
              <a:t>的设计，避免循环不能正确执行或死循环。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zh-CN" sz="2400" dirty="0"/>
              <a:t>条件</a:t>
            </a:r>
            <a:r>
              <a:rPr lang="en-US" altLang="zh-CN" sz="2400" dirty="0"/>
              <a:t>P</a:t>
            </a:r>
            <a:r>
              <a:rPr lang="zh-CN" altLang="zh-CN" sz="2400" dirty="0"/>
              <a:t>一开始不成立的情况下，先判断的循环一次任务也不执行，而后判断的循环会执行一次任务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8436" name="组合 25"/>
          <p:cNvGrpSpPr>
            <a:grpSpLocks/>
          </p:cNvGrpSpPr>
          <p:nvPr/>
        </p:nvGrpSpPr>
        <p:grpSpPr bwMode="auto">
          <a:xfrm>
            <a:off x="6459226" y="1338264"/>
            <a:ext cx="4939657" cy="2727325"/>
            <a:chOff x="1694524" y="1552938"/>
            <a:chExt cx="3403836" cy="2727248"/>
          </a:xfrm>
        </p:grpSpPr>
        <p:sp>
          <p:nvSpPr>
            <p:cNvPr id="18452" name="Rectangle 18"/>
            <p:cNvSpPr>
              <a:spLocks noChangeArrowheads="1"/>
            </p:cNvSpPr>
            <p:nvPr/>
          </p:nvSpPr>
          <p:spPr bwMode="auto">
            <a:xfrm>
              <a:off x="1694524" y="1880521"/>
              <a:ext cx="3403836" cy="2126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8453" name="Text Box 17"/>
            <p:cNvSpPr txBox="1">
              <a:spLocks noChangeArrowheads="1"/>
            </p:cNvSpPr>
            <p:nvPr/>
          </p:nvSpPr>
          <p:spPr bwMode="auto">
            <a:xfrm>
              <a:off x="2452260" y="2404653"/>
              <a:ext cx="1056528" cy="4537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  A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8454" name="Line 16"/>
            <p:cNvSpPr>
              <a:spLocks noChangeShapeType="1"/>
            </p:cNvSpPr>
            <p:nvPr/>
          </p:nvSpPr>
          <p:spPr bwMode="auto">
            <a:xfrm>
              <a:off x="2979328" y="1552938"/>
              <a:ext cx="0" cy="831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55" name="Group 12"/>
            <p:cNvGrpSpPr>
              <a:grpSpLocks/>
            </p:cNvGrpSpPr>
            <p:nvPr/>
          </p:nvGrpSpPr>
          <p:grpSpPr bwMode="auto">
            <a:xfrm>
              <a:off x="2103271" y="3092088"/>
              <a:ext cx="1811873" cy="586715"/>
              <a:chOff x="3330" y="9956"/>
              <a:chExt cx="1516" cy="600"/>
            </a:xfrm>
          </p:grpSpPr>
          <p:sp>
            <p:nvSpPr>
              <p:cNvPr id="18463" name="AutoShape 14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8464" name="Text Box 13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18456" name="Line 11"/>
            <p:cNvSpPr>
              <a:spLocks noChangeShapeType="1"/>
            </p:cNvSpPr>
            <p:nvPr/>
          </p:nvSpPr>
          <p:spPr bwMode="auto">
            <a:xfrm>
              <a:off x="3015183" y="3693471"/>
              <a:ext cx="0" cy="586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10"/>
            <p:cNvSpPr>
              <a:spLocks noChangeShapeType="1"/>
            </p:cNvSpPr>
            <p:nvPr/>
          </p:nvSpPr>
          <p:spPr bwMode="auto">
            <a:xfrm>
              <a:off x="2987695" y="2202236"/>
              <a:ext cx="1152141" cy="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9"/>
            <p:cNvSpPr>
              <a:spLocks noChangeShapeType="1"/>
            </p:cNvSpPr>
            <p:nvPr/>
          </p:nvSpPr>
          <p:spPr bwMode="auto">
            <a:xfrm>
              <a:off x="4127884" y="2212015"/>
              <a:ext cx="0" cy="1164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Text Box 8"/>
            <p:cNvSpPr txBox="1">
              <a:spLocks noChangeArrowheads="1"/>
            </p:cNvSpPr>
            <p:nvPr/>
          </p:nvSpPr>
          <p:spPr bwMode="auto">
            <a:xfrm>
              <a:off x="3907973" y="3092088"/>
              <a:ext cx="196007" cy="2640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18460" name="Text Box 7"/>
            <p:cNvSpPr txBox="1">
              <a:spLocks noChangeArrowheads="1"/>
            </p:cNvSpPr>
            <p:nvPr/>
          </p:nvSpPr>
          <p:spPr bwMode="auto">
            <a:xfrm>
              <a:off x="3128724" y="3693471"/>
              <a:ext cx="196007" cy="2640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18461" name="Line 6"/>
            <p:cNvSpPr>
              <a:spLocks noChangeShapeType="1"/>
            </p:cNvSpPr>
            <p:nvPr/>
          </p:nvSpPr>
          <p:spPr bwMode="auto">
            <a:xfrm>
              <a:off x="3907973" y="3385446"/>
              <a:ext cx="234253" cy="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5"/>
            <p:cNvSpPr>
              <a:spLocks noChangeShapeType="1"/>
            </p:cNvSpPr>
            <p:nvPr/>
          </p:nvSpPr>
          <p:spPr bwMode="auto">
            <a:xfrm>
              <a:off x="3016379" y="2858380"/>
              <a:ext cx="0" cy="2219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8A291CD-1C76-48DF-80A4-5B00EC2EE00E}" type="slidenum">
              <a:rPr lang="en-US" altLang="zh-CN" sz="1200">
                <a:ea typeface="+mn-ea"/>
              </a:rPr>
              <a:pPr algn="r">
                <a:defRPr/>
              </a:pPr>
              <a:t>36</a:t>
            </a:fld>
            <a:endParaRPr lang="en-US" altLang="zh-CN" sz="1200">
              <a:ea typeface="+mn-ea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5737BD8-8213-4685-AF7F-41A4B157B7A1}"/>
              </a:ext>
            </a:extLst>
          </p:cNvPr>
          <p:cNvGrpSpPr/>
          <p:nvPr/>
        </p:nvGrpSpPr>
        <p:grpSpPr>
          <a:xfrm>
            <a:off x="1144656" y="1338264"/>
            <a:ext cx="4477416" cy="2630796"/>
            <a:chOff x="6334359" y="3055938"/>
            <a:chExt cx="4207386" cy="2280194"/>
          </a:xfrm>
        </p:grpSpPr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320D482F-7ED5-46C9-944A-F9BF319EB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359" y="3360267"/>
              <a:ext cx="4207386" cy="19758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6" name="Text Box 18">
              <a:extLst>
                <a:ext uri="{FF2B5EF4-FFF2-40B4-BE49-F238E27FC236}">
                  <a16:creationId xmlns:a16="http://schemas.microsoft.com/office/drawing/2014/main" id="{44417BED-51F3-4548-8876-8B966FC13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273" y="4606453"/>
              <a:ext cx="1305944" cy="421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A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A7247428-625C-42C4-A80A-51EEB75EA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2470" y="3055938"/>
              <a:ext cx="1477" cy="603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13">
              <a:extLst>
                <a:ext uri="{FF2B5EF4-FFF2-40B4-BE49-F238E27FC236}">
                  <a16:creationId xmlns:a16="http://schemas.microsoft.com/office/drawing/2014/main" id="{80C0D88F-C306-4E33-B82B-B7D895892B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1191" y="3657327"/>
              <a:ext cx="2239606" cy="545067"/>
              <a:chOff x="3330" y="9956"/>
              <a:chExt cx="1516" cy="600"/>
            </a:xfrm>
          </p:grpSpPr>
          <p:sp>
            <p:nvSpPr>
              <p:cNvPr id="45" name="AutoShape 15">
                <a:extLst>
                  <a:ext uri="{FF2B5EF4-FFF2-40B4-BE49-F238E27FC236}">
                    <a16:creationId xmlns:a16="http://schemas.microsoft.com/office/drawing/2014/main" id="{A6D845F2-40D6-4BD6-9148-6DEAF11FA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46" name="Text Box 14">
                <a:extLst>
                  <a:ext uri="{FF2B5EF4-FFF2-40B4-BE49-F238E27FC236}">
                    <a16:creationId xmlns:a16="http://schemas.microsoft.com/office/drawing/2014/main" id="{14B0262D-7099-48E5-AABD-111052C22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39" name="Line 12">
              <a:extLst>
                <a:ext uri="{FF2B5EF4-FFF2-40B4-BE49-F238E27FC236}">
                  <a16:creationId xmlns:a16="http://schemas.microsoft.com/office/drawing/2014/main" id="{42248CA4-0138-4A4C-BF1E-94B12E4BD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7586" y="4186041"/>
              <a:ext cx="0" cy="4224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0">
              <a:extLst>
                <a:ext uri="{FF2B5EF4-FFF2-40B4-BE49-F238E27FC236}">
                  <a16:creationId xmlns:a16="http://schemas.microsoft.com/office/drawing/2014/main" id="{54A1E0C2-4279-4624-9468-C3020DA12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0797" y="3905313"/>
              <a:ext cx="297371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AC846DC9-DAC2-41CC-9E4C-913F37989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8168" y="3904424"/>
              <a:ext cx="0" cy="911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7D82484A-F28D-4218-A3B6-C78B9AADE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202" y="4233736"/>
              <a:ext cx="242279" cy="245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2E737747-6909-4028-A2D1-3C83CB425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0400" y="4025788"/>
              <a:ext cx="242279" cy="245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A59BDAD6-D06E-42F8-9683-E1EE229C2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0968" y="4817212"/>
              <a:ext cx="6972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596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95766" y="1240984"/>
            <a:ext cx="42480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sum=0;                           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100)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6476157" y="1240984"/>
            <a:ext cx="4248000" cy="273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sum=0;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100);</a:t>
            </a:r>
            <a:endParaRPr lang="en-US" altLang="zh-CN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CEEDBFA-08B2-40A1-BDE4-83EF9D134F5D}" type="slidenum">
              <a:rPr lang="en-US" altLang="zh-CN" sz="1200">
                <a:ea typeface="+mn-ea"/>
              </a:rPr>
              <a:pPr algn="r">
                <a:defRPr/>
              </a:pPr>
              <a:t>37</a:t>
            </a:fld>
            <a:endParaRPr lang="en-US" altLang="zh-CN" sz="1200">
              <a:ea typeface="+mn-ea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17982" y="818710"/>
            <a:ext cx="151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？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189D49B-2A7E-4F03-9088-802B4534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7" y="463550"/>
            <a:ext cx="11987239" cy="228600"/>
          </a:xfrm>
        </p:spPr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 err="1"/>
              <a:t>i</a:t>
            </a:r>
            <a:r>
              <a:rPr lang="en-US" altLang="zh-CN" dirty="0"/>
              <a:t>++ </a:t>
            </a:r>
            <a:r>
              <a:rPr lang="zh-CN" altLang="en-US" dirty="0"/>
              <a:t>和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zh-CN" altLang="en-US" dirty="0"/>
              <a:t>的顺序可以交换么？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EDD4BED-9B24-4564-A0BD-4CDFB47DA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2933" y="818710"/>
            <a:ext cx="151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=101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？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332DDC1-732C-4388-8E86-5708E69F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6" y="4079951"/>
            <a:ext cx="42480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=1, sum=0;                            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&lt;= 100)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}//?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83BCFD1-13F8-4FC9-9CA6-7EE7F024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157" y="4079951"/>
            <a:ext cx="42480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=1, sum=0;	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&lt;= 100);//?</a:t>
            </a:r>
          </a:p>
        </p:txBody>
      </p:sp>
    </p:spTree>
    <p:extLst>
      <p:ext uri="{BB962C8B-B14F-4D97-AF65-F5344CB8AC3E}">
        <p14:creationId xmlns:p14="http://schemas.microsoft.com/office/powerpoint/2010/main" val="335531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zh-CN"/>
              <a:t>while</a:t>
            </a:r>
            <a:r>
              <a:rPr lang="zh-CN" altLang="zh-CN"/>
              <a:t>语句和</a:t>
            </a:r>
            <a:r>
              <a:rPr lang="pt-BR" altLang="zh-CN"/>
              <a:t>do...while</a:t>
            </a:r>
            <a:r>
              <a:rPr lang="zh-CN" altLang="zh-CN"/>
              <a:t>语句</a:t>
            </a:r>
            <a:r>
              <a:rPr lang="zh-CN" altLang="en-US"/>
              <a:t>的书写</a:t>
            </a:r>
            <a:endParaRPr lang="zh-CN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121" y="863600"/>
            <a:ext cx="11995705" cy="42354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多写或少写分号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如果条件成立时要执行多个语句，则一定要</a:t>
            </a:r>
            <a:r>
              <a:rPr lang="zh-CN" altLang="pt-BR" sz="2400" dirty="0"/>
              <a:t>用花括号把这些语句写成复合语句的形式</a:t>
            </a:r>
            <a:r>
              <a:rPr lang="zh-CN" altLang="en-US" sz="2400" dirty="0"/>
              <a:t>，否则，编译错</a:t>
            </a:r>
            <a:r>
              <a:rPr lang="en-US" altLang="zh-CN" sz="2400" dirty="0"/>
              <a:t>/</a:t>
            </a:r>
            <a:r>
              <a:rPr lang="zh-CN" altLang="en-US" sz="2400" dirty="0"/>
              <a:t>或结果不正确</a:t>
            </a:r>
            <a:r>
              <a:rPr lang="en-US" altLang="zh-CN" sz="2400" dirty="0"/>
              <a:t>/</a:t>
            </a:r>
            <a:r>
              <a:rPr lang="zh-CN" altLang="en-US" sz="2400" dirty="0"/>
              <a:t>甚至出现死循环，因为缩进并不改变程序的逻辑。</a:t>
            </a:r>
            <a:endParaRPr lang="zh-CN" altLang="pt-BR" sz="2400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B3AB3A7-31BC-49A1-987C-797ACEB32873}" type="slidenum">
              <a:rPr lang="en-US" altLang="zh-CN" sz="1200">
                <a:ea typeface="+mn-ea"/>
              </a:rPr>
              <a:pPr algn="r">
                <a:defRPr/>
              </a:pPr>
              <a:t>38</a:t>
            </a:fld>
            <a:endParaRPr lang="en-US" altLang="zh-CN" sz="1200">
              <a:ea typeface="+mn-ea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719574" y="4730750"/>
            <a:ext cx="5136482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N)	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	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		</a:t>
            </a:r>
          </a:p>
          <a:p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755552" y="5099050"/>
            <a:ext cx="13798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{</a:t>
            </a: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}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9463" name="矩形 1"/>
          <p:cNvSpPr>
            <a:spLocks noChangeArrowheads="1"/>
          </p:cNvSpPr>
          <p:nvPr/>
        </p:nvSpPr>
        <p:spPr bwMode="auto">
          <a:xfrm>
            <a:off x="95238" y="1377951"/>
            <a:ext cx="7619008" cy="193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N); 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死循环</a:t>
            </a:r>
          </a:p>
          <a:p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该行不属于循环体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该行不属于循环体</a:t>
            </a:r>
          </a:p>
          <a:p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7775622" y="1120776"/>
            <a:ext cx="4239132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100)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语法错误</a:t>
            </a:r>
            <a:endParaRPr lang="en-US" altLang="zh-CN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5" name="椭圆 2"/>
          <p:cNvSpPr>
            <a:spLocks noChangeArrowheads="1"/>
          </p:cNvSpPr>
          <p:nvPr/>
        </p:nvSpPr>
        <p:spPr bwMode="auto">
          <a:xfrm>
            <a:off x="2464436" y="1443991"/>
            <a:ext cx="480420" cy="40481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594675" y="4725989"/>
            <a:ext cx="4241248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100);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6575628" y="5099050"/>
            <a:ext cx="13798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{</a:t>
            </a: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}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椭圆 14"/>
          <p:cNvSpPr>
            <a:spLocks noChangeArrowheads="1"/>
          </p:cNvSpPr>
          <p:nvPr/>
        </p:nvSpPr>
        <p:spPr bwMode="auto">
          <a:xfrm>
            <a:off x="10685716" y="2618910"/>
            <a:ext cx="480420" cy="40481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559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/>
      <p:bldP spid="16" grpId="0" animBg="1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for 语句</a:t>
            </a:r>
            <a:endParaRPr lang="zh-CN" altLang="zh-CN" sz="32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	for(&lt;</a:t>
            </a:r>
            <a:r>
              <a:rPr lang="zh-CN" altLang="en-US" dirty="0"/>
              <a:t>循环变量赋初值</a:t>
            </a:r>
            <a:r>
              <a:rPr lang="en-US" altLang="zh-CN" dirty="0"/>
              <a:t>&gt;;&lt;</a:t>
            </a:r>
            <a:r>
              <a:rPr lang="zh-CN" altLang="en-US" dirty="0"/>
              <a:t>条件</a:t>
            </a:r>
            <a:r>
              <a:rPr lang="en-US" altLang="zh-CN" dirty="0"/>
              <a:t>P&gt;;&lt;</a:t>
            </a:r>
            <a:r>
              <a:rPr lang="zh-CN" altLang="en-US" dirty="0"/>
              <a:t>表达式</a:t>
            </a:r>
            <a:r>
              <a:rPr lang="en-US" altLang="zh-CN" dirty="0"/>
              <a:t>E&gt;)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/>
              <a:t>			&lt;</a:t>
            </a:r>
            <a:r>
              <a:rPr lang="zh-CN" altLang="zh-CN" dirty="0"/>
              <a:t>任务</a:t>
            </a:r>
            <a:r>
              <a:rPr lang="en-US" altLang="zh-CN" dirty="0"/>
              <a:t>A’&gt; </a:t>
            </a:r>
          </a:p>
          <a:p>
            <a:pPr eaLnBrk="1" hangingPunct="1">
              <a:buFontTx/>
              <a:buNone/>
              <a:defRPr/>
            </a:pPr>
            <a:r>
              <a:rPr lang="pt-BR" altLang="zh-CN" dirty="0"/>
              <a:t>		</a:t>
            </a:r>
            <a:r>
              <a:rPr lang="pt-BR" altLang="zh-CN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pt-BR" altLang="zh-CN" dirty="0"/>
          </a:p>
          <a:p>
            <a:pPr lvl="1" eaLnBrk="1" hangingPunct="1">
              <a:defRPr/>
            </a:pPr>
            <a:r>
              <a:rPr lang="zh-CN" altLang="en-US" dirty="0"/>
              <a:t>先对循环变量赋初值，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dirty="0"/>
              <a:t>	再判断条件</a:t>
            </a:r>
            <a:r>
              <a:rPr lang="en-US" altLang="zh-CN" dirty="0"/>
              <a:t>P</a:t>
            </a:r>
          </a:p>
          <a:p>
            <a:pPr lvl="2" eaLnBrk="1" hangingPunct="1">
              <a:defRPr/>
            </a:pPr>
            <a:r>
              <a:rPr lang="zh-CN" altLang="en-US" dirty="0"/>
              <a:t>当条件</a:t>
            </a:r>
            <a:r>
              <a:rPr lang="en-US" altLang="zh-CN" dirty="0"/>
              <a:t>P</a:t>
            </a:r>
            <a:r>
              <a:rPr lang="zh-CN" altLang="en-US" dirty="0"/>
              <a:t>成立时，执行</a:t>
            </a:r>
            <a:r>
              <a:rPr lang="zh-CN" altLang="zh-CN" dirty="0"/>
              <a:t>任务</a:t>
            </a:r>
            <a:r>
              <a:rPr lang="en-US" altLang="zh-CN" dirty="0"/>
              <a:t>A’</a:t>
            </a:r>
            <a:r>
              <a:rPr lang="zh-CN" altLang="en-US" dirty="0"/>
              <a:t>，并计算表达式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zh-CN" altLang="en-US" dirty="0"/>
              <a:t>	然后再判断条件，如此循环往复；</a:t>
            </a:r>
          </a:p>
          <a:p>
            <a:pPr lvl="2" eaLnBrk="1" hangingPunct="1">
              <a:defRPr/>
            </a:pPr>
            <a:r>
              <a:rPr lang="zh-CN" altLang="en-US" dirty="0"/>
              <a:t>当条件</a:t>
            </a:r>
            <a:r>
              <a:rPr lang="en-US" altLang="zh-CN" dirty="0"/>
              <a:t>P</a:t>
            </a:r>
            <a:r>
              <a:rPr lang="zh-CN" altLang="en-US" dirty="0"/>
              <a:t>不成立时，结束该流程。</a:t>
            </a:r>
            <a:endParaRPr lang="en-US" altLang="zh-CN" dirty="0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351279" y="2271713"/>
            <a:ext cx="3479347" cy="3271837"/>
            <a:chOff x="3946" y="1857"/>
            <a:chExt cx="1644" cy="2061"/>
          </a:xfrm>
        </p:grpSpPr>
        <p:sp>
          <p:nvSpPr>
            <p:cNvPr id="20486" name="Rectangle 19"/>
            <p:cNvSpPr>
              <a:spLocks noChangeArrowheads="1"/>
            </p:cNvSpPr>
            <p:nvPr/>
          </p:nvSpPr>
          <p:spPr bwMode="auto">
            <a:xfrm>
              <a:off x="3946" y="1990"/>
              <a:ext cx="1644" cy="17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0487" name="Text Box 18"/>
            <p:cNvSpPr txBox="1">
              <a:spLocks noChangeArrowheads="1"/>
            </p:cNvSpPr>
            <p:nvPr/>
          </p:nvSpPr>
          <p:spPr bwMode="auto">
            <a:xfrm>
              <a:off x="4406" y="2926"/>
              <a:ext cx="617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A’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20488" name="Line 17"/>
            <p:cNvSpPr>
              <a:spLocks noChangeShapeType="1"/>
            </p:cNvSpPr>
            <p:nvPr/>
          </p:nvSpPr>
          <p:spPr bwMode="auto">
            <a:xfrm>
              <a:off x="4696" y="2326"/>
              <a:ext cx="0" cy="181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AutoShape 15"/>
            <p:cNvSpPr>
              <a:spLocks noChangeArrowheads="1"/>
            </p:cNvSpPr>
            <p:nvPr/>
          </p:nvSpPr>
          <p:spPr bwMode="auto">
            <a:xfrm>
              <a:off x="4192" y="2501"/>
              <a:ext cx="1058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4400" y="2548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条件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altLang="zh-CN" sz="2000" b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>
              <a:off x="4717" y="3493"/>
              <a:ext cx="0" cy="2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4711" y="3153"/>
              <a:ext cx="0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>
              <a:off x="4116" y="2416"/>
              <a:ext cx="58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Text Box 8"/>
            <p:cNvSpPr txBox="1">
              <a:spLocks noChangeArrowheads="1"/>
            </p:cNvSpPr>
            <p:nvPr/>
          </p:nvSpPr>
          <p:spPr bwMode="auto">
            <a:xfrm>
              <a:off x="4768" y="2737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20495" name="Text Box 7"/>
            <p:cNvSpPr txBox="1">
              <a:spLocks noChangeArrowheads="1"/>
            </p:cNvSpPr>
            <p:nvPr/>
          </p:nvSpPr>
          <p:spPr bwMode="auto">
            <a:xfrm>
              <a:off x="5222" y="2472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20496" name="Line 6"/>
            <p:cNvSpPr>
              <a:spLocks noChangeShapeType="1"/>
            </p:cNvSpPr>
            <p:nvPr/>
          </p:nvSpPr>
          <p:spPr bwMode="auto">
            <a:xfrm>
              <a:off x="4122" y="3691"/>
              <a:ext cx="5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>
              <a:off x="4343" y="3266"/>
              <a:ext cx="709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  表达式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20498" name="Line 11"/>
            <p:cNvSpPr>
              <a:spLocks noChangeShapeType="1"/>
            </p:cNvSpPr>
            <p:nvPr/>
          </p:nvSpPr>
          <p:spPr bwMode="auto">
            <a:xfrm>
              <a:off x="4711" y="2784"/>
              <a:ext cx="0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4110" y="2104"/>
              <a:ext cx="1293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     循环变量赋初值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20500" name="Line 12"/>
            <p:cNvSpPr>
              <a:spLocks noChangeShapeType="1"/>
            </p:cNvSpPr>
            <p:nvPr/>
          </p:nvSpPr>
          <p:spPr bwMode="auto">
            <a:xfrm>
              <a:off x="4683" y="1857"/>
              <a:ext cx="0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41"/>
            <p:cNvSpPr>
              <a:spLocks noChangeShapeType="1"/>
            </p:cNvSpPr>
            <p:nvPr/>
          </p:nvSpPr>
          <p:spPr bwMode="auto">
            <a:xfrm flipV="1">
              <a:off x="4116" y="2416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0"/>
            <p:cNvSpPr>
              <a:spLocks noChangeShapeType="1"/>
            </p:cNvSpPr>
            <p:nvPr/>
          </p:nvSpPr>
          <p:spPr bwMode="auto">
            <a:xfrm>
              <a:off x="5250" y="2643"/>
              <a:ext cx="1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43"/>
            <p:cNvSpPr>
              <a:spLocks noChangeShapeType="1"/>
            </p:cNvSpPr>
            <p:nvPr/>
          </p:nvSpPr>
          <p:spPr bwMode="auto">
            <a:xfrm flipV="1">
              <a:off x="5403" y="2648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3754536C-A0BB-448B-8366-68D5DE4A656D}" type="slidenum">
              <a:rPr lang="en-US" altLang="zh-CN" sz="1200">
                <a:ea typeface="+mn-ea"/>
              </a:rPr>
              <a:pPr algn="r">
                <a:defRPr/>
              </a:pPr>
              <a:t>39</a:t>
            </a:fld>
            <a:endParaRPr lang="en-US" altLang="zh-CN" sz="1200">
              <a:ea typeface="+mn-ea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DDD75D8-E030-44FA-9293-89EF36CD8518}"/>
              </a:ext>
            </a:extLst>
          </p:cNvPr>
          <p:cNvCxnSpPr/>
          <p:nvPr/>
        </p:nvCxnSpPr>
        <p:spPr bwMode="auto">
          <a:xfrm flipH="1" flipV="1">
            <a:off x="3709941" y="1898830"/>
            <a:ext cx="5161970" cy="9451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39725E4-7375-4239-8D98-225C8FC48F56}"/>
              </a:ext>
            </a:extLst>
          </p:cNvPr>
          <p:cNvCxnSpPr/>
          <p:nvPr/>
        </p:nvCxnSpPr>
        <p:spPr bwMode="auto">
          <a:xfrm flipH="1" flipV="1">
            <a:off x="7265336" y="1943835"/>
            <a:ext cx="2046785" cy="27903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133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分支流程的基本形式</a:t>
            </a:r>
            <a:r>
              <a:rPr lang="zh-CN" altLang="zh-CN" dirty="0"/>
              <a:t>及其控制语句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典型的分支流程，包含一个条件判断和两个分支任务。</a:t>
            </a:r>
          </a:p>
          <a:p>
            <a:pPr lvl="1" eaLnBrk="1" hangingPunct="1"/>
            <a:r>
              <a:rPr kumimoji="0" lang="zh-CN" altLang="en-US" sz="2000" dirty="0"/>
              <a:t>先判断条件</a:t>
            </a:r>
            <a:r>
              <a:rPr kumimoji="0" lang="en-US" altLang="zh-CN" sz="2000" dirty="0"/>
              <a:t>P</a:t>
            </a:r>
            <a:endParaRPr kumimoji="0" lang="zh-CN" altLang="en-US" sz="2000" dirty="0"/>
          </a:p>
          <a:p>
            <a:pPr lvl="2" eaLnBrk="1" hangingPunct="1"/>
            <a:r>
              <a:rPr kumimoji="0" lang="zh-CN" altLang="en-US" sz="1800" dirty="0"/>
              <a:t>当条件</a:t>
            </a:r>
            <a:r>
              <a:rPr kumimoji="0" lang="en-US" altLang="zh-CN" sz="1800" dirty="0"/>
              <a:t>P</a:t>
            </a:r>
            <a:r>
              <a:rPr kumimoji="0" lang="zh-CN" altLang="en-US" sz="1800" dirty="0"/>
              <a:t>成立时，只执行任务</a:t>
            </a:r>
            <a:r>
              <a:rPr kumimoji="0" lang="en-US" altLang="zh-CN" sz="1800" dirty="0"/>
              <a:t>A1</a:t>
            </a:r>
            <a:r>
              <a:rPr kumimoji="0" lang="zh-CN" altLang="en-US" sz="1800" dirty="0"/>
              <a:t>，</a:t>
            </a:r>
            <a:endParaRPr kumimoji="0" lang="en-US" altLang="zh-CN" sz="1800" dirty="0"/>
          </a:p>
          <a:p>
            <a:pPr lvl="2" eaLnBrk="1" hangingPunct="1">
              <a:buFont typeface="Arial" charset="0"/>
              <a:buNone/>
            </a:pPr>
            <a:r>
              <a:rPr kumimoji="0" lang="en-US" altLang="zh-CN" sz="1800" dirty="0"/>
              <a:t>	</a:t>
            </a:r>
            <a:r>
              <a:rPr kumimoji="0" lang="zh-CN" altLang="en-US" sz="1800" dirty="0"/>
              <a:t>然后结束该流程；</a:t>
            </a:r>
            <a:endParaRPr kumimoji="0" lang="en-US" altLang="zh-CN" sz="1800" dirty="0"/>
          </a:p>
          <a:p>
            <a:pPr lvl="2" eaLnBrk="1" hangingPunct="1"/>
            <a:r>
              <a:rPr kumimoji="0" lang="zh-CN" altLang="en-US" sz="1800" dirty="0"/>
              <a:t>当条件</a:t>
            </a:r>
            <a:r>
              <a:rPr kumimoji="0" lang="en-US" altLang="zh-CN" sz="1800" dirty="0"/>
              <a:t>P</a:t>
            </a:r>
            <a:r>
              <a:rPr kumimoji="0" lang="zh-CN" altLang="en-US" sz="1800" dirty="0"/>
              <a:t>不成立时，只执行任务</a:t>
            </a:r>
            <a:r>
              <a:rPr kumimoji="0" lang="en-US" altLang="zh-CN" sz="1800" dirty="0"/>
              <a:t>A2</a:t>
            </a:r>
            <a:r>
              <a:rPr kumimoji="0" lang="zh-CN" altLang="en-US" sz="1800" dirty="0"/>
              <a:t>，</a:t>
            </a:r>
            <a:endParaRPr kumimoji="0" lang="en-US" altLang="zh-CN" sz="1800" dirty="0"/>
          </a:p>
          <a:p>
            <a:pPr lvl="2" eaLnBrk="1" hangingPunct="1">
              <a:buFont typeface="Arial" charset="0"/>
              <a:buNone/>
            </a:pPr>
            <a:r>
              <a:rPr kumimoji="0" lang="en-US" altLang="zh-CN" sz="1800" dirty="0"/>
              <a:t>	</a:t>
            </a:r>
            <a:r>
              <a:rPr kumimoji="0" lang="zh-CN" altLang="en-US" sz="1800" dirty="0"/>
              <a:t>然后结束该流程。</a:t>
            </a:r>
            <a:endParaRPr kumimoji="0" lang="en-US" altLang="zh-CN" sz="1800" dirty="0"/>
          </a:p>
          <a:p>
            <a:pPr lvl="1" eaLnBrk="1" hangingPunct="1"/>
            <a:endParaRPr kumimoji="0" lang="zh-CN" altLang="en-US" sz="1600" dirty="0"/>
          </a:p>
        </p:txBody>
      </p:sp>
      <p:sp>
        <p:nvSpPr>
          <p:cNvPr id="922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0F06CB6-F806-4071-86BB-026DAD4093F4}" type="slidenum">
              <a:rPr lang="en-US" altLang="zh-CN" sz="1200">
                <a:ea typeface="楷体_GB2312" pitchFamily="49" charset="-122"/>
              </a:rPr>
              <a:pPr algn="r" eaLnBrk="1" hangingPunct="1"/>
              <a:t>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9640" y="3203975"/>
            <a:ext cx="463551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if(&lt;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条件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P&gt;)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	&lt;if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子句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else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	&lt;else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子句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组合 34"/>
          <p:cNvGrpSpPr>
            <a:grpSpLocks/>
          </p:cNvGrpSpPr>
          <p:nvPr/>
        </p:nvGrpSpPr>
        <p:grpSpPr bwMode="auto">
          <a:xfrm>
            <a:off x="6275226" y="2122315"/>
            <a:ext cx="4918493" cy="2898614"/>
            <a:chOff x="3406775" y="2225675"/>
            <a:chExt cx="2740025" cy="2256298"/>
          </a:xfrm>
        </p:grpSpPr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3406775" y="2414588"/>
              <a:ext cx="2740025" cy="1857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3689350" y="3311672"/>
              <a:ext cx="693737" cy="3635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A1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4754563" y="2225675"/>
              <a:ext cx="12700" cy="436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28"/>
            <p:cNvGrpSpPr>
              <a:grpSpLocks/>
            </p:cNvGrpSpPr>
            <p:nvPr/>
          </p:nvGrpSpPr>
          <p:grpSpPr bwMode="auto">
            <a:xfrm>
              <a:off x="4171950" y="2655888"/>
              <a:ext cx="1190625" cy="471488"/>
              <a:chOff x="3330" y="9956"/>
              <a:chExt cx="1516" cy="600"/>
            </a:xfrm>
          </p:grpSpPr>
          <p:sp>
            <p:nvSpPr>
              <p:cNvPr id="42" name="AutoShape 30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3" name="Text Box 29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5180013" y="3311672"/>
              <a:ext cx="693737" cy="3635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  A2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4778375" y="4061634"/>
              <a:ext cx="1587" cy="420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4006850" y="4047347"/>
              <a:ext cx="1528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4010024" y="3697025"/>
              <a:ext cx="0" cy="336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5530850" y="3697025"/>
              <a:ext cx="0" cy="336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4013200" y="2894013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5365750" y="2892425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4011613" y="2890838"/>
              <a:ext cx="0" cy="420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5530850" y="2890838"/>
              <a:ext cx="0" cy="420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816350" y="2916238"/>
              <a:ext cx="128587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5559425" y="2916238"/>
              <a:ext cx="128587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</p:grp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10417003" y="3039890"/>
            <a:ext cx="719573" cy="223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600">
                <a:latin typeface="Times New Roman" pitchFamily="18" charset="0"/>
              </a:rPr>
              <a:t>(false)</a:t>
            </a:r>
            <a:endParaRPr lang="zh-CN" altLang="en-US" sz="1600"/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6336601" y="3039890"/>
            <a:ext cx="648000" cy="223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latin typeface="Times New Roman" pitchFamily="18" charset="0"/>
              </a:rPr>
              <a:t>(true)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zh-CN" dirty="0"/>
          </a:p>
          <a:p>
            <a:endParaRPr lang="pt-BR" altLang="zh-CN" dirty="0"/>
          </a:p>
          <a:p>
            <a:endParaRPr lang="pt-BR" altLang="zh-CN" dirty="0"/>
          </a:p>
          <a:p>
            <a:endParaRPr lang="pt-BR" altLang="zh-CN" dirty="0"/>
          </a:p>
          <a:p>
            <a:endParaRPr lang="pt-BR" altLang="zh-CN" dirty="0"/>
          </a:p>
          <a:p>
            <a:endParaRPr lang="pt-BR" altLang="zh-CN" dirty="0"/>
          </a:p>
          <a:p>
            <a:endParaRPr lang="pt-BR" altLang="zh-CN" dirty="0"/>
          </a:p>
          <a:p>
            <a:endParaRPr lang="pt-BR" altLang="zh-CN" sz="2400" dirty="0"/>
          </a:p>
          <a:p>
            <a:endParaRPr lang="pt-BR" altLang="zh-CN" sz="2400" dirty="0"/>
          </a:p>
          <a:p>
            <a:endParaRPr lang="pt-BR" altLang="zh-CN" sz="2000" dirty="0"/>
          </a:p>
          <a:p>
            <a:r>
              <a:rPr lang="pt-BR" altLang="zh-CN" sz="2000" dirty="0"/>
              <a:t>for</a:t>
            </a:r>
            <a:r>
              <a:rPr lang="zh-CN" altLang="zh-CN" sz="2000" dirty="0"/>
              <a:t>语句一般将循环变量放入</a:t>
            </a:r>
            <a:r>
              <a:rPr lang="en-US" altLang="zh-CN" sz="2000" dirty="0"/>
              <a:t>for</a:t>
            </a:r>
            <a:r>
              <a:rPr lang="zh-CN" altLang="zh-CN" sz="2000" dirty="0"/>
              <a:t>内赋初值（</a:t>
            </a:r>
            <a:r>
              <a:rPr lang="en-US" altLang="zh-CN" sz="2000" dirty="0"/>
              <a:t>while</a:t>
            </a:r>
            <a:r>
              <a:rPr lang="zh-CN" altLang="zh-CN" sz="2000" dirty="0"/>
              <a:t>或</a:t>
            </a:r>
            <a:r>
              <a:rPr lang="en-US" altLang="zh-CN" sz="2000" dirty="0"/>
              <a:t>do…while</a:t>
            </a:r>
            <a:r>
              <a:rPr lang="zh-CN" altLang="zh-CN" sz="2000" dirty="0"/>
              <a:t>语句的循环变量通常在</a:t>
            </a:r>
            <a:r>
              <a:rPr lang="en-US" altLang="zh-CN" sz="2000" dirty="0"/>
              <a:t>while</a:t>
            </a:r>
            <a:r>
              <a:rPr lang="zh-CN" altLang="en-US" sz="2000" dirty="0"/>
              <a:t>或</a:t>
            </a:r>
            <a:r>
              <a:rPr lang="en-US" altLang="zh-CN" sz="2000" dirty="0"/>
              <a:t>do</a:t>
            </a:r>
            <a:r>
              <a:rPr lang="zh-CN" altLang="zh-CN" sz="2000" dirty="0"/>
              <a:t>前赋初值）</a:t>
            </a:r>
            <a:r>
              <a:rPr lang="zh-CN" altLang="en-US" sz="2000" dirty="0"/>
              <a:t>；</a:t>
            </a:r>
            <a:r>
              <a:rPr lang="zh-CN" altLang="zh-CN" sz="2000" dirty="0"/>
              <a:t>表达式</a:t>
            </a:r>
            <a:r>
              <a:rPr lang="en-US" altLang="zh-CN" sz="2000" dirty="0"/>
              <a:t>E</a:t>
            </a:r>
            <a:r>
              <a:rPr lang="zh-CN" altLang="zh-CN" sz="2000" dirty="0"/>
              <a:t>一般是</a:t>
            </a:r>
            <a:r>
              <a:rPr lang="zh-CN" altLang="en-US" sz="2000" dirty="0"/>
              <a:t>修改</a:t>
            </a:r>
            <a:r>
              <a:rPr lang="zh-CN" altLang="zh-CN" sz="2000" dirty="0"/>
              <a:t>循环变量的操作，</a:t>
            </a:r>
            <a:r>
              <a:rPr lang="zh-CN" altLang="en-US" sz="2000" dirty="0"/>
              <a:t>可以明显看出</a:t>
            </a:r>
            <a:r>
              <a:rPr lang="zh-CN" altLang="zh-CN" sz="2000" dirty="0">
                <a:solidFill>
                  <a:srgbClr val="FF0000"/>
                </a:solidFill>
              </a:rPr>
              <a:t>步长</a:t>
            </a:r>
            <a:r>
              <a:rPr lang="zh-CN" altLang="zh-CN" sz="2000" dirty="0"/>
              <a:t>，</a:t>
            </a:r>
            <a:r>
              <a:rPr lang="zh-CN" altLang="en-US" sz="2000" dirty="0">
                <a:solidFill>
                  <a:schemeClr val="tx2"/>
                </a:solidFill>
              </a:rPr>
              <a:t>循环变量按步长增大或减小，促使循环结束；</a:t>
            </a:r>
            <a:r>
              <a:rPr lang="zh-CN" altLang="zh-CN" sz="2000" dirty="0"/>
              <a:t>任务</a:t>
            </a:r>
            <a:r>
              <a:rPr lang="en-US" altLang="zh-CN" sz="2000" dirty="0"/>
              <a:t>A’</a:t>
            </a:r>
            <a:r>
              <a:rPr lang="zh-CN" altLang="zh-CN" sz="2000" dirty="0"/>
              <a:t>和</a:t>
            </a:r>
            <a:r>
              <a:rPr lang="en-US" altLang="zh-CN" sz="2000" dirty="0"/>
              <a:t>E</a:t>
            </a:r>
            <a:r>
              <a:rPr lang="zh-CN" altLang="zh-CN" sz="2000" dirty="0"/>
              <a:t>合起来相当于</a:t>
            </a:r>
            <a:r>
              <a:rPr lang="en-US" altLang="zh-CN" sz="2000" dirty="0"/>
              <a:t>while</a:t>
            </a:r>
            <a:r>
              <a:rPr lang="zh-CN" altLang="zh-CN" sz="2000" dirty="0"/>
              <a:t>或</a:t>
            </a:r>
            <a:r>
              <a:rPr lang="en-US" altLang="zh-CN" sz="2000" dirty="0"/>
              <a:t>do…while</a:t>
            </a:r>
            <a:r>
              <a:rPr lang="zh-CN" altLang="zh-CN" sz="2000" dirty="0"/>
              <a:t>语句中的</a:t>
            </a:r>
            <a:r>
              <a:rPr lang="zh-CN" altLang="en-US" sz="2000" dirty="0"/>
              <a:t>任务</a:t>
            </a:r>
            <a:r>
              <a:rPr lang="en-US" altLang="zh-CN" sz="2000" dirty="0"/>
              <a:t>A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514284" y="819151"/>
            <a:ext cx="53280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sum=0;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n</a:t>
            </a: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7515306" y="3159125"/>
            <a:ext cx="3420088" cy="2025650"/>
            <a:chOff x="3310571" y="612298"/>
            <a:chExt cx="3054222" cy="2569356"/>
          </a:xfrm>
        </p:grpSpPr>
        <p:sp>
          <p:nvSpPr>
            <p:cNvPr id="21531" name="Rectangle 19"/>
            <p:cNvSpPr>
              <a:spLocks noChangeArrowheads="1"/>
            </p:cNvSpPr>
            <p:nvPr/>
          </p:nvSpPr>
          <p:spPr bwMode="auto">
            <a:xfrm>
              <a:off x="3310571" y="920916"/>
              <a:ext cx="3054222" cy="20037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21532" name="Text Box 18"/>
            <p:cNvSpPr txBox="1">
              <a:spLocks noChangeArrowheads="1"/>
            </p:cNvSpPr>
            <p:nvPr/>
          </p:nvSpPr>
          <p:spPr bwMode="auto">
            <a:xfrm>
              <a:off x="5015703" y="1552891"/>
              <a:ext cx="948010" cy="4274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 dirty="0">
                <a:cs typeface="Times New Roman" pitchFamily="18" charset="0"/>
              </a:endParaRPr>
            </a:p>
          </p:txBody>
        </p:sp>
        <p:sp>
          <p:nvSpPr>
            <p:cNvPr id="21533" name="Line 17"/>
            <p:cNvSpPr>
              <a:spLocks noChangeShapeType="1"/>
            </p:cNvSpPr>
            <p:nvPr/>
          </p:nvSpPr>
          <p:spPr bwMode="auto">
            <a:xfrm>
              <a:off x="4463412" y="612298"/>
              <a:ext cx="0" cy="1462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34" name="Group 13"/>
            <p:cNvGrpSpPr>
              <a:grpSpLocks/>
            </p:cNvGrpSpPr>
            <p:nvPr/>
          </p:nvGrpSpPr>
          <p:grpSpPr bwMode="auto">
            <a:xfrm>
              <a:off x="3677335" y="2062340"/>
              <a:ext cx="1625773" cy="552748"/>
              <a:chOff x="3330" y="9956"/>
              <a:chExt cx="1516" cy="600"/>
            </a:xfrm>
          </p:grpSpPr>
          <p:sp>
            <p:nvSpPr>
              <p:cNvPr id="21542" name="AutoShape 15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600" b="1"/>
              </a:p>
            </p:txBody>
          </p:sp>
          <p:sp>
            <p:nvSpPr>
              <p:cNvPr id="21543" name="Text Box 14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r>
                  <a:rPr lang="en-US" altLang="zh-CN" sz="16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1600" b="1" dirty="0">
                  <a:cs typeface="Times New Roman" pitchFamily="18" charset="0"/>
                </a:endParaRPr>
              </a:p>
            </p:txBody>
          </p:sp>
        </p:grpSp>
        <p:sp>
          <p:nvSpPr>
            <p:cNvPr id="21535" name="Line 12"/>
            <p:cNvSpPr>
              <a:spLocks noChangeShapeType="1"/>
            </p:cNvSpPr>
            <p:nvPr/>
          </p:nvSpPr>
          <p:spPr bwMode="auto">
            <a:xfrm>
              <a:off x="4495584" y="2628906"/>
              <a:ext cx="1072" cy="552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11"/>
            <p:cNvSpPr>
              <a:spLocks noChangeShapeType="1"/>
            </p:cNvSpPr>
            <p:nvPr/>
          </p:nvSpPr>
          <p:spPr bwMode="auto">
            <a:xfrm>
              <a:off x="5503649" y="1968373"/>
              <a:ext cx="1072" cy="3657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10"/>
            <p:cNvSpPr>
              <a:spLocks noChangeShapeType="1"/>
            </p:cNvSpPr>
            <p:nvPr/>
          </p:nvSpPr>
          <p:spPr bwMode="auto">
            <a:xfrm>
              <a:off x="4470919" y="1224006"/>
              <a:ext cx="1033803" cy="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Line 9"/>
            <p:cNvSpPr>
              <a:spLocks noChangeShapeType="1"/>
            </p:cNvSpPr>
            <p:nvPr/>
          </p:nvSpPr>
          <p:spPr bwMode="auto">
            <a:xfrm>
              <a:off x="5493997" y="1224006"/>
              <a:ext cx="1072" cy="313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Text Box 8"/>
            <p:cNvSpPr txBox="1">
              <a:spLocks noChangeArrowheads="1"/>
            </p:cNvSpPr>
            <p:nvPr/>
          </p:nvSpPr>
          <p:spPr bwMode="auto">
            <a:xfrm>
              <a:off x="5275226" y="2062340"/>
              <a:ext cx="175875" cy="2487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1600" b="1">
                <a:cs typeface="Times New Roman" pitchFamily="18" charset="0"/>
              </a:endParaRPr>
            </a:p>
          </p:txBody>
        </p:sp>
        <p:sp>
          <p:nvSpPr>
            <p:cNvPr id="21540" name="Text Box 7"/>
            <p:cNvSpPr txBox="1">
              <a:spLocks noChangeArrowheads="1"/>
            </p:cNvSpPr>
            <p:nvPr/>
          </p:nvSpPr>
          <p:spPr bwMode="auto">
            <a:xfrm>
              <a:off x="4597463" y="2628906"/>
              <a:ext cx="175875" cy="2487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6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1600" b="1">
                <a:cs typeface="Times New Roman" pitchFamily="18" charset="0"/>
              </a:endParaRPr>
            </a:p>
          </p:txBody>
        </p:sp>
        <p:sp>
          <p:nvSpPr>
            <p:cNvPr id="21541" name="Line 6"/>
            <p:cNvSpPr>
              <a:spLocks noChangeShapeType="1"/>
            </p:cNvSpPr>
            <p:nvPr/>
          </p:nvSpPr>
          <p:spPr bwMode="auto">
            <a:xfrm>
              <a:off x="5296673" y="2338713"/>
              <a:ext cx="225042" cy="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99DA038-705C-4E7D-AC35-D559AB2D2FFA}" type="slidenum">
              <a:rPr lang="en-US" altLang="zh-CN" sz="1200">
                <a:ea typeface="+mn-ea"/>
              </a:rPr>
              <a:pPr algn="r">
                <a:defRPr/>
              </a:pPr>
              <a:t>40</a:t>
            </a:fld>
            <a:endParaRPr lang="en-US" altLang="zh-CN" sz="1200">
              <a:ea typeface="+mn-ea"/>
            </a:endParaRP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7056048" y="819151"/>
            <a:ext cx="4799975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sum=0;                           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n)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AD98A43-652F-4569-89E1-ED7500ECF5F3}"/>
              </a:ext>
            </a:extLst>
          </p:cNvPr>
          <p:cNvGrpSpPr/>
          <p:nvPr/>
        </p:nvGrpSpPr>
        <p:grpSpPr>
          <a:xfrm>
            <a:off x="876186" y="2528900"/>
            <a:ext cx="4547198" cy="3195355"/>
            <a:chOff x="876186" y="2123855"/>
            <a:chExt cx="4547198" cy="3195355"/>
          </a:xfrm>
        </p:grpSpPr>
        <p:sp>
          <p:nvSpPr>
            <p:cNvPr id="21513" name="Rectangle 19"/>
            <p:cNvSpPr>
              <a:spLocks noChangeArrowheads="1"/>
            </p:cNvSpPr>
            <p:nvPr/>
          </p:nvSpPr>
          <p:spPr bwMode="auto">
            <a:xfrm>
              <a:off x="876186" y="2259013"/>
              <a:ext cx="4547198" cy="29257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1514" name="Text Box 18"/>
            <p:cNvSpPr txBox="1">
              <a:spLocks noChangeArrowheads="1"/>
            </p:cNvSpPr>
            <p:nvPr/>
          </p:nvSpPr>
          <p:spPr bwMode="auto">
            <a:xfrm>
              <a:off x="1549701" y="3879050"/>
              <a:ext cx="3060000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任务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A’</a:t>
              </a:r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（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+= </a:t>
              </a:r>
              <a:r>
                <a:rPr lang="en-US" altLang="zh-CN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）</a:t>
              </a:r>
              <a:endPara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>
              <a:off x="3079871" y="2826627"/>
              <a:ext cx="0" cy="287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AutoShape 15"/>
            <p:cNvSpPr>
              <a:spLocks noChangeArrowheads="1"/>
            </p:cNvSpPr>
            <p:nvPr/>
          </p:nvSpPr>
          <p:spPr bwMode="auto">
            <a:xfrm>
              <a:off x="1396818" y="3143882"/>
              <a:ext cx="3348000" cy="465138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1517" name="Text Box 14"/>
            <p:cNvSpPr txBox="1">
              <a:spLocks noChangeArrowheads="1"/>
            </p:cNvSpPr>
            <p:nvPr/>
          </p:nvSpPr>
          <p:spPr bwMode="auto">
            <a:xfrm>
              <a:off x="1837028" y="3237467"/>
              <a:ext cx="2448000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条件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（</a:t>
              </a:r>
              <a:r>
                <a:rPr lang="en-US" altLang="zh-CN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&lt;= n</a:t>
              </a:r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）</a:t>
              </a:r>
              <a:endPara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18" name="Line 12"/>
            <p:cNvSpPr>
              <a:spLocks noChangeShapeType="1"/>
            </p:cNvSpPr>
            <p:nvPr/>
          </p:nvSpPr>
          <p:spPr bwMode="auto">
            <a:xfrm>
              <a:off x="3079871" y="4878185"/>
              <a:ext cx="0" cy="18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1"/>
            <p:cNvSpPr>
              <a:spLocks noChangeShapeType="1"/>
            </p:cNvSpPr>
            <p:nvPr/>
          </p:nvSpPr>
          <p:spPr bwMode="auto">
            <a:xfrm>
              <a:off x="3079871" y="4262502"/>
              <a:ext cx="0" cy="201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10"/>
            <p:cNvSpPr>
              <a:spLocks noChangeShapeType="1"/>
            </p:cNvSpPr>
            <p:nvPr/>
          </p:nvSpPr>
          <p:spPr bwMode="auto">
            <a:xfrm>
              <a:off x="1235972" y="2935288"/>
              <a:ext cx="17640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Text Box 8"/>
            <p:cNvSpPr txBox="1">
              <a:spLocks noChangeArrowheads="1"/>
            </p:cNvSpPr>
            <p:nvPr/>
          </p:nvSpPr>
          <p:spPr bwMode="auto">
            <a:xfrm>
              <a:off x="2748592" y="3579490"/>
              <a:ext cx="241269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21522" name="Text Box 7"/>
            <p:cNvSpPr txBox="1">
              <a:spLocks noChangeArrowheads="1"/>
            </p:cNvSpPr>
            <p:nvPr/>
          </p:nvSpPr>
          <p:spPr bwMode="auto">
            <a:xfrm>
              <a:off x="4728812" y="3024188"/>
              <a:ext cx="241269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21523" name="Line 6"/>
            <p:cNvSpPr>
              <a:spLocks noChangeShapeType="1"/>
            </p:cNvSpPr>
            <p:nvPr/>
          </p:nvSpPr>
          <p:spPr bwMode="auto">
            <a:xfrm>
              <a:off x="1225881" y="5049180"/>
              <a:ext cx="18720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Text Box 18"/>
            <p:cNvSpPr txBox="1">
              <a:spLocks noChangeArrowheads="1"/>
            </p:cNvSpPr>
            <p:nvPr/>
          </p:nvSpPr>
          <p:spPr bwMode="auto">
            <a:xfrm>
              <a:off x="2000011" y="4508797"/>
              <a:ext cx="2340000" cy="360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 anchor="ctr" anchorCtr="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表达式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（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altLang="zh-CN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）</a:t>
              </a:r>
              <a:endPara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25" name="Line 11"/>
            <p:cNvSpPr>
              <a:spLocks noChangeShapeType="1"/>
            </p:cNvSpPr>
            <p:nvPr/>
          </p:nvSpPr>
          <p:spPr bwMode="auto">
            <a:xfrm>
              <a:off x="3079871" y="3654025"/>
              <a:ext cx="0" cy="201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1223274" y="2439987"/>
              <a:ext cx="3852000" cy="360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 anchor="ctr" anchorCtr="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循环变量赋初值 （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altLang="zh-CN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zh-CN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）</a:t>
              </a:r>
              <a:endPara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27" name="Line 12"/>
            <p:cNvSpPr>
              <a:spLocks noChangeShapeType="1"/>
            </p:cNvSpPr>
            <p:nvPr/>
          </p:nvSpPr>
          <p:spPr bwMode="auto">
            <a:xfrm>
              <a:off x="3079871" y="2123855"/>
              <a:ext cx="0" cy="25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41"/>
            <p:cNvSpPr>
              <a:spLocks noChangeShapeType="1"/>
            </p:cNvSpPr>
            <p:nvPr/>
          </p:nvSpPr>
          <p:spPr bwMode="auto">
            <a:xfrm flipV="1">
              <a:off x="1235972" y="2935287"/>
              <a:ext cx="0" cy="208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10"/>
            <p:cNvSpPr>
              <a:spLocks noChangeShapeType="1"/>
            </p:cNvSpPr>
            <p:nvPr/>
          </p:nvSpPr>
          <p:spPr bwMode="auto">
            <a:xfrm>
              <a:off x="4693395" y="3382407"/>
              <a:ext cx="321691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Line 43"/>
            <p:cNvSpPr>
              <a:spLocks noChangeShapeType="1"/>
            </p:cNvSpPr>
            <p:nvPr/>
          </p:nvSpPr>
          <p:spPr bwMode="auto">
            <a:xfrm flipV="1">
              <a:off x="4993923" y="3375210"/>
              <a:ext cx="0" cy="194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任意多边形 39"/>
          <p:cNvSpPr/>
          <p:nvPr/>
        </p:nvSpPr>
        <p:spPr bwMode="auto">
          <a:xfrm>
            <a:off x="1827466" y="469939"/>
            <a:ext cx="3097610" cy="1293876"/>
          </a:xfrm>
          <a:custGeom>
            <a:avLst/>
            <a:gdLst>
              <a:gd name="connsiteX0" fmla="*/ 46750 w 3450948"/>
              <a:gd name="connsiteY0" fmla="*/ 0 h 1503324"/>
              <a:gd name="connsiteX1" fmla="*/ 249950 w 3450948"/>
              <a:gd name="connsiteY1" fmla="*/ 1117600 h 1503324"/>
              <a:gd name="connsiteX2" fmla="*/ 1977150 w 3450948"/>
              <a:gd name="connsiteY2" fmla="*/ 792480 h 1503324"/>
              <a:gd name="connsiteX3" fmla="*/ 1062750 w 3450948"/>
              <a:gd name="connsiteY3" fmla="*/ 1483360 h 1503324"/>
              <a:gd name="connsiteX4" fmla="*/ 3257310 w 3450948"/>
              <a:gd name="connsiteY4" fmla="*/ 1259840 h 1503324"/>
              <a:gd name="connsiteX5" fmla="*/ 3196350 w 3450948"/>
              <a:gd name="connsiteY5" fmla="*/ 670560 h 1503324"/>
              <a:gd name="connsiteX6" fmla="*/ 1977150 w 3450948"/>
              <a:gd name="connsiteY6" fmla="*/ 1036320 h 1503324"/>
              <a:gd name="connsiteX7" fmla="*/ 1469150 w 3450948"/>
              <a:gd name="connsiteY7" fmla="*/ 1361440 h 1503324"/>
              <a:gd name="connsiteX8" fmla="*/ 3054110 w 3450948"/>
              <a:gd name="connsiteY8" fmla="*/ 1137920 h 1503324"/>
              <a:gd name="connsiteX9" fmla="*/ 3054110 w 3450948"/>
              <a:gd name="connsiteY9" fmla="*/ 1137920 h 150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0948" h="1503324">
                <a:moveTo>
                  <a:pt x="46750" y="0"/>
                </a:moveTo>
                <a:cubicBezTo>
                  <a:pt x="-12517" y="492760"/>
                  <a:pt x="-71783" y="985520"/>
                  <a:pt x="249950" y="1117600"/>
                </a:cubicBezTo>
                <a:cubicBezTo>
                  <a:pt x="571683" y="1249680"/>
                  <a:pt x="1841683" y="731520"/>
                  <a:pt x="1977150" y="792480"/>
                </a:cubicBezTo>
                <a:cubicBezTo>
                  <a:pt x="2112617" y="853440"/>
                  <a:pt x="849390" y="1405467"/>
                  <a:pt x="1062750" y="1483360"/>
                </a:cubicBezTo>
                <a:cubicBezTo>
                  <a:pt x="1276110" y="1561253"/>
                  <a:pt x="2901710" y="1395307"/>
                  <a:pt x="3257310" y="1259840"/>
                </a:cubicBezTo>
                <a:cubicBezTo>
                  <a:pt x="3612910" y="1124373"/>
                  <a:pt x="3409710" y="707813"/>
                  <a:pt x="3196350" y="670560"/>
                </a:cubicBezTo>
                <a:cubicBezTo>
                  <a:pt x="2982990" y="633307"/>
                  <a:pt x="2265017" y="921173"/>
                  <a:pt x="1977150" y="1036320"/>
                </a:cubicBezTo>
                <a:cubicBezTo>
                  <a:pt x="1689283" y="1151467"/>
                  <a:pt x="1289657" y="1344507"/>
                  <a:pt x="1469150" y="1361440"/>
                </a:cubicBezTo>
                <a:cubicBezTo>
                  <a:pt x="1648643" y="1378373"/>
                  <a:pt x="3054110" y="1137920"/>
                  <a:pt x="3054110" y="1137920"/>
                </a:cubicBezTo>
                <a:lnTo>
                  <a:pt x="3054110" y="1137920"/>
                </a:ln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54ACA59-B15D-4B37-A4E1-B057D4E18660}"/>
              </a:ext>
            </a:extLst>
          </p:cNvPr>
          <p:cNvSpPr/>
          <p:nvPr/>
        </p:nvSpPr>
        <p:spPr bwMode="auto">
          <a:xfrm>
            <a:off x="1460536" y="4056425"/>
            <a:ext cx="3232859" cy="1361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46B68AB-5F2E-46CA-993E-8D5273B35FDF}"/>
              </a:ext>
            </a:extLst>
          </p:cNvPr>
          <p:cNvSpPr/>
          <p:nvPr/>
        </p:nvSpPr>
        <p:spPr bwMode="auto">
          <a:xfrm>
            <a:off x="9277038" y="3767038"/>
            <a:ext cx="1453683" cy="64568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E5A0669B-826B-4FCF-876A-EC5E09278203}"/>
              </a:ext>
            </a:extLst>
          </p:cNvPr>
          <p:cNvSpPr/>
          <p:nvPr/>
        </p:nvSpPr>
        <p:spPr bwMode="auto">
          <a:xfrm>
            <a:off x="4760919" y="323655"/>
            <a:ext cx="1404000" cy="432000"/>
          </a:xfrm>
          <a:prstGeom prst="wedgeRectCallout">
            <a:avLst>
              <a:gd name="adj1" fmla="val -55130"/>
              <a:gd name="adj2" fmla="val 1588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B4BCF5-ECEB-4117-B431-55A033228864}"/>
              </a:ext>
            </a:extLst>
          </p:cNvPr>
          <p:cNvSpPr/>
          <p:nvPr/>
        </p:nvSpPr>
        <p:spPr>
          <a:xfrm>
            <a:off x="514284" y="2020376"/>
            <a:ext cx="53280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循环体只有一条语句，花括号可不加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18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5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控制循环流程用</a:t>
            </a:r>
            <a:r>
              <a:rPr lang="en-US" altLang="zh-CN" sz="3200" dirty="0"/>
              <a:t>while</a:t>
            </a:r>
            <a:r>
              <a:rPr lang="zh-CN" altLang="en-US" sz="3200" dirty="0"/>
              <a:t>、</a:t>
            </a:r>
            <a:r>
              <a:rPr lang="en-US" altLang="zh-CN" sz="3200" dirty="0"/>
              <a:t>do-while</a:t>
            </a:r>
            <a:r>
              <a:rPr lang="zh-CN" altLang="en-US" sz="3200" dirty="0"/>
              <a:t>还是</a:t>
            </a:r>
            <a:r>
              <a:rPr lang="en-US" altLang="zh-CN" sz="3200" dirty="0"/>
              <a:t>for</a:t>
            </a:r>
            <a:r>
              <a:rPr lang="zh-CN" altLang="en-US" sz="3200" dirty="0"/>
              <a:t>语句？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从表达能力上讲，上述三种语句是等价的，可以互相替代。</a:t>
            </a:r>
          </a:p>
          <a:p>
            <a:r>
              <a:rPr lang="zh-CN" altLang="en-US" dirty="0"/>
              <a:t>一般原则：</a:t>
            </a:r>
          </a:p>
          <a:p>
            <a:pPr lvl="1"/>
            <a:r>
              <a:rPr lang="zh-CN" altLang="en-US" dirty="0"/>
              <a:t>计数控制的循环</a:t>
            </a:r>
            <a:r>
              <a:rPr lang="zh-CN" altLang="zh-CN" dirty="0"/>
              <a:t>（</a:t>
            </a:r>
            <a:r>
              <a:rPr lang="pt-BR" altLang="zh-CN" dirty="0"/>
              <a:t>counter-controlled loop</a:t>
            </a:r>
            <a:r>
              <a:rPr lang="zh-CN" altLang="zh-CN" dirty="0"/>
              <a:t>）</a:t>
            </a:r>
            <a:r>
              <a:rPr lang="zh-CN" altLang="en-US" dirty="0"/>
              <a:t>，用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事件控制的循环</a:t>
            </a:r>
            <a:r>
              <a:rPr lang="zh-CN" altLang="zh-CN" dirty="0"/>
              <a:t>（</a:t>
            </a:r>
            <a:r>
              <a:rPr lang="pt-BR" altLang="zh-CN" dirty="0"/>
              <a:t>event-controlled loop</a:t>
            </a:r>
            <a:r>
              <a:rPr lang="zh-CN" altLang="zh-CN" dirty="0"/>
              <a:t>）</a:t>
            </a:r>
            <a:r>
              <a:rPr lang="zh-CN" altLang="en-US" dirty="0"/>
              <a:t>，一般使用</a:t>
            </a:r>
            <a:r>
              <a:rPr lang="en-US" altLang="zh-CN" dirty="0"/>
              <a:t>while</a:t>
            </a:r>
            <a:r>
              <a:rPr lang="zh-CN" altLang="en-US" dirty="0"/>
              <a:t>或</a:t>
            </a:r>
            <a:r>
              <a:rPr lang="en-US" altLang="zh-CN" dirty="0"/>
              <a:t>do-while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如果循环体至少执行一次，则使用</a:t>
            </a:r>
            <a:r>
              <a:rPr lang="en-US" altLang="zh-CN" dirty="0"/>
              <a:t>do-while</a:t>
            </a:r>
            <a:r>
              <a:rPr lang="zh-CN" altLang="en-US" dirty="0"/>
              <a:t>语句。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8649B5F6-7E1E-4348-9E75-6BB2492C8A12}" type="slidenum">
              <a:rPr lang="en-US" altLang="zh-CN" sz="1200">
                <a:ea typeface="+mn-ea"/>
              </a:rPr>
              <a:pPr algn="r">
                <a:defRPr/>
              </a:pPr>
              <a:t>41</a:t>
            </a:fld>
            <a:endParaRPr lang="en-US" altLang="zh-CN" sz="1200"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B1623D-D6A5-401D-BC52-58C946C0AC09}"/>
              </a:ext>
            </a:extLst>
          </p:cNvPr>
          <p:cNvSpPr/>
          <p:nvPr/>
        </p:nvSpPr>
        <p:spPr>
          <a:xfrm>
            <a:off x="9632231" y="1448780"/>
            <a:ext cx="199859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bounded</a:t>
            </a:r>
          </a:p>
          <a:p>
            <a:r>
              <a:rPr lang="zh-CN" altLang="en-US" b="1" dirty="0"/>
              <a:t>unbounded</a:t>
            </a:r>
          </a:p>
        </p:txBody>
      </p:sp>
    </p:spTree>
    <p:extLst>
      <p:ext uri="{BB962C8B-B14F-4D97-AF65-F5344CB8AC3E}">
        <p14:creationId xmlns:p14="http://schemas.microsoft.com/office/powerpoint/2010/main" val="28937092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利用循环提高程序的鲁棒性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2B00A9-6727-47FA-A1D6-0D4352B15EB5}"/>
              </a:ext>
            </a:extLst>
          </p:cNvPr>
          <p:cNvSpPr/>
          <p:nvPr/>
        </p:nvSpPr>
        <p:spPr>
          <a:xfrm>
            <a:off x="5420131" y="1046341"/>
            <a:ext cx="54000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double r;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scanf("%lf", &amp;r);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while(r &lt;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0)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scanf("%lf", &amp;r);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double s = 3.14*r*r;	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9AA655-769B-48F4-A1E1-F0DAF31E5620}"/>
              </a:ext>
            </a:extLst>
          </p:cNvPr>
          <p:cNvSpPr/>
          <p:nvPr/>
        </p:nvSpPr>
        <p:spPr>
          <a:xfrm>
            <a:off x="64536" y="1046341"/>
            <a:ext cx="52200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double r;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scanf("%lf", &amp;r);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double s = 3.14*r*r;	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E944D9-013E-4B39-BE2C-D102FC85E421}"/>
              </a:ext>
            </a:extLst>
          </p:cNvPr>
          <p:cNvSpPr txBox="1"/>
          <p:nvPr/>
        </p:nvSpPr>
        <p:spPr>
          <a:xfrm>
            <a:off x="9290561" y="3407532"/>
            <a:ext cx="26777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事件控制的循环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4F7CFA-5F02-454C-B508-98FD1EFC6E8F}"/>
              </a:ext>
            </a:extLst>
          </p:cNvPr>
          <p:cNvSpPr txBox="1"/>
          <p:nvPr/>
        </p:nvSpPr>
        <p:spPr>
          <a:xfrm>
            <a:off x="3215086" y="2472280"/>
            <a:ext cx="1800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输入负数？</a:t>
            </a:r>
          </a:p>
        </p:txBody>
      </p:sp>
    </p:spTree>
    <p:extLst>
      <p:ext uri="{BB962C8B-B14F-4D97-AF65-F5344CB8AC3E}">
        <p14:creationId xmlns:p14="http://schemas.microsoft.com/office/powerpoint/2010/main" val="7921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/>
              <a:t>防止输入错导致的死循环*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DC102F-C573-473F-BB1F-6AF21ED3F6A1}"/>
              </a:ext>
            </a:extLst>
          </p:cNvPr>
          <p:cNvSpPr/>
          <p:nvPr/>
        </p:nvSpPr>
        <p:spPr>
          <a:xfrm>
            <a:off x="5420871" y="1046341"/>
            <a:ext cx="6660000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double r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if(! 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scanf("%lf", &amp;r) </a:t>
            </a:r>
            <a:r>
              <a:rPr lang="pt-BR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)  </a:t>
            </a:r>
          </a:p>
          <a:p>
            <a:r>
              <a:rPr lang="pt-BR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		return -1; </a:t>
            </a:r>
            <a:endParaRPr lang="zh-CN" altLang="zh-CN" b="1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while(r &lt;= 0)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if(! 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scanf("%lf", &amp;r)</a:t>
            </a:r>
            <a:r>
              <a:rPr lang="pt-BR" altLang="zh-CN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			return -1; </a:t>
            </a:r>
            <a:endParaRPr lang="zh-CN" altLang="zh-CN" b="1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double s = 3.14*r*r;	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7D9D9A-9876-4C84-A1A8-BF51CF4D7376}"/>
              </a:ext>
            </a:extLst>
          </p:cNvPr>
          <p:cNvSpPr/>
          <p:nvPr/>
        </p:nvSpPr>
        <p:spPr>
          <a:xfrm>
            <a:off x="65136" y="1043735"/>
            <a:ext cx="52200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double r 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scanf("%lf", &amp;r);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while(r &lt;= 0)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scanf("%lf", &amp;r);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double s = 3.14*r*r;	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4756" y="1468232"/>
            <a:ext cx="738082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对于非字符型变量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0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，程序运行时若输入字符，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r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获取不到输入数据，</a:t>
            </a:r>
            <a:r>
              <a:rPr lang="pt-BR" altLang="zh-CN" sz="2000" dirty="0">
                <a:latin typeface="Courier New" pitchFamily="49" charset="0"/>
                <a:cs typeface="Courier New" pitchFamily="49" charset="0"/>
              </a:rPr>
              <a:t>scanf 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库函数将返回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正常情况返回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导致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之后的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000" dirty="0">
                <a:latin typeface="Courier New" pitchFamily="49" charset="0"/>
                <a:cs typeface="Courier New" pitchFamily="49" charset="0"/>
              </a:rPr>
              <a:t>scanf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库函数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不再被执行，从而有可能导致死循环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B97401-500C-4989-AFE1-AA005CC65C7C}"/>
              </a:ext>
            </a:extLst>
          </p:cNvPr>
          <p:cNvSpPr/>
          <p:nvPr/>
        </p:nvSpPr>
        <p:spPr>
          <a:xfrm>
            <a:off x="9561311" y="1448780"/>
            <a:ext cx="25195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为了防止这种情况，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可添加判断和</a:t>
            </a:r>
            <a:r>
              <a:rPr lang="zh-CN" altLang="zh-CN" sz="2000" dirty="0">
                <a:latin typeface="Courier New" pitchFamily="49" charset="0"/>
                <a:cs typeface="Courier New" pitchFamily="49" charset="0"/>
              </a:rPr>
              <a:t>提前终止程序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语句。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8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4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循环流程的嵌套</a:t>
            </a:r>
            <a:endParaRPr lang="zh-CN" altLang="en-US"/>
          </a:p>
        </p:txBody>
      </p:sp>
      <p:sp>
        <p:nvSpPr>
          <p:cNvPr id="2765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循环流程也可以嵌套，即循环体中又含有循环流程。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C58DEEE-1E44-4859-A3E7-F5D4A40ADEF4}" type="slidenum">
              <a:rPr lang="en-US" altLang="zh-CN" sz="1200">
                <a:ea typeface="+mn-ea"/>
              </a:rPr>
              <a:pPr algn="r">
                <a:defRPr/>
              </a:pPr>
              <a:t>44</a:t>
            </a:fld>
            <a:endParaRPr lang="en-US" altLang="zh-CN" sz="1200"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C8F887-DC6C-42AC-A7B7-30847126981E}"/>
              </a:ext>
            </a:extLst>
          </p:cNvPr>
          <p:cNvSpPr/>
          <p:nvPr/>
        </p:nvSpPr>
        <p:spPr>
          <a:xfrm>
            <a:off x="2494806" y="2192205"/>
            <a:ext cx="5580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j = 1; j &lt;= 9; ++j)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("%d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", j);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15A71E-9830-4E61-A2EF-FE5A2DEF9C7E}"/>
              </a:ext>
            </a:extLst>
          </p:cNvPr>
          <p:cNvSpPr/>
          <p:nvPr/>
        </p:nvSpPr>
        <p:spPr>
          <a:xfrm>
            <a:off x="1594706" y="1448780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b="1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&lt;= 9; ++</a:t>
            </a:r>
            <a:r>
              <a:rPr lang="en-US" altLang="zh-CN" b="1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b="1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				</a:t>
            </a:r>
          </a:p>
          <a:p>
            <a:pPr marL="0" indent="0">
              <a:buFontTx/>
              <a:buNone/>
              <a:defRPr/>
            </a:pPr>
            <a:endParaRPr lang="en-US" altLang="zh-CN" b="1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marL="0" indent="0">
              <a:buFontTx/>
              <a:buNone/>
              <a:defRPr/>
            </a:pPr>
            <a:r>
              <a:rPr lang="en-US" altLang="zh-CN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标注 1">
            <a:extLst>
              <a:ext uri="{FF2B5EF4-FFF2-40B4-BE49-F238E27FC236}">
                <a16:creationId xmlns:a16="http://schemas.microsoft.com/office/drawing/2014/main" id="{103589CA-61C1-4DF5-9F0E-0EC2D437A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076" y="3203975"/>
            <a:ext cx="1382003" cy="427038"/>
          </a:xfrm>
          <a:prstGeom prst="wedgeRectCallout">
            <a:avLst>
              <a:gd name="adj1" fmla="val 12145"/>
              <a:gd name="adj2" fmla="val -11074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制表符</a:t>
            </a:r>
            <a:endParaRPr lang="zh-CN" altLang="en-US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5C9B835-3C90-4572-9333-5375B9AF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3878057"/>
            <a:ext cx="8826453" cy="2881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endParaRPr kumimoji="1" lang="en-US" altLang="zh-CN" sz="1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EB303131-0AF9-426F-A769-27D5B87B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6" y="4149080"/>
            <a:ext cx="8826453" cy="254388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92AF5286-C96F-4007-93FA-250C9D8E2B40}"/>
              </a:ext>
            </a:extLst>
          </p:cNvPr>
          <p:cNvSpPr txBox="1"/>
          <p:nvPr/>
        </p:nvSpPr>
        <p:spPr>
          <a:xfrm>
            <a:off x="6905296" y="3023955"/>
            <a:ext cx="47995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(8) &lt;&lt;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11118482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例</a:t>
            </a:r>
            <a:r>
              <a:rPr lang="en-US" altLang="zh-CN" sz="2800" dirty="0"/>
              <a:t>1.4 </a:t>
            </a:r>
            <a:r>
              <a:rPr lang="zh-CN" altLang="zh-CN" sz="2800" dirty="0"/>
              <a:t>输出一个九九乘法表。</a:t>
            </a:r>
            <a:endParaRPr lang="zh-CN" altLang="en-US" sz="2800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        Multiplication Table \n");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&lt;= 9;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	for(int j = 1; j &lt;= 9;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\t",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j);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("\n");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CC5D333A-1E63-4DA9-A193-1DA242782601}" type="slidenum">
              <a:rPr lang="en-US" altLang="zh-CN" sz="1200">
                <a:ea typeface="+mn-ea"/>
              </a:rPr>
              <a:pPr algn="r">
                <a:defRPr/>
              </a:pPr>
              <a:t>45</a:t>
            </a:fld>
            <a:endParaRPr lang="en-US" altLang="zh-CN" sz="1200">
              <a:ea typeface="+mn-ea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E396EC1-8061-4C75-9196-078A0485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45" y="3878057"/>
            <a:ext cx="8826453" cy="28813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Multiplication Table 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2	4	6	8	10	12	14	16	18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3	6	9	12	15	18	21	24	27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4	8	12	16	20	24	28	32	36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5	10	15	20	25	30	35	40	45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6	12	18	24	30	36	42	48	54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7	14	21	28	35	42	49	56	63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8	16	24	32	40	48	56	64	72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9	18	27	36	45	54	63	72	81</a:t>
            </a:r>
          </a:p>
        </p:txBody>
      </p:sp>
    </p:spTree>
    <p:extLst>
      <p:ext uri="{BB962C8B-B14F-4D97-AF65-F5344CB8AC3E}">
        <p14:creationId xmlns:p14="http://schemas.microsoft.com/office/powerpoint/2010/main" val="38047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93121" y="863600"/>
            <a:ext cx="11995705" cy="47259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……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&lt;= 9;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for(int j = 1; j &lt; </a:t>
            </a:r>
            <a:r>
              <a:rPr lang="en-US" altLang="zh-CN" sz="2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; ++j)</a:t>
            </a:r>
            <a:endParaRPr lang="zh-CN" altLang="zh-CN" sz="240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		 	</a:t>
            </a:r>
            <a:r>
              <a:rPr lang="en-US" altLang="zh-CN" sz="240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(" \t");</a:t>
            </a:r>
            <a:endParaRPr lang="zh-CN" altLang="zh-CN" sz="240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j &lt;= 9;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\t",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 j);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("\n");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2854846" y="3879050"/>
            <a:ext cx="8826452" cy="2881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Multiplication Table 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1	2	3	4	5	6	7	8	9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	4	6	8	10	12	14	16	18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		9	12	15	18	21	24	27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			16	20	24	28	32	36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				25	30	35	40	45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					36	42	48	54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						49	56	63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							64	72</a:t>
            </a:r>
          </a:p>
          <a:p>
            <a:pPr algn="just" eaLnBrk="1" hangingPunct="1"/>
            <a:r>
              <a:rPr kumimoji="1"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								81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DD6E920-CAB7-4403-BEC2-C265C2034FD0}" type="slidenum">
              <a:rPr lang="en-US" altLang="zh-CN" sz="1200">
                <a:ea typeface="+mn-ea"/>
              </a:rPr>
              <a:pPr algn="r">
                <a:defRPr/>
              </a:pPr>
              <a:t>46</a:t>
            </a:fld>
            <a:endParaRPr lang="en-US" altLang="zh-CN" sz="1200">
              <a:ea typeface="+mn-ea"/>
            </a:endParaRPr>
          </a:p>
        </p:txBody>
      </p:sp>
      <p:sp>
        <p:nvSpPr>
          <p:cNvPr id="32774" name="矩形 6"/>
          <p:cNvSpPr>
            <a:spLocks noChangeArrowheads="1"/>
          </p:cNvSpPr>
          <p:nvPr/>
        </p:nvSpPr>
        <p:spPr bwMode="auto">
          <a:xfrm>
            <a:off x="7085315" y="85726"/>
            <a:ext cx="50040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rIns="36000">
            <a:sp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&lt;= 9; ++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j = 1; j &lt;= 9; ++j)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US" altLang="zh-C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 &lt;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         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 \t");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("%d \t",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* j);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C84518-7856-45CD-9FE3-ABF1A301F115}"/>
              </a:ext>
            </a:extLst>
          </p:cNvPr>
          <p:cNvSpPr txBox="1"/>
          <p:nvPr/>
        </p:nvSpPr>
        <p:spPr>
          <a:xfrm>
            <a:off x="649601" y="2220754"/>
            <a:ext cx="85509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并列</a:t>
            </a:r>
            <a:endParaRPr lang="en-US" altLang="zh-CN" b="1" dirty="0"/>
          </a:p>
          <a:p>
            <a:r>
              <a:rPr lang="zh-CN" altLang="en-US" b="1" dirty="0"/>
              <a:t>关系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8467228-66E2-4879-9AF1-3AF9908A150E}"/>
              </a:ext>
            </a:extLst>
          </p:cNvPr>
          <p:cNvCxnSpPr>
            <a:cxnSpLocks/>
          </p:cNvCxnSpPr>
          <p:nvPr/>
        </p:nvCxnSpPr>
        <p:spPr bwMode="auto">
          <a:xfrm flipV="1">
            <a:off x="1526822" y="2213865"/>
            <a:ext cx="382919" cy="250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716DCD-ABD6-49F0-9667-85919BD9E7F1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1504696" y="2636253"/>
            <a:ext cx="405045" cy="390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BFCC4E-70DC-4BC4-8DF8-952817E41AFA}"/>
              </a:ext>
            </a:extLst>
          </p:cNvPr>
          <p:cNvSpPr txBox="1"/>
          <p:nvPr/>
        </p:nvSpPr>
        <p:spPr>
          <a:xfrm>
            <a:off x="6210691" y="244297"/>
            <a:ext cx="51458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嵌</a:t>
            </a:r>
            <a:endParaRPr lang="en-US" altLang="zh-CN" b="1" dirty="0"/>
          </a:p>
          <a:p>
            <a:r>
              <a:rPr lang="zh-CN" altLang="en-US" b="1" dirty="0"/>
              <a:t>套</a:t>
            </a:r>
            <a:endParaRPr lang="en-US" altLang="zh-CN" b="1" dirty="0"/>
          </a:p>
          <a:p>
            <a:r>
              <a:rPr lang="zh-CN" altLang="en-US" b="1" dirty="0"/>
              <a:t>关</a:t>
            </a:r>
            <a:endParaRPr lang="en-US" altLang="zh-CN" b="1" dirty="0"/>
          </a:p>
          <a:p>
            <a:r>
              <a:rPr lang="zh-CN" altLang="en-US" b="1" dirty="0"/>
              <a:t>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8F2F9CD-0060-45FC-90E9-87C579D9654D}"/>
              </a:ext>
            </a:extLst>
          </p:cNvPr>
          <p:cNvCxnSpPr>
            <a:cxnSpLocks/>
          </p:cNvCxnSpPr>
          <p:nvPr/>
        </p:nvCxnSpPr>
        <p:spPr bwMode="auto">
          <a:xfrm flipV="1">
            <a:off x="6744808" y="374883"/>
            <a:ext cx="475523" cy="2744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9D2D18-FBBA-4E37-9A29-9A4F888E397C}"/>
              </a:ext>
            </a:extLst>
          </p:cNvPr>
          <p:cNvCxnSpPr>
            <a:cxnSpLocks/>
            <a:stCxn id="19" idx="3"/>
          </p:cNvCxnSpPr>
          <p:nvPr/>
        </p:nvCxnSpPr>
        <p:spPr bwMode="auto">
          <a:xfrm flipV="1">
            <a:off x="6725277" y="933150"/>
            <a:ext cx="765084" cy="959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AB5F3AF-2FB3-456F-A955-CD6795A5C8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34635" y="933150"/>
            <a:ext cx="972171" cy="4155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50D0C2-FE72-4A84-8FE8-9909172298D5}"/>
              </a:ext>
            </a:extLst>
          </p:cNvPr>
          <p:cNvCxnSpPr>
            <a:cxnSpLocks/>
          </p:cNvCxnSpPr>
          <p:nvPr/>
        </p:nvCxnSpPr>
        <p:spPr bwMode="auto">
          <a:xfrm flipH="1">
            <a:off x="5500431" y="1760013"/>
            <a:ext cx="673829" cy="2890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7715D5A-AEA6-4C17-8860-0931D8EB1E13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6105" y="1133745"/>
            <a:ext cx="508236" cy="209312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C952776-012D-4272-AB01-112040F897C0}"/>
              </a:ext>
            </a:extLst>
          </p:cNvPr>
          <p:cNvCxnSpPr>
            <a:cxnSpLocks/>
          </p:cNvCxnSpPr>
          <p:nvPr/>
        </p:nvCxnSpPr>
        <p:spPr bwMode="auto">
          <a:xfrm>
            <a:off x="6635403" y="1824663"/>
            <a:ext cx="0" cy="883613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94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2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/>
              <a:t>例</a:t>
            </a:r>
            <a:r>
              <a:rPr lang="en-US" altLang="zh-CN" sz="2800" dirty="0"/>
              <a:t>1.5 </a:t>
            </a:r>
            <a:r>
              <a:rPr lang="zh-CN" altLang="zh-CN" sz="2800" dirty="0"/>
              <a:t>求输入的一个正整数的阶乘并输出。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2, f = 1; //f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要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初始化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Please input an integer: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\n");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n)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f *=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//</a:t>
            </a:r>
            <a:r>
              <a:rPr lang="zh-CN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相当于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 = f *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++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("factorial of %d is: %d \n", n, f);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D843C87-F72B-49CE-B5DF-2FBD973F6503}" type="slidenum">
              <a:rPr lang="en-US" altLang="zh-CN" sz="1200">
                <a:ea typeface="+mn-ea"/>
              </a:rPr>
              <a:pPr algn="r">
                <a:defRPr/>
              </a:pPr>
              <a:t>47</a:t>
            </a:fld>
            <a:endParaRPr lang="en-US" altLang="zh-CN" sz="1200"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55346" y="121205"/>
            <a:ext cx="4700052" cy="47929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2, f = 1;	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n)</a:t>
            </a:r>
            <a:endParaRPr lang="zh-CN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f *= 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++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("%d", f);</a:t>
            </a:r>
            <a:endParaRPr lang="zh-CN" altLang="zh-CN" sz="2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/>
              <a:t>例</a:t>
            </a:r>
            <a:r>
              <a:rPr lang="en-US" altLang="zh-CN" sz="2800" dirty="0"/>
              <a:t>1.5’ </a:t>
            </a:r>
            <a:r>
              <a:rPr lang="zh-CN" altLang="zh-CN" sz="2800" dirty="0"/>
              <a:t>每输入一个正整数，输出其阶乘，</a:t>
            </a:r>
            <a:r>
              <a:rPr lang="zh-CN" altLang="en-US" sz="2800" dirty="0"/>
              <a:t>直到</a:t>
            </a:r>
            <a:r>
              <a:rPr lang="zh-CN" altLang="zh-CN" sz="2800" dirty="0"/>
              <a:t>输入</a:t>
            </a:r>
            <a:r>
              <a:rPr lang="en-US" altLang="zh-CN" sz="2800" dirty="0"/>
              <a:t>0</a:t>
            </a:r>
            <a:r>
              <a:rPr lang="zh-CN" altLang="zh-CN" sz="2800" dirty="0"/>
              <a:t>。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int n,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f;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while(n != 0)</a:t>
            </a:r>
            <a:r>
              <a:rPr lang="pt-BR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// !=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表示“不等于”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    i = 2, f = 1;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n)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{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	f *=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	++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}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("%d", f);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sz="240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AED47F8-CC65-4F04-B074-05B36B0387B5}" type="slidenum">
              <a:rPr lang="en-US" altLang="zh-CN" sz="1200">
                <a:ea typeface="+mn-ea"/>
              </a:rPr>
              <a:pPr algn="r">
                <a:defRPr/>
              </a:pPr>
              <a:t>48</a:t>
            </a:fld>
            <a:endParaRPr lang="en-US" altLang="zh-CN" sz="1200"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E44F75-BCD0-431C-B170-74D09B3A4ECA}"/>
              </a:ext>
            </a:extLst>
          </p:cNvPr>
          <p:cNvSpPr/>
          <p:nvPr/>
        </p:nvSpPr>
        <p:spPr>
          <a:xfrm>
            <a:off x="5465136" y="2982940"/>
            <a:ext cx="6331001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dirty="0"/>
              <a:t>外循环是</a:t>
            </a:r>
            <a:r>
              <a:rPr lang="zh-CN" altLang="zh-CN" b="1" dirty="0"/>
              <a:t>事件控制型循环</a:t>
            </a:r>
            <a:r>
              <a:rPr lang="zh-CN" altLang="zh-CN" dirty="0"/>
              <a:t>，即其循环条件是“</a:t>
            </a:r>
            <a:r>
              <a:rPr lang="pt-BR" altLang="zh-CN" dirty="0"/>
              <a:t>n != 0</a:t>
            </a:r>
            <a:r>
              <a:rPr lang="en-US" altLang="zh-CN" dirty="0"/>
              <a:t>”</a:t>
            </a:r>
            <a:r>
              <a:rPr lang="en-US" altLang="zh-CN" dirty="0" err="1"/>
              <a:t>这个事件是否发生</a:t>
            </a:r>
            <a:r>
              <a:rPr lang="en-US" altLang="zh-CN" dirty="0"/>
              <a:t> (while/do-while</a:t>
            </a:r>
            <a:r>
              <a:rPr lang="zh-CN" altLang="en-US" dirty="0"/>
              <a:t>更适合</a:t>
            </a:r>
            <a:r>
              <a:rPr lang="en-US" altLang="zh-CN" dirty="0"/>
              <a:t>) ；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 err="1"/>
              <a:t>内循环是</a:t>
            </a:r>
            <a:r>
              <a:rPr lang="zh-CN" altLang="zh-CN" b="1" dirty="0"/>
              <a:t>计数控制型循环</a:t>
            </a:r>
            <a:r>
              <a:rPr lang="zh-CN" altLang="zh-CN" dirty="0"/>
              <a:t>，其循环条件是计数变量</a:t>
            </a:r>
            <a:r>
              <a:rPr lang="en-US" altLang="zh-CN" dirty="0"/>
              <a:t> </a:t>
            </a:r>
            <a:r>
              <a:rPr lang="pt-BR" altLang="zh-CN" dirty="0"/>
              <a:t>i </a:t>
            </a:r>
            <a:r>
              <a:rPr lang="zh-CN" altLang="zh-CN" dirty="0"/>
              <a:t>是否达到边界值</a:t>
            </a:r>
            <a:r>
              <a:rPr lang="en-US" altLang="zh-CN" dirty="0"/>
              <a:t> </a:t>
            </a:r>
            <a:r>
              <a:rPr lang="pt-BR" altLang="zh-CN" dirty="0"/>
              <a:t>n</a:t>
            </a:r>
            <a:r>
              <a:rPr lang="zh-CN" altLang="zh-CN" dirty="0"/>
              <a:t> </a:t>
            </a:r>
            <a:r>
              <a:rPr lang="en-US" altLang="zh-CN" dirty="0"/>
              <a:t>(for</a:t>
            </a:r>
            <a:r>
              <a:rPr lang="zh-CN" altLang="en-US" dirty="0"/>
              <a:t>更适合</a:t>
            </a:r>
            <a:r>
              <a:rPr lang="en-US" altLang="zh-CN" dirty="0"/>
              <a:t>)</a:t>
            </a:r>
            <a:r>
              <a:rPr lang="zh-CN" altLang="zh-CN" dirty="0"/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69508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/>
              <a:t>例</a:t>
            </a:r>
            <a:r>
              <a:rPr lang="en-US" altLang="zh-CN" sz="2800" dirty="0"/>
              <a:t>1.5’ </a:t>
            </a:r>
            <a:r>
              <a:rPr lang="zh-CN" altLang="zh-CN" sz="2800" dirty="0"/>
              <a:t>每输入一个正整数，输出其阶乘，</a:t>
            </a:r>
            <a:r>
              <a:rPr lang="zh-CN" altLang="en-US" sz="2800" dirty="0"/>
              <a:t>直到</a:t>
            </a:r>
            <a:r>
              <a:rPr lang="zh-CN" altLang="zh-CN" sz="2800" dirty="0"/>
              <a:t>输入</a:t>
            </a:r>
            <a:r>
              <a:rPr lang="en-US" altLang="zh-CN" sz="2800" dirty="0"/>
              <a:t>0</a:t>
            </a:r>
            <a:r>
              <a:rPr lang="zh-CN" altLang="zh-CN" sz="2800" dirty="0"/>
              <a:t>。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int n,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f;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while(n != 0)</a:t>
            </a:r>
            <a:r>
              <a:rPr lang="pt-BR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    i = 2, f = 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n)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{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	f *=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	++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}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("%d", f);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2400" dirty="0" err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sz="240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pt-BR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AED47F8-CC65-4F04-B074-05B36B0387B5}" type="slidenum">
              <a:rPr lang="en-US" altLang="zh-CN" sz="1200">
                <a:ea typeface="+mn-ea"/>
              </a:rPr>
              <a:pPr algn="r">
                <a:defRPr/>
              </a:pPr>
              <a:t>49</a:t>
            </a:fld>
            <a:endParaRPr lang="en-US" altLang="zh-CN" sz="1200">
              <a:ea typeface="+mn-ea"/>
            </a:endParaRPr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5FA9ED0F-B36A-4012-8152-8661C470A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1" y="161438"/>
            <a:ext cx="11749559" cy="6696562"/>
          </a:xfrm>
          <a:prstGeom prst="rect">
            <a:avLst/>
          </a:prstGeom>
          <a:solidFill>
            <a:schemeClr val="bg1">
              <a:alpha val="8705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 dirty="0"/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ECF56006-502F-478D-AB09-00EAB2EA40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5246" y="1583795"/>
            <a:ext cx="4795742" cy="4656137"/>
            <a:chOff x="3277" y="8047"/>
            <a:chExt cx="3940" cy="5103"/>
          </a:xfrm>
        </p:grpSpPr>
        <p:sp>
          <p:nvSpPr>
            <p:cNvPr id="9" name="AutoShape 40">
              <a:extLst>
                <a:ext uri="{FF2B5EF4-FFF2-40B4-BE49-F238E27FC236}">
                  <a16:creationId xmlns:a16="http://schemas.microsoft.com/office/drawing/2014/main" id="{806D9472-33AE-4060-AC77-F5B5F74A21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77" y="8047"/>
              <a:ext cx="3940" cy="5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39">
              <a:extLst>
                <a:ext uri="{FF2B5EF4-FFF2-40B4-BE49-F238E27FC236}">
                  <a16:creationId xmlns:a16="http://schemas.microsoft.com/office/drawing/2014/main" id="{D057D524-AFD9-42DB-9764-FEC976E19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8203"/>
              <a:ext cx="3650" cy="42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11" name="Line 38">
              <a:extLst>
                <a:ext uri="{FF2B5EF4-FFF2-40B4-BE49-F238E27FC236}">
                  <a16:creationId xmlns:a16="http://schemas.microsoft.com/office/drawing/2014/main" id="{3138583F-8FB1-4636-AA1A-15EA1ECC9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" y="8127"/>
              <a:ext cx="1" cy="3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36">
              <a:extLst>
                <a:ext uri="{FF2B5EF4-FFF2-40B4-BE49-F238E27FC236}">
                  <a16:creationId xmlns:a16="http://schemas.microsoft.com/office/drawing/2014/main" id="{5B35380F-1D4D-4CA1-B619-92C4A438F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1627"/>
              <a:ext cx="1516" cy="6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13" name="Text Box 35">
              <a:extLst>
                <a:ext uri="{FF2B5EF4-FFF2-40B4-BE49-F238E27FC236}">
                  <a16:creationId xmlns:a16="http://schemas.microsoft.com/office/drawing/2014/main" id="{53C3A5A3-5CA4-4701-99FC-95C161A2F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5" y="11780"/>
              <a:ext cx="938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1400" b="1">
                  <a:latin typeface="Times New Roman" pitchFamily="18" charset="0"/>
                  <a:cs typeface="Times New Roman" pitchFamily="18" charset="0"/>
                </a:rPr>
                <a:t>不为</a:t>
              </a:r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1400" b="1">
                  <a:latin typeface="Times New Roman" pitchFamily="18" charset="0"/>
                  <a:cs typeface="Times New Roman" pitchFamily="18" charset="0"/>
                </a:rPr>
                <a:t>？</a:t>
              </a:r>
              <a:endParaRPr lang="zh-CN" altLang="en-US" sz="1400" b="1"/>
            </a:p>
          </p:txBody>
        </p:sp>
        <p:sp>
          <p:nvSpPr>
            <p:cNvPr id="14" name="Line 34">
              <a:extLst>
                <a:ext uri="{FF2B5EF4-FFF2-40B4-BE49-F238E27FC236}">
                  <a16:creationId xmlns:a16="http://schemas.microsoft.com/office/drawing/2014/main" id="{8F38CD60-C556-418D-8D99-3B7CE1561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2229"/>
              <a:ext cx="1" cy="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8887208D-5F3E-4E9B-8085-399ABD0A3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1580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2">
              <a:extLst>
                <a:ext uri="{FF2B5EF4-FFF2-40B4-BE49-F238E27FC236}">
                  <a16:creationId xmlns:a16="http://schemas.microsoft.com/office/drawing/2014/main" id="{10BAC4FD-A794-45DD-89BC-974CEA3B5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8349"/>
              <a:ext cx="196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666AB003-567B-4A1C-9952-183490FA8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9484"/>
              <a:ext cx="1980" cy="16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429B808B-58B8-43BB-BAF6-D59ECA82D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7" y="9587"/>
              <a:ext cx="1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D6B34859-6F19-4807-ACE3-3A608700E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" y="11626"/>
              <a:ext cx="1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1400" b="1"/>
            </a:p>
          </p:txBody>
        </p:sp>
        <p:sp>
          <p:nvSpPr>
            <p:cNvPr id="20" name="Text Box 28">
              <a:extLst>
                <a:ext uri="{FF2B5EF4-FFF2-40B4-BE49-F238E27FC236}">
                  <a16:creationId xmlns:a16="http://schemas.microsoft.com/office/drawing/2014/main" id="{12DA7BEE-14FC-4555-A20D-D98F1C1F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" y="12241"/>
              <a:ext cx="1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1400" b="1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BD1459E6-868F-488F-AC17-120700FB9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2" y="11927"/>
              <a:ext cx="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9F47748C-4547-492C-B35C-CF65C9C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5" y="11265"/>
              <a:ext cx="108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0800" rIns="0" bIns="10800"/>
            <a:lstStyle>
              <a:lvl1pPr indent="571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i, f</a:t>
              </a:r>
              <a:r>
                <a:rPr lang="zh-CN" altLang="en-US" sz="1400" b="1">
                  <a:latin typeface="Times New Roman" pitchFamily="18" charset="0"/>
                  <a:cs typeface="Times New Roman" pitchFamily="18" charset="0"/>
                </a:rPr>
                <a:t>赋初值</a:t>
              </a:r>
              <a:endParaRPr lang="zh-CN" altLang="en-US" sz="1400" b="1"/>
            </a:p>
          </p:txBody>
        </p:sp>
        <p:sp>
          <p:nvSpPr>
            <p:cNvPr id="23" name="AutoShape 25">
              <a:extLst>
                <a:ext uri="{FF2B5EF4-FFF2-40B4-BE49-F238E27FC236}">
                  <a16:creationId xmlns:a16="http://schemas.microsoft.com/office/drawing/2014/main" id="{B4A166E3-C2B0-4780-9FCA-5AAA0BE5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0312"/>
              <a:ext cx="1516" cy="6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9E23FCE5-2170-41A9-BA66-993124D9D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" y="10465"/>
              <a:ext cx="98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zh-CN" altLang="en-US" sz="1400" b="1">
                  <a:latin typeface="Times New Roman" pitchFamily="18" charset="0"/>
                  <a:cs typeface="Times New Roman" pitchFamily="18" charset="0"/>
                </a:rPr>
                <a:t>不大于</a:t>
              </a:r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1400" b="1">
                  <a:latin typeface="Times New Roman" pitchFamily="18" charset="0"/>
                  <a:cs typeface="Times New Roman" pitchFamily="18" charset="0"/>
                </a:rPr>
                <a:t>？</a:t>
              </a:r>
              <a:endParaRPr lang="zh-CN" altLang="en-US" sz="1400" b="1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15B3AFEB-5332-4A70-8C2E-DD7EADCB1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" y="9739"/>
              <a:ext cx="108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0800" rIns="0" bIns="10800"/>
            <a:lstStyle>
              <a:lvl1pPr indent="571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1400" b="1">
                  <a:latin typeface="Times New Roman" pitchFamily="18" charset="0"/>
                  <a:cs typeface="Times New Roman" pitchFamily="18" charset="0"/>
                </a:rPr>
                <a:t>乘</a:t>
              </a:r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i, i</a:t>
              </a:r>
              <a:r>
                <a:rPr lang="zh-CN" altLang="en-US" sz="1400" b="1">
                  <a:latin typeface="Times New Roman" pitchFamily="18" charset="0"/>
                  <a:cs typeface="Times New Roman" pitchFamily="18" charset="0"/>
                </a:rPr>
                <a:t>加</a:t>
              </a:r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400" b="1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9854516C-2A78-4DE6-8868-579D70F72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1" y="10912"/>
              <a:ext cx="1" cy="3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5789A2A0-20F4-40B6-A163-B950FA3A2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4" y="10075"/>
              <a:ext cx="1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A33DB4FA-F6C6-43D2-8C9C-E803478DA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" y="10087"/>
              <a:ext cx="1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1400" b="1"/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6E8C86EE-9FE7-43EC-BD3F-8E0537A78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" y="10303"/>
              <a:ext cx="1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1400" b="1"/>
            </a:p>
          </p:txBody>
        </p:sp>
        <p:sp>
          <p:nvSpPr>
            <p:cNvPr id="30" name="Line 18">
              <a:extLst>
                <a:ext uri="{FF2B5EF4-FFF2-40B4-BE49-F238E27FC236}">
                  <a16:creationId xmlns:a16="http://schemas.microsoft.com/office/drawing/2014/main" id="{01A80385-416C-4F6A-9E16-BE54CB0D7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8" y="9342"/>
              <a:ext cx="1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51B0F2A8-D408-421A-8283-2EE6661A3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1" y="10609"/>
              <a:ext cx="1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B8F3D8F9-81A4-41A9-A9AC-42AC55E3E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9588"/>
              <a:ext cx="7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C6ECB5EF-2139-40E2-A58F-6371CC500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7" y="9586"/>
              <a:ext cx="1" cy="14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FD4FAC15-3BD6-4CE9-89F8-552A1AEA4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1080"/>
              <a:ext cx="7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3">
              <a:extLst>
                <a:ext uri="{FF2B5EF4-FFF2-40B4-BE49-F238E27FC236}">
                  <a16:creationId xmlns:a16="http://schemas.microsoft.com/office/drawing/2014/main" id="{B03B149F-6CA6-4541-9ECC-01015D1D9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7" y="9001"/>
              <a:ext cx="128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0800" rIns="0" bIns="10800"/>
            <a:lstStyle>
              <a:lvl1pPr indent="571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zh-CN" sz="1400" b="1">
                  <a:latin typeface="Times New Roman" pitchFamily="18" charset="0"/>
                  <a:cs typeface="Times New Roman" pitchFamily="18" charset="0"/>
                </a:rPr>
                <a:t>输出阶乘</a:t>
              </a:r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1400" b="1"/>
            </a:p>
          </p:txBody>
        </p:sp>
        <p:sp>
          <p:nvSpPr>
            <p:cNvPr id="36" name="Text Box 12">
              <a:extLst>
                <a:ext uri="{FF2B5EF4-FFF2-40B4-BE49-F238E27FC236}">
                  <a16:creationId xmlns:a16="http://schemas.microsoft.com/office/drawing/2014/main" id="{1FF15BC7-D09C-4098-821F-1C9BE2F0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" y="8506"/>
              <a:ext cx="1384" cy="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0800" rIns="0" bIns="10800"/>
            <a:lstStyle>
              <a:lvl1pPr indent="571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zh-CN" sz="1400" b="1">
                  <a:latin typeface="Times New Roman" pitchFamily="18" charset="0"/>
                  <a:cs typeface="Times New Roman" pitchFamily="18" charset="0"/>
                </a:rPr>
                <a:t>输入下一个</a:t>
              </a:r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1400" b="1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174542CA-4BE0-4BBD-8431-E4BA0ACD1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3" y="8827"/>
              <a:ext cx="1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A6C2175F-D555-428E-8269-AEEFF7AE9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3" y="8359"/>
              <a:ext cx="1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89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分支控制</a:t>
            </a:r>
            <a:r>
              <a:rPr lang="en-US" altLang="zh-CN" dirty="0"/>
              <a:t>-if</a:t>
            </a:r>
            <a:r>
              <a:rPr lang="zh-CN" altLang="en-US" dirty="0"/>
              <a:t>语句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分支流程的另外一种形式，包含一个条件判断和一个分支任务。</a:t>
            </a:r>
          </a:p>
          <a:p>
            <a:pPr lvl="1" eaLnBrk="1" hangingPunct="1"/>
            <a:r>
              <a:rPr kumimoji="0" lang="zh-CN" altLang="en-US" sz="2000" dirty="0"/>
              <a:t>先判断条件</a:t>
            </a:r>
            <a:r>
              <a:rPr kumimoji="0" lang="en-US" altLang="zh-CN" sz="2000" dirty="0"/>
              <a:t>P</a:t>
            </a:r>
            <a:endParaRPr kumimoji="0" lang="zh-CN" altLang="en-US" sz="2000" dirty="0"/>
          </a:p>
          <a:p>
            <a:pPr lvl="2" eaLnBrk="1" hangingPunct="1"/>
            <a:r>
              <a:rPr kumimoji="0" lang="zh-CN" altLang="en-US" sz="1800" dirty="0"/>
              <a:t>当条件</a:t>
            </a:r>
            <a:r>
              <a:rPr kumimoji="0" lang="en-US" altLang="zh-CN" sz="1800" dirty="0"/>
              <a:t>P</a:t>
            </a:r>
            <a:r>
              <a:rPr kumimoji="0" lang="zh-CN" altLang="en-US" sz="1800" dirty="0"/>
              <a:t>成立时，执行任务</a:t>
            </a:r>
            <a:r>
              <a:rPr kumimoji="0" lang="en-US" altLang="zh-CN" sz="1800" dirty="0"/>
              <a:t>A</a:t>
            </a:r>
            <a:r>
              <a:rPr kumimoji="0" lang="zh-CN" altLang="en-US" sz="1800" dirty="0"/>
              <a:t>，</a:t>
            </a:r>
            <a:endParaRPr kumimoji="0" lang="en-US" altLang="zh-CN" sz="1800" dirty="0"/>
          </a:p>
          <a:p>
            <a:pPr lvl="2" eaLnBrk="1" hangingPunct="1">
              <a:buFont typeface="Arial" charset="0"/>
              <a:buNone/>
            </a:pPr>
            <a:r>
              <a:rPr kumimoji="0" lang="en-US" altLang="zh-CN" sz="1800" dirty="0"/>
              <a:t>	</a:t>
            </a:r>
            <a:r>
              <a:rPr kumimoji="0" lang="zh-CN" altLang="en-US" sz="1800" dirty="0"/>
              <a:t>然后结束该流程；</a:t>
            </a:r>
            <a:endParaRPr kumimoji="0" lang="en-US" altLang="zh-CN" sz="1800" dirty="0"/>
          </a:p>
          <a:p>
            <a:pPr lvl="2" eaLnBrk="1" hangingPunct="1"/>
            <a:r>
              <a:rPr kumimoji="0" lang="zh-CN" altLang="en-US" sz="1800" dirty="0"/>
              <a:t>当条件</a:t>
            </a:r>
            <a:r>
              <a:rPr kumimoji="0" lang="en-US" altLang="zh-CN" sz="1800" dirty="0"/>
              <a:t>P</a:t>
            </a:r>
            <a:r>
              <a:rPr kumimoji="0" lang="zh-CN" altLang="en-US" sz="1800" dirty="0"/>
              <a:t>不成立时，</a:t>
            </a:r>
            <a:r>
              <a:rPr kumimoji="0" lang="zh-CN" altLang="en-US" dirty="0"/>
              <a:t>不执行任务，</a:t>
            </a:r>
            <a:endParaRPr kumimoji="0" lang="en-US" altLang="zh-CN" dirty="0"/>
          </a:p>
          <a:p>
            <a:pPr lvl="2" eaLnBrk="1" hangingPunct="1">
              <a:buFont typeface="Arial" charset="0"/>
              <a:buNone/>
            </a:pPr>
            <a:r>
              <a:rPr kumimoji="0" lang="en-US" altLang="zh-CN" dirty="0"/>
              <a:t>	</a:t>
            </a:r>
            <a:r>
              <a:rPr kumimoji="0" lang="zh-CN" altLang="en-US" dirty="0"/>
              <a:t>然后结束该流程。</a:t>
            </a:r>
            <a:endParaRPr kumimoji="0" lang="en-US" altLang="zh-CN" dirty="0"/>
          </a:p>
        </p:txBody>
      </p:sp>
      <p:sp>
        <p:nvSpPr>
          <p:cNvPr id="13316" name="Rectangle 34"/>
          <p:cNvSpPr>
            <a:spLocks noChangeArrowheads="1"/>
          </p:cNvSpPr>
          <p:nvPr/>
        </p:nvSpPr>
        <p:spPr bwMode="auto">
          <a:xfrm>
            <a:off x="0" y="982147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133350" eaLnBrk="1" hangingPunct="1"/>
            <a:endParaRPr lang="zh-CN" altLang="en-US" sz="1800"/>
          </a:p>
        </p:txBody>
      </p:sp>
      <p:sp>
        <p:nvSpPr>
          <p:cNvPr id="1331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D224BD1-3BD5-41FA-AECB-52F23C57DE3E}" type="slidenum">
              <a:rPr lang="en-US" altLang="zh-CN" sz="1200">
                <a:ea typeface="楷体_GB2312" pitchFamily="49" charset="-122"/>
              </a:rPr>
              <a:pPr algn="r" eaLnBrk="1" hangingPunct="1"/>
              <a:t>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9640" y="3203975"/>
            <a:ext cx="4635515" cy="987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if(&lt;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条件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P&gt;)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3600"/>
              </a:lnSpc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		&lt;if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子句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组合 35"/>
          <p:cNvGrpSpPr>
            <a:grpSpLocks/>
          </p:cNvGrpSpPr>
          <p:nvPr/>
        </p:nvGrpSpPr>
        <p:grpSpPr bwMode="auto">
          <a:xfrm>
            <a:off x="6995306" y="1603189"/>
            <a:ext cx="4207386" cy="2590896"/>
            <a:chOff x="1001351" y="1775388"/>
            <a:chExt cx="3551018" cy="3271308"/>
          </a:xfrm>
        </p:grpSpPr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1001351" y="2050022"/>
              <a:ext cx="3551018" cy="2634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1367435" y="3381429"/>
              <a:ext cx="898940" cy="4719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2754488" y="1775388"/>
              <a:ext cx="15254" cy="565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993846" y="2364324"/>
              <a:ext cx="1541622" cy="610296"/>
              <a:chOff x="3330" y="9956"/>
              <a:chExt cx="1516" cy="600"/>
            </a:xfrm>
          </p:grpSpPr>
          <p:sp>
            <p:nvSpPr>
              <p:cNvPr id="37" name="AutoShape 28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8" name="Text Box 27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779911" y="4436400"/>
              <a:ext cx="1017" cy="610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1778263" y="4420615"/>
              <a:ext cx="1982957" cy="1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1783348" y="3861997"/>
              <a:ext cx="1017" cy="545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1786398" y="2671507"/>
              <a:ext cx="199313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539536" y="2669472"/>
              <a:ext cx="199313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1784365" y="2684730"/>
              <a:ext cx="1017" cy="681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>
              <a:off x="3754102" y="2668456"/>
              <a:ext cx="1017" cy="1727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1576917" y="2730502"/>
              <a:ext cx="166772" cy="274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3787660" y="2730502"/>
              <a:ext cx="166772" cy="274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编译器</a:t>
            </a:r>
            <a:r>
              <a:rPr lang="zh-CN" altLang="en-US" dirty="0"/>
              <a:t>自动</a:t>
            </a:r>
            <a:r>
              <a:rPr lang="zh-CN" altLang="zh-CN" dirty="0"/>
              <a:t>优化</a:t>
            </a:r>
            <a:endParaRPr lang="en-US" altLang="zh-CN" dirty="0"/>
          </a:p>
          <a:p>
            <a:pPr>
              <a:defRPr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如果需要实现延时，就关闭</a:t>
            </a:r>
            <a:r>
              <a:rPr lang="zh-CN" altLang="zh-CN" dirty="0"/>
              <a:t>编译器</a:t>
            </a:r>
            <a:r>
              <a:rPr lang="zh-CN" altLang="en-US" dirty="0"/>
              <a:t>的</a:t>
            </a:r>
            <a:r>
              <a:rPr lang="zh-CN" altLang="zh-CN" dirty="0"/>
              <a:t>优化</a:t>
            </a:r>
            <a:r>
              <a:rPr lang="zh-CN" altLang="en-US" dirty="0"/>
              <a:t>功能</a:t>
            </a:r>
            <a:r>
              <a:rPr lang="en-US" altLang="zh-CN" dirty="0"/>
              <a:t>(</a:t>
            </a:r>
            <a:r>
              <a:rPr lang="zh-CN" altLang="en-US" dirty="0"/>
              <a:t>项目</a:t>
            </a:r>
            <a:r>
              <a:rPr lang="en-US" altLang="zh-CN" dirty="0"/>
              <a:t>-</a:t>
            </a:r>
            <a:r>
              <a:rPr lang="zh-CN" altLang="en-US" dirty="0"/>
              <a:t>属性</a:t>
            </a:r>
            <a:r>
              <a:rPr lang="en-US" altLang="zh-CN" dirty="0"/>
              <a:t>-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en-US" altLang="zh-CN" sz="2400" dirty="0"/>
              <a:t>Disabled</a:t>
            </a:r>
            <a:r>
              <a:rPr lang="en-US" altLang="zh-CN" dirty="0"/>
              <a:t>)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如果要延长比较长的时间，可以用嵌套的循环</a:t>
            </a: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198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18D1F27-02F5-4155-9458-CDB58E8335AF}" type="slidenum">
              <a:rPr lang="en-US" altLang="zh-CN" sz="1200">
                <a:ea typeface="楷体_GB2312" pitchFamily="49" charset="-122"/>
              </a:rPr>
              <a:pPr algn="r" eaLnBrk="1" hangingPunct="1"/>
              <a:t>50</a:t>
            </a:fld>
            <a:endParaRPr lang="en-US" altLang="zh-CN" sz="1200">
              <a:ea typeface="楷体_GB2312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E609B4-DF6A-43DA-95BF-932BF40D2B9A}"/>
              </a:ext>
            </a:extLst>
          </p:cNvPr>
          <p:cNvCxnSpPr/>
          <p:nvPr/>
        </p:nvCxnSpPr>
        <p:spPr bwMode="auto">
          <a:xfrm>
            <a:off x="739611" y="1643606"/>
            <a:ext cx="5895655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ECB20A3D-2E78-4779-8D8F-B5D1D017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41" y="2318681"/>
            <a:ext cx="533965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sum =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100;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++sum;</a:t>
            </a:r>
          </a:p>
        </p:txBody>
      </p:sp>
      <p:grpSp>
        <p:nvGrpSpPr>
          <p:cNvPr id="8" name="组合 13">
            <a:extLst>
              <a:ext uri="{FF2B5EF4-FFF2-40B4-BE49-F238E27FC236}">
                <a16:creationId xmlns:a16="http://schemas.microsoft.com/office/drawing/2014/main" id="{A21E91CE-7A5F-4581-85CB-231B7D614F50}"/>
              </a:ext>
            </a:extLst>
          </p:cNvPr>
          <p:cNvGrpSpPr>
            <a:grpSpLocks/>
          </p:cNvGrpSpPr>
          <p:nvPr/>
        </p:nvGrpSpPr>
        <p:grpSpPr bwMode="auto">
          <a:xfrm>
            <a:off x="6321246" y="2716029"/>
            <a:ext cx="2699286" cy="461665"/>
            <a:chOff x="3639229" y="1792288"/>
            <a:chExt cx="2024728" cy="461665"/>
          </a:xfrm>
        </p:grpSpPr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FA5FD46D-185A-407F-A2A6-D60C4E3C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9229" y="1980005"/>
              <a:ext cx="918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73AB2D69-4433-456A-886F-CB2D2AA15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413" y="1792288"/>
              <a:ext cx="109354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空语句</a:t>
              </a:r>
              <a:endParaRPr lang="en-US" altLang="zh-CN" dirty="0"/>
            </a:p>
          </p:txBody>
        </p:sp>
      </p:grpSp>
      <p:sp>
        <p:nvSpPr>
          <p:cNvPr id="11" name="椭圆 2">
            <a:extLst>
              <a:ext uri="{FF2B5EF4-FFF2-40B4-BE49-F238E27FC236}">
                <a16:creationId xmlns:a16="http://schemas.microsoft.com/office/drawing/2014/main" id="{040E9D73-058A-45AF-AAB4-8C90AD0D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219" y="2678721"/>
            <a:ext cx="480420" cy="404812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500C3D4-C2B8-42DA-9C21-F769D7BB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41" y="1407996"/>
            <a:ext cx="533965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10000;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s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73F6A8A-8220-4854-A38B-F9F642D105F9}"/>
              </a:ext>
            </a:extLst>
          </p:cNvPr>
          <p:cNvCxnSpPr/>
          <p:nvPr/>
        </p:nvCxnSpPr>
        <p:spPr bwMode="auto">
          <a:xfrm>
            <a:off x="944736" y="2900770"/>
            <a:ext cx="5895655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8AAA6B1E-2A6B-4B1D-B27A-727906A5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268" y="4523926"/>
            <a:ext cx="533965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sum =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100;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++sum;</a:t>
            </a:r>
          </a:p>
        </p:txBody>
      </p:sp>
    </p:spTree>
    <p:extLst>
      <p:ext uri="{BB962C8B-B14F-4D97-AF65-F5344CB8AC3E}">
        <p14:creationId xmlns:p14="http://schemas.microsoft.com/office/powerpoint/2010/main" val="30658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程序员</a:t>
            </a:r>
            <a:r>
              <a:rPr lang="zh-CN" altLang="zh-CN" dirty="0"/>
              <a:t>也可以有意识地优化循环程序，以便提高程序的运行效率。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提取与循环无关的计算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b="0" dirty="0"/>
              <a:t>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s=0, m, n;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", &amp;m, &amp;n);</a:t>
            </a:r>
          </a:p>
          <a:p>
            <a:pPr marL="0" indent="0"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m*n-</a:t>
            </a:r>
            <a:r>
              <a:rPr lang="en-US" altLang="zh-CN" sz="2400" b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	s +=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b="1" dirty="0"/>
              <a:t>可以</a:t>
            </a:r>
            <a:r>
              <a:rPr lang="zh-CN" altLang="zh-CN" b="1" dirty="0"/>
              <a:t>优化成：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400" b="0" dirty="0"/>
              <a:t>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s=0, m, n;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", &amp;m, &amp;n);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l = m*n;</a:t>
            </a:r>
          </a:p>
          <a:p>
            <a:pPr marL="0" indent="0"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l-</a:t>
            </a:r>
            <a:r>
              <a:rPr lang="en-US" altLang="zh-CN" sz="2400" b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	s +=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239F77E-C413-42D5-997B-B2C4FDD8F0D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18D1F27-02F5-4155-9458-CDB58E8335AF}" type="slidenum">
              <a:rPr lang="en-US" altLang="zh-CN" sz="1200">
                <a:ea typeface="楷体_GB2312" pitchFamily="49" charset="-122"/>
              </a:rPr>
              <a:pPr algn="r" eaLnBrk="1" hangingPunct="1"/>
              <a:t>51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9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r>
              <a:rPr lang="zh-CN" altLang="en-US" dirty="0"/>
              <a:t>嵌套循环应遵循“外小内大”原则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for(int j = 0; j &lt; 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 ++j)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	s +=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*j;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b="1" dirty="0"/>
              <a:t>可以</a:t>
            </a:r>
            <a:r>
              <a:rPr lang="zh-CN" altLang="zh-CN" b="1" dirty="0"/>
              <a:t>优化成：</a:t>
            </a:r>
            <a:endParaRPr lang="en-US" altLang="zh-CN" b="1" dirty="0"/>
          </a:p>
          <a:p>
            <a:pPr marL="0" indent="0"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 ++j)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	s +=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*j;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82E9345-E84E-446A-9EE3-04C06526353A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18D1F27-02F5-4155-9458-CDB58E8335AF}" type="slidenum">
              <a:rPr lang="en-US" altLang="zh-CN" sz="1200">
                <a:ea typeface="楷体_GB2312" pitchFamily="49" charset="-122"/>
              </a:rPr>
              <a:pPr algn="r" eaLnBrk="1" hangingPunct="1"/>
              <a:t>52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762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zh-CN" altLang="zh-CN" b="1" dirty="0"/>
              <a:t>如果循环次数很大，</a:t>
            </a:r>
            <a:r>
              <a:rPr lang="zh-CN" altLang="en-US" b="1" dirty="0"/>
              <a:t>尽量不在</a:t>
            </a:r>
            <a:r>
              <a:rPr lang="zh-CN" altLang="zh-CN" b="1" dirty="0"/>
              <a:t>循环流程里嵌套分支流程</a:t>
            </a:r>
            <a:endParaRPr lang="en-US" altLang="zh-CN" b="1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{	if(…)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	A1;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else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	A2;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}	</a:t>
            </a:r>
            <a:endParaRPr lang="zh-CN" altLang="zh-CN" sz="2400" b="0" dirty="0"/>
          </a:p>
          <a:p>
            <a:pPr marL="457200" lvl="1" indent="0">
              <a:buNone/>
              <a:defRPr/>
            </a:pPr>
            <a:r>
              <a:rPr lang="en-US" altLang="zh-CN" b="1" dirty="0"/>
              <a:t>	</a:t>
            </a:r>
            <a:r>
              <a:rPr lang="zh-CN" altLang="en-US" b="1" dirty="0"/>
              <a:t>如果能</a:t>
            </a:r>
            <a:r>
              <a:rPr lang="zh-CN" altLang="zh-CN" b="1" dirty="0"/>
              <a:t>保证功能等价</a:t>
            </a:r>
            <a:r>
              <a:rPr lang="zh-CN" altLang="en-US" b="1" dirty="0"/>
              <a:t>，就</a:t>
            </a:r>
            <a:r>
              <a:rPr lang="zh-CN" altLang="zh-CN" b="1" dirty="0"/>
              <a:t>改写成分支流程嵌套循环流程的形式：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if(…)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	A1;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else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		A2;</a:t>
            </a:r>
          </a:p>
          <a:p>
            <a:pPr lvl="1">
              <a:defRPr/>
            </a:pPr>
            <a:r>
              <a:rPr lang="zh-CN" altLang="zh-CN" b="1" dirty="0"/>
              <a:t>如果循环次数不大，改写后效率提高不明显，不必改写，以</a:t>
            </a:r>
            <a:r>
              <a:rPr lang="zh-CN" altLang="en-US" b="1" dirty="0"/>
              <a:t>保持</a:t>
            </a:r>
            <a:r>
              <a:rPr lang="zh-CN" altLang="zh-CN" b="1" dirty="0"/>
              <a:t>程序简洁。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zh-CN" altLang="en-US" sz="2000" dirty="0"/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F4BDD58D-0FCB-460F-A5B8-1A74203F3375}" type="slidenum">
              <a:rPr lang="en-US" altLang="zh-CN" sz="1200">
                <a:ea typeface="+mn-ea"/>
              </a:rPr>
              <a:pPr algn="r">
                <a:defRPr/>
              </a:pPr>
              <a:t>53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83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循环的注意事项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dirty="0"/>
              <a:t>如果</a:t>
            </a:r>
            <a:r>
              <a:rPr lang="zh-CN" altLang="zh-CN" b="1" dirty="0"/>
              <a:t>循环体</a:t>
            </a:r>
            <a:r>
              <a:rPr lang="zh-CN" altLang="en-US" b="1" dirty="0"/>
              <a:t>中处理的数据量较大，应</a:t>
            </a:r>
            <a:r>
              <a:rPr lang="zh-CN" altLang="zh-CN" b="1" dirty="0"/>
              <a:t>结合数据的</a:t>
            </a:r>
            <a:r>
              <a:rPr lang="zh-CN" altLang="zh-CN" b="1" dirty="0">
                <a:solidFill>
                  <a:srgbClr val="FF0000"/>
                </a:solidFill>
              </a:rPr>
              <a:t>存储</a:t>
            </a:r>
            <a:r>
              <a:rPr lang="zh-CN" altLang="zh-CN" b="1" dirty="0"/>
              <a:t>情况综合考虑循环流程的优化</a:t>
            </a:r>
          </a:p>
          <a:p>
            <a:pPr lvl="2"/>
            <a:r>
              <a:rPr lang="zh-CN" altLang="zh-CN" dirty="0"/>
              <a:t>一次计算涉及的操作数不能同时进入缓存会严重降低计算效率</a:t>
            </a:r>
            <a:endParaRPr lang="en-US" altLang="zh-CN" dirty="0"/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课程内容</a:t>
            </a:r>
            <a:endParaRPr lang="en-US" altLang="zh-CN" dirty="0"/>
          </a:p>
        </p:txBody>
      </p:sp>
      <p:sp>
        <p:nvSpPr>
          <p:cNvPr id="440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0AF1C8E-7CE0-4D3C-96B0-DB516B891B06}" type="slidenum">
              <a:rPr lang="en-US" altLang="zh-CN" sz="1200">
                <a:ea typeface="楷体_GB2312" pitchFamily="49" charset="-122"/>
              </a:rPr>
              <a:pPr algn="r" eaLnBrk="1" hangingPunct="1"/>
              <a:t>54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960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循环流程的折断</a:t>
            </a:r>
            <a:r>
              <a:rPr lang="en-US" altLang="zh-CN" dirty="0"/>
              <a:t>(break)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即循环操作往往被分成两部分，然后根据一定情况在相应的语句控制下，在执行其中一部分操作后，结束整个循环，从而提高循环流程的灵活性。</a:t>
            </a:r>
          </a:p>
          <a:p>
            <a:endParaRPr lang="zh-CN" altLang="en-US" dirty="0"/>
          </a:p>
        </p:txBody>
      </p:sp>
      <p:sp>
        <p:nvSpPr>
          <p:cNvPr id="4711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98E768A-84EF-4B72-BF85-1AC18AEF41B3}" type="slidenum">
              <a:rPr lang="en-US" altLang="zh-CN" sz="1200">
                <a:ea typeface="楷体_GB2312" pitchFamily="49" charset="-122"/>
              </a:rPr>
              <a:pPr algn="r" eaLnBrk="1" hangingPunct="1"/>
              <a:t>55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9" name="TextBox 32">
            <a:extLst>
              <a:ext uri="{FF2B5EF4-FFF2-40B4-BE49-F238E27FC236}">
                <a16:creationId xmlns:a16="http://schemas.microsoft.com/office/drawing/2014/main" id="{2FE82D46-9313-4130-9212-C29E5ABC0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98" y="2079625"/>
            <a:ext cx="413966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/>
              <a:t>C</a:t>
            </a:r>
            <a:r>
              <a:rPr lang="zh-CN" altLang="en-US" sz="2000" b="1" dirty="0"/>
              <a:t>语言中</a:t>
            </a:r>
            <a:r>
              <a:rPr lang="en-US" altLang="zh-CN" sz="2000" b="1" dirty="0"/>
              <a:t>break</a:t>
            </a:r>
            <a:r>
              <a:rPr lang="zh-CN" altLang="en-US" sz="2000" b="1" dirty="0"/>
              <a:t>辅助</a:t>
            </a:r>
          </a:p>
          <a:p>
            <a:pPr algn="ctr" eaLnBrk="1" hangingPunct="1"/>
            <a:r>
              <a:rPr lang="en-US" altLang="zh-CN" sz="2000" b="1" dirty="0"/>
              <a:t>while</a:t>
            </a:r>
            <a:r>
              <a:rPr lang="zh-CN" altLang="en-US" sz="2000" b="1" dirty="0"/>
              <a:t>控制的循环流程</a:t>
            </a:r>
          </a:p>
        </p:txBody>
      </p:sp>
      <p:sp>
        <p:nvSpPr>
          <p:cNvPr id="50" name="TextBox 32">
            <a:extLst>
              <a:ext uri="{FF2B5EF4-FFF2-40B4-BE49-F238E27FC236}">
                <a16:creationId xmlns:a16="http://schemas.microsoft.com/office/drawing/2014/main" id="{24BED2B5-C4F7-4ECA-8AB9-13A37ED7B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900" y="2079625"/>
            <a:ext cx="413966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/>
              <a:t>C</a:t>
            </a:r>
            <a:r>
              <a:rPr lang="zh-CN" altLang="en-US" sz="2000" b="1" dirty="0"/>
              <a:t>语言中</a:t>
            </a:r>
            <a:r>
              <a:rPr lang="en-US" altLang="zh-CN" sz="2000" b="1" dirty="0"/>
              <a:t>break</a:t>
            </a:r>
            <a:r>
              <a:rPr lang="zh-CN" altLang="en-US" sz="2000" b="1" dirty="0"/>
              <a:t>辅助</a:t>
            </a:r>
            <a:r>
              <a:rPr lang="en-US" altLang="zh-CN" sz="2000" b="1" dirty="0"/>
              <a:t>do-while</a:t>
            </a:r>
            <a:r>
              <a:rPr lang="zh-CN" altLang="en-US" sz="2000" b="1" dirty="0"/>
              <a:t>控制的循环流程</a:t>
            </a:r>
          </a:p>
        </p:txBody>
      </p:sp>
      <p:grpSp>
        <p:nvGrpSpPr>
          <p:cNvPr id="51" name="Group 45">
            <a:extLst>
              <a:ext uri="{FF2B5EF4-FFF2-40B4-BE49-F238E27FC236}">
                <a16:creationId xmlns:a16="http://schemas.microsoft.com/office/drawing/2014/main" id="{A24E6BC2-7094-48D3-837F-04A165C1521B}"/>
              </a:ext>
            </a:extLst>
          </p:cNvPr>
          <p:cNvGrpSpPr>
            <a:grpSpLocks/>
          </p:cNvGrpSpPr>
          <p:nvPr/>
        </p:nvGrpSpPr>
        <p:grpSpPr bwMode="auto">
          <a:xfrm>
            <a:off x="4474052" y="2690813"/>
            <a:ext cx="3479347" cy="3475038"/>
            <a:chOff x="2114" y="1269"/>
            <a:chExt cx="1644" cy="2189"/>
          </a:xfrm>
        </p:grpSpPr>
        <p:sp>
          <p:nvSpPr>
            <p:cNvPr id="104" name="Rectangle 19">
              <a:extLst>
                <a:ext uri="{FF2B5EF4-FFF2-40B4-BE49-F238E27FC236}">
                  <a16:creationId xmlns:a16="http://schemas.microsoft.com/office/drawing/2014/main" id="{2DC88C70-9F43-4F73-B6EC-05BD763DA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1383"/>
              <a:ext cx="1644" cy="19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05" name="Text Box 18">
              <a:extLst>
                <a:ext uri="{FF2B5EF4-FFF2-40B4-BE49-F238E27FC236}">
                  <a16:creationId xmlns:a16="http://schemas.microsoft.com/office/drawing/2014/main" id="{4F26C929-0C6A-4448-A615-3070978E0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" y="1649"/>
              <a:ext cx="617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A1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06" name="Line 17">
              <a:extLst>
                <a:ext uri="{FF2B5EF4-FFF2-40B4-BE49-F238E27FC236}">
                  <a16:creationId xmlns:a16="http://schemas.microsoft.com/office/drawing/2014/main" id="{23B6D245-2A42-4817-8ABD-3488E11A2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1269"/>
              <a:ext cx="11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AutoShape 15">
              <a:extLst>
                <a:ext uri="{FF2B5EF4-FFF2-40B4-BE49-F238E27FC236}">
                  <a16:creationId xmlns:a16="http://schemas.microsoft.com/office/drawing/2014/main" id="{C53D96F8-98DE-4343-8D04-1BA0AAA15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823"/>
              <a:ext cx="1058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08" name="Text Box 14">
              <a:extLst>
                <a:ext uri="{FF2B5EF4-FFF2-40B4-BE49-F238E27FC236}">
                  <a16:creationId xmlns:a16="http://schemas.microsoft.com/office/drawing/2014/main" id="{8DA84E65-DBAB-4276-8832-4A76D5672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870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  P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09" name="Line 11">
              <a:extLst>
                <a:ext uri="{FF2B5EF4-FFF2-40B4-BE49-F238E27FC236}">
                  <a16:creationId xmlns:a16="http://schemas.microsoft.com/office/drawing/2014/main" id="{E4A9CA3C-16F9-45A1-B997-80831F101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76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Text Box 8">
              <a:extLst>
                <a:ext uri="{FF2B5EF4-FFF2-40B4-BE49-F238E27FC236}">
                  <a16:creationId xmlns:a16="http://schemas.microsoft.com/office/drawing/2014/main" id="{4E8A8AFE-C704-4EA3-B2A8-B051434D2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3059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111" name="Text Box 7">
              <a:extLst>
                <a:ext uri="{FF2B5EF4-FFF2-40B4-BE49-F238E27FC236}">
                  <a16:creationId xmlns:a16="http://schemas.microsoft.com/office/drawing/2014/main" id="{F94EF7BA-4D79-489A-B331-418B463B2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2794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112" name="Text Box 18">
              <a:extLst>
                <a:ext uri="{FF2B5EF4-FFF2-40B4-BE49-F238E27FC236}">
                  <a16:creationId xmlns:a16="http://schemas.microsoft.com/office/drawing/2014/main" id="{834C0846-4D9C-4F06-B16D-136499E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2443"/>
              <a:ext cx="584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A2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id="{B20A136F-9933-4B5F-B403-C72B46FD5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121"/>
              <a:ext cx="1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0">
              <a:extLst>
                <a:ext uri="{FF2B5EF4-FFF2-40B4-BE49-F238E27FC236}">
                  <a16:creationId xmlns:a16="http://schemas.microsoft.com/office/drawing/2014/main" id="{7E5A217F-D901-4467-ADD8-96CDCE3D3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1494"/>
              <a:ext cx="6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7">
              <a:extLst>
                <a:ext uri="{FF2B5EF4-FFF2-40B4-BE49-F238E27FC236}">
                  <a16:creationId xmlns:a16="http://schemas.microsoft.com/office/drawing/2014/main" id="{A79416C3-E5B9-4E07-A9B7-77C9878AE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1" y="1507"/>
              <a:ext cx="0" cy="1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AutoShape 15">
              <a:extLst>
                <a:ext uri="{FF2B5EF4-FFF2-40B4-BE49-F238E27FC236}">
                  <a16:creationId xmlns:a16="http://schemas.microsoft.com/office/drawing/2014/main" id="{CA21E1CB-2465-466D-8274-49B15FE8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008"/>
              <a:ext cx="765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17" name="Text Box 14">
              <a:extLst>
                <a:ext uri="{FF2B5EF4-FFF2-40B4-BE49-F238E27FC236}">
                  <a16:creationId xmlns:a16="http://schemas.microsoft.com/office/drawing/2014/main" id="{0B44770A-56BD-4F8E-BD5A-31985E8FA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8" y="2054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 P’</a:t>
              </a:r>
              <a:endParaRPr lang="en-US" altLang="zh-CN" sz="2000" b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18" name="Text Box 8">
              <a:extLst>
                <a:ext uri="{FF2B5EF4-FFF2-40B4-BE49-F238E27FC236}">
                  <a16:creationId xmlns:a16="http://schemas.microsoft.com/office/drawing/2014/main" id="{8B8DB699-8375-4095-9058-50F891269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8" y="2273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19" name="Text Box 7">
              <a:extLst>
                <a:ext uri="{FF2B5EF4-FFF2-40B4-BE49-F238E27FC236}">
                  <a16:creationId xmlns:a16="http://schemas.microsoft.com/office/drawing/2014/main" id="{0F0ABCC2-7675-4A68-8D22-1A1227893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1989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EF5DCBF1-C767-4E2C-B38B-D26E21B04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58"/>
              <a:ext cx="261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A0758F7E-DFF6-465C-8C8C-56CCA0C1A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01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1">
              <a:extLst>
                <a:ext uri="{FF2B5EF4-FFF2-40B4-BE49-F238E27FC236}">
                  <a16:creationId xmlns:a16="http://schemas.microsoft.com/office/drawing/2014/main" id="{38CD3CB3-0DE4-4231-A9A7-11AC63267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2670"/>
              <a:ext cx="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6">
              <a:extLst>
                <a:ext uri="{FF2B5EF4-FFF2-40B4-BE49-F238E27FC236}">
                  <a16:creationId xmlns:a16="http://schemas.microsoft.com/office/drawing/2014/main" id="{236B93F2-BE10-4770-B045-D80267AB9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2969"/>
              <a:ext cx="1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66">
              <a:extLst>
                <a:ext uri="{FF2B5EF4-FFF2-40B4-BE49-F238E27FC236}">
                  <a16:creationId xmlns:a16="http://schemas.microsoft.com/office/drawing/2014/main" id="{2E19DFD6-0101-49EC-9E5E-A83995093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59"/>
              <a:ext cx="0" cy="12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TextBox 32">
            <a:extLst>
              <a:ext uri="{FF2B5EF4-FFF2-40B4-BE49-F238E27FC236}">
                <a16:creationId xmlns:a16="http://schemas.microsoft.com/office/drawing/2014/main" id="{367E026F-0E55-4FD7-9DE1-9F94B4A25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582" y="2079625"/>
            <a:ext cx="363596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/>
              <a:t>C</a:t>
            </a:r>
            <a:r>
              <a:rPr lang="zh-CN" altLang="en-US" sz="2000" b="1" dirty="0"/>
              <a:t>语言中</a:t>
            </a:r>
            <a:r>
              <a:rPr lang="en-US" altLang="zh-CN" sz="2000" b="1" dirty="0"/>
              <a:t>break</a:t>
            </a:r>
            <a:r>
              <a:rPr lang="zh-CN" altLang="en-US" sz="2000" b="1" dirty="0"/>
              <a:t>辅助</a:t>
            </a:r>
            <a:r>
              <a:rPr lang="en-US" altLang="zh-CN" sz="2000" b="1" dirty="0"/>
              <a:t>for</a:t>
            </a:r>
            <a:r>
              <a:rPr lang="zh-CN" altLang="en-US" sz="2000" b="1" dirty="0"/>
              <a:t>控制的循环流程</a:t>
            </a:r>
          </a:p>
        </p:txBody>
      </p:sp>
      <p:grpSp>
        <p:nvGrpSpPr>
          <p:cNvPr id="53" name="Group 68">
            <a:extLst>
              <a:ext uri="{FF2B5EF4-FFF2-40B4-BE49-F238E27FC236}">
                <a16:creationId xmlns:a16="http://schemas.microsoft.com/office/drawing/2014/main" id="{B365E464-52DA-40EA-84AF-ADD26E460042}"/>
              </a:ext>
            </a:extLst>
          </p:cNvPr>
          <p:cNvGrpSpPr>
            <a:grpSpLocks/>
          </p:cNvGrpSpPr>
          <p:nvPr/>
        </p:nvGrpSpPr>
        <p:grpSpPr bwMode="auto">
          <a:xfrm>
            <a:off x="8459216" y="2665413"/>
            <a:ext cx="3479347" cy="3622925"/>
            <a:chOff x="3997" y="1253"/>
            <a:chExt cx="1644" cy="2473"/>
          </a:xfrm>
        </p:grpSpPr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56D830F1-DF09-4D51-830C-4C03B5E3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352"/>
              <a:ext cx="1644" cy="22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77" name="Text Box 18">
              <a:extLst>
                <a:ext uri="{FF2B5EF4-FFF2-40B4-BE49-F238E27FC236}">
                  <a16:creationId xmlns:a16="http://schemas.microsoft.com/office/drawing/2014/main" id="{78FA3AA1-334E-4E78-BA3C-455599A4F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190"/>
              <a:ext cx="617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A1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78" name="AutoShape 15">
              <a:extLst>
                <a:ext uri="{FF2B5EF4-FFF2-40B4-BE49-F238E27FC236}">
                  <a16:creationId xmlns:a16="http://schemas.microsoft.com/office/drawing/2014/main" id="{138BC78E-24B2-40B0-B062-0CF83602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1765"/>
              <a:ext cx="1058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79" name="Text Box 14">
              <a:extLst>
                <a:ext uri="{FF2B5EF4-FFF2-40B4-BE49-F238E27FC236}">
                  <a16:creationId xmlns:a16="http://schemas.microsoft.com/office/drawing/2014/main" id="{691B069A-ED01-4390-A431-CCE2E6614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1" y="1812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  P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80" name="Line 11">
              <a:extLst>
                <a:ext uri="{FF2B5EF4-FFF2-40B4-BE49-F238E27FC236}">
                  <a16:creationId xmlns:a16="http://schemas.microsoft.com/office/drawing/2014/main" id="{EB7AEF03-6FDD-457C-A8DC-4CA1406B3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2417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8">
              <a:extLst>
                <a:ext uri="{FF2B5EF4-FFF2-40B4-BE49-F238E27FC236}">
                  <a16:creationId xmlns:a16="http://schemas.microsoft.com/office/drawing/2014/main" id="{45D865A8-9F4E-46AF-BFAD-8AE059132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" y="2001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2" name="Text Box 7">
              <a:extLst>
                <a:ext uri="{FF2B5EF4-FFF2-40B4-BE49-F238E27FC236}">
                  <a16:creationId xmlns:a16="http://schemas.microsoft.com/office/drawing/2014/main" id="{0EE6035C-09B3-45BD-802C-22276BA34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1736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F43B472F-21A7-400E-BF4A-5848BF3D3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" y="2916"/>
              <a:ext cx="709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A2’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84" name="Line 11">
              <a:extLst>
                <a:ext uri="{FF2B5EF4-FFF2-40B4-BE49-F238E27FC236}">
                  <a16:creationId xmlns:a16="http://schemas.microsoft.com/office/drawing/2014/main" id="{4AEDF9DA-3F32-46CF-AF0C-664FF94C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2063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2">
              <a:extLst>
                <a:ext uri="{FF2B5EF4-FFF2-40B4-BE49-F238E27FC236}">
                  <a16:creationId xmlns:a16="http://schemas.microsoft.com/office/drawing/2014/main" id="{311C569F-BF07-4889-A7DF-7009F69CF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3473"/>
              <a:ext cx="1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79">
              <a:extLst>
                <a:ext uri="{FF2B5EF4-FFF2-40B4-BE49-F238E27FC236}">
                  <a16:creationId xmlns:a16="http://schemas.microsoft.com/office/drawing/2014/main" id="{41BE08EA-F0C6-47AD-9B1D-500AAB9CB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9" y="1664"/>
              <a:ext cx="680" cy="1901"/>
              <a:chOff x="3844" y="2246"/>
              <a:chExt cx="595" cy="1814"/>
            </a:xfrm>
          </p:grpSpPr>
          <p:sp>
            <p:nvSpPr>
              <p:cNvPr id="101" name="Line 10">
                <a:extLst>
                  <a:ext uri="{FF2B5EF4-FFF2-40B4-BE49-F238E27FC236}">
                    <a16:creationId xmlns:a16="http://schemas.microsoft.com/office/drawing/2014/main" id="{5DBA0542-570A-421A-A9C4-2C1A7F1E5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4" y="2246"/>
                <a:ext cx="58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6">
                <a:extLst>
                  <a:ext uri="{FF2B5EF4-FFF2-40B4-BE49-F238E27FC236}">
                    <a16:creationId xmlns:a16="http://schemas.microsoft.com/office/drawing/2014/main" id="{A63182E1-F0E5-4DA1-861E-AE3138542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4059"/>
                <a:ext cx="58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82">
                <a:extLst>
                  <a:ext uri="{FF2B5EF4-FFF2-40B4-BE49-F238E27FC236}">
                    <a16:creationId xmlns:a16="http://schemas.microsoft.com/office/drawing/2014/main" id="{83C83D71-8E20-4D48-A5A7-2ECD6F56B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4" y="2246"/>
                <a:ext cx="0" cy="18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Line 10">
              <a:extLst>
                <a:ext uri="{FF2B5EF4-FFF2-40B4-BE49-F238E27FC236}">
                  <a16:creationId xmlns:a16="http://schemas.microsoft.com/office/drawing/2014/main" id="{8C161A84-2F83-400C-AEE0-6510EE54C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" y="1907"/>
              <a:ext cx="2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D5F8746-7262-4566-9D17-F14755548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8" y="1914"/>
              <a:ext cx="0" cy="1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AutoShape 15">
              <a:extLst>
                <a:ext uri="{FF2B5EF4-FFF2-40B4-BE49-F238E27FC236}">
                  <a16:creationId xmlns:a16="http://schemas.microsoft.com/office/drawing/2014/main" id="{FC9DDA37-297F-4220-B7D3-3C6716F6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2545"/>
              <a:ext cx="742" cy="226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90" name="Text Box 14">
              <a:extLst>
                <a:ext uri="{FF2B5EF4-FFF2-40B4-BE49-F238E27FC236}">
                  <a16:creationId xmlns:a16="http://schemas.microsoft.com/office/drawing/2014/main" id="{F64AE261-229D-4DA5-A89E-53C931331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" y="2557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P’</a:t>
              </a:r>
              <a:endParaRPr lang="en-US" altLang="zh-CN" sz="2000" b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1" name="Text Box 8">
              <a:extLst>
                <a:ext uri="{FF2B5EF4-FFF2-40B4-BE49-F238E27FC236}">
                  <a16:creationId xmlns:a16="http://schemas.microsoft.com/office/drawing/2014/main" id="{EAC4F72B-505F-479B-9E9F-587EE4AA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715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2" name="Text Box 7">
              <a:extLst>
                <a:ext uri="{FF2B5EF4-FFF2-40B4-BE49-F238E27FC236}">
                  <a16:creationId xmlns:a16="http://schemas.microsoft.com/office/drawing/2014/main" id="{3954968D-1AB3-46A4-8218-43B18D272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459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706E07E3-1204-4359-A9C5-D96FC213F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2658"/>
              <a:ext cx="193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0">
              <a:extLst>
                <a:ext uri="{FF2B5EF4-FFF2-40B4-BE49-F238E27FC236}">
                  <a16:creationId xmlns:a16="http://schemas.microsoft.com/office/drawing/2014/main" id="{37BDA6BF-5DF4-4464-BA7E-CF9AE3BB3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2" y="2669"/>
              <a:ext cx="0" cy="10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1">
              <a:extLst>
                <a:ext uri="{FF2B5EF4-FFF2-40B4-BE49-F238E27FC236}">
                  <a16:creationId xmlns:a16="http://schemas.microsoft.com/office/drawing/2014/main" id="{C11B4963-EC58-4BCA-AF24-783A7E74C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2762"/>
              <a:ext cx="1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18">
              <a:extLst>
                <a:ext uri="{FF2B5EF4-FFF2-40B4-BE49-F238E27FC236}">
                  <a16:creationId xmlns:a16="http://schemas.microsoft.com/office/drawing/2014/main" id="{05EAB861-EAA1-4014-8DE3-FA570C2F7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1380"/>
              <a:ext cx="1270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循环变量初始化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97" name="Text Box 18">
              <a:extLst>
                <a:ext uri="{FF2B5EF4-FFF2-40B4-BE49-F238E27FC236}">
                  <a16:creationId xmlns:a16="http://schemas.microsoft.com/office/drawing/2014/main" id="{8413C75E-0A1B-40C1-9D80-1DB47547B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3284"/>
              <a:ext cx="708" cy="1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  表达式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:a16="http://schemas.microsoft.com/office/drawing/2014/main" id="{91BB3A6C-776F-474B-80F2-1FB91543C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9" y="3143"/>
              <a:ext cx="1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A58D94F4-C380-4FBC-AA72-268F6093C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1607"/>
              <a:ext cx="1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">
              <a:extLst>
                <a:ext uri="{FF2B5EF4-FFF2-40B4-BE49-F238E27FC236}">
                  <a16:creationId xmlns:a16="http://schemas.microsoft.com/office/drawing/2014/main" id="{1F12DDBF-2B2B-4C9F-80D8-70B1147A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9" y="1253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Group 97">
            <a:extLst>
              <a:ext uri="{FF2B5EF4-FFF2-40B4-BE49-F238E27FC236}">
                <a16:creationId xmlns:a16="http://schemas.microsoft.com/office/drawing/2014/main" id="{89D0B933-07CC-4E55-8A4F-3D83B5F2F25E}"/>
              </a:ext>
            </a:extLst>
          </p:cNvPr>
          <p:cNvGrpSpPr>
            <a:grpSpLocks/>
          </p:cNvGrpSpPr>
          <p:nvPr/>
        </p:nvGrpSpPr>
        <p:grpSpPr bwMode="auto">
          <a:xfrm>
            <a:off x="455026" y="2690813"/>
            <a:ext cx="3479347" cy="3465513"/>
            <a:chOff x="215" y="1269"/>
            <a:chExt cx="1644" cy="2183"/>
          </a:xfrm>
        </p:grpSpPr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262B49D3-41B3-4644-A787-CA9FD1D7A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1383"/>
              <a:ext cx="1644" cy="19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56" name="Text Box 18">
              <a:extLst>
                <a:ext uri="{FF2B5EF4-FFF2-40B4-BE49-F238E27FC236}">
                  <a16:creationId xmlns:a16="http://schemas.microsoft.com/office/drawing/2014/main" id="{20F55ECA-58DB-473B-9A5D-93743206E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1722"/>
              <a:ext cx="617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A2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443BE503-ABE1-4BED-A58A-7F4435ABD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269"/>
              <a:ext cx="11" cy="1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AutoShape 15">
              <a:extLst>
                <a:ext uri="{FF2B5EF4-FFF2-40B4-BE49-F238E27FC236}">
                  <a16:creationId xmlns:a16="http://schemas.microsoft.com/office/drawing/2014/main" id="{4C9FB65E-B5DF-4704-8ABA-7DE4ABF97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823"/>
              <a:ext cx="935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6BB0EB59-A462-4DFB-A413-7BC7EAE6D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870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  P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8B63D9BB-10B0-4B27-9210-EDE328B0B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1964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297AEC4F-CA97-492C-AA6B-B54767659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3059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62" name="Text Box 7">
              <a:extLst>
                <a:ext uri="{FF2B5EF4-FFF2-40B4-BE49-F238E27FC236}">
                  <a16:creationId xmlns:a16="http://schemas.microsoft.com/office/drawing/2014/main" id="{6C936A32-105F-47DE-A1EB-F6F7E64A8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2794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63" name="Text Box 18">
              <a:extLst>
                <a:ext uri="{FF2B5EF4-FFF2-40B4-BE49-F238E27FC236}">
                  <a16:creationId xmlns:a16="http://schemas.microsoft.com/office/drawing/2014/main" id="{4DB97FE3-92C8-4C6E-92EF-282560220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2516"/>
              <a:ext cx="584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A1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64" name="Line 11">
              <a:extLst>
                <a:ext uri="{FF2B5EF4-FFF2-40B4-BE49-F238E27FC236}">
                  <a16:creationId xmlns:a16="http://schemas.microsoft.com/office/drawing/2014/main" id="{598513FC-2F9A-453B-A416-B43E535E4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" y="3121"/>
              <a:ext cx="1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729D62BC-681F-460C-BEF3-B3D92E126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494"/>
              <a:ext cx="6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9">
              <a:extLst>
                <a:ext uri="{FF2B5EF4-FFF2-40B4-BE49-F238E27FC236}">
                  <a16:creationId xmlns:a16="http://schemas.microsoft.com/office/drawing/2014/main" id="{3CEE1425-1EA3-4553-8A19-ED1049A1E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7" y="149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AutoShape 15">
              <a:extLst>
                <a:ext uri="{FF2B5EF4-FFF2-40B4-BE49-F238E27FC236}">
                  <a16:creationId xmlns:a16="http://schemas.microsoft.com/office/drawing/2014/main" id="{A8929E65-846E-49BF-8AF5-7C28987A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2081"/>
              <a:ext cx="765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68" name="Text Box 14">
              <a:extLst>
                <a:ext uri="{FF2B5EF4-FFF2-40B4-BE49-F238E27FC236}">
                  <a16:creationId xmlns:a16="http://schemas.microsoft.com/office/drawing/2014/main" id="{D61B3304-831A-4975-BF53-B3CEC79C5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" y="2127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P’</a:t>
              </a:r>
              <a:endParaRPr lang="en-US" altLang="zh-CN" sz="2000" b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9A34B02-A635-4C90-B136-56976AEE1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7" y="1921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70" name="Text Box 7">
              <a:extLst>
                <a:ext uri="{FF2B5EF4-FFF2-40B4-BE49-F238E27FC236}">
                  <a16:creationId xmlns:a16="http://schemas.microsoft.com/office/drawing/2014/main" id="{11CC8B52-3D51-4B60-BC9B-6C9938AD1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062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71" name="Line 10">
              <a:extLst>
                <a:ext uri="{FF2B5EF4-FFF2-40B4-BE49-F238E27FC236}">
                  <a16:creationId xmlns:a16="http://schemas.microsoft.com/office/drawing/2014/main" id="{5C43044D-9323-4F1C-AE73-800C528E2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2231"/>
              <a:ext cx="79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1">
              <a:extLst>
                <a:ext uri="{FF2B5EF4-FFF2-40B4-BE49-F238E27FC236}">
                  <a16:creationId xmlns:a16="http://schemas.microsoft.com/office/drawing/2014/main" id="{366C1597-9F45-4E7D-B56F-7920F90A4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374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6A682DEB-5AFD-4802-908B-459247FB9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2739"/>
              <a:ext cx="1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">
              <a:extLst>
                <a:ext uri="{FF2B5EF4-FFF2-40B4-BE49-F238E27FC236}">
                  <a16:creationId xmlns:a16="http://schemas.microsoft.com/office/drawing/2014/main" id="{C01F9424-9ADB-460A-AC10-0FA86C4A3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0" y="2969"/>
              <a:ext cx="2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FAFB6D4D-4167-4DB4-9059-F28833EA6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2221"/>
              <a:ext cx="1" cy="12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C1FFA63-2E42-453E-B33E-830C8DDEC61A}"/>
              </a:ext>
            </a:extLst>
          </p:cNvPr>
          <p:cNvSpPr/>
          <p:nvPr/>
        </p:nvSpPr>
        <p:spPr>
          <a:xfrm>
            <a:off x="3259891" y="6309320"/>
            <a:ext cx="5702202" cy="46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/>
              <a:t>        效        果         等        价        </a:t>
            </a:r>
          </a:p>
        </p:txBody>
      </p:sp>
    </p:spTree>
    <p:extLst>
      <p:ext uri="{BB962C8B-B14F-4D97-AF65-F5344CB8AC3E}">
        <p14:creationId xmlns:p14="http://schemas.microsoft.com/office/powerpoint/2010/main" val="28991459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1.6</a:t>
            </a:r>
            <a:r>
              <a:rPr lang="zh-CN" altLang="en-US" dirty="0"/>
              <a:t> </a:t>
            </a:r>
            <a:r>
              <a:rPr lang="zh-CN" altLang="zh-CN" dirty="0"/>
              <a:t>设计</a:t>
            </a:r>
            <a:r>
              <a:rPr lang="en-US" altLang="zh-CN" dirty="0"/>
              <a:t>C</a:t>
            </a:r>
            <a:r>
              <a:rPr lang="zh-CN" altLang="zh-CN" dirty="0"/>
              <a:t>程序，求输入的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10</a:t>
            </a:r>
            <a:r>
              <a:rPr lang="zh-CN" altLang="en-US" dirty="0">
                <a:latin typeface="Times New Roman" pitchFamily="18" charset="0"/>
                <a:sym typeface="Wingdings 3" pitchFamily="18" charset="2"/>
              </a:rPr>
              <a:t>个整数的和</a:t>
            </a:r>
            <a:r>
              <a:rPr lang="zh-CN" altLang="zh-CN" dirty="0"/>
              <a:t>，</a:t>
            </a:r>
            <a:r>
              <a:rPr lang="zh-CN" altLang="en-US" dirty="0">
                <a:latin typeface="Times New Roman" pitchFamily="18" charset="0"/>
                <a:sym typeface="Wingdings 3" pitchFamily="18" charset="2"/>
              </a:rPr>
              <a:t>遇到负数或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0</a:t>
            </a:r>
            <a:r>
              <a:rPr lang="zh-CN" altLang="en-US" dirty="0">
                <a:latin typeface="Times New Roman" pitchFamily="18" charset="0"/>
                <a:sym typeface="Wingdings 3" pitchFamily="18" charset="2"/>
              </a:rPr>
              <a:t>就提前终止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3187FF-0370-427F-B57B-9F06B1FFFEBD}" type="slidenum">
              <a:rPr lang="en-US" altLang="zh-CN" sz="1200">
                <a:ea typeface="+mn-ea"/>
              </a:rPr>
              <a:pPr algn="r">
                <a:defRPr/>
              </a:pPr>
              <a:t>56</a:t>
            </a:fld>
            <a:endParaRPr lang="en-US" altLang="zh-CN" sz="1200">
              <a:ea typeface="+mn-ea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0FAD874-43A5-4F5C-9955-CB5864BCD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042" y="2209454"/>
            <a:ext cx="1390468" cy="1323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-3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sum=3</a:t>
            </a:r>
          </a:p>
        </p:txBody>
      </p:sp>
      <p:sp>
        <p:nvSpPr>
          <p:cNvPr id="7" name="TextBox 84">
            <a:extLst>
              <a:ext uri="{FF2B5EF4-FFF2-40B4-BE49-F238E27FC236}">
                <a16:creationId xmlns:a16="http://schemas.microsoft.com/office/drawing/2014/main" id="{9775064B-7F10-4F62-ABA6-BE306B426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429" y="3784253"/>
            <a:ext cx="198110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这次运行，循环只完整地执行了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4DD4D31-BB3A-40D7-917E-62CB85FA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997" y="1807816"/>
            <a:ext cx="1390470" cy="193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3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-5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sum=10</a:t>
            </a:r>
          </a:p>
        </p:txBody>
      </p:sp>
      <p:sp>
        <p:nvSpPr>
          <p:cNvPr id="9" name="TextBox 86">
            <a:extLst>
              <a:ext uri="{FF2B5EF4-FFF2-40B4-BE49-F238E27FC236}">
                <a16:creationId xmlns:a16="http://schemas.microsoft.com/office/drawing/2014/main" id="{0C17973E-0BB1-4BFA-A08C-E15EE2243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4761" y="3789015"/>
            <a:ext cx="198110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这次运行，循环只完整地执行了</a:t>
            </a:r>
            <a:r>
              <a:rPr lang="en-US" altLang="zh-CN" dirty="0"/>
              <a:t>4</a:t>
            </a:r>
            <a:r>
              <a:rPr lang="zh-CN" altLang="en-US" dirty="0"/>
              <a:t>次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10" name="组合 12">
            <a:extLst>
              <a:ext uri="{FF2B5EF4-FFF2-40B4-BE49-F238E27FC236}">
                <a16:creationId xmlns:a16="http://schemas.microsoft.com/office/drawing/2014/main" id="{A7C8CDEB-712D-432D-8FBC-BD99514C1A14}"/>
              </a:ext>
            </a:extLst>
          </p:cNvPr>
          <p:cNvGrpSpPr>
            <a:grpSpLocks/>
          </p:cNvGrpSpPr>
          <p:nvPr/>
        </p:nvGrpSpPr>
        <p:grpSpPr bwMode="auto">
          <a:xfrm>
            <a:off x="334390" y="2172940"/>
            <a:ext cx="6660284" cy="3416320"/>
            <a:chOff x="3402709" y="7938"/>
            <a:chExt cx="4995553" cy="3416340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4F99068D-0C7B-40E8-A89B-E2D7F0CA2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709" y="7938"/>
              <a:ext cx="4995553" cy="3416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dirty="0" err="1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int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 d, sum = 0, </a:t>
              </a:r>
              <a:r>
                <a:rPr lang="en-US" altLang="zh-CN" b="1" dirty="0" err="1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i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 = 1;</a:t>
              </a: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while(</a:t>
              </a:r>
              <a:r>
                <a:rPr lang="en-US" altLang="zh-CN" b="1" dirty="0" err="1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i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 &lt;= 10)</a:t>
              </a: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{</a:t>
              </a:r>
            </a:p>
            <a:p>
              <a:pPr marL="0" indent="0">
                <a:buFontTx/>
                <a:buNone/>
              </a:pP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	</a:t>
              </a:r>
              <a:r>
                <a:rPr lang="en-US" altLang="zh-CN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("%d", &amp;d);</a:t>
              </a:r>
              <a:endParaRPr lang="zh-CN" altLang="zh-CN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	if(d &lt;= 0) </a:t>
              </a:r>
              <a:r>
                <a:rPr lang="en-US" altLang="zh-CN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break;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//</a:t>
              </a:r>
              <a:r>
                <a:rPr lang="zh-CN" altLang="en-US" dirty="0"/>
                <a:t>结束循环流程</a:t>
              </a:r>
              <a:endPara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endParaRP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	sum += d;</a:t>
              </a: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	++</a:t>
              </a:r>
              <a:r>
                <a:rPr lang="en-US" altLang="zh-CN" b="1" dirty="0" err="1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i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;</a:t>
              </a: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}</a:t>
              </a:r>
            </a:p>
            <a:p>
              <a:r>
                <a:rPr lang="en-US" altLang="zh-CN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("sum: %d \n", sum);</a:t>
              </a:r>
              <a:endParaRPr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3A3BA912-126A-4E9F-8CA2-076754AB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133" y="2704174"/>
              <a:ext cx="225425" cy="18097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3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1.6</a:t>
            </a:r>
            <a:r>
              <a:rPr lang="zh-CN" altLang="en-US" dirty="0"/>
              <a:t> </a:t>
            </a:r>
            <a:r>
              <a:rPr lang="zh-CN" altLang="zh-CN" dirty="0"/>
              <a:t>设计</a:t>
            </a:r>
            <a:r>
              <a:rPr lang="en-US" altLang="zh-CN" dirty="0"/>
              <a:t>C</a:t>
            </a:r>
            <a:r>
              <a:rPr lang="zh-CN" altLang="zh-CN" dirty="0"/>
              <a:t>程序，求输入的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10</a:t>
            </a:r>
            <a:r>
              <a:rPr lang="zh-CN" altLang="en-US" dirty="0">
                <a:latin typeface="Times New Roman" pitchFamily="18" charset="0"/>
                <a:sym typeface="Wingdings 3" pitchFamily="18" charset="2"/>
              </a:rPr>
              <a:t>个整数的和</a:t>
            </a:r>
            <a:r>
              <a:rPr lang="zh-CN" altLang="zh-CN" dirty="0"/>
              <a:t>，</a:t>
            </a:r>
            <a:r>
              <a:rPr lang="zh-CN" altLang="en-US" dirty="0">
                <a:latin typeface="Times New Roman" pitchFamily="18" charset="0"/>
                <a:sym typeface="Wingdings 3" pitchFamily="18" charset="2"/>
              </a:rPr>
              <a:t>遇到负数或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0</a:t>
            </a:r>
            <a:r>
              <a:rPr lang="zh-CN" altLang="en-US" dirty="0">
                <a:latin typeface="Times New Roman" pitchFamily="18" charset="0"/>
                <a:sym typeface="Wingdings 3" pitchFamily="18" charset="2"/>
              </a:rPr>
              <a:t>就提前终止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3187FF-0370-427F-B57B-9F06B1FFFEBD}" type="slidenum">
              <a:rPr lang="en-US" altLang="zh-CN" sz="1200">
                <a:ea typeface="+mn-ea"/>
              </a:rPr>
              <a:pPr algn="r">
                <a:defRPr/>
              </a:pPr>
              <a:t>57</a:t>
            </a:fld>
            <a:endParaRPr lang="en-US" altLang="zh-CN" sz="1200">
              <a:ea typeface="+mn-ea"/>
            </a:endParaRPr>
          </a:p>
        </p:txBody>
      </p:sp>
      <p:grpSp>
        <p:nvGrpSpPr>
          <p:cNvPr id="10" name="组合 12">
            <a:extLst>
              <a:ext uri="{FF2B5EF4-FFF2-40B4-BE49-F238E27FC236}">
                <a16:creationId xmlns:a16="http://schemas.microsoft.com/office/drawing/2014/main" id="{A7C8CDEB-712D-432D-8FBC-BD99514C1A14}"/>
              </a:ext>
            </a:extLst>
          </p:cNvPr>
          <p:cNvGrpSpPr>
            <a:grpSpLocks/>
          </p:cNvGrpSpPr>
          <p:nvPr/>
        </p:nvGrpSpPr>
        <p:grpSpPr bwMode="auto">
          <a:xfrm>
            <a:off x="334390" y="2172940"/>
            <a:ext cx="7335990" cy="3416320"/>
            <a:chOff x="3402709" y="7938"/>
            <a:chExt cx="4285673" cy="3416340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4F99068D-0C7B-40E8-A89B-E2D7F0CA2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709" y="7938"/>
              <a:ext cx="4285673" cy="34163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int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 d, sum = 0, </a:t>
              </a:r>
              <a:r>
                <a:rPr lang="en-US" altLang="zh-CN" b="1" dirty="0" err="1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i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 = 1;</a:t>
              </a: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while(</a:t>
              </a:r>
              <a:r>
                <a:rPr lang="en-US" altLang="zh-CN" b="1" dirty="0" err="1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i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 &lt;= 10)</a:t>
              </a: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{</a:t>
              </a:r>
            </a:p>
            <a:p>
              <a:pPr marL="0" indent="0">
                <a:buFontTx/>
                <a:buNone/>
              </a:pP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	</a:t>
              </a:r>
              <a:r>
                <a:rPr lang="en-US" altLang="zh-CN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("%d", &amp;d);</a:t>
              </a:r>
              <a:endParaRPr lang="zh-CN" altLang="zh-CN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	if(d &lt;= 0) </a:t>
              </a:r>
              <a:r>
                <a:rPr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{ 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; </a:t>
              </a:r>
              <a:r>
                <a:rPr lang="en-US" altLang="zh-CN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break;</a:t>
              </a:r>
              <a:r>
                <a:rPr lang="en-US" altLang="zh-CN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}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//</a:t>
              </a:r>
              <a:r>
                <a:rPr lang="zh-CN" altLang="en-US" u="sng" dirty="0"/>
                <a:t>结束循环流程</a:t>
              </a:r>
              <a:endParaRPr lang="en-US" altLang="zh-CN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endParaRP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	sum += d;</a:t>
              </a: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	++</a:t>
              </a:r>
              <a:r>
                <a:rPr lang="en-US" altLang="zh-CN" b="1" dirty="0" err="1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i</a:t>
              </a:r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;</a:t>
              </a:r>
            </a:p>
            <a:p>
              <a:r>
                <a:rPr lang="en-US" altLang="zh-CN" b="1" dirty="0">
                  <a:latin typeface="Courier New" pitchFamily="49" charset="0"/>
                  <a:cs typeface="Courier New" pitchFamily="49" charset="0"/>
                  <a:sym typeface="Wingdings 3" pitchFamily="18" charset="2"/>
                </a:rPr>
                <a:t>}</a:t>
              </a:r>
            </a:p>
            <a:p>
              <a:r>
                <a:rPr lang="en-US" altLang="zh-CN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altLang="zh-CN" dirty="0">
                  <a:latin typeface="Courier New" pitchFamily="49" charset="0"/>
                  <a:cs typeface="Courier New" pitchFamily="49" charset="0"/>
                </a:rPr>
                <a:t>("sum: %d \n", sum);</a:t>
              </a:r>
              <a:endParaRPr lang="zh-CN" altLang="en-US" b="1" dirty="0">
                <a:latin typeface="Courier New" pitchFamily="49" charset="0"/>
                <a:cs typeface="Courier New" pitchFamily="49" charset="0"/>
                <a:sym typeface="Wingdings 3" pitchFamily="18" charset="2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3A3BA912-126A-4E9F-8CA2-076754AB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133" y="2704174"/>
              <a:ext cx="225425" cy="18097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8">
            <a:extLst>
              <a:ext uri="{FF2B5EF4-FFF2-40B4-BE49-F238E27FC236}">
                <a16:creationId xmlns:a16="http://schemas.microsoft.com/office/drawing/2014/main" id="{D86CC8FD-9BDA-4E2D-A884-A2F0EC5F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042" y="2209454"/>
            <a:ext cx="1390468" cy="1323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-3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sum=3</a:t>
            </a:r>
          </a:p>
        </p:txBody>
      </p:sp>
      <p:sp>
        <p:nvSpPr>
          <p:cNvPr id="14" name="TextBox 84">
            <a:extLst>
              <a:ext uri="{FF2B5EF4-FFF2-40B4-BE49-F238E27FC236}">
                <a16:creationId xmlns:a16="http://schemas.microsoft.com/office/drawing/2014/main" id="{7D3F38E9-D828-42AB-A57D-E25B1549F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429" y="3784253"/>
            <a:ext cx="198110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这次运行，循环只完整地执行了</a:t>
            </a:r>
            <a:r>
              <a:rPr lang="en-US" altLang="zh-CN" dirty="0"/>
              <a:t>2</a:t>
            </a:r>
            <a:r>
              <a:rPr lang="zh-CN" altLang="en-US" dirty="0"/>
              <a:t>次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FE348BAA-9836-425F-8084-EF17B658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997" y="1807816"/>
            <a:ext cx="1390470" cy="1939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3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-5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sum=10</a:t>
            </a:r>
          </a:p>
        </p:txBody>
      </p:sp>
      <p:sp>
        <p:nvSpPr>
          <p:cNvPr id="16" name="TextBox 86">
            <a:extLst>
              <a:ext uri="{FF2B5EF4-FFF2-40B4-BE49-F238E27FC236}">
                <a16:creationId xmlns:a16="http://schemas.microsoft.com/office/drawing/2014/main" id="{6AE55C3B-66FB-4EFE-A153-370559055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4761" y="3789015"/>
            <a:ext cx="198110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这次运行，循环只完整地执行了</a:t>
            </a:r>
            <a:r>
              <a:rPr lang="en-US" altLang="zh-CN" dirty="0"/>
              <a:t>4</a:t>
            </a:r>
            <a:r>
              <a:rPr lang="zh-CN" altLang="en-US" dirty="0"/>
              <a:t>次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522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93121" y="4785370"/>
            <a:ext cx="11995705" cy="2028179"/>
          </a:xfrm>
        </p:spPr>
        <p:txBody>
          <a:bodyPr/>
          <a:lstStyle/>
          <a:p>
            <a:pPr algn="just"/>
            <a:r>
              <a:rPr lang="zh-CN" altLang="en-US" dirty="0"/>
              <a:t>折断的等价形式</a:t>
            </a:r>
            <a:endParaRPr lang="zh-CN" altLang="en-US" sz="2400" dirty="0"/>
          </a:p>
        </p:txBody>
      </p:sp>
      <p:sp>
        <p:nvSpPr>
          <p:cNvPr id="4915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37E8B67-4DE0-41A3-B4D5-608789F73A84}" type="slidenum">
              <a:rPr lang="en-US" altLang="zh-CN" sz="1200">
                <a:ea typeface="楷体_GB2312" pitchFamily="49" charset="-122"/>
              </a:rPr>
              <a:pPr algn="r" eaLnBrk="1" hangingPunct="1"/>
              <a:t>58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555527" y="3692525"/>
            <a:ext cx="5933301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d, sum =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= 1;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&lt;= 10;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&amp;d);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if(d &lt;= 0)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break;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sum += d;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}</a:t>
            </a: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(…</a:t>
            </a:r>
            <a:endParaRPr lang="zh-CN" altLang="en-US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555528" y="147638"/>
            <a:ext cx="5935733" cy="3416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d, sum = 0,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= 1;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do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&amp;d);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if(d &lt;= 0)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break;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sum += d;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} 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&lt;= 10);</a:t>
            </a: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(…</a:t>
            </a:r>
            <a:endParaRPr lang="zh-CN" altLang="en-US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49160" name="AutoShape 13"/>
          <p:cNvSpPr>
            <a:spLocks noChangeArrowheads="1"/>
          </p:cNvSpPr>
          <p:nvPr/>
        </p:nvSpPr>
        <p:spPr bwMode="auto">
          <a:xfrm>
            <a:off x="8720003" y="2847976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Rectangle 4"/>
          <p:cNvSpPr>
            <a:spLocks noChangeArrowheads="1"/>
          </p:cNvSpPr>
          <p:nvPr/>
        </p:nvSpPr>
        <p:spPr bwMode="auto">
          <a:xfrm>
            <a:off x="215872" y="1133475"/>
            <a:ext cx="5114249" cy="3416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d, sum = 0,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= 1;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&lt;= 10)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&amp;d);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if(d &lt;= 0)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break;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sum += d;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}</a:t>
            </a: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(…</a:t>
            </a:r>
            <a:endParaRPr lang="zh-CN" altLang="en-US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49162" name="AutoShape 12"/>
          <p:cNvSpPr>
            <a:spLocks noChangeArrowheads="1"/>
          </p:cNvSpPr>
          <p:nvPr/>
        </p:nvSpPr>
        <p:spPr bwMode="auto">
          <a:xfrm>
            <a:off x="516400" y="3833813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AutoShape 12"/>
          <p:cNvSpPr>
            <a:spLocks noChangeArrowheads="1"/>
          </p:cNvSpPr>
          <p:nvPr/>
        </p:nvSpPr>
        <p:spPr bwMode="auto">
          <a:xfrm>
            <a:off x="5794679" y="6038851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35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2"/>
                </a:solidFill>
                <a:sym typeface="Wingdings 3" pitchFamily="18" charset="2"/>
              </a:rPr>
              <a:t>在嵌套循环中，</a:t>
            </a:r>
            <a:r>
              <a:rPr lang="zh-CN" altLang="en-US" dirty="0"/>
              <a:t>内层循环体里的</a:t>
            </a:r>
            <a:r>
              <a:rPr lang="en-US" altLang="zh-CN" dirty="0"/>
              <a:t>break</a:t>
            </a:r>
            <a:r>
              <a:rPr lang="zh-CN" altLang="en-US" dirty="0"/>
              <a:t>折断内层循环流程。</a:t>
            </a:r>
            <a:endParaRPr lang="en-US" altLang="zh-CN" dirty="0"/>
          </a:p>
          <a:p>
            <a:pPr lvl="2"/>
            <a:endParaRPr lang="zh-CN" altLang="en-US" dirty="0">
              <a:solidFill>
                <a:schemeClr val="tx2"/>
              </a:solidFill>
              <a:sym typeface="Wingdings 3" pitchFamily="18" charset="2"/>
            </a:endParaRPr>
          </a:p>
        </p:txBody>
      </p:sp>
      <p:sp>
        <p:nvSpPr>
          <p:cNvPr id="142342" name="Rectangle 2"/>
          <p:cNvSpPr>
            <a:spLocks noChangeArrowheads="1"/>
          </p:cNvSpPr>
          <p:nvPr/>
        </p:nvSpPr>
        <p:spPr bwMode="auto">
          <a:xfrm>
            <a:off x="3169881" y="1763713"/>
            <a:ext cx="4469818" cy="3916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while(…)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{		…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while(…)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{	…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if(…) break;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…;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}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…</a:t>
            </a:r>
          </a:p>
          <a:p>
            <a:pPr marL="342900" indent="-342900"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}</a:t>
            </a:r>
          </a:p>
        </p:txBody>
      </p:sp>
      <p:sp>
        <p:nvSpPr>
          <p:cNvPr id="142343" name="AutoShape 3"/>
          <p:cNvSpPr>
            <a:spLocks noChangeArrowheads="1"/>
          </p:cNvSpPr>
          <p:nvPr/>
        </p:nvSpPr>
        <p:spPr bwMode="auto">
          <a:xfrm>
            <a:off x="7354460" y="3654425"/>
            <a:ext cx="922747" cy="1214438"/>
          </a:xfrm>
          <a:prstGeom prst="curvedLeftArrow">
            <a:avLst>
              <a:gd name="adj1" fmla="val 29170"/>
              <a:gd name="adj2" fmla="val 53637"/>
              <a:gd name="adj3" fmla="val 401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076D692-212C-4ECB-9781-E5F33E07D585}" type="slidenum">
              <a:rPr lang="en-US" altLang="zh-CN" sz="1200">
                <a:ea typeface="楷体_GB2312" pitchFamily="49" charset="-122"/>
              </a:rPr>
              <a:pPr algn="r" eaLnBrk="1" hangingPunct="1"/>
              <a:t>59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325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循环流程的折断</a:t>
            </a:r>
            <a:r>
              <a:rPr lang="en-US" altLang="zh-CN"/>
              <a:t>(break)</a:t>
            </a:r>
            <a:endParaRPr lang="zh-CN" altLang="en-US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4565377" y="4508501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5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 animBg="1"/>
      <p:bldP spid="142343" grpId="0" animBg="1"/>
      <p:bldP spid="368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eaLnBrk="1" hangingPunct="1"/>
            <a:r>
              <a:rPr lang="zh-CN" altLang="en-US" dirty="0"/>
              <a:t>分支流程中的条件只判断一次，每个任务最多只执行一次。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条件</a:t>
            </a:r>
            <a:r>
              <a:rPr kumimoji="0" lang="en-US" altLang="zh-CN" dirty="0"/>
              <a:t>P</a:t>
            </a:r>
          </a:p>
          <a:p>
            <a:pPr lvl="1" eaLnBrk="1" hangingPunct="1"/>
            <a:r>
              <a:rPr kumimoji="0" lang="zh-CN" altLang="pt-BR" dirty="0"/>
              <a:t>关系</a:t>
            </a:r>
            <a:r>
              <a:rPr kumimoji="0" lang="zh-CN" altLang="en-US" dirty="0"/>
              <a:t>操作：比如 </a:t>
            </a:r>
            <a:r>
              <a:rPr kumimoji="0" lang="en-US" altLang="zh-CN" dirty="0"/>
              <a:t>if(n </a:t>
            </a:r>
            <a:r>
              <a:rPr kumimoji="0" lang="en-US" altLang="zh-CN" dirty="0">
                <a:solidFill>
                  <a:srgbClr val="FF0000"/>
                </a:solidFill>
              </a:rPr>
              <a:t>&gt;</a:t>
            </a:r>
            <a:r>
              <a:rPr kumimoji="0" lang="en-US" altLang="zh-CN" dirty="0"/>
              <a:t> 10)</a:t>
            </a:r>
          </a:p>
          <a:p>
            <a:pPr lvl="1" eaLnBrk="1" hangingPunct="1"/>
            <a:r>
              <a:rPr kumimoji="0" lang="zh-CN" altLang="pt-BR" dirty="0"/>
              <a:t>逻辑</a:t>
            </a:r>
            <a:r>
              <a:rPr kumimoji="0" lang="zh-CN" altLang="en-US" dirty="0"/>
              <a:t>操作：比如 </a:t>
            </a:r>
            <a:r>
              <a:rPr kumimoji="0" lang="en-US" altLang="zh-CN" dirty="0"/>
              <a:t>if(n &gt; 10 </a:t>
            </a:r>
            <a:r>
              <a:rPr kumimoji="0" lang="en-US" altLang="zh-CN" dirty="0">
                <a:solidFill>
                  <a:srgbClr val="FF0000"/>
                </a:solidFill>
              </a:rPr>
              <a:t>&amp;&amp;</a:t>
            </a:r>
            <a:r>
              <a:rPr kumimoji="0" lang="en-US" altLang="zh-CN" dirty="0"/>
              <a:t> n &lt; 100)</a:t>
            </a:r>
            <a:endParaRPr kumimoji="0" lang="zh-CN" altLang="en-US" dirty="0"/>
          </a:p>
        </p:txBody>
      </p:sp>
      <p:sp>
        <p:nvSpPr>
          <p:cNvPr id="1024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ED3AF6C-A9D4-40C7-A372-A754D300AD34}" type="slidenum">
              <a:rPr lang="en-US" altLang="zh-CN" sz="1200">
                <a:ea typeface="楷体_GB2312" pitchFamily="49" charset="-122"/>
              </a:rPr>
              <a:pPr algn="r" eaLnBrk="1" hangingPunct="1"/>
              <a:t>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0244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分支控制</a:t>
            </a:r>
            <a:r>
              <a:rPr lang="en-US" altLang="zh-CN" dirty="0"/>
              <a:t>-if</a:t>
            </a:r>
            <a:r>
              <a:rPr lang="zh-CN" altLang="en-US" dirty="0"/>
              <a:t>语句</a:t>
            </a:r>
          </a:p>
        </p:txBody>
      </p:sp>
      <p:grpSp>
        <p:nvGrpSpPr>
          <p:cNvPr id="5" name="组合 34"/>
          <p:cNvGrpSpPr>
            <a:grpSpLocks/>
          </p:cNvGrpSpPr>
          <p:nvPr/>
        </p:nvGrpSpPr>
        <p:grpSpPr bwMode="auto">
          <a:xfrm>
            <a:off x="874626" y="1313765"/>
            <a:ext cx="4918493" cy="2898614"/>
            <a:chOff x="3406775" y="2225675"/>
            <a:chExt cx="2740025" cy="2256298"/>
          </a:xfrm>
        </p:grpSpPr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3406775" y="2414588"/>
              <a:ext cx="2740025" cy="1857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3689350" y="3311672"/>
              <a:ext cx="693737" cy="3635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A1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4754563" y="2225675"/>
              <a:ext cx="12700" cy="436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4171950" y="2655888"/>
              <a:ext cx="1190625" cy="471488"/>
              <a:chOff x="3330" y="9956"/>
              <a:chExt cx="1516" cy="600"/>
            </a:xfrm>
          </p:grpSpPr>
          <p:sp>
            <p:nvSpPr>
              <p:cNvPr id="21" name="AutoShape 30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2" name="Text Box 29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5180013" y="3311672"/>
              <a:ext cx="693737" cy="3635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  A2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4778375" y="4061634"/>
              <a:ext cx="1587" cy="420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4006850" y="4047347"/>
              <a:ext cx="1528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4010024" y="3697025"/>
              <a:ext cx="0" cy="336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5530850" y="3697025"/>
              <a:ext cx="0" cy="336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4013200" y="2894013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365750" y="2892425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011613" y="2890838"/>
              <a:ext cx="0" cy="420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5530850" y="2890838"/>
              <a:ext cx="0" cy="420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829764" y="2916238"/>
              <a:ext cx="128587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559425" y="2916238"/>
              <a:ext cx="128587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</p:grp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5016403" y="2231340"/>
            <a:ext cx="719573" cy="223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600">
                <a:latin typeface="Times New Roman" pitchFamily="18" charset="0"/>
              </a:rPr>
              <a:t>(false)</a:t>
            </a:r>
            <a:endParaRPr lang="zh-CN" altLang="en-US" sz="1600"/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936001" y="2231340"/>
            <a:ext cx="648000" cy="223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1600">
                <a:latin typeface="Times New Roman" pitchFamily="18" charset="0"/>
              </a:rPr>
              <a:t>(true)</a:t>
            </a:r>
            <a:endParaRPr lang="zh-CN" altLang="en-US" sz="1600"/>
          </a:p>
        </p:txBody>
      </p:sp>
      <p:grpSp>
        <p:nvGrpSpPr>
          <p:cNvPr id="25" name="组合 35"/>
          <p:cNvGrpSpPr>
            <a:grpSpLocks/>
          </p:cNvGrpSpPr>
          <p:nvPr/>
        </p:nvGrpSpPr>
        <p:grpSpPr bwMode="auto">
          <a:xfrm>
            <a:off x="6995306" y="1603189"/>
            <a:ext cx="4207386" cy="2590896"/>
            <a:chOff x="1001351" y="1775388"/>
            <a:chExt cx="3551018" cy="3271308"/>
          </a:xfrm>
        </p:grpSpPr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1001351" y="2050022"/>
              <a:ext cx="3551018" cy="2634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367435" y="3381429"/>
              <a:ext cx="898940" cy="4719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754488" y="1775388"/>
              <a:ext cx="15254" cy="565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" name="Group 26"/>
            <p:cNvGrpSpPr>
              <a:grpSpLocks/>
            </p:cNvGrpSpPr>
            <p:nvPr/>
          </p:nvGrpSpPr>
          <p:grpSpPr bwMode="auto">
            <a:xfrm>
              <a:off x="1993846" y="2364324"/>
              <a:ext cx="1541622" cy="610296"/>
              <a:chOff x="3330" y="9956"/>
              <a:chExt cx="1516" cy="600"/>
            </a:xfrm>
          </p:grpSpPr>
          <p:sp>
            <p:nvSpPr>
              <p:cNvPr id="39" name="AutoShape 28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2779911" y="4436400"/>
              <a:ext cx="1017" cy="610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1778263" y="4420615"/>
              <a:ext cx="1982957" cy="1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1783348" y="3861997"/>
              <a:ext cx="1017" cy="545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1786398" y="2671507"/>
              <a:ext cx="199313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3539536" y="2669472"/>
              <a:ext cx="199313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1784365" y="2684730"/>
              <a:ext cx="1017" cy="681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3754102" y="2668456"/>
              <a:ext cx="1017" cy="1727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1576917" y="2730502"/>
              <a:ext cx="166772" cy="274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3787660" y="2730502"/>
              <a:ext cx="166772" cy="274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</p:grpSp>
      <p:sp>
        <p:nvSpPr>
          <p:cNvPr id="41" name="椭圆 40">
            <a:extLst>
              <a:ext uri="{FF2B5EF4-FFF2-40B4-BE49-F238E27FC236}">
                <a16:creationId xmlns:a16="http://schemas.microsoft.com/office/drawing/2014/main" id="{148DADD7-2526-4E0E-B67C-E6B9391B2E12}"/>
              </a:ext>
            </a:extLst>
          </p:cNvPr>
          <p:cNvSpPr/>
          <p:nvPr/>
        </p:nvSpPr>
        <p:spPr bwMode="auto">
          <a:xfrm>
            <a:off x="4385016" y="5794272"/>
            <a:ext cx="576000" cy="36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537972-0696-48CB-A25D-8DACB7F8700F}"/>
              </a:ext>
            </a:extLst>
          </p:cNvPr>
          <p:cNvCxnSpPr>
            <a:cxnSpLocks/>
            <a:stCxn id="41" idx="7"/>
          </p:cNvCxnSpPr>
          <p:nvPr/>
        </p:nvCxnSpPr>
        <p:spPr bwMode="auto">
          <a:xfrm flipV="1">
            <a:off x="4876663" y="5301543"/>
            <a:ext cx="840109" cy="545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57660DC-7BDF-4DFC-84EA-247DA2D0A4B3}"/>
              </a:ext>
            </a:extLst>
          </p:cNvPr>
          <p:cNvSpPr txBox="1"/>
          <p:nvPr/>
        </p:nvSpPr>
        <p:spPr>
          <a:xfrm>
            <a:off x="5716772" y="4947600"/>
            <a:ext cx="171019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</a:t>
            </a:r>
            <a:r>
              <a:rPr lang="zh-CN" altLang="en-US" sz="2000" b="1" dirty="0"/>
              <a:t>与</a:t>
            </a:r>
            <a:r>
              <a:rPr lang="zh-CN" altLang="en-US" sz="2000" dirty="0"/>
              <a:t>操作，表示“而且”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外层循环仍然执行</a:t>
            </a:r>
            <a:r>
              <a:rPr lang="pt-BR" altLang="zh-CN" dirty="0"/>
              <a:t>9</a:t>
            </a:r>
            <a:r>
              <a:rPr lang="zh-CN" altLang="en-US" dirty="0"/>
              <a:t>次，只不过部分内层循环没有执行</a:t>
            </a:r>
            <a:r>
              <a:rPr lang="pt-BR" altLang="zh-CN" dirty="0"/>
              <a:t>9</a:t>
            </a:r>
            <a:r>
              <a:rPr lang="zh-CN" altLang="en-US" dirty="0"/>
              <a:t>次而已。</a:t>
            </a:r>
            <a:endParaRPr lang="zh-CN" altLang="zh-CN" sz="2400" dirty="0"/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&lt;= 9;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 = 1; j &lt;= 9;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{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if(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 j &gt; 10)	break;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并非一旦乘积超过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就结束程序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\t",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 j); 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("\n");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sz="2400" dirty="0"/>
          </a:p>
        </p:txBody>
      </p:sp>
      <p:sp>
        <p:nvSpPr>
          <p:cNvPr id="5427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6CD797F-F97D-4785-932C-7F3772F9C4D1}" type="slidenum">
              <a:rPr lang="en-US" altLang="zh-CN" sz="1200">
                <a:ea typeface="楷体_GB2312" pitchFamily="49" charset="-122"/>
              </a:rPr>
              <a:pPr algn="r" eaLnBrk="1" hangingPunct="1"/>
              <a:t>60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664936" y="4014789"/>
            <a:ext cx="8055895" cy="2663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Calibri" pitchFamily="34" charset="0"/>
              </a:rPr>
              <a:t>1	2	3	4	5	6	7	8	9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Calibri" pitchFamily="34" charset="0"/>
              </a:rPr>
              <a:t>2	4	6	8	10	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Calibri" pitchFamily="34" charset="0"/>
              </a:rPr>
              <a:t>3	6	9	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</a:rPr>
              <a:t>4	8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</a:rPr>
              <a:t>5	10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</a:rPr>
              <a:t>8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</a:rPr>
              <a:t>9</a:t>
            </a:r>
            <a:endParaRPr lang="zh-CN" altLang="zh-CN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93121" y="819150"/>
            <a:ext cx="11995705" cy="5949950"/>
          </a:xfrm>
        </p:spPr>
        <p:txBody>
          <a:bodyPr/>
          <a:lstStyle/>
          <a:p>
            <a:pPr>
              <a:buFontTx/>
              <a:buNone/>
            </a:pPr>
            <a:endParaRPr lang="en-US" altLang="zh-CN" sz="2400" dirty="0"/>
          </a:p>
          <a:p>
            <a:pPr>
              <a:buFontTx/>
              <a:buNone/>
            </a:pP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&lt;= 9;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for(j = 1; j &lt;= 9;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if(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 j &gt; 10) 	break;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\t",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 j);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 j &gt; 10)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142BF92-734B-464C-B141-27AEB25D78C0}" type="slidenum">
              <a:rPr lang="en-US" altLang="zh-CN" sz="1200">
                <a:ea typeface="楷体_GB2312" pitchFamily="49" charset="-122"/>
              </a:rPr>
              <a:pPr algn="r" eaLnBrk="1" hangingPunct="1"/>
              <a:t>61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694606" y="6173350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1249173" y="4463160"/>
            <a:ext cx="300528" cy="18097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3785C68-438F-4D2F-91C3-4132003E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936" y="818710"/>
            <a:ext cx="8056800" cy="765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Calibri" pitchFamily="34" charset="0"/>
              </a:rPr>
              <a:t>1	2	3	4	5	6	7	8	9</a:t>
            </a:r>
          </a:p>
          <a:p>
            <a:pPr algn="just" eaLnBrk="1" hangingPunct="1">
              <a:lnSpc>
                <a:spcPct val="96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Calibri" pitchFamily="34" charset="0"/>
              </a:rPr>
              <a:t>2	4	6	8	10</a:t>
            </a:r>
            <a:endParaRPr lang="en-US" altLang="zh-CN" sz="2000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2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可以用</a:t>
            </a:r>
            <a:r>
              <a:rPr lang="en-US" altLang="zh-CN" dirty="0" err="1"/>
              <a:t>goto</a:t>
            </a:r>
            <a:r>
              <a:rPr lang="zh-CN" altLang="en-US" dirty="0"/>
              <a:t>控制嵌套循环的折断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&lt;= 9;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j = 1; j &lt;= 9;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if(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 j &gt; 10)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END;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\t",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 j);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END: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A319CBA-5053-4908-A7B4-FA7F98123645}" type="slidenum">
              <a:rPr lang="en-US" altLang="zh-CN" sz="1200">
                <a:ea typeface="楷体_GB2312" pitchFamily="49" charset="-122"/>
              </a:rPr>
              <a:pPr algn="r" eaLnBrk="1" hangingPunct="1"/>
              <a:t>62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902970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goto</a:t>
            </a:r>
            <a:r>
              <a:rPr lang="zh-CN" altLang="en-US" dirty="0"/>
              <a:t>语句不能跳过变量的初始化。比如，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尽量不使用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sz="2000" dirty="0"/>
              <a:t>上述约束</a:t>
            </a:r>
            <a:endParaRPr lang="en-US" altLang="zh-CN" sz="2000" dirty="0"/>
          </a:p>
          <a:p>
            <a:pPr lvl="1"/>
            <a:r>
              <a:rPr lang="zh-CN" altLang="en-US" sz="2000" dirty="0"/>
              <a:t>破坏程序的结构，隐患</a:t>
            </a:r>
            <a:endParaRPr lang="en-US" altLang="zh-CN" sz="2000" dirty="0"/>
          </a:p>
          <a:p>
            <a:pPr lvl="1"/>
            <a:r>
              <a:rPr lang="zh-CN" altLang="en-US" sz="2000" dirty="0"/>
              <a:t>可读性差，找标签困难</a:t>
            </a:r>
            <a:endParaRPr lang="zh-CN" altLang="zh-CN" sz="2000" dirty="0"/>
          </a:p>
        </p:txBody>
      </p:sp>
      <p:sp>
        <p:nvSpPr>
          <p:cNvPr id="5734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C815FB1-6C2F-49E9-99BE-63288291CB09}" type="slidenum">
              <a:rPr lang="en-US" altLang="zh-CN" sz="1200">
                <a:ea typeface="楷体_GB2312" pitchFamily="49" charset="-122"/>
              </a:rPr>
              <a:pPr algn="r" eaLnBrk="1" hangingPunct="1"/>
              <a:t>63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1BB8F9-2EEA-4CD1-B141-D975F3E59550}"/>
              </a:ext>
            </a:extLst>
          </p:cNvPr>
          <p:cNvSpPr/>
          <p:nvPr/>
        </p:nvSpPr>
        <p:spPr>
          <a:xfrm>
            <a:off x="514586" y="1358770"/>
            <a:ext cx="7425827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while(…)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while(…)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if(…)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LOOP2;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 ×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y = 10;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LOOP2: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…</a:t>
            </a:r>
            <a:endParaRPr lang="zh-CN" altLang="en-US" b="1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5FC73C-401D-4283-B1D0-B2808345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523" y="3365480"/>
            <a:ext cx="5747339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if(…) </a:t>
            </a:r>
            <a:r>
              <a:rPr lang="en-US" altLang="zh-CN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LOOP3;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×</a:t>
            </a:r>
            <a:endParaRPr lang="en-US" altLang="zh-CN" b="1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for(…)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y = 10;</a:t>
            </a:r>
          </a:p>
          <a:p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LOOP3: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25979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用标志变量辅助实现嵌套循环的折断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flag = 1;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&lt;= 9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flag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for(int j = 1; j &lt;= 9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flag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++j)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if(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 j &gt; 10)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 = 0;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\t",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* j);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A319CBA-5053-4908-A7B4-FA7F98123645}" type="slidenum">
              <a:rPr lang="en-US" altLang="zh-CN" sz="1200">
                <a:ea typeface="楷体_GB2312" pitchFamily="49" charset="-122"/>
              </a:rPr>
              <a:pPr algn="r" eaLnBrk="1" hangingPunct="1"/>
              <a:t>64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011629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循环流程的接续</a:t>
            </a:r>
            <a:r>
              <a:rPr lang="en-US" altLang="zh-CN" dirty="0"/>
              <a:t>(continue)</a:t>
            </a:r>
            <a:endParaRPr lang="zh-CN" altLang="en-US" dirty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即循环操作被分成两部分，然后根据一定情况在相应的语句控制下，在执行其中一部分操作后，结束本次循环，提高循环流程的灵活性。</a:t>
            </a:r>
          </a:p>
          <a:p>
            <a:endParaRPr lang="zh-CN" altLang="en-US" dirty="0"/>
          </a:p>
        </p:txBody>
      </p:sp>
      <p:sp>
        <p:nvSpPr>
          <p:cNvPr id="4711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98E768A-84EF-4B72-BF85-1AC18AEF41B3}" type="slidenum">
              <a:rPr lang="en-US" altLang="zh-CN" sz="1200">
                <a:ea typeface="楷体_GB2312" pitchFamily="49" charset="-122"/>
              </a:rPr>
              <a:pPr algn="r" eaLnBrk="1" hangingPunct="1"/>
              <a:t>65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1FFA63-2E42-453E-B33E-830C8DDEC61A}"/>
              </a:ext>
            </a:extLst>
          </p:cNvPr>
          <p:cNvSpPr/>
          <p:nvPr/>
        </p:nvSpPr>
        <p:spPr>
          <a:xfrm>
            <a:off x="2958027" y="6301562"/>
            <a:ext cx="248497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(1)</a:t>
            </a:r>
            <a:r>
              <a:rPr lang="zh-CN" altLang="en-US" b="1" dirty="0"/>
              <a:t>和</a:t>
            </a:r>
            <a:r>
              <a:rPr lang="en-US" altLang="zh-CN" b="1" dirty="0"/>
              <a:t>(2)</a:t>
            </a:r>
            <a:r>
              <a:rPr lang="zh-CN" altLang="en-US" b="1" dirty="0"/>
              <a:t>效果等价</a:t>
            </a:r>
          </a:p>
        </p:txBody>
      </p:sp>
      <p:grpSp>
        <p:nvGrpSpPr>
          <p:cNvPr id="125" name="Group 95">
            <a:extLst>
              <a:ext uri="{FF2B5EF4-FFF2-40B4-BE49-F238E27FC236}">
                <a16:creationId xmlns:a16="http://schemas.microsoft.com/office/drawing/2014/main" id="{E824D783-21D2-427D-A1DD-1910A7796A15}"/>
              </a:ext>
            </a:extLst>
          </p:cNvPr>
          <p:cNvGrpSpPr>
            <a:grpSpLocks/>
          </p:cNvGrpSpPr>
          <p:nvPr/>
        </p:nvGrpSpPr>
        <p:grpSpPr bwMode="auto">
          <a:xfrm>
            <a:off x="4089140" y="2123855"/>
            <a:ext cx="4139661" cy="4076700"/>
            <a:chOff x="102" y="1565"/>
            <a:chExt cx="1956" cy="2568"/>
          </a:xfrm>
        </p:grpSpPr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C06CB31A-EEE4-4441-89B0-E01CDD4FE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" y="1565"/>
              <a:ext cx="195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C</a:t>
              </a:r>
              <a:r>
                <a:rPr lang="zh-CN" altLang="en-US" sz="2000" b="1" dirty="0"/>
                <a:t>语言中</a:t>
              </a:r>
              <a:r>
                <a:rPr lang="en-US" altLang="zh-CN" sz="2000" b="1" dirty="0"/>
                <a:t>continue</a:t>
              </a:r>
              <a:r>
                <a:rPr lang="zh-CN" altLang="en-US" sz="2000" b="1" dirty="0"/>
                <a:t>辅助</a:t>
              </a:r>
              <a:r>
                <a:rPr lang="en-US" altLang="zh-CN" sz="2000" b="1" dirty="0"/>
                <a:t>do-while</a:t>
              </a:r>
              <a:r>
                <a:rPr lang="zh-CN" altLang="en-US" sz="2000" b="1" dirty="0"/>
                <a:t>控制的循环流程 </a:t>
              </a:r>
              <a:r>
                <a:rPr lang="en-US" altLang="zh-CN" sz="2000" b="1" dirty="0"/>
                <a:t>(2)</a:t>
              </a:r>
              <a:endParaRPr lang="zh-CN" altLang="en-US" sz="2000" b="1" dirty="0"/>
            </a:p>
          </p:txBody>
        </p:sp>
        <p:sp>
          <p:nvSpPr>
            <p:cNvPr id="127" name="Rectangle 19">
              <a:extLst>
                <a:ext uri="{FF2B5EF4-FFF2-40B4-BE49-F238E27FC236}">
                  <a16:creationId xmlns:a16="http://schemas.microsoft.com/office/drawing/2014/main" id="{3EDB1A1B-7A4E-4800-9077-9229BDD1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2064"/>
              <a:ext cx="1644" cy="19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28" name="Text Box 18">
              <a:extLst>
                <a:ext uri="{FF2B5EF4-FFF2-40B4-BE49-F238E27FC236}">
                  <a16:creationId xmlns:a16="http://schemas.microsoft.com/office/drawing/2014/main" id="{373DBEC2-CCB3-4CEC-A663-D65B25EEE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" y="2330"/>
              <a:ext cx="617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A1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29" name="Line 17">
              <a:extLst>
                <a:ext uri="{FF2B5EF4-FFF2-40B4-BE49-F238E27FC236}">
                  <a16:creationId xmlns:a16="http://schemas.microsoft.com/office/drawing/2014/main" id="{07F404D3-2766-4D60-A75A-1D3B3FC9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" y="1950"/>
              <a:ext cx="11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AutoShape 15">
              <a:extLst>
                <a:ext uri="{FF2B5EF4-FFF2-40B4-BE49-F238E27FC236}">
                  <a16:creationId xmlns:a16="http://schemas.microsoft.com/office/drawing/2014/main" id="{233A269A-4C6A-4873-BC18-425CA5524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3504"/>
              <a:ext cx="1058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31" name="Text Box 14">
              <a:extLst>
                <a:ext uri="{FF2B5EF4-FFF2-40B4-BE49-F238E27FC236}">
                  <a16:creationId xmlns:a16="http://schemas.microsoft.com/office/drawing/2014/main" id="{78AB5B46-7466-48C0-AE18-58F5EBD0C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" y="3551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  P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32" name="Line 11">
              <a:extLst>
                <a:ext uri="{FF2B5EF4-FFF2-40B4-BE49-F238E27FC236}">
                  <a16:creationId xmlns:a16="http://schemas.microsoft.com/office/drawing/2014/main" id="{AAA0E361-CD52-4EB1-ACFB-08106488C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2557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8">
              <a:extLst>
                <a:ext uri="{FF2B5EF4-FFF2-40B4-BE49-F238E27FC236}">
                  <a16:creationId xmlns:a16="http://schemas.microsoft.com/office/drawing/2014/main" id="{CD088BDE-F89F-4D14-BA9A-576729DFB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" y="3740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34" name="Text Box 7">
              <a:extLst>
                <a:ext uri="{FF2B5EF4-FFF2-40B4-BE49-F238E27FC236}">
                  <a16:creationId xmlns:a16="http://schemas.microsoft.com/office/drawing/2014/main" id="{A9772DFA-F08E-41B2-90E4-4BCF13908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3475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135" name="Text Box 18">
              <a:extLst>
                <a:ext uri="{FF2B5EF4-FFF2-40B4-BE49-F238E27FC236}">
                  <a16:creationId xmlns:a16="http://schemas.microsoft.com/office/drawing/2014/main" id="{07D7EAEE-BF81-4811-B509-57281A30F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3124"/>
              <a:ext cx="584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A2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49A2CE31-FF6C-49C4-BAD7-874623EB8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" y="3802"/>
              <a:ext cx="1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0">
              <a:extLst>
                <a:ext uri="{FF2B5EF4-FFF2-40B4-BE49-F238E27FC236}">
                  <a16:creationId xmlns:a16="http://schemas.microsoft.com/office/drawing/2014/main" id="{4359E71F-1E5C-4BE9-B382-343DF1876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5" y="2175"/>
              <a:ext cx="6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81">
              <a:extLst>
                <a:ext uri="{FF2B5EF4-FFF2-40B4-BE49-F238E27FC236}">
                  <a16:creationId xmlns:a16="http://schemas.microsoft.com/office/drawing/2014/main" id="{2AE41BDF-8E34-4129-AC21-CAE62879C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2" y="2188"/>
              <a:ext cx="0" cy="1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AutoShape 15">
              <a:extLst>
                <a:ext uri="{FF2B5EF4-FFF2-40B4-BE49-F238E27FC236}">
                  <a16:creationId xmlns:a16="http://schemas.microsoft.com/office/drawing/2014/main" id="{E94E8BDA-1609-434A-A1B6-CDDC56FAE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689"/>
              <a:ext cx="765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40" name="Text Box 14">
              <a:extLst>
                <a:ext uri="{FF2B5EF4-FFF2-40B4-BE49-F238E27FC236}">
                  <a16:creationId xmlns:a16="http://schemas.microsoft.com/office/drawing/2014/main" id="{6994972D-2BB9-4C1A-8854-22D6AA3A2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" y="2735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 P’</a:t>
              </a:r>
              <a:endParaRPr lang="en-US" altLang="zh-CN" sz="2000" b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41" name="Text Box 8">
              <a:extLst>
                <a:ext uri="{FF2B5EF4-FFF2-40B4-BE49-F238E27FC236}">
                  <a16:creationId xmlns:a16="http://schemas.microsoft.com/office/drawing/2014/main" id="{648E820B-B09A-43FF-AB44-14B7F76EA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2954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42" name="Text Box 7">
              <a:extLst>
                <a:ext uri="{FF2B5EF4-FFF2-40B4-BE49-F238E27FC236}">
                  <a16:creationId xmlns:a16="http://schemas.microsoft.com/office/drawing/2014/main" id="{A769EDC1-802D-4DE0-BF85-31713B90A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2670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id="{43A25152-5076-4A51-9D2A-2AABD9B81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" y="2839"/>
              <a:ext cx="261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1">
              <a:extLst>
                <a:ext uri="{FF2B5EF4-FFF2-40B4-BE49-F238E27FC236}">
                  <a16:creationId xmlns:a16="http://schemas.microsoft.com/office/drawing/2014/main" id="{DA785446-7A76-4762-8176-D13D464E4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2982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1">
              <a:extLst>
                <a:ext uri="{FF2B5EF4-FFF2-40B4-BE49-F238E27FC236}">
                  <a16:creationId xmlns:a16="http://schemas.microsoft.com/office/drawing/2014/main" id="{7CBDA171-996E-4E71-93A4-6BC7DA9F2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" y="3351"/>
              <a:ext cx="1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6">
              <a:extLst>
                <a:ext uri="{FF2B5EF4-FFF2-40B4-BE49-F238E27FC236}">
                  <a16:creationId xmlns:a16="http://schemas.microsoft.com/office/drawing/2014/main" id="{FEC55325-55D6-455C-9500-EAA34CF0E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3650"/>
              <a:ext cx="1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93">
              <a:extLst>
                <a:ext uri="{FF2B5EF4-FFF2-40B4-BE49-F238E27FC236}">
                  <a16:creationId xmlns:a16="http://schemas.microsoft.com/office/drawing/2014/main" id="{1F5381C6-AAA3-49CB-B46A-660A0D20C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" y="2840"/>
              <a:ext cx="0" cy="8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">
              <a:extLst>
                <a:ext uri="{FF2B5EF4-FFF2-40B4-BE49-F238E27FC236}">
                  <a16:creationId xmlns:a16="http://schemas.microsoft.com/office/drawing/2014/main" id="{8800C7B8-7C08-47B9-BB9E-CA73E5E7E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" y="3663"/>
              <a:ext cx="137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" name="Group 66">
            <a:extLst>
              <a:ext uri="{FF2B5EF4-FFF2-40B4-BE49-F238E27FC236}">
                <a16:creationId xmlns:a16="http://schemas.microsoft.com/office/drawing/2014/main" id="{71C7E7D0-138D-4DF2-919C-70DB7ED48F11}"/>
              </a:ext>
            </a:extLst>
          </p:cNvPr>
          <p:cNvGrpSpPr>
            <a:grpSpLocks/>
          </p:cNvGrpSpPr>
          <p:nvPr/>
        </p:nvGrpSpPr>
        <p:grpSpPr bwMode="auto">
          <a:xfrm>
            <a:off x="186180" y="2110783"/>
            <a:ext cx="3883801" cy="4076700"/>
            <a:chOff x="3674" y="1662"/>
            <a:chExt cx="1956" cy="2568"/>
          </a:xfrm>
        </p:grpSpPr>
        <p:sp>
          <p:nvSpPr>
            <p:cNvPr id="150" name="TextBox 32">
              <a:extLst>
                <a:ext uri="{FF2B5EF4-FFF2-40B4-BE49-F238E27FC236}">
                  <a16:creationId xmlns:a16="http://schemas.microsoft.com/office/drawing/2014/main" id="{E2B3220D-417B-4879-A5FD-8F0A3A2B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1662"/>
              <a:ext cx="19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C</a:t>
              </a:r>
              <a:r>
                <a:rPr lang="zh-CN" altLang="en-US" sz="2000" b="1" dirty="0"/>
                <a:t>语言中</a:t>
              </a:r>
              <a:r>
                <a:rPr lang="en-US" altLang="zh-CN" sz="2000" b="1" dirty="0"/>
                <a:t>continue</a:t>
              </a:r>
              <a:r>
                <a:rPr lang="zh-CN" altLang="en-US" sz="2000" b="1" dirty="0"/>
                <a:t>辅助</a:t>
              </a:r>
              <a:r>
                <a:rPr lang="en-US" altLang="zh-CN" sz="2000" b="1" dirty="0"/>
                <a:t>while</a:t>
              </a:r>
              <a:r>
                <a:rPr lang="zh-CN" altLang="en-US" sz="2000" b="1" dirty="0"/>
                <a:t>控制的循环流程 </a:t>
              </a:r>
              <a:r>
                <a:rPr lang="en-US" altLang="zh-CN" sz="2000" b="1" dirty="0"/>
                <a:t>(1)</a:t>
              </a:r>
              <a:endParaRPr lang="zh-CN" altLang="en-US" sz="2000" b="1" dirty="0"/>
            </a:p>
          </p:txBody>
        </p:sp>
        <p:sp>
          <p:nvSpPr>
            <p:cNvPr id="151" name="Rectangle 19">
              <a:extLst>
                <a:ext uri="{FF2B5EF4-FFF2-40B4-BE49-F238E27FC236}">
                  <a16:creationId xmlns:a16="http://schemas.microsoft.com/office/drawing/2014/main" id="{0A52F0DE-35B5-462E-971D-AC4930FC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2161"/>
              <a:ext cx="1644" cy="19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2" name="Text Box 18">
              <a:extLst>
                <a:ext uri="{FF2B5EF4-FFF2-40B4-BE49-F238E27FC236}">
                  <a16:creationId xmlns:a16="http://schemas.microsoft.com/office/drawing/2014/main" id="{1469CBDD-272A-438A-B476-70EE3E313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2500"/>
              <a:ext cx="617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A2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53" name="Line 17">
              <a:extLst>
                <a:ext uri="{FF2B5EF4-FFF2-40B4-BE49-F238E27FC236}">
                  <a16:creationId xmlns:a16="http://schemas.microsoft.com/office/drawing/2014/main" id="{090937EE-A540-484C-B7FD-68C4784DA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" y="2047"/>
              <a:ext cx="11" cy="1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AutoShape 15">
              <a:extLst>
                <a:ext uri="{FF2B5EF4-FFF2-40B4-BE49-F238E27FC236}">
                  <a16:creationId xmlns:a16="http://schemas.microsoft.com/office/drawing/2014/main" id="{29BA1056-7C37-4946-BA56-8B1455BF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601"/>
              <a:ext cx="1058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5" name="Text Box 14">
              <a:extLst>
                <a:ext uri="{FF2B5EF4-FFF2-40B4-BE49-F238E27FC236}">
                  <a16:creationId xmlns:a16="http://schemas.microsoft.com/office/drawing/2014/main" id="{01D4C870-EA93-4E59-AEB8-3A4F6154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48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  P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56" name="Line 11">
              <a:extLst>
                <a:ext uri="{FF2B5EF4-FFF2-40B4-BE49-F238E27FC236}">
                  <a16:creationId xmlns:a16="http://schemas.microsoft.com/office/drawing/2014/main" id="{92BC52B9-95B8-48B7-BE68-FFEF3C010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" y="2742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Text Box 8">
              <a:extLst>
                <a:ext uri="{FF2B5EF4-FFF2-40B4-BE49-F238E27FC236}">
                  <a16:creationId xmlns:a16="http://schemas.microsoft.com/office/drawing/2014/main" id="{10EAEA2F-DB1E-4355-8B02-0F8B83CF7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3837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158" name="Text Box 7">
              <a:extLst>
                <a:ext uri="{FF2B5EF4-FFF2-40B4-BE49-F238E27FC236}">
                  <a16:creationId xmlns:a16="http://schemas.microsoft.com/office/drawing/2014/main" id="{F1C3343C-E9BD-4171-BD6A-FEDE39A95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3572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159" name="Text Box 18">
              <a:extLst>
                <a:ext uri="{FF2B5EF4-FFF2-40B4-BE49-F238E27FC236}">
                  <a16:creationId xmlns:a16="http://schemas.microsoft.com/office/drawing/2014/main" id="{007230FE-13DB-4759-B1A8-55C32532F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3294"/>
              <a:ext cx="584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A1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160" name="Line 11">
              <a:extLst>
                <a:ext uri="{FF2B5EF4-FFF2-40B4-BE49-F238E27FC236}">
                  <a16:creationId xmlns:a16="http://schemas.microsoft.com/office/drawing/2014/main" id="{BD82744C-749D-4267-B52C-433C47DC5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" y="3899"/>
              <a:ext cx="1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0">
              <a:extLst>
                <a:ext uri="{FF2B5EF4-FFF2-40B4-BE49-F238E27FC236}">
                  <a16:creationId xmlns:a16="http://schemas.microsoft.com/office/drawing/2014/main" id="{BB13E5CA-87CD-4BEB-A9A3-1561FFF79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2272"/>
              <a:ext cx="66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1">
              <a:extLst>
                <a:ext uri="{FF2B5EF4-FFF2-40B4-BE49-F238E27FC236}">
                  <a16:creationId xmlns:a16="http://schemas.microsoft.com/office/drawing/2014/main" id="{9D8D3CDF-C99E-442B-965B-4EEBE2E2F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0" y="227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AutoShape 15">
              <a:extLst>
                <a:ext uri="{FF2B5EF4-FFF2-40B4-BE49-F238E27FC236}">
                  <a16:creationId xmlns:a16="http://schemas.microsoft.com/office/drawing/2014/main" id="{31C2FBC8-9E93-40DB-AD75-475939A33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2859"/>
              <a:ext cx="765" cy="29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64" name="Text Box 14">
              <a:extLst>
                <a:ext uri="{FF2B5EF4-FFF2-40B4-BE49-F238E27FC236}">
                  <a16:creationId xmlns:a16="http://schemas.microsoft.com/office/drawing/2014/main" id="{3946463D-9BB1-41EE-AE86-6A4906168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" y="2905"/>
              <a:ext cx="68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   P’</a:t>
              </a:r>
              <a:endParaRPr lang="en-US" altLang="zh-CN" sz="2000" b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65" name="Text Box 8">
              <a:extLst>
                <a:ext uri="{FF2B5EF4-FFF2-40B4-BE49-F238E27FC236}">
                  <a16:creationId xmlns:a16="http://schemas.microsoft.com/office/drawing/2014/main" id="{20E7811C-E204-4816-A2E1-6B97C5F79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0" y="2699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66" name="Text Box 7">
              <a:extLst>
                <a:ext uri="{FF2B5EF4-FFF2-40B4-BE49-F238E27FC236}">
                  <a16:creationId xmlns:a16="http://schemas.microsoft.com/office/drawing/2014/main" id="{9FF4907A-C355-4653-8C79-478D2DED1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" y="2840"/>
              <a:ext cx="11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67" name="Line 10">
              <a:extLst>
                <a:ext uri="{FF2B5EF4-FFF2-40B4-BE49-F238E27FC236}">
                  <a16:creationId xmlns:a16="http://schemas.microsoft.com/office/drawing/2014/main" id="{AEE300EE-AAB5-4ACC-8B02-61E288756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" y="3009"/>
              <a:ext cx="283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1">
              <a:extLst>
                <a:ext uri="{FF2B5EF4-FFF2-40B4-BE49-F238E27FC236}">
                  <a16:creationId xmlns:a16="http://schemas.microsoft.com/office/drawing/2014/main" id="{7A4CD2A7-B7FA-488A-B56D-3058F8001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" y="3152"/>
              <a:ext cx="1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1">
              <a:extLst>
                <a:ext uri="{FF2B5EF4-FFF2-40B4-BE49-F238E27FC236}">
                  <a16:creationId xmlns:a16="http://schemas.microsoft.com/office/drawing/2014/main" id="{EE67AD37-B844-47AB-BD1E-23A35447C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" y="3517"/>
              <a:ext cx="1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6">
              <a:extLst>
                <a:ext uri="{FF2B5EF4-FFF2-40B4-BE49-F238E27FC236}">
                  <a16:creationId xmlns:a16="http://schemas.microsoft.com/office/drawing/2014/main" id="{0E84C439-EEED-4814-A45F-3936157EB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" y="3747"/>
              <a:ext cx="1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" name="Group 71">
            <a:extLst>
              <a:ext uri="{FF2B5EF4-FFF2-40B4-BE49-F238E27FC236}">
                <a16:creationId xmlns:a16="http://schemas.microsoft.com/office/drawing/2014/main" id="{2C459CED-AA9D-48D7-A97C-A390443B34C8}"/>
              </a:ext>
            </a:extLst>
          </p:cNvPr>
          <p:cNvGrpSpPr>
            <a:grpSpLocks/>
          </p:cNvGrpSpPr>
          <p:nvPr/>
        </p:nvGrpSpPr>
        <p:grpSpPr bwMode="auto">
          <a:xfrm>
            <a:off x="8165436" y="1879965"/>
            <a:ext cx="3570712" cy="4500562"/>
            <a:chOff x="3997" y="1480"/>
            <a:chExt cx="1718" cy="2835"/>
          </a:xfrm>
        </p:grpSpPr>
        <p:sp>
          <p:nvSpPr>
            <p:cNvPr id="172" name="TextBox 32">
              <a:extLst>
                <a:ext uri="{FF2B5EF4-FFF2-40B4-BE49-F238E27FC236}">
                  <a16:creationId xmlns:a16="http://schemas.microsoft.com/office/drawing/2014/main" id="{89408F7E-E542-4704-99C6-F6094AB26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1480"/>
              <a:ext cx="171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C</a:t>
              </a:r>
              <a:r>
                <a:rPr lang="zh-CN" altLang="en-US" sz="2000" b="1" dirty="0"/>
                <a:t>语言中</a:t>
              </a:r>
              <a:r>
                <a:rPr lang="en-US" altLang="zh-CN" sz="2000" b="1" dirty="0"/>
                <a:t>continue</a:t>
              </a:r>
              <a:r>
                <a:rPr lang="zh-CN" altLang="en-US" sz="2000" b="1" dirty="0"/>
                <a:t>辅助</a:t>
              </a:r>
              <a:r>
                <a:rPr lang="en-US" altLang="zh-CN" sz="2000" b="1" dirty="0"/>
                <a:t>for</a:t>
              </a:r>
              <a:r>
                <a:rPr lang="zh-CN" altLang="en-US" sz="2000" b="1" dirty="0"/>
                <a:t>控制的循环流程 </a:t>
              </a:r>
              <a:r>
                <a:rPr lang="en-US" altLang="zh-CN" sz="2000" b="1" dirty="0"/>
                <a:t>(3)</a:t>
              </a:r>
              <a:endParaRPr lang="zh-CN" altLang="en-US" sz="2000" b="1" dirty="0"/>
            </a:p>
          </p:txBody>
        </p:sp>
        <p:grpSp>
          <p:nvGrpSpPr>
            <p:cNvPr id="173" name="Group 70">
              <a:extLst>
                <a:ext uri="{FF2B5EF4-FFF2-40B4-BE49-F238E27FC236}">
                  <a16:creationId xmlns:a16="http://schemas.microsoft.com/office/drawing/2014/main" id="{36BB378C-2C14-4F68-8641-6B7AABEEB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4" y="1849"/>
              <a:ext cx="1644" cy="2466"/>
              <a:chOff x="4054" y="1849"/>
              <a:chExt cx="1644" cy="2466"/>
            </a:xfrm>
          </p:grpSpPr>
          <p:sp>
            <p:nvSpPr>
              <p:cNvPr id="174" name="Rectangle 19">
                <a:extLst>
                  <a:ext uri="{FF2B5EF4-FFF2-40B4-BE49-F238E27FC236}">
                    <a16:creationId xmlns:a16="http://schemas.microsoft.com/office/drawing/2014/main" id="{5CF014C7-C1CF-42BE-BFAC-78CF24448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948"/>
                <a:ext cx="1644" cy="224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75" name="Text Box 18">
                <a:extLst>
                  <a:ext uri="{FF2B5EF4-FFF2-40B4-BE49-F238E27FC236}">
                    <a16:creationId xmlns:a16="http://schemas.microsoft.com/office/drawing/2014/main" id="{50D67175-7B55-4231-B212-A91F56E68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4" y="2786"/>
                <a:ext cx="617" cy="2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indent="1333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   A1</a:t>
                </a:r>
                <a:endParaRPr lang="en-US" altLang="zh-CN" sz="2000" b="1" dirty="0">
                  <a:cs typeface="Times New Roman" pitchFamily="18" charset="0"/>
                </a:endParaRPr>
              </a:p>
            </p:txBody>
          </p:sp>
          <p:sp>
            <p:nvSpPr>
              <p:cNvPr id="176" name="AutoShape 15">
                <a:extLst>
                  <a:ext uri="{FF2B5EF4-FFF2-40B4-BE49-F238E27FC236}">
                    <a16:creationId xmlns:a16="http://schemas.microsoft.com/office/drawing/2014/main" id="{05A6B795-02E0-494D-862D-8F71F439A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2361"/>
                <a:ext cx="1058" cy="293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77" name="Text Box 14">
                <a:extLst>
                  <a:ext uri="{FF2B5EF4-FFF2-40B4-BE49-F238E27FC236}">
                    <a16:creationId xmlns:a16="http://schemas.microsoft.com/office/drawing/2014/main" id="{B2FFDF8E-CE94-488C-A884-8E172B03C7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8" y="2408"/>
                <a:ext cx="680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 b="1" dirty="0">
                    <a:latin typeface="Times New Roman" pitchFamily="18" charset="0"/>
                    <a:cs typeface="Times New Roman" pitchFamily="18" charset="0"/>
                  </a:rPr>
                  <a:t>         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 dirty="0">
                  <a:cs typeface="Times New Roman" pitchFamily="18" charset="0"/>
                </a:endParaRPr>
              </a:p>
            </p:txBody>
          </p:sp>
          <p:sp>
            <p:nvSpPr>
              <p:cNvPr id="178" name="Line 11">
                <a:extLst>
                  <a:ext uri="{FF2B5EF4-FFF2-40B4-BE49-F238E27FC236}">
                    <a16:creationId xmlns:a16="http://schemas.microsoft.com/office/drawing/2014/main" id="{E266050A-7C32-4E8D-AAC7-B2CB266C0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9" y="3013"/>
                <a:ext cx="1" cy="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Text Box 8">
                <a:extLst>
                  <a:ext uri="{FF2B5EF4-FFF2-40B4-BE49-F238E27FC236}">
                    <a16:creationId xmlns:a16="http://schemas.microsoft.com/office/drawing/2014/main" id="{C23EB3E7-CFFD-4CEF-B8B7-8DCC66000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2597"/>
                <a:ext cx="11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  <p:sp>
            <p:nvSpPr>
              <p:cNvPr id="180" name="Text Box 7">
                <a:extLst>
                  <a:ext uri="{FF2B5EF4-FFF2-40B4-BE49-F238E27FC236}">
                    <a16:creationId xmlns:a16="http://schemas.microsoft.com/office/drawing/2014/main" id="{B5A58578-94D4-4022-B716-3EBBA538D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1" y="2332"/>
                <a:ext cx="11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  <p:sp>
            <p:nvSpPr>
              <p:cNvPr id="181" name="Text Box 18">
                <a:extLst>
                  <a:ext uri="{FF2B5EF4-FFF2-40B4-BE49-F238E27FC236}">
                    <a16:creationId xmlns:a16="http://schemas.microsoft.com/office/drawing/2014/main" id="{4C554B4B-5BED-442B-B543-234516ECC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1" y="3512"/>
                <a:ext cx="709" cy="22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0800" rIns="0" bIns="10800"/>
              <a:lstStyle>
                <a:lvl1pPr indent="1333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       A2’</a:t>
                </a:r>
                <a:endParaRPr lang="en-US" altLang="zh-CN" sz="2000" b="1" dirty="0">
                  <a:cs typeface="Times New Roman" pitchFamily="18" charset="0"/>
                </a:endParaRPr>
              </a:p>
            </p:txBody>
          </p:sp>
          <p:sp>
            <p:nvSpPr>
              <p:cNvPr id="182" name="Line 11">
                <a:extLst>
                  <a:ext uri="{FF2B5EF4-FFF2-40B4-BE49-F238E27FC236}">
                    <a16:creationId xmlns:a16="http://schemas.microsoft.com/office/drawing/2014/main" id="{02E304FA-B18C-459F-9166-494545F2A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0" y="2659"/>
                <a:ext cx="1" cy="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12">
                <a:extLst>
                  <a:ext uri="{FF2B5EF4-FFF2-40B4-BE49-F238E27FC236}">
                    <a16:creationId xmlns:a16="http://schemas.microsoft.com/office/drawing/2014/main" id="{140AE10E-55C4-4D21-8CA2-C0D6BBC8B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5" y="4069"/>
                <a:ext cx="1" cy="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" name="Group 21">
                <a:extLst>
                  <a:ext uri="{FF2B5EF4-FFF2-40B4-BE49-F238E27FC236}">
                    <a16:creationId xmlns:a16="http://schemas.microsoft.com/office/drawing/2014/main" id="{ECEF8C4C-E6E0-4F55-AF54-5660AE6D8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6" y="2260"/>
                <a:ext cx="680" cy="1901"/>
                <a:chOff x="3844" y="2246"/>
                <a:chExt cx="595" cy="1814"/>
              </a:xfrm>
            </p:grpSpPr>
            <p:sp>
              <p:nvSpPr>
                <p:cNvPr id="200" name="Line 10">
                  <a:extLst>
                    <a:ext uri="{FF2B5EF4-FFF2-40B4-BE49-F238E27FC236}">
                      <a16:creationId xmlns:a16="http://schemas.microsoft.com/office/drawing/2014/main" id="{4E378AEF-EE0A-4A9A-AC53-A69824050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4" y="2246"/>
                  <a:ext cx="58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AFB2DA8F-306A-4296-9690-1BD07340C4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0" y="4059"/>
                  <a:ext cx="58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Line 24">
                  <a:extLst>
                    <a:ext uri="{FF2B5EF4-FFF2-40B4-BE49-F238E27FC236}">
                      <a16:creationId xmlns:a16="http://schemas.microsoft.com/office/drawing/2014/main" id="{11D731F4-5045-4CC0-921B-D285DFF2D6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4" y="2246"/>
                  <a:ext cx="0" cy="18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" name="Line 10">
                <a:extLst>
                  <a:ext uri="{FF2B5EF4-FFF2-40B4-BE49-F238E27FC236}">
                    <a16:creationId xmlns:a16="http://schemas.microsoft.com/office/drawing/2014/main" id="{4F2CCF13-80F8-4572-9AF4-451901E9C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1" y="2503"/>
                <a:ext cx="25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27">
                <a:extLst>
                  <a:ext uri="{FF2B5EF4-FFF2-40B4-BE49-F238E27FC236}">
                    <a16:creationId xmlns:a16="http://schemas.microsoft.com/office/drawing/2014/main" id="{646757EE-B89E-4D31-B3C4-8A709BAA4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25" y="2510"/>
                <a:ext cx="0" cy="1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AutoShape 15">
                <a:extLst>
                  <a:ext uri="{FF2B5EF4-FFF2-40B4-BE49-F238E27FC236}">
                    <a16:creationId xmlns:a16="http://schemas.microsoft.com/office/drawing/2014/main" id="{52F787D6-48AA-4FE3-8200-7675090C7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3" y="3141"/>
                <a:ext cx="742" cy="226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88" name="Text Box 14">
                <a:extLst>
                  <a:ext uri="{FF2B5EF4-FFF2-40B4-BE49-F238E27FC236}">
                    <a16:creationId xmlns:a16="http://schemas.microsoft.com/office/drawing/2014/main" id="{280E9516-1C7A-4504-B676-0D2D43A7E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0" y="3153"/>
                <a:ext cx="680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P’</a:t>
                </a:r>
                <a:endParaRPr lang="en-US" altLang="zh-CN" sz="2000" b="1" dirty="0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89" name="Text Box 8">
                <a:extLst>
                  <a:ext uri="{FF2B5EF4-FFF2-40B4-BE49-F238E27FC236}">
                    <a16:creationId xmlns:a16="http://schemas.microsoft.com/office/drawing/2014/main" id="{D193114F-F191-4E3A-961D-9651E54FF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7" y="3311"/>
                <a:ext cx="11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en-US" altLang="zh-CN" sz="2000" b="1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90" name="Text Box 7">
                <a:extLst>
                  <a:ext uri="{FF2B5EF4-FFF2-40B4-BE49-F238E27FC236}">
                    <a16:creationId xmlns:a16="http://schemas.microsoft.com/office/drawing/2014/main" id="{10BA84A4-3CFF-44B8-86D4-C6DF818668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5" y="3055"/>
                <a:ext cx="11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000" b="1">
                  <a:solidFill>
                    <a:srgbClr val="FF0000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91" name="Line 10">
                <a:extLst>
                  <a:ext uri="{FF2B5EF4-FFF2-40B4-BE49-F238E27FC236}">
                    <a16:creationId xmlns:a16="http://schemas.microsoft.com/office/drawing/2014/main" id="{6423D775-DF96-44E6-975F-DEA095E23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5" y="3254"/>
                <a:ext cx="193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33">
                <a:extLst>
                  <a:ext uri="{FF2B5EF4-FFF2-40B4-BE49-F238E27FC236}">
                    <a16:creationId xmlns:a16="http://schemas.microsoft.com/office/drawing/2014/main" id="{D0E6076B-1CD0-4589-B5E5-C7C42D145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9" y="3265"/>
                <a:ext cx="0" cy="57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11">
                <a:extLst>
                  <a:ext uri="{FF2B5EF4-FFF2-40B4-BE49-F238E27FC236}">
                    <a16:creationId xmlns:a16="http://schemas.microsoft.com/office/drawing/2014/main" id="{19DD1DF3-7FB9-4607-A911-1CA60483D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0" y="3358"/>
                <a:ext cx="1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35">
                <a:extLst>
                  <a:ext uri="{FF2B5EF4-FFF2-40B4-BE49-F238E27FC236}">
                    <a16:creationId xmlns:a16="http://schemas.microsoft.com/office/drawing/2014/main" id="{B1D370DE-9318-4E67-BE63-64CF9AB4C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9" y="3833"/>
                <a:ext cx="5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Text Box 18">
                <a:extLst>
                  <a:ext uri="{FF2B5EF4-FFF2-40B4-BE49-F238E27FC236}">
                    <a16:creationId xmlns:a16="http://schemas.microsoft.com/office/drawing/2014/main" id="{1BE06719-42E3-4EBC-8E76-7E440726B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9" y="1976"/>
                <a:ext cx="1270" cy="22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indent="1333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 b="1" dirty="0">
                    <a:latin typeface="Times New Roman" pitchFamily="18" charset="0"/>
                    <a:cs typeface="Times New Roman" pitchFamily="18" charset="0"/>
                  </a:rPr>
                  <a:t>    循环变量初始化</a:t>
                </a:r>
                <a:endParaRPr lang="en-US" altLang="zh-CN" sz="2000" b="1" dirty="0">
                  <a:cs typeface="Times New Roman" pitchFamily="18" charset="0"/>
                </a:endParaRPr>
              </a:p>
            </p:txBody>
          </p:sp>
          <p:sp>
            <p:nvSpPr>
              <p:cNvPr id="196" name="Text Box 18">
                <a:extLst>
                  <a:ext uri="{FF2B5EF4-FFF2-40B4-BE49-F238E27FC236}">
                    <a16:creationId xmlns:a16="http://schemas.microsoft.com/office/drawing/2014/main" id="{6FF65D9A-51B5-44AB-A03B-0EBAA2CE2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3880"/>
                <a:ext cx="748" cy="19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indent="1333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 b="1" dirty="0">
                    <a:latin typeface="Times New Roman" pitchFamily="18" charset="0"/>
                    <a:cs typeface="Times New Roman" pitchFamily="18" charset="0"/>
                  </a:rPr>
                  <a:t>   表达式</a:t>
                </a:r>
                <a:r>
                  <a:rPr lang="en-US" altLang="zh-CN" sz="2000" b="1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endParaRPr lang="en-US" altLang="zh-CN" sz="2000" b="1" dirty="0">
                  <a:cs typeface="Times New Roman" pitchFamily="18" charset="0"/>
                </a:endParaRPr>
              </a:p>
            </p:txBody>
          </p:sp>
          <p:sp>
            <p:nvSpPr>
              <p:cNvPr id="197" name="Line 11">
                <a:extLst>
                  <a:ext uri="{FF2B5EF4-FFF2-40B4-BE49-F238E27FC236}">
                    <a16:creationId xmlns:a16="http://schemas.microsoft.com/office/drawing/2014/main" id="{A7619D76-D372-4BEF-935A-758EA262C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3739"/>
                <a:ext cx="1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11">
                <a:extLst>
                  <a:ext uri="{FF2B5EF4-FFF2-40B4-BE49-F238E27FC236}">
                    <a16:creationId xmlns:a16="http://schemas.microsoft.com/office/drawing/2014/main" id="{9F32E0AD-28E5-4906-8780-3219582C4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5" y="2203"/>
                <a:ext cx="1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E955066-756B-4B42-884B-A584A2ADE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1849"/>
                <a:ext cx="1" cy="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FBF16F90-915D-4C40-A5F2-124E1772FAA4}"/>
              </a:ext>
            </a:extLst>
          </p:cNvPr>
          <p:cNvSpPr/>
          <p:nvPr/>
        </p:nvSpPr>
        <p:spPr>
          <a:xfrm>
            <a:off x="8525476" y="6301562"/>
            <a:ext cx="287931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效果与</a:t>
            </a:r>
            <a:r>
              <a:rPr lang="en-US" altLang="zh-CN" b="1" dirty="0"/>
              <a:t>(1)/(2)</a:t>
            </a:r>
            <a:r>
              <a:rPr lang="zh-CN" altLang="en-US" b="1" dirty="0"/>
              <a:t>不等价</a:t>
            </a:r>
          </a:p>
        </p:txBody>
      </p:sp>
    </p:spTree>
    <p:extLst>
      <p:ext uri="{BB962C8B-B14F-4D97-AF65-F5344CB8AC3E}">
        <p14:creationId xmlns:p14="http://schemas.microsoft.com/office/powerpoint/2010/main" val="18121268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1.7</a:t>
            </a:r>
            <a:r>
              <a:rPr lang="zh-CN" altLang="en-US" dirty="0"/>
              <a:t> </a:t>
            </a:r>
            <a:r>
              <a:rPr lang="zh-CN" altLang="zh-CN" dirty="0"/>
              <a:t>设计</a:t>
            </a:r>
            <a:r>
              <a:rPr lang="en-US" altLang="zh-CN" dirty="0"/>
              <a:t>C</a:t>
            </a:r>
            <a:r>
              <a:rPr lang="zh-CN" altLang="zh-CN" dirty="0"/>
              <a:t>程序，求输入的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10</a:t>
            </a:r>
            <a:r>
              <a:rPr lang="zh-CN" altLang="en-US" dirty="0">
                <a:latin typeface="Times New Roman" pitchFamily="18" charset="0"/>
                <a:sym typeface="Wingdings 3" pitchFamily="18" charset="2"/>
              </a:rPr>
              <a:t>个正整数的和</a:t>
            </a:r>
            <a:r>
              <a:rPr lang="zh-CN" altLang="zh-CN" dirty="0"/>
              <a:t>，</a:t>
            </a:r>
            <a:r>
              <a:rPr lang="zh-CN" altLang="en-US" dirty="0">
                <a:latin typeface="Times New Roman" pitchFamily="18" charset="0"/>
                <a:sym typeface="Wingdings 3" pitchFamily="18" charset="2"/>
              </a:rPr>
              <a:t>遇到负数或</a:t>
            </a:r>
            <a:r>
              <a:rPr lang="en-US" altLang="zh-CN" dirty="0">
                <a:latin typeface="Times New Roman" pitchFamily="18" charset="0"/>
                <a:sym typeface="Wingdings 3" pitchFamily="18" charset="2"/>
              </a:rPr>
              <a:t>0</a:t>
            </a:r>
            <a:r>
              <a:rPr lang="zh-CN" altLang="en-US" dirty="0">
                <a:latin typeface="Times New Roman" pitchFamily="18" charset="0"/>
                <a:sym typeface="Wingdings 3" pitchFamily="18" charset="2"/>
              </a:rPr>
              <a:t>就忽略不计。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543187FF-0370-427F-B57B-9F06B1FFFEBD}" type="slidenum">
              <a:rPr lang="en-US" altLang="zh-CN" sz="1200">
                <a:ea typeface="+mn-ea"/>
              </a:rPr>
              <a:pPr algn="r">
                <a:defRPr/>
              </a:pPr>
              <a:t>66</a:t>
            </a:fld>
            <a:endParaRPr lang="en-US" altLang="zh-CN" sz="1200">
              <a:ea typeface="+mn-ea"/>
            </a:endParaRPr>
          </a:p>
        </p:txBody>
      </p:sp>
      <p:sp>
        <p:nvSpPr>
          <p:cNvPr id="9" name="TextBox 86">
            <a:extLst>
              <a:ext uri="{FF2B5EF4-FFF2-40B4-BE49-F238E27FC236}">
                <a16:creationId xmlns:a16="http://schemas.microsoft.com/office/drawing/2014/main" id="{0C17973E-0BB1-4BFA-A08C-E15EE2243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793" y="3789015"/>
            <a:ext cx="198110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循环至少要完整地执行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98FE5FF-D585-4260-A307-4C3212BEC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66" y="2168860"/>
            <a:ext cx="7360779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d, sum = 0,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10)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&amp;d);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if(d &lt;= 0)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continue;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//</a:t>
            </a:r>
            <a:r>
              <a:rPr lang="zh-CN" altLang="en-US" dirty="0">
                <a:sym typeface="Wingdings 3" pitchFamily="18" charset="2"/>
              </a:rPr>
              <a:t>转下一次</a:t>
            </a:r>
            <a:r>
              <a:rPr lang="zh-CN" altLang="en-US" dirty="0"/>
              <a:t>循环</a:t>
            </a:r>
            <a:endParaRPr lang="en-US" altLang="zh-CN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sum += d;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}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(…</a:t>
            </a:r>
            <a:endParaRPr lang="zh-CN" altLang="en-US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33BA76AE-AC56-4CF2-B19C-D01DCF23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58" y="4824155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53F344E5-BA41-483A-BDDF-C4F370C4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986" y="1963737"/>
            <a:ext cx="1390468" cy="3749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-3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6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7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8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9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10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11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sum=63</a:t>
            </a:r>
          </a:p>
        </p:txBody>
      </p:sp>
    </p:spTree>
    <p:extLst>
      <p:ext uri="{BB962C8B-B14F-4D97-AF65-F5344CB8AC3E}">
        <p14:creationId xmlns:p14="http://schemas.microsoft.com/office/powerpoint/2010/main" val="224450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dirty="0">
              <a:latin typeface="Times New Roman" pitchFamily="18" charset="0"/>
              <a:sym typeface="Wingdings 3" pitchFamily="18" charset="2"/>
            </a:endParaRPr>
          </a:p>
        </p:txBody>
      </p:sp>
      <p:sp>
        <p:nvSpPr>
          <p:cNvPr id="60419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215872" y="1403350"/>
            <a:ext cx="5100503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d, sum = 0,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10)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&amp;d);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if(d &lt;= 0)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continue;</a:t>
            </a:r>
            <a:endParaRPr lang="en-US" altLang="zh-CN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sum += d;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}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(…</a:t>
            </a:r>
            <a:endParaRPr lang="zh-CN" altLang="en-US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814780" y="2079625"/>
            <a:ext cx="510050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d, sum = 0,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1;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do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&amp;d);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if(d &lt;= 0)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continue;</a:t>
            </a:r>
            <a:endParaRPr lang="en-US" altLang="zh-CN" dirty="0">
              <a:solidFill>
                <a:srgbClr val="FF33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sum += d;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while(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10);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(…</a:t>
            </a:r>
            <a:endParaRPr lang="zh-CN" altLang="en-US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365053" y="2438401"/>
            <a:ext cx="1390468" cy="3749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-3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6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7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8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9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10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11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sum=63</a:t>
            </a:r>
          </a:p>
        </p:txBody>
      </p:sp>
      <p:sp>
        <p:nvSpPr>
          <p:cNvPr id="6042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2450C67-B153-4E28-A119-F401F2A8DB58}" type="slidenum">
              <a:rPr lang="en-US" altLang="zh-CN" sz="1200">
                <a:ea typeface="楷体_GB2312" pitchFamily="49" charset="-122"/>
              </a:rPr>
              <a:pPr algn="r" eaLnBrk="1" hangingPunct="1"/>
              <a:t>67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555528" y="1449389"/>
            <a:ext cx="150052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等价于：</a:t>
            </a:r>
          </a:p>
        </p:txBody>
      </p:sp>
      <p:sp>
        <p:nvSpPr>
          <p:cNvPr id="20489" name="AutoShape 11"/>
          <p:cNvSpPr>
            <a:spLocks noChangeArrowheads="1"/>
          </p:cNvSpPr>
          <p:nvPr/>
        </p:nvSpPr>
        <p:spPr bwMode="auto">
          <a:xfrm>
            <a:off x="154498" y="4059070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AutoShape 12"/>
          <p:cNvSpPr>
            <a:spLocks noChangeArrowheads="1"/>
          </p:cNvSpPr>
          <p:nvPr/>
        </p:nvSpPr>
        <p:spPr bwMode="auto">
          <a:xfrm>
            <a:off x="6694146" y="4733758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20489" grpId="0" animBg="1"/>
      <p:bldP spid="2049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 3" pitchFamily="18" charset="2"/>
              </a:rPr>
              <a:t>continue</a:t>
            </a:r>
            <a:r>
              <a:rPr lang="zh-CN" altLang="en-US" dirty="0">
                <a:sym typeface="Wingdings 3" pitchFamily="18" charset="2"/>
              </a:rPr>
              <a:t>辅助</a:t>
            </a:r>
            <a:r>
              <a:rPr lang="en-US" altLang="zh-CN" dirty="0">
                <a:sym typeface="Wingdings 3" pitchFamily="18" charset="2"/>
              </a:rPr>
              <a:t>for</a:t>
            </a:r>
            <a:r>
              <a:rPr lang="zh-CN" altLang="en-US" dirty="0">
                <a:sym typeface="Wingdings 3" pitchFamily="18" charset="2"/>
              </a:rPr>
              <a:t>控制的流程</a:t>
            </a:r>
          </a:p>
          <a:p>
            <a:pPr>
              <a:buFontTx/>
              <a:buNone/>
            </a:pPr>
            <a:r>
              <a:rPr lang="zh-CN" altLang="en-US" dirty="0">
                <a:sym typeface="Wingdings 3" pitchFamily="18" charset="2"/>
              </a:rPr>
              <a:t>	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6838061" y="1649414"/>
            <a:ext cx="1297347" cy="3444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-3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6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7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8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9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10</a:t>
            </a:r>
          </a:p>
          <a:p>
            <a:pPr eaLnBrk="1" hangingPunct="1"/>
            <a:r>
              <a:rPr lang="en-US" altLang="zh-CN" sz="2000" b="1">
                <a:solidFill>
                  <a:srgbClr val="FFFFFF"/>
                </a:solidFill>
                <a:latin typeface="Times New Roman" pitchFamily="18" charset="0"/>
              </a:rPr>
              <a:t>sum=52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1079360" y="1822450"/>
            <a:ext cx="5460289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d, sum =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= 1;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&lt;= 10;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&amp;d);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if(d &lt;= 0)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continue;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sum +=  d;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}</a:t>
            </a: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(…;</a:t>
            </a:r>
            <a:endParaRPr lang="zh-CN" altLang="en-US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6247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5F41180-7309-4BB2-8A05-DF311C99EE00}" type="slidenum">
              <a:rPr lang="en-US" altLang="zh-CN" sz="1200">
                <a:ea typeface="楷体_GB2312" pitchFamily="49" charset="-122"/>
              </a:rPr>
              <a:pPr algn="r" eaLnBrk="1" hangingPunct="1"/>
              <a:t>68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2535" name="AutoShape 9"/>
          <p:cNvSpPr>
            <a:spLocks noChangeArrowheads="1"/>
          </p:cNvSpPr>
          <p:nvPr/>
        </p:nvSpPr>
        <p:spPr bwMode="auto">
          <a:xfrm>
            <a:off x="876186" y="4149726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3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8" grpId="0" animBg="1"/>
      <p:bldP spid="2253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除非：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Wingdings 3" pitchFamily="18" charset="2"/>
              </a:rPr>
              <a:t>continue</a:t>
            </a:r>
            <a:r>
              <a:rPr lang="zh-CN" altLang="en-US" dirty="0">
                <a:sym typeface="Wingdings 3" pitchFamily="18" charset="2"/>
              </a:rPr>
              <a:t>辅助</a:t>
            </a:r>
            <a:r>
              <a:rPr lang="en-US" altLang="zh-CN" dirty="0">
                <a:sym typeface="Wingdings 3" pitchFamily="18" charset="2"/>
              </a:rPr>
              <a:t>for</a:t>
            </a:r>
            <a:r>
              <a:rPr lang="zh-CN" altLang="en-US" dirty="0">
                <a:sym typeface="Wingdings 3" pitchFamily="18" charset="2"/>
              </a:rPr>
              <a:t>控制的流程</a:t>
            </a:r>
          </a:p>
          <a:p>
            <a:pPr>
              <a:buFontTx/>
              <a:buNone/>
            </a:pPr>
            <a:r>
              <a:rPr lang="zh-CN" altLang="en-US" dirty="0">
                <a:sym typeface="Wingdings 3" pitchFamily="18" charset="2"/>
              </a:rPr>
              <a:t>	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1079360" y="1822450"/>
            <a:ext cx="5460289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d, sum =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= 1;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 &lt;= 10;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■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&amp;d);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if(d &lt;= 0)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continue;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sum +=  d;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++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Wingdings 3" pitchFamily="18" charset="2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}</a:t>
            </a:r>
          </a:p>
          <a:p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(…;</a:t>
            </a:r>
            <a:endParaRPr lang="zh-CN" altLang="en-US" b="1" dirty="0">
              <a:latin typeface="Courier New" pitchFamily="49" charset="0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6247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5F41180-7309-4BB2-8A05-DF311C99EE00}" type="slidenum">
              <a:rPr lang="en-US" altLang="zh-CN" sz="1200">
                <a:ea typeface="楷体_GB2312" pitchFamily="49" charset="-122"/>
              </a:rPr>
              <a:pPr algn="r" eaLnBrk="1" hangingPunct="1"/>
              <a:t>69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2535" name="AutoShape 9"/>
          <p:cNvSpPr>
            <a:spLocks noChangeArrowheads="1"/>
          </p:cNvSpPr>
          <p:nvPr/>
        </p:nvSpPr>
        <p:spPr bwMode="auto">
          <a:xfrm>
            <a:off x="876186" y="4508165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85316" y="1822450"/>
            <a:ext cx="1390468" cy="3749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-3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6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7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8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9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10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11</a:t>
            </a:r>
          </a:p>
          <a:p>
            <a:pPr eaLnBrk="1" hangingPunct="1"/>
            <a:r>
              <a:rPr lang="en-US" altLang="zh-CN" sz="2000" b="1" dirty="0">
                <a:solidFill>
                  <a:srgbClr val="FFFFFF"/>
                </a:solidFill>
                <a:latin typeface="Times New Roman" pitchFamily="18" charset="0"/>
              </a:rPr>
              <a:t>sum=63</a:t>
            </a:r>
          </a:p>
        </p:txBody>
      </p:sp>
    </p:spTree>
    <p:extLst>
      <p:ext uri="{BB962C8B-B14F-4D97-AF65-F5344CB8AC3E}">
        <p14:creationId xmlns:p14="http://schemas.microsoft.com/office/powerpoint/2010/main" val="7126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分支流程的书写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121" y="863600"/>
            <a:ext cx="11995705" cy="4725640"/>
          </a:xfrm>
        </p:spPr>
        <p:txBody>
          <a:bodyPr/>
          <a:lstStyle/>
          <a:p>
            <a:pPr eaLnBrk="1" hangingPunct="1"/>
            <a:r>
              <a:rPr lang="zh-CN" altLang="en-US" dirty="0"/>
              <a:t>编写</a:t>
            </a:r>
            <a:r>
              <a:rPr lang="en-US" altLang="zh-CN" dirty="0"/>
              <a:t>if</a:t>
            </a:r>
            <a:r>
              <a:rPr lang="zh-CN" altLang="en-US" dirty="0"/>
              <a:t>语句时，最好采用</a:t>
            </a:r>
            <a:r>
              <a:rPr lang="zh-CN" altLang="en-US" dirty="0">
                <a:solidFill>
                  <a:schemeClr val="accent2"/>
                </a:solidFill>
              </a:rPr>
              <a:t>缩进</a:t>
            </a:r>
            <a:r>
              <a:rPr lang="zh-CN" altLang="en-US" dirty="0"/>
              <a:t>形式。</a:t>
            </a:r>
          </a:p>
          <a:p>
            <a:pPr lvl="1" eaLnBrk="1" hangingPunct="1"/>
            <a:r>
              <a:rPr kumimoji="0" lang="zh-CN" altLang="en-US" dirty="0"/>
              <a:t>好的缩进模式，且保持前后一致，不仅可以使程序美观，还有助于查看子句，提高程序的可读性。</a:t>
            </a:r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endParaRPr kumimoji="0" lang="en-US" altLang="zh-CN" dirty="0"/>
          </a:p>
          <a:p>
            <a:pPr lvl="1" eaLnBrk="1" hangingPunct="1"/>
            <a:r>
              <a:rPr kumimoji="0" lang="zh-CN" altLang="pt-BR" dirty="0"/>
              <a:t>如果分支任务含多条语句，则一定要用一对花括号将它们组合成复合语句。</a:t>
            </a:r>
            <a:endParaRPr kumimoji="0" lang="zh-CN" altLang="en-US" dirty="0"/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455025" y="3969060"/>
            <a:ext cx="10679310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if(x &gt;= 0)</a:t>
            </a:r>
          </a:p>
          <a:p>
            <a:pPr indent="266700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y = x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("%f * %f equal %f \n", x, x, y);</a:t>
            </a:r>
          </a:p>
          <a:p>
            <a:pPr indent="266700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itchFamily="49" charset="0"/>
              </a:rPr>
              <a:t>//</a:t>
            </a:r>
            <a:r>
              <a:rPr lang="zh-CN" altLang="pt-BR" dirty="0">
                <a:latin typeface="华文中宋" panose="02010600040101010101" pitchFamily="2" charset="-122"/>
                <a:ea typeface="华文中宋" panose="02010600040101010101" pitchFamily="2" charset="-122"/>
                <a:cs typeface="Courier New" pitchFamily="49" charset="0"/>
              </a:rPr>
              <a:t>复合语句是一个整体，要么都被执行，要么都不被执行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printf("Input error! \n"); 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AAEFE78-D320-4F95-A3C3-0705EF533A95}" type="slidenum">
              <a:rPr lang="en-US" altLang="zh-CN" sz="1200">
                <a:ea typeface="楷体_GB2312" pitchFamily="49" charset="-122"/>
              </a:rPr>
              <a:pPr algn="r" eaLnBrk="1" hangingPunct="1"/>
              <a:t>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88527" y="1853825"/>
            <a:ext cx="7845808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if(x &gt;= 0)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y = x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indent="266700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else	</a:t>
            </a:r>
            <a:endParaRPr lang="zh-CN" altLang="pt-BR" b="1" dirty="0">
              <a:latin typeface="Courier New" pitchFamily="49" charset="0"/>
              <a:cs typeface="Courier New" pitchFamily="49" charset="0"/>
            </a:endParaRPr>
          </a:p>
          <a:p>
            <a:pPr indent="266700"/>
            <a:r>
              <a:rPr lang="zh-CN" alt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printf("Input error! \n");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FFD20C-0357-4A7C-8956-A65882770147}"/>
              </a:ext>
            </a:extLst>
          </p:cNvPr>
          <p:cNvSpPr/>
          <p:nvPr/>
        </p:nvSpPr>
        <p:spPr bwMode="auto">
          <a:xfrm>
            <a:off x="604596" y="4419110"/>
            <a:ext cx="585065" cy="1404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09AC7565-8F8D-421B-B632-CD8DE132128A}"/>
              </a:ext>
            </a:extLst>
          </p:cNvPr>
          <p:cNvSpPr/>
          <p:nvPr/>
        </p:nvSpPr>
        <p:spPr bwMode="auto">
          <a:xfrm>
            <a:off x="5600150" y="8620"/>
            <a:ext cx="6408000" cy="810090"/>
          </a:xfrm>
          <a:prstGeom prst="wedgeRectCallout">
            <a:avLst>
              <a:gd name="adj1" fmla="val -60990"/>
              <a:gd name="adj2" fmla="val 506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在一行的开头 按</a:t>
            </a:r>
            <a:r>
              <a:rPr lang="en-US" altLang="zh-CN" dirty="0"/>
              <a:t>Tab</a:t>
            </a:r>
            <a:r>
              <a:rPr lang="zh-CN" altLang="zh-CN" dirty="0"/>
              <a:t>键向右给出等量的空格，有的开发环境会自动帮程序员缩进</a:t>
            </a:r>
            <a:r>
              <a:rPr lang="zh-CN" altLang="en-US" dirty="0"/>
              <a:t>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 animBg="1" autoUpdateAnimBg="0"/>
      <p:bldP spid="7" grpId="0" animBg="1" autoUpdateAnimBg="0"/>
      <p:bldP spid="2" grpId="0" animBg="1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2"/>
                </a:solidFill>
                <a:sym typeface="Wingdings 3" pitchFamily="18" charset="2"/>
              </a:rPr>
              <a:t>在嵌套循环中，</a:t>
            </a:r>
            <a:r>
              <a:rPr lang="zh-CN" altLang="en-US" dirty="0"/>
              <a:t>内层循环体里的</a:t>
            </a:r>
            <a:r>
              <a:rPr lang="en-US" altLang="zh-CN" dirty="0">
                <a:solidFill>
                  <a:schemeClr val="tx2"/>
                </a:solidFill>
                <a:sym typeface="Wingdings 3" pitchFamily="18" charset="2"/>
              </a:rPr>
              <a:t>continue</a:t>
            </a:r>
            <a:r>
              <a:rPr lang="zh-CN" altLang="en-US" dirty="0">
                <a:solidFill>
                  <a:schemeClr val="tx2"/>
                </a:solidFill>
                <a:sym typeface="Wingdings 3" pitchFamily="18" charset="2"/>
              </a:rPr>
              <a:t>接续</a:t>
            </a:r>
            <a:r>
              <a:rPr lang="zh-CN" altLang="en-US" dirty="0"/>
              <a:t>内层循环流程。</a:t>
            </a:r>
            <a:endParaRPr lang="en-US" altLang="zh-CN" dirty="0"/>
          </a:p>
          <a:p>
            <a:pPr lvl="2"/>
            <a:endParaRPr lang="zh-CN" altLang="en-US" dirty="0">
              <a:solidFill>
                <a:schemeClr val="tx2"/>
              </a:solidFill>
              <a:sym typeface="Wingdings 3" pitchFamily="18" charset="2"/>
            </a:endParaRPr>
          </a:p>
        </p:txBody>
      </p:sp>
      <p:grpSp>
        <p:nvGrpSpPr>
          <p:cNvPr id="64515" name="组合 7"/>
          <p:cNvGrpSpPr>
            <a:grpSpLocks/>
          </p:cNvGrpSpPr>
          <p:nvPr/>
        </p:nvGrpSpPr>
        <p:grpSpPr bwMode="auto">
          <a:xfrm>
            <a:off x="3169881" y="1584326"/>
            <a:ext cx="5670630" cy="3916363"/>
            <a:chOff x="2457450" y="1584325"/>
            <a:chExt cx="4253525" cy="3916363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auto">
            <a:xfrm>
              <a:off x="2457450" y="1584325"/>
              <a:ext cx="3802063" cy="3916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while(…)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{		…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		</a:t>
              </a:r>
              <a:r>
                <a:rPr lang="en-US" altLang="zh-CN" b="1" dirty="0">
                  <a:solidFill>
                    <a:srgbClr val="FF3300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while(…)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FF3300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		{	…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FF3300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			if(…) continue;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FF3300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			…;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FF3300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		}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		…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itchFamily="2" charset="2"/>
                <a:buNone/>
              </a:pPr>
              <a:r>
                <a:rPr lang="en-US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}</a:t>
              </a:r>
            </a:p>
          </p:txBody>
        </p:sp>
        <p:sp>
          <p:nvSpPr>
            <p:cNvPr id="64520" name="AutoShape 6"/>
            <p:cNvSpPr>
              <a:spLocks noChangeArrowheads="1"/>
            </p:cNvSpPr>
            <p:nvPr/>
          </p:nvSpPr>
          <p:spPr bwMode="auto">
            <a:xfrm rot="10800000">
              <a:off x="6025175" y="2665413"/>
              <a:ext cx="685800" cy="1057275"/>
            </a:xfrm>
            <a:prstGeom prst="curvedRightArrow">
              <a:avLst>
                <a:gd name="adj1" fmla="val 23610"/>
                <a:gd name="adj2" fmla="val 39355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>
                <a:latin typeface="Comic Sans MS" pitchFamily="66" charset="0"/>
                <a:ea typeface="楷体_GB2312" pitchFamily="49" charset="-122"/>
              </a:endParaRPr>
            </a:p>
          </p:txBody>
        </p:sp>
      </p:grpSp>
      <p:sp>
        <p:nvSpPr>
          <p:cNvPr id="6451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F517E3-5DEE-49F2-AFEA-4B351EA060DE}" type="slidenum">
              <a:rPr lang="en-US" altLang="zh-CN" sz="1200">
                <a:ea typeface="楷体_GB2312" pitchFamily="49" charset="-122"/>
              </a:rPr>
              <a:pPr algn="r" eaLnBrk="1" hangingPunct="1"/>
              <a:t>70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4517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4518" name="AutoShape 12"/>
          <p:cNvSpPr>
            <a:spLocks noChangeArrowheads="1"/>
          </p:cNvSpPr>
          <p:nvPr/>
        </p:nvSpPr>
        <p:spPr bwMode="auto">
          <a:xfrm>
            <a:off x="3934966" y="4329114"/>
            <a:ext cx="300528" cy="1809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14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流程控制方法小结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三种基本流程的共同特点：</a:t>
            </a:r>
          </a:p>
          <a:p>
            <a:pPr lvl="1" eaLnBrk="1" hangingPunct="1"/>
            <a:r>
              <a:rPr lang="zh-CN" altLang="en-US" dirty="0"/>
              <a:t>只有一个入口；</a:t>
            </a:r>
          </a:p>
          <a:p>
            <a:pPr lvl="1" eaLnBrk="1" hangingPunct="1"/>
            <a:r>
              <a:rPr lang="zh-CN" altLang="en-US" dirty="0"/>
              <a:t>只有一个出口；</a:t>
            </a:r>
          </a:p>
          <a:p>
            <a:pPr lvl="1" eaLnBrk="1" hangingPunct="1"/>
            <a:r>
              <a:rPr lang="zh-CN" altLang="en-US" dirty="0"/>
              <a:t>流程内的每一部分都有机会被执行到。</a:t>
            </a: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8256043" y="2978951"/>
            <a:ext cx="3420088" cy="1952625"/>
            <a:chOff x="3406775" y="2225675"/>
            <a:chExt cx="2740025" cy="2185988"/>
          </a:xfrm>
        </p:grpSpPr>
        <p:sp>
          <p:nvSpPr>
            <p:cNvPr id="85047" name="Rectangle 34"/>
            <p:cNvSpPr>
              <a:spLocks noChangeArrowheads="1"/>
            </p:cNvSpPr>
            <p:nvPr/>
          </p:nvSpPr>
          <p:spPr bwMode="auto">
            <a:xfrm>
              <a:off x="3406775" y="2414588"/>
              <a:ext cx="2740025" cy="17081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048" name="Text Box 33"/>
            <p:cNvSpPr txBox="1">
              <a:spLocks noChangeArrowheads="1"/>
            </p:cNvSpPr>
            <p:nvPr/>
          </p:nvSpPr>
          <p:spPr bwMode="auto">
            <a:xfrm>
              <a:off x="3689350" y="3381375"/>
              <a:ext cx="693737" cy="3635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  A1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5049" name="Line 32"/>
            <p:cNvSpPr>
              <a:spLocks noChangeShapeType="1"/>
            </p:cNvSpPr>
            <p:nvPr/>
          </p:nvSpPr>
          <p:spPr bwMode="auto">
            <a:xfrm>
              <a:off x="4754563" y="2225675"/>
              <a:ext cx="12700" cy="436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50" name="Group 28"/>
            <p:cNvGrpSpPr>
              <a:grpSpLocks/>
            </p:cNvGrpSpPr>
            <p:nvPr/>
          </p:nvGrpSpPr>
          <p:grpSpPr bwMode="auto">
            <a:xfrm>
              <a:off x="4171950" y="2655888"/>
              <a:ext cx="1190625" cy="471488"/>
              <a:chOff x="3330" y="9956"/>
              <a:chExt cx="1516" cy="600"/>
            </a:xfrm>
          </p:grpSpPr>
          <p:sp>
            <p:nvSpPr>
              <p:cNvPr id="85062" name="AutoShape 30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85063" name="Text Box 29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85051" name="Text Box 27"/>
            <p:cNvSpPr txBox="1">
              <a:spLocks noChangeArrowheads="1"/>
            </p:cNvSpPr>
            <p:nvPr/>
          </p:nvSpPr>
          <p:spPr bwMode="auto">
            <a:xfrm>
              <a:off x="5180013" y="3381375"/>
              <a:ext cx="693737" cy="3635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  A2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5052" name="Line 26"/>
            <p:cNvSpPr>
              <a:spLocks noChangeShapeType="1"/>
            </p:cNvSpPr>
            <p:nvPr/>
          </p:nvSpPr>
          <p:spPr bwMode="auto">
            <a:xfrm>
              <a:off x="4778375" y="3940175"/>
              <a:ext cx="1587" cy="47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3" name="Line 25"/>
            <p:cNvSpPr>
              <a:spLocks noChangeShapeType="1"/>
            </p:cNvSpPr>
            <p:nvPr/>
          </p:nvSpPr>
          <p:spPr bwMode="auto">
            <a:xfrm>
              <a:off x="4006850" y="3925888"/>
              <a:ext cx="1528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4" name="Line 24"/>
            <p:cNvSpPr>
              <a:spLocks noChangeShapeType="1"/>
            </p:cNvSpPr>
            <p:nvPr/>
          </p:nvSpPr>
          <p:spPr bwMode="auto">
            <a:xfrm>
              <a:off x="4010025" y="3754438"/>
              <a:ext cx="1587" cy="168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5" name="Line 23"/>
            <p:cNvSpPr>
              <a:spLocks noChangeShapeType="1"/>
            </p:cNvSpPr>
            <p:nvPr/>
          </p:nvSpPr>
          <p:spPr bwMode="auto">
            <a:xfrm>
              <a:off x="5530850" y="3759200"/>
              <a:ext cx="0" cy="169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6" name="Line 22"/>
            <p:cNvSpPr>
              <a:spLocks noChangeShapeType="1"/>
            </p:cNvSpPr>
            <p:nvPr/>
          </p:nvSpPr>
          <p:spPr bwMode="auto">
            <a:xfrm>
              <a:off x="4013200" y="2894013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7" name="Line 21"/>
            <p:cNvSpPr>
              <a:spLocks noChangeShapeType="1"/>
            </p:cNvSpPr>
            <p:nvPr/>
          </p:nvSpPr>
          <p:spPr bwMode="auto">
            <a:xfrm>
              <a:off x="5365750" y="2892425"/>
              <a:ext cx="15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8" name="Line 20"/>
            <p:cNvSpPr>
              <a:spLocks noChangeShapeType="1"/>
            </p:cNvSpPr>
            <p:nvPr/>
          </p:nvSpPr>
          <p:spPr bwMode="auto">
            <a:xfrm>
              <a:off x="4011613" y="2903538"/>
              <a:ext cx="0" cy="47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9" name="Line 19"/>
            <p:cNvSpPr>
              <a:spLocks noChangeShapeType="1"/>
            </p:cNvSpPr>
            <p:nvPr/>
          </p:nvSpPr>
          <p:spPr bwMode="auto">
            <a:xfrm>
              <a:off x="5530850" y="2890838"/>
              <a:ext cx="0" cy="47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0" name="Text Box 18"/>
            <p:cNvSpPr txBox="1">
              <a:spLocks noChangeArrowheads="1"/>
            </p:cNvSpPr>
            <p:nvPr/>
          </p:nvSpPr>
          <p:spPr bwMode="auto">
            <a:xfrm>
              <a:off x="3816350" y="2916238"/>
              <a:ext cx="128587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5061" name="Text Box 17"/>
            <p:cNvSpPr txBox="1">
              <a:spLocks noChangeArrowheads="1"/>
            </p:cNvSpPr>
            <p:nvPr/>
          </p:nvSpPr>
          <p:spPr bwMode="auto">
            <a:xfrm>
              <a:off x="5559425" y="2916238"/>
              <a:ext cx="128587" cy="211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</p:grpSp>
      <p:grpSp>
        <p:nvGrpSpPr>
          <p:cNvPr id="4" name="组合 35"/>
          <p:cNvGrpSpPr>
            <a:grpSpLocks/>
          </p:cNvGrpSpPr>
          <p:nvPr/>
        </p:nvGrpSpPr>
        <p:grpSpPr bwMode="auto">
          <a:xfrm>
            <a:off x="3815854" y="2978951"/>
            <a:ext cx="3360829" cy="1935163"/>
            <a:chOff x="1001351" y="1775388"/>
            <a:chExt cx="3551018" cy="2862289"/>
          </a:xfrm>
        </p:grpSpPr>
        <p:sp>
          <p:nvSpPr>
            <p:cNvPr id="85032" name="Rectangle 32"/>
            <p:cNvSpPr>
              <a:spLocks noChangeArrowheads="1"/>
            </p:cNvSpPr>
            <p:nvPr/>
          </p:nvSpPr>
          <p:spPr bwMode="auto">
            <a:xfrm>
              <a:off x="1001351" y="2050022"/>
              <a:ext cx="3551018" cy="2212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033" name="Text Box 31"/>
            <p:cNvSpPr txBox="1">
              <a:spLocks noChangeArrowheads="1"/>
            </p:cNvSpPr>
            <p:nvPr/>
          </p:nvSpPr>
          <p:spPr bwMode="auto">
            <a:xfrm>
              <a:off x="1367435" y="3302146"/>
              <a:ext cx="898940" cy="4719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A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85034" name="Line 30"/>
            <p:cNvSpPr>
              <a:spLocks noChangeShapeType="1"/>
            </p:cNvSpPr>
            <p:nvPr/>
          </p:nvSpPr>
          <p:spPr bwMode="auto">
            <a:xfrm>
              <a:off x="2754488" y="1775388"/>
              <a:ext cx="15254" cy="5655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35" name="Group 26"/>
            <p:cNvGrpSpPr>
              <a:grpSpLocks/>
            </p:cNvGrpSpPr>
            <p:nvPr/>
          </p:nvGrpSpPr>
          <p:grpSpPr bwMode="auto">
            <a:xfrm>
              <a:off x="1993846" y="2364324"/>
              <a:ext cx="1541622" cy="610296"/>
              <a:chOff x="3330" y="9956"/>
              <a:chExt cx="1516" cy="600"/>
            </a:xfrm>
          </p:grpSpPr>
          <p:sp>
            <p:nvSpPr>
              <p:cNvPr id="85045" name="AutoShape 28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85046" name="Text Box 27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85036" name="Line 25"/>
            <p:cNvSpPr>
              <a:spLocks noChangeShapeType="1"/>
            </p:cNvSpPr>
            <p:nvPr/>
          </p:nvSpPr>
          <p:spPr bwMode="auto">
            <a:xfrm>
              <a:off x="2779911" y="4027381"/>
              <a:ext cx="1017" cy="610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7" name="Line 24"/>
            <p:cNvSpPr>
              <a:spLocks noChangeShapeType="1"/>
            </p:cNvSpPr>
            <p:nvPr/>
          </p:nvSpPr>
          <p:spPr bwMode="auto">
            <a:xfrm>
              <a:off x="1778263" y="4008055"/>
              <a:ext cx="1982957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8" name="Line 23"/>
            <p:cNvSpPr>
              <a:spLocks noChangeShapeType="1"/>
            </p:cNvSpPr>
            <p:nvPr/>
          </p:nvSpPr>
          <p:spPr bwMode="auto">
            <a:xfrm>
              <a:off x="1783348" y="3786314"/>
              <a:ext cx="1017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9" name="Line 22"/>
            <p:cNvSpPr>
              <a:spLocks noChangeShapeType="1"/>
            </p:cNvSpPr>
            <p:nvPr/>
          </p:nvSpPr>
          <p:spPr bwMode="auto">
            <a:xfrm>
              <a:off x="1786398" y="2671507"/>
              <a:ext cx="199313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0" name="Line 21"/>
            <p:cNvSpPr>
              <a:spLocks noChangeShapeType="1"/>
            </p:cNvSpPr>
            <p:nvPr/>
          </p:nvSpPr>
          <p:spPr bwMode="auto">
            <a:xfrm>
              <a:off x="3539536" y="2669472"/>
              <a:ext cx="199313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1" name="Line 20"/>
            <p:cNvSpPr>
              <a:spLocks noChangeShapeType="1"/>
            </p:cNvSpPr>
            <p:nvPr/>
          </p:nvSpPr>
          <p:spPr bwMode="auto">
            <a:xfrm>
              <a:off x="1784365" y="2684730"/>
              <a:ext cx="1017" cy="610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2" name="Line 19"/>
            <p:cNvSpPr>
              <a:spLocks noChangeShapeType="1"/>
            </p:cNvSpPr>
            <p:nvPr/>
          </p:nvSpPr>
          <p:spPr bwMode="auto">
            <a:xfrm>
              <a:off x="3754102" y="2668455"/>
              <a:ext cx="1017" cy="13284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3" name="Text Box 18"/>
            <p:cNvSpPr txBox="1">
              <a:spLocks noChangeArrowheads="1"/>
            </p:cNvSpPr>
            <p:nvPr/>
          </p:nvSpPr>
          <p:spPr bwMode="auto">
            <a:xfrm>
              <a:off x="1576917" y="2730502"/>
              <a:ext cx="166772" cy="274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5044" name="Text Box 17"/>
            <p:cNvSpPr txBox="1">
              <a:spLocks noChangeArrowheads="1"/>
            </p:cNvSpPr>
            <p:nvPr/>
          </p:nvSpPr>
          <p:spPr bwMode="auto">
            <a:xfrm>
              <a:off x="3787660" y="2730502"/>
              <a:ext cx="166772" cy="274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</p:grp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634918" y="2978950"/>
            <a:ext cx="2213745" cy="1663700"/>
            <a:chOff x="2216626" y="2565177"/>
            <a:chExt cx="1767507" cy="1869947"/>
          </a:xfrm>
        </p:grpSpPr>
        <p:sp>
          <p:nvSpPr>
            <p:cNvPr id="85028" name="Rectangle 13"/>
            <p:cNvSpPr>
              <a:spLocks noChangeArrowheads="1"/>
            </p:cNvSpPr>
            <p:nvPr/>
          </p:nvSpPr>
          <p:spPr bwMode="auto">
            <a:xfrm>
              <a:off x="2216626" y="2825373"/>
              <a:ext cx="1767507" cy="13877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029" name="Text Box 12"/>
            <p:cNvSpPr txBox="1">
              <a:spLocks noChangeArrowheads="1"/>
            </p:cNvSpPr>
            <p:nvPr/>
          </p:nvSpPr>
          <p:spPr bwMode="auto">
            <a:xfrm>
              <a:off x="2632782" y="3250939"/>
              <a:ext cx="1021894" cy="528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   A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85030" name="Line 11"/>
            <p:cNvSpPr>
              <a:spLocks noChangeShapeType="1"/>
            </p:cNvSpPr>
            <p:nvPr/>
          </p:nvSpPr>
          <p:spPr bwMode="auto">
            <a:xfrm>
              <a:off x="3111361" y="2565177"/>
              <a:ext cx="1156" cy="655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1" name="Line 10"/>
            <p:cNvSpPr>
              <a:spLocks noChangeShapeType="1"/>
            </p:cNvSpPr>
            <p:nvPr/>
          </p:nvSpPr>
          <p:spPr bwMode="auto">
            <a:xfrm>
              <a:off x="3111361" y="3779428"/>
              <a:ext cx="2312" cy="6556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25"/>
          <p:cNvGrpSpPr>
            <a:grpSpLocks/>
          </p:cNvGrpSpPr>
          <p:nvPr/>
        </p:nvGrpSpPr>
        <p:grpSpPr bwMode="auto">
          <a:xfrm>
            <a:off x="6334360" y="4653764"/>
            <a:ext cx="3219030" cy="1925637"/>
            <a:chOff x="1694524" y="1552938"/>
            <a:chExt cx="3403836" cy="2727248"/>
          </a:xfrm>
        </p:grpSpPr>
        <p:sp>
          <p:nvSpPr>
            <p:cNvPr id="85015" name="Rectangle 18"/>
            <p:cNvSpPr>
              <a:spLocks noChangeArrowheads="1"/>
            </p:cNvSpPr>
            <p:nvPr/>
          </p:nvSpPr>
          <p:spPr bwMode="auto">
            <a:xfrm>
              <a:off x="1694524" y="1880521"/>
              <a:ext cx="3403836" cy="2126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85016" name="Text Box 17"/>
            <p:cNvSpPr txBox="1">
              <a:spLocks noChangeArrowheads="1"/>
            </p:cNvSpPr>
            <p:nvPr/>
          </p:nvSpPr>
          <p:spPr bwMode="auto">
            <a:xfrm>
              <a:off x="2452260" y="2404653"/>
              <a:ext cx="1056528" cy="4537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     A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5017" name="Line 16"/>
            <p:cNvSpPr>
              <a:spLocks noChangeShapeType="1"/>
            </p:cNvSpPr>
            <p:nvPr/>
          </p:nvSpPr>
          <p:spPr bwMode="auto">
            <a:xfrm>
              <a:off x="2979328" y="1552938"/>
              <a:ext cx="17928" cy="831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18" name="Group 12"/>
            <p:cNvGrpSpPr>
              <a:grpSpLocks/>
            </p:cNvGrpSpPr>
            <p:nvPr/>
          </p:nvGrpSpPr>
          <p:grpSpPr bwMode="auto">
            <a:xfrm>
              <a:off x="2103271" y="3092088"/>
              <a:ext cx="1811873" cy="586715"/>
              <a:chOff x="3330" y="9956"/>
              <a:chExt cx="1516" cy="600"/>
            </a:xfrm>
          </p:grpSpPr>
          <p:sp>
            <p:nvSpPr>
              <p:cNvPr id="85026" name="AutoShape 14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85027" name="Text Box 13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85019" name="Line 11"/>
            <p:cNvSpPr>
              <a:spLocks noChangeShapeType="1"/>
            </p:cNvSpPr>
            <p:nvPr/>
          </p:nvSpPr>
          <p:spPr bwMode="auto">
            <a:xfrm>
              <a:off x="3015183" y="3693471"/>
              <a:ext cx="1195" cy="586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Line 10"/>
            <p:cNvSpPr>
              <a:spLocks noChangeShapeType="1"/>
            </p:cNvSpPr>
            <p:nvPr/>
          </p:nvSpPr>
          <p:spPr bwMode="auto">
            <a:xfrm>
              <a:off x="2987695" y="2202236"/>
              <a:ext cx="1152141" cy="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1" name="Line 9"/>
            <p:cNvSpPr>
              <a:spLocks noChangeShapeType="1"/>
            </p:cNvSpPr>
            <p:nvPr/>
          </p:nvSpPr>
          <p:spPr bwMode="auto">
            <a:xfrm>
              <a:off x="4127884" y="2212015"/>
              <a:ext cx="1195" cy="1164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Text Box 8"/>
            <p:cNvSpPr txBox="1">
              <a:spLocks noChangeArrowheads="1"/>
            </p:cNvSpPr>
            <p:nvPr/>
          </p:nvSpPr>
          <p:spPr bwMode="auto">
            <a:xfrm>
              <a:off x="3907973" y="3092088"/>
              <a:ext cx="196007" cy="2640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5023" name="Text Box 7"/>
            <p:cNvSpPr txBox="1">
              <a:spLocks noChangeArrowheads="1"/>
            </p:cNvSpPr>
            <p:nvPr/>
          </p:nvSpPr>
          <p:spPr bwMode="auto">
            <a:xfrm>
              <a:off x="3128724" y="3693471"/>
              <a:ext cx="196007" cy="2640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5024" name="Line 6"/>
            <p:cNvSpPr>
              <a:spLocks noChangeShapeType="1"/>
            </p:cNvSpPr>
            <p:nvPr/>
          </p:nvSpPr>
          <p:spPr bwMode="auto">
            <a:xfrm>
              <a:off x="3907973" y="3385446"/>
              <a:ext cx="234253" cy="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Line 5"/>
            <p:cNvSpPr>
              <a:spLocks noChangeShapeType="1"/>
            </p:cNvSpPr>
            <p:nvPr/>
          </p:nvSpPr>
          <p:spPr bwMode="auto">
            <a:xfrm>
              <a:off x="3016379" y="2858380"/>
              <a:ext cx="1195" cy="2219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26"/>
          <p:cNvGrpSpPr>
            <a:grpSpLocks/>
          </p:cNvGrpSpPr>
          <p:nvPr/>
        </p:nvGrpSpPr>
        <p:grpSpPr bwMode="auto">
          <a:xfrm>
            <a:off x="1775653" y="4790288"/>
            <a:ext cx="2984112" cy="1789112"/>
            <a:chOff x="3310571" y="612298"/>
            <a:chExt cx="3054222" cy="2569356"/>
          </a:xfrm>
        </p:grpSpPr>
        <p:sp>
          <p:nvSpPr>
            <p:cNvPr id="85002" name="Rectangle 19"/>
            <p:cNvSpPr>
              <a:spLocks noChangeArrowheads="1"/>
            </p:cNvSpPr>
            <p:nvPr/>
          </p:nvSpPr>
          <p:spPr bwMode="auto">
            <a:xfrm>
              <a:off x="3310571" y="920916"/>
              <a:ext cx="3054222" cy="20037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85003" name="Text Box 18"/>
            <p:cNvSpPr txBox="1">
              <a:spLocks noChangeArrowheads="1"/>
            </p:cNvSpPr>
            <p:nvPr/>
          </p:nvSpPr>
          <p:spPr bwMode="auto">
            <a:xfrm>
              <a:off x="5015703" y="1552891"/>
              <a:ext cx="948010" cy="4274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1333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A</a:t>
              </a:r>
              <a:endParaRPr lang="en-US" altLang="zh-CN" sz="2000" b="1" dirty="0">
                <a:cs typeface="Times New Roman" pitchFamily="18" charset="0"/>
              </a:endParaRPr>
            </a:p>
          </p:txBody>
        </p:sp>
        <p:sp>
          <p:nvSpPr>
            <p:cNvPr id="85004" name="Line 17"/>
            <p:cNvSpPr>
              <a:spLocks noChangeShapeType="1"/>
            </p:cNvSpPr>
            <p:nvPr/>
          </p:nvSpPr>
          <p:spPr bwMode="auto">
            <a:xfrm>
              <a:off x="4463412" y="612298"/>
              <a:ext cx="16086" cy="1462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05" name="Group 13"/>
            <p:cNvGrpSpPr>
              <a:grpSpLocks/>
            </p:cNvGrpSpPr>
            <p:nvPr/>
          </p:nvGrpSpPr>
          <p:grpSpPr bwMode="auto">
            <a:xfrm>
              <a:off x="3677335" y="2062340"/>
              <a:ext cx="1625773" cy="552748"/>
              <a:chOff x="3330" y="9956"/>
              <a:chExt cx="1516" cy="600"/>
            </a:xfrm>
          </p:grpSpPr>
          <p:sp>
            <p:nvSpPr>
              <p:cNvPr id="85013" name="AutoShape 15"/>
              <p:cNvSpPr>
                <a:spLocks noChangeArrowheads="1"/>
              </p:cNvSpPr>
              <p:nvPr/>
            </p:nvSpPr>
            <p:spPr bwMode="auto">
              <a:xfrm>
                <a:off x="3330" y="9956"/>
                <a:ext cx="1516" cy="60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85014" name="Text Box 14"/>
              <p:cNvSpPr txBox="1">
                <a:spLocks noChangeArrowheads="1"/>
              </p:cNvSpPr>
              <p:nvPr/>
            </p:nvSpPr>
            <p:spPr bwMode="auto">
              <a:xfrm>
                <a:off x="4024" y="10109"/>
                <a:ext cx="164" cy="2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altLang="zh-CN" sz="2000" b="1">
                  <a:cs typeface="Times New Roman" pitchFamily="18" charset="0"/>
                </a:endParaRPr>
              </a:p>
            </p:txBody>
          </p:sp>
        </p:grpSp>
        <p:sp>
          <p:nvSpPr>
            <p:cNvPr id="85006" name="Line 12"/>
            <p:cNvSpPr>
              <a:spLocks noChangeShapeType="1"/>
            </p:cNvSpPr>
            <p:nvPr/>
          </p:nvSpPr>
          <p:spPr bwMode="auto">
            <a:xfrm>
              <a:off x="4495584" y="2628906"/>
              <a:ext cx="1072" cy="552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Line 11"/>
            <p:cNvSpPr>
              <a:spLocks noChangeShapeType="1"/>
            </p:cNvSpPr>
            <p:nvPr/>
          </p:nvSpPr>
          <p:spPr bwMode="auto">
            <a:xfrm>
              <a:off x="5503649" y="1968373"/>
              <a:ext cx="1072" cy="3657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8" name="Line 10"/>
            <p:cNvSpPr>
              <a:spLocks noChangeShapeType="1"/>
            </p:cNvSpPr>
            <p:nvPr/>
          </p:nvSpPr>
          <p:spPr bwMode="auto">
            <a:xfrm>
              <a:off x="4470919" y="1224006"/>
              <a:ext cx="1033803" cy="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9" name="Line 9"/>
            <p:cNvSpPr>
              <a:spLocks noChangeShapeType="1"/>
            </p:cNvSpPr>
            <p:nvPr/>
          </p:nvSpPr>
          <p:spPr bwMode="auto">
            <a:xfrm>
              <a:off x="5493997" y="1224006"/>
              <a:ext cx="1072" cy="313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0" name="Text Box 8"/>
            <p:cNvSpPr txBox="1">
              <a:spLocks noChangeArrowheads="1"/>
            </p:cNvSpPr>
            <p:nvPr/>
          </p:nvSpPr>
          <p:spPr bwMode="auto">
            <a:xfrm>
              <a:off x="5275226" y="2062340"/>
              <a:ext cx="175875" cy="2487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5011" name="Text Box 7"/>
            <p:cNvSpPr txBox="1">
              <a:spLocks noChangeArrowheads="1"/>
            </p:cNvSpPr>
            <p:nvPr/>
          </p:nvSpPr>
          <p:spPr bwMode="auto">
            <a:xfrm>
              <a:off x="4597463" y="2628906"/>
              <a:ext cx="175875" cy="2487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sz="2000" b="1">
                <a:cs typeface="Times New Roman" pitchFamily="18" charset="0"/>
              </a:endParaRPr>
            </a:p>
          </p:txBody>
        </p:sp>
        <p:sp>
          <p:nvSpPr>
            <p:cNvPr id="85012" name="Line 6"/>
            <p:cNvSpPr>
              <a:spLocks noChangeShapeType="1"/>
            </p:cNvSpPr>
            <p:nvPr/>
          </p:nvSpPr>
          <p:spPr bwMode="auto">
            <a:xfrm>
              <a:off x="5296674" y="2338713"/>
              <a:ext cx="210192" cy="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0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60362D-8392-40C1-B0FF-6FF260562479}" type="slidenum">
              <a:rPr lang="en-US" altLang="zh-CN" sz="1200">
                <a:ea typeface="楷体_GB2312" pitchFamily="49" charset="-122"/>
              </a:rPr>
              <a:pPr algn="r" eaLnBrk="1" hangingPunct="1"/>
              <a:t>71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8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语言的流程控制语句（</a:t>
            </a:r>
            <a:r>
              <a:rPr lang="en-US" altLang="zh-CN" sz="3200" dirty="0"/>
              <a:t>statement</a:t>
            </a:r>
            <a:r>
              <a:rPr lang="zh-CN" altLang="en-US" sz="3200" dirty="0"/>
              <a:t>）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对应基本流程，</a:t>
            </a:r>
            <a:r>
              <a:rPr lang="en-US" altLang="zh-CN" dirty="0"/>
              <a:t>C</a:t>
            </a:r>
            <a:r>
              <a:rPr lang="zh-CN" altLang="en-US" dirty="0"/>
              <a:t>语言提供了控制语句</a:t>
            </a:r>
          </a:p>
          <a:p>
            <a:pPr lvl="1">
              <a:defRPr/>
            </a:pPr>
            <a:r>
              <a:rPr lang="en-US" altLang="zh-CN" b="1" dirty="0"/>
              <a:t>if</a:t>
            </a:r>
            <a:r>
              <a:rPr lang="zh-CN" altLang="en-US" b="1" dirty="0"/>
              <a:t>、</a:t>
            </a:r>
            <a:r>
              <a:rPr lang="en-US" altLang="zh-CN" b="1" dirty="0"/>
              <a:t>if-else</a:t>
            </a:r>
            <a:r>
              <a:rPr lang="zh-CN" altLang="en-US" b="1" dirty="0"/>
              <a:t>、</a:t>
            </a:r>
            <a:r>
              <a:rPr lang="en-US" altLang="zh-CN" b="1" dirty="0"/>
              <a:t>switch</a:t>
            </a:r>
            <a:r>
              <a:rPr lang="zh-CN" altLang="en-US" b="1" dirty="0"/>
              <a:t>（有条件的选择语句）</a:t>
            </a:r>
            <a:endParaRPr lang="en-US" altLang="zh-CN" b="1" dirty="0"/>
          </a:p>
          <a:p>
            <a:pPr lvl="1">
              <a:defRPr/>
            </a:pPr>
            <a:r>
              <a:rPr lang="en-US" altLang="zh-CN" b="1" dirty="0"/>
              <a:t>while</a:t>
            </a:r>
            <a:r>
              <a:rPr lang="zh-CN" altLang="en-US" b="1" dirty="0"/>
              <a:t>、</a:t>
            </a:r>
            <a:r>
              <a:rPr lang="en-US" altLang="zh-CN" b="1" dirty="0"/>
              <a:t>do-while</a:t>
            </a:r>
            <a:r>
              <a:rPr lang="zh-CN" altLang="en-US" b="1" dirty="0"/>
              <a:t>、</a:t>
            </a:r>
            <a:r>
              <a:rPr lang="en-US" altLang="zh-CN" b="1" dirty="0"/>
              <a:t>for</a:t>
            </a:r>
            <a:r>
              <a:rPr lang="zh-CN" altLang="en-US" b="1" dirty="0"/>
              <a:t>（循环语句）</a:t>
            </a:r>
          </a:p>
          <a:p>
            <a:pPr marL="342900" lvl="1" indent="-342900">
              <a:buFontTx/>
              <a:buBlip>
                <a:blip r:embed="rId2"/>
              </a:buBlip>
              <a:defRPr/>
            </a:pPr>
            <a:r>
              <a:rPr lang="zh-CN" altLang="en-US" dirty="0"/>
              <a:t>此外，</a:t>
            </a:r>
            <a:r>
              <a:rPr lang="en-US" altLang="zh-CN" dirty="0"/>
              <a:t>C</a:t>
            </a:r>
            <a:r>
              <a:rPr lang="zh-CN" altLang="en-US" dirty="0"/>
              <a:t>语言还提供了流程辅助控制语句（无条件转移语句）</a:t>
            </a:r>
          </a:p>
          <a:p>
            <a:pPr lvl="2">
              <a:defRPr/>
            </a:pPr>
            <a:r>
              <a:rPr lang="en-US" altLang="zh-CN" b="1" dirty="0"/>
              <a:t>break</a:t>
            </a:r>
          </a:p>
          <a:p>
            <a:pPr lvl="2">
              <a:defRPr/>
            </a:pPr>
            <a:r>
              <a:rPr lang="en-US" altLang="zh-CN" b="1" dirty="0"/>
              <a:t>continue</a:t>
            </a:r>
            <a:endParaRPr lang="zh-CN" altLang="en-US" b="1" dirty="0"/>
          </a:p>
          <a:p>
            <a:pPr lvl="2">
              <a:defRPr/>
            </a:pPr>
            <a:r>
              <a:rPr lang="en-US" altLang="zh-CN" b="1" dirty="0" err="1"/>
              <a:t>goto</a:t>
            </a:r>
            <a:endParaRPr lang="en-US" altLang="zh-CN" b="1" dirty="0"/>
          </a:p>
          <a:p>
            <a:pPr>
              <a:defRPr/>
            </a:pPr>
            <a:r>
              <a:rPr lang="zh-CN" altLang="en-US" dirty="0"/>
              <a:t>函数调用与</a:t>
            </a:r>
            <a:r>
              <a:rPr lang="en-US" altLang="zh-CN" dirty="0"/>
              <a:t>return</a:t>
            </a:r>
            <a:r>
              <a:rPr lang="zh-CN" altLang="en-US" dirty="0"/>
              <a:t>语句</a:t>
            </a:r>
            <a:endParaRPr lang="en-US" altLang="zh-CN" dirty="0"/>
          </a:p>
          <a:p>
            <a:pPr>
              <a:defRPr/>
            </a:pPr>
            <a:r>
              <a:rPr lang="en-US" altLang="zh-CN" b="0" dirty="0"/>
              <a:t>C</a:t>
            </a:r>
            <a:r>
              <a:rPr lang="zh-CN" altLang="en-US" b="0" dirty="0"/>
              <a:t>语言里的其他语句可作为基本流程的子语句</a:t>
            </a:r>
          </a:p>
          <a:p>
            <a:pPr lvl="1">
              <a:defRPr/>
            </a:pPr>
            <a:r>
              <a:rPr lang="zh-CN" altLang="en-US" b="1" dirty="0"/>
              <a:t>复合语句</a:t>
            </a:r>
            <a:endParaRPr lang="en-US" altLang="zh-CN" b="1" dirty="0"/>
          </a:p>
          <a:p>
            <a:pPr lvl="1">
              <a:defRPr/>
            </a:pPr>
            <a:r>
              <a:rPr lang="zh-CN" altLang="en-US" b="1" dirty="0"/>
              <a:t>表达式语句</a:t>
            </a:r>
          </a:p>
          <a:p>
            <a:pPr lvl="1">
              <a:defRPr/>
            </a:pPr>
            <a:r>
              <a:rPr lang="zh-CN" altLang="en-US" b="1" dirty="0"/>
              <a:t>空语句</a:t>
            </a:r>
          </a:p>
        </p:txBody>
      </p:sp>
      <p:sp>
        <p:nvSpPr>
          <p:cNvPr id="8602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838E92D-2E07-4ACC-BD22-37F4E7578C76}" type="slidenum">
              <a:rPr lang="en-US" altLang="zh-CN" sz="1200">
                <a:ea typeface="楷体_GB2312" pitchFamily="49" charset="-122"/>
              </a:rPr>
              <a:pPr algn="r" eaLnBrk="1" hangingPunct="1"/>
              <a:t>72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7D5485F9-8F1C-4E70-B7E8-C6C5AA25C1B7}"/>
              </a:ext>
            </a:extLst>
          </p:cNvPr>
          <p:cNvSpPr/>
          <p:nvPr/>
        </p:nvSpPr>
        <p:spPr bwMode="auto">
          <a:xfrm>
            <a:off x="7310341" y="1718810"/>
            <a:ext cx="1260140" cy="450050"/>
          </a:xfrm>
          <a:prstGeom prst="wedgeRectCallout">
            <a:avLst>
              <a:gd name="adj1" fmla="val -73838"/>
              <a:gd name="adj2" fmla="val -91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结构化</a:t>
            </a: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BC43369C-1182-4F1A-8BF6-8D6E54BC2A17}"/>
              </a:ext>
            </a:extLst>
          </p:cNvPr>
          <p:cNvSpPr/>
          <p:nvPr/>
        </p:nvSpPr>
        <p:spPr bwMode="auto">
          <a:xfrm>
            <a:off x="4804801" y="2708920"/>
            <a:ext cx="1710190" cy="450050"/>
          </a:xfrm>
          <a:prstGeom prst="wedgeRectCallout">
            <a:avLst>
              <a:gd name="adj1" fmla="val -71962"/>
              <a:gd name="adj2" fmla="val 863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半结构化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01F36382-13E6-40F1-BDED-BE4460224154}"/>
              </a:ext>
            </a:extLst>
          </p:cNvPr>
          <p:cNvSpPr/>
          <p:nvPr/>
        </p:nvSpPr>
        <p:spPr bwMode="auto">
          <a:xfrm>
            <a:off x="4804801" y="3338990"/>
            <a:ext cx="1710190" cy="450050"/>
          </a:xfrm>
          <a:prstGeom prst="wedgeRectCallout">
            <a:avLst>
              <a:gd name="adj1" fmla="val -73838"/>
              <a:gd name="adj2" fmla="val -918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非结构化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12D8646-3AFF-44C2-A757-83B33D44FCDF}"/>
              </a:ext>
            </a:extLst>
          </p:cNvPr>
          <p:cNvSpPr/>
          <p:nvPr/>
        </p:nvSpPr>
        <p:spPr bwMode="auto">
          <a:xfrm>
            <a:off x="6500251" y="1583795"/>
            <a:ext cx="225025" cy="58506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BD4C95A-AAF6-4569-A762-7F1AC088143C}"/>
              </a:ext>
            </a:extLst>
          </p:cNvPr>
          <p:cNvSpPr/>
          <p:nvPr/>
        </p:nvSpPr>
        <p:spPr bwMode="auto">
          <a:xfrm>
            <a:off x="4024976" y="2708920"/>
            <a:ext cx="225025" cy="586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911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1.8 </a:t>
            </a:r>
            <a:r>
              <a:rPr lang="zh-CN" altLang="en-US" sz="2400" dirty="0"/>
              <a:t>设计</a:t>
            </a:r>
            <a:r>
              <a:rPr lang="en-US" altLang="zh-CN" sz="2400" dirty="0"/>
              <a:t>C</a:t>
            </a:r>
            <a:r>
              <a:rPr lang="zh-CN" altLang="en-US" sz="2400" dirty="0"/>
              <a:t>程序，求输入的一个数的绝对值。</a:t>
            </a:r>
            <a:br>
              <a:rPr lang="en-US" altLang="zh-CN" sz="2400" dirty="0"/>
            </a:b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422F4E-B6B4-4547-B3F8-83F90A75A801}"/>
              </a:ext>
            </a:extLst>
          </p:cNvPr>
          <p:cNvSpPr txBox="1"/>
          <p:nvPr/>
        </p:nvSpPr>
        <p:spPr>
          <a:xfrm>
            <a:off x="10640710" y="98630"/>
            <a:ext cx="130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分类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D24C8F-615B-4597-9238-B5D4743EDD0E}"/>
              </a:ext>
            </a:extLst>
          </p:cNvPr>
          <p:cNvSpPr txBox="1">
            <a:spLocks/>
          </p:cNvSpPr>
          <p:nvPr/>
        </p:nvSpPr>
        <p:spPr bwMode="auto">
          <a:xfrm>
            <a:off x="2899851" y="1808820"/>
            <a:ext cx="6030670" cy="36904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kern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	double x;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kern="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sz="2400" b="0" kern="0" dirty="0" err="1">
                <a:latin typeface="Courier New" pitchFamily="49" charset="0"/>
                <a:cs typeface="Courier New" pitchFamily="49" charset="0"/>
              </a:rPr>
              <a:t>lf</a:t>
            </a: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", &amp;x);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kern="0" dirty="0">
                <a:latin typeface="Courier New" pitchFamily="49" charset="0"/>
                <a:cs typeface="Courier New" pitchFamily="49" charset="0"/>
              </a:rPr>
              <a:t>	if(x &lt; 0)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kern="0" dirty="0">
                <a:latin typeface="Courier New" pitchFamily="49" charset="0"/>
                <a:cs typeface="Courier New" pitchFamily="49" charset="0"/>
              </a:rPr>
              <a:t>		x = -x;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("%f \n", x);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2ED4A9C-352A-43B8-84D4-8CAF81DB0A3A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73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2F77C24-F396-4B0F-979B-F6C19E8F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流程控制方法运用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1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流程控制方法运用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1.9</a:t>
            </a:r>
            <a:r>
              <a:rPr lang="zh-CN" altLang="en-US" sz="2400" dirty="0"/>
              <a:t> 小强每 </a:t>
            </a:r>
            <a:r>
              <a:rPr lang="en-US" altLang="zh-CN" sz="2400" dirty="0"/>
              <a:t>3 </a:t>
            </a:r>
            <a:r>
              <a:rPr lang="zh-CN" altLang="en-US" sz="2400" dirty="0"/>
              <a:t>天爬一次紫金山，小明每 </a:t>
            </a:r>
            <a:r>
              <a:rPr lang="en-US" altLang="zh-CN" sz="2400" dirty="0"/>
              <a:t>7 </a:t>
            </a:r>
            <a:r>
              <a:rPr lang="zh-CN" altLang="en-US" sz="2400" dirty="0"/>
              <a:t>天爬一次紫金山，每次他们都会到头驼铃歇一会儿。</a:t>
            </a:r>
            <a:r>
              <a:rPr lang="en-US" altLang="zh-CN" sz="2400" dirty="0"/>
              <a:t>2020</a:t>
            </a:r>
            <a:r>
              <a:rPr lang="zh-CN" altLang="en-US" sz="2400" dirty="0"/>
              <a:t>年，假定小强在第 </a:t>
            </a:r>
            <a:r>
              <a:rPr lang="en-US" altLang="zh-CN" sz="2400" dirty="0" err="1"/>
              <a:t>xdate</a:t>
            </a:r>
            <a:r>
              <a:rPr lang="en-US" altLang="zh-CN" sz="2400" dirty="0"/>
              <a:t> </a:t>
            </a:r>
            <a:r>
              <a:rPr lang="zh-CN" altLang="en-US" sz="2400" dirty="0"/>
              <a:t>天开启了爬山运动，小明在第 </a:t>
            </a:r>
            <a:r>
              <a:rPr lang="en-US" altLang="zh-CN" sz="2400" dirty="0" err="1"/>
              <a:t>mdate</a:t>
            </a:r>
            <a:r>
              <a:rPr lang="en-US" altLang="zh-CN" sz="2400" dirty="0"/>
              <a:t> </a:t>
            </a:r>
            <a:r>
              <a:rPr lang="zh-CN" altLang="en-US" sz="2400" dirty="0"/>
              <a:t>天开启了爬山运动，判断他俩这一年在头驼铃会不会相遇。</a:t>
            </a:r>
            <a:endParaRPr lang="en-US" altLang="zh-CN" sz="2400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 err="1"/>
              <a:t>xdate</a:t>
            </a:r>
            <a:r>
              <a:rPr lang="zh-CN" altLang="en-US" dirty="0"/>
              <a:t>和</a:t>
            </a:r>
            <a:r>
              <a:rPr lang="en-US" altLang="zh-CN" dirty="0" err="1"/>
              <a:t>mdate</a:t>
            </a:r>
            <a:r>
              <a:rPr lang="zh-CN" altLang="en-US" dirty="0"/>
              <a:t>两个在</a:t>
            </a:r>
            <a:r>
              <a:rPr lang="en-US" altLang="zh-CN" dirty="0"/>
              <a:t>[1, 366]</a:t>
            </a:r>
            <a:r>
              <a:rPr lang="zh-CN" altLang="en-US" dirty="0"/>
              <a:t>中的整数</a:t>
            </a:r>
            <a:endParaRPr lang="en-US" altLang="zh-CN" dirty="0"/>
          </a:p>
          <a:p>
            <a:pPr lvl="1"/>
            <a:r>
              <a:rPr lang="zh-CN" altLang="en-US" dirty="0"/>
              <a:t>输出 </a:t>
            </a:r>
            <a:r>
              <a:rPr lang="en-US" altLang="zh-CN" dirty="0"/>
              <a:t>y </a:t>
            </a:r>
            <a:r>
              <a:rPr lang="zh-CN" altLang="en-US" dirty="0"/>
              <a:t>或 </a:t>
            </a:r>
            <a:r>
              <a:rPr lang="en-US" altLang="zh-CN" dirty="0"/>
              <a:t>n </a:t>
            </a:r>
            <a:r>
              <a:rPr lang="zh-CN" altLang="en-US" dirty="0"/>
              <a:t>表示会或不会相遇</a:t>
            </a:r>
            <a:endParaRPr lang="en-US" altLang="zh-CN" dirty="0"/>
          </a:p>
          <a:p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1A6EB-0EBA-480A-958F-12B135FB104B}"/>
              </a:ext>
            </a:extLst>
          </p:cNvPr>
          <p:cNvSpPr txBox="1"/>
          <p:nvPr/>
        </p:nvSpPr>
        <p:spPr>
          <a:xfrm>
            <a:off x="10640710" y="98630"/>
            <a:ext cx="130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穷举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5CFF805-ABD2-4474-8F21-6149FA9DFEAA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74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B129C7-85AF-4B29-A32F-707DEFD8B573}"/>
              </a:ext>
            </a:extLst>
          </p:cNvPr>
          <p:cNvSpPr/>
          <p:nvPr/>
        </p:nvSpPr>
        <p:spPr>
          <a:xfrm>
            <a:off x="829620" y="3262332"/>
            <a:ext cx="1080000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366;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天登山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for(int j=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&lt;=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+=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天登山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("y \n");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}</a:t>
            </a: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("n \n");</a:t>
            </a:r>
          </a:p>
        </p:txBody>
      </p:sp>
    </p:spTree>
    <p:extLst>
      <p:ext uri="{BB962C8B-B14F-4D97-AF65-F5344CB8AC3E}">
        <p14:creationId xmlns:p14="http://schemas.microsoft.com/office/powerpoint/2010/main" val="16460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0D02A0-0550-4D15-95E6-0A89A1D14EA6}"/>
              </a:ext>
            </a:extLst>
          </p:cNvPr>
          <p:cNvSpPr/>
          <p:nvPr/>
        </p:nvSpPr>
        <p:spPr>
          <a:xfrm>
            <a:off x="829620" y="1898830"/>
            <a:ext cx="10800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flag=0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366;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+= 3)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天登山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for(int j=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&lt;=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+= 7)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天登山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 = 1;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if(flag =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1)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("y \n");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("n \n");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94F69-F700-4BB2-9C24-9CE5CA226D86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75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8937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B0768-E74F-42ED-9149-3C2FCDFE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54AC7-1AC3-4664-9E1F-BC25B7D6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3FE6CE-4AD9-4846-A9E7-DD2BA829D300}"/>
              </a:ext>
            </a:extLst>
          </p:cNvPr>
          <p:cNvSpPr/>
          <p:nvPr/>
        </p:nvSpPr>
        <p:spPr>
          <a:xfrm>
            <a:off x="829620" y="1898830"/>
            <a:ext cx="10800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flag=0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+ 3*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366;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i+1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次登山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for(int j=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+ 7*j &lt;=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366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++j)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j+1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次登山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+ 3*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+ 7*j)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 = 1;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if(flag =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1)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("y \n");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("n \n");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E8926-6EB1-41A7-B394-617F41D6ED4E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76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494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B0768-E74F-42ED-9149-3C2FCDFE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错误的做法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570A14-E20C-471A-96EC-169740B63327}"/>
              </a:ext>
            </a:extLst>
          </p:cNvPr>
          <p:cNvSpPr/>
          <p:nvPr/>
        </p:nvSpPr>
        <p:spPr>
          <a:xfrm>
            <a:off x="199551" y="848202"/>
            <a:ext cx="10800000" cy="27687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366;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+= 3)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for(int j=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&lt;=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+= 7)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== j)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{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("y \n");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}</a:t>
            </a:r>
          </a:p>
          <a:p>
            <a:pPr>
              <a:lnSpc>
                <a:spcPts val="2600"/>
              </a:lnSpc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("n \n");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0FE59A2-CDD3-4117-B022-8C86DADA9D47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77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3D51A-B7BE-4D19-8438-C3BBA9A5E46E}"/>
              </a:ext>
            </a:extLst>
          </p:cNvPr>
          <p:cNvSpPr/>
          <p:nvPr/>
        </p:nvSpPr>
        <p:spPr>
          <a:xfrm>
            <a:off x="199551" y="3657239"/>
            <a:ext cx="10800000" cy="3102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366;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+= 3)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天登山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for(int j=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&lt;=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+= 7) //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天登山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j)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("y");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break; 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("n");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5D435375-DF25-49EC-8A5A-5C1A47C1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8" y="5724255"/>
            <a:ext cx="300528" cy="180975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2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B0768-E74F-42ED-9149-3C2FCDFE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错误的做法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3A04BF-34EB-4F2C-B3B9-A1EF1ADF9CD3}"/>
              </a:ext>
            </a:extLst>
          </p:cNvPr>
          <p:cNvSpPr/>
          <p:nvPr/>
        </p:nvSpPr>
        <p:spPr>
          <a:xfrm>
            <a:off x="244556" y="998730"/>
            <a:ext cx="10800000" cy="24300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366;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+= 3)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for(int j=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&lt;=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+= 7)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== j)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	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("y \n");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还会继续循环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	else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		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("n \n");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过早下结论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012955-1B4D-470E-BC80-C233C196ED7F}"/>
              </a:ext>
            </a:extLst>
          </p:cNvPr>
          <p:cNvSpPr/>
          <p:nvPr/>
        </p:nvSpPr>
        <p:spPr>
          <a:xfrm>
            <a:off x="233082" y="3500866"/>
            <a:ext cx="10800000" cy="27634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xdate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&lt;= 366;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+= 3)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for(int j=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mdate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&lt;=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 j += 7)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== j)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			 {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("y \n");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END;}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	else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			 {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("n \n");	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END;}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过早下结论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0FE59A2-CDD3-4117-B022-8C86DADA9D47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78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1.10</a:t>
            </a:r>
            <a:r>
              <a:rPr lang="zh-CN" altLang="en-US" sz="2400" dirty="0">
                <a:sym typeface="Wingdings 3" pitchFamily="18" charset="2"/>
              </a:rPr>
              <a:t>（斐波那契</a:t>
            </a:r>
            <a:r>
              <a:rPr lang="en-US" altLang="zh-CN" sz="2400" dirty="0">
                <a:cs typeface="Times New Roman" pitchFamily="18" charset="0"/>
              </a:rPr>
              <a:t>Fibonacci</a:t>
            </a:r>
            <a:r>
              <a:rPr lang="zh-CN" altLang="en-US" sz="2400" dirty="0">
                <a:sym typeface="Wingdings 3" pitchFamily="18" charset="2"/>
              </a:rPr>
              <a:t>数列</a:t>
            </a:r>
            <a:r>
              <a:rPr lang="zh-CN" altLang="en-US" sz="2400" dirty="0">
                <a:sym typeface="Wingdings" pitchFamily="2" charset="2"/>
              </a:rPr>
              <a:t>）有一对兔子，从出生后第</a:t>
            </a:r>
            <a:r>
              <a:rPr lang="en-US" altLang="zh-CN" sz="2400" dirty="0">
                <a:sym typeface="Wingdings" pitchFamily="2" charset="2"/>
              </a:rPr>
              <a:t>3</a:t>
            </a:r>
            <a:r>
              <a:rPr lang="zh-CN" altLang="en-US" sz="2400" dirty="0">
                <a:sym typeface="Wingdings" pitchFamily="2" charset="2"/>
              </a:rPr>
              <a:t>个月起每个月生一对兔子，小兔子长到第</a:t>
            </a:r>
            <a:r>
              <a:rPr lang="en-US" altLang="zh-CN" sz="2400" dirty="0">
                <a:sym typeface="Wingdings" pitchFamily="2" charset="2"/>
              </a:rPr>
              <a:t>3</a:t>
            </a:r>
            <a:r>
              <a:rPr lang="zh-CN" altLang="en-US" sz="2400" dirty="0">
                <a:sym typeface="Wingdings" pitchFamily="2" charset="2"/>
              </a:rPr>
              <a:t>个月后每个月又生一对兔子</a:t>
            </a:r>
            <a:r>
              <a:rPr lang="zh-CN" altLang="en-US" sz="2400" dirty="0">
                <a:sym typeface="Wingdings 3" pitchFamily="18" charset="2"/>
              </a:rPr>
              <a:t>，假设所有兔子都不死，求第</a:t>
            </a:r>
            <a:r>
              <a:rPr lang="en-US" altLang="zh-CN" sz="2400" dirty="0">
                <a:sym typeface="Wingdings 3" pitchFamily="18" charset="2"/>
              </a:rPr>
              <a:t>n</a:t>
            </a:r>
            <a:r>
              <a:rPr lang="zh-CN" altLang="en-US" sz="2400" dirty="0">
                <a:sym typeface="Wingdings 3" pitchFamily="18" charset="2"/>
              </a:rPr>
              <a:t>个月的兔子总数（指的是总对数）。</a:t>
            </a:r>
            <a:endParaRPr lang="zh-CN" altLang="en-US" sz="2400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FDFF19-1C94-4A67-84E8-207BFBD2A0E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0878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A228F3E-E41D-40EA-8519-C4AC2AA9ED44}" type="slidenum">
              <a:rPr lang="en-US" altLang="zh-CN" sz="1200">
                <a:ea typeface="楷体_GB2312" pitchFamily="49" charset="-122"/>
              </a:rPr>
              <a:pPr algn="r" eaLnBrk="1" hangingPunct="1"/>
              <a:t>79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C083C4-1C29-4226-A7F2-BD445E0EB213}"/>
              </a:ext>
            </a:extLst>
          </p:cNvPr>
          <p:cNvGrpSpPr/>
          <p:nvPr/>
        </p:nvGrpSpPr>
        <p:grpSpPr>
          <a:xfrm>
            <a:off x="5582821" y="2405500"/>
            <a:ext cx="6048000" cy="1323439"/>
            <a:chOff x="3930786" y="2679874"/>
            <a:chExt cx="5682355" cy="1323439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5236EBFC-830C-4D96-9A80-674617AB6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786" y="2679874"/>
              <a:ext cx="5682355" cy="1323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Fibonacci </a:t>
              </a:r>
              <a:r>
                <a:rPr lang="zh-CN" altLang="en-US" sz="2000" b="1" dirty="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数的定义：</a:t>
              </a:r>
            </a:p>
            <a:p>
              <a:pPr>
                <a:spcBef>
                  <a:spcPts val="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		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1  (n=1)</a:t>
              </a:r>
            </a:p>
            <a:p>
              <a:pPr>
                <a:spcBef>
                  <a:spcPts val="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fib(n) =	1  (n=2)</a:t>
              </a:r>
            </a:p>
            <a:p>
              <a:pPr>
                <a:spcBef>
                  <a:spcPts val="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en-US" altLang="zh-CN" sz="2000" b="1" dirty="0">
                  <a:latin typeface="Courier New" panose="02070309020205020404" pitchFamily="49" charset="0"/>
                  <a:ea typeface="宋体" pitchFamily="2" charset="-122"/>
                  <a:cs typeface="Courier New" panose="02070309020205020404" pitchFamily="49" charset="0"/>
                </a:rPr>
                <a:t>		fib(n-2) + fib(n-1) (n≥3) </a:t>
              </a:r>
            </a:p>
          </p:txBody>
        </p:sp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B02C772C-D370-4A55-ADC2-9A8DBDFFE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466" y="3071664"/>
              <a:ext cx="169118" cy="792000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 b="1"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409FBE38-8093-42CB-A7B7-8312FFD8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615" y="1943835"/>
            <a:ext cx="388920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4A93B8-6EB1-4469-ABFE-305365F4C9D6}"/>
              </a:ext>
            </a:extLst>
          </p:cNvPr>
          <p:cNvSpPr/>
          <p:nvPr/>
        </p:nvSpPr>
        <p:spPr>
          <a:xfrm>
            <a:off x="7137283" y="6252699"/>
            <a:ext cx="449353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fib(n) = fib(n-2) + fib(n-1)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2CBBBE5-935C-441D-9BC5-EC592A8FAC0E}"/>
              </a:ext>
            </a:extLst>
          </p:cNvPr>
          <p:cNvCxnSpPr/>
          <p:nvPr/>
        </p:nvCxnSpPr>
        <p:spPr bwMode="auto">
          <a:xfrm flipH="1">
            <a:off x="8255446" y="6203041"/>
            <a:ext cx="238094" cy="51132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B012DC9-7F12-4BD7-AF1A-5F755EB8ED1E}"/>
              </a:ext>
            </a:extLst>
          </p:cNvPr>
          <p:cNvCxnSpPr/>
          <p:nvPr/>
        </p:nvCxnSpPr>
        <p:spPr bwMode="auto">
          <a:xfrm>
            <a:off x="8300451" y="6203041"/>
            <a:ext cx="119047" cy="51132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198603-F1EA-4EBE-A95A-4A0E74C9A2E3}"/>
              </a:ext>
            </a:extLst>
          </p:cNvPr>
          <p:cNvCxnSpPr/>
          <p:nvPr/>
        </p:nvCxnSpPr>
        <p:spPr bwMode="auto">
          <a:xfrm>
            <a:off x="1594946" y="3969060"/>
            <a:ext cx="8100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5D1D64-89E6-4901-9460-346984BE7DB6}"/>
              </a:ext>
            </a:extLst>
          </p:cNvPr>
          <p:cNvCxnSpPr/>
          <p:nvPr/>
        </p:nvCxnSpPr>
        <p:spPr bwMode="auto">
          <a:xfrm>
            <a:off x="3080111" y="3969060"/>
            <a:ext cx="8100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FA97B0-1DCC-4C4F-ABD4-3C329D5BD9F0}"/>
              </a:ext>
            </a:extLst>
          </p:cNvPr>
          <p:cNvCxnSpPr/>
          <p:nvPr/>
        </p:nvCxnSpPr>
        <p:spPr bwMode="auto">
          <a:xfrm>
            <a:off x="1774966" y="5184195"/>
            <a:ext cx="216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52EFB80-ABAB-43A9-ACEC-62850D85C15C}"/>
              </a:ext>
            </a:extLst>
          </p:cNvPr>
          <p:cNvCxnSpPr/>
          <p:nvPr/>
        </p:nvCxnSpPr>
        <p:spPr bwMode="auto">
          <a:xfrm>
            <a:off x="1774966" y="5499230"/>
            <a:ext cx="2160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4">
            <a:extLst>
              <a:ext uri="{FF2B5EF4-FFF2-40B4-BE49-F238E27FC236}">
                <a16:creationId xmlns:a16="http://schemas.microsoft.com/office/drawing/2014/main" id="{364B09D8-1D8C-4C65-A994-8B85E8111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5" y="2470421"/>
            <a:ext cx="11566285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rIns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int main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int n;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cs typeface="Courier New" pitchFamily="49" charset="0"/>
              </a:rPr>
              <a:t>scanf</a:t>
            </a: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("%d", &amp;n);</a:t>
            </a:r>
            <a:endParaRPr lang="zh-CN" altLang="zh-CN" sz="2000" dirty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	int fib1 = 1, fib2 = 1,</a:t>
            </a:r>
            <a:r>
              <a:rPr lang="fr-FR" altLang="zh-CN" sz="20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fr-FR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temp</a:t>
            </a:r>
            <a:r>
              <a:rPr lang="fr-FR" altLang="zh-CN" sz="2000" b="1" dirty="0">
                <a:latin typeface="Courier New" panose="02070309020205020404" pitchFamily="49" charset="0"/>
                <a:cs typeface="Courier New" pitchFamily="49" charset="0"/>
              </a:rPr>
              <a:t> = 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 = 3;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 &lt;= n; ++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)</a:t>
            </a:r>
          </a:p>
          <a:p>
            <a:r>
              <a:rPr lang="fr-FR" altLang="zh-CN" sz="2000" b="1" dirty="0">
                <a:latin typeface="Courier New" panose="02070309020205020404" pitchFamily="49" charset="0"/>
                <a:cs typeface="Courier New" pitchFamily="49" charset="0"/>
              </a:rPr>
              <a:t>	{</a:t>
            </a:r>
          </a:p>
          <a:p>
            <a:r>
              <a:rPr lang="fr-FR" altLang="zh-CN" sz="2000" b="1" dirty="0">
                <a:latin typeface="Courier New" panose="02070309020205020404" pitchFamily="49" charset="0"/>
                <a:cs typeface="Courier New" pitchFamily="49" charset="0"/>
              </a:rPr>
              <a:t>		</a:t>
            </a:r>
            <a:r>
              <a:rPr lang="fr-FR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temp</a:t>
            </a:r>
            <a:r>
              <a:rPr lang="fr-FR" altLang="zh-CN" sz="2000" b="1" dirty="0">
                <a:latin typeface="Courier New" panose="02070309020205020404" pitchFamily="49" charset="0"/>
                <a:cs typeface="Courier New" pitchFamily="49" charset="0"/>
              </a:rPr>
              <a:t> = fib1 + fib2;	//</a:t>
            </a:r>
            <a:r>
              <a:rPr lang="zh-CN" altLang="en-US" sz="2000" b="1" dirty="0">
                <a:latin typeface="Courier New" panose="02070309020205020404" pitchFamily="49" charset="0"/>
                <a:cs typeface="Courier New" pitchFamily="49" charset="0"/>
              </a:rPr>
              <a:t>计算第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zh-CN" altLang="en-US" sz="2000" b="1" dirty="0">
                <a:latin typeface="Courier New" panose="02070309020205020404" pitchFamily="49" charset="0"/>
                <a:cs typeface="Courier New" pitchFamily="49" charset="0"/>
              </a:rPr>
              <a:t>项</a:t>
            </a:r>
          </a:p>
          <a:p>
            <a:r>
              <a:rPr lang="zh-CN" altLang="fr-FR" sz="2000" b="1" dirty="0"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fr-FR" altLang="zh-CN" sz="2000" b="1" dirty="0">
                <a:latin typeface="Courier New" panose="02070309020205020404" pitchFamily="49" charset="0"/>
                <a:cs typeface="Courier New" pitchFamily="49" charset="0"/>
              </a:rPr>
              <a:t>fib1 = fib2;		//</a:t>
            </a:r>
            <a:r>
              <a:rPr lang="zh-CN" altLang="en-US" sz="2000" b="1" dirty="0">
                <a:latin typeface="Courier New" panose="02070309020205020404" pitchFamily="49" charset="0"/>
                <a:cs typeface="Courier New" pitchFamily="49" charset="0"/>
              </a:rPr>
              <a:t>第 </a:t>
            </a:r>
            <a:r>
              <a:rPr lang="fr-FR" altLang="zh-CN" sz="2000" b="1" dirty="0">
                <a:latin typeface="Courier New" panose="02070309020205020404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-1 </a:t>
            </a:r>
            <a:r>
              <a:rPr lang="zh-CN" altLang="en-US" sz="2000" b="1" dirty="0">
                <a:latin typeface="Courier New" panose="02070309020205020404" pitchFamily="49" charset="0"/>
                <a:cs typeface="Courier New" pitchFamily="49" charset="0"/>
              </a:rPr>
              <a:t>项为下一次计算的第 </a:t>
            </a:r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i-2 </a:t>
            </a:r>
            <a:r>
              <a:rPr lang="zh-CN" altLang="en-US" sz="2000" b="1" dirty="0">
                <a:latin typeface="Courier New" panose="02070309020205020404" pitchFamily="49" charset="0"/>
                <a:cs typeface="Courier New" pitchFamily="49" charset="0"/>
              </a:rPr>
              <a:t>项</a:t>
            </a:r>
            <a:endParaRPr lang="en-US" altLang="zh-CN" sz="2000" b="1" dirty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		</a:t>
            </a:r>
            <a:r>
              <a:rPr lang="fr-FR" altLang="zh-CN" sz="2000" b="1" dirty="0">
                <a:latin typeface="Courier New" panose="02070309020205020404" pitchFamily="49" charset="0"/>
                <a:cs typeface="Courier New" pitchFamily="49" charset="0"/>
              </a:rPr>
              <a:t>fib2 = temp;		//</a:t>
            </a:r>
            <a:r>
              <a:rPr lang="zh-CN" altLang="en-US" sz="2000" b="1" dirty="0">
                <a:latin typeface="Courier New" panose="02070309020205020404" pitchFamily="49" charset="0"/>
                <a:cs typeface="Courier New" pitchFamily="49" charset="0"/>
              </a:rPr>
              <a:t>第 </a:t>
            </a:r>
            <a:r>
              <a:rPr lang="fr-FR" altLang="zh-CN" sz="2000" b="1" dirty="0">
                <a:latin typeface="Courier New" panose="02070309020205020404" pitchFamily="49" charset="0"/>
                <a:cs typeface="Courier New" pitchFamily="49" charset="0"/>
              </a:rPr>
              <a:t>i </a:t>
            </a:r>
            <a:r>
              <a:rPr lang="zh-CN" altLang="en-US" sz="2000" b="1" dirty="0">
                <a:latin typeface="Courier New" panose="02070309020205020404" pitchFamily="49" charset="0"/>
                <a:cs typeface="Courier New" pitchFamily="49" charset="0"/>
              </a:rPr>
              <a:t>项为下一次计算的第 </a:t>
            </a:r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i-1 </a:t>
            </a:r>
            <a:r>
              <a:rPr lang="zh-CN" altLang="en-US" sz="2000" b="1" dirty="0">
                <a:latin typeface="Courier New" panose="02070309020205020404" pitchFamily="49" charset="0"/>
                <a:cs typeface="Courier New" pitchFamily="49" charset="0"/>
              </a:rPr>
              <a:t>项</a:t>
            </a:r>
            <a:endParaRPr lang="en-US" altLang="zh-CN" sz="2000" b="1" dirty="0">
              <a:latin typeface="Courier New" panose="02070309020205020404" pitchFamily="49" charset="0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zh-CN" altLang="fr-FR" sz="2000" b="1" dirty="0">
                <a:latin typeface="Courier New" panose="02070309020205020404" pitchFamily="49" charset="0"/>
                <a:cs typeface="Courier New" pitchFamily="49" charset="0"/>
              </a:rPr>
              <a:t>}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		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anose="02070309020205020404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("</a:t>
            </a:r>
            <a:r>
              <a:rPr lang="zh-CN" altLang="en-US" sz="2000" dirty="0">
                <a:latin typeface="Courier New" panose="02070309020205020404" pitchFamily="49" charset="0"/>
                <a:cs typeface="Courier New" pitchFamily="49" charset="0"/>
              </a:rPr>
              <a:t>第 </a:t>
            </a: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%d </a:t>
            </a:r>
            <a:r>
              <a:rPr lang="zh-CN" altLang="en-US" sz="2000" dirty="0">
                <a:latin typeface="Courier New" panose="02070309020205020404" pitchFamily="49" charset="0"/>
                <a:cs typeface="Courier New" pitchFamily="49" charset="0"/>
              </a:rPr>
              <a:t>个月有 </a:t>
            </a: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%d </a:t>
            </a:r>
            <a:r>
              <a:rPr lang="zh-CN" altLang="en-US" sz="2000" dirty="0">
                <a:latin typeface="Courier New" panose="02070309020205020404" pitchFamily="49" charset="0"/>
                <a:cs typeface="Courier New" pitchFamily="49" charset="0"/>
              </a:rPr>
              <a:t>对兔子</a:t>
            </a: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.\n", n,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itchFamily="49" charset="0"/>
              </a:rPr>
              <a:t>temp</a:t>
            </a:r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235799-7D7D-414C-B630-E551E200E6B9}"/>
              </a:ext>
            </a:extLst>
          </p:cNvPr>
          <p:cNvSpPr txBox="1"/>
          <p:nvPr/>
        </p:nvSpPr>
        <p:spPr>
          <a:xfrm>
            <a:off x="10640710" y="98630"/>
            <a:ext cx="130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迭代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1DC87BF-92DE-4CC0-B7CB-5931F06B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流程控制方法运用</a:t>
            </a:r>
            <a:r>
              <a:rPr lang="en-US" altLang="zh-CN" dirty="0"/>
              <a:t>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1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例子</a:t>
            </a:r>
            <a:r>
              <a:rPr lang="en-US" altLang="zh-CN" dirty="0"/>
              <a:t>-</a:t>
            </a:r>
            <a:r>
              <a:rPr lang="zh-CN" altLang="en-US" dirty="0"/>
              <a:t>求最值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1.1 </a:t>
            </a:r>
            <a:r>
              <a:rPr lang="zh-CN" altLang="zh-CN" dirty="0"/>
              <a:t>设计</a:t>
            </a:r>
            <a:r>
              <a:rPr lang="en-US" altLang="zh-CN" dirty="0"/>
              <a:t>C</a:t>
            </a:r>
            <a:r>
              <a:rPr lang="zh-CN" altLang="zh-CN" dirty="0"/>
              <a:t>程序，</a:t>
            </a:r>
            <a:r>
              <a:rPr lang="zh-CN" altLang="en-US" dirty="0"/>
              <a:t>求输入的三个不相等的整数中的最大值，并输出。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zh-CN" dirty="0">
                <a:solidFill>
                  <a:srgbClr val="FF0000"/>
                </a:solidFill>
              </a:rPr>
              <a:t>分析</a:t>
            </a: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en-US" altLang="zh-CN" dirty="0">
                <a:solidFill>
                  <a:srgbClr val="FF0000"/>
                </a:solidFill>
              </a:rPr>
              <a:t>] </a:t>
            </a:r>
          </a:p>
          <a:p>
            <a:pPr lvl="1" eaLnBrk="1" hangingPunct="1"/>
            <a:r>
              <a:rPr lang="zh-CN" altLang="en-US" dirty="0"/>
              <a:t>该</a:t>
            </a:r>
            <a:r>
              <a:rPr lang="zh-CN" altLang="zh-CN" dirty="0"/>
              <a:t>问题的求解需要分情况考虑，存在分支流程。先有一个分支流程判断前两个数哪个大，再有一个分支流程判断第三个数是不是还要大一些，从而得到最大值</a:t>
            </a:r>
            <a:r>
              <a:rPr lang="zh-CN" altLang="en-US" dirty="0"/>
              <a:t>。</a:t>
            </a:r>
            <a:endParaRPr lang="zh-CN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1126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ADD5165-E9E5-4F95-AD43-F0C0675E90AD}" type="slidenum">
              <a:rPr lang="en-US" altLang="zh-CN" sz="1200">
                <a:ea typeface="楷体_GB2312" pitchFamily="49" charset="-122"/>
              </a:rPr>
              <a:pPr algn="r" eaLnBrk="1" hangingPunct="1"/>
              <a:t>8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373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FA4B45A-9750-4354-947E-303C282822E5}" type="slidenum">
              <a:rPr lang="en-US" altLang="zh-CN" sz="1200">
                <a:ea typeface="楷体_GB2312" pitchFamily="49" charset="-122"/>
              </a:rPr>
              <a:pPr algn="r" eaLnBrk="1" hangingPunct="1"/>
              <a:t>80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F7BAE2-B258-49D8-8AD3-342C4545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F9C4EC42-0D93-4D38-AC52-BBFBA061B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6" y="2663915"/>
            <a:ext cx="11611290" cy="409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rIns="0">
            <a:sp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int main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int n;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("%d", &amp;n);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int fib1 = 1, fib2 = 1;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3;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&lt;= n; ++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altLang="zh-CN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fr-FR" altLang="zh-CN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fib2 = fib1 + fib2;</a:t>
            </a:r>
            <a:r>
              <a:rPr lang="fr-FR" altLang="zh-CN" sz="20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计算第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项，并作为下一次计算的第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项</a:t>
            </a:r>
            <a:endParaRPr lang="zh-CN" altLang="fr-FR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altLang="zh-CN" sz="2000" b="1" dirty="0">
                <a:latin typeface="Courier New" pitchFamily="49" charset="0"/>
                <a:cs typeface="Courier New" pitchFamily="49" charset="0"/>
              </a:rPr>
              <a:t>		fib1 = fib2 - fib1;	//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项作为下一次计算的第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i-2 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项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fr-FR" sz="20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		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第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个月有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对兔子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.\n", n, </a:t>
            </a:r>
            <a:r>
              <a:rPr lang="fr-FR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fib2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DF4FF9D-739F-4259-979D-874F9BD4ECD7}"/>
              </a:ext>
            </a:extLst>
          </p:cNvPr>
          <p:cNvCxnSpPr/>
          <p:nvPr/>
        </p:nvCxnSpPr>
        <p:spPr bwMode="auto">
          <a:xfrm>
            <a:off x="1973056" y="5139190"/>
            <a:ext cx="277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D50F53-AE39-4570-B9D8-02C3002CEA2F}"/>
              </a:ext>
            </a:extLst>
          </p:cNvPr>
          <p:cNvCxnSpPr/>
          <p:nvPr/>
        </p:nvCxnSpPr>
        <p:spPr bwMode="auto">
          <a:xfrm>
            <a:off x="1973056" y="5409220"/>
            <a:ext cx="277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1.11 </a:t>
            </a:r>
            <a:r>
              <a:rPr lang="zh-CN" altLang="en-US" sz="2400" dirty="0"/>
              <a:t>近似统计交通流量。</a:t>
            </a:r>
          </a:p>
          <a:p>
            <a:pPr>
              <a:buFont typeface="Wingdings" pitchFamily="2" charset="2"/>
              <a:buNone/>
            </a:pPr>
            <a:r>
              <a:rPr lang="zh-CN" altLang="en-US" b="0" dirty="0"/>
              <a:t>	</a:t>
            </a:r>
            <a:r>
              <a:rPr lang="zh-CN" altLang="en-US" sz="2400" b="0" dirty="0"/>
              <a:t>路边设置一车辆探测器，探测器用线路连接到计算机，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 dirty="0"/>
              <a:t>	当有车辆通过时，探测器传送信号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给计算机，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 dirty="0"/>
              <a:t>	探测器中有计时器，每秒钟发出一个数字信号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传给计算机，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0" dirty="0"/>
              <a:t>	从开始探测时计时，结束时探测器传递一个数字信号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给计算机。</a:t>
            </a:r>
          </a:p>
          <a:p>
            <a:pPr>
              <a:buFont typeface="Wingdings" pitchFamily="2" charset="2"/>
              <a:buNone/>
            </a:pPr>
            <a:endParaRPr lang="zh-CN" altLang="en-US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	编写程序读入这一系列的信号，并输出：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	①</a:t>
            </a:r>
            <a:r>
              <a:rPr lang="zh-CN" altLang="zh-CN" dirty="0"/>
              <a:t>大约</a:t>
            </a:r>
            <a:r>
              <a:rPr lang="zh-CN" altLang="en-US" sz="2400" dirty="0"/>
              <a:t>探测了多长时间；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	②记录到多少辆车；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	③车辆之间最长的时间间隔是多少。</a:t>
            </a:r>
            <a:endParaRPr lang="en-US" altLang="zh-CN" sz="2400" dirty="0"/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3569293" y="6026150"/>
            <a:ext cx="402114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秒内</a:t>
            </a:r>
            <a:r>
              <a:rPr lang="en-US" altLang="zh-CN" dirty="0"/>
              <a:t>, 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辆车通过</a:t>
            </a:r>
            <a:r>
              <a:rPr lang="en-US" altLang="zh-CN" dirty="0"/>
              <a:t>,</a:t>
            </a:r>
          </a:p>
          <a:p>
            <a:pPr eaLnBrk="1" hangingPunct="1"/>
            <a:r>
              <a:rPr lang="zh-CN" altLang="en-US" dirty="0"/>
              <a:t>最长隔</a:t>
            </a:r>
            <a:r>
              <a:rPr lang="en-US" altLang="zh-CN" dirty="0"/>
              <a:t>3</a:t>
            </a:r>
            <a:r>
              <a:rPr lang="zh-CN" altLang="en-US" dirty="0"/>
              <a:t>秒有车通过</a:t>
            </a:r>
            <a:endParaRPr lang="en-US" altLang="zh-CN" dirty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569293" y="5469731"/>
            <a:ext cx="7919536" cy="46196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1    2    1    1    2    2    2    1    2    1    2    0</a:t>
            </a:r>
          </a:p>
        </p:txBody>
      </p:sp>
      <p:sp>
        <p:nvSpPr>
          <p:cNvPr id="7885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E2DFC81-3DAE-4664-BC90-0971B6E264E3}" type="slidenum">
              <a:rPr lang="en-US" altLang="zh-CN" sz="1200">
                <a:ea typeface="楷体_GB2312" pitchFamily="49" charset="-122"/>
              </a:rPr>
              <a:pPr algn="r" eaLnBrk="1" hangingPunct="1"/>
              <a:t>81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8854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流程控制方法运用</a:t>
            </a:r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6A90D3-FC68-43ED-9389-B1C7986177C2}"/>
              </a:ext>
            </a:extLst>
          </p:cNvPr>
          <p:cNvSpPr txBox="1"/>
          <p:nvPr/>
        </p:nvSpPr>
        <p:spPr>
          <a:xfrm>
            <a:off x="10640710" y="98630"/>
            <a:ext cx="130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综合</a:t>
            </a:r>
          </a:p>
        </p:txBody>
      </p:sp>
    </p:spTree>
    <p:extLst>
      <p:ext uri="{BB962C8B-B14F-4D97-AF65-F5344CB8AC3E}">
        <p14:creationId xmlns:p14="http://schemas.microsoft.com/office/powerpoint/2010/main" val="39195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nimBg="1"/>
      <p:bldP spid="266244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9878" name="Rectangle 4"/>
          <p:cNvSpPr>
            <a:spLocks noChangeArrowheads="1"/>
          </p:cNvSpPr>
          <p:nvPr/>
        </p:nvSpPr>
        <p:spPr bwMode="auto">
          <a:xfrm>
            <a:off x="4252776" y="1844533"/>
            <a:ext cx="2022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1(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车辆通过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79879" name="Rectangle 5"/>
          <p:cNvSpPr>
            <a:spLocks noChangeArrowheads="1"/>
          </p:cNvSpPr>
          <p:nvPr/>
        </p:nvSpPr>
        <p:spPr bwMode="auto">
          <a:xfrm>
            <a:off x="1266211" y="2286980"/>
            <a:ext cx="2357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输入信号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sign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79880" name="Rectangle 6"/>
          <p:cNvSpPr>
            <a:spLocks noChangeArrowheads="1"/>
          </p:cNvSpPr>
          <p:nvPr/>
        </p:nvSpPr>
        <p:spPr bwMode="auto">
          <a:xfrm>
            <a:off x="4252776" y="2231721"/>
            <a:ext cx="19323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2(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一秒钟到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79881" name="Rectangle 7"/>
          <p:cNvSpPr>
            <a:spLocks noChangeArrowheads="1"/>
          </p:cNvSpPr>
          <p:nvPr/>
        </p:nvSpPr>
        <p:spPr bwMode="auto">
          <a:xfrm>
            <a:off x="4252776" y="2618910"/>
            <a:ext cx="2022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0(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探测结束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79882" name="Rectangle 8"/>
          <p:cNvSpPr>
            <a:spLocks noChangeArrowheads="1"/>
          </p:cNvSpPr>
          <p:nvPr/>
        </p:nvSpPr>
        <p:spPr bwMode="auto">
          <a:xfrm>
            <a:off x="3084365" y="3391880"/>
            <a:ext cx="319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探测总秒数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seconds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79883" name="Rectangle 9"/>
          <p:cNvSpPr>
            <a:spLocks noChangeArrowheads="1"/>
          </p:cNvSpPr>
          <p:nvPr/>
        </p:nvSpPr>
        <p:spPr bwMode="auto">
          <a:xfrm>
            <a:off x="3084365" y="3876861"/>
            <a:ext cx="319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通过的车辆数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nums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79884" name="Rectangle 10"/>
          <p:cNvSpPr>
            <a:spLocks noChangeArrowheads="1"/>
          </p:cNvSpPr>
          <p:nvPr/>
        </p:nvSpPr>
        <p:spPr bwMode="auto">
          <a:xfrm>
            <a:off x="1266211" y="3837968"/>
            <a:ext cx="145864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输出结果</a:t>
            </a:r>
          </a:p>
        </p:txBody>
      </p:sp>
      <p:sp>
        <p:nvSpPr>
          <p:cNvPr id="79885" name="Rectangle 11"/>
          <p:cNvSpPr>
            <a:spLocks noChangeArrowheads="1"/>
          </p:cNvSpPr>
          <p:nvPr/>
        </p:nvSpPr>
        <p:spPr bwMode="auto">
          <a:xfrm>
            <a:off x="3084365" y="4361843"/>
            <a:ext cx="5261599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车辆之间最长的时间间隔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longest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车辆之间的时间间隔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inter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79886" name="Rectangle 12"/>
          <p:cNvSpPr>
            <a:spLocks noChangeArrowheads="1"/>
          </p:cNvSpPr>
          <p:nvPr/>
        </p:nvSpPr>
        <p:spPr bwMode="auto">
          <a:xfrm>
            <a:off x="1266211" y="5488968"/>
            <a:ext cx="662932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根据以上数据特性，可确定数据类型为整型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itchFamily="18" charset="0"/>
              </a:rPr>
              <a:t>(int)</a:t>
            </a:r>
          </a:p>
        </p:txBody>
      </p:sp>
      <p:sp>
        <p:nvSpPr>
          <p:cNvPr id="79887" name="AutoShape 13"/>
          <p:cNvSpPr>
            <a:spLocks/>
          </p:cNvSpPr>
          <p:nvPr/>
        </p:nvSpPr>
        <p:spPr bwMode="auto">
          <a:xfrm>
            <a:off x="3893265" y="2044093"/>
            <a:ext cx="89878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Times New Roman" pitchFamily="18" charset="0"/>
            </a:endParaRPr>
          </a:p>
        </p:txBody>
      </p:sp>
      <p:sp>
        <p:nvSpPr>
          <p:cNvPr id="79888" name="AutoShape 14"/>
          <p:cNvSpPr>
            <a:spLocks/>
          </p:cNvSpPr>
          <p:nvPr/>
        </p:nvSpPr>
        <p:spPr bwMode="auto">
          <a:xfrm>
            <a:off x="2814731" y="3568093"/>
            <a:ext cx="89878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Times New Roman" pitchFamily="18" charset="0"/>
            </a:endParaRPr>
          </a:p>
        </p:txBody>
      </p:sp>
      <p:sp>
        <p:nvSpPr>
          <p:cNvPr id="79890" name="Rectangle 17"/>
          <p:cNvSpPr>
            <a:spLocks noChangeArrowheads="1"/>
          </p:cNvSpPr>
          <p:nvPr/>
        </p:nvSpPr>
        <p:spPr bwMode="auto">
          <a:xfrm>
            <a:off x="994705" y="1673804"/>
            <a:ext cx="7935816" cy="436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Times New Roman" pitchFamily="18" charset="0"/>
            </a:endParaRPr>
          </a:p>
        </p:txBody>
      </p:sp>
      <p:sp>
        <p:nvSpPr>
          <p:cNvPr id="7987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7431552-B4B4-484B-8B64-BA56E4B25CC9}" type="slidenum">
              <a:rPr lang="en-US" altLang="zh-CN" sz="1200">
                <a:ea typeface="楷体_GB2312" pitchFamily="49" charset="-122"/>
              </a:rPr>
              <a:pPr algn="r" eaLnBrk="1" hangingPunct="1"/>
              <a:t>82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484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自顶向下，逐步求精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05291" y="1493838"/>
            <a:ext cx="51851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b="1">
                <a:solidFill>
                  <a:srgbClr val="5F5F5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一级流程</a:t>
            </a:r>
            <a:endParaRPr lang="zh-CN" altLang="en-US">
              <a:solidFill>
                <a:srgbClr val="5F5F5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90842" y="863715"/>
            <a:ext cx="5472000" cy="29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数据定义及初始化</a:t>
            </a:r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读入探测信号 </a:t>
            </a:r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sign;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while( sign != 0 )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对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sign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进行处理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读入下一个 </a:t>
            </a:r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sign;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}</a:t>
            </a:r>
            <a:endParaRPr lang="zh-CN" altLang="en-US" dirty="0"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输出结果</a:t>
            </a:r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98662" name="Rectangle 8"/>
          <p:cNvSpPr>
            <a:spLocks noChangeArrowheads="1"/>
          </p:cNvSpPr>
          <p:nvPr/>
        </p:nvSpPr>
        <p:spPr bwMode="auto">
          <a:xfrm>
            <a:off x="203174" y="4696977"/>
            <a:ext cx="40634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b="1">
                <a:solidFill>
                  <a:srgbClr val="5F5F5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二级流程</a:t>
            </a:r>
            <a:endParaRPr lang="zh-CN" altLang="en-US">
              <a:solidFill>
                <a:srgbClr val="5F5F5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663" name="Rectangle 9"/>
          <p:cNvSpPr>
            <a:spLocks noChangeArrowheads="1"/>
          </p:cNvSpPr>
          <p:nvPr/>
        </p:nvSpPr>
        <p:spPr bwMode="auto">
          <a:xfrm>
            <a:off x="790842" y="3879049"/>
            <a:ext cx="5472000" cy="295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while( sign != 0 )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if( sign == 1 )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统计车辆数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 dirty="0" err="1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nums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7F7F7F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if( sign == 2 )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统计总秒数 </a:t>
            </a:r>
            <a:r>
              <a:rPr lang="en-US" altLang="zh-CN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++seconds;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读入下一个</a:t>
            </a:r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sign;</a:t>
            </a:r>
          </a:p>
          <a:p>
            <a:r>
              <a:rPr lang="en-US" altLang="zh-CN" dirty="0"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98664" name="Rectangle 11"/>
          <p:cNvSpPr>
            <a:spLocks noChangeArrowheads="1"/>
          </p:cNvSpPr>
          <p:nvPr/>
        </p:nvSpPr>
        <p:spPr bwMode="auto">
          <a:xfrm>
            <a:off x="8286270" y="951641"/>
            <a:ext cx="1828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dirty="0">
                <a:solidFill>
                  <a:srgbClr val="5F5F5F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三级流程</a:t>
            </a:r>
          </a:p>
        </p:txBody>
      </p:sp>
      <p:sp>
        <p:nvSpPr>
          <p:cNvPr id="198665" name="Rectangle 12"/>
          <p:cNvSpPr>
            <a:spLocks noChangeArrowheads="1"/>
          </p:cNvSpPr>
          <p:nvPr/>
        </p:nvSpPr>
        <p:spPr bwMode="auto">
          <a:xfrm>
            <a:off x="6455248" y="1388014"/>
            <a:ext cx="5616000" cy="2954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统计车辆数 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++</a:t>
            </a:r>
            <a:r>
              <a:rPr lang="en-US" altLang="zh-CN" dirty="0" err="1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nums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求最长时间间隔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  if(longest &lt; inter)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      longest = inter;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为统计新的时间间隔作准备</a:t>
            </a:r>
            <a:endParaRPr lang="en-US" altLang="zh-CN" dirty="0">
              <a:solidFill>
                <a:srgbClr val="00B050"/>
              </a:solidFill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	  inter = 0;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98666" name="Rectangle 13"/>
          <p:cNvSpPr>
            <a:spLocks noChangeArrowheads="1"/>
          </p:cNvSpPr>
          <p:nvPr/>
        </p:nvSpPr>
        <p:spPr bwMode="auto">
          <a:xfrm>
            <a:off x="6455248" y="4374105"/>
            <a:ext cx="56160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{ </a:t>
            </a:r>
          </a:p>
          <a:p>
            <a:r>
              <a:rPr lang="en-US" altLang="zh-CN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     </a:t>
            </a:r>
            <a:r>
              <a:rPr lang="zh-CN" altLang="en-US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统计总秒数 </a:t>
            </a:r>
            <a:r>
              <a:rPr lang="en-US" altLang="zh-CN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++seconds;</a:t>
            </a:r>
          </a:p>
          <a:p>
            <a:r>
              <a:rPr lang="en-US" altLang="zh-CN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     </a:t>
            </a:r>
            <a:r>
              <a:rPr lang="zh-CN" altLang="en-US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统计时间间隔 </a:t>
            </a:r>
            <a:r>
              <a:rPr lang="en-US" altLang="zh-CN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++inter;</a:t>
            </a:r>
          </a:p>
          <a:p>
            <a:r>
              <a:rPr lang="en-US" altLang="zh-CN" dirty="0">
                <a:solidFill>
                  <a:srgbClr val="FF33CC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090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7E6C3F3-FD81-460C-85A1-986014C2E798}" type="slidenum">
              <a:rPr lang="en-US" altLang="zh-CN" sz="1200">
                <a:ea typeface="楷体_GB2312" pitchFamily="49" charset="-122"/>
              </a:rPr>
              <a:pPr algn="r" eaLnBrk="1" hangingPunct="1"/>
              <a:t>83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7130321" y="5093755"/>
            <a:ext cx="4680000" cy="397638"/>
          </a:xfrm>
          <a:prstGeom prst="roundRect">
            <a:avLst/>
          </a:prstGeom>
          <a:solidFill>
            <a:schemeClr val="bg1">
              <a:alpha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130321" y="2159975"/>
            <a:ext cx="4680000" cy="10440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4" name="圆角矩形 1">
            <a:extLst>
              <a:ext uri="{FF2B5EF4-FFF2-40B4-BE49-F238E27FC236}">
                <a16:creationId xmlns:a16="http://schemas.microsoft.com/office/drawing/2014/main" id="{AE51C5E6-EDE6-486D-AD2D-38091B9F3120}"/>
              </a:ext>
            </a:extLst>
          </p:cNvPr>
          <p:cNvSpPr/>
          <p:nvPr/>
        </p:nvSpPr>
        <p:spPr bwMode="auto">
          <a:xfrm>
            <a:off x="7130321" y="3257865"/>
            <a:ext cx="4680000" cy="711195"/>
          </a:xfrm>
          <a:prstGeom prst="roundRect">
            <a:avLst/>
          </a:prstGeom>
          <a:solidFill>
            <a:schemeClr val="bg1">
              <a:alpha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华文中宋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3E4F88-DE99-4719-BCF0-A41A82ACEFB6}"/>
              </a:ext>
            </a:extLst>
          </p:cNvPr>
          <p:cNvSpPr/>
          <p:nvPr/>
        </p:nvSpPr>
        <p:spPr bwMode="auto">
          <a:xfrm>
            <a:off x="7130321" y="3203975"/>
            <a:ext cx="4269250" cy="76508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73EBDA5-FDD7-46FC-8098-63D98F63D87C}"/>
              </a:ext>
            </a:extLst>
          </p:cNvPr>
          <p:cNvSpPr/>
          <p:nvPr/>
        </p:nvSpPr>
        <p:spPr bwMode="auto">
          <a:xfrm>
            <a:off x="7130321" y="5049180"/>
            <a:ext cx="4269250" cy="44221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14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198662" grpId="0"/>
      <p:bldP spid="198663" grpId="0" animBg="1"/>
      <p:bldP spid="198664" grpId="0"/>
      <p:bldP spid="198665" grpId="0" animBg="1"/>
      <p:bldP spid="198666" grpId="0" animBg="1"/>
      <p:bldP spid="2" grpId="0" animBg="1"/>
      <p:bldP spid="13" grpId="0" animBg="1"/>
      <p:bldP spid="14" grpId="0" animBg="1"/>
      <p:bldP spid="3" grpId="0" animBg="1"/>
      <p:bldP spid="1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6"/>
          <p:cNvSpPr>
            <a:spLocks noChangeArrowheads="1"/>
          </p:cNvSpPr>
          <p:nvPr/>
        </p:nvSpPr>
        <p:spPr bwMode="auto">
          <a:xfrm>
            <a:off x="154499" y="8620"/>
            <a:ext cx="11521328" cy="7140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sign;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=0, seconds=0, inter=0, longest=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&amp;sign);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while(sign != 0)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{	if(sign == 1)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	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if(inter &gt; longest) 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longest = inter;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inter =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else </a:t>
            </a:r>
            <a:r>
              <a:rPr lang="en-US" altLang="zh-CN" b="1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if(sign == 2)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{	++seconds;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++inter;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&amp;sign);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("seconds = %d,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=%d, longest=%d \n", seconds,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, longest);</a:t>
            </a:r>
            <a:endParaRPr lang="zh-CN" altLang="zh-C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  <p:sp>
        <p:nvSpPr>
          <p:cNvPr id="819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5C515F9-2B3E-4941-86AA-C30EE678CFF8}" type="slidenum">
              <a:rPr lang="en-US" altLang="zh-CN" sz="1200">
                <a:ea typeface="楷体_GB2312" pitchFamily="49" charset="-122"/>
              </a:rPr>
              <a:pPr algn="r" eaLnBrk="1" hangingPunct="1"/>
              <a:t>84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545256" y="1223755"/>
            <a:ext cx="509203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pt-BR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longest</a:t>
            </a:r>
            <a:r>
              <a:rPr lang="zh-CN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应初始化成一个尽量小的数</a:t>
            </a:r>
            <a:r>
              <a:rPr lang="en-US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之后根据进一步</a:t>
            </a:r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所获</a:t>
            </a:r>
            <a:r>
              <a:rPr lang="zh-CN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信息</a:t>
            </a:r>
            <a:r>
              <a:rPr lang="en-US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通过赋值</a:t>
            </a:r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操作</a:t>
            </a:r>
            <a:r>
              <a:rPr lang="zh-CN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逐步修正</a:t>
            </a:r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6860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ea typeface="黑体" pitchFamily="49" charset="-122"/>
              </a:rPr>
              <a:t>小结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分支流程及其控制方法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黑体" pitchFamily="49" charset="-122"/>
                <a:cs typeface="Arial" charset="0"/>
              </a:rPr>
              <a:t>if...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黑体" pitchFamily="49" charset="-122"/>
                <a:cs typeface="Arial" charset="0"/>
              </a:rPr>
              <a:t>if...else...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黑体" pitchFamily="49" charset="-122"/>
                <a:cs typeface="Arial" charset="0"/>
              </a:rPr>
              <a:t>switch... (break)</a:t>
            </a:r>
          </a:p>
          <a:p>
            <a:pPr lvl="1"/>
            <a:r>
              <a:rPr kumimoji="0" lang="zh-CN" altLang="en-US" sz="2000" b="1" dirty="0">
                <a:latin typeface="Arial" charset="0"/>
                <a:ea typeface="黑体" pitchFamily="49" charset="-122"/>
              </a:rPr>
              <a:t>嵌套</a:t>
            </a:r>
          </a:p>
          <a:p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循环流程及其控制方法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黑体" pitchFamily="49" charset="-122"/>
                <a:cs typeface="Arial" charset="0"/>
              </a:rPr>
              <a:t>while... 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黑体" pitchFamily="49" charset="-122"/>
                <a:cs typeface="Arial" charset="0"/>
              </a:rPr>
              <a:t>do...while...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黑体" pitchFamily="49" charset="-122"/>
                <a:cs typeface="Arial" charset="0"/>
              </a:rPr>
              <a:t>for...</a:t>
            </a:r>
          </a:p>
          <a:p>
            <a:pPr lvl="1"/>
            <a:r>
              <a:rPr kumimoji="0" lang="zh-CN" altLang="en-US" sz="2000" b="1" dirty="0">
                <a:latin typeface="Arial" charset="0"/>
                <a:ea typeface="黑体" pitchFamily="49" charset="-122"/>
              </a:rPr>
              <a:t>嵌套</a:t>
            </a:r>
          </a:p>
          <a:p>
            <a:pPr lvl="1"/>
            <a:r>
              <a:rPr lang="en-US" altLang="zh-CN" sz="2000" b="1" dirty="0">
                <a:latin typeface="Arial" charset="0"/>
                <a:cs typeface="Arial" charset="0"/>
              </a:rPr>
              <a:t>break / continue</a:t>
            </a:r>
          </a:p>
          <a:p>
            <a:r>
              <a:rPr lang="zh-CN" altLang="en-US" sz="2400" b="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运用</a:t>
            </a:r>
          </a:p>
          <a:p>
            <a:pPr lvl="1"/>
            <a:r>
              <a:rPr kumimoji="0" lang="zh-CN" altLang="en-US" sz="2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自顶向下，逐步求精</a:t>
            </a:r>
            <a:endParaRPr kumimoji="0" lang="en-US" altLang="zh-CN" sz="2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kumimoji="0" lang="zh-CN" altLang="en-US" sz="2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分类、穷举、迭代</a:t>
            </a:r>
            <a:endParaRPr kumimoji="0" lang="en-US" altLang="zh-CN" sz="2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2"/>
            <a:endParaRPr kumimoji="0" lang="zh-CN" altLang="en-US" sz="1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84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EF34786-377C-49C1-A2C5-448BE6DA6E78}" type="slidenum">
              <a:rPr lang="en-US" altLang="zh-CN" sz="1200">
                <a:ea typeface="楷体_GB2312" pitchFamily="49" charset="-122"/>
              </a:rPr>
              <a:pPr algn="r" eaLnBrk="1" hangingPunct="1"/>
              <a:t>85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899358-C7A5-425B-80E3-7791209249D6}"/>
              </a:ext>
            </a:extLst>
          </p:cNvPr>
          <p:cNvSpPr txBox="1"/>
          <p:nvPr/>
        </p:nvSpPr>
        <p:spPr>
          <a:xfrm>
            <a:off x="3604055" y="1133745"/>
            <a:ext cx="360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conditional clauses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92DC4D-802B-4509-947A-490A01D3B51B}"/>
              </a:ext>
            </a:extLst>
          </p:cNvPr>
          <p:cNvSpPr txBox="1"/>
          <p:nvPr/>
        </p:nvSpPr>
        <p:spPr>
          <a:xfrm>
            <a:off x="3604055" y="1595410"/>
            <a:ext cx="360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alternative clauses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F53DD7-579B-4A1D-873E-8333472CEA70}"/>
              </a:ext>
            </a:extLst>
          </p:cNvPr>
          <p:cNvSpPr txBox="1"/>
          <p:nvPr/>
        </p:nvSpPr>
        <p:spPr>
          <a:xfrm>
            <a:off x="3604055" y="2078850"/>
            <a:ext cx="360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choice clauses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4CF1DB-F118-47DA-A561-66A1E74C8E1B}"/>
              </a:ext>
            </a:extLst>
          </p:cNvPr>
          <p:cNvSpPr txBox="1"/>
          <p:nvPr/>
        </p:nvSpPr>
        <p:spPr>
          <a:xfrm>
            <a:off x="3604055" y="2798930"/>
            <a:ext cx="360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repetition clauses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0019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4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th-TH" sz="2400" b="0" dirty="0">
                <a:latin typeface="黑体" pitchFamily="49" charset="-122"/>
                <a:ea typeface="黑体" pitchFamily="49" charset="-122"/>
              </a:rPr>
              <a:t>要求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/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会运用分支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/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循环流程控制语句实现简单的计算任务</a:t>
            </a:r>
          </a:p>
          <a:p>
            <a:pPr lvl="2"/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一个程序代码量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≈20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行，</a:t>
            </a:r>
          </a:p>
          <a:p>
            <a:pPr lvl="2">
              <a:buNone/>
            </a:pP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	在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main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函数中完成数据定义、输入、分支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/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循环处理、输出</a:t>
            </a:r>
          </a:p>
          <a:p>
            <a:pPr lvl="1"/>
            <a:endParaRPr kumimoji="0"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能够定位出错行，修改程序中的语法错误</a:t>
            </a:r>
          </a:p>
          <a:p>
            <a:pPr lvl="1"/>
            <a:endParaRPr kumimoji="0"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继续保持良好的编程习惯</a:t>
            </a:r>
            <a:endParaRPr kumimoji="0" lang="en-US" altLang="zh-CN" dirty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不用</a:t>
            </a:r>
            <a:r>
              <a:rPr kumimoji="0" lang="en-US" altLang="zh-CN" dirty="0" err="1">
                <a:latin typeface="黑体" pitchFamily="49" charset="-122"/>
                <a:ea typeface="黑体" pitchFamily="49" charset="-122"/>
              </a:rPr>
              <a:t>goto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，子语句缩进并写在花括号中，多分支语句代替多个并列的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if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，循环语句使用原则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…</a:t>
            </a:r>
          </a:p>
          <a:p>
            <a:pPr lvl="2"/>
            <a:endParaRPr kumimoji="0"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84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EF34786-377C-49C1-A2C5-448BE6DA6E78}" type="slidenum">
              <a:rPr lang="en-US" altLang="zh-CN" sz="1200">
                <a:ea typeface="楷体_GB2312" pitchFamily="49" charset="-122"/>
              </a:rPr>
              <a:pPr algn="r" eaLnBrk="1" hangingPunct="1"/>
              <a:t>86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36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求最值</a:t>
            </a:r>
            <a:r>
              <a:rPr lang="en-US" altLang="zh-CN" dirty="0"/>
              <a:t>-</a:t>
            </a:r>
            <a:r>
              <a:rPr lang="zh-CN" altLang="en-US" dirty="0"/>
              <a:t>解法一</a:t>
            </a: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311111" y="1043735"/>
            <a:ext cx="11520000" cy="51398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n1, n2, n3, max;	</a:t>
            </a: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("Please enter three numbers: \n");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d%d%d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n1, &amp;n2, &amp;n3);</a:t>
            </a:r>
          </a:p>
          <a:p>
            <a:pPr eaLnBrk="1" hangingPunct="1"/>
            <a:r>
              <a:rPr lang="pt-BR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if(n1 &gt; n2)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n1;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max = n2;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if(n3 &gt; max)</a:t>
            </a:r>
          </a:p>
          <a:p>
            <a:pPr eaLnBrk="1" hangingPunct="1"/>
            <a:r>
              <a:rPr lang="pt-BR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 = n3;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"The max: %d \n" , max);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ADD5165-E9E5-4F95-AD43-F0C0675E90AD}" type="slidenum">
              <a:rPr lang="en-US" altLang="zh-CN" sz="1200">
                <a:ea typeface="楷体_GB2312" pitchFamily="49" charset="-122"/>
              </a:rPr>
              <a:pPr algn="r" eaLnBrk="1" hangingPunct="1"/>
              <a:t>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右大括号 1"/>
          <p:cNvSpPr/>
          <p:nvPr/>
        </p:nvSpPr>
        <p:spPr bwMode="auto">
          <a:xfrm>
            <a:off x="4790061" y="2933260"/>
            <a:ext cx="396000" cy="126014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9932" y="3293300"/>
            <a:ext cx="369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求出前两个数中的大数</a:t>
            </a:r>
          </a:p>
        </p:txBody>
      </p:sp>
      <p:sp>
        <p:nvSpPr>
          <p:cNvPr id="8" name="右大括号 7"/>
          <p:cNvSpPr/>
          <p:nvPr/>
        </p:nvSpPr>
        <p:spPr bwMode="auto">
          <a:xfrm>
            <a:off x="4790061" y="4338868"/>
            <a:ext cx="396000" cy="63007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9932" y="4407495"/>
            <a:ext cx="3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判断谁是最大的数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3490639"/>
      </p:ext>
    </p:extLst>
  </p:cSld>
  <p:clrMapOvr>
    <a:masterClrMapping/>
  </p:clrMapOvr>
</p:sld>
</file>

<file path=ppt/theme/theme1.xml><?xml version="1.0" encoding="utf-8"?>
<a:theme xmlns:a="http://schemas.openxmlformats.org/drawingml/2006/main" name="我的PPT母板">
  <a:themeElements>
    <a:clrScheme name="我的PPT母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FF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E70000"/>
      </a:accent6>
      <a:hlink>
        <a:srgbClr val="009999"/>
      </a:hlink>
      <a:folHlink>
        <a:srgbClr val="99CC00"/>
      </a:folHlink>
    </a:clrScheme>
    <a:fontScheme name="我的PPT母板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我的PPT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10043</TotalTime>
  <Words>10791</Words>
  <Application>Microsoft Office PowerPoint</Application>
  <PresentationFormat>自定义</PresentationFormat>
  <Paragraphs>1736</Paragraphs>
  <Slides>86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7" baseType="lpstr">
      <vt:lpstr>黑体</vt:lpstr>
      <vt:lpstr>华文中宋</vt:lpstr>
      <vt:lpstr>楷体_GB2312</vt:lpstr>
      <vt:lpstr>Arial</vt:lpstr>
      <vt:lpstr>Calibri</vt:lpstr>
      <vt:lpstr>Comic Sans MS</vt:lpstr>
      <vt:lpstr>Courier New</vt:lpstr>
      <vt:lpstr>Times New Roman</vt:lpstr>
      <vt:lpstr>Wingdings</vt:lpstr>
      <vt:lpstr>Wingdings 3</vt:lpstr>
      <vt:lpstr>我的PPT母板</vt:lpstr>
      <vt:lpstr>step by step</vt:lpstr>
      <vt:lpstr>C语言的语句（statement）</vt:lpstr>
      <vt:lpstr>PowerPoint 演示文稿</vt:lpstr>
      <vt:lpstr>分支流程的基本形式及其控制语句</vt:lpstr>
      <vt:lpstr>分支控制-if语句</vt:lpstr>
      <vt:lpstr>分支控制-if语句</vt:lpstr>
      <vt:lpstr>分支流程的书写</vt:lpstr>
      <vt:lpstr>例子-求最值</vt:lpstr>
      <vt:lpstr>求最值-解法一</vt:lpstr>
      <vt:lpstr>求最值-解法一</vt:lpstr>
      <vt:lpstr>求最值-解法二</vt:lpstr>
      <vt:lpstr>求最值-解法二</vt:lpstr>
      <vt:lpstr>求最值-解法三</vt:lpstr>
      <vt:lpstr>求最值-解法三</vt:lpstr>
      <vt:lpstr>嵌套if分支流程的书写</vt:lpstr>
      <vt:lpstr>嵌套if分支流程的书写</vt:lpstr>
      <vt:lpstr>嵌套if分支流程的书写</vt:lpstr>
      <vt:lpstr>例子-二次方程求根</vt:lpstr>
      <vt:lpstr>例子-二次方程求根</vt:lpstr>
      <vt:lpstr>例子-二次方程求根</vt:lpstr>
      <vt:lpstr>分支控制-switch 语句</vt:lpstr>
      <vt:lpstr>分支控制-switch 语句</vt:lpstr>
      <vt:lpstr>分支控制-switch 语句</vt:lpstr>
      <vt:lpstr>PowerPoint 演示文稿</vt:lpstr>
      <vt:lpstr>分支控制-switch 语句</vt:lpstr>
      <vt:lpstr>分支控制-嵌套switch 语句</vt:lpstr>
      <vt:lpstr>多分支流程用 嵌套的 if-else 语句 还是 switch 语句？</vt:lpstr>
      <vt:lpstr>分支流程（conditional flow）</vt:lpstr>
      <vt:lpstr>循环流程的基本形式及其控制语句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两类循环的异同点</vt:lpstr>
      <vt:lpstr>思考：i++ 和 sum += i的顺序可以交换么？ </vt:lpstr>
      <vt:lpstr>while语句和do...while语句的书写</vt:lpstr>
      <vt:lpstr>for 语句</vt:lpstr>
      <vt:lpstr>PowerPoint 演示文稿</vt:lpstr>
      <vt:lpstr>控制循环流程用while、do-while还是for语句？</vt:lpstr>
      <vt:lpstr>利用循环提高程序的鲁棒性</vt:lpstr>
      <vt:lpstr>防止输入错导致的死循环*</vt:lpstr>
      <vt:lpstr>循环流程的嵌套</vt:lpstr>
      <vt:lpstr>例1.4 输出一个九九乘法表。</vt:lpstr>
      <vt:lpstr>PowerPoint 演示文稿</vt:lpstr>
      <vt:lpstr>例1.5 求输入的一个正整数的阶乘并输出。</vt:lpstr>
      <vt:lpstr>例1.5’ 每输入一个正整数，输出其阶乘，直到输入0。</vt:lpstr>
      <vt:lpstr>例1.5’ 每输入一个正整数，输出其阶乘，直到输入0。</vt:lpstr>
      <vt:lpstr>循环的优化</vt:lpstr>
      <vt:lpstr>循环的注意事项</vt:lpstr>
      <vt:lpstr>循环的注意事项</vt:lpstr>
      <vt:lpstr>循环的注意事项</vt:lpstr>
      <vt:lpstr>循环的注意事项</vt:lpstr>
      <vt:lpstr>循环流程的折断(break)</vt:lpstr>
      <vt:lpstr>PowerPoint 演示文稿</vt:lpstr>
      <vt:lpstr>PowerPoint 演示文稿</vt:lpstr>
      <vt:lpstr>PowerPoint 演示文稿</vt:lpstr>
      <vt:lpstr>循环流程的折断(break)</vt:lpstr>
      <vt:lpstr>PowerPoint 演示文稿</vt:lpstr>
      <vt:lpstr>PowerPoint 演示文稿</vt:lpstr>
      <vt:lpstr>可以用goto控制嵌套循环的折断</vt:lpstr>
      <vt:lpstr>PowerPoint 演示文稿</vt:lpstr>
      <vt:lpstr>用标志变量辅助实现嵌套循环的折断</vt:lpstr>
      <vt:lpstr>循环流程的接续(continue)</vt:lpstr>
      <vt:lpstr>PowerPoint 演示文稿</vt:lpstr>
      <vt:lpstr>PowerPoint 演示文稿</vt:lpstr>
      <vt:lpstr>PowerPoint 演示文稿</vt:lpstr>
      <vt:lpstr>除非：</vt:lpstr>
      <vt:lpstr>PowerPoint 演示文稿</vt:lpstr>
      <vt:lpstr>流程控制方法小结</vt:lpstr>
      <vt:lpstr>C语言的流程控制语句（statement）</vt:lpstr>
      <vt:lpstr>流程控制方法运用-1</vt:lpstr>
      <vt:lpstr>流程控制方法运用-2</vt:lpstr>
      <vt:lpstr>PowerPoint 演示文稿</vt:lpstr>
      <vt:lpstr>PowerPoint 演示文稿</vt:lpstr>
      <vt:lpstr>错误的做法</vt:lpstr>
      <vt:lpstr>错误的做法</vt:lpstr>
      <vt:lpstr>流程控制方法运用-3</vt:lpstr>
      <vt:lpstr>PowerPoint 演示文稿</vt:lpstr>
      <vt:lpstr>流程控制方法运用-4</vt:lpstr>
      <vt:lpstr>PowerPoint 演示文稿</vt:lpstr>
      <vt:lpstr>自顶向下，逐步求精</vt:lpstr>
      <vt:lpstr>PowerPoint 演示文稿</vt:lpstr>
      <vt:lpstr>小结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程序的流程控制方法</dc:title>
  <dc:creator>liu</dc:creator>
  <cp:lastModifiedBy>chenxin</cp:lastModifiedBy>
  <cp:revision>585</cp:revision>
  <cp:lastPrinted>1601-01-01T00:00:00Z</cp:lastPrinted>
  <dcterms:created xsi:type="dcterms:W3CDTF">2011-09-02T01:59:06Z</dcterms:created>
  <dcterms:modified xsi:type="dcterms:W3CDTF">2024-10-10T08:03:57Z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