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07"/>
  </p:notesMasterIdLst>
  <p:handoutMasterIdLst>
    <p:handoutMasterId r:id="rId108"/>
  </p:handoutMasterIdLst>
  <p:sldIdLst>
    <p:sldId id="806" r:id="rId2"/>
    <p:sldId id="984" r:id="rId3"/>
    <p:sldId id="875" r:id="rId4"/>
    <p:sldId id="876" r:id="rId5"/>
    <p:sldId id="2474" r:id="rId6"/>
    <p:sldId id="882" r:id="rId7"/>
    <p:sldId id="883" r:id="rId8"/>
    <p:sldId id="886" r:id="rId9"/>
    <p:sldId id="2292" r:id="rId10"/>
    <p:sldId id="893" r:id="rId11"/>
    <p:sldId id="1100" r:id="rId12"/>
    <p:sldId id="1099" r:id="rId13"/>
    <p:sldId id="899" r:id="rId14"/>
    <p:sldId id="900" r:id="rId15"/>
    <p:sldId id="906" r:id="rId16"/>
    <p:sldId id="908" r:id="rId17"/>
    <p:sldId id="909" r:id="rId18"/>
    <p:sldId id="2297" r:id="rId19"/>
    <p:sldId id="922" r:id="rId20"/>
    <p:sldId id="1101" r:id="rId21"/>
    <p:sldId id="928" r:id="rId22"/>
    <p:sldId id="1102" r:id="rId23"/>
    <p:sldId id="1049" r:id="rId24"/>
    <p:sldId id="1587" r:id="rId25"/>
    <p:sldId id="1549" r:id="rId26"/>
    <p:sldId id="1053" r:id="rId27"/>
    <p:sldId id="1054" r:id="rId28"/>
    <p:sldId id="1550" r:id="rId29"/>
    <p:sldId id="1588" r:id="rId30"/>
    <p:sldId id="1062" r:id="rId31"/>
    <p:sldId id="1589" r:id="rId32"/>
    <p:sldId id="1590" r:id="rId33"/>
    <p:sldId id="1567" r:id="rId34"/>
    <p:sldId id="1065" r:id="rId35"/>
    <p:sldId id="1568" r:id="rId36"/>
    <p:sldId id="1569" r:id="rId37"/>
    <p:sldId id="1072" r:id="rId38"/>
    <p:sldId id="1073" r:id="rId39"/>
    <p:sldId id="1074" r:id="rId40"/>
    <p:sldId id="1093" r:id="rId41"/>
    <p:sldId id="2289" r:id="rId42"/>
    <p:sldId id="1081" r:id="rId43"/>
    <p:sldId id="2475" r:id="rId44"/>
    <p:sldId id="1083" r:id="rId45"/>
    <p:sldId id="1085" r:id="rId46"/>
    <p:sldId id="2476" r:id="rId47"/>
    <p:sldId id="2477" r:id="rId48"/>
    <p:sldId id="807" r:id="rId49"/>
    <p:sldId id="919" r:id="rId50"/>
    <p:sldId id="926" r:id="rId51"/>
    <p:sldId id="1544" r:id="rId52"/>
    <p:sldId id="932" r:id="rId53"/>
    <p:sldId id="930" r:id="rId54"/>
    <p:sldId id="934" r:id="rId55"/>
    <p:sldId id="1089" r:id="rId56"/>
    <p:sldId id="1091" r:id="rId57"/>
    <p:sldId id="1228" r:id="rId58"/>
    <p:sldId id="1087" r:id="rId59"/>
    <p:sldId id="1088" r:id="rId60"/>
    <p:sldId id="1545" r:id="rId61"/>
    <p:sldId id="1152" r:id="rId62"/>
    <p:sldId id="1153" r:id="rId63"/>
    <p:sldId id="1546" r:id="rId64"/>
    <p:sldId id="2301" r:id="rId65"/>
    <p:sldId id="1548" r:id="rId66"/>
    <p:sldId id="1235" r:id="rId67"/>
    <p:sldId id="1547" r:id="rId68"/>
    <p:sldId id="2300" r:id="rId69"/>
    <p:sldId id="1223" r:id="rId70"/>
    <p:sldId id="1232" r:id="rId71"/>
    <p:sldId id="1212" r:id="rId72"/>
    <p:sldId id="1213" r:id="rId73"/>
    <p:sldId id="1211" r:id="rId74"/>
    <p:sldId id="1911" r:id="rId75"/>
    <p:sldId id="1161" r:id="rId76"/>
    <p:sldId id="1155" r:id="rId77"/>
    <p:sldId id="1912" r:id="rId78"/>
    <p:sldId id="1226" r:id="rId79"/>
    <p:sldId id="1265" r:id="rId80"/>
    <p:sldId id="1913" r:id="rId81"/>
    <p:sldId id="758" r:id="rId82"/>
    <p:sldId id="1898" r:id="rId83"/>
    <p:sldId id="1899" r:id="rId84"/>
    <p:sldId id="1173" r:id="rId85"/>
    <p:sldId id="1178" r:id="rId86"/>
    <p:sldId id="1183" r:id="rId87"/>
    <p:sldId id="1903" r:id="rId88"/>
    <p:sldId id="1900" r:id="rId89"/>
    <p:sldId id="1901" r:id="rId90"/>
    <p:sldId id="1902" r:id="rId91"/>
    <p:sldId id="1904" r:id="rId92"/>
    <p:sldId id="1187" r:id="rId93"/>
    <p:sldId id="1905" r:id="rId94"/>
    <p:sldId id="1193" r:id="rId95"/>
    <p:sldId id="1194" r:id="rId96"/>
    <p:sldId id="1195" r:id="rId97"/>
    <p:sldId id="1196" r:id="rId98"/>
    <p:sldId id="1197" r:id="rId99"/>
    <p:sldId id="1198" r:id="rId100"/>
    <p:sldId id="1199" r:id="rId101"/>
    <p:sldId id="1200" r:id="rId102"/>
    <p:sldId id="1201" r:id="rId103"/>
    <p:sldId id="1202" r:id="rId104"/>
    <p:sldId id="976" r:id="rId105"/>
    <p:sldId id="1095" r:id="rId106"/>
  </p:sldIdLst>
  <p:sldSz cx="12190413" cy="6858000"/>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CC00CC"/>
    <a:srgbClr val="FF00FF"/>
    <a:srgbClr val="FF0000"/>
    <a:srgbClr val="0000CC"/>
    <a:srgbClr val="4D4D4D"/>
    <a:srgbClr val="3366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82" autoAdjust="0"/>
    <p:restoredTop sz="80448" autoAdjust="0"/>
  </p:normalViewPr>
  <p:slideViewPr>
    <p:cSldViewPr>
      <p:cViewPr varScale="1">
        <p:scale>
          <a:sx n="63" d="100"/>
          <a:sy n="63" d="100"/>
        </p:scale>
        <p:origin x="256" y="60"/>
      </p:cViewPr>
      <p:guideLst>
        <p:guide orient="horz" pos="2160"/>
        <p:guide pos="3840"/>
      </p:guideLst>
    </p:cSldViewPr>
  </p:slideViewPr>
  <p:outlineViewPr>
    <p:cViewPr>
      <p:scale>
        <a:sx n="33" d="100"/>
        <a:sy n="33" d="100"/>
      </p:scale>
      <p:origin x="0" y="6288"/>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34BE4FCA-7A15-4542-AC69-9843BABF1A18}" type="datetimeFigureOut">
              <a:rPr lang="zh-CN" altLang="en-US"/>
              <a:pPr>
                <a:defRPr/>
              </a:pPr>
              <a:t>2023/11/7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EC716953-2D78-4130-B5F0-0E02930E65B0}" type="slidenum">
              <a:rPr lang="zh-CN" altLang="en-US"/>
              <a:pPr>
                <a:defRPr/>
              </a:pPr>
              <a:t>‹#›</a:t>
            </a:fld>
            <a:endParaRPr lang="zh-CN" altLang="en-US"/>
          </a:p>
        </p:txBody>
      </p:sp>
    </p:spTree>
    <p:extLst>
      <p:ext uri="{BB962C8B-B14F-4D97-AF65-F5344CB8AC3E}">
        <p14:creationId xmlns:p14="http://schemas.microsoft.com/office/powerpoint/2010/main" val="26967701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cs typeface="+mn-cs"/>
              </a:defRPr>
            </a:lvl1pPr>
          </a:lstStyle>
          <a:p>
            <a:pPr>
              <a:defRPr/>
            </a:pPr>
            <a:endParaRPr lang="en-US" altLang="zh-CN"/>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cs typeface="+mn-cs"/>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cs typeface="+mn-cs"/>
              </a:defRPr>
            </a:lvl1pPr>
          </a:lstStyle>
          <a:p>
            <a:pPr>
              <a:defRPr/>
            </a:pPr>
            <a:endParaRPr lang="en-US" altLang="zh-CN"/>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6321683C-8CA4-4C4E-BE27-239105B6B8F4}" type="slidenum">
              <a:rPr lang="en-US" altLang="zh-CN"/>
              <a:pPr>
                <a:defRPr/>
              </a:pPr>
              <a:t>‹#›</a:t>
            </a:fld>
            <a:endParaRPr lang="en-US" altLang="zh-CN"/>
          </a:p>
        </p:txBody>
      </p:sp>
    </p:spTree>
    <p:extLst>
      <p:ext uri="{BB962C8B-B14F-4D97-AF65-F5344CB8AC3E}">
        <p14:creationId xmlns:p14="http://schemas.microsoft.com/office/powerpoint/2010/main" val="13826943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756D76F-F9F4-4C4D-BA42-3768D6F5798B}" type="slidenum">
              <a:rPr lang="en-US" altLang="zh-CN" smtClean="0"/>
              <a:pPr/>
              <a:t>1</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86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868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17744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392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74742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黑板画内存图</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1" baseline="30000" dirty="0"/>
          </a:p>
        </p:txBody>
      </p:sp>
    </p:spTree>
    <p:extLst>
      <p:ext uri="{BB962C8B-B14F-4D97-AF65-F5344CB8AC3E}">
        <p14:creationId xmlns:p14="http://schemas.microsoft.com/office/powerpoint/2010/main" val="413438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dirty="0"/>
          </a:p>
        </p:txBody>
      </p:sp>
    </p:spTree>
    <p:extLst>
      <p:ext uri="{BB962C8B-B14F-4D97-AF65-F5344CB8AC3E}">
        <p14:creationId xmlns:p14="http://schemas.microsoft.com/office/powerpoint/2010/main" val="262349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fld id="{46B8D2A1-C28B-47D9-A897-E25C0CBE955D}" type="slidenum">
              <a:rPr lang="en-US" altLang="zh-CN" sz="1200" smtClean="0"/>
              <a:pPr/>
              <a:t>48</a:t>
            </a:fld>
            <a:endParaRPr lang="en-US" altLang="zh-CN" sz="1200"/>
          </a:p>
        </p:txBody>
      </p:sp>
      <p:sp>
        <p:nvSpPr>
          <p:cNvPr id="40963" name="Rectangle 2"/>
          <p:cNvSpPr>
            <a:spLocks noGrp="1" noRot="1" noChangeAspect="1" noChangeArrowheads="1" noTextEdit="1"/>
          </p:cNvSpPr>
          <p:nvPr>
            <p:ph type="sldImg"/>
          </p:nvPr>
        </p:nvSpPr>
        <p:spPr>
          <a:xfrm>
            <a:off x="382588" y="685800"/>
            <a:ext cx="6092825"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382588" y="685800"/>
            <a:ext cx="6092825" cy="3429000"/>
          </a:xfrm>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dirty="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382588" y="685800"/>
            <a:ext cx="6092825" cy="3429000"/>
          </a:xfrm>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dirty="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382588" y="685800"/>
            <a:ext cx="6092825" cy="3429000"/>
          </a:xfrm>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dirty="0">
              <a:ea typeface="宋体" charset="-122"/>
            </a:endParaRPr>
          </a:p>
        </p:txBody>
      </p:sp>
    </p:spTree>
    <p:extLst>
      <p:ext uri="{BB962C8B-B14F-4D97-AF65-F5344CB8AC3E}">
        <p14:creationId xmlns:p14="http://schemas.microsoft.com/office/powerpoint/2010/main" val="88733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382588" y="685800"/>
            <a:ext cx="6092825" cy="3429000"/>
          </a:xfrm>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dirty="0">
              <a:ea typeface="宋体" charset="-122"/>
            </a:endParaRPr>
          </a:p>
        </p:txBody>
      </p:sp>
    </p:spTree>
    <p:extLst>
      <p:ext uri="{BB962C8B-B14F-4D97-AF65-F5344CB8AC3E}">
        <p14:creationId xmlns:p14="http://schemas.microsoft.com/office/powerpoint/2010/main" val="3952875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256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187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xfrm>
            <a:off x="382588" y="685800"/>
            <a:ext cx="6092825" cy="3429000"/>
          </a:xfrm>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xfrm>
            <a:off x="382588" y="685800"/>
            <a:ext cx="6092825" cy="3429000"/>
          </a:xfrm>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54371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382588" y="685800"/>
            <a:ext cx="6092825" cy="3429000"/>
          </a:xfrm>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0" lang="en-US" altLang="zh-CN" dirty="0">
              <a:latin typeface="Comic Sans MS" pitchFamily="66" charset="0"/>
              <a:ea typeface="楷体_GB2312"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382588" y="685800"/>
            <a:ext cx="6092825" cy="3429000"/>
          </a:xfrm>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382588" y="685800"/>
            <a:ext cx="6092825" cy="3429000"/>
          </a:xfrm>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382588" y="685800"/>
            <a:ext cx="6092825" cy="3429000"/>
          </a:xfrm>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ea typeface="宋体" charset="-122"/>
            </a:endParaRPr>
          </a:p>
        </p:txBody>
      </p:sp>
    </p:spTree>
    <p:extLst>
      <p:ext uri="{BB962C8B-B14F-4D97-AF65-F5344CB8AC3E}">
        <p14:creationId xmlns:p14="http://schemas.microsoft.com/office/powerpoint/2010/main" val="3614605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8517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0453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zh-CN" altLang="en-US" dirty="0"/>
              <a:t>从编译器角度来看，程序员一般不必关注</a:t>
            </a:r>
          </a:p>
          <a:p>
            <a:pPr marL="0" marR="0" indent="0" algn="l" defTabSz="914400" rtl="0" eaLnBrk="1" fontAlgn="base" latinLnBrk="0" hangingPunct="1">
              <a:lnSpc>
                <a:spcPct val="9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708636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程序员要关心的是</a:t>
            </a:r>
          </a:p>
          <a:p>
            <a:endParaRPr lang="zh-CN" altLang="en-US" dirty="0"/>
          </a:p>
          <a:p>
            <a:endParaRPr lang="zh-CN" altLang="en-US" dirty="0"/>
          </a:p>
        </p:txBody>
      </p:sp>
    </p:spTree>
    <p:extLst>
      <p:ext uri="{BB962C8B-B14F-4D97-AF65-F5344CB8AC3E}">
        <p14:creationId xmlns:p14="http://schemas.microsoft.com/office/powerpoint/2010/main" val="405255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641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dirty="0"/>
              <a:t>有效范围的起点一般是定义或声明结束处，只有标签是一经列出就有效</a:t>
            </a:r>
            <a:r>
              <a:rPr lang="zh-CN" altLang="en-US" dirty="0"/>
              <a:t>。</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62382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7817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fld id="{46B8D2A1-C28B-47D9-A897-E25C0CBE955D}" type="slidenum">
              <a:rPr lang="en-US" altLang="zh-CN" sz="1200" smtClean="0"/>
              <a:pPr/>
              <a:t>80</a:t>
            </a:fld>
            <a:endParaRPr lang="en-US" altLang="zh-CN" sz="1200"/>
          </a:p>
        </p:txBody>
      </p:sp>
      <p:sp>
        <p:nvSpPr>
          <p:cNvPr id="40963" name="Rectangle 2"/>
          <p:cNvSpPr>
            <a:spLocks noGrp="1" noRot="1" noChangeAspect="1" noChangeArrowheads="1" noTextEdit="1"/>
          </p:cNvSpPr>
          <p:nvPr>
            <p:ph type="sldImg"/>
          </p:nvPr>
        </p:nvSpPr>
        <p:spPr>
          <a:xfrm>
            <a:off x="382588" y="685800"/>
            <a:ext cx="6092825"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ABFB0A-7492-40DF-8C8F-EDEDD1EFD517}" type="slidenum">
              <a:rPr lang="en-US" altLang="zh-CN" smtClean="0"/>
              <a:pPr>
                <a:defRPr/>
              </a:pPr>
              <a:t>81</a:t>
            </a:fld>
            <a:endParaRPr lang="en-US" altLang="zh-CN"/>
          </a:p>
        </p:txBody>
      </p:sp>
    </p:spTree>
    <p:extLst>
      <p:ext uri="{BB962C8B-B14F-4D97-AF65-F5344CB8AC3E}">
        <p14:creationId xmlns:p14="http://schemas.microsoft.com/office/powerpoint/2010/main" val="5788592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ABFB0A-7492-40DF-8C8F-EDEDD1EFD517}" type="slidenum">
              <a:rPr lang="en-US" altLang="zh-CN" smtClean="0"/>
              <a:pPr>
                <a:defRPr/>
              </a:pPr>
              <a:t>82</a:t>
            </a:fld>
            <a:endParaRPr lang="en-US" altLang="zh-CN"/>
          </a:p>
        </p:txBody>
      </p:sp>
    </p:spTree>
    <p:extLst>
      <p:ext uri="{BB962C8B-B14F-4D97-AF65-F5344CB8AC3E}">
        <p14:creationId xmlns:p14="http://schemas.microsoft.com/office/powerpoint/2010/main" val="2288805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ABFB0A-7492-40DF-8C8F-EDEDD1EFD517}" type="slidenum">
              <a:rPr lang="en-US" altLang="zh-CN" smtClean="0"/>
              <a:pPr>
                <a:defRPr/>
              </a:pPr>
              <a:t>83</a:t>
            </a:fld>
            <a:endParaRPr lang="en-US" altLang="zh-CN"/>
          </a:p>
        </p:txBody>
      </p:sp>
    </p:spTree>
    <p:extLst>
      <p:ext uri="{BB962C8B-B14F-4D97-AF65-F5344CB8AC3E}">
        <p14:creationId xmlns:p14="http://schemas.microsoft.com/office/powerpoint/2010/main" val="211830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280560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636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从数学函数 到 </a:t>
            </a:r>
            <a:r>
              <a:rPr lang="en-US" altLang="zh-CN" dirty="0"/>
              <a:t>C</a:t>
            </a:r>
            <a:r>
              <a:rPr lang="zh-CN" altLang="en-US" dirty="0"/>
              <a:t>语言函数的 演变</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392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140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152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427"/>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9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3887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827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89902" y="76200"/>
            <a:ext cx="2998925" cy="6737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3122" y="76200"/>
            <a:ext cx="8793606" cy="6737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298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23279" y="722313"/>
            <a:ext cx="1151528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38094" y="1941513"/>
            <a:ext cx="5369284"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10552" y="1941513"/>
            <a:ext cx="5371401"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8143875" y="6343650"/>
            <a:ext cx="3860800" cy="457200"/>
          </a:xfrm>
          <a:prstGeom prst="rect">
            <a:avLst/>
          </a:prstGeom>
        </p:spPr>
        <p:txBody>
          <a:bodyPr/>
          <a:lstStyle>
            <a:lvl1pPr eaLnBrk="1" hangingPunct="1">
              <a:defRPr>
                <a:latin typeface="Arial" charset="0"/>
                <a:ea typeface="宋体" pitchFamily="2" charset="-122"/>
                <a:cs typeface="+mn-cs"/>
              </a:defRPr>
            </a:lvl1pPr>
          </a:lstStyle>
          <a:p>
            <a:pPr>
              <a:defRPr/>
            </a:pPr>
            <a:endParaRPr lang="en-US" altLang="zh-CN"/>
          </a:p>
        </p:txBody>
      </p:sp>
      <p:sp>
        <p:nvSpPr>
          <p:cNvPr id="6" name="灯片编号占位符 5"/>
          <p:cNvSpPr>
            <a:spLocks noGrp="1"/>
          </p:cNvSpPr>
          <p:nvPr>
            <p:ph type="sldNum" sz="quarter" idx="11"/>
          </p:nvPr>
        </p:nvSpPr>
        <p:spPr>
          <a:xfrm>
            <a:off x="193675" y="6361113"/>
            <a:ext cx="2541588"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itchFamily="34" charset="0"/>
                <a:ea typeface="宋体" pitchFamily="2" charset="-122"/>
              </a:defRPr>
            </a:lvl1pPr>
          </a:lstStyle>
          <a:p>
            <a:pPr>
              <a:defRPr/>
            </a:pPr>
            <a:fld id="{BA9F59CE-D393-4A04-B697-9CA9A0697BD7}" type="slidenum">
              <a:rPr lang="en-US" altLang="zh-CN"/>
              <a:pPr>
                <a:defRPr/>
              </a:pPr>
              <a:t>‹#›</a:t>
            </a:fld>
            <a:endParaRPr lang="en-US" altLang="zh-CN"/>
          </a:p>
        </p:txBody>
      </p:sp>
    </p:spTree>
    <p:extLst>
      <p:ext uri="{BB962C8B-B14F-4D97-AF65-F5344CB8AC3E}">
        <p14:creationId xmlns:p14="http://schemas.microsoft.com/office/powerpoint/2010/main" val="231294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37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2"/>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63049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3122"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2561"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165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84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604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283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2"/>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2"/>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2021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7"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7"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7"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5197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01600" y="76200"/>
            <a:ext cx="119872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zh-CN" altLang="en-US" dirty="0"/>
              <a:t>单击此处编辑母版标题样式</a:t>
            </a:r>
          </a:p>
        </p:txBody>
      </p:sp>
      <p:sp>
        <p:nvSpPr>
          <p:cNvPr id="1027" name="Rectangle 4"/>
          <p:cNvSpPr>
            <a:spLocks noGrp="1" noChangeArrowheads="1"/>
          </p:cNvSpPr>
          <p:nvPr>
            <p:ph type="body" idx="1"/>
          </p:nvPr>
        </p:nvSpPr>
        <p:spPr bwMode="auto">
          <a:xfrm>
            <a:off x="93663" y="863600"/>
            <a:ext cx="1199515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28" name="Line 8"/>
          <p:cNvSpPr>
            <a:spLocks noChangeShapeType="1"/>
          </p:cNvSpPr>
          <p:nvPr/>
        </p:nvSpPr>
        <p:spPr bwMode="auto">
          <a:xfrm>
            <a:off x="95250" y="765175"/>
            <a:ext cx="8975725" cy="0"/>
          </a:xfrm>
          <a:prstGeom prst="line">
            <a:avLst/>
          </a:prstGeom>
          <a:noFill/>
          <a:ln w="57150">
            <a:solidFill>
              <a:srgbClr val="8D97E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59" r:id="rId12"/>
  </p:sldLayoutIdLst>
  <p:hf hdr="0" ftr="0" dt="0"/>
  <p:txStyles>
    <p:titleStyle>
      <a:lvl1pPr algn="l" rtl="0" eaLnBrk="0" fontAlgn="base" hangingPunct="0">
        <a:spcBef>
          <a:spcPct val="0"/>
        </a:spcBef>
        <a:spcAft>
          <a:spcPct val="0"/>
        </a:spcAft>
        <a:defRPr sz="3600" b="1">
          <a:solidFill>
            <a:schemeClr val="tx1"/>
          </a:solidFill>
          <a:latin typeface="华文中宋" pitchFamily="2" charset="-122"/>
          <a:ea typeface="华文中宋" pitchFamily="2" charset="-122"/>
          <a:cs typeface="华文中宋" pitchFamily="2" charset="-122"/>
        </a:defRPr>
      </a:lvl1pPr>
      <a:lvl2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charset="0"/>
        </a:defRPr>
      </a:lvl2pPr>
      <a:lvl3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charset="0"/>
        </a:defRPr>
      </a:lvl3pPr>
      <a:lvl4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charset="0"/>
        </a:defRPr>
      </a:lvl4pPr>
      <a:lvl5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charset="0"/>
        </a:defRPr>
      </a:lvl5pPr>
      <a:lvl6pPr marL="457200" algn="l" rtl="0" fontAlgn="base">
        <a:spcBef>
          <a:spcPct val="0"/>
        </a:spcBef>
        <a:spcAft>
          <a:spcPct val="0"/>
        </a:spcAft>
        <a:defRPr sz="3600" b="1">
          <a:solidFill>
            <a:schemeClr val="tx1"/>
          </a:solidFill>
          <a:latin typeface="Comic Sans MS" pitchFamily="66" charset="0"/>
          <a:ea typeface="楷体_GB2312" pitchFamily="49" charset="-122"/>
        </a:defRPr>
      </a:lvl6pPr>
      <a:lvl7pPr marL="914400" algn="l" rtl="0" fontAlgn="base">
        <a:spcBef>
          <a:spcPct val="0"/>
        </a:spcBef>
        <a:spcAft>
          <a:spcPct val="0"/>
        </a:spcAft>
        <a:defRPr sz="3600" b="1">
          <a:solidFill>
            <a:schemeClr val="tx1"/>
          </a:solidFill>
          <a:latin typeface="Comic Sans MS" pitchFamily="66" charset="0"/>
          <a:ea typeface="楷体_GB2312" pitchFamily="49" charset="-122"/>
        </a:defRPr>
      </a:lvl7pPr>
      <a:lvl8pPr marL="1371600" algn="l" rtl="0" fontAlgn="base">
        <a:spcBef>
          <a:spcPct val="0"/>
        </a:spcBef>
        <a:spcAft>
          <a:spcPct val="0"/>
        </a:spcAft>
        <a:defRPr sz="3600" b="1">
          <a:solidFill>
            <a:schemeClr val="tx1"/>
          </a:solidFill>
          <a:latin typeface="Comic Sans MS" pitchFamily="66" charset="0"/>
          <a:ea typeface="楷体_GB2312" pitchFamily="49" charset="-122"/>
        </a:defRPr>
      </a:lvl8pPr>
      <a:lvl9pPr marL="1828800" algn="l" rtl="0" fontAlgn="base">
        <a:spcBef>
          <a:spcPct val="0"/>
        </a:spcBef>
        <a:spcAft>
          <a:spcPct val="0"/>
        </a:spcAft>
        <a:defRPr sz="3600" b="1">
          <a:solidFill>
            <a:schemeClr val="tx1"/>
          </a:solidFill>
          <a:latin typeface="Comic Sans MS" pitchFamily="66" charset="0"/>
          <a:ea typeface="楷体_GB2312" pitchFamily="49" charset="-122"/>
        </a:defRPr>
      </a:lvl9pPr>
    </p:titleStyle>
    <p:bodyStyle>
      <a:lvl1pPr marL="342900" indent="-342900" algn="l" rtl="0" eaLnBrk="0" fontAlgn="base" hangingPunct="0">
        <a:spcBef>
          <a:spcPct val="20000"/>
        </a:spcBef>
        <a:spcAft>
          <a:spcPct val="0"/>
        </a:spcAft>
        <a:buSzPct val="80000"/>
        <a:buBlip>
          <a:blip r:embed="rId14"/>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15"/>
        </a:buBlip>
        <a:defRPr kumimoji="1"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kumimoji="1"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kumimoji="1"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kumimoji="1" sz="2000">
          <a:solidFill>
            <a:schemeClr val="tx1"/>
          </a:solidFill>
          <a:latin typeface="Arial" charset="0"/>
          <a:ea typeface="+mn-ea"/>
          <a:cs typeface="楷体_GB2312" charset="0"/>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007402" y="2277740"/>
            <a:ext cx="10361851" cy="1511300"/>
          </a:xfrm>
        </p:spPr>
        <p:txBody>
          <a:bodyPr/>
          <a:lstStyle/>
          <a:p>
            <a:pPr eaLnBrk="1" hangingPunct="1"/>
            <a:r>
              <a:rPr lang="en-US" altLang="zh-CN" sz="6600" b="0" dirty="0">
                <a:latin typeface="Times New Roman" panose="02020603050405020304" pitchFamily="18" charset="0"/>
                <a:cs typeface="Times New Roman" panose="02020603050405020304" pitchFamily="18" charset="0"/>
              </a:rPr>
              <a:t>step by step</a:t>
            </a:r>
          </a:p>
        </p:txBody>
      </p:sp>
      <p:sp>
        <p:nvSpPr>
          <p:cNvPr id="2052" name="Rectangle 3"/>
          <p:cNvSpPr>
            <a:spLocks noGrp="1" noChangeArrowheads="1"/>
          </p:cNvSpPr>
          <p:nvPr>
            <p:ph type="subTitle" idx="1"/>
          </p:nvPr>
        </p:nvSpPr>
        <p:spPr>
          <a:xfrm>
            <a:off x="2063483" y="3716339"/>
            <a:ext cx="7722134" cy="1393825"/>
          </a:xfrm>
        </p:spPr>
        <p:txBody>
          <a:bodyPr/>
          <a:lstStyle/>
          <a:p>
            <a:pPr eaLnBrk="1" hangingPunct="1"/>
            <a:endParaRPr lang="en-US" altLang="zh-CN" sz="3200" dirty="0">
              <a:latin typeface="华文中宋" panose="02010600040101010101" pitchFamily="2" charset="-122"/>
            </a:endParaRPr>
          </a:p>
          <a:p>
            <a:pPr eaLnBrk="1" hangingPunct="1"/>
            <a:r>
              <a:rPr lang="zh-CN" altLang="en-US" sz="3200" dirty="0">
                <a:latin typeface="华文中宋" panose="02010600040101010101" pitchFamily="2" charset="-122"/>
              </a:rPr>
              <a:t>进阶</a:t>
            </a:r>
            <a:endParaRPr lang="en-US" altLang="zh-CN" sz="3200" dirty="0">
              <a:latin typeface="华文中宋" panose="02010600040101010101" pitchFamily="2" charset="-122"/>
            </a:endParaRPr>
          </a:p>
        </p:txBody>
      </p:sp>
      <p:sp>
        <p:nvSpPr>
          <p:cNvPr id="6" name="Rectangle 8">
            <a:extLst>
              <a:ext uri="{FF2B5EF4-FFF2-40B4-BE49-F238E27FC236}">
                <a16:creationId xmlns:a16="http://schemas.microsoft.com/office/drawing/2014/main" id="{B51E4BD3-239C-4AE0-A9CE-49B847EA55A0}"/>
              </a:ext>
            </a:extLst>
          </p:cNvPr>
          <p:cNvSpPr>
            <a:spLocks noChangeArrowheads="1"/>
          </p:cNvSpPr>
          <p:nvPr/>
        </p:nvSpPr>
        <p:spPr bwMode="auto">
          <a:xfrm>
            <a:off x="9210535" y="5876926"/>
            <a:ext cx="1149921" cy="50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p>
            <a:r>
              <a:rPr lang="zh-CN" altLang="en-US" sz="2800" dirty="0">
                <a:solidFill>
                  <a:schemeClr val="bg1"/>
                </a:solidFill>
                <a:latin typeface="华文中宋" pitchFamily="2" charset="-122"/>
                <a:ea typeface="华文中宋" pitchFamily="2" charset="-122"/>
              </a:rPr>
              <a:t>刘奇志</a:t>
            </a:r>
          </a:p>
        </p:txBody>
      </p:sp>
      <p:sp>
        <p:nvSpPr>
          <p:cNvPr id="7" name="内容占位符 2">
            <a:extLst>
              <a:ext uri="{FF2B5EF4-FFF2-40B4-BE49-F238E27FC236}">
                <a16:creationId xmlns:a16="http://schemas.microsoft.com/office/drawing/2014/main" id="{B6FE5E08-30C0-437E-80FE-B0D599F503D2}"/>
              </a:ext>
            </a:extLst>
          </p:cNvPr>
          <p:cNvSpPr txBox="1">
            <a:spLocks/>
          </p:cNvSpPr>
          <p:nvPr/>
        </p:nvSpPr>
        <p:spPr bwMode="auto">
          <a:xfrm>
            <a:off x="6635266" y="1673805"/>
            <a:ext cx="5529932" cy="3590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0" indent="0" algn="ctr" rtl="0" eaLnBrk="0" fontAlgn="base" hangingPunct="0">
              <a:spcBef>
                <a:spcPct val="20000"/>
              </a:spcBef>
              <a:spcAft>
                <a:spcPct val="0"/>
              </a:spcAft>
              <a:buSzPct val="80000"/>
              <a:buNone/>
              <a:defRPr sz="2800" b="1">
                <a:solidFill>
                  <a:schemeClr val="tx1"/>
                </a:solidFill>
                <a:latin typeface="华文中宋" pitchFamily="2" charset="-122"/>
                <a:ea typeface="华文中宋" pitchFamily="2" charset="-122"/>
                <a:cs typeface="华文中宋" pitchFamily="2" charset="-122"/>
              </a:defRPr>
            </a:lvl1pPr>
            <a:lvl2pPr marL="457200" indent="0" algn="ctr" rtl="0" eaLnBrk="0" fontAlgn="base" hangingPunct="0">
              <a:spcBef>
                <a:spcPct val="20000"/>
              </a:spcBef>
              <a:spcAft>
                <a:spcPct val="0"/>
              </a:spcAft>
              <a:buSzPct val="80000"/>
              <a:buNone/>
              <a:defRPr kumimoji="1" sz="2400">
                <a:solidFill>
                  <a:schemeClr val="tx1"/>
                </a:solidFill>
                <a:latin typeface="华文中宋" pitchFamily="2" charset="-122"/>
                <a:ea typeface="华文中宋" pitchFamily="2" charset="-122"/>
                <a:cs typeface="华文中宋" pitchFamily="2" charset="-122"/>
              </a:defRPr>
            </a:lvl2pPr>
            <a:lvl3pPr marL="914400" indent="0" algn="ctr" rtl="0" eaLnBrk="0" fontAlgn="base" hangingPunct="0">
              <a:spcBef>
                <a:spcPct val="20000"/>
              </a:spcBef>
              <a:spcAft>
                <a:spcPct val="0"/>
              </a:spcAft>
              <a:buSzPct val="80000"/>
              <a:buFont typeface="Arial" charset="0"/>
              <a:buNone/>
              <a:defRPr kumimoji="1" sz="2000">
                <a:solidFill>
                  <a:schemeClr val="tx1"/>
                </a:solidFill>
                <a:latin typeface="华文中宋" pitchFamily="2" charset="-122"/>
                <a:ea typeface="华文中宋" pitchFamily="2" charset="-122"/>
                <a:cs typeface="华文中宋" pitchFamily="2" charset="-122"/>
              </a:defRPr>
            </a:lvl3pPr>
            <a:lvl4pPr marL="1371600" indent="0" algn="ctr" rtl="0" eaLnBrk="0" fontAlgn="base" hangingPunct="0">
              <a:spcBef>
                <a:spcPct val="20000"/>
              </a:spcBef>
              <a:spcAft>
                <a:spcPct val="0"/>
              </a:spcAft>
              <a:buSzPct val="80000"/>
              <a:buFont typeface="Wingdings" pitchFamily="2" charset="2"/>
              <a:buNone/>
              <a:defRPr kumimoji="1" sz="2000">
                <a:solidFill>
                  <a:schemeClr val="tx1"/>
                </a:solidFill>
                <a:latin typeface="华文中宋" pitchFamily="2" charset="-122"/>
                <a:ea typeface="华文中宋" pitchFamily="2" charset="-122"/>
                <a:cs typeface="华文中宋" pitchFamily="2" charset="-122"/>
              </a:defRPr>
            </a:lvl4pPr>
            <a:lvl5pPr marL="1828800" indent="0" algn="ctr" rtl="0" eaLnBrk="0" fontAlgn="base" hangingPunct="0">
              <a:spcBef>
                <a:spcPct val="20000"/>
              </a:spcBef>
              <a:spcAft>
                <a:spcPct val="0"/>
              </a:spcAft>
              <a:buSzPct val="80000"/>
              <a:buFont typeface="Arial" charset="0"/>
              <a:buNone/>
              <a:defRPr kumimoji="1" sz="2000">
                <a:solidFill>
                  <a:schemeClr val="tx1"/>
                </a:solidFill>
                <a:latin typeface="Arial" charset="0"/>
                <a:ea typeface="+mn-ea"/>
                <a:cs typeface="楷体_GB2312" charset="0"/>
              </a:defRPr>
            </a:lvl5pPr>
            <a:lvl6pPr marL="2286000" indent="0" algn="ctr" rtl="0" fontAlgn="base">
              <a:spcBef>
                <a:spcPct val="20000"/>
              </a:spcBef>
              <a:spcAft>
                <a:spcPct val="0"/>
              </a:spcAft>
              <a:buSzPct val="80000"/>
              <a:buFont typeface="Arial" charset="0"/>
              <a:buNone/>
              <a:defRPr>
                <a:solidFill>
                  <a:schemeClr val="tx1"/>
                </a:solidFill>
                <a:latin typeface="Arial" charset="0"/>
                <a:ea typeface="+mn-ea"/>
              </a:defRPr>
            </a:lvl6pPr>
            <a:lvl7pPr marL="2743200" indent="0" algn="ctr" rtl="0" fontAlgn="base">
              <a:spcBef>
                <a:spcPct val="20000"/>
              </a:spcBef>
              <a:spcAft>
                <a:spcPct val="0"/>
              </a:spcAft>
              <a:buSzPct val="80000"/>
              <a:buFont typeface="Arial" charset="0"/>
              <a:buNone/>
              <a:defRPr>
                <a:solidFill>
                  <a:schemeClr val="tx1"/>
                </a:solidFill>
                <a:latin typeface="Arial" charset="0"/>
                <a:ea typeface="+mn-ea"/>
              </a:defRPr>
            </a:lvl7pPr>
            <a:lvl8pPr marL="3200400" indent="0" algn="ctr" rtl="0" fontAlgn="base">
              <a:spcBef>
                <a:spcPct val="20000"/>
              </a:spcBef>
              <a:spcAft>
                <a:spcPct val="0"/>
              </a:spcAft>
              <a:buSzPct val="80000"/>
              <a:buFont typeface="Arial" charset="0"/>
              <a:buNone/>
              <a:defRPr>
                <a:solidFill>
                  <a:schemeClr val="tx1"/>
                </a:solidFill>
                <a:latin typeface="Arial" charset="0"/>
                <a:ea typeface="+mn-ea"/>
              </a:defRPr>
            </a:lvl8pPr>
            <a:lvl9pPr marL="3657600" indent="0" algn="ctr" rtl="0" fontAlgn="base">
              <a:spcBef>
                <a:spcPct val="20000"/>
              </a:spcBef>
              <a:spcAft>
                <a:spcPct val="0"/>
              </a:spcAft>
              <a:buSzPct val="80000"/>
              <a:buFont typeface="Arial" charset="0"/>
              <a:buNone/>
              <a:defRPr>
                <a:solidFill>
                  <a:schemeClr val="tx1"/>
                </a:solidFill>
                <a:latin typeface="Arial" charset="0"/>
                <a:ea typeface="+mn-ea"/>
              </a:defRPr>
            </a:lvl9pPr>
          </a:lstStyle>
          <a:p>
            <a:pPr algn="l"/>
            <a:r>
              <a:rPr lang="zh-CN" altLang="en-US" sz="2400" kern="0" dirty="0"/>
              <a:t>起步：</a:t>
            </a:r>
            <a:endParaRPr lang="en-US" altLang="zh-CN" sz="2400" kern="0" dirty="0"/>
          </a:p>
          <a:p>
            <a:pPr lvl="1" algn="l"/>
            <a:r>
              <a:rPr lang="zh-CN" altLang="en-US" sz="2000" kern="0" dirty="0"/>
              <a:t>认知与体验（硬件、软件、程序与</a:t>
            </a:r>
            <a:r>
              <a:rPr lang="en-US" altLang="zh-CN" sz="2000" kern="0" dirty="0"/>
              <a:t>C</a:t>
            </a:r>
            <a:r>
              <a:rPr lang="zh-CN" altLang="en-US" sz="2000" kern="0" dirty="0"/>
              <a:t>语言）</a:t>
            </a:r>
            <a:endParaRPr lang="en-US" altLang="zh-CN" sz="2000" kern="0" dirty="0"/>
          </a:p>
          <a:p>
            <a:pPr algn="l"/>
            <a:r>
              <a:rPr lang="zh-CN" altLang="en-US" sz="2400" kern="0" dirty="0">
                <a:solidFill>
                  <a:srgbClr val="FF0000"/>
                </a:solidFill>
              </a:rPr>
              <a:t>进阶：</a:t>
            </a:r>
            <a:endParaRPr lang="en-US" altLang="zh-CN" sz="2400" kern="0" dirty="0">
              <a:solidFill>
                <a:srgbClr val="FF0000"/>
              </a:solidFill>
            </a:endParaRPr>
          </a:p>
          <a:p>
            <a:pPr lvl="1" algn="l"/>
            <a:r>
              <a:rPr lang="zh-CN" altLang="en-US" sz="2000" kern="0" dirty="0"/>
              <a:t>判断与推理（流程控制方法、语句）</a:t>
            </a:r>
            <a:endParaRPr lang="en-US" altLang="zh-CN" sz="2000" kern="0" dirty="0"/>
          </a:p>
          <a:p>
            <a:pPr lvl="1" algn="l"/>
            <a:r>
              <a:rPr lang="zh-CN" altLang="en-US" sz="2000" kern="0" dirty="0">
                <a:solidFill>
                  <a:srgbClr val="FF0000"/>
                </a:solidFill>
              </a:rPr>
              <a:t>抽象与联系（模块设计方法、函数）</a:t>
            </a:r>
            <a:endParaRPr lang="en-US" altLang="zh-CN" sz="2000" kern="0" dirty="0">
              <a:solidFill>
                <a:srgbClr val="FF0000"/>
              </a:solidFill>
            </a:endParaRPr>
          </a:p>
          <a:p>
            <a:pPr lvl="1" algn="l"/>
            <a:r>
              <a:rPr lang="zh-CN" altLang="en-US" sz="2000" kern="0" dirty="0"/>
              <a:t>表达与转换（基本操作、数据类型）</a:t>
            </a:r>
            <a:endParaRPr lang="en-US" altLang="zh-CN" sz="2000" kern="0" dirty="0"/>
          </a:p>
          <a:p>
            <a:pPr algn="l"/>
            <a:r>
              <a:rPr lang="zh-CN" altLang="en-US" sz="2400" kern="0" dirty="0"/>
              <a:t>提高：</a:t>
            </a:r>
            <a:endParaRPr lang="en-US" altLang="zh-CN" sz="2400" kern="0" dirty="0"/>
          </a:p>
          <a:p>
            <a:pPr lvl="1" algn="l"/>
            <a:r>
              <a:rPr lang="zh-CN" altLang="en-US" sz="2000" kern="0" dirty="0"/>
              <a:t>构造与访问（数组、指针、结构）</a:t>
            </a:r>
            <a:endParaRPr lang="en-US" altLang="zh-CN" sz="2000" kern="0" dirty="0"/>
          </a:p>
          <a:p>
            <a:pPr lvl="1" algn="l"/>
            <a:r>
              <a:rPr lang="zh-CN" altLang="en-US" sz="2000" kern="0" dirty="0"/>
              <a:t>归纳与推广（程序设计的本质）</a:t>
            </a:r>
          </a:p>
        </p:txBody>
      </p:sp>
    </p:spTree>
    <p:extLst>
      <p:ext uri="{BB962C8B-B14F-4D97-AF65-F5344CB8AC3E}">
        <p14:creationId xmlns:p14="http://schemas.microsoft.com/office/powerpoint/2010/main" val="358250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8"/>
          <p:cNvSpPr>
            <a:spLocks noGrp="1"/>
          </p:cNvSpPr>
          <p:nvPr>
            <p:ph type="title"/>
          </p:nvPr>
        </p:nvSpPr>
        <p:spPr/>
        <p:txBody>
          <a:bodyPr/>
          <a:lstStyle/>
          <a:p>
            <a:endParaRPr lang="zh-CN" altLang="en-US"/>
          </a:p>
        </p:txBody>
      </p:sp>
      <p:sp>
        <p:nvSpPr>
          <p:cNvPr id="22531" name="Rectangle 3"/>
          <p:cNvSpPr>
            <a:spLocks noGrp="1" noChangeArrowheads="1"/>
          </p:cNvSpPr>
          <p:nvPr>
            <p:ph idx="1"/>
          </p:nvPr>
        </p:nvSpPr>
        <p:spPr/>
        <p:txBody>
          <a:bodyPr/>
          <a:lstStyle/>
          <a:p>
            <a:r>
              <a:rPr lang="zh-CN" altLang="en-US" sz="2400" dirty="0"/>
              <a:t>一个</a:t>
            </a:r>
            <a:r>
              <a:rPr lang="zh-CN" altLang="en-US" dirty="0">
                <a:solidFill>
                  <a:schemeClr val="tx2"/>
                </a:solidFill>
                <a:sym typeface="Wingdings 3" pitchFamily="18" charset="2"/>
              </a:rPr>
              <a:t>函数中有多个</a:t>
            </a:r>
            <a:r>
              <a:rPr lang="en-US" altLang="zh-CN" dirty="0">
                <a:solidFill>
                  <a:schemeClr val="tx2"/>
                </a:solidFill>
                <a:sym typeface="Wingdings 3" pitchFamily="18" charset="2"/>
              </a:rPr>
              <a:t>return</a:t>
            </a:r>
            <a:r>
              <a:rPr lang="zh-CN" altLang="en-US" dirty="0">
                <a:solidFill>
                  <a:schemeClr val="tx2"/>
                </a:solidFill>
                <a:sym typeface="Wingdings 3" pitchFamily="18" charset="2"/>
              </a:rPr>
              <a:t>语句时，执行到哪一个</a:t>
            </a:r>
            <a:r>
              <a:rPr lang="en-US" altLang="zh-CN" dirty="0">
                <a:solidFill>
                  <a:schemeClr val="tx2"/>
                </a:solidFill>
                <a:sym typeface="Wingdings 3" pitchFamily="18" charset="2"/>
              </a:rPr>
              <a:t>return</a:t>
            </a:r>
            <a:r>
              <a:rPr lang="zh-CN" altLang="en-US" dirty="0">
                <a:solidFill>
                  <a:schemeClr val="tx2"/>
                </a:solidFill>
                <a:sym typeface="Wingdings 3" pitchFamily="18" charset="2"/>
              </a:rPr>
              <a:t>语句就从哪儿返回</a:t>
            </a:r>
            <a:endParaRPr lang="zh-CN" altLang="en-US" dirty="0"/>
          </a:p>
          <a:p>
            <a:pPr algn="just">
              <a:spcBef>
                <a:spcPct val="0"/>
              </a:spcBef>
              <a:buFont typeface="Wingdings 3" pitchFamily="18" charset="2"/>
              <a:buNone/>
            </a:pPr>
            <a:endParaRPr lang="zh-CN" altLang="en-US" sz="2400" dirty="0">
              <a:sym typeface="Wingdings 3" pitchFamily="18" charset="2"/>
            </a:endParaRPr>
          </a:p>
        </p:txBody>
      </p:sp>
      <p:sp>
        <p:nvSpPr>
          <p:cNvPr id="503813" name="Rectangle 5"/>
          <p:cNvSpPr>
            <a:spLocks noChangeArrowheads="1"/>
          </p:cNvSpPr>
          <p:nvPr/>
        </p:nvSpPr>
        <p:spPr bwMode="auto">
          <a:xfrm>
            <a:off x="5562600" y="2236788"/>
            <a:ext cx="4041775" cy="2327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p>
            <a:pPr eaLnBrk="1" hangingPunct="1">
              <a:lnSpc>
                <a:spcPct val="90000"/>
              </a:lnSpc>
              <a:buClr>
                <a:schemeClr val="tx1"/>
              </a:buClr>
              <a:buFont typeface="Wingdings" pitchFamily="2" charset="2"/>
              <a:buNone/>
            </a:pP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Min(</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b)</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if(a &lt; b)</a:t>
            </a:r>
          </a:p>
          <a:p>
            <a:pPr eaLnBrk="1" hangingPunct="1">
              <a:lnSpc>
                <a:spcPct val="90000"/>
              </a:lnSpc>
              <a:buClr>
                <a:schemeClr val="tx1"/>
              </a:buClr>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a:solidFill>
                  <a:srgbClr val="FF3300"/>
                </a:solidFill>
                <a:latin typeface="Courier New" pitchFamily="49" charset="0"/>
                <a:cs typeface="Courier New" pitchFamily="49" charset="0"/>
              </a:rPr>
              <a:t>return</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a;</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else</a:t>
            </a:r>
          </a:p>
          <a:p>
            <a:pPr eaLnBrk="1" hangingPunct="1">
              <a:lnSpc>
                <a:spcPct val="90000"/>
              </a:lnSpc>
              <a:buClr>
                <a:schemeClr val="tx1"/>
              </a:buClr>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a:solidFill>
                  <a:srgbClr val="FF3300"/>
                </a:solidFill>
                <a:latin typeface="Courier New" pitchFamily="49" charset="0"/>
                <a:cs typeface="Courier New" pitchFamily="49" charset="0"/>
              </a:rPr>
              <a:t>return</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b;</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a:t>
            </a:r>
          </a:p>
        </p:txBody>
      </p:sp>
      <p:sp>
        <p:nvSpPr>
          <p:cNvPr id="503814" name="Rectangle 6"/>
          <p:cNvSpPr>
            <a:spLocks noChangeArrowheads="1"/>
          </p:cNvSpPr>
          <p:nvPr/>
        </p:nvSpPr>
        <p:spPr bwMode="auto">
          <a:xfrm>
            <a:off x="1316038" y="2236788"/>
            <a:ext cx="4043362" cy="2990850"/>
          </a:xfrm>
          <a:prstGeom prst="rect">
            <a:avLst/>
          </a:prstGeom>
          <a:solidFill>
            <a:schemeClr val="bg1"/>
          </a:solidFill>
          <a:ln w="9525">
            <a:solidFill>
              <a:schemeClr val="tx1"/>
            </a:solidFill>
            <a:miter lim="800000"/>
            <a:headEnd/>
            <a:tailEnd/>
          </a:ln>
        </p:spPr>
        <p:txBody>
          <a:bodyPr tIns="0" bIns="0">
            <a:spAutoFit/>
          </a:bodyPr>
          <a:lstStyle/>
          <a:p>
            <a:pPr eaLnBrk="1" hangingPunct="1">
              <a:lnSpc>
                <a:spcPct val="90000"/>
              </a:lnSpc>
              <a:buClr>
                <a:schemeClr val="tx1"/>
              </a:buClr>
              <a:buFont typeface="Wingdings" pitchFamily="2" charset="2"/>
              <a:buNone/>
            </a:pP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Min(</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b)</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temp ;    </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if(a &lt; b)</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temp = a;</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else</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	 temp = b;</a:t>
            </a:r>
          </a:p>
          <a:p>
            <a:pPr eaLnBrk="1" hangingPunct="1">
              <a:lnSpc>
                <a:spcPct val="90000"/>
              </a:lnSpc>
              <a:buClr>
                <a:schemeClr val="tx1"/>
              </a:buClr>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a:solidFill>
                  <a:srgbClr val="FF3300"/>
                </a:solidFill>
                <a:latin typeface="Courier New" pitchFamily="49" charset="0"/>
                <a:cs typeface="Courier New" pitchFamily="49" charset="0"/>
              </a:rPr>
              <a:t>return temp ;</a:t>
            </a:r>
            <a:r>
              <a:rPr lang="en-US" altLang="zh-CN" b="1" dirty="0">
                <a:solidFill>
                  <a:srgbClr val="0000FF"/>
                </a:solidFill>
                <a:latin typeface="Courier New" pitchFamily="49" charset="0"/>
                <a:cs typeface="Courier New" pitchFamily="49" charset="0"/>
              </a:rPr>
              <a:t> </a:t>
            </a:r>
          </a:p>
          <a:p>
            <a:pPr eaLnBrk="1" hangingPunct="1">
              <a:lnSpc>
                <a:spcPct val="90000"/>
              </a:lnSpc>
              <a:buClr>
                <a:schemeClr val="tx1"/>
              </a:buClr>
              <a:buFont typeface="Wingdings" pitchFamily="2" charset="2"/>
              <a:buNone/>
            </a:pPr>
            <a:r>
              <a:rPr lang="en-US" altLang="zh-CN" b="1" dirty="0">
                <a:latin typeface="Courier New" pitchFamily="49" charset="0"/>
                <a:cs typeface="Courier New" pitchFamily="49" charset="0"/>
              </a:rPr>
              <a:t>}</a:t>
            </a:r>
          </a:p>
        </p:txBody>
      </p:sp>
      <p:sp>
        <p:nvSpPr>
          <p:cNvPr id="22534"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0ECD6FD6-F0D0-4133-8F61-AEEC355C25E2}" type="slidenum">
              <a:rPr lang="en-US" altLang="zh-CN" sz="1200">
                <a:ea typeface="楷体_GB2312" pitchFamily="49" charset="-122"/>
              </a:rPr>
              <a:pPr algn="r" eaLnBrk="1" hangingPunct="1"/>
              <a:t>10</a:t>
            </a:fld>
            <a:endParaRPr lang="en-US" altLang="zh-CN" sz="120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绑定失败</a:t>
            </a:r>
          </a:p>
        </p:txBody>
      </p:sp>
      <p:sp>
        <p:nvSpPr>
          <p:cNvPr id="57347" name="Rectangle 3"/>
          <p:cNvSpPr>
            <a:spLocks noGrp="1" noChangeArrowheads="1"/>
          </p:cNvSpPr>
          <p:nvPr>
            <p:ph type="body" idx="1"/>
          </p:nvPr>
        </p:nvSpPr>
        <p:spPr/>
        <p:txBody>
          <a:bodyPr/>
          <a:lstStyle/>
          <a:p>
            <a:r>
              <a:rPr lang="zh-CN" altLang="en-US" b="0" dirty="0"/>
              <a:t>例如，对于下述的重载函数：</a:t>
            </a:r>
          </a:p>
          <a:p>
            <a:pPr lvl="1">
              <a:buFont typeface="Wingdings" pitchFamily="2" charset="2"/>
              <a:buNone/>
            </a:pPr>
            <a:r>
              <a:rPr kumimoji="0" lang="en-US" altLang="zh-CN" b="1" dirty="0"/>
              <a:t>float sqrt(float);</a:t>
            </a:r>
          </a:p>
          <a:p>
            <a:pPr lvl="1">
              <a:buFont typeface="Wingdings" pitchFamily="2" charset="2"/>
              <a:buNone/>
            </a:pPr>
            <a:r>
              <a:rPr kumimoji="0" lang="en-US" altLang="zh-CN" b="1" dirty="0"/>
              <a:t>double sqrt(double);</a:t>
            </a:r>
          </a:p>
          <a:p>
            <a:pPr>
              <a:buFont typeface="Wingdings" pitchFamily="2" charset="2"/>
              <a:buNone/>
            </a:pPr>
            <a:r>
              <a:rPr lang="zh-CN" altLang="en-US" dirty="0"/>
              <a:t>	</a:t>
            </a:r>
            <a:r>
              <a:rPr lang="zh-CN" altLang="en-US" b="0" dirty="0"/>
              <a:t>根据标准转换匹配，下面的函数调用：</a:t>
            </a:r>
          </a:p>
          <a:p>
            <a:pPr lvl="1">
              <a:buFontTx/>
              <a:buNone/>
            </a:pPr>
            <a:r>
              <a:rPr kumimoji="0" lang="en-US" altLang="zh-CN" b="1" dirty="0"/>
              <a:t>sqrt(2.56); </a:t>
            </a:r>
            <a:r>
              <a:rPr kumimoji="0" lang="zh-CN" altLang="en-US" b="1" dirty="0"/>
              <a:t>绑定到函数：</a:t>
            </a:r>
            <a:r>
              <a:rPr kumimoji="0" lang="en-US" altLang="zh-CN" b="1" dirty="0"/>
              <a:t>double sqrt(double);</a:t>
            </a:r>
          </a:p>
          <a:p>
            <a:pPr lvl="1">
              <a:buFont typeface="Wingdings" pitchFamily="2" charset="2"/>
              <a:buNone/>
            </a:pPr>
            <a:r>
              <a:rPr kumimoji="0" lang="zh-CN" altLang="en-US" b="1" dirty="0"/>
              <a:t>而</a:t>
            </a:r>
            <a:r>
              <a:rPr kumimoji="0" lang="en-US" altLang="zh-CN" b="1" dirty="0"/>
              <a:t>sqrt(256); </a:t>
            </a:r>
            <a:r>
              <a:rPr kumimoji="0" lang="zh-CN" altLang="en-US" b="1" dirty="0"/>
              <a:t>会绑定失败</a:t>
            </a:r>
            <a:endParaRPr kumimoji="0" lang="en-US" altLang="zh-CN" b="1" dirty="0"/>
          </a:p>
          <a:p>
            <a:pPr lvl="1">
              <a:buFont typeface="Wingdings" pitchFamily="2" charset="2"/>
              <a:buNone/>
            </a:pPr>
            <a:endParaRPr kumimoji="0" lang="en-US" altLang="zh-CN" b="1" dirty="0"/>
          </a:p>
          <a:p>
            <a:r>
              <a:rPr lang="zh-CN" altLang="en-US" sz="2400" dirty="0"/>
              <a:t>如果不存在匹配或存在多个匹配，则绑定失败</a:t>
            </a:r>
          </a:p>
          <a:p>
            <a:pPr lvl="1"/>
            <a:r>
              <a:rPr kumimoji="0" lang="zh-CN" altLang="en-US" b="1" dirty="0"/>
              <a:t>根据标准转换，</a:t>
            </a:r>
            <a:r>
              <a:rPr kumimoji="0" lang="en-US" altLang="zh-CN" b="1" dirty="0"/>
              <a:t>256</a:t>
            </a:r>
            <a:r>
              <a:rPr kumimoji="0" lang="zh-CN" altLang="en-US" b="1" dirty="0"/>
              <a:t>（属于</a:t>
            </a:r>
            <a:r>
              <a:rPr kumimoji="0" lang="en-US" altLang="zh-CN" b="1" dirty="0"/>
              <a:t>int</a:t>
            </a:r>
            <a:r>
              <a:rPr kumimoji="0" lang="zh-CN" altLang="en-US" b="1" dirty="0"/>
              <a:t>型）既可以转成</a:t>
            </a:r>
            <a:r>
              <a:rPr kumimoji="0" lang="en-US" altLang="zh-CN" b="1" dirty="0"/>
              <a:t>float</a:t>
            </a:r>
            <a:r>
              <a:rPr kumimoji="0" lang="zh-CN" altLang="en-US" b="1" dirty="0"/>
              <a:t>，又可以转成</a:t>
            </a:r>
            <a:r>
              <a:rPr kumimoji="0" lang="en-US" altLang="zh-CN" b="1" dirty="0"/>
              <a:t>double</a:t>
            </a:r>
          </a:p>
        </p:txBody>
      </p:sp>
      <p:sp>
        <p:nvSpPr>
          <p:cNvPr id="3277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3F3787E-E385-48B5-B6A7-0C3EA2C283E3}" type="slidenum">
              <a:rPr lang="en-US" altLang="zh-CN" sz="1200">
                <a:ea typeface="楷体_GB2312" pitchFamily="49" charset="-122"/>
              </a:rPr>
              <a:pPr algn="r" eaLnBrk="1" hangingPunct="1"/>
              <a:t>100</a:t>
            </a:fld>
            <a:endParaRPr lang="en-US" altLang="zh-CN" sz="1200">
              <a:ea typeface="楷体_GB2312" pitchFamily="49" charset="-122"/>
            </a:endParaRPr>
          </a:p>
        </p:txBody>
      </p:sp>
    </p:spTree>
    <p:extLst>
      <p:ext uri="{BB962C8B-B14F-4D97-AF65-F5344CB8AC3E}">
        <p14:creationId xmlns:p14="http://schemas.microsoft.com/office/powerpoint/2010/main" val="135238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p:txBody>
          <a:bodyPr/>
          <a:lstStyle/>
          <a:p>
            <a:r>
              <a:rPr lang="zh-CN" altLang="en-US"/>
              <a:t>解决办法是：</a:t>
            </a:r>
          </a:p>
          <a:p>
            <a:pPr lvl="1"/>
            <a:r>
              <a:rPr kumimoji="0" lang="zh-CN" altLang="en-US" b="1"/>
              <a:t>对实参进行显式类型转换，如，</a:t>
            </a:r>
          </a:p>
          <a:p>
            <a:pPr lvl="2"/>
            <a:r>
              <a:rPr kumimoji="0" lang="en-US" altLang="zh-CN" sz="2400" b="1"/>
              <a:t>sqrt(</a:t>
            </a:r>
            <a:r>
              <a:rPr kumimoji="0" lang="en-US" altLang="zh-CN" sz="2400" b="1">
                <a:solidFill>
                  <a:srgbClr val="FF0000"/>
                </a:solidFill>
              </a:rPr>
              <a:t>(float)</a:t>
            </a:r>
            <a:r>
              <a:rPr kumimoji="0" lang="en-US" altLang="zh-CN" sz="2400" b="1"/>
              <a:t>256)</a:t>
            </a:r>
            <a:r>
              <a:rPr kumimoji="0" lang="zh-CN" altLang="en-US" sz="2400" b="1"/>
              <a:t>或</a:t>
            </a:r>
            <a:r>
              <a:rPr kumimoji="0" lang="en-US" altLang="zh-CN" sz="2400" b="1"/>
              <a:t>sqrt(</a:t>
            </a:r>
            <a:r>
              <a:rPr kumimoji="0" lang="en-US" altLang="zh-CN" sz="2400" b="1">
                <a:solidFill>
                  <a:srgbClr val="FF0000"/>
                </a:solidFill>
              </a:rPr>
              <a:t>(double)</a:t>
            </a:r>
            <a:r>
              <a:rPr kumimoji="0" lang="en-US" altLang="zh-CN" sz="2400" b="1"/>
              <a:t>256)</a:t>
            </a:r>
          </a:p>
          <a:p>
            <a:pPr lvl="1"/>
            <a:r>
              <a:rPr kumimoji="0" lang="zh-CN" altLang="en-US" b="1"/>
              <a:t>增加额外的重载，如，</a:t>
            </a:r>
          </a:p>
          <a:p>
            <a:pPr lvl="2"/>
            <a:r>
              <a:rPr kumimoji="0" lang="zh-CN" altLang="en-US" sz="2400" b="1"/>
              <a:t>增加一个重载函数定义</a:t>
            </a:r>
            <a:r>
              <a:rPr kumimoji="0" lang="en-US" altLang="zh-CN" sz="2400" b="1"/>
              <a:t>int sqrt(int);</a:t>
            </a:r>
            <a:endParaRPr kumimoji="0" lang="zh-CN" altLang="en-US" sz="2400" b="1"/>
          </a:p>
          <a:p>
            <a:pPr lvl="1">
              <a:buFont typeface="Wingdings" pitchFamily="2" charset="2"/>
              <a:buNone/>
            </a:pPr>
            <a:endParaRPr kumimoji="0" lang="zh-CN" altLang="en-US"/>
          </a:p>
        </p:txBody>
      </p:sp>
      <p:sp>
        <p:nvSpPr>
          <p:cNvPr id="33795"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D4191C53-8058-4BA4-9DDB-D28AE0FE61CA}" type="slidenum">
              <a:rPr lang="en-US" altLang="zh-CN" sz="1200">
                <a:ea typeface="楷体_GB2312" pitchFamily="49" charset="-122"/>
              </a:rPr>
              <a:pPr algn="r" eaLnBrk="1" hangingPunct="1"/>
              <a:t>101</a:t>
            </a:fld>
            <a:endParaRPr lang="en-US" altLang="zh-CN" sz="1200">
              <a:ea typeface="楷体_GB2312" pitchFamily="49" charset="-122"/>
            </a:endParaRPr>
          </a:p>
        </p:txBody>
      </p:sp>
      <p:sp>
        <p:nvSpPr>
          <p:cNvPr id="33796"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1204904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t>带默认值的形式参数</a:t>
            </a:r>
            <a:endParaRPr lang="en-US" altLang="zh-CN" sz="2400" dirty="0"/>
          </a:p>
        </p:txBody>
      </p:sp>
      <p:sp>
        <p:nvSpPr>
          <p:cNvPr id="34819" name="Rectangle 3"/>
          <p:cNvSpPr>
            <a:spLocks noGrp="1" noChangeArrowheads="1"/>
          </p:cNvSpPr>
          <p:nvPr>
            <p:ph idx="1"/>
          </p:nvPr>
        </p:nvSpPr>
        <p:spPr/>
        <p:txBody>
          <a:bodyPr/>
          <a:lstStyle/>
          <a:p>
            <a:r>
              <a:rPr lang="zh-CN" altLang="en-US" b="0" dirty="0"/>
              <a:t>在</a:t>
            </a:r>
            <a:r>
              <a:rPr lang="en-US" altLang="zh-CN" b="0" dirty="0"/>
              <a:t>C++</a:t>
            </a:r>
            <a:r>
              <a:rPr lang="zh-CN" altLang="en-US" b="0" dirty="0"/>
              <a:t>中允许在定义或声明函数时，为函数的某些参数指定默认值。如果调用这些函数时没有提供相应的实参，则相应的形参采用指定的默认值，否则相应的形参采用调用者提供的实参值。</a:t>
            </a:r>
          </a:p>
          <a:p>
            <a:r>
              <a:rPr lang="zh-CN" altLang="en-US" b="0" dirty="0"/>
              <a:t>例如，对于下面的函数声明：</a:t>
            </a:r>
          </a:p>
          <a:p>
            <a:pPr lvl="1">
              <a:buFont typeface="Wingdings" pitchFamily="2" charset="2"/>
              <a:buNone/>
            </a:pPr>
            <a:r>
              <a:rPr kumimoji="0" lang="en-US" altLang="zh-CN" b="1" dirty="0"/>
              <a:t>void Print(</a:t>
            </a:r>
            <a:r>
              <a:rPr kumimoji="0" lang="en-US" altLang="zh-CN" b="1" dirty="0" err="1"/>
              <a:t>int</a:t>
            </a:r>
            <a:r>
              <a:rPr kumimoji="0" lang="en-US" altLang="zh-CN" b="1" dirty="0"/>
              <a:t> value, </a:t>
            </a:r>
            <a:r>
              <a:rPr kumimoji="0" lang="en-US" altLang="zh-CN" b="1" dirty="0" err="1"/>
              <a:t>int</a:t>
            </a:r>
            <a:r>
              <a:rPr kumimoji="0" lang="en-US" altLang="zh-CN" b="1" dirty="0"/>
              <a:t> base</a:t>
            </a:r>
            <a:r>
              <a:rPr kumimoji="0" lang="en-US" altLang="zh-CN" b="1" dirty="0">
                <a:solidFill>
                  <a:srgbClr val="FF0000"/>
                </a:solidFill>
              </a:rPr>
              <a:t>=10</a:t>
            </a:r>
            <a:r>
              <a:rPr kumimoji="0" lang="en-US" altLang="zh-CN" b="1" dirty="0"/>
              <a:t>); </a:t>
            </a:r>
          </a:p>
          <a:p>
            <a:pPr>
              <a:buFont typeface="Wingdings" pitchFamily="2" charset="2"/>
              <a:buNone/>
            </a:pPr>
            <a:r>
              <a:rPr lang="zh-CN" altLang="en-US" b="0" dirty="0"/>
              <a:t>下面的调用：</a:t>
            </a:r>
          </a:p>
          <a:p>
            <a:pPr lvl="1">
              <a:buFont typeface="Wingdings" pitchFamily="2" charset="2"/>
              <a:buNone/>
            </a:pPr>
            <a:r>
              <a:rPr kumimoji="0" lang="en-US" altLang="zh-CN" b="1" dirty="0"/>
              <a:t>Print(28); 		//28</a:t>
            </a:r>
            <a:r>
              <a:rPr kumimoji="0" lang="zh-CN" altLang="en-US" b="1" dirty="0"/>
              <a:t>传给</a:t>
            </a:r>
            <a:r>
              <a:rPr kumimoji="0" lang="en-US" altLang="zh-CN" b="1" dirty="0"/>
              <a:t>value</a:t>
            </a:r>
            <a:r>
              <a:rPr kumimoji="0" lang="zh-CN" altLang="en-US" b="1" dirty="0"/>
              <a:t>；</a:t>
            </a:r>
            <a:r>
              <a:rPr kumimoji="0" lang="en-US" altLang="zh-CN" b="1" dirty="0"/>
              <a:t>base</a:t>
            </a:r>
            <a:r>
              <a:rPr kumimoji="0" lang="zh-CN" altLang="en-US" b="1" dirty="0"/>
              <a:t>为</a:t>
            </a:r>
            <a:r>
              <a:rPr kumimoji="0" lang="en-US" altLang="zh-CN" b="1" dirty="0"/>
              <a:t>10</a:t>
            </a:r>
          </a:p>
          <a:p>
            <a:pPr lvl="1">
              <a:buFont typeface="Wingdings" pitchFamily="2" charset="2"/>
              <a:buNone/>
            </a:pPr>
            <a:r>
              <a:rPr kumimoji="0" lang="en-US" altLang="zh-CN" b="1" dirty="0"/>
              <a:t>Print(32, 2);	//32</a:t>
            </a:r>
            <a:r>
              <a:rPr kumimoji="0" lang="zh-CN" altLang="en-US" b="1" dirty="0"/>
              <a:t>传给</a:t>
            </a:r>
            <a:r>
              <a:rPr kumimoji="0" lang="en-US" altLang="zh-CN" b="1" dirty="0"/>
              <a:t>value</a:t>
            </a:r>
            <a:r>
              <a:rPr kumimoji="0" lang="zh-CN" altLang="en-US" b="1" dirty="0"/>
              <a:t>；</a:t>
            </a:r>
            <a:r>
              <a:rPr kumimoji="0" lang="en-US" altLang="zh-CN" b="1" dirty="0"/>
              <a:t>2</a:t>
            </a:r>
            <a:r>
              <a:rPr kumimoji="0" lang="zh-CN" altLang="en-US" b="1" dirty="0"/>
              <a:t>传给</a:t>
            </a:r>
            <a:r>
              <a:rPr kumimoji="0" lang="en-US" altLang="zh-CN" b="1" dirty="0"/>
              <a:t>base</a:t>
            </a:r>
            <a:endParaRPr kumimoji="0" lang="zh-CN" altLang="en-US" dirty="0"/>
          </a:p>
        </p:txBody>
      </p:sp>
      <p:sp>
        <p:nvSpPr>
          <p:cNvPr id="3482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095015A-2C2C-47A8-A8BD-370A35C2F2E5}" type="slidenum">
              <a:rPr lang="en-US" altLang="zh-CN" sz="1200">
                <a:ea typeface="楷体_GB2312" pitchFamily="49" charset="-122"/>
              </a:rPr>
              <a:pPr algn="r" eaLnBrk="1" hangingPunct="1"/>
              <a:t>102</a:t>
            </a:fld>
            <a:endParaRPr lang="en-US" altLang="zh-CN" sz="1200">
              <a:ea typeface="楷体_GB2312" pitchFamily="49" charset="-122"/>
            </a:endParaRPr>
          </a:p>
        </p:txBody>
      </p:sp>
    </p:spTree>
    <p:extLst>
      <p:ext uri="{BB962C8B-B14F-4D97-AF65-F5344CB8AC3E}">
        <p14:creationId xmlns:p14="http://schemas.microsoft.com/office/powerpoint/2010/main" val="377005590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a:p>
        </p:txBody>
      </p:sp>
      <p:sp>
        <p:nvSpPr>
          <p:cNvPr id="35843" name="Rectangle 3"/>
          <p:cNvSpPr>
            <a:spLocks noGrp="1" noChangeArrowheads="1"/>
          </p:cNvSpPr>
          <p:nvPr>
            <p:ph type="body" idx="1"/>
          </p:nvPr>
        </p:nvSpPr>
        <p:spPr/>
        <p:txBody>
          <a:bodyPr/>
          <a:lstStyle/>
          <a:p>
            <a:r>
              <a:rPr lang="zh-CN" altLang="en-US" b="0" dirty="0"/>
              <a:t>在指定函数参数的默认值时，应注意下面几点：</a:t>
            </a:r>
          </a:p>
          <a:p>
            <a:pPr lvl="1"/>
            <a:r>
              <a:rPr kumimoji="0" lang="zh-CN" altLang="en-US" b="1" dirty="0"/>
              <a:t>有默认值的形参应处于形参表的右部。例如：</a:t>
            </a:r>
          </a:p>
          <a:p>
            <a:pPr lvl="2"/>
            <a:r>
              <a:rPr kumimoji="0" lang="en-US" altLang="zh-CN" sz="2400" b="1" dirty="0"/>
              <a:t>void F(int a, int b=1, int c=0); //OK</a:t>
            </a:r>
          </a:p>
          <a:p>
            <a:pPr lvl="2"/>
            <a:r>
              <a:rPr kumimoji="0" lang="en-US" altLang="zh-CN" sz="2400" b="1" dirty="0"/>
              <a:t>void F(int a, int b=1, int c)</a:t>
            </a:r>
            <a:r>
              <a:rPr kumimoji="0" lang="en-GB" altLang="zh-CN" sz="2400" b="1" dirty="0"/>
              <a:t>; //</a:t>
            </a:r>
            <a:r>
              <a:rPr kumimoji="0" lang="en-GB" altLang="zh-CN" sz="2400" b="1" dirty="0">
                <a:solidFill>
                  <a:srgbClr val="FF3300"/>
                </a:solidFill>
              </a:rPr>
              <a:t>Error</a:t>
            </a:r>
            <a:r>
              <a:rPr kumimoji="0" lang="en-US" altLang="zh-CN" sz="2400" b="1" dirty="0">
                <a:latin typeface="宋体" charset="-122"/>
                <a:ea typeface="宋体" charset="-122"/>
              </a:rPr>
              <a:t> </a:t>
            </a:r>
          </a:p>
          <a:p>
            <a:pPr lvl="1"/>
            <a:r>
              <a:rPr kumimoji="0" lang="zh-CN" altLang="en-US" b="1" dirty="0"/>
              <a:t>对参数默认值的指定</a:t>
            </a:r>
            <a:r>
              <a:rPr kumimoji="0" lang="zh-CN" altLang="en-US" b="1" dirty="0">
                <a:solidFill>
                  <a:srgbClr val="FF3300"/>
                </a:solidFill>
              </a:rPr>
              <a:t>只在函数声明或定义处有意义</a:t>
            </a:r>
            <a:r>
              <a:rPr kumimoji="0" lang="zh-CN" altLang="en-US" b="1" dirty="0"/>
              <a:t>。</a:t>
            </a:r>
          </a:p>
          <a:p>
            <a:pPr lvl="1"/>
            <a:r>
              <a:rPr kumimoji="0" lang="zh-CN" altLang="en-US" dirty="0"/>
              <a:t>在不同的源文件中，对同一个函数的声明可以对它的同一个参数指定不同的默认值；在同一个源文件中，对同一个函数的声明只能对它的每一个参数指定一次默认值。 </a:t>
            </a:r>
            <a:r>
              <a:rPr kumimoji="0" lang="zh-CN" altLang="en-US" dirty="0">
                <a:latin typeface="宋体" charset="-122"/>
                <a:ea typeface="宋体" charset="-122"/>
              </a:rPr>
              <a:t> </a:t>
            </a:r>
            <a:endParaRPr kumimoji="0" lang="en-US" altLang="zh-CN" dirty="0">
              <a:latin typeface="宋体" charset="-122"/>
              <a:ea typeface="宋体" charset="-122"/>
            </a:endParaRPr>
          </a:p>
          <a:p>
            <a:pPr lvl="1"/>
            <a:endParaRPr kumimoji="0" lang="zh-CN" altLang="en-US" b="1" dirty="0"/>
          </a:p>
          <a:p>
            <a:endParaRPr lang="zh-CN" altLang="en-US" dirty="0"/>
          </a:p>
        </p:txBody>
      </p:sp>
      <p:sp>
        <p:nvSpPr>
          <p:cNvPr id="3584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98C750B0-DCDD-4ABF-9692-5BFE706F026B}" type="slidenum">
              <a:rPr lang="en-US" altLang="zh-CN" sz="1200">
                <a:ea typeface="楷体_GB2312" pitchFamily="49" charset="-122"/>
              </a:rPr>
              <a:pPr algn="r" eaLnBrk="1" hangingPunct="1"/>
              <a:t>103</a:t>
            </a:fld>
            <a:endParaRPr lang="en-US" altLang="zh-CN" sz="1200">
              <a:ea typeface="楷体_GB2312" pitchFamily="49" charset="-122"/>
            </a:endParaRPr>
          </a:p>
        </p:txBody>
      </p:sp>
    </p:spTree>
    <p:extLst>
      <p:ext uri="{BB962C8B-B14F-4D97-AF65-F5344CB8AC3E}">
        <p14:creationId xmlns:p14="http://schemas.microsoft.com/office/powerpoint/2010/main" val="3151525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r>
              <a:rPr lang="zh-CN" altLang="en-US" b="0">
                <a:ea typeface="黑体" pitchFamily="49" charset="-122"/>
              </a:rPr>
              <a:t>小结</a:t>
            </a:r>
          </a:p>
        </p:txBody>
      </p:sp>
      <p:sp>
        <p:nvSpPr>
          <p:cNvPr id="116742" name="Rectangle 6"/>
          <p:cNvSpPr>
            <a:spLocks noGrp="1" noChangeArrowheads="1"/>
          </p:cNvSpPr>
          <p:nvPr>
            <p:ph idx="1"/>
          </p:nvPr>
        </p:nvSpPr>
        <p:spPr/>
        <p:txBody>
          <a:bodyPr/>
          <a:lstStyle/>
          <a:p>
            <a:r>
              <a:rPr lang="zh-CN" altLang="en-US" sz="2400" b="0" dirty="0">
                <a:latin typeface="黑体" pitchFamily="49" charset="-122"/>
                <a:ea typeface="黑体" pitchFamily="49" charset="-122"/>
              </a:rPr>
              <a:t>程序的模块设计</a:t>
            </a:r>
            <a:endParaRPr lang="en-US" altLang="zh-CN" sz="2400" b="0" dirty="0">
              <a:latin typeface="黑体" pitchFamily="49" charset="-122"/>
              <a:ea typeface="黑体" pitchFamily="49" charset="-122"/>
            </a:endParaRPr>
          </a:p>
          <a:p>
            <a:pPr lvl="1"/>
            <a:r>
              <a:rPr lang="zh-CN" altLang="en-US" sz="2000" dirty="0">
                <a:latin typeface="黑体" pitchFamily="49" charset="-122"/>
                <a:ea typeface="黑体" pitchFamily="49" charset="-122"/>
              </a:rPr>
              <a:t>分解与复合：过程抽象、子程序；合理安排、调用</a:t>
            </a:r>
            <a:endParaRPr lang="en-US" altLang="zh-CN" sz="2000" dirty="0">
              <a:latin typeface="黑体" pitchFamily="49" charset="-122"/>
              <a:ea typeface="黑体" pitchFamily="49" charset="-122"/>
            </a:endParaRPr>
          </a:p>
          <a:p>
            <a:r>
              <a:rPr lang="zh-CN" altLang="en-US" sz="2400" b="0" dirty="0">
                <a:latin typeface="黑体" pitchFamily="49" charset="-122"/>
                <a:ea typeface="黑体" pitchFamily="49" charset="-122"/>
              </a:rPr>
              <a:t>单模块程序的设计</a:t>
            </a:r>
            <a:endParaRPr lang="en-US" altLang="zh-CN" sz="2400" b="0" dirty="0">
              <a:latin typeface="黑体" pitchFamily="49" charset="-122"/>
              <a:ea typeface="黑体" pitchFamily="49" charset="-122"/>
            </a:endParaRPr>
          </a:p>
          <a:p>
            <a:pPr lvl="1"/>
            <a:r>
              <a:rPr lang="en-US" altLang="zh-CN" sz="2400" dirty="0">
                <a:latin typeface="黑体" pitchFamily="49" charset="-122"/>
                <a:ea typeface="黑体" pitchFamily="49" charset="-122"/>
              </a:rPr>
              <a:t>C</a:t>
            </a:r>
            <a:r>
              <a:rPr lang="zh-CN" altLang="en-US" sz="2400" dirty="0">
                <a:latin typeface="黑体" pitchFamily="49" charset="-122"/>
                <a:ea typeface="黑体" pitchFamily="49" charset="-122"/>
              </a:rPr>
              <a:t>语言函数</a:t>
            </a:r>
            <a:r>
              <a:rPr lang="zh-CN" altLang="en-US" dirty="0">
                <a:latin typeface="黑体" pitchFamily="49" charset="-122"/>
                <a:ea typeface="黑体" pitchFamily="49" charset="-122"/>
                <a:sym typeface="Wingdings 3" pitchFamily="18" charset="2"/>
              </a:rPr>
              <a:t>（子程序）基础</a:t>
            </a:r>
            <a:endParaRPr lang="zh-CN" altLang="en-US" sz="2400" dirty="0">
              <a:latin typeface="黑体" pitchFamily="49" charset="-122"/>
              <a:ea typeface="黑体" pitchFamily="49" charset="-122"/>
            </a:endParaRPr>
          </a:p>
          <a:p>
            <a:pPr lvl="2"/>
            <a:r>
              <a:rPr kumimoji="0" lang="zh-CN" altLang="en-US" sz="1600" dirty="0">
                <a:latin typeface="黑体" pitchFamily="49" charset="-122"/>
                <a:ea typeface="黑体" pitchFamily="49" charset="-122"/>
              </a:rPr>
              <a:t>函数的概念</a:t>
            </a:r>
            <a:endParaRPr kumimoji="0" lang="en-US" altLang="zh-CN" sz="1600" dirty="0">
              <a:latin typeface="黑体" pitchFamily="49" charset="-122"/>
              <a:ea typeface="黑体" pitchFamily="49" charset="-122"/>
              <a:cs typeface="Arial" charset="0"/>
            </a:endParaRPr>
          </a:p>
          <a:p>
            <a:pPr lvl="2"/>
            <a:r>
              <a:rPr kumimoji="0" lang="zh-CN" altLang="en-US" sz="1600" dirty="0">
                <a:latin typeface="黑体" pitchFamily="49" charset="-122"/>
                <a:ea typeface="黑体" pitchFamily="49" charset="-122"/>
              </a:rPr>
              <a:t>函数的定义</a:t>
            </a:r>
            <a:endParaRPr kumimoji="0" lang="en-US" altLang="zh-CN" sz="1600" dirty="0">
              <a:latin typeface="黑体" pitchFamily="49" charset="-122"/>
              <a:ea typeface="黑体" pitchFamily="49" charset="-122"/>
            </a:endParaRPr>
          </a:p>
          <a:p>
            <a:pPr lvl="2"/>
            <a:r>
              <a:rPr kumimoji="0" lang="zh-CN" altLang="en-US" sz="1600" dirty="0">
                <a:latin typeface="黑体" pitchFamily="49" charset="-122"/>
                <a:ea typeface="黑体" pitchFamily="49" charset="-122"/>
              </a:rPr>
              <a:t>函数的调用</a:t>
            </a:r>
            <a:endParaRPr kumimoji="0" lang="en-US" altLang="zh-CN" sz="1600" dirty="0">
              <a:latin typeface="黑体" pitchFamily="49" charset="-122"/>
              <a:ea typeface="黑体" pitchFamily="49" charset="-122"/>
            </a:endParaRPr>
          </a:p>
          <a:p>
            <a:pPr lvl="2"/>
            <a:r>
              <a:rPr kumimoji="0" lang="zh-CN" altLang="en-US" sz="1600" dirty="0">
                <a:latin typeface="黑体" pitchFamily="49" charset="-122"/>
                <a:ea typeface="黑体" pitchFamily="49" charset="-122"/>
              </a:rPr>
              <a:t>函数的参数与返回值</a:t>
            </a:r>
          </a:p>
          <a:p>
            <a:pPr lvl="2"/>
            <a:r>
              <a:rPr kumimoji="0" lang="zh-CN" altLang="en-US" sz="1600" dirty="0">
                <a:latin typeface="黑体" pitchFamily="49" charset="-122"/>
                <a:ea typeface="黑体" pitchFamily="49" charset="-122"/>
              </a:rPr>
              <a:t>函数的声明</a:t>
            </a:r>
            <a:endParaRPr kumimoji="0" lang="en-US" altLang="zh-CN" sz="1600" dirty="0">
              <a:latin typeface="黑体" pitchFamily="49" charset="-122"/>
              <a:ea typeface="黑体" pitchFamily="49" charset="-122"/>
            </a:endParaRPr>
          </a:p>
          <a:p>
            <a:pPr lvl="2"/>
            <a:r>
              <a:rPr kumimoji="0" lang="zh-CN" altLang="en-US" sz="1600" dirty="0">
                <a:latin typeface="黑体" pitchFamily="49" charset="-122"/>
                <a:ea typeface="黑体" pitchFamily="49" charset="-122"/>
              </a:rPr>
              <a:t>全局变量及其声明</a:t>
            </a:r>
            <a:endParaRPr kumimoji="0" lang="en-US" altLang="zh-CN" sz="1600" dirty="0">
              <a:latin typeface="黑体" pitchFamily="49" charset="-122"/>
              <a:ea typeface="黑体" pitchFamily="49" charset="-122"/>
            </a:endParaRPr>
          </a:p>
          <a:p>
            <a:pPr lvl="2"/>
            <a:r>
              <a:rPr kumimoji="0" lang="zh-CN" altLang="en-US" sz="1600" dirty="0">
                <a:latin typeface="黑体" pitchFamily="49" charset="-122"/>
                <a:ea typeface="黑体" pitchFamily="49" charset="-122"/>
              </a:rPr>
              <a:t>函数的副作用</a:t>
            </a:r>
            <a:endParaRPr kumimoji="0" lang="en-US" altLang="zh-CN" sz="1600" dirty="0">
              <a:latin typeface="黑体" pitchFamily="49" charset="-122"/>
              <a:ea typeface="黑体" pitchFamily="49" charset="-122"/>
            </a:endParaRPr>
          </a:p>
          <a:p>
            <a:pPr lvl="1" eaLnBrk="1" hangingPunct="1"/>
            <a:r>
              <a:rPr lang="en-US" altLang="zh-CN" dirty="0">
                <a:latin typeface="黑体" pitchFamily="49" charset="-122"/>
                <a:ea typeface="黑体" pitchFamily="49" charset="-122"/>
                <a:sym typeface="Wingdings 3" pitchFamily="18" charset="2"/>
              </a:rPr>
              <a:t>C</a:t>
            </a:r>
            <a:r>
              <a:rPr lang="zh-CN" altLang="en-US" dirty="0">
                <a:latin typeface="黑体" pitchFamily="49" charset="-122"/>
                <a:ea typeface="黑体" pitchFamily="49" charset="-122"/>
                <a:sym typeface="Wingdings 3" pitchFamily="18" charset="2"/>
              </a:rPr>
              <a:t>语言函数</a:t>
            </a:r>
            <a:r>
              <a:rPr lang="zh-CN" altLang="en-US" dirty="0">
                <a:latin typeface="黑体" pitchFamily="49" charset="-122"/>
                <a:ea typeface="黑体" pitchFamily="49" charset="-122"/>
              </a:rPr>
              <a:t>的嵌套调用</a:t>
            </a:r>
            <a:endParaRPr lang="en-US" altLang="zh-CN" dirty="0">
              <a:latin typeface="黑体" pitchFamily="49" charset="-122"/>
              <a:ea typeface="黑体" pitchFamily="49" charset="-122"/>
            </a:endParaRPr>
          </a:p>
          <a:p>
            <a:pPr lvl="2" eaLnBrk="1" hangingPunct="1"/>
            <a:r>
              <a:rPr kumimoji="0" lang="zh-CN" altLang="en-US" dirty="0">
                <a:latin typeface="黑体" pitchFamily="49" charset="-122"/>
                <a:ea typeface="黑体" pitchFamily="49" charset="-122"/>
                <a:sym typeface="Wingdings 3" pitchFamily="18" charset="2"/>
              </a:rPr>
              <a:t>嵌套调用及其过程</a:t>
            </a:r>
            <a:endParaRPr kumimoji="0" lang="en-US" altLang="zh-CN" dirty="0">
              <a:latin typeface="黑体" pitchFamily="49" charset="-122"/>
              <a:ea typeface="黑体" pitchFamily="49" charset="-122"/>
              <a:sym typeface="Wingdings 3" pitchFamily="18" charset="2"/>
            </a:endParaRPr>
          </a:p>
          <a:p>
            <a:pPr lvl="2" eaLnBrk="1" hangingPunct="1"/>
            <a:r>
              <a:rPr kumimoji="0" lang="zh-CN" altLang="en-US" dirty="0">
                <a:latin typeface="黑体" pitchFamily="49" charset="-122"/>
                <a:ea typeface="黑体" pitchFamily="49" charset="-122"/>
                <a:sym typeface="Wingdings 3" pitchFamily="18" charset="2"/>
              </a:rPr>
              <a:t>递归</a:t>
            </a:r>
            <a:endParaRPr kumimoji="0" lang="zh-CN" altLang="en-US" dirty="0">
              <a:latin typeface="黑体" pitchFamily="49" charset="-122"/>
              <a:ea typeface="黑体" pitchFamily="49" charset="-122"/>
            </a:endParaRPr>
          </a:p>
        </p:txBody>
      </p:sp>
      <p:sp>
        <p:nvSpPr>
          <p:cNvPr id="5837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A0D9817C-0305-4516-97D5-8EB8FC0347C6}" type="slidenum">
              <a:rPr lang="en-US" altLang="zh-CN" sz="1200">
                <a:ea typeface="楷体_GB2312" pitchFamily="49" charset="-122"/>
              </a:rPr>
              <a:pPr algn="r" eaLnBrk="1" hangingPunct="1"/>
              <a:t>104</a:t>
            </a:fld>
            <a:endParaRPr lang="en-US" altLang="zh-CN" sz="1200">
              <a:ea typeface="楷体_GB2312" pitchFamily="49" charset="-122"/>
            </a:endParaRPr>
          </a:p>
        </p:txBody>
      </p:sp>
      <p:sp>
        <p:nvSpPr>
          <p:cNvPr id="5" name="Rectangle 6">
            <a:extLst>
              <a:ext uri="{FF2B5EF4-FFF2-40B4-BE49-F238E27FC236}">
                <a16:creationId xmlns:a16="http://schemas.microsoft.com/office/drawing/2014/main" id="{6F45933B-9037-4AB6-8CB1-A1FB3FAE8E7D}"/>
              </a:ext>
            </a:extLst>
          </p:cNvPr>
          <p:cNvSpPr txBox="1">
            <a:spLocks noChangeArrowheads="1"/>
          </p:cNvSpPr>
          <p:nvPr/>
        </p:nvSpPr>
        <p:spPr bwMode="auto">
          <a:xfrm>
            <a:off x="6680270" y="1808820"/>
            <a:ext cx="5175575" cy="42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t" anchorCtr="0" compatLnSpc="1">
            <a:prstTxWarp prst="textNoShape">
              <a:avLst/>
            </a:prstTxWarp>
          </a:bodyPr>
          <a:lstStyle>
            <a:lvl1pPr marL="342900" indent="-342900" algn="l" rtl="0" eaLnBrk="0" fontAlgn="base" hangingPunct="0">
              <a:spcBef>
                <a:spcPct val="20000"/>
              </a:spcBef>
              <a:spcAft>
                <a:spcPct val="0"/>
              </a:spcAft>
              <a:buSzPct val="80000"/>
              <a:buBlip>
                <a:blip r:embed="rId2"/>
              </a:buBlip>
              <a:defRPr sz="2800" b="1">
                <a:solidFill>
                  <a:schemeClr val="tx1"/>
                </a:solidFill>
                <a:latin typeface="Times New Roman" panose="02020603050405020304" pitchFamily="18" charset="0"/>
                <a:ea typeface="华文中宋" pitchFamily="2" charset="-122"/>
                <a:cs typeface="Times New Roman" panose="02020603050405020304" pitchFamily="18" charset="0"/>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Times New Roman" panose="02020603050405020304" pitchFamily="18" charset="0"/>
                <a:ea typeface="华文中宋" pitchFamily="2" charset="-122"/>
                <a:cs typeface="Times New Roman" panose="02020603050405020304" pitchFamily="18" charset="0"/>
              </a:defRPr>
            </a:lvl2pPr>
            <a:lvl3pPr marL="1143000" indent="-228600" algn="l" rtl="0" eaLnBrk="0" fontAlgn="base" hangingPunct="0">
              <a:spcBef>
                <a:spcPct val="20000"/>
              </a:spcBef>
              <a:spcAft>
                <a:spcPct val="0"/>
              </a:spcAft>
              <a:buSzPct val="80000"/>
              <a:buFont typeface="Arial" charset="0"/>
              <a:buChar char="–"/>
              <a:defRPr kumimoji="1" sz="2000">
                <a:solidFill>
                  <a:schemeClr val="tx1"/>
                </a:solidFill>
                <a:latin typeface="Times New Roman" panose="02020603050405020304" pitchFamily="18" charset="0"/>
                <a:ea typeface="华文中宋" pitchFamily="2" charset="-122"/>
                <a:cs typeface="Times New Roman" panose="02020603050405020304" pitchFamily="18" charset="0"/>
              </a:defRPr>
            </a:lvl3pPr>
            <a:lvl4pPr marL="1600200" indent="-228600" algn="l" rtl="0" eaLnBrk="0" fontAlgn="base" hangingPunct="0">
              <a:spcBef>
                <a:spcPct val="20000"/>
              </a:spcBef>
              <a:spcAft>
                <a:spcPct val="0"/>
              </a:spcAft>
              <a:buSzPct val="80000"/>
              <a:buFont typeface="Wingdings" pitchFamily="2" charset="2"/>
              <a:buChar char="ü"/>
              <a:defRPr kumimoji="1" sz="2000">
                <a:solidFill>
                  <a:schemeClr val="tx1"/>
                </a:solidFill>
                <a:latin typeface="Times New Roman" panose="02020603050405020304" pitchFamily="18" charset="0"/>
                <a:ea typeface="华文中宋" pitchFamily="2" charset="-122"/>
                <a:cs typeface="Times New Roman" panose="02020603050405020304" pitchFamily="18" charset="0"/>
              </a:defRPr>
            </a:lvl4pPr>
            <a:lvl5pPr marL="2057400" indent="-228600" algn="l" rtl="0" eaLnBrk="0" fontAlgn="base" hangingPunct="0">
              <a:spcBef>
                <a:spcPct val="20000"/>
              </a:spcBef>
              <a:spcAft>
                <a:spcPct val="0"/>
              </a:spcAft>
              <a:buSzPct val="80000"/>
              <a:buFont typeface="Arial" charset="0"/>
              <a:buChar char="»"/>
              <a:defRPr kumimoji="1" sz="20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a:defRPr/>
            </a:pPr>
            <a:r>
              <a:rPr lang="zh-CN" altLang="en-US" sz="2400" b="0" kern="0" dirty="0">
                <a:latin typeface="黑体" pitchFamily="49" charset="-122"/>
                <a:ea typeface="黑体" pitchFamily="49" charset="-122"/>
              </a:rPr>
              <a:t>多模块程序的设计</a:t>
            </a:r>
          </a:p>
          <a:p>
            <a:pPr lvl="1">
              <a:defRPr/>
            </a:pPr>
            <a:r>
              <a:rPr kumimoji="0" lang="zh-CN" altLang="en-US" sz="2000" kern="0" dirty="0">
                <a:latin typeface="黑体" pitchFamily="49" charset="-122"/>
                <a:ea typeface="黑体" pitchFamily="49" charset="-122"/>
              </a:rPr>
              <a:t>文件包含命令</a:t>
            </a:r>
            <a:endParaRPr kumimoji="0" lang="en-US" altLang="zh-CN" sz="2000" kern="0" dirty="0">
              <a:latin typeface="黑体" pitchFamily="49" charset="-122"/>
              <a:ea typeface="黑体" pitchFamily="49" charset="-122"/>
            </a:endParaRPr>
          </a:p>
          <a:p>
            <a:pPr lvl="1" eaLnBrk="1" hangingPunct="1">
              <a:defRPr/>
            </a:pPr>
            <a:r>
              <a:rPr kumimoji="0" lang="zh-CN" altLang="en-US" sz="2000" kern="0" dirty="0">
                <a:latin typeface="黑体" pitchFamily="49" charset="-122"/>
                <a:ea typeface="黑体" pitchFamily="49" charset="-122"/>
              </a:rPr>
              <a:t>头文件及其作用</a:t>
            </a:r>
            <a:endParaRPr kumimoji="0" lang="en-US" altLang="zh-CN" sz="2000" kern="0" dirty="0">
              <a:latin typeface="黑体" pitchFamily="49" charset="-122"/>
              <a:ea typeface="黑体" pitchFamily="49" charset="-122"/>
            </a:endParaRPr>
          </a:p>
          <a:p>
            <a:pPr lvl="1" eaLnBrk="1" hangingPunct="1">
              <a:defRPr/>
            </a:pPr>
            <a:r>
              <a:rPr kumimoji="0" lang="zh-CN" altLang="en-US" sz="2000" kern="0" dirty="0">
                <a:latin typeface="黑体" pitchFamily="49" charset="-122"/>
                <a:ea typeface="黑体" pitchFamily="49" charset="-122"/>
              </a:rPr>
              <a:t>标识符的作用域、存储期、名空间</a:t>
            </a:r>
            <a:endParaRPr kumimoji="0" lang="en-US" altLang="zh-CN" sz="2000" kern="0" dirty="0">
              <a:latin typeface="黑体" pitchFamily="49" charset="-122"/>
              <a:ea typeface="黑体" pitchFamily="49" charset="-122"/>
            </a:endParaRPr>
          </a:p>
          <a:p>
            <a:r>
              <a:rPr lang="zh-CN" altLang="en-US" sz="2400" b="0" kern="0" dirty="0">
                <a:latin typeface="黑体" pitchFamily="49" charset="-122"/>
                <a:ea typeface="黑体" pitchFamily="49" charset="-122"/>
              </a:rPr>
              <a:t>与程序模块设计有关的优化</a:t>
            </a:r>
          </a:p>
          <a:p>
            <a:pPr lvl="1" eaLnBrk="1" hangingPunct="1"/>
            <a:r>
              <a:rPr kumimoji="0" lang="zh-CN" altLang="en-US" sz="2000" kern="0" dirty="0">
                <a:latin typeface="黑体" pitchFamily="49" charset="-122"/>
                <a:ea typeface="黑体" pitchFamily="49" charset="-122"/>
              </a:rPr>
              <a:t>带参数的宏定义</a:t>
            </a:r>
            <a:endParaRPr kumimoji="0" lang="en-US" altLang="zh-CN" sz="2000" kern="0" dirty="0">
              <a:latin typeface="黑体" pitchFamily="49" charset="-122"/>
              <a:ea typeface="黑体" pitchFamily="49" charset="-122"/>
            </a:endParaRPr>
          </a:p>
          <a:p>
            <a:pPr lvl="1" eaLnBrk="1" hangingPunct="1"/>
            <a:r>
              <a:rPr kumimoji="0" lang="zh-CN" altLang="en-US" sz="2000" kern="0" dirty="0">
                <a:latin typeface="黑体" pitchFamily="49" charset="-122"/>
                <a:ea typeface="黑体" pitchFamily="49" charset="-122"/>
              </a:rPr>
              <a:t>内联函数</a:t>
            </a:r>
            <a:endParaRPr kumimoji="0" lang="en-US" altLang="zh-CN" sz="2000" kern="0" dirty="0">
              <a:latin typeface="黑体" pitchFamily="49" charset="-122"/>
              <a:ea typeface="黑体" pitchFamily="49" charset="-122"/>
            </a:endParaRPr>
          </a:p>
          <a:p>
            <a:pPr lvl="1" eaLnBrk="1" hangingPunct="1"/>
            <a:r>
              <a:rPr kumimoji="0" lang="zh-CN" altLang="en-US" sz="2000" kern="0" dirty="0">
                <a:latin typeface="黑体" pitchFamily="49" charset="-122"/>
                <a:ea typeface="黑体" pitchFamily="49" charset="-122"/>
              </a:rPr>
              <a:t>条件编译</a:t>
            </a:r>
            <a:endParaRPr kumimoji="0" lang="en-US" altLang="zh-CN" sz="2000" kern="0" dirty="0">
              <a:latin typeface="黑体" pitchFamily="49" charset="-122"/>
              <a:ea typeface="黑体" pitchFamily="49" charset="-122"/>
            </a:endParaRPr>
          </a:p>
          <a:p>
            <a:pPr lvl="1" eaLnBrk="1" hangingPunct="1"/>
            <a:r>
              <a:rPr lang="zh-CN" altLang="en-US" sz="2000" kern="0" dirty="0">
                <a:latin typeface="黑体" pitchFamily="49" charset="-122"/>
                <a:ea typeface="黑体" pitchFamily="49" charset="-122"/>
              </a:rPr>
              <a:t>函数名重载（</a:t>
            </a:r>
            <a:r>
              <a:rPr lang="en-US" altLang="zh-CN" sz="2000" kern="0" dirty="0">
                <a:latin typeface="黑体" pitchFamily="49" charset="-122"/>
                <a:ea typeface="黑体" pitchFamily="49" charset="-122"/>
              </a:rPr>
              <a:t>C++</a:t>
            </a:r>
            <a:r>
              <a:rPr lang="zh-CN" altLang="en-US" sz="2000" kern="0" dirty="0">
                <a:latin typeface="黑体" pitchFamily="49" charset="-122"/>
                <a:ea typeface="黑体" pitchFamily="49" charset="-122"/>
              </a:rPr>
              <a:t>）</a:t>
            </a:r>
            <a:endParaRPr lang="en-US" altLang="zh-CN" sz="2000" kern="0" dirty="0">
              <a:latin typeface="黑体" pitchFamily="49" charset="-122"/>
              <a:ea typeface="黑体" pitchFamily="49" charset="-122"/>
            </a:endParaRPr>
          </a:p>
          <a:p>
            <a:pPr lvl="1" eaLnBrk="1" hangingPunct="1"/>
            <a:r>
              <a:rPr kumimoji="0" lang="zh-CN" altLang="en-US" sz="2000" kern="0" dirty="0">
                <a:latin typeface="黑体" pitchFamily="49" charset="-122"/>
                <a:ea typeface="黑体" pitchFamily="49" charset="-122"/>
              </a:rPr>
              <a:t>带默认值的形式参数（</a:t>
            </a:r>
            <a:r>
              <a:rPr kumimoji="0" lang="en-US" altLang="zh-CN" sz="2000" kern="0" dirty="0">
                <a:latin typeface="黑体" pitchFamily="49" charset="-122"/>
                <a:ea typeface="黑体" pitchFamily="49" charset="-122"/>
              </a:rPr>
              <a:t>C++</a:t>
            </a:r>
            <a:r>
              <a:rPr kumimoji="0" lang="zh-CN" altLang="en-US" sz="2000" kern="0" dirty="0">
                <a:latin typeface="黑体" pitchFamily="49" charset="-122"/>
                <a:ea typeface="黑体" pitchFamily="49" charset="-122"/>
              </a:rPr>
              <a:t>）</a:t>
            </a:r>
            <a:endParaRPr kumimoji="0" lang="en-US" altLang="zh-CN" sz="2000" kern="0" dirty="0">
              <a:latin typeface="黑体" pitchFamily="49" charset="-122"/>
              <a:ea typeface="黑体" pitchFamily="49" charset="-122"/>
            </a:endParaRPr>
          </a:p>
          <a:p>
            <a:pPr lvl="1" eaLnBrk="1" hangingPunct="1"/>
            <a:endParaRPr kumimoji="0" lang="en-US" altLang="zh-CN" sz="2000" b="1" kern="0" dirty="0"/>
          </a:p>
          <a:p>
            <a:pPr lvl="2">
              <a:defRPr/>
            </a:pPr>
            <a:endParaRPr kumimoji="0" lang="zh-CN" altLang="en-US" sz="1800" b="1" kern="0" dirty="0">
              <a:latin typeface="黑体" pitchFamily="49" charset="-122"/>
              <a:ea typeface="黑体"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lstStyle/>
          <a:p>
            <a:endParaRPr lang="zh-CN" altLang="en-US" b="0" dirty="0">
              <a:ea typeface="黑体" pitchFamily="49" charset="-122"/>
            </a:endParaRPr>
          </a:p>
        </p:txBody>
      </p:sp>
      <p:sp>
        <p:nvSpPr>
          <p:cNvPr id="116742" name="Rectangle 6"/>
          <p:cNvSpPr>
            <a:spLocks noGrp="1" noChangeArrowheads="1"/>
          </p:cNvSpPr>
          <p:nvPr>
            <p:ph idx="1"/>
          </p:nvPr>
        </p:nvSpPr>
        <p:spPr/>
        <p:txBody>
          <a:bodyPr/>
          <a:lstStyle/>
          <a:p>
            <a:r>
              <a:rPr lang="zh-CN" altLang="th-TH" sz="2400" b="0" dirty="0">
                <a:latin typeface="黑体" pitchFamily="49" charset="-122"/>
                <a:ea typeface="黑体" pitchFamily="49" charset="-122"/>
              </a:rPr>
              <a:t>要求</a:t>
            </a:r>
            <a:r>
              <a:rPr lang="zh-CN" altLang="en-US" sz="2400" b="0" dirty="0">
                <a:latin typeface="黑体" pitchFamily="49" charset="-122"/>
                <a:ea typeface="黑体" pitchFamily="49" charset="-122"/>
              </a:rPr>
              <a:t>：</a:t>
            </a:r>
          </a:p>
          <a:p>
            <a:pPr lvl="1"/>
            <a:r>
              <a:rPr kumimoji="0" lang="zh-CN" altLang="en-US" dirty="0">
                <a:latin typeface="黑体" pitchFamily="49" charset="-122"/>
                <a:ea typeface="黑体" pitchFamily="49" charset="-122"/>
              </a:rPr>
              <a:t>会运用</a:t>
            </a:r>
            <a:r>
              <a:rPr kumimoji="0" lang="en-US" altLang="zh-CN" dirty="0">
                <a:latin typeface="黑体" pitchFamily="49" charset="-122"/>
                <a:ea typeface="黑体" pitchFamily="49" charset="-122"/>
              </a:rPr>
              <a:t>C</a:t>
            </a:r>
            <a:r>
              <a:rPr kumimoji="0" lang="zh-CN" altLang="en-US" dirty="0">
                <a:latin typeface="黑体" pitchFamily="49" charset="-122"/>
                <a:ea typeface="黑体" pitchFamily="49" charset="-122"/>
              </a:rPr>
              <a:t>语言函数实现独立的计算任务，并被</a:t>
            </a:r>
            <a:r>
              <a:rPr kumimoji="0" lang="en-US" altLang="zh-CN" dirty="0">
                <a:latin typeface="黑体" pitchFamily="49" charset="-122"/>
                <a:ea typeface="黑体" pitchFamily="49" charset="-122"/>
              </a:rPr>
              <a:t>main</a:t>
            </a:r>
            <a:r>
              <a:rPr kumimoji="0" lang="zh-CN" altLang="en-US" dirty="0">
                <a:latin typeface="黑体" pitchFamily="49" charset="-122"/>
                <a:ea typeface="黑体" pitchFamily="49" charset="-122"/>
              </a:rPr>
              <a:t>函数或其他函数调用</a:t>
            </a:r>
          </a:p>
          <a:p>
            <a:pPr lvl="2"/>
            <a:r>
              <a:rPr lang="zh-CN" altLang="en-US" dirty="0">
                <a:latin typeface="黑体" pitchFamily="49" charset="-122"/>
                <a:ea typeface="黑体" pitchFamily="49" charset="-122"/>
              </a:rPr>
              <a:t>在函数中运用顺序、分支、循环流程，设计变量</a:t>
            </a:r>
          </a:p>
          <a:p>
            <a:pPr lvl="2"/>
            <a:r>
              <a:rPr kumimoji="0" lang="zh-CN" altLang="en-US" dirty="0">
                <a:latin typeface="黑体" pitchFamily="49" charset="-122"/>
                <a:ea typeface="黑体" pitchFamily="49" charset="-122"/>
              </a:rPr>
              <a:t>一个程序代码量</a:t>
            </a:r>
            <a:r>
              <a:rPr kumimoji="0" lang="en-US" altLang="zh-CN" dirty="0">
                <a:latin typeface="黑体" pitchFamily="49" charset="-122"/>
                <a:ea typeface="黑体" pitchFamily="49" charset="-122"/>
              </a:rPr>
              <a:t>≈30</a:t>
            </a:r>
            <a:r>
              <a:rPr kumimoji="0" lang="zh-CN" altLang="en-US" dirty="0">
                <a:latin typeface="黑体" pitchFamily="49" charset="-122"/>
                <a:ea typeface="黑体" pitchFamily="49" charset="-122"/>
              </a:rPr>
              <a:t>行，</a:t>
            </a:r>
          </a:p>
          <a:p>
            <a:pPr lvl="1"/>
            <a:endParaRPr lang="en-US" altLang="zh-CN" sz="1200" dirty="0">
              <a:latin typeface="黑体" pitchFamily="49" charset="-122"/>
              <a:ea typeface="黑体" pitchFamily="49" charset="-122"/>
            </a:endParaRPr>
          </a:p>
          <a:p>
            <a:pPr lvl="1"/>
            <a:r>
              <a:rPr lang="zh-CN" altLang="en-US" dirty="0">
                <a:latin typeface="黑体" pitchFamily="49" charset="-122"/>
                <a:ea typeface="黑体" pitchFamily="49" charset="-122"/>
              </a:rPr>
              <a:t>能够用递归函数实现一个递归算法</a:t>
            </a:r>
            <a:endParaRPr lang="en-US" altLang="zh-CN" dirty="0">
              <a:latin typeface="黑体" pitchFamily="49" charset="-122"/>
              <a:ea typeface="黑体" pitchFamily="49" charset="-122"/>
            </a:endParaRPr>
          </a:p>
          <a:p>
            <a:pPr lvl="1"/>
            <a:r>
              <a:rPr lang="zh-CN" altLang="en-US" dirty="0">
                <a:solidFill>
                  <a:srgbClr val="FF0000"/>
                </a:solidFill>
                <a:latin typeface="黑体" pitchFamily="49" charset="-122"/>
                <a:ea typeface="黑体" pitchFamily="49" charset="-122"/>
              </a:rPr>
              <a:t>能够分析递归函数的功能与结果</a:t>
            </a:r>
          </a:p>
          <a:p>
            <a:pPr lvl="1"/>
            <a:endParaRPr lang="en-US" altLang="zh-CN" sz="1200" dirty="0">
              <a:latin typeface="黑体" pitchFamily="49" charset="-122"/>
              <a:ea typeface="黑体" pitchFamily="49" charset="-122"/>
            </a:endParaRPr>
          </a:p>
          <a:p>
            <a:pPr lvl="1"/>
            <a:r>
              <a:rPr lang="zh-CN" altLang="en-US" dirty="0">
                <a:latin typeface="黑体" pitchFamily="49" charset="-122"/>
                <a:ea typeface="黑体" pitchFamily="49" charset="-122"/>
              </a:rPr>
              <a:t>能够用模块化思想设计程序：</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仔细阅读并分析需求</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分解出关键子任务</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尝试从大规模问题中分析出小规模同质问题</a:t>
            </a:r>
            <a:endParaRPr lang="en-US" altLang="zh-CN" dirty="0">
              <a:latin typeface="黑体" pitchFamily="49" charset="-122"/>
              <a:ea typeface="黑体" pitchFamily="49" charset="-122"/>
            </a:endParaRPr>
          </a:p>
          <a:p>
            <a:pPr lvl="2"/>
            <a:r>
              <a:rPr kumimoji="0" lang="zh-CN" altLang="en-US" dirty="0">
                <a:solidFill>
                  <a:schemeClr val="bg1">
                    <a:lumMod val="50000"/>
                  </a:schemeClr>
                </a:solidFill>
                <a:latin typeface="黑体" pitchFamily="49" charset="-122"/>
                <a:ea typeface="黑体" pitchFamily="49" charset="-122"/>
              </a:rPr>
              <a:t>理解程序多模块结构的相关概念</a:t>
            </a:r>
            <a:endParaRPr kumimoji="0" lang="en-US" altLang="zh-CN" dirty="0">
              <a:solidFill>
                <a:schemeClr val="bg1">
                  <a:lumMod val="50000"/>
                </a:schemeClr>
              </a:solidFill>
              <a:latin typeface="黑体" pitchFamily="49" charset="-122"/>
              <a:ea typeface="黑体" pitchFamily="49" charset="-122"/>
            </a:endParaRPr>
          </a:p>
          <a:p>
            <a:pPr lvl="2"/>
            <a:r>
              <a:rPr kumimoji="0" lang="zh-CN" altLang="en-US" sz="2000" dirty="0">
                <a:solidFill>
                  <a:schemeClr val="bg1">
                    <a:lumMod val="50000"/>
                  </a:schemeClr>
                </a:solidFill>
                <a:latin typeface="黑体" pitchFamily="49" charset="-122"/>
                <a:ea typeface="黑体" pitchFamily="49" charset="-122"/>
              </a:rPr>
              <a:t>能够实现多模块结构的程序，并分析其功能与结果</a:t>
            </a:r>
          </a:p>
        </p:txBody>
      </p:sp>
      <p:sp>
        <p:nvSpPr>
          <p:cNvPr id="5837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A0D9817C-0305-4516-97D5-8EB8FC0347C6}" type="slidenum">
              <a:rPr lang="en-US" altLang="zh-CN" sz="1200">
                <a:ea typeface="楷体_GB2312" pitchFamily="49" charset="-122"/>
              </a:rPr>
              <a:pPr algn="r" eaLnBrk="1" hangingPunct="1"/>
              <a:t>105</a:t>
            </a:fld>
            <a:endParaRPr lang="en-US" altLang="zh-CN" sz="1200">
              <a:ea typeface="楷体_GB2312" pitchFamily="49" charset="-122"/>
            </a:endParaRPr>
          </a:p>
        </p:txBody>
      </p:sp>
      <p:sp>
        <p:nvSpPr>
          <p:cNvPr id="7" name="Rectangle 6">
            <a:extLst>
              <a:ext uri="{FF2B5EF4-FFF2-40B4-BE49-F238E27FC236}">
                <a16:creationId xmlns:a16="http://schemas.microsoft.com/office/drawing/2014/main" id="{CB0C07CA-A731-4404-91BA-6D5D219DB1A5}"/>
              </a:ext>
            </a:extLst>
          </p:cNvPr>
          <p:cNvSpPr txBox="1">
            <a:spLocks noChangeArrowheads="1"/>
          </p:cNvSpPr>
          <p:nvPr/>
        </p:nvSpPr>
        <p:spPr bwMode="auto">
          <a:xfrm>
            <a:off x="6545256" y="3824633"/>
            <a:ext cx="5326469" cy="198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t" anchorCtr="0" compatLnSpc="1">
            <a:prstTxWarp prst="textNoShape">
              <a:avLst/>
            </a:prstTxWarp>
          </a:bodyPr>
          <a:lstStyle>
            <a:lvl1pPr marL="342900" indent="-342900" algn="l" rtl="0" eaLnBrk="0" fontAlgn="base" hangingPunct="0">
              <a:spcBef>
                <a:spcPct val="20000"/>
              </a:spcBef>
              <a:spcAft>
                <a:spcPct val="0"/>
              </a:spcAft>
              <a:buSzPct val="80000"/>
              <a:buBlip>
                <a:blip r:embed="rId2"/>
              </a:buBlip>
              <a:defRPr sz="2800" b="1">
                <a:solidFill>
                  <a:schemeClr val="tx1"/>
                </a:solidFill>
                <a:latin typeface="Times New Roman" panose="02020603050405020304" pitchFamily="18" charset="0"/>
                <a:ea typeface="华文中宋" pitchFamily="2" charset="-122"/>
                <a:cs typeface="Times New Roman" panose="02020603050405020304" pitchFamily="18" charset="0"/>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Times New Roman" panose="02020603050405020304" pitchFamily="18" charset="0"/>
                <a:ea typeface="华文中宋" pitchFamily="2" charset="-122"/>
                <a:cs typeface="Times New Roman" panose="02020603050405020304" pitchFamily="18" charset="0"/>
              </a:defRPr>
            </a:lvl2pPr>
            <a:lvl3pPr marL="1143000" indent="-228600" algn="l" rtl="0" eaLnBrk="0" fontAlgn="base" hangingPunct="0">
              <a:spcBef>
                <a:spcPct val="20000"/>
              </a:spcBef>
              <a:spcAft>
                <a:spcPct val="0"/>
              </a:spcAft>
              <a:buSzPct val="80000"/>
              <a:buFont typeface="Arial" charset="0"/>
              <a:buChar char="–"/>
              <a:defRPr kumimoji="1" sz="2000">
                <a:solidFill>
                  <a:schemeClr val="tx1"/>
                </a:solidFill>
                <a:latin typeface="Times New Roman" panose="02020603050405020304" pitchFamily="18" charset="0"/>
                <a:ea typeface="华文中宋" pitchFamily="2" charset="-122"/>
                <a:cs typeface="Times New Roman" panose="02020603050405020304" pitchFamily="18" charset="0"/>
              </a:defRPr>
            </a:lvl3pPr>
            <a:lvl4pPr marL="1600200" indent="-228600" algn="l" rtl="0" eaLnBrk="0" fontAlgn="base" hangingPunct="0">
              <a:spcBef>
                <a:spcPct val="20000"/>
              </a:spcBef>
              <a:spcAft>
                <a:spcPct val="0"/>
              </a:spcAft>
              <a:buSzPct val="80000"/>
              <a:buFont typeface="Wingdings" pitchFamily="2" charset="2"/>
              <a:buChar char="ü"/>
              <a:defRPr kumimoji="1" sz="2000">
                <a:solidFill>
                  <a:schemeClr val="tx1"/>
                </a:solidFill>
                <a:latin typeface="Times New Roman" panose="02020603050405020304" pitchFamily="18" charset="0"/>
                <a:ea typeface="华文中宋" pitchFamily="2" charset="-122"/>
                <a:cs typeface="Times New Roman" panose="02020603050405020304" pitchFamily="18" charset="0"/>
              </a:defRPr>
            </a:lvl4pPr>
            <a:lvl5pPr marL="2057400" indent="-228600" algn="l" rtl="0" eaLnBrk="0" fontAlgn="base" hangingPunct="0">
              <a:spcBef>
                <a:spcPct val="20000"/>
              </a:spcBef>
              <a:spcAft>
                <a:spcPct val="0"/>
              </a:spcAft>
              <a:buSzPct val="80000"/>
              <a:buFont typeface="Arial" charset="0"/>
              <a:buChar char="»"/>
              <a:defRPr kumimoji="1" sz="20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marL="342000" lvl="1">
              <a:spcBef>
                <a:spcPts val="24"/>
              </a:spcBef>
            </a:pPr>
            <a:r>
              <a:rPr kumimoji="0" lang="zh-CN" altLang="en-US" kern="0" dirty="0">
                <a:solidFill>
                  <a:srgbClr val="FF0000"/>
                </a:solidFill>
                <a:latin typeface="黑体" pitchFamily="49" charset="-122"/>
                <a:ea typeface="黑体" pitchFamily="49" charset="-122"/>
              </a:rPr>
              <a:t>能够调试、判断程序中的逻辑错误</a:t>
            </a:r>
            <a:endParaRPr lang="en-US" altLang="zh-CN" kern="0" dirty="0">
              <a:solidFill>
                <a:srgbClr val="FF0000"/>
              </a:solidFill>
              <a:latin typeface="黑体" pitchFamily="49" charset="-122"/>
              <a:ea typeface="黑体" pitchFamily="49" charset="-122"/>
            </a:endParaRPr>
          </a:p>
          <a:p>
            <a:pPr marL="342000" lvl="1">
              <a:spcBef>
                <a:spcPts val="24"/>
              </a:spcBef>
            </a:pPr>
            <a:r>
              <a:rPr kumimoji="0" lang="zh-CN" altLang="en-US" kern="0" dirty="0">
                <a:latin typeface="黑体" pitchFamily="49" charset="-122"/>
                <a:ea typeface="黑体" pitchFamily="49" charset="-122"/>
              </a:rPr>
              <a:t>继续保持良好的编程习惯</a:t>
            </a:r>
            <a:endParaRPr kumimoji="0" lang="en-US" altLang="zh-CN" kern="0" dirty="0">
              <a:latin typeface="黑体" pitchFamily="49" charset="-122"/>
              <a:ea typeface="黑体" pitchFamily="49" charset="-122"/>
            </a:endParaRPr>
          </a:p>
          <a:p>
            <a:pPr marL="741600" lvl="2">
              <a:spcBef>
                <a:spcPts val="24"/>
              </a:spcBef>
            </a:pPr>
            <a:r>
              <a:rPr kumimoji="0" lang="zh-CN" altLang="en-US" kern="0" dirty="0">
                <a:latin typeface="黑体" pitchFamily="49" charset="-122"/>
                <a:ea typeface="黑体" pitchFamily="49" charset="-122"/>
              </a:rPr>
              <a:t>函数名命名、宏名命名</a:t>
            </a:r>
            <a:endParaRPr kumimoji="0" lang="en-US" altLang="zh-CN" kern="0" dirty="0">
              <a:latin typeface="黑体" pitchFamily="49" charset="-122"/>
              <a:ea typeface="黑体" pitchFamily="49" charset="-122"/>
            </a:endParaRPr>
          </a:p>
          <a:p>
            <a:pPr marL="741600" lvl="2">
              <a:spcBef>
                <a:spcPts val="24"/>
              </a:spcBef>
            </a:pPr>
            <a:r>
              <a:rPr kumimoji="0" lang="zh-CN" altLang="en-US" kern="0" dirty="0">
                <a:latin typeface="黑体" pitchFamily="49" charset="-122"/>
                <a:ea typeface="黑体" pitchFamily="49" charset="-122"/>
              </a:rPr>
              <a:t>使用声明、头文件</a:t>
            </a:r>
            <a:endParaRPr kumimoji="0" lang="en-US" altLang="zh-CN" kern="0" dirty="0">
              <a:latin typeface="黑体" pitchFamily="49" charset="-122"/>
              <a:ea typeface="黑体" pitchFamily="49" charset="-122"/>
            </a:endParaRPr>
          </a:p>
          <a:p>
            <a:pPr marL="741600" lvl="2">
              <a:spcBef>
                <a:spcPts val="24"/>
              </a:spcBef>
            </a:pPr>
            <a:r>
              <a:rPr kumimoji="0" lang="zh-CN" altLang="en-US" kern="0" dirty="0">
                <a:latin typeface="黑体" pitchFamily="49" charset="-122"/>
                <a:ea typeface="黑体" pitchFamily="49" charset="-122"/>
              </a:rPr>
              <a:t>少用全局变量</a:t>
            </a:r>
            <a:endParaRPr kumimoji="0" lang="en-US" altLang="zh-CN" kern="0" dirty="0">
              <a:latin typeface="黑体" pitchFamily="49" charset="-122"/>
              <a:ea typeface="黑体" pitchFamily="49" charset="-122"/>
            </a:endParaRPr>
          </a:p>
          <a:p>
            <a:pPr marL="741600" lvl="2">
              <a:spcBef>
                <a:spcPts val="24"/>
              </a:spcBef>
            </a:pPr>
            <a:r>
              <a:rPr kumimoji="0" lang="en-US" altLang="zh-CN" kern="0" dirty="0">
                <a:latin typeface="黑体" pitchFamily="49" charset="-122"/>
                <a:ea typeface="黑体" pitchFamily="49" charset="-122"/>
              </a:rPr>
              <a:t>…</a:t>
            </a:r>
          </a:p>
        </p:txBody>
      </p:sp>
    </p:spTree>
    <p:extLst>
      <p:ext uri="{BB962C8B-B14F-4D97-AF65-F5344CB8AC3E}">
        <p14:creationId xmlns:p14="http://schemas.microsoft.com/office/powerpoint/2010/main" val="11663873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4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674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74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74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74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4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742">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7D2B06D-4587-47DB-818D-6833DC7A141E}" type="slidenum">
              <a:rPr lang="en-US" altLang="zh-CN" sz="1200">
                <a:ea typeface="楷体_GB2312" pitchFamily="49" charset="-122"/>
              </a:rPr>
              <a:pPr algn="r" eaLnBrk="1" hangingPunct="1"/>
              <a:t>11</a:t>
            </a:fld>
            <a:endParaRPr lang="en-US" altLang="zh-CN" sz="1200">
              <a:ea typeface="楷体_GB2312" pitchFamily="49" charset="-122"/>
            </a:endParaRPr>
          </a:p>
        </p:txBody>
      </p:sp>
      <p:sp>
        <p:nvSpPr>
          <p:cNvPr id="3" name="内容占位符 2">
            <a:extLst>
              <a:ext uri="{FF2B5EF4-FFF2-40B4-BE49-F238E27FC236}">
                <a16:creationId xmlns:a16="http://schemas.microsoft.com/office/drawing/2014/main" id="{8DBAC0C3-8FD4-4C8D-98AF-FC04BDD63B07}"/>
              </a:ext>
            </a:extLst>
          </p:cNvPr>
          <p:cNvSpPr>
            <a:spLocks noGrp="1"/>
          </p:cNvSpPr>
          <p:nvPr>
            <p:ph idx="1"/>
          </p:nvPr>
        </p:nvSpPr>
        <p:spPr/>
        <p:txBody>
          <a:bodyPr/>
          <a:lstStyle/>
          <a:p>
            <a:pPr marL="0" indent="0">
              <a:spcBef>
                <a:spcPts val="0"/>
              </a:spcBef>
              <a:buFontTx/>
              <a:buNone/>
            </a:pPr>
            <a:r>
              <a:rPr lang="en-US" altLang="zh-CN" sz="2000" dirty="0">
                <a:latin typeface="Courier New" pitchFamily="49" charset="0"/>
                <a:cs typeface="Courier New" pitchFamily="49" charset="0"/>
              </a:rPr>
              <a:t>int </a:t>
            </a:r>
            <a:r>
              <a:rPr lang="en-US" altLang="zh-CN" sz="2000" dirty="0">
                <a:solidFill>
                  <a:srgbClr val="FF0000"/>
                </a:solidFill>
                <a:latin typeface="Courier New" pitchFamily="49" charset="0"/>
                <a:cs typeface="Courier New" pitchFamily="49" charset="0"/>
              </a:rPr>
              <a:t>main</a:t>
            </a:r>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int n1, n2, n3;	</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("Please input three integers: \n");</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d%d%d</a:t>
            </a:r>
            <a:r>
              <a:rPr lang="en-US" altLang="zh-CN" sz="2000" dirty="0">
                <a:latin typeface="Courier New" pitchFamily="49" charset="0"/>
                <a:cs typeface="Courier New" pitchFamily="49" charset="0"/>
              </a:rPr>
              <a:t>", &amp;</a:t>
            </a:r>
            <a:r>
              <a:rPr lang="pt-BR" altLang="zh-CN" sz="2000" dirty="0">
                <a:latin typeface="Courier New" pitchFamily="49" charset="0"/>
                <a:cs typeface="Courier New" pitchFamily="49" charset="0"/>
              </a:rPr>
              <a:t>n1, &amp;n2, &amp;n3);</a:t>
            </a:r>
          </a:p>
          <a:p>
            <a:pPr marL="0" indent="0">
              <a:spcBef>
                <a:spcPts val="0"/>
              </a:spcBef>
              <a:buFontTx/>
              <a:buNone/>
            </a:pP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0000CC"/>
                </a:solidFill>
                <a:latin typeface="Courier New" pitchFamily="49" charset="0"/>
                <a:cs typeface="Courier New" pitchFamily="49" charset="0"/>
              </a:rPr>
              <a:t>int MyMax(int n1, int n2, int n3)</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	int max;</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if(n1 &gt;= n2)</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max = n1;</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else</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max = n2;</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if(max &lt; n3)</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max = n3;</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return max;</a:t>
            </a: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solidFill>
                  <a:srgbClr val="0000CC"/>
                </a:solidFill>
                <a:latin typeface="Courier New" pitchFamily="49" charset="0"/>
                <a:cs typeface="Courier New" pitchFamily="49" charset="0"/>
              </a:rPr>
              <a:t>	</a:t>
            </a:r>
            <a:r>
              <a:rPr lang="zh-CN" altLang="zh-CN" sz="2000" dirty="0">
                <a:solidFill>
                  <a:srgbClr val="0000CC"/>
                </a:solidFill>
                <a:latin typeface="Courier New" pitchFamily="49" charset="0"/>
                <a:cs typeface="Courier New" pitchFamily="49" charset="0"/>
              </a:rPr>
              <a:t>}</a:t>
            </a:r>
            <a:r>
              <a:rPr lang="en-US" altLang="zh-CN" sz="2000" dirty="0">
                <a:solidFill>
                  <a:srgbClr val="0000CC"/>
                </a:solidFill>
                <a:latin typeface="Courier New" pitchFamily="49" charset="0"/>
                <a:cs typeface="Courier New" pitchFamily="49" charset="0"/>
              </a:rPr>
              <a:t> </a:t>
            </a:r>
            <a:r>
              <a:rPr lang="pt-BR"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应把函数 </a:t>
            </a:r>
            <a:r>
              <a:rPr lang="pt-BR" altLang="zh-CN" sz="2000" dirty="0">
                <a:latin typeface="Courier New" pitchFamily="49" charset="0"/>
                <a:cs typeface="Courier New" pitchFamily="49" charset="0"/>
              </a:rPr>
              <a:t>MyMax </a:t>
            </a:r>
            <a:r>
              <a:rPr lang="zh-CN" altLang="en-US" sz="2000" dirty="0">
                <a:latin typeface="Courier New" pitchFamily="49" charset="0"/>
                <a:cs typeface="Courier New" pitchFamily="49" charset="0"/>
              </a:rPr>
              <a:t>的定义写在 </a:t>
            </a:r>
            <a:r>
              <a:rPr lang="pt-BR" altLang="zh-CN" sz="2000" dirty="0">
                <a:latin typeface="Courier New" pitchFamily="49" charset="0"/>
                <a:cs typeface="Courier New" pitchFamily="49" charset="0"/>
              </a:rPr>
              <a:t>main </a:t>
            </a:r>
            <a:r>
              <a:rPr lang="zh-CN" altLang="en-US" sz="2000" dirty="0">
                <a:latin typeface="Courier New" pitchFamily="49" charset="0"/>
                <a:cs typeface="Courier New" pitchFamily="49" charset="0"/>
              </a:rPr>
              <a:t>函数的外面</a:t>
            </a:r>
            <a:endParaRPr lang="en-US" altLang="zh-CN" sz="2000" dirty="0">
              <a:latin typeface="Courier New" pitchFamily="49" charset="0"/>
              <a:cs typeface="Courier New" pitchFamily="49" charset="0"/>
            </a:endParaRPr>
          </a:p>
          <a:p>
            <a:pPr marL="0" indent="0">
              <a:spcBef>
                <a:spcPts val="0"/>
              </a:spcBef>
              <a:buFontTx/>
              <a:buNone/>
            </a:pPr>
            <a:endParaRPr lang="zh-CN" altLang="zh-CN" sz="2000" dirty="0">
              <a:solidFill>
                <a:srgbClr val="0000CC"/>
              </a:solidFill>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printf("The max. is: %d \n", </a:t>
            </a:r>
            <a:r>
              <a:rPr lang="pt-BR" altLang="zh-CN" sz="2000" dirty="0">
                <a:solidFill>
                  <a:srgbClr val="0000FF"/>
                </a:solidFill>
                <a:latin typeface="Courier New" pitchFamily="49" charset="0"/>
                <a:cs typeface="Courier New" pitchFamily="49" charset="0"/>
              </a:rPr>
              <a:t>MyMax</a:t>
            </a:r>
            <a:r>
              <a:rPr lang="pt-BR"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return 0;</a:t>
            </a:r>
          </a:p>
          <a:p>
            <a:pPr marL="0" indent="0">
              <a:spcBef>
                <a:spcPts val="0"/>
              </a:spcBef>
              <a:buFontTx/>
              <a:buNone/>
            </a:pPr>
            <a:r>
              <a:rPr lang="pt-BR"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marL="0" indent="0">
              <a:spcBef>
                <a:spcPts val="0"/>
              </a:spcBef>
              <a:buFontTx/>
              <a:buNone/>
            </a:pPr>
            <a:endParaRPr lang="zh-CN" altLang="en-US" sz="2000" dirty="0"/>
          </a:p>
        </p:txBody>
      </p:sp>
      <p:sp>
        <p:nvSpPr>
          <p:cNvPr id="5" name="标题 4">
            <a:extLst>
              <a:ext uri="{FF2B5EF4-FFF2-40B4-BE49-F238E27FC236}">
                <a16:creationId xmlns:a16="http://schemas.microsoft.com/office/drawing/2014/main" id="{A61E526A-F2F4-46F7-853B-40B13E7725B9}"/>
              </a:ext>
            </a:extLst>
          </p:cNvPr>
          <p:cNvSpPr>
            <a:spLocks noGrp="1"/>
          </p:cNvSpPr>
          <p:nvPr>
            <p:ph type="title"/>
          </p:nvPr>
        </p:nvSpPr>
        <p:spPr/>
        <p:txBody>
          <a:bodyPr/>
          <a:lstStyle/>
          <a:p>
            <a:r>
              <a:rPr lang="zh-CN" altLang="en-US" dirty="0"/>
              <a:t>函数定义时的注意事项</a:t>
            </a:r>
          </a:p>
        </p:txBody>
      </p:sp>
      <p:grpSp>
        <p:nvGrpSpPr>
          <p:cNvPr id="6" name="组合 5">
            <a:extLst>
              <a:ext uri="{FF2B5EF4-FFF2-40B4-BE49-F238E27FC236}">
                <a16:creationId xmlns:a16="http://schemas.microsoft.com/office/drawing/2014/main" id="{13BC1F92-ADE8-4378-9663-CA7C6F7E0317}"/>
              </a:ext>
            </a:extLst>
          </p:cNvPr>
          <p:cNvGrpSpPr/>
          <p:nvPr/>
        </p:nvGrpSpPr>
        <p:grpSpPr>
          <a:xfrm>
            <a:off x="6275226" y="2485082"/>
            <a:ext cx="260350" cy="223838"/>
            <a:chOff x="11370471" y="2640533"/>
            <a:chExt cx="260350" cy="223838"/>
          </a:xfrm>
        </p:grpSpPr>
        <p:cxnSp>
          <p:nvCxnSpPr>
            <p:cNvPr id="7" name="直接连接符 4">
              <a:extLst>
                <a:ext uri="{FF2B5EF4-FFF2-40B4-BE49-F238E27FC236}">
                  <a16:creationId xmlns:a16="http://schemas.microsoft.com/office/drawing/2014/main" id="{10FB975E-5812-4989-9864-536A9685B602}"/>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E2A63DD2-1CEC-48A6-9DC4-DDB3E58B0622}"/>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sp>
        <p:nvSpPr>
          <p:cNvPr id="9" name="矩形 8">
            <a:extLst>
              <a:ext uri="{FF2B5EF4-FFF2-40B4-BE49-F238E27FC236}">
                <a16:creationId xmlns:a16="http://schemas.microsoft.com/office/drawing/2014/main" id="{556149DD-FDD8-4737-B4CC-E7EBCC769FF4}"/>
              </a:ext>
            </a:extLst>
          </p:cNvPr>
          <p:cNvSpPr/>
          <p:nvPr/>
        </p:nvSpPr>
        <p:spPr>
          <a:xfrm>
            <a:off x="7730371" y="4374105"/>
            <a:ext cx="3158292" cy="830997"/>
          </a:xfrm>
          <a:prstGeom prst="rect">
            <a:avLst/>
          </a:prstGeom>
          <a:ln>
            <a:solidFill>
              <a:schemeClr val="tx1"/>
            </a:solidFill>
          </a:ln>
        </p:spPr>
        <p:txBody>
          <a:bodyPr wrap="square">
            <a:spAutoFit/>
          </a:bodyPr>
          <a:lstStyle/>
          <a:p>
            <a:r>
              <a:rPr lang="en-US" altLang="zh-CN" b="1" dirty="0"/>
              <a:t>C</a:t>
            </a:r>
            <a:r>
              <a:rPr lang="zh-CN" altLang="en-US" b="1" dirty="0"/>
              <a:t>程序中的函数体里不能再定义函数</a:t>
            </a:r>
            <a:endParaRPr lang="zh-CN" altLang="en-US" dirty="0"/>
          </a:p>
        </p:txBody>
      </p:sp>
    </p:spTree>
    <p:extLst>
      <p:ext uri="{BB962C8B-B14F-4D97-AF65-F5344CB8AC3E}">
        <p14:creationId xmlns:p14="http://schemas.microsoft.com/office/powerpoint/2010/main" val="219215078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7D2B06D-4587-47DB-818D-6833DC7A141E}" type="slidenum">
              <a:rPr lang="en-US" altLang="zh-CN" sz="1200">
                <a:ea typeface="楷体_GB2312" pitchFamily="49" charset="-122"/>
              </a:rPr>
              <a:pPr algn="r" eaLnBrk="1" hangingPunct="1"/>
              <a:t>12</a:t>
            </a:fld>
            <a:endParaRPr lang="en-US" altLang="zh-CN" sz="1200">
              <a:ea typeface="楷体_GB2312" pitchFamily="49" charset="-122"/>
            </a:endParaRPr>
          </a:p>
        </p:txBody>
      </p:sp>
      <p:sp>
        <p:nvSpPr>
          <p:cNvPr id="3" name="内容占位符 2">
            <a:extLst>
              <a:ext uri="{FF2B5EF4-FFF2-40B4-BE49-F238E27FC236}">
                <a16:creationId xmlns:a16="http://schemas.microsoft.com/office/drawing/2014/main" id="{8DBAC0C3-8FD4-4C8D-98AF-FC04BDD63B07}"/>
              </a:ext>
            </a:extLst>
          </p:cNvPr>
          <p:cNvSpPr>
            <a:spLocks noGrp="1"/>
          </p:cNvSpPr>
          <p:nvPr>
            <p:ph idx="1"/>
          </p:nvPr>
        </p:nvSpPr>
        <p:spPr/>
        <p:txBody>
          <a:bodyPr/>
          <a:lstStyle/>
          <a:p>
            <a:pPr marL="0" indent="0">
              <a:spcBef>
                <a:spcPts val="0"/>
              </a:spcBef>
              <a:buFontTx/>
              <a:buNone/>
            </a:pPr>
            <a:r>
              <a:rPr lang="pt-BR" altLang="zh-CN" sz="2000" dirty="0">
                <a:latin typeface="Courier New" pitchFamily="49" charset="0"/>
                <a:cs typeface="Courier New" pitchFamily="49" charset="0"/>
              </a:rPr>
              <a:t>int MyMax(int n1, int n2, int n3)</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int max;</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if(n1 &gt;=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max = n1;</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else</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max =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if(max &lt;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max =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return max</a:t>
            </a:r>
            <a:r>
              <a:rPr lang="zh-CN" altLang="en-US" sz="2000" dirty="0">
                <a:latin typeface="Courier New" pitchFamily="49" charset="0"/>
                <a:cs typeface="Courier New" pitchFamily="49" charset="0"/>
              </a:rPr>
              <a:t>；</a:t>
            </a:r>
            <a:r>
              <a:rPr lang="en-US" altLang="zh-CN" sz="2000" dirty="0">
                <a:solidFill>
                  <a:srgbClr val="0000CC"/>
                </a:solidFill>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zh-CN" altLang="zh-CN"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int </a:t>
            </a:r>
            <a:r>
              <a:rPr lang="en-US" altLang="zh-CN" sz="2000" dirty="0">
                <a:solidFill>
                  <a:srgbClr val="FF0000"/>
                </a:solidFill>
                <a:latin typeface="Courier New" pitchFamily="49" charset="0"/>
                <a:cs typeface="Courier New" pitchFamily="49" charset="0"/>
              </a:rPr>
              <a:t>main</a:t>
            </a:r>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a:t>
            </a:r>
          </a:p>
          <a:p>
            <a:pPr marL="0" indent="0">
              <a:spcBef>
                <a:spcPts val="0"/>
              </a:spcBef>
              <a:buFontTx/>
              <a:buNone/>
            </a:pPr>
            <a:r>
              <a:rPr lang="en-US" altLang="zh-CN" sz="2000" dirty="0">
                <a:latin typeface="Courier New" pitchFamily="49" charset="0"/>
                <a:cs typeface="Courier New" pitchFamily="49" charset="0"/>
              </a:rPr>
              <a:t>	int n1, n2, n3;	</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("Please input three integers: \n");</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d%d%d</a:t>
            </a:r>
            <a:r>
              <a:rPr lang="en-US" altLang="zh-CN" sz="2000" dirty="0">
                <a:latin typeface="Courier New" pitchFamily="49" charset="0"/>
                <a:cs typeface="Courier New" pitchFamily="49" charset="0"/>
              </a:rPr>
              <a:t>", &amp;</a:t>
            </a:r>
            <a:r>
              <a:rPr lang="pt-BR" altLang="zh-CN" sz="2000" dirty="0">
                <a:latin typeface="Courier New" pitchFamily="49" charset="0"/>
                <a:cs typeface="Courier New" pitchFamily="49" charset="0"/>
              </a:rPr>
              <a:t>n1, &amp;n2, &amp;n3);</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int max = </a:t>
            </a:r>
            <a:r>
              <a:rPr lang="pt-BR" altLang="zh-CN" sz="2000" dirty="0">
                <a:solidFill>
                  <a:srgbClr val="FF0000"/>
                </a:solidFill>
                <a:latin typeface="Courier New" pitchFamily="49" charset="0"/>
                <a:cs typeface="Courier New" pitchFamily="49" charset="0"/>
              </a:rPr>
              <a:t>MyMax(n1, n2, n3);</a:t>
            </a:r>
            <a:endParaRPr lang="zh-CN" altLang="zh-CN" sz="2000" dirty="0">
              <a:solidFill>
                <a:srgbClr val="FF0000"/>
              </a:solidFill>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printf("The max. is: %d \n", max);</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return 0;</a:t>
            </a:r>
          </a:p>
          <a:p>
            <a:pPr marL="0" indent="0">
              <a:spcBef>
                <a:spcPts val="0"/>
              </a:spcBef>
              <a:buFontTx/>
              <a:buNone/>
            </a:pPr>
            <a:r>
              <a:rPr lang="pt-BR"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p:txBody>
      </p:sp>
      <p:sp>
        <p:nvSpPr>
          <p:cNvPr id="4" name="矩形 3">
            <a:extLst>
              <a:ext uri="{FF2B5EF4-FFF2-40B4-BE49-F238E27FC236}">
                <a16:creationId xmlns:a16="http://schemas.microsoft.com/office/drawing/2014/main" id="{1CC137FE-9617-4024-9C23-BD084797D7C8}"/>
              </a:ext>
            </a:extLst>
          </p:cNvPr>
          <p:cNvSpPr/>
          <p:nvPr/>
        </p:nvSpPr>
        <p:spPr>
          <a:xfrm>
            <a:off x="7730371" y="4374105"/>
            <a:ext cx="3158292" cy="461665"/>
          </a:xfrm>
          <a:prstGeom prst="rect">
            <a:avLst/>
          </a:prstGeom>
          <a:ln>
            <a:solidFill>
              <a:schemeClr val="tx1"/>
            </a:solidFill>
          </a:ln>
        </p:spPr>
        <p:txBody>
          <a:bodyPr wrap="square">
            <a:spAutoFit/>
          </a:bodyPr>
          <a:lstStyle/>
          <a:p>
            <a:r>
              <a:rPr lang="zh-CN" altLang="en-US" b="1" dirty="0"/>
              <a:t>定义应该各自独立</a:t>
            </a:r>
            <a:endParaRPr lang="zh-CN" altLang="en-US" dirty="0"/>
          </a:p>
        </p:txBody>
      </p:sp>
      <p:sp>
        <p:nvSpPr>
          <p:cNvPr id="5" name="标题 4">
            <a:extLst>
              <a:ext uri="{FF2B5EF4-FFF2-40B4-BE49-F238E27FC236}">
                <a16:creationId xmlns:a16="http://schemas.microsoft.com/office/drawing/2014/main" id="{A61E526A-F2F4-46F7-853B-40B13E7725B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505903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函数的调用</a:t>
            </a:r>
            <a:r>
              <a:rPr lang="en-US" altLang="zh-CN" dirty="0"/>
              <a:t>(call)</a:t>
            </a:r>
            <a:endParaRPr lang="zh-CN" altLang="en-US" dirty="0"/>
          </a:p>
        </p:txBody>
      </p:sp>
      <p:sp>
        <p:nvSpPr>
          <p:cNvPr id="23556" name="Rectangle 13"/>
          <p:cNvSpPr>
            <a:spLocks noChangeArrowheads="1"/>
          </p:cNvSpPr>
          <p:nvPr/>
        </p:nvSpPr>
        <p:spPr bwMode="auto">
          <a:xfrm>
            <a:off x="289561" y="3524250"/>
            <a:ext cx="4815771"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en-US" altLang="zh-CN" b="1" dirty="0">
                <a:latin typeface="Courier New" pitchFamily="49" charset="0"/>
                <a:cs typeface="Courier New" pitchFamily="49" charset="0"/>
              </a:rPr>
              <a:t>void </a:t>
            </a:r>
            <a:r>
              <a:rPr lang="en-US" altLang="zh-CN" b="1" dirty="0" err="1">
                <a:latin typeface="Courier New" pitchFamily="49" charset="0"/>
                <a:cs typeface="Courier New" pitchFamily="49" charset="0"/>
              </a:rPr>
              <a:t>MyDisplay</a:t>
            </a:r>
            <a:r>
              <a:rPr lang="en-US" altLang="zh-CN" b="1" dirty="0">
                <a:latin typeface="Courier New" pitchFamily="49" charset="0"/>
                <a:cs typeface="Courier New" pitchFamily="49" charset="0"/>
              </a:rPr>
              <a:t>(int a)</a:t>
            </a:r>
          </a:p>
          <a:p>
            <a:pPr eaLnBrk="1" hangingPunct="1"/>
            <a:r>
              <a:rPr lang="en-US" altLang="zh-CN" b="1" dirty="0">
                <a:latin typeface="Courier New" pitchFamily="49" charset="0"/>
                <a:cs typeface="Courier New" pitchFamily="49" charset="0"/>
              </a:rPr>
              <a:t>{</a:t>
            </a:r>
          </a:p>
          <a:p>
            <a:pPr eaLnBrk="1" hangingPunct="1"/>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\n", a);</a:t>
            </a:r>
          </a:p>
          <a:p>
            <a:pPr eaLnBrk="1" hangingPunct="1"/>
            <a:r>
              <a:rPr lang="en-US" altLang="zh-CN" b="1" dirty="0">
                <a:latin typeface="Courier New" pitchFamily="49" charset="0"/>
                <a:cs typeface="Courier New" pitchFamily="49" charset="0"/>
              </a:rPr>
              <a:t>}                             </a:t>
            </a:r>
          </a:p>
        </p:txBody>
      </p:sp>
      <p:sp>
        <p:nvSpPr>
          <p:cNvPr id="31749" name="Rectangle 13"/>
          <p:cNvSpPr>
            <a:spLocks noChangeArrowheads="1"/>
          </p:cNvSpPr>
          <p:nvPr/>
        </p:nvSpPr>
        <p:spPr bwMode="auto">
          <a:xfrm>
            <a:off x="289562" y="1120676"/>
            <a:ext cx="481577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en-US" altLang="zh-CN" b="1" dirty="0">
                <a:latin typeface="Courier New" pitchFamily="49" charset="0"/>
                <a:cs typeface="Courier New" pitchFamily="49" charset="0"/>
              </a:rPr>
              <a:t>void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a:t>
            </a:r>
          </a:p>
          <a:p>
            <a:pPr eaLnBrk="1" hangingPunct="1"/>
            <a:r>
              <a:rPr lang="en-US" altLang="zh-CN" b="1" dirty="0">
                <a:latin typeface="Courier New" pitchFamily="49" charset="0"/>
                <a:cs typeface="Courier New" pitchFamily="49" charset="0"/>
              </a:rPr>
              <a:t>{</a:t>
            </a:r>
          </a:p>
          <a:p>
            <a:pPr eaLnBrk="1" hangingPunct="1"/>
            <a:r>
              <a:rPr lang="en-US" altLang="zh-CN" b="1" dirty="0">
                <a:latin typeface="Courier New" pitchFamily="49" charset="0"/>
                <a:cs typeface="Courier New" pitchFamily="49" charset="0"/>
              </a:rPr>
              <a:t>	</a:t>
            </a:r>
          </a:p>
          <a:p>
            <a:pPr eaLnBrk="1" hangingPunct="1"/>
            <a:r>
              <a:rPr lang="en-US" altLang="zh-CN" b="1" dirty="0">
                <a:latin typeface="Courier New" pitchFamily="49" charset="0"/>
                <a:cs typeface="Courier New" pitchFamily="49" charset="0"/>
              </a:rPr>
              <a:t>}                             </a:t>
            </a:r>
          </a:p>
        </p:txBody>
      </p:sp>
      <p:sp>
        <p:nvSpPr>
          <p:cNvPr id="6" name="矩形 5"/>
          <p:cNvSpPr>
            <a:spLocks noChangeArrowheads="1"/>
          </p:cNvSpPr>
          <p:nvPr/>
        </p:nvSpPr>
        <p:spPr bwMode="auto">
          <a:xfrm>
            <a:off x="6163138" y="1120676"/>
            <a:ext cx="4110854"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en-US" altLang="zh-CN" b="1" dirty="0">
                <a:latin typeface="Courier New" pitchFamily="49" charset="0"/>
                <a:cs typeface="Courier New" pitchFamily="49" charset="0"/>
              </a:rPr>
              <a:t>int main( )</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MyFun</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a:t>
            </a:r>
          </a:p>
          <a:p>
            <a:pPr eaLnBrk="1" hangingPunct="1"/>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MyDisplay</a:t>
            </a:r>
            <a:r>
              <a:rPr lang="en-US" altLang="zh-CN" b="1" dirty="0">
                <a:solidFill>
                  <a:srgbClr val="FF0000"/>
                </a:solidFill>
                <a:latin typeface="Courier New" pitchFamily="49" charset="0"/>
                <a:cs typeface="Courier New" pitchFamily="49" charset="0"/>
              </a:rPr>
              <a:t>(   )</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	return 0;</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31751"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C953FC07-47E8-4469-B729-756B80F7F57A}" type="slidenum">
              <a:rPr lang="en-US" altLang="zh-CN" sz="1200">
                <a:ea typeface="楷体_GB2312" pitchFamily="49" charset="-122"/>
              </a:rPr>
              <a:pPr algn="r" eaLnBrk="1" hangingPunct="1"/>
              <a:t>13</a:t>
            </a:fld>
            <a:endParaRPr lang="en-US" altLang="zh-CN" sz="1200">
              <a:ea typeface="楷体_GB2312" pitchFamily="49" charset="-122"/>
            </a:endParaRPr>
          </a:p>
        </p:txBody>
      </p:sp>
      <p:sp>
        <p:nvSpPr>
          <p:cNvPr id="2" name="矩形 1"/>
          <p:cNvSpPr/>
          <p:nvPr/>
        </p:nvSpPr>
        <p:spPr>
          <a:xfrm>
            <a:off x="9065536" y="2247255"/>
            <a:ext cx="369012" cy="461665"/>
          </a:xfrm>
          <a:prstGeom prst="rect">
            <a:avLst/>
          </a:prstGeom>
          <a:solidFill>
            <a:schemeClr val="bg1"/>
          </a:solidFill>
        </p:spPr>
        <p:txBody>
          <a:bodyPr wrap="none">
            <a:spAutoFit/>
          </a:bodyPr>
          <a:lstStyle/>
          <a:p>
            <a:r>
              <a:rPr lang="en-US" altLang="zh-CN" b="1" dirty="0">
                <a:solidFill>
                  <a:srgbClr val="FF00FF"/>
                </a:solidFill>
                <a:latin typeface="Courier New" pitchFamily="49" charset="0"/>
                <a:cs typeface="Courier New" pitchFamily="49" charset="0"/>
              </a:rPr>
              <a:t>7</a:t>
            </a:r>
            <a:endParaRPr lang="zh-CN" altLang="en-US" dirty="0">
              <a:solidFill>
                <a:srgbClr val="FF00FF"/>
              </a:solidFill>
            </a:endParaRPr>
          </a:p>
        </p:txBody>
      </p:sp>
      <p:sp>
        <p:nvSpPr>
          <p:cNvPr id="3" name="矩形 2">
            <a:extLst>
              <a:ext uri="{FF2B5EF4-FFF2-40B4-BE49-F238E27FC236}">
                <a16:creationId xmlns:a16="http://schemas.microsoft.com/office/drawing/2014/main" id="{F0C03A00-13EC-485A-8ACC-4615681927D0}"/>
              </a:ext>
            </a:extLst>
          </p:cNvPr>
          <p:cNvSpPr/>
          <p:nvPr/>
        </p:nvSpPr>
        <p:spPr>
          <a:xfrm>
            <a:off x="6163138" y="4263291"/>
            <a:ext cx="4725525" cy="830997"/>
          </a:xfrm>
          <a:prstGeom prst="rect">
            <a:avLst/>
          </a:prstGeom>
          <a:ln>
            <a:solidFill>
              <a:schemeClr val="tx1"/>
            </a:solidFill>
          </a:ln>
        </p:spPr>
        <p:txBody>
          <a:bodyPr wrap="square">
            <a:spAutoFit/>
          </a:bodyPr>
          <a:lstStyle/>
          <a:p>
            <a:r>
              <a:rPr lang="en-US" altLang="zh-CN" b="1" dirty="0">
                <a:latin typeface="Courier New" pitchFamily="49" charset="0"/>
                <a:cs typeface="Courier New" pitchFamily="49" charset="0"/>
              </a:rPr>
              <a:t>int x = </a:t>
            </a:r>
            <a:r>
              <a:rPr lang="en-US" altLang="zh-CN" b="1" dirty="0" err="1">
                <a:solidFill>
                  <a:srgbClr val="0000FF"/>
                </a:solidFill>
                <a:latin typeface="Courier New" pitchFamily="49" charset="0"/>
                <a:cs typeface="Courier New" pitchFamily="49" charset="0"/>
              </a:rPr>
              <a:t>MyFun</a:t>
            </a:r>
            <a:r>
              <a:rPr lang="en-US" altLang="zh-CN" b="1" dirty="0">
                <a:solidFill>
                  <a:srgbClr val="0000FF"/>
                </a:solidFill>
                <a:latin typeface="Courier New" pitchFamily="49" charset="0"/>
                <a:cs typeface="Courier New" pitchFamily="49" charset="0"/>
              </a:rPr>
              <a:t>()</a:t>
            </a:r>
            <a:r>
              <a:rPr lang="en-US" altLang="zh-CN" b="1" dirty="0">
                <a:latin typeface="Courier New" pitchFamily="49" charset="0"/>
                <a:cs typeface="Courier New" pitchFamily="49" charset="0"/>
              </a:rPr>
              <a:t>; 	</a:t>
            </a:r>
            <a:endParaRPr lang="zh-CN" altLang="zh-CN" b="1" dirty="0">
              <a:latin typeface="Courier New" pitchFamily="49" charset="0"/>
              <a:cs typeface="Courier New" pitchFamily="49" charset="0"/>
            </a:endParaRPr>
          </a:p>
          <a:p>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a:t>
            </a:r>
            <a:r>
              <a:rPr lang="en-US" altLang="zh-CN" b="1" dirty="0" err="1">
                <a:solidFill>
                  <a:srgbClr val="0000FF"/>
                </a:solidFill>
                <a:latin typeface="Courier New" pitchFamily="49" charset="0"/>
                <a:cs typeface="Courier New" pitchFamily="49" charset="0"/>
              </a:rPr>
              <a:t>MyFun</a:t>
            </a:r>
            <a:r>
              <a:rPr lang="en-US" altLang="zh-CN" b="1" dirty="0">
                <a:solidFill>
                  <a:srgbClr val="0000FF"/>
                </a:solidFill>
                <a:latin typeface="Courier New" pitchFamily="49" charset="0"/>
                <a:cs typeface="Courier New" pitchFamily="49" charset="0"/>
              </a:rPr>
              <a: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cxnSp>
        <p:nvCxnSpPr>
          <p:cNvPr id="5" name="直接箭头连接符 4">
            <a:extLst>
              <a:ext uri="{FF2B5EF4-FFF2-40B4-BE49-F238E27FC236}">
                <a16:creationId xmlns:a16="http://schemas.microsoft.com/office/drawing/2014/main" id="{3F6AF28F-E32C-4A76-BA70-AC752B62776F}"/>
              </a:ext>
            </a:extLst>
          </p:cNvPr>
          <p:cNvCxnSpPr/>
          <p:nvPr/>
        </p:nvCxnSpPr>
        <p:spPr bwMode="auto">
          <a:xfrm flipV="1">
            <a:off x="4835066" y="2123855"/>
            <a:ext cx="2205245" cy="1350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EAFAADB0-1D39-4BF4-9BCD-C4A5E241A95D}"/>
              </a:ext>
            </a:extLst>
          </p:cNvPr>
          <p:cNvCxnSpPr>
            <a:cxnSpLocks/>
          </p:cNvCxnSpPr>
          <p:nvPr/>
        </p:nvCxnSpPr>
        <p:spPr bwMode="auto">
          <a:xfrm flipV="1">
            <a:off x="4925076" y="2466217"/>
            <a:ext cx="2160000" cy="1476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8" name="组合 17">
            <a:extLst>
              <a:ext uri="{FF2B5EF4-FFF2-40B4-BE49-F238E27FC236}">
                <a16:creationId xmlns:a16="http://schemas.microsoft.com/office/drawing/2014/main" id="{48D9AC1D-FF1F-4DED-AE54-FB93D80C9A7C}"/>
              </a:ext>
            </a:extLst>
          </p:cNvPr>
          <p:cNvGrpSpPr/>
          <p:nvPr/>
        </p:nvGrpSpPr>
        <p:grpSpPr>
          <a:xfrm>
            <a:off x="10505696" y="4375292"/>
            <a:ext cx="260350" cy="223838"/>
            <a:chOff x="11370471" y="2640533"/>
            <a:chExt cx="260350" cy="223838"/>
          </a:xfrm>
        </p:grpSpPr>
        <p:cxnSp>
          <p:nvCxnSpPr>
            <p:cNvPr id="19" name="直接连接符 4">
              <a:extLst>
                <a:ext uri="{FF2B5EF4-FFF2-40B4-BE49-F238E27FC236}">
                  <a16:creationId xmlns:a16="http://schemas.microsoft.com/office/drawing/2014/main" id="{4B16AACE-F2C5-41E0-AEFE-3AE95B908EC2}"/>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0" name="直接连接符 19">
              <a:extLst>
                <a:ext uri="{FF2B5EF4-FFF2-40B4-BE49-F238E27FC236}">
                  <a16:creationId xmlns:a16="http://schemas.microsoft.com/office/drawing/2014/main" id="{413303B7-6F51-4638-B38C-DA140A3B040F}"/>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grpSp>
        <p:nvGrpSpPr>
          <p:cNvPr id="21" name="组合 20">
            <a:extLst>
              <a:ext uri="{FF2B5EF4-FFF2-40B4-BE49-F238E27FC236}">
                <a16:creationId xmlns:a16="http://schemas.microsoft.com/office/drawing/2014/main" id="{B82EEA25-E38E-4993-BADD-E6A65319F87C}"/>
              </a:ext>
            </a:extLst>
          </p:cNvPr>
          <p:cNvGrpSpPr/>
          <p:nvPr/>
        </p:nvGrpSpPr>
        <p:grpSpPr>
          <a:xfrm>
            <a:off x="10505696" y="4780337"/>
            <a:ext cx="260350" cy="223838"/>
            <a:chOff x="11370471" y="2640533"/>
            <a:chExt cx="260350" cy="223838"/>
          </a:xfrm>
        </p:grpSpPr>
        <p:cxnSp>
          <p:nvCxnSpPr>
            <p:cNvPr id="22" name="直接连接符 4">
              <a:extLst>
                <a:ext uri="{FF2B5EF4-FFF2-40B4-BE49-F238E27FC236}">
                  <a16:creationId xmlns:a16="http://schemas.microsoft.com/office/drawing/2014/main" id="{2EB144BF-9B3A-4E31-A9DC-C534BF6F6F5D}"/>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3" name="直接连接符 22">
              <a:extLst>
                <a:ext uri="{FF2B5EF4-FFF2-40B4-BE49-F238E27FC236}">
                  <a16:creationId xmlns:a16="http://schemas.microsoft.com/office/drawing/2014/main" id="{5324F659-7849-41CC-838E-14B7E3900B9F}"/>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sp>
        <p:nvSpPr>
          <p:cNvPr id="24" name="对话气泡: 矩形 23">
            <a:extLst>
              <a:ext uri="{FF2B5EF4-FFF2-40B4-BE49-F238E27FC236}">
                <a16:creationId xmlns:a16="http://schemas.microsoft.com/office/drawing/2014/main" id="{3ED93D03-138C-48E3-8618-159A1B23A100}"/>
              </a:ext>
            </a:extLst>
          </p:cNvPr>
          <p:cNvSpPr/>
          <p:nvPr/>
        </p:nvSpPr>
        <p:spPr bwMode="auto">
          <a:xfrm>
            <a:off x="8681085" y="1553095"/>
            <a:ext cx="1506925" cy="479897"/>
          </a:xfrm>
          <a:prstGeom prst="wedgeRectCallout">
            <a:avLst>
              <a:gd name="adj1" fmla="val -14828"/>
              <a:gd name="adj2" fmla="val 9662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2000" dirty="0">
                <a:solidFill>
                  <a:schemeClr val="tx2"/>
                </a:solidFill>
                <a:latin typeface="Times New Roman" pitchFamily="18" charset="0"/>
                <a:sym typeface="Wingdings 3" pitchFamily="18" charset="2"/>
              </a:rPr>
              <a:t>argument</a:t>
            </a:r>
            <a:endParaRPr kumimoji="0" lang="zh-CN" altLang="en-US" sz="2000" b="0" i="0" u="none" strike="noStrike" cap="none" normalizeH="0" baseline="0" dirty="0">
              <a:ln>
                <a:noFill/>
              </a:ln>
              <a:solidFill>
                <a:schemeClr val="tx1"/>
              </a:solidFill>
              <a:effectLst/>
              <a:latin typeface="Arial"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000"/>
                                        <p:tgtEl>
                                          <p:spTgt spid="2"/>
                                        </p:tgtEl>
                                      </p:cBhvr>
                                    </p:animEffect>
                                    <p:anim calcmode="lin" valueType="num">
                                      <p:cBhvr>
                                        <p:cTn id="16" dur="2000" fill="hold"/>
                                        <p:tgtEl>
                                          <p:spTgt spid="2"/>
                                        </p:tgtEl>
                                        <p:attrNameLst>
                                          <p:attrName>ppt_w</p:attrName>
                                        </p:attrNameLst>
                                      </p:cBhvr>
                                      <p:tavLst>
                                        <p:tav tm="0" fmla="#ppt_w*sin(2.5*pi*$)">
                                          <p:val>
                                            <p:fltVal val="0"/>
                                          </p:val>
                                        </p:tav>
                                        <p:tav tm="100000">
                                          <p:val>
                                            <p:fltVal val="1"/>
                                          </p:val>
                                        </p:tav>
                                      </p:tavLst>
                                    </p:anim>
                                    <p:anim calcmode="lin" valueType="num">
                                      <p:cBhvr>
                                        <p:cTn id="17"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153988" y="1179513"/>
            <a:ext cx="6978650" cy="4154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indent="266700"/>
            <a:r>
              <a:rPr lang="en-US" altLang="zh-CN" b="1" dirty="0">
                <a:latin typeface="Courier New" pitchFamily="49" charset="0"/>
                <a:cs typeface="Courier New" pitchFamily="49" charset="0"/>
              </a:rPr>
              <a:t>int </a:t>
            </a:r>
            <a:r>
              <a:rPr lang="en-US" altLang="zh-CN" b="1" dirty="0" err="1">
                <a:latin typeface="Courier New" pitchFamily="49" charset="0"/>
                <a:cs typeface="Courier New" pitchFamily="49" charset="0"/>
              </a:rPr>
              <a:t>MyMax</a:t>
            </a:r>
            <a:r>
              <a:rPr lang="en-US" altLang="zh-CN" b="1" dirty="0">
                <a:latin typeface="Courier New" pitchFamily="49" charset="0"/>
                <a:cs typeface="Courier New" pitchFamily="49" charset="0"/>
              </a:rPr>
              <a:t>(int n1, int n2, int n3)</a:t>
            </a:r>
          </a:p>
          <a:p>
            <a:pPr indent="266700"/>
            <a:r>
              <a:rPr lang="en-US" altLang="zh-CN" b="1" dirty="0">
                <a:latin typeface="Courier New" pitchFamily="49" charset="0"/>
                <a:cs typeface="Courier New" pitchFamily="49" charset="0"/>
              </a:rPr>
              <a:t>{</a:t>
            </a:r>
          </a:p>
          <a:p>
            <a:pPr indent="266700"/>
            <a:r>
              <a:rPr lang="en-US" altLang="zh-CN" b="1" dirty="0">
                <a:latin typeface="Courier New" pitchFamily="49" charset="0"/>
                <a:cs typeface="Courier New" pitchFamily="49" charset="0"/>
              </a:rPr>
              <a:t>	int max;</a:t>
            </a:r>
          </a:p>
          <a:p>
            <a:pPr indent="266700"/>
            <a:r>
              <a:rPr lang="en-US" altLang="zh-CN" b="1" dirty="0">
                <a:latin typeface="Courier New" pitchFamily="49" charset="0"/>
                <a:cs typeface="Courier New" pitchFamily="49" charset="0"/>
              </a:rPr>
              <a:t>	if(n1 &gt;= n2)</a:t>
            </a:r>
          </a:p>
          <a:p>
            <a:pPr indent="266700"/>
            <a:r>
              <a:rPr lang="en-US" altLang="zh-CN" b="1" dirty="0">
                <a:latin typeface="Courier New" pitchFamily="49" charset="0"/>
                <a:cs typeface="Courier New" pitchFamily="49" charset="0"/>
              </a:rPr>
              <a:t>		max = n1;</a:t>
            </a:r>
          </a:p>
          <a:p>
            <a:pPr indent="266700"/>
            <a:r>
              <a:rPr lang="en-US" altLang="zh-CN" b="1" dirty="0">
                <a:latin typeface="Courier New" pitchFamily="49" charset="0"/>
                <a:cs typeface="Courier New" pitchFamily="49" charset="0"/>
              </a:rPr>
              <a:t>	else</a:t>
            </a:r>
          </a:p>
          <a:p>
            <a:pPr indent="266700"/>
            <a:r>
              <a:rPr lang="en-US" altLang="zh-CN" b="1" dirty="0">
                <a:latin typeface="Courier New" pitchFamily="49" charset="0"/>
                <a:cs typeface="Courier New" pitchFamily="49" charset="0"/>
              </a:rPr>
              <a:t>		</a:t>
            </a:r>
            <a:r>
              <a:rPr lang="pt-BR" altLang="zh-CN" b="1" dirty="0">
                <a:latin typeface="Courier New" pitchFamily="49" charset="0"/>
                <a:cs typeface="Courier New" pitchFamily="49" charset="0"/>
              </a:rPr>
              <a:t>max = n2;</a:t>
            </a:r>
          </a:p>
          <a:p>
            <a:pPr indent="266700"/>
            <a:r>
              <a:rPr lang="pt-BR" altLang="zh-CN" b="1" dirty="0">
                <a:latin typeface="Courier New" pitchFamily="49" charset="0"/>
                <a:cs typeface="Courier New" pitchFamily="49" charset="0"/>
              </a:rPr>
              <a:t>	if(max &lt; n3)</a:t>
            </a:r>
          </a:p>
          <a:p>
            <a:pPr indent="266700"/>
            <a:r>
              <a:rPr lang="pt-BR" altLang="zh-CN" b="1" dirty="0">
                <a:latin typeface="Courier New" pitchFamily="49" charset="0"/>
                <a:cs typeface="Courier New" pitchFamily="49" charset="0"/>
              </a:rPr>
              <a:t>		max = n3;</a:t>
            </a:r>
          </a:p>
          <a:p>
            <a:pPr indent="266700"/>
            <a:r>
              <a:rPr lang="pt-BR" altLang="zh-CN" b="1" dirty="0">
                <a:latin typeface="Courier New" pitchFamily="49" charset="0"/>
                <a:cs typeface="Courier New" pitchFamily="49" charset="0"/>
              </a:rPr>
              <a:t>	return max;</a:t>
            </a:r>
          </a:p>
          <a:p>
            <a:pPr indent="266700"/>
            <a:r>
              <a:rPr lang="sv-SE" altLang="zh-CN" b="1" dirty="0">
                <a:latin typeface="Courier New" pitchFamily="49" charset="0"/>
                <a:cs typeface="Courier New" pitchFamily="49" charset="0"/>
              </a:rPr>
              <a:t>}</a:t>
            </a:r>
          </a:p>
        </p:txBody>
      </p:sp>
      <p:sp>
        <p:nvSpPr>
          <p:cNvPr id="32771" name="标题 1"/>
          <p:cNvSpPr>
            <a:spLocks noGrp="1"/>
          </p:cNvSpPr>
          <p:nvPr>
            <p:ph type="title"/>
          </p:nvPr>
        </p:nvSpPr>
        <p:spPr/>
        <p:txBody>
          <a:bodyPr/>
          <a:lstStyle/>
          <a:p>
            <a:endParaRPr lang="zh-CN" altLang="en-US"/>
          </a:p>
        </p:txBody>
      </p:sp>
      <p:sp>
        <p:nvSpPr>
          <p:cNvPr id="5" name="矩形 4"/>
          <p:cNvSpPr>
            <a:spLocks noChangeArrowheads="1"/>
          </p:cNvSpPr>
          <p:nvPr/>
        </p:nvSpPr>
        <p:spPr bwMode="auto">
          <a:xfrm>
            <a:off x="4562475" y="1660525"/>
            <a:ext cx="6653213" cy="2678113"/>
          </a:xfrm>
          <a:prstGeom prst="rect">
            <a:avLst/>
          </a:prstGeom>
          <a:solidFill>
            <a:schemeClr val="bg1"/>
          </a:solidFill>
          <a:ln w="9525">
            <a:solidFill>
              <a:schemeClr val="tx1"/>
            </a:solidFill>
            <a:miter lim="800000"/>
            <a:headEnd/>
            <a:tailEnd/>
          </a:ln>
        </p:spPr>
        <p:txBody>
          <a:bodyPr>
            <a:spAutoFit/>
          </a:bodyPr>
          <a:lstStyle/>
          <a:p>
            <a:pPr eaLnBrk="1" hangingPunct="1"/>
            <a:r>
              <a:rPr lang="en-US" altLang="zh-CN" b="1" dirty="0">
                <a:latin typeface="Courier New" pitchFamily="49" charset="0"/>
                <a:cs typeface="Courier New" pitchFamily="49" charset="0"/>
              </a:rPr>
              <a:t>int main( )</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	int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3, j = 4, k = 5;</a:t>
            </a:r>
          </a:p>
          <a:p>
            <a:pPr eaLnBrk="1" hangingPunct="1"/>
            <a:r>
              <a:rPr lang="en-US" altLang="zh-CN" b="1" dirty="0">
                <a:solidFill>
                  <a:srgbClr val="FF0000"/>
                </a:solidFill>
                <a:latin typeface="Courier New" pitchFamily="49" charset="0"/>
                <a:cs typeface="Courier New" pitchFamily="49" charset="0"/>
              </a:rPr>
              <a:t>	</a:t>
            </a:r>
            <a:r>
              <a:rPr lang="en-US" altLang="zh-CN" b="1" dirty="0">
                <a:latin typeface="Courier New" pitchFamily="49" charset="0"/>
                <a:cs typeface="Courier New" pitchFamily="49" charset="0"/>
              </a:rPr>
              <a:t>int m = </a:t>
            </a:r>
            <a:r>
              <a:rPr lang="en-US" altLang="zh-CN" b="1" dirty="0" err="1">
                <a:solidFill>
                  <a:srgbClr val="FF0000"/>
                </a:solidFill>
                <a:latin typeface="Courier New" pitchFamily="49" charset="0"/>
                <a:cs typeface="Courier New" pitchFamily="49" charset="0"/>
              </a:rPr>
              <a:t>MyMax</a:t>
            </a:r>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 j, k)</a:t>
            </a:r>
            <a:r>
              <a:rPr lang="en-US" altLang="zh-CN" b="1" dirty="0">
                <a:latin typeface="Courier New" pitchFamily="49" charset="0"/>
                <a:cs typeface="Courier New" pitchFamily="49" charset="0"/>
              </a:rPr>
              <a:t>;</a:t>
            </a:r>
          </a:p>
          <a:p>
            <a:pPr eaLnBrk="1" hangingPunct="1"/>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 m);</a:t>
            </a:r>
            <a:endParaRPr lang="zh-CN" altLang="zh-CN" b="1" dirty="0">
              <a:solidFill>
                <a:srgbClr val="FF0000"/>
              </a:solidFill>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	return 0;</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6" name="矩形 5"/>
          <p:cNvSpPr>
            <a:spLocks noChangeArrowheads="1"/>
          </p:cNvSpPr>
          <p:nvPr/>
        </p:nvSpPr>
        <p:spPr bwMode="auto">
          <a:xfrm>
            <a:off x="4564063" y="4451350"/>
            <a:ext cx="6677025" cy="2308225"/>
          </a:xfrm>
          <a:prstGeom prst="rect">
            <a:avLst/>
          </a:prstGeom>
          <a:solidFill>
            <a:schemeClr val="bg1"/>
          </a:solidFill>
          <a:ln w="9525">
            <a:solidFill>
              <a:schemeClr val="tx1"/>
            </a:solidFill>
            <a:miter lim="800000"/>
            <a:headEnd/>
            <a:tailEnd/>
          </a:ln>
        </p:spPr>
        <p:txBody>
          <a:bodyPr>
            <a:spAutoFit/>
          </a:bodyPr>
          <a:lstStyle/>
          <a:p>
            <a:pPr eaLnBrk="1" hangingPunct="1"/>
            <a:r>
              <a:rPr lang="en-US" altLang="zh-CN" b="1" dirty="0">
                <a:latin typeface="Courier New" pitchFamily="49" charset="0"/>
                <a:cs typeface="Courier New" pitchFamily="49" charset="0"/>
              </a:rPr>
              <a:t>int main( )</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	int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3, j = 4, k = 5;</a:t>
            </a:r>
          </a:p>
          <a:p>
            <a:pPr eaLnBrk="1" hangingPunct="1"/>
            <a:r>
              <a:rPr lang="en-US" altLang="zh-CN" b="1" dirty="0">
                <a:solidFill>
                  <a:srgbClr val="FF0000"/>
                </a:solidFill>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a:t>
            </a:r>
            <a:r>
              <a:rPr lang="en-US" altLang="zh-CN" b="1" dirty="0" err="1">
                <a:solidFill>
                  <a:srgbClr val="FF0000"/>
                </a:solidFill>
                <a:latin typeface="Courier New" pitchFamily="49" charset="0"/>
                <a:cs typeface="Courier New" pitchFamily="49" charset="0"/>
              </a:rPr>
              <a:t>MyMax</a:t>
            </a:r>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 j, k)</a:t>
            </a:r>
            <a:r>
              <a:rPr lang="en-US" altLang="zh-CN" b="1" dirty="0">
                <a:latin typeface="Courier New" pitchFamily="49" charset="0"/>
                <a:cs typeface="Courier New" pitchFamily="49" charset="0"/>
              </a:rPr>
              <a:t>); </a:t>
            </a:r>
          </a:p>
          <a:p>
            <a:pPr eaLnBrk="1" hangingPunct="1"/>
            <a:r>
              <a:rPr lang="en-US" altLang="zh-CN" b="1" dirty="0">
                <a:latin typeface="Courier New" pitchFamily="49" charset="0"/>
                <a:cs typeface="Courier New" pitchFamily="49" charset="0"/>
              </a:rPr>
              <a:t>	return 0;</a:t>
            </a:r>
            <a:endParaRPr lang="zh-CN" altLang="zh-CN"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32774"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9CE8961-3780-4170-8214-D4ABFCF16A64}" type="slidenum">
              <a:rPr lang="en-US" altLang="zh-CN" sz="1200">
                <a:ea typeface="楷体_GB2312" pitchFamily="49" charset="-122"/>
              </a:rPr>
              <a:pPr algn="r" eaLnBrk="1" hangingPunct="1"/>
              <a:t>14</a:t>
            </a:fld>
            <a:endParaRPr lang="en-US" altLang="zh-CN" sz="1200">
              <a:ea typeface="楷体_GB2312" pitchFamily="49" charset="-122"/>
            </a:endParaRPr>
          </a:p>
        </p:txBody>
      </p:sp>
      <p:sp>
        <p:nvSpPr>
          <p:cNvPr id="7" name="矩形 6">
            <a:extLst>
              <a:ext uri="{FF2B5EF4-FFF2-40B4-BE49-F238E27FC236}">
                <a16:creationId xmlns:a16="http://schemas.microsoft.com/office/drawing/2014/main" id="{A652FEA3-E066-43C2-9438-D39BC8380924}"/>
              </a:ext>
            </a:extLst>
          </p:cNvPr>
          <p:cNvSpPr/>
          <p:nvPr/>
        </p:nvSpPr>
        <p:spPr>
          <a:xfrm>
            <a:off x="4970081" y="3924055"/>
            <a:ext cx="6255694" cy="400110"/>
          </a:xfrm>
          <a:prstGeom prst="rect">
            <a:avLst/>
          </a:prstGeom>
          <a:ln>
            <a:solidFill>
              <a:schemeClr val="tx1"/>
            </a:solidFill>
          </a:ln>
        </p:spPr>
        <p:txBody>
          <a:bodyPr wrap="square">
            <a:spAutoFit/>
          </a:bodyPr>
          <a:lstStyle/>
          <a:p>
            <a:r>
              <a:rPr lang="en-US" altLang="zh-CN" sz="2000" b="1" dirty="0">
                <a:latin typeface="Courier New" pitchFamily="49" charset="0"/>
                <a:cs typeface="Courier New" pitchFamily="49" charset="0"/>
              </a:rPr>
              <a:t>int m = </a:t>
            </a:r>
            <a:r>
              <a:rPr lang="en-US" altLang="zh-CN" sz="2000" b="1" dirty="0">
                <a:solidFill>
                  <a:srgbClr val="0000FF"/>
                </a:solidFill>
                <a:latin typeface="Courier New" pitchFamily="49" charset="0"/>
                <a:cs typeface="Courier New" pitchFamily="49" charset="0"/>
              </a:rPr>
              <a:t>int </a:t>
            </a:r>
            <a:r>
              <a:rPr lang="en-US" altLang="zh-CN" sz="2000" b="1" dirty="0" err="1">
                <a:solidFill>
                  <a:srgbClr val="FF0000"/>
                </a:solidFill>
                <a:latin typeface="Courier New" pitchFamily="49" charset="0"/>
                <a:cs typeface="Courier New" pitchFamily="49" charset="0"/>
              </a:rPr>
              <a:t>MyMax</a:t>
            </a:r>
            <a:r>
              <a:rPr lang="en-US" altLang="zh-CN" sz="2000" b="1" dirty="0">
                <a:solidFill>
                  <a:srgbClr val="FF0000"/>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err="1">
                <a:solidFill>
                  <a:srgbClr val="FF0000"/>
                </a:solidFill>
                <a:latin typeface="Courier New" pitchFamily="49" charset="0"/>
                <a:cs typeface="Courier New" pitchFamily="49" charset="0"/>
              </a:rPr>
              <a:t>i</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 </a:t>
            </a:r>
            <a:r>
              <a:rPr lang="en-US" altLang="zh-CN" sz="2000" b="1" dirty="0">
                <a:solidFill>
                  <a:srgbClr val="FF0000"/>
                </a:solidFill>
                <a:latin typeface="Courier New" pitchFamily="49" charset="0"/>
                <a:cs typeface="Courier New" pitchFamily="49" charset="0"/>
              </a:rPr>
              <a:t>j,</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 </a:t>
            </a:r>
            <a:r>
              <a:rPr lang="en-US" altLang="zh-CN" sz="2000" b="1" dirty="0">
                <a:solidFill>
                  <a:srgbClr val="FF0000"/>
                </a:solidFill>
                <a:latin typeface="Courier New" pitchFamily="49" charset="0"/>
                <a:cs typeface="Courier New" pitchFamily="49" charset="0"/>
              </a:rPr>
              <a:t>k)</a:t>
            </a:r>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p:txBody>
      </p:sp>
      <p:grpSp>
        <p:nvGrpSpPr>
          <p:cNvPr id="8" name="组合 7">
            <a:extLst>
              <a:ext uri="{FF2B5EF4-FFF2-40B4-BE49-F238E27FC236}">
                <a16:creationId xmlns:a16="http://schemas.microsoft.com/office/drawing/2014/main" id="{D4A34A8F-7FDF-4FDB-AC60-AA3808F70341}"/>
              </a:ext>
            </a:extLst>
          </p:cNvPr>
          <p:cNvGrpSpPr/>
          <p:nvPr/>
        </p:nvGrpSpPr>
        <p:grpSpPr>
          <a:xfrm>
            <a:off x="7889081" y="3993758"/>
            <a:ext cx="260350" cy="223838"/>
            <a:chOff x="11370471" y="2640533"/>
            <a:chExt cx="260350" cy="223838"/>
          </a:xfrm>
        </p:grpSpPr>
        <p:cxnSp>
          <p:nvCxnSpPr>
            <p:cNvPr id="9" name="直接连接符 4">
              <a:extLst>
                <a:ext uri="{FF2B5EF4-FFF2-40B4-BE49-F238E27FC236}">
                  <a16:creationId xmlns:a16="http://schemas.microsoft.com/office/drawing/2014/main" id="{52679494-89F6-43F8-8370-ACEA7B296687}"/>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A926D2D9-A218-4718-BC67-9875B9E92DFE}"/>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grpSp>
        <p:nvGrpSpPr>
          <p:cNvPr id="11" name="组合 10">
            <a:extLst>
              <a:ext uri="{FF2B5EF4-FFF2-40B4-BE49-F238E27FC236}">
                <a16:creationId xmlns:a16="http://schemas.microsoft.com/office/drawing/2014/main" id="{FF56D3BF-F164-4558-AC79-884580CD6CC2}"/>
              </a:ext>
            </a:extLst>
          </p:cNvPr>
          <p:cNvGrpSpPr/>
          <p:nvPr/>
        </p:nvGrpSpPr>
        <p:grpSpPr>
          <a:xfrm>
            <a:off x="6410241" y="3993758"/>
            <a:ext cx="260350" cy="223838"/>
            <a:chOff x="11370471" y="2640533"/>
            <a:chExt cx="260350" cy="223838"/>
          </a:xfrm>
        </p:grpSpPr>
        <p:cxnSp>
          <p:nvCxnSpPr>
            <p:cNvPr id="12" name="直接连接符 4">
              <a:extLst>
                <a:ext uri="{FF2B5EF4-FFF2-40B4-BE49-F238E27FC236}">
                  <a16:creationId xmlns:a16="http://schemas.microsoft.com/office/drawing/2014/main" id="{49F020ED-78C6-4BAF-8CA3-8AB364077868}"/>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3" name="直接连接符 12">
              <a:extLst>
                <a:ext uri="{FF2B5EF4-FFF2-40B4-BE49-F238E27FC236}">
                  <a16:creationId xmlns:a16="http://schemas.microsoft.com/office/drawing/2014/main" id="{B4490501-375F-4B02-B1E1-D4614D05FD9D}"/>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grpSp>
        <p:nvGrpSpPr>
          <p:cNvPr id="14" name="组合 13">
            <a:extLst>
              <a:ext uri="{FF2B5EF4-FFF2-40B4-BE49-F238E27FC236}">
                <a16:creationId xmlns:a16="http://schemas.microsoft.com/office/drawing/2014/main" id="{649BDD9A-4869-4A8A-B26E-ADD917AA23D6}"/>
              </a:ext>
            </a:extLst>
          </p:cNvPr>
          <p:cNvGrpSpPr/>
          <p:nvPr/>
        </p:nvGrpSpPr>
        <p:grpSpPr>
          <a:xfrm>
            <a:off x="9034628" y="3993758"/>
            <a:ext cx="260350" cy="223838"/>
            <a:chOff x="11370471" y="2640533"/>
            <a:chExt cx="260350" cy="223838"/>
          </a:xfrm>
        </p:grpSpPr>
        <p:cxnSp>
          <p:nvCxnSpPr>
            <p:cNvPr id="15" name="直接连接符 4">
              <a:extLst>
                <a:ext uri="{FF2B5EF4-FFF2-40B4-BE49-F238E27FC236}">
                  <a16:creationId xmlns:a16="http://schemas.microsoft.com/office/drawing/2014/main" id="{0069F163-8DE9-42FE-A4ED-4305B6AB464E}"/>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6" name="直接连接符 15">
              <a:extLst>
                <a:ext uri="{FF2B5EF4-FFF2-40B4-BE49-F238E27FC236}">
                  <a16:creationId xmlns:a16="http://schemas.microsoft.com/office/drawing/2014/main" id="{E6AE202A-F6D0-410C-8982-E70670705C1F}"/>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grpSp>
        <p:nvGrpSpPr>
          <p:cNvPr id="17" name="组合 16">
            <a:extLst>
              <a:ext uri="{FF2B5EF4-FFF2-40B4-BE49-F238E27FC236}">
                <a16:creationId xmlns:a16="http://schemas.microsoft.com/office/drawing/2014/main" id="{4A517D8C-FAE6-4764-981C-2A377BFC5460}"/>
              </a:ext>
            </a:extLst>
          </p:cNvPr>
          <p:cNvGrpSpPr/>
          <p:nvPr/>
        </p:nvGrpSpPr>
        <p:grpSpPr>
          <a:xfrm>
            <a:off x="10117976" y="3993758"/>
            <a:ext cx="260350" cy="223838"/>
            <a:chOff x="11370471" y="2640533"/>
            <a:chExt cx="260350" cy="223838"/>
          </a:xfrm>
        </p:grpSpPr>
        <p:cxnSp>
          <p:nvCxnSpPr>
            <p:cNvPr id="18" name="直接连接符 4">
              <a:extLst>
                <a:ext uri="{FF2B5EF4-FFF2-40B4-BE49-F238E27FC236}">
                  <a16:creationId xmlns:a16="http://schemas.microsoft.com/office/drawing/2014/main" id="{8678A9A3-BDD5-4C8A-8088-AA4A91209FBA}"/>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9" name="直接连接符 18">
              <a:extLst>
                <a:ext uri="{FF2B5EF4-FFF2-40B4-BE49-F238E27FC236}">
                  <a16:creationId xmlns:a16="http://schemas.microsoft.com/office/drawing/2014/main" id="{7B059129-DC07-4FE2-AC68-049D290C7670}"/>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81418" y="908050"/>
            <a:ext cx="11995150" cy="5949950"/>
          </a:xfrm>
        </p:spPr>
        <p:txBody>
          <a:bodyPr/>
          <a:lstStyle/>
          <a:p>
            <a:r>
              <a:rPr lang="zh-CN" altLang="zh-CN" dirty="0"/>
              <a:t>例</a:t>
            </a:r>
            <a:r>
              <a:rPr lang="en-US" altLang="zh-CN" dirty="0"/>
              <a:t>2.1 </a:t>
            </a:r>
            <a:r>
              <a:rPr lang="zh-CN" altLang="zh-CN" dirty="0"/>
              <a:t>设计</a:t>
            </a:r>
            <a:r>
              <a:rPr lang="en-US" altLang="zh-CN" dirty="0"/>
              <a:t> C </a:t>
            </a:r>
            <a:r>
              <a:rPr lang="zh-CN" altLang="zh-CN" dirty="0"/>
              <a:t>程序，</a:t>
            </a:r>
            <a:r>
              <a:rPr lang="zh-CN" altLang="en-US" dirty="0"/>
              <a:t>用函数实现</a:t>
            </a:r>
            <a:r>
              <a:rPr lang="en-US" altLang="zh-CN" dirty="0"/>
              <a:t> </a:t>
            </a:r>
            <a:r>
              <a:rPr lang="zh-CN" altLang="en-US" dirty="0"/>
              <a:t>求阶乘问题。</a:t>
            </a:r>
            <a:endParaRPr lang="zh-CN" altLang="zh-CN" dirty="0"/>
          </a:p>
          <a:p>
            <a:pPr lvl="1"/>
            <a:r>
              <a:rPr lang="zh-CN" altLang="en-US" dirty="0"/>
              <a:t>分析：求阶乘作为一个独立的功能，用函数实现时，函数的参数为一个整数，函数的返回值为该整数的阶乘。</a:t>
            </a:r>
            <a:endParaRPr lang="zh-CN" altLang="zh-CN" dirty="0"/>
          </a:p>
          <a:p>
            <a:endParaRPr lang="zh-CN" altLang="en-US" dirty="0"/>
          </a:p>
        </p:txBody>
      </p:sp>
      <p:sp>
        <p:nvSpPr>
          <p:cNvPr id="36868"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14C86FC-A955-4890-9D3E-046A0F3C7C88}" type="slidenum">
              <a:rPr lang="en-US" altLang="zh-CN" sz="1200">
                <a:ea typeface="楷体_GB2312" pitchFamily="49" charset="-122"/>
              </a:rPr>
              <a:pPr algn="r" eaLnBrk="1" hangingPunct="1"/>
              <a:t>15</a:t>
            </a:fld>
            <a:endParaRPr lang="en-US" altLang="zh-CN" sz="1200">
              <a:ea typeface="楷体_GB2312" pitchFamily="49" charset="-122"/>
            </a:endParaRPr>
          </a:p>
        </p:txBody>
      </p:sp>
      <p:sp>
        <p:nvSpPr>
          <p:cNvPr id="36869" name="标题 1"/>
          <p:cNvSpPr>
            <a:spLocks noGrp="1"/>
          </p:cNvSpPr>
          <p:nvPr>
            <p:ph type="title"/>
          </p:nvPr>
        </p:nvSpPr>
        <p:spPr>
          <a:xfrm>
            <a:off x="101600" y="87545"/>
            <a:ext cx="11987213" cy="615950"/>
          </a:xfrm>
        </p:spPr>
        <p:txBody>
          <a:bodyPr/>
          <a:lstStyle/>
          <a:p>
            <a:endParaRPr lang="zh-CN" altLang="en-US"/>
          </a:p>
        </p:txBody>
      </p:sp>
      <p:sp>
        <p:nvSpPr>
          <p:cNvPr id="6" name="矩形 3">
            <a:extLst>
              <a:ext uri="{FF2B5EF4-FFF2-40B4-BE49-F238E27FC236}">
                <a16:creationId xmlns:a16="http://schemas.microsoft.com/office/drawing/2014/main" id="{B50C83A9-2864-4CBE-A3EC-E554F7412A79}"/>
              </a:ext>
            </a:extLst>
          </p:cNvPr>
          <p:cNvSpPr>
            <a:spLocks noChangeArrowheads="1"/>
          </p:cNvSpPr>
          <p:nvPr/>
        </p:nvSpPr>
        <p:spPr bwMode="auto">
          <a:xfrm>
            <a:off x="95250" y="2753925"/>
            <a:ext cx="6630026" cy="31700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main( )</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printf</a:t>
            </a:r>
            <a:r>
              <a:rPr lang="en-US" altLang="zh-CN" sz="2000" b="1" dirty="0">
                <a:latin typeface="Courier New" pitchFamily="49" charset="0"/>
                <a:cs typeface="Courier New" pitchFamily="49" charset="0"/>
              </a:rPr>
              <a:t>("Input an integer: \n");</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scanf</a:t>
            </a:r>
            <a:r>
              <a:rPr lang="en-US" altLang="zh-CN" sz="2000" b="1" dirty="0">
                <a:latin typeface="Courier New" pitchFamily="49" charset="0"/>
                <a:cs typeface="Courier New" pitchFamily="49" charset="0"/>
              </a:rPr>
              <a:t>("%d", &amp;</a:t>
            </a:r>
            <a:r>
              <a:rPr lang="pt-BR" altLang="zh-CN" sz="2000" b="1" dirty="0">
                <a:solidFill>
                  <a:srgbClr val="FF0000"/>
                </a:solidFill>
                <a:latin typeface="Courier New" pitchFamily="49" charset="0"/>
                <a:cs typeface="Courier New" pitchFamily="49" charset="0"/>
              </a:rPr>
              <a:t>m</a:t>
            </a:r>
            <a:r>
              <a:rPr lang="pt-BR" altLang="zh-CN" sz="2000" b="1" dirty="0">
                <a:latin typeface="Courier New" pitchFamily="49" charset="0"/>
                <a:cs typeface="Courier New" pitchFamily="49" charset="0"/>
              </a:rPr>
              <a:t>)</a:t>
            </a:r>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if(m &lt;</a:t>
            </a:r>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0) return -1; //</a:t>
            </a:r>
            <a:r>
              <a:rPr lang="zh-CN" altLang="en-US" sz="2000" b="1" dirty="0">
                <a:latin typeface="Courier New" pitchFamily="49" charset="0"/>
                <a:cs typeface="Courier New" pitchFamily="49" charset="0"/>
              </a:rPr>
              <a:t>结束整个程序</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int ff = </a:t>
            </a:r>
            <a:r>
              <a:rPr lang="en-US" altLang="zh-CN" sz="2000" b="1" dirty="0" err="1">
                <a:solidFill>
                  <a:srgbClr val="FF0000"/>
                </a:solidFill>
                <a:latin typeface="Courier New" pitchFamily="49" charset="0"/>
                <a:cs typeface="Courier New" pitchFamily="49" charset="0"/>
              </a:rPr>
              <a:t>MyFactorial</a:t>
            </a:r>
            <a:r>
              <a:rPr lang="en-US" altLang="zh-CN" sz="2000" b="1" dirty="0">
                <a:solidFill>
                  <a:srgbClr val="FF0000"/>
                </a:solidFill>
                <a:latin typeface="Courier New" pitchFamily="49" charset="0"/>
                <a:cs typeface="Courier New" pitchFamily="49" charset="0"/>
              </a:rPr>
              <a:t>(m)</a:t>
            </a:r>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printf</a:t>
            </a:r>
            <a:r>
              <a:rPr lang="en-US" altLang="zh-CN" sz="2000" b="1" dirty="0">
                <a:latin typeface="Courier New" pitchFamily="49" charset="0"/>
                <a:cs typeface="Courier New" pitchFamily="49" charset="0"/>
              </a:rPr>
              <a:t>("Factorial is: %d \n", </a:t>
            </a:r>
            <a:r>
              <a:rPr lang="en-US" altLang="zh-CN" sz="2000" b="1" dirty="0" err="1">
                <a:latin typeface="Courier New" pitchFamily="49" charset="0"/>
                <a:cs typeface="Courier New" pitchFamily="49" charset="0"/>
              </a:rPr>
              <a:t>ff</a:t>
            </a:r>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	return 0;</a:t>
            </a:r>
            <a:endParaRPr lang="zh-CN" altLang="zh-CN" sz="2000" b="1" dirty="0">
              <a:latin typeface="Courier New" pitchFamily="49" charset="0"/>
              <a:cs typeface="Courier New" pitchFamily="49" charset="0"/>
            </a:endParaRPr>
          </a:p>
          <a:p>
            <a:pPr eaLnBrk="1" hangingPunct="1"/>
            <a:r>
              <a:rPr lang="en-US" altLang="zh-CN" sz="2000" b="1" dirty="0">
                <a:latin typeface="Courier New" pitchFamily="49" charset="0"/>
                <a:cs typeface="Courier New" pitchFamily="49" charset="0"/>
              </a:rPr>
              <a:t>}</a:t>
            </a:r>
            <a:endParaRPr lang="zh-CN" altLang="zh-CN" sz="2000" b="1" dirty="0">
              <a:latin typeface="Courier New" pitchFamily="49" charset="0"/>
              <a:cs typeface="Courier New" pitchFamily="49" charset="0"/>
            </a:endParaRPr>
          </a:p>
        </p:txBody>
      </p:sp>
      <p:sp>
        <p:nvSpPr>
          <p:cNvPr id="29700" name="Rectangle 1"/>
          <p:cNvSpPr>
            <a:spLocks noChangeArrowheads="1"/>
          </p:cNvSpPr>
          <p:nvPr/>
        </p:nvSpPr>
        <p:spPr bwMode="auto">
          <a:xfrm>
            <a:off x="6095206" y="1808820"/>
            <a:ext cx="5535615"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int n</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int f = 1;</a:t>
            </a:r>
          </a:p>
          <a:p>
            <a:r>
              <a:rPr lang="en-US" altLang="zh-CN" sz="2000" b="1" dirty="0">
                <a:latin typeface="Courier New" pitchFamily="49" charset="0"/>
                <a:cs typeface="Courier New" pitchFamily="49" charset="0"/>
              </a:rPr>
              <a:t>	for(int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2;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&lt;= 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f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return f</a:t>
            </a:r>
            <a:r>
              <a:rPr lang="en-US" altLang="zh-CN" sz="2000" b="1" dirty="0">
                <a:latin typeface="Courier New" pitchFamily="49" charset="0"/>
                <a:cs typeface="Courier New" pitchFamily="49" charset="0"/>
              </a:rPr>
              <a:t>;</a:t>
            </a:r>
          </a:p>
          <a:p>
            <a:r>
              <a:rPr lang="sv-SE" altLang="zh-CN" sz="2000" b="1" dirty="0">
                <a:latin typeface="Courier New" pitchFamily="49" charset="0"/>
                <a:cs typeface="Courier New" pitchFamily="49" charset="0"/>
              </a:rPr>
              <a:t>}</a:t>
            </a:r>
          </a:p>
        </p:txBody>
      </p:sp>
      <p:sp>
        <p:nvSpPr>
          <p:cNvPr id="9" name="Text Box 3942">
            <a:extLst>
              <a:ext uri="{FF2B5EF4-FFF2-40B4-BE49-F238E27FC236}">
                <a16:creationId xmlns:a16="http://schemas.microsoft.com/office/drawing/2014/main" id="{6C73E393-FF5C-4563-9820-4A35FEB35AB4}"/>
              </a:ext>
            </a:extLst>
          </p:cNvPr>
          <p:cNvSpPr txBox="1">
            <a:spLocks noChangeArrowheads="1"/>
          </p:cNvSpPr>
          <p:nvPr/>
        </p:nvSpPr>
        <p:spPr bwMode="auto">
          <a:xfrm>
            <a:off x="8749993" y="6255582"/>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sz="2000" kern="100" dirty="0">
                <a:effectLst/>
                <a:latin typeface="Courier New" panose="02070309020205020404" pitchFamily="49" charset="0"/>
                <a:cs typeface="Courier New" panose="02070309020205020404" pitchFamily="49" charset="0"/>
              </a:rPr>
              <a:t>main</a:t>
            </a:r>
            <a:r>
              <a:rPr lang="zh-CN" sz="2000" kern="100" dirty="0">
                <a:effectLst/>
                <a:latin typeface="Courier New" panose="02070309020205020404" pitchFamily="49" charset="0"/>
                <a:cs typeface="Courier New" panose="02070309020205020404" pitchFamily="49" charset="0"/>
              </a:rPr>
              <a:t>的返回地址</a:t>
            </a:r>
          </a:p>
        </p:txBody>
      </p:sp>
      <p:sp>
        <p:nvSpPr>
          <p:cNvPr id="10" name="Text Box 3944">
            <a:extLst>
              <a:ext uri="{FF2B5EF4-FFF2-40B4-BE49-F238E27FC236}">
                <a16:creationId xmlns:a16="http://schemas.microsoft.com/office/drawing/2014/main" id="{BCA40363-C72B-4007-899D-D06BE624806B}"/>
              </a:ext>
            </a:extLst>
          </p:cNvPr>
          <p:cNvSpPr txBox="1">
            <a:spLocks noChangeArrowheads="1"/>
          </p:cNvSpPr>
          <p:nvPr/>
        </p:nvSpPr>
        <p:spPr bwMode="auto">
          <a:xfrm>
            <a:off x="8749993" y="4319755"/>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sz="2000" kern="100" dirty="0" err="1">
                <a:effectLst/>
                <a:latin typeface="Courier New" panose="02070309020205020404" pitchFamily="49" charset="0"/>
                <a:cs typeface="Courier New" panose="02070309020205020404" pitchFamily="49" charset="0"/>
              </a:rPr>
              <a:t>i</a:t>
            </a:r>
            <a:endParaRPr lang="zh-CN" sz="2000" kern="100" dirty="0">
              <a:effectLst/>
              <a:latin typeface="Courier New" panose="02070309020205020404" pitchFamily="49" charset="0"/>
              <a:cs typeface="Courier New" panose="02070309020205020404" pitchFamily="49" charset="0"/>
            </a:endParaRPr>
          </a:p>
        </p:txBody>
      </p:sp>
      <p:sp>
        <p:nvSpPr>
          <p:cNvPr id="11" name="Text Box 3945">
            <a:extLst>
              <a:ext uri="{FF2B5EF4-FFF2-40B4-BE49-F238E27FC236}">
                <a16:creationId xmlns:a16="http://schemas.microsoft.com/office/drawing/2014/main" id="{761B5310-32EB-415B-8C0F-2B43B2094811}"/>
              </a:ext>
            </a:extLst>
          </p:cNvPr>
          <p:cNvSpPr txBox="1">
            <a:spLocks noChangeArrowheads="1"/>
          </p:cNvSpPr>
          <p:nvPr/>
        </p:nvSpPr>
        <p:spPr bwMode="auto">
          <a:xfrm>
            <a:off x="8749993" y="5932724"/>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sz="2000" kern="100" dirty="0">
                <a:effectLst/>
                <a:latin typeface="Courier New" panose="02070309020205020404" pitchFamily="49" charset="0"/>
                <a:cs typeface="Courier New" panose="02070309020205020404" pitchFamily="49" charset="0"/>
              </a:rPr>
              <a:t>m</a:t>
            </a:r>
            <a:endParaRPr lang="zh-CN" sz="2000" kern="100" dirty="0">
              <a:effectLst/>
              <a:latin typeface="Courier New" panose="02070309020205020404" pitchFamily="49" charset="0"/>
              <a:cs typeface="Courier New" panose="02070309020205020404" pitchFamily="49" charset="0"/>
            </a:endParaRPr>
          </a:p>
        </p:txBody>
      </p:sp>
      <p:sp>
        <p:nvSpPr>
          <p:cNvPr id="12" name="Text Box 3946">
            <a:extLst>
              <a:ext uri="{FF2B5EF4-FFF2-40B4-BE49-F238E27FC236}">
                <a16:creationId xmlns:a16="http://schemas.microsoft.com/office/drawing/2014/main" id="{B4D67BC8-CDFE-48C7-9357-810195713ED4}"/>
              </a:ext>
            </a:extLst>
          </p:cNvPr>
          <p:cNvSpPr txBox="1">
            <a:spLocks noChangeArrowheads="1"/>
          </p:cNvSpPr>
          <p:nvPr/>
        </p:nvSpPr>
        <p:spPr bwMode="auto">
          <a:xfrm>
            <a:off x="8749993" y="5609866"/>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sz="2000" kern="100" dirty="0">
                <a:effectLst/>
                <a:latin typeface="Courier New" panose="02070309020205020404" pitchFamily="49" charset="0"/>
                <a:cs typeface="Courier New" panose="02070309020205020404" pitchFamily="49" charset="0"/>
              </a:rPr>
              <a:t>ff</a:t>
            </a:r>
            <a:endParaRPr lang="zh-CN" sz="2000" kern="100" dirty="0">
              <a:effectLst/>
              <a:latin typeface="Courier New" panose="02070309020205020404" pitchFamily="49" charset="0"/>
              <a:cs typeface="Courier New" panose="02070309020205020404" pitchFamily="49" charset="0"/>
            </a:endParaRPr>
          </a:p>
        </p:txBody>
      </p:sp>
      <p:sp>
        <p:nvSpPr>
          <p:cNvPr id="14" name="Text Box 3948">
            <a:extLst>
              <a:ext uri="{FF2B5EF4-FFF2-40B4-BE49-F238E27FC236}">
                <a16:creationId xmlns:a16="http://schemas.microsoft.com/office/drawing/2014/main" id="{298F72B6-5430-47C8-B1C9-13EAF35520F2}"/>
              </a:ext>
            </a:extLst>
          </p:cNvPr>
          <p:cNvSpPr txBox="1">
            <a:spLocks noChangeArrowheads="1"/>
          </p:cNvSpPr>
          <p:nvPr/>
        </p:nvSpPr>
        <p:spPr bwMode="auto">
          <a:xfrm>
            <a:off x="8749993" y="4965472"/>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altLang="zh-CN" sz="2000" kern="100" dirty="0" err="1">
                <a:latin typeface="Courier New" panose="02070309020205020404" pitchFamily="49" charset="0"/>
                <a:cs typeface="Courier New" panose="02070309020205020404" pitchFamily="49" charset="0"/>
              </a:rPr>
              <a:t>MyFactorial</a:t>
            </a:r>
            <a:r>
              <a:rPr lang="zh-CN" altLang="zh-CN" sz="2000" kern="100" dirty="0">
                <a:latin typeface="Courier New" panose="02070309020205020404" pitchFamily="49" charset="0"/>
                <a:cs typeface="Courier New" panose="02070309020205020404" pitchFamily="49" charset="0"/>
              </a:rPr>
              <a:t>的返回地址</a:t>
            </a:r>
          </a:p>
        </p:txBody>
      </p:sp>
      <p:sp>
        <p:nvSpPr>
          <p:cNvPr id="15" name="Text Box 3949">
            <a:extLst>
              <a:ext uri="{FF2B5EF4-FFF2-40B4-BE49-F238E27FC236}">
                <a16:creationId xmlns:a16="http://schemas.microsoft.com/office/drawing/2014/main" id="{A28DE1D3-930F-4A75-86BD-4EB2137660BF}"/>
              </a:ext>
            </a:extLst>
          </p:cNvPr>
          <p:cNvSpPr txBox="1">
            <a:spLocks noChangeArrowheads="1"/>
          </p:cNvSpPr>
          <p:nvPr/>
        </p:nvSpPr>
        <p:spPr bwMode="auto">
          <a:xfrm>
            <a:off x="8749993" y="4642613"/>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sz="2000" kern="100" dirty="0">
                <a:effectLst/>
                <a:latin typeface="Courier New" panose="02070309020205020404" pitchFamily="49" charset="0"/>
                <a:cs typeface="Courier New" panose="02070309020205020404" pitchFamily="49" charset="0"/>
              </a:rPr>
              <a:t>f</a:t>
            </a:r>
            <a:endParaRPr lang="zh-CN" sz="2000" kern="100" dirty="0">
              <a:effectLst/>
              <a:latin typeface="Courier New" panose="02070309020205020404" pitchFamily="49" charset="0"/>
              <a:cs typeface="Courier New" panose="02070309020205020404" pitchFamily="49" charset="0"/>
            </a:endParaRPr>
          </a:p>
        </p:txBody>
      </p:sp>
      <p:grpSp>
        <p:nvGrpSpPr>
          <p:cNvPr id="3" name="组合 2">
            <a:extLst>
              <a:ext uri="{FF2B5EF4-FFF2-40B4-BE49-F238E27FC236}">
                <a16:creationId xmlns:a16="http://schemas.microsoft.com/office/drawing/2014/main" id="{0035700B-DC6F-4A01-9C3B-DC853F62FEFB}"/>
              </a:ext>
            </a:extLst>
          </p:cNvPr>
          <p:cNvGrpSpPr/>
          <p:nvPr/>
        </p:nvGrpSpPr>
        <p:grpSpPr>
          <a:xfrm>
            <a:off x="6896714" y="4104075"/>
            <a:ext cx="1763777" cy="2439963"/>
            <a:chOff x="6884061" y="4104075"/>
            <a:chExt cx="1763777" cy="2439963"/>
          </a:xfrm>
        </p:grpSpPr>
        <p:sp>
          <p:nvSpPr>
            <p:cNvPr id="16" name="Text Box 3955">
              <a:extLst>
                <a:ext uri="{FF2B5EF4-FFF2-40B4-BE49-F238E27FC236}">
                  <a16:creationId xmlns:a16="http://schemas.microsoft.com/office/drawing/2014/main" id="{31C583EC-C517-4D58-8A8B-741134C12EA6}"/>
                </a:ext>
              </a:extLst>
            </p:cNvPr>
            <p:cNvSpPr txBox="1">
              <a:spLocks noChangeArrowheads="1"/>
            </p:cNvSpPr>
            <p:nvPr/>
          </p:nvSpPr>
          <p:spPr bwMode="auto">
            <a:xfrm>
              <a:off x="6884061" y="4319755"/>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algn="just">
                <a:spcAft>
                  <a:spcPts val="0"/>
                </a:spcAft>
              </a:pPr>
              <a:r>
                <a:rPr lang="zh-CN" sz="2000" kern="100">
                  <a:effectLst/>
                  <a:latin typeface="Courier New" panose="02070309020205020404" pitchFamily="49" charset="0"/>
                  <a:cs typeface="Courier New" panose="02070309020205020404" pitchFamily="49" charset="0"/>
                </a:rPr>
                <a:t> </a:t>
              </a:r>
            </a:p>
          </p:txBody>
        </p:sp>
        <p:sp>
          <p:nvSpPr>
            <p:cNvPr id="17" name="Text Box 3956">
              <a:extLst>
                <a:ext uri="{FF2B5EF4-FFF2-40B4-BE49-F238E27FC236}">
                  <a16:creationId xmlns:a16="http://schemas.microsoft.com/office/drawing/2014/main" id="{1A4B9AE8-CE1A-4D1F-939F-8FE9FF740723}"/>
                </a:ext>
              </a:extLst>
            </p:cNvPr>
            <p:cNvSpPr txBox="1">
              <a:spLocks noChangeArrowheads="1"/>
            </p:cNvSpPr>
            <p:nvPr/>
          </p:nvSpPr>
          <p:spPr bwMode="auto">
            <a:xfrm>
              <a:off x="6884061" y="4635997"/>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algn="just">
                <a:spcAft>
                  <a:spcPts val="0"/>
                </a:spcAft>
              </a:pPr>
              <a:r>
                <a:rPr lang="zh-CN" sz="2000" kern="100">
                  <a:effectLst/>
                  <a:latin typeface="Courier New" panose="02070309020205020404" pitchFamily="49" charset="0"/>
                  <a:cs typeface="Courier New" panose="02070309020205020404" pitchFamily="49" charset="0"/>
                </a:rPr>
                <a:t> </a:t>
              </a:r>
            </a:p>
          </p:txBody>
        </p:sp>
        <p:sp>
          <p:nvSpPr>
            <p:cNvPr id="18" name="Text Box 3957">
              <a:extLst>
                <a:ext uri="{FF2B5EF4-FFF2-40B4-BE49-F238E27FC236}">
                  <a16:creationId xmlns:a16="http://schemas.microsoft.com/office/drawing/2014/main" id="{F361125C-841B-4304-A664-59C1362076FE}"/>
                </a:ext>
              </a:extLst>
            </p:cNvPr>
            <p:cNvSpPr txBox="1">
              <a:spLocks noChangeArrowheads="1"/>
            </p:cNvSpPr>
            <p:nvPr/>
          </p:nvSpPr>
          <p:spPr bwMode="auto">
            <a:xfrm>
              <a:off x="6884061" y="4953563"/>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algn="just">
                <a:spcAft>
                  <a:spcPts val="0"/>
                </a:spcAft>
              </a:pPr>
              <a:r>
                <a:rPr lang="zh-CN" sz="2000" kern="100">
                  <a:effectLst/>
                  <a:latin typeface="Courier New" panose="02070309020205020404" pitchFamily="49" charset="0"/>
                  <a:cs typeface="Courier New" panose="02070309020205020404" pitchFamily="49" charset="0"/>
                </a:rPr>
                <a:t> </a:t>
              </a:r>
            </a:p>
          </p:txBody>
        </p:sp>
        <p:sp>
          <p:nvSpPr>
            <p:cNvPr id="19" name="Text Box 3958">
              <a:extLst>
                <a:ext uri="{FF2B5EF4-FFF2-40B4-BE49-F238E27FC236}">
                  <a16:creationId xmlns:a16="http://schemas.microsoft.com/office/drawing/2014/main" id="{D7CD92DD-1489-47AE-9336-147780369973}"/>
                </a:ext>
              </a:extLst>
            </p:cNvPr>
            <p:cNvSpPr txBox="1">
              <a:spLocks noChangeArrowheads="1"/>
            </p:cNvSpPr>
            <p:nvPr/>
          </p:nvSpPr>
          <p:spPr bwMode="auto">
            <a:xfrm>
              <a:off x="6884061" y="5269806"/>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algn="just">
                <a:spcAft>
                  <a:spcPts val="0"/>
                </a:spcAft>
              </a:pPr>
              <a:r>
                <a:rPr lang="zh-CN" sz="2000" kern="100">
                  <a:effectLst/>
                  <a:latin typeface="Courier New" panose="02070309020205020404" pitchFamily="49" charset="0"/>
                  <a:cs typeface="Courier New" panose="02070309020205020404" pitchFamily="49" charset="0"/>
                </a:rPr>
                <a:t> </a:t>
              </a:r>
            </a:p>
          </p:txBody>
        </p:sp>
        <p:sp>
          <p:nvSpPr>
            <p:cNvPr id="20" name="Text Box 3959">
              <a:extLst>
                <a:ext uri="{FF2B5EF4-FFF2-40B4-BE49-F238E27FC236}">
                  <a16:creationId xmlns:a16="http://schemas.microsoft.com/office/drawing/2014/main" id="{967F44D1-0DF8-4211-AF62-66FF8962DAD4}"/>
                </a:ext>
              </a:extLst>
            </p:cNvPr>
            <p:cNvSpPr txBox="1">
              <a:spLocks noChangeArrowheads="1"/>
            </p:cNvSpPr>
            <p:nvPr/>
          </p:nvSpPr>
          <p:spPr bwMode="auto">
            <a:xfrm>
              <a:off x="6884061" y="5586048"/>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indent="57150" algn="just">
                <a:spcAft>
                  <a:spcPts val="0"/>
                </a:spcAft>
              </a:pPr>
              <a:endParaRPr lang="zh-CN" sz="2000" kern="100" dirty="0">
                <a:effectLst/>
                <a:latin typeface="Courier New" panose="02070309020205020404" pitchFamily="49" charset="0"/>
                <a:cs typeface="Courier New" panose="02070309020205020404" pitchFamily="49" charset="0"/>
              </a:endParaRPr>
            </a:p>
          </p:txBody>
        </p:sp>
        <p:sp>
          <p:nvSpPr>
            <p:cNvPr id="21" name="Text Box 3961">
              <a:extLst>
                <a:ext uri="{FF2B5EF4-FFF2-40B4-BE49-F238E27FC236}">
                  <a16:creationId xmlns:a16="http://schemas.microsoft.com/office/drawing/2014/main" id="{73DF91B3-3D03-448D-A987-6C0EA5D269B5}"/>
                </a:ext>
              </a:extLst>
            </p:cNvPr>
            <p:cNvSpPr txBox="1">
              <a:spLocks noChangeArrowheads="1"/>
            </p:cNvSpPr>
            <p:nvPr/>
          </p:nvSpPr>
          <p:spPr bwMode="auto">
            <a:xfrm>
              <a:off x="6884061" y="5903614"/>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algn="just">
                <a:spcAft>
                  <a:spcPts val="0"/>
                </a:spcAft>
              </a:pPr>
              <a:r>
                <a:rPr lang="zh-CN" sz="2000" kern="100">
                  <a:effectLst/>
                  <a:latin typeface="Courier New" panose="02070309020205020404" pitchFamily="49" charset="0"/>
                  <a:cs typeface="Courier New" panose="02070309020205020404" pitchFamily="49" charset="0"/>
                </a:rPr>
                <a:t> </a:t>
              </a:r>
            </a:p>
          </p:txBody>
        </p:sp>
        <p:sp>
          <p:nvSpPr>
            <p:cNvPr id="22" name="Text Box 3966">
              <a:extLst>
                <a:ext uri="{FF2B5EF4-FFF2-40B4-BE49-F238E27FC236}">
                  <a16:creationId xmlns:a16="http://schemas.microsoft.com/office/drawing/2014/main" id="{2DBE9326-111F-4B15-AAB8-D3BF784BCAC8}"/>
                </a:ext>
              </a:extLst>
            </p:cNvPr>
            <p:cNvSpPr txBox="1">
              <a:spLocks noChangeArrowheads="1"/>
            </p:cNvSpPr>
            <p:nvPr/>
          </p:nvSpPr>
          <p:spPr bwMode="auto">
            <a:xfrm>
              <a:off x="6884061" y="6219856"/>
              <a:ext cx="1763777" cy="324182"/>
            </a:xfrm>
            <a:prstGeom prst="rect">
              <a:avLst/>
            </a:prstGeom>
            <a:noFill/>
            <a:ln w="9525">
              <a:solidFill>
                <a:srgbClr val="000000"/>
              </a:solidFill>
              <a:miter lim="800000"/>
              <a:headEnd/>
              <a:tailEnd/>
            </a:ln>
          </p:spPr>
          <p:txBody>
            <a:bodyPr rot="0" vert="horz" wrap="square" lIns="0" tIns="0" rIns="0" bIns="0" anchor="ctr" anchorCtr="0" upright="1">
              <a:noAutofit/>
            </a:bodyPr>
            <a:lstStyle/>
            <a:p>
              <a:pPr algn="just">
                <a:spcAft>
                  <a:spcPts val="0"/>
                </a:spcAft>
              </a:pPr>
              <a:r>
                <a:rPr lang="zh-CN" sz="2000" kern="100">
                  <a:effectLst/>
                  <a:latin typeface="Courier New" panose="02070309020205020404" pitchFamily="49" charset="0"/>
                  <a:cs typeface="Courier New" panose="02070309020205020404" pitchFamily="49" charset="0"/>
                </a:rPr>
                <a:t> </a:t>
              </a:r>
            </a:p>
          </p:txBody>
        </p:sp>
        <p:cxnSp>
          <p:nvCxnSpPr>
            <p:cNvPr id="23" name="AutoShape 3967">
              <a:extLst>
                <a:ext uri="{FF2B5EF4-FFF2-40B4-BE49-F238E27FC236}">
                  <a16:creationId xmlns:a16="http://schemas.microsoft.com/office/drawing/2014/main" id="{DDA5E610-6D0B-4A48-B3C3-E3589BD1E49A}"/>
                </a:ext>
              </a:extLst>
            </p:cNvPr>
            <p:cNvCxnSpPr>
              <a:cxnSpLocks noChangeShapeType="1"/>
            </p:cNvCxnSpPr>
            <p:nvPr/>
          </p:nvCxnSpPr>
          <p:spPr bwMode="auto">
            <a:xfrm>
              <a:off x="6885657" y="4104075"/>
              <a:ext cx="0" cy="2249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3968">
              <a:extLst>
                <a:ext uri="{FF2B5EF4-FFF2-40B4-BE49-F238E27FC236}">
                  <a16:creationId xmlns:a16="http://schemas.microsoft.com/office/drawing/2014/main" id="{A8B6AB72-B088-4B7B-A775-6401BCE07B62}"/>
                </a:ext>
              </a:extLst>
            </p:cNvPr>
            <p:cNvCxnSpPr>
              <a:cxnSpLocks noChangeShapeType="1"/>
            </p:cNvCxnSpPr>
            <p:nvPr/>
          </p:nvCxnSpPr>
          <p:spPr bwMode="auto">
            <a:xfrm>
              <a:off x="8647838" y="4104075"/>
              <a:ext cx="0" cy="2249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25" name="Text Box 3948">
            <a:extLst>
              <a:ext uri="{FF2B5EF4-FFF2-40B4-BE49-F238E27FC236}">
                <a16:creationId xmlns:a16="http://schemas.microsoft.com/office/drawing/2014/main" id="{91C72748-4B4A-4269-8FD0-EE5BF73E84DB}"/>
              </a:ext>
            </a:extLst>
          </p:cNvPr>
          <p:cNvSpPr txBox="1">
            <a:spLocks noChangeArrowheads="1"/>
          </p:cNvSpPr>
          <p:nvPr/>
        </p:nvSpPr>
        <p:spPr bwMode="auto">
          <a:xfrm>
            <a:off x="8732438" y="5265058"/>
            <a:ext cx="3168413" cy="3241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just">
              <a:spcAft>
                <a:spcPts val="0"/>
              </a:spcAft>
            </a:pPr>
            <a:r>
              <a:rPr lang="en-US" altLang="zh-CN" sz="2000" kern="100" dirty="0">
                <a:latin typeface="Courier New" panose="02070309020205020404" pitchFamily="49" charset="0"/>
                <a:cs typeface="Courier New" panose="02070309020205020404" pitchFamily="49" charset="0"/>
              </a:rPr>
              <a:t>n</a:t>
            </a:r>
            <a:endParaRPr lang="zh-CN" altLang="zh-CN" sz="2000" kern="100"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42805831-C978-462F-B537-3C4FC11FAF28}"/>
              </a:ext>
            </a:extLst>
          </p:cNvPr>
          <p:cNvSpPr/>
          <p:nvPr/>
        </p:nvSpPr>
        <p:spPr bwMode="auto">
          <a:xfrm>
            <a:off x="8732438" y="4319755"/>
            <a:ext cx="3203521" cy="1274233"/>
          </a:xfrm>
          <a:prstGeom prst="rect">
            <a:avLst/>
          </a:prstGeom>
          <a:solidFill>
            <a:schemeClr val="bg1">
              <a:alpha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0" name="矩形 29">
            <a:extLst>
              <a:ext uri="{FF2B5EF4-FFF2-40B4-BE49-F238E27FC236}">
                <a16:creationId xmlns:a16="http://schemas.microsoft.com/office/drawing/2014/main" id="{292D27EB-39B6-4BFF-BCE2-1B60E5C7D408}"/>
              </a:ext>
            </a:extLst>
          </p:cNvPr>
          <p:cNvSpPr/>
          <p:nvPr/>
        </p:nvSpPr>
        <p:spPr bwMode="auto">
          <a:xfrm>
            <a:off x="8705496" y="5609866"/>
            <a:ext cx="3203521" cy="969484"/>
          </a:xfrm>
          <a:prstGeom prst="rect">
            <a:avLst/>
          </a:prstGeom>
          <a:solidFill>
            <a:schemeClr val="bg1">
              <a:alpha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700" grpId="0" animBg="1"/>
      <p:bldP spid="9" grpId="0"/>
      <p:bldP spid="10" grpId="0"/>
      <p:bldP spid="11" grpId="0"/>
      <p:bldP spid="12" grpId="0"/>
      <p:bldP spid="14" grpId="0"/>
      <p:bldP spid="15" grpId="0"/>
      <p:bldP spid="25" grpId="0"/>
      <p:bldP spid="5"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p:txBody>
          <a:bodyPr/>
          <a:lstStyle/>
          <a:p>
            <a:r>
              <a:rPr lang="zh-CN" altLang="en-US" dirty="0"/>
              <a:t>例</a:t>
            </a:r>
            <a:r>
              <a:rPr lang="en-US" altLang="zh-CN" dirty="0"/>
              <a:t>2.2  </a:t>
            </a:r>
            <a:r>
              <a:rPr lang="zh-CN" altLang="en-US" dirty="0"/>
              <a:t>求输入三个整数中最大值的阶乘，并输出。</a:t>
            </a:r>
            <a:endParaRPr lang="zh-CN" altLang="zh-CN" dirty="0"/>
          </a:p>
          <a:p>
            <a:endParaRPr lang="zh-CN" altLang="en-US" dirty="0"/>
          </a:p>
        </p:txBody>
      </p:sp>
      <p:sp>
        <p:nvSpPr>
          <p:cNvPr id="31748" name="Rectangle 1"/>
          <p:cNvSpPr>
            <a:spLocks noChangeArrowheads="1"/>
          </p:cNvSpPr>
          <p:nvPr/>
        </p:nvSpPr>
        <p:spPr bwMode="auto">
          <a:xfrm>
            <a:off x="65986" y="2074670"/>
            <a:ext cx="9899650" cy="378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ltLang="zh-CN" b="1" dirty="0">
                <a:latin typeface="Courier New" pitchFamily="49" charset="0"/>
                <a:cs typeface="Courier New" pitchFamily="49" charset="0"/>
              </a:rPr>
              <a:t>int main( )</a:t>
            </a:r>
          </a:p>
          <a:p>
            <a:r>
              <a:rPr lang="pt-BR" altLang="zh-CN" b="1" dirty="0">
                <a:latin typeface="Courier New" pitchFamily="49" charset="0"/>
                <a:cs typeface="Courier New" pitchFamily="49" charset="0"/>
              </a:rPr>
              <a:t>{</a:t>
            </a:r>
          </a:p>
          <a:p>
            <a:r>
              <a:rPr lang="pt-BR" altLang="zh-CN" b="1" dirty="0">
                <a:latin typeface="Courier New" pitchFamily="49" charset="0"/>
                <a:cs typeface="Courier New" pitchFamily="49" charset="0"/>
              </a:rPr>
              <a:t>	int n1, n2, n3, max, f;	</a:t>
            </a:r>
          </a:p>
          <a:p>
            <a:r>
              <a:rPr lang="pt-BR"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("Input three integers: \n");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d%d%d</a:t>
            </a:r>
            <a:r>
              <a:rPr lang="en-US" altLang="zh-CN" b="1" dirty="0">
                <a:latin typeface="Courier New" pitchFamily="49" charset="0"/>
                <a:cs typeface="Courier New" pitchFamily="49" charset="0"/>
              </a:rPr>
              <a:t>", &amp;</a:t>
            </a:r>
            <a:r>
              <a:rPr lang="pt-BR" altLang="zh-CN" b="1" dirty="0">
                <a:latin typeface="Courier New" pitchFamily="49" charset="0"/>
                <a:cs typeface="Courier New" pitchFamily="49" charset="0"/>
              </a:rPr>
              <a:t>n1, &amp;n2, &amp;n3);</a:t>
            </a:r>
          </a:p>
          <a:p>
            <a:r>
              <a:rPr lang="pt-BR" altLang="zh-CN" b="1" dirty="0">
                <a:latin typeface="Courier New" pitchFamily="49" charset="0"/>
                <a:cs typeface="Courier New" pitchFamily="49" charset="0"/>
              </a:rPr>
              <a:t>	max =</a:t>
            </a:r>
            <a:r>
              <a:rPr lang="pt-BR" altLang="zh-CN" b="1" dirty="0">
                <a:solidFill>
                  <a:srgbClr val="FF0000"/>
                </a:solidFill>
                <a:latin typeface="Courier New" pitchFamily="49" charset="0"/>
                <a:cs typeface="Courier New" pitchFamily="49" charset="0"/>
              </a:rPr>
              <a:t> MyMax(n1, n2, n3)</a:t>
            </a:r>
            <a:r>
              <a:rPr lang="pt-BR" altLang="zh-CN" b="1" dirty="0">
                <a:latin typeface="Courier New" pitchFamily="49" charset="0"/>
                <a:cs typeface="Courier New" pitchFamily="49" charset="0"/>
              </a:rPr>
              <a:t>;</a:t>
            </a:r>
          </a:p>
          <a:p>
            <a:r>
              <a:rPr lang="pt-BR" altLang="zh-CN" b="1" dirty="0">
                <a:solidFill>
                  <a:srgbClr val="FF0000"/>
                </a:solidFill>
                <a:latin typeface="Courier New" pitchFamily="49" charset="0"/>
                <a:cs typeface="Courier New" pitchFamily="49" charset="0"/>
              </a:rPr>
              <a:t>	</a:t>
            </a:r>
            <a:r>
              <a:rPr lang="en-US" altLang="zh-CN" b="1" dirty="0">
                <a:latin typeface="Courier New" pitchFamily="49" charset="0"/>
                <a:cs typeface="Courier New" pitchFamily="49" charset="0"/>
              </a:rPr>
              <a:t>f = </a:t>
            </a:r>
            <a:r>
              <a:rPr lang="en-US" altLang="zh-CN" b="1" dirty="0" err="1">
                <a:solidFill>
                  <a:srgbClr val="FF0000"/>
                </a:solidFill>
                <a:latin typeface="Courier New" pitchFamily="49" charset="0"/>
                <a:cs typeface="Courier New" pitchFamily="49" charset="0"/>
              </a:rPr>
              <a:t>MyFactorial</a:t>
            </a:r>
            <a:r>
              <a:rPr lang="en-US" altLang="zh-CN" b="1" dirty="0">
                <a:solidFill>
                  <a:srgbClr val="FF0000"/>
                </a:solidFill>
                <a:latin typeface="Courier New" pitchFamily="49" charset="0"/>
                <a:cs typeface="Courier New" pitchFamily="49" charset="0"/>
              </a:rPr>
              <a:t>(max)</a:t>
            </a:r>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("Factorial of max. is: %d \n", f);</a:t>
            </a:r>
          </a:p>
          <a:p>
            <a:r>
              <a:rPr lang="en-US" altLang="zh-CN" b="1" dirty="0">
                <a:latin typeface="Courier New" pitchFamily="49" charset="0"/>
                <a:cs typeface="Courier New" pitchFamily="49" charset="0"/>
              </a:rPr>
              <a:t>	return 0;</a:t>
            </a:r>
          </a:p>
          <a:p>
            <a:r>
              <a:rPr lang="en-US" altLang="zh-CN" b="1" dirty="0">
                <a:latin typeface="Courier New" pitchFamily="49" charset="0"/>
                <a:cs typeface="Courier New" pitchFamily="49" charset="0"/>
              </a:rPr>
              <a:t>}</a:t>
            </a:r>
          </a:p>
        </p:txBody>
      </p:sp>
      <p:sp>
        <p:nvSpPr>
          <p:cNvPr id="3891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879E7908-374D-491A-9663-F37F4AFCF13D}" type="slidenum">
              <a:rPr lang="en-US" altLang="zh-CN" sz="1200">
                <a:ea typeface="楷体_GB2312" pitchFamily="49" charset="-122"/>
              </a:rPr>
              <a:pPr algn="r" eaLnBrk="1" hangingPunct="1"/>
              <a:t>16</a:t>
            </a:fld>
            <a:endParaRPr lang="en-US" altLang="zh-CN" sz="1200">
              <a:ea typeface="楷体_GB2312" pitchFamily="49" charset="-122"/>
            </a:endParaRPr>
          </a:p>
        </p:txBody>
      </p:sp>
      <p:sp>
        <p:nvSpPr>
          <p:cNvPr id="38917" name="标题 1"/>
          <p:cNvSpPr>
            <a:spLocks noGrp="1"/>
          </p:cNvSpPr>
          <p:nvPr>
            <p:ph type="title"/>
          </p:nvPr>
        </p:nvSpPr>
        <p:spPr/>
        <p:txBody>
          <a:bodyPr/>
          <a:lstStyle/>
          <a:p>
            <a:endParaRPr lang="zh-CN" altLang="en-US"/>
          </a:p>
        </p:txBody>
      </p:sp>
      <p:sp>
        <p:nvSpPr>
          <p:cNvPr id="6" name="Rectangle 1">
            <a:extLst>
              <a:ext uri="{FF2B5EF4-FFF2-40B4-BE49-F238E27FC236}">
                <a16:creationId xmlns:a16="http://schemas.microsoft.com/office/drawing/2014/main" id="{2DB8B070-A898-4932-8DEA-3CFE2C5F7B12}"/>
              </a:ext>
            </a:extLst>
          </p:cNvPr>
          <p:cNvSpPr>
            <a:spLocks noChangeArrowheads="1"/>
          </p:cNvSpPr>
          <p:nvPr/>
        </p:nvSpPr>
        <p:spPr bwMode="auto">
          <a:xfrm>
            <a:off x="6198457" y="1448780"/>
            <a:ext cx="5535615" cy="1644040"/>
          </a:xfrm>
          <a:prstGeom prst="rect">
            <a:avLst/>
          </a:prstGeom>
          <a:solidFill>
            <a:schemeClr val="bg1"/>
          </a:solidFill>
          <a:ln w="9525">
            <a:solidFill>
              <a:schemeClr val="tx1"/>
            </a:solidFill>
            <a:miter lim="800000"/>
            <a:headEnd/>
            <a:tailEnd/>
          </a:ln>
        </p:spPr>
        <p:txBody>
          <a:bodyPr wrap="square" anchor="ctr">
            <a:spAutoFit/>
          </a:bodyPr>
          <a:lstStyle/>
          <a:p>
            <a:pPr>
              <a:lnSpc>
                <a:spcPts val="2000"/>
              </a:lnSpc>
            </a:pPr>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int n</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int f = 1;</a:t>
            </a:r>
          </a:p>
          <a:p>
            <a:pPr>
              <a:lnSpc>
                <a:spcPts val="2000"/>
              </a:lnSpc>
            </a:pPr>
            <a:r>
              <a:rPr lang="en-US" altLang="zh-CN" sz="2000" b="1" dirty="0">
                <a:latin typeface="Courier New" pitchFamily="49" charset="0"/>
                <a:cs typeface="Courier New" pitchFamily="49" charset="0"/>
              </a:rPr>
              <a:t>	for(int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2;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&lt;= 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f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return f</a:t>
            </a:r>
            <a:r>
              <a:rPr lang="en-US" altLang="zh-CN" sz="2000" b="1" dirty="0">
                <a:latin typeface="Courier New" pitchFamily="49" charset="0"/>
                <a:cs typeface="Courier New" pitchFamily="49" charset="0"/>
              </a:rPr>
              <a:t>;</a:t>
            </a:r>
          </a:p>
          <a:p>
            <a:pPr>
              <a:lnSpc>
                <a:spcPts val="2000"/>
              </a:lnSpc>
            </a:pPr>
            <a:r>
              <a:rPr lang="sv-SE" altLang="zh-CN" sz="2000" b="1" dirty="0">
                <a:latin typeface="Courier New" pitchFamily="49" charset="0"/>
                <a:cs typeface="Courier New" pitchFamily="49" charset="0"/>
              </a:rPr>
              <a:t>}</a:t>
            </a:r>
          </a:p>
        </p:txBody>
      </p:sp>
      <p:sp>
        <p:nvSpPr>
          <p:cNvPr id="7" name="Rectangle 1">
            <a:extLst>
              <a:ext uri="{FF2B5EF4-FFF2-40B4-BE49-F238E27FC236}">
                <a16:creationId xmlns:a16="http://schemas.microsoft.com/office/drawing/2014/main" id="{F81DEAEA-1DF6-492F-82C4-4E6FC9B2F414}"/>
              </a:ext>
            </a:extLst>
          </p:cNvPr>
          <p:cNvSpPr>
            <a:spLocks noChangeArrowheads="1"/>
          </p:cNvSpPr>
          <p:nvPr/>
        </p:nvSpPr>
        <p:spPr bwMode="auto">
          <a:xfrm>
            <a:off x="6198457" y="4111838"/>
            <a:ext cx="5535615" cy="2669962"/>
          </a:xfrm>
          <a:prstGeom prst="rect">
            <a:avLst/>
          </a:prstGeom>
          <a:solidFill>
            <a:schemeClr val="bg1"/>
          </a:solidFill>
          <a:ln w="9525">
            <a:solidFill>
              <a:schemeClr val="tx1"/>
            </a:solidFill>
            <a:miter lim="800000"/>
            <a:headEnd/>
            <a:tailEnd/>
          </a:ln>
        </p:spPr>
        <p:txBody>
          <a:bodyPr wrap="square" lIns="90000" rIns="90000" anchor="ctr">
            <a:spAutoFit/>
          </a:bodyPr>
          <a:lstStyle/>
          <a:p>
            <a:pPr>
              <a:lnSpc>
                <a:spcPts val="2000"/>
              </a:lnSpc>
            </a:pPr>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MyMax</a:t>
            </a:r>
            <a:r>
              <a:rPr lang="en-US" altLang="zh-CN" sz="2000" b="1" dirty="0">
                <a:latin typeface="Courier New" pitchFamily="49" charset="0"/>
                <a:cs typeface="Courier New" pitchFamily="49" charset="0"/>
              </a:rPr>
              <a:t>(int n1, int n2, int n3)</a:t>
            </a:r>
          </a:p>
          <a:p>
            <a:pPr>
              <a:lnSpc>
                <a:spcPts val="2000"/>
              </a:lnSpc>
            </a:pPr>
            <a:r>
              <a:rPr lang="en-US" altLang="zh-CN" sz="2000" b="1" dirty="0">
                <a:latin typeface="Courier New" pitchFamily="49" charset="0"/>
                <a:cs typeface="Courier New" pitchFamily="49" charset="0"/>
              </a:rPr>
              <a:t>{	int max;</a:t>
            </a:r>
          </a:p>
          <a:p>
            <a:pPr>
              <a:lnSpc>
                <a:spcPts val="2000"/>
              </a:lnSpc>
            </a:pPr>
            <a:r>
              <a:rPr lang="en-US" altLang="zh-CN" sz="2000" b="1" dirty="0">
                <a:latin typeface="Courier New" pitchFamily="49" charset="0"/>
                <a:cs typeface="Courier New" pitchFamily="49" charset="0"/>
              </a:rPr>
              <a:t>	if(n1 &gt;= n2)</a:t>
            </a:r>
          </a:p>
          <a:p>
            <a:pPr>
              <a:lnSpc>
                <a:spcPts val="2000"/>
              </a:lnSpc>
            </a:pPr>
            <a:r>
              <a:rPr lang="en-US" altLang="zh-CN" sz="2000" b="1" dirty="0">
                <a:latin typeface="Courier New" pitchFamily="49" charset="0"/>
                <a:cs typeface="Courier New" pitchFamily="49" charset="0"/>
              </a:rPr>
              <a:t>		max = n1;</a:t>
            </a:r>
          </a:p>
          <a:p>
            <a:pPr>
              <a:lnSpc>
                <a:spcPts val="2000"/>
              </a:lnSpc>
            </a:pPr>
            <a:r>
              <a:rPr lang="en-US" altLang="zh-CN" sz="2000" b="1" dirty="0">
                <a:latin typeface="Courier New" pitchFamily="49" charset="0"/>
                <a:cs typeface="Courier New" pitchFamily="49" charset="0"/>
              </a:rPr>
              <a:t>	else</a:t>
            </a:r>
          </a:p>
          <a:p>
            <a:pPr>
              <a:lnSpc>
                <a:spcPts val="2000"/>
              </a:lnSpc>
            </a:pPr>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max = n2;</a:t>
            </a:r>
          </a:p>
          <a:p>
            <a:pPr>
              <a:lnSpc>
                <a:spcPts val="2000"/>
              </a:lnSpc>
            </a:pPr>
            <a:r>
              <a:rPr lang="pt-BR" altLang="zh-CN" sz="2000" b="1" dirty="0">
                <a:latin typeface="Courier New" pitchFamily="49" charset="0"/>
                <a:cs typeface="Courier New" pitchFamily="49" charset="0"/>
              </a:rPr>
              <a:t>	if(max &lt; n3)</a:t>
            </a:r>
          </a:p>
          <a:p>
            <a:pPr>
              <a:lnSpc>
                <a:spcPts val="2000"/>
              </a:lnSpc>
            </a:pPr>
            <a:r>
              <a:rPr lang="pt-BR" altLang="zh-CN" sz="2000" b="1" dirty="0">
                <a:latin typeface="Courier New" pitchFamily="49" charset="0"/>
                <a:cs typeface="Courier New" pitchFamily="49" charset="0"/>
              </a:rPr>
              <a:t>		max = n3;</a:t>
            </a:r>
          </a:p>
          <a:p>
            <a:pPr>
              <a:lnSpc>
                <a:spcPts val="2000"/>
              </a:lnSpc>
            </a:pPr>
            <a:r>
              <a:rPr lang="pt-BR" altLang="zh-CN" sz="2000" b="1" dirty="0">
                <a:latin typeface="Courier New" pitchFamily="49" charset="0"/>
                <a:cs typeface="Courier New" pitchFamily="49" charset="0"/>
              </a:rPr>
              <a:t>	return max;</a:t>
            </a:r>
          </a:p>
          <a:p>
            <a:pPr>
              <a:lnSpc>
                <a:spcPts val="2000"/>
              </a:lnSpc>
            </a:pPr>
            <a:r>
              <a:rPr lang="sv-SE" altLang="zh-CN" sz="2000" b="1" dirty="0">
                <a:latin typeface="Courier New" pitchFamily="49" charset="0"/>
                <a:cs typeface="Courier New" pitchFamily="49" charset="0"/>
              </a:rPr>
              <a: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函数调用结果的不同“身份”（</a:t>
            </a:r>
            <a:r>
              <a:rPr lang="zh-CN" altLang="en-US" sz="2400" b="0" dirty="0"/>
              <a:t>作为</a:t>
            </a:r>
            <a:r>
              <a:rPr lang="zh-CN" altLang="en-US" sz="2400" dirty="0"/>
              <a:t>赋值操作右操作数</a:t>
            </a:r>
            <a:r>
              <a:rPr lang="zh-CN" altLang="en-US" sz="2400" b="0" dirty="0"/>
              <a:t>或</a:t>
            </a:r>
            <a:r>
              <a:rPr lang="zh-CN" altLang="en-US" sz="2400" dirty="0"/>
              <a:t>实参</a:t>
            </a:r>
            <a:r>
              <a:rPr lang="zh-CN" altLang="en-US" dirty="0"/>
              <a:t>）</a:t>
            </a:r>
          </a:p>
        </p:txBody>
      </p:sp>
      <p:sp>
        <p:nvSpPr>
          <p:cNvPr id="39939" name="内容占位符 2"/>
          <p:cNvSpPr>
            <a:spLocks noGrp="1"/>
          </p:cNvSpPr>
          <p:nvPr>
            <p:ph idx="1"/>
          </p:nvPr>
        </p:nvSpPr>
        <p:spPr/>
        <p:txBody>
          <a:bodyPr/>
          <a:lstStyle/>
          <a:p>
            <a:pPr>
              <a:buFontTx/>
              <a:buNone/>
            </a:pPr>
            <a:r>
              <a:rPr lang="pt-BR" altLang="zh-CN" sz="2400" dirty="0">
                <a:latin typeface="Courier New" pitchFamily="49" charset="0"/>
                <a:cs typeface="Courier New" pitchFamily="49" charset="0"/>
              </a:rPr>
              <a:t>f = MyFactorial(</a:t>
            </a:r>
            <a:r>
              <a:rPr lang="pt-BR" altLang="zh-CN" sz="2400" dirty="0">
                <a:solidFill>
                  <a:srgbClr val="FF0000"/>
                </a:solidFill>
                <a:latin typeface="Courier New" pitchFamily="49" charset="0"/>
                <a:cs typeface="Courier New" pitchFamily="49" charset="0"/>
              </a:rPr>
              <a:t>MyMax(n1, n2, n3)</a:t>
            </a:r>
            <a:r>
              <a:rPr lang="pt-BR"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("Factorial of max. is: %d \n", f);</a:t>
            </a:r>
          </a:p>
          <a:p>
            <a:pPr>
              <a:buFontTx/>
              <a:buNone/>
            </a:pPr>
            <a:endParaRPr lang="zh-CN" altLang="zh-CN" sz="2400" dirty="0">
              <a:latin typeface="Courier New" pitchFamily="49" charset="0"/>
              <a:cs typeface="Courier New" pitchFamily="49" charset="0"/>
            </a:endParaRPr>
          </a:p>
          <a:p>
            <a:pPr>
              <a:buFontTx/>
              <a:buNone/>
            </a:pPr>
            <a:r>
              <a:rPr lang="zh-CN" altLang="en-US" sz="2400" dirty="0">
                <a:latin typeface="Courier New" pitchFamily="49" charset="0"/>
                <a:cs typeface="Courier New" pitchFamily="49" charset="0"/>
              </a:rPr>
              <a:t>或</a:t>
            </a:r>
            <a:endParaRPr lang="zh-CN" altLang="zh-CN" sz="2400" dirty="0">
              <a:latin typeface="Courier New" pitchFamily="49" charset="0"/>
              <a:cs typeface="Courier New" pitchFamily="49" charset="0"/>
            </a:endParaRPr>
          </a:p>
          <a:p>
            <a:pPr>
              <a:buFontTx/>
              <a:buNone/>
            </a:pPr>
            <a:r>
              <a:rPr lang="pt-BR" altLang="zh-CN" sz="2400" dirty="0">
                <a:latin typeface="Courier New" pitchFamily="49" charset="0"/>
                <a:cs typeface="Courier New" pitchFamily="49" charset="0"/>
              </a:rPr>
              <a:t>max = </a:t>
            </a:r>
            <a:r>
              <a:rPr lang="pt-BR" altLang="zh-CN" sz="2400" dirty="0">
                <a:solidFill>
                  <a:srgbClr val="FF0000"/>
                </a:solidFill>
                <a:latin typeface="Courier New" pitchFamily="49" charset="0"/>
                <a:cs typeface="Courier New" pitchFamily="49" charset="0"/>
              </a:rPr>
              <a:t>MyMax(n1, n2, n3)</a:t>
            </a:r>
            <a:r>
              <a:rPr lang="pt-BR"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("Factorial of max. is: %d \n", </a:t>
            </a:r>
            <a:r>
              <a:rPr lang="en-US" altLang="zh-CN" sz="2400" dirty="0" err="1">
                <a:latin typeface="Courier New" pitchFamily="49" charset="0"/>
                <a:cs typeface="Courier New" pitchFamily="49" charset="0"/>
              </a:rPr>
              <a:t>MyFactorial</a:t>
            </a:r>
            <a:r>
              <a:rPr lang="en-US" altLang="zh-CN" sz="2400" dirty="0">
                <a:latin typeface="Courier New" pitchFamily="49" charset="0"/>
                <a:cs typeface="Courier New" pitchFamily="49" charset="0"/>
              </a:rPr>
              <a:t>(max));</a:t>
            </a:r>
          </a:p>
          <a:p>
            <a:pPr>
              <a:buFontTx/>
              <a:buNone/>
            </a:pPr>
            <a:endParaRPr lang="zh-CN" altLang="zh-CN" sz="2400" dirty="0">
              <a:latin typeface="Courier New" pitchFamily="49" charset="0"/>
              <a:cs typeface="Courier New" pitchFamily="49" charset="0"/>
            </a:endParaRPr>
          </a:p>
          <a:p>
            <a:pPr>
              <a:buFontTx/>
              <a:buNone/>
            </a:pPr>
            <a:r>
              <a:rPr lang="zh-CN" altLang="en-US" sz="2400" dirty="0">
                <a:latin typeface="Courier New" pitchFamily="49" charset="0"/>
                <a:cs typeface="Courier New" pitchFamily="49" charset="0"/>
              </a:rPr>
              <a:t>或</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("…is: %d \n", </a:t>
            </a:r>
            <a:r>
              <a:rPr lang="en-US" altLang="zh-CN" sz="2400" dirty="0" err="1">
                <a:latin typeface="Courier New" pitchFamily="49" charset="0"/>
                <a:cs typeface="Courier New" pitchFamily="49" charset="0"/>
              </a:rPr>
              <a:t>MyFactorial</a:t>
            </a:r>
            <a:r>
              <a:rPr lang="en-US" altLang="zh-CN" sz="2400" dirty="0">
                <a:latin typeface="Courier New" pitchFamily="49" charset="0"/>
                <a:cs typeface="Courier New" pitchFamily="49" charset="0"/>
              </a:rPr>
              <a:t>(</a:t>
            </a:r>
            <a:r>
              <a:rPr lang="en-US" altLang="zh-CN" sz="2400" dirty="0" err="1">
                <a:solidFill>
                  <a:srgbClr val="FF0000"/>
                </a:solidFill>
                <a:latin typeface="Courier New" pitchFamily="49" charset="0"/>
                <a:cs typeface="Courier New" pitchFamily="49" charset="0"/>
              </a:rPr>
              <a:t>MyMax</a:t>
            </a:r>
            <a:r>
              <a:rPr lang="en-US" altLang="zh-CN" sz="2400" dirty="0">
                <a:solidFill>
                  <a:srgbClr val="FF0000"/>
                </a:solidFill>
                <a:latin typeface="Courier New" pitchFamily="49" charset="0"/>
                <a:cs typeface="Courier New" pitchFamily="49" charset="0"/>
              </a:rPr>
              <a:t>(n1, n2, n3)</a:t>
            </a:r>
            <a:r>
              <a:rPr lang="en-US" altLang="zh-CN" sz="2400" dirty="0">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3994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F5F488DE-26DD-4932-A409-1EDA81BC0DF1}" type="slidenum">
              <a:rPr lang="en-US" altLang="zh-CN" sz="1200">
                <a:ea typeface="楷体_GB2312" pitchFamily="49" charset="-122"/>
              </a:rPr>
              <a:pPr algn="r" eaLnBrk="1" hangingPunct="1"/>
              <a:t>17</a:t>
            </a:fld>
            <a:endParaRPr lang="en-US" altLang="zh-CN" sz="1200">
              <a:ea typeface="楷体_GB2312" pitchFamily="49" charset="-122"/>
            </a:endParaRPr>
          </a:p>
        </p:txBody>
      </p:sp>
      <p:sp>
        <p:nvSpPr>
          <p:cNvPr id="2" name="矩形 1"/>
          <p:cNvSpPr>
            <a:spLocks noChangeArrowheads="1"/>
          </p:cNvSpPr>
          <p:nvPr/>
        </p:nvSpPr>
        <p:spPr bwMode="auto">
          <a:xfrm>
            <a:off x="1729721" y="5229225"/>
            <a:ext cx="9884429"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b="1" dirty="0"/>
              <a:t>在上述不同的函数调用形式中，</a:t>
            </a:r>
            <a:r>
              <a:rPr lang="en-US" altLang="zh-CN" b="1" dirty="0"/>
              <a:t>main</a:t>
            </a:r>
            <a:r>
              <a:rPr lang="zh-CN" altLang="zh-CN" b="1" dirty="0"/>
              <a:t>函数都是先调用</a:t>
            </a:r>
            <a:r>
              <a:rPr lang="en-US" altLang="zh-CN" b="1" dirty="0"/>
              <a:t> </a:t>
            </a:r>
            <a:r>
              <a:rPr lang="pt-BR" altLang="zh-CN" b="1" dirty="0"/>
              <a:t>MyMax </a:t>
            </a:r>
            <a:r>
              <a:rPr lang="zh-CN" altLang="zh-CN" b="1" dirty="0"/>
              <a:t>函数，</a:t>
            </a:r>
            <a:endParaRPr lang="en-US" altLang="zh-CN" b="1" dirty="0"/>
          </a:p>
          <a:p>
            <a:r>
              <a:rPr lang="zh-CN" altLang="zh-CN" b="1" dirty="0"/>
              <a:t>在</a:t>
            </a:r>
            <a:r>
              <a:rPr lang="en-US" altLang="zh-CN" b="1" dirty="0"/>
              <a:t> </a:t>
            </a:r>
            <a:r>
              <a:rPr lang="pt-BR" altLang="zh-CN" b="1" dirty="0"/>
              <a:t>MyMax </a:t>
            </a:r>
            <a:r>
              <a:rPr lang="zh-CN" altLang="zh-CN" b="1" dirty="0"/>
              <a:t>函数执行结束后，再调用</a:t>
            </a:r>
            <a:r>
              <a:rPr lang="en-US" altLang="zh-CN" b="1" dirty="0"/>
              <a:t> </a:t>
            </a:r>
            <a:r>
              <a:rPr lang="pt-BR" altLang="zh-CN" b="1" dirty="0"/>
              <a:t>MyFactorial </a:t>
            </a:r>
            <a:r>
              <a:rPr lang="zh-CN" altLang="zh-CN" b="1" dirty="0"/>
              <a:t>函数的</a:t>
            </a:r>
            <a:r>
              <a:rPr lang="zh-CN" altLang="en-US" b="1"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函数间的通讯方式</a:t>
            </a:r>
            <a:r>
              <a:rPr lang="en-US" altLang="zh-CN" dirty="0"/>
              <a:t>Ⅰ</a:t>
            </a:r>
            <a:endParaRPr lang="zh-CN" altLang="en-US" dirty="0"/>
          </a:p>
        </p:txBody>
      </p:sp>
      <p:sp>
        <p:nvSpPr>
          <p:cNvPr id="40963" name="Rectangle 4"/>
          <p:cNvSpPr>
            <a:spLocks noChangeArrowheads="1"/>
          </p:cNvSpPr>
          <p:nvPr/>
        </p:nvSpPr>
        <p:spPr bwMode="auto">
          <a:xfrm>
            <a:off x="2554288" y="908050"/>
            <a:ext cx="6661150" cy="587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ts val="0"/>
              </a:spcBef>
              <a:buClr>
                <a:schemeClr val="tx1"/>
              </a:buClr>
              <a:buFont typeface="Wingdings" pitchFamily="2" charset="2"/>
              <a:buNone/>
            </a:pPr>
            <a:r>
              <a:rPr lang="en-US" altLang="zh-CN" b="1" dirty="0">
                <a:latin typeface="Courier New" pitchFamily="49" charset="0"/>
                <a:cs typeface="Courier New" pitchFamily="49" charset="0"/>
              </a:rPr>
              <a:t>int </a:t>
            </a:r>
            <a:r>
              <a:rPr lang="en-US" altLang="zh-CN" b="1" dirty="0" err="1">
                <a:latin typeface="Courier New" pitchFamily="49" charset="0"/>
                <a:cs typeface="Courier New" pitchFamily="49" charset="0"/>
              </a:rPr>
              <a:t>MyMax</a:t>
            </a:r>
            <a:r>
              <a:rPr lang="en-US" altLang="zh-CN" b="1" dirty="0">
                <a:latin typeface="Courier New" pitchFamily="49" charset="0"/>
                <a:cs typeface="Courier New" pitchFamily="49" charset="0"/>
              </a:rPr>
              <a:t>(</a:t>
            </a:r>
            <a:r>
              <a:rPr lang="en-US" altLang="zh-CN" b="1" dirty="0">
                <a:solidFill>
                  <a:srgbClr val="FF00FF"/>
                </a:solidFill>
                <a:latin typeface="Courier New" pitchFamily="49" charset="0"/>
                <a:cs typeface="Courier New" pitchFamily="49" charset="0"/>
              </a:rPr>
              <a:t>int n1</a:t>
            </a:r>
            <a:r>
              <a:rPr lang="en-US" altLang="zh-CN" b="1" dirty="0">
                <a:latin typeface="Courier New" pitchFamily="49" charset="0"/>
                <a:cs typeface="Courier New" pitchFamily="49" charset="0"/>
              </a:rPr>
              <a:t>,</a:t>
            </a:r>
            <a:r>
              <a:rPr lang="en-US" altLang="zh-CN" b="1" dirty="0">
                <a:solidFill>
                  <a:srgbClr val="0000CC"/>
                </a:solidFill>
                <a:latin typeface="Courier New" pitchFamily="49" charset="0"/>
                <a:cs typeface="Courier New" pitchFamily="49" charset="0"/>
              </a:rPr>
              <a:t> </a:t>
            </a:r>
            <a:r>
              <a:rPr lang="en-US" altLang="zh-CN" b="1" dirty="0">
                <a:solidFill>
                  <a:srgbClr val="FF00FF"/>
                </a:solidFill>
                <a:latin typeface="Courier New" pitchFamily="49" charset="0"/>
                <a:cs typeface="Courier New" pitchFamily="49" charset="0"/>
              </a:rPr>
              <a:t>int n2</a:t>
            </a:r>
            <a:r>
              <a:rPr lang="en-US" altLang="zh-CN" b="1" dirty="0">
                <a:latin typeface="Courier New" pitchFamily="49" charset="0"/>
                <a:cs typeface="Courier New" pitchFamily="49" charset="0"/>
              </a:rPr>
              <a:t>,</a:t>
            </a:r>
            <a:r>
              <a:rPr lang="en-US" altLang="zh-CN" b="1" dirty="0">
                <a:solidFill>
                  <a:srgbClr val="0000CC"/>
                </a:solidFill>
                <a:latin typeface="Courier New" pitchFamily="49" charset="0"/>
                <a:cs typeface="Courier New" pitchFamily="49" charset="0"/>
              </a:rPr>
              <a:t> </a:t>
            </a:r>
            <a:r>
              <a:rPr lang="en-US" altLang="zh-CN" b="1" dirty="0">
                <a:solidFill>
                  <a:srgbClr val="FF00FF"/>
                </a:solidFill>
                <a:latin typeface="Courier New" pitchFamily="49" charset="0"/>
                <a:cs typeface="Courier New" pitchFamily="49" charset="0"/>
              </a:rPr>
              <a:t>int n3</a:t>
            </a:r>
            <a:r>
              <a:rPr lang="en-US" altLang="zh-CN" b="1" dirty="0">
                <a:latin typeface="Courier New" pitchFamily="49" charset="0"/>
                <a:cs typeface="Courier New" pitchFamily="49" charset="0"/>
              </a:rPr>
              <a:t>)</a:t>
            </a:r>
          </a:p>
          <a:p>
            <a:pPr marL="342900" indent="-342900" eaLnBrk="1" hangingPunct="1">
              <a:spcBef>
                <a:spcPts val="0"/>
              </a:spcBef>
              <a:buClr>
                <a:schemeClr val="tx1"/>
              </a:buClr>
              <a:buFont typeface="Wingdings" pitchFamily="2" charset="2"/>
              <a:buNone/>
            </a:pPr>
            <a:r>
              <a:rPr lang="en-US" altLang="zh-CN" b="1" dirty="0">
                <a:latin typeface="Courier New" pitchFamily="49" charset="0"/>
                <a:cs typeface="Courier New" pitchFamily="49" charset="0"/>
              </a:rPr>
              <a:t>{	int </a:t>
            </a:r>
            <a:r>
              <a:rPr lang="en-US" altLang="zh-CN" b="1" dirty="0">
                <a:solidFill>
                  <a:srgbClr val="00B050"/>
                </a:solidFill>
                <a:latin typeface="Courier New" pitchFamily="49" charset="0"/>
                <a:cs typeface="Courier New" pitchFamily="49" charset="0"/>
              </a:rPr>
              <a:t>max</a:t>
            </a:r>
            <a:r>
              <a:rPr lang="en-US" altLang="zh-CN" b="1" dirty="0">
                <a:latin typeface="Courier New" pitchFamily="49" charset="0"/>
                <a:cs typeface="Courier New" pitchFamily="49" charset="0"/>
              </a:rPr>
              <a:t>;</a:t>
            </a:r>
          </a:p>
          <a:p>
            <a:pPr marL="342900" indent="-342900" eaLnBrk="1" hangingPunct="1">
              <a:spcBef>
                <a:spcPts val="0"/>
              </a:spcBef>
              <a:buClr>
                <a:schemeClr val="tx1"/>
              </a:buClr>
              <a:buFont typeface="Wingdings" pitchFamily="2" charset="2"/>
              <a:buNone/>
            </a:pPr>
            <a:r>
              <a:rPr lang="en-US" altLang="zh-CN" b="1" dirty="0">
                <a:latin typeface="Courier New" pitchFamily="49" charset="0"/>
                <a:cs typeface="Courier New" pitchFamily="49" charset="0"/>
              </a:rPr>
              <a:t>	if(n1 &gt;= n2)</a:t>
            </a:r>
          </a:p>
          <a:p>
            <a:pPr marL="342900" indent="-342900" eaLnBrk="1" hangingPunct="1">
              <a:spcBef>
                <a:spcPts val="0"/>
              </a:spcBef>
              <a:buClr>
                <a:schemeClr val="tx1"/>
              </a:buClr>
              <a:buFont typeface="Wingdings" pitchFamily="2" charset="2"/>
              <a:buNone/>
            </a:pPr>
            <a:r>
              <a:rPr lang="en-US" altLang="zh-CN" b="1" dirty="0">
                <a:latin typeface="Courier New" pitchFamily="49" charset="0"/>
                <a:cs typeface="Courier New" pitchFamily="49" charset="0"/>
              </a:rPr>
              <a:t>		max = n1;</a:t>
            </a:r>
          </a:p>
          <a:p>
            <a:pPr marL="342900" indent="-342900" eaLnBrk="1" hangingPunct="1">
              <a:spcBef>
                <a:spcPts val="0"/>
              </a:spcBef>
              <a:buClr>
                <a:schemeClr val="tx1"/>
              </a:buClr>
              <a:buFont typeface="Wingdings" pitchFamily="2" charset="2"/>
              <a:buNone/>
            </a:pPr>
            <a:r>
              <a:rPr lang="en-US" altLang="zh-CN" b="1" dirty="0">
                <a:latin typeface="Courier New" pitchFamily="49" charset="0"/>
                <a:cs typeface="Courier New" pitchFamily="49" charset="0"/>
              </a:rPr>
              <a:t>	else</a:t>
            </a:r>
          </a:p>
          <a:p>
            <a:pPr marL="342900" indent="-342900" eaLnBrk="1" hangingPunct="1">
              <a:spcBef>
                <a:spcPts val="0"/>
              </a:spcBef>
              <a:buClr>
                <a:schemeClr val="tx1"/>
              </a:buClr>
              <a:buFont typeface="Wingdings" pitchFamily="2" charset="2"/>
              <a:buNone/>
            </a:pPr>
            <a:r>
              <a:rPr lang="en-US" altLang="zh-CN" b="1" dirty="0">
                <a:latin typeface="Courier New" pitchFamily="49" charset="0"/>
                <a:cs typeface="Courier New" pitchFamily="49" charset="0"/>
              </a:rPr>
              <a:t>		</a:t>
            </a:r>
            <a:r>
              <a:rPr lang="pt-BR" altLang="zh-CN" b="1" dirty="0">
                <a:latin typeface="Courier New" pitchFamily="49" charset="0"/>
                <a:cs typeface="Courier New" pitchFamily="49" charset="0"/>
              </a:rPr>
              <a:t>max = n2;</a:t>
            </a:r>
          </a:p>
          <a:p>
            <a:pPr marL="342900" indent="-342900" eaLnBrk="1" hangingPunct="1">
              <a:spcBef>
                <a:spcPts val="0"/>
              </a:spcBef>
              <a:buClr>
                <a:schemeClr val="tx1"/>
              </a:buClr>
              <a:buFont typeface="Wingdings" pitchFamily="2" charset="2"/>
              <a:buNone/>
            </a:pPr>
            <a:r>
              <a:rPr lang="pt-BR" altLang="zh-CN" b="1" dirty="0">
                <a:latin typeface="Courier New" pitchFamily="49" charset="0"/>
                <a:cs typeface="Courier New" pitchFamily="49" charset="0"/>
              </a:rPr>
              <a:t>	if(max &lt; n3)</a:t>
            </a:r>
          </a:p>
          <a:p>
            <a:pPr marL="342900" indent="-342900" eaLnBrk="1" hangingPunct="1">
              <a:spcBef>
                <a:spcPts val="0"/>
              </a:spcBef>
              <a:buClr>
                <a:schemeClr val="tx1"/>
              </a:buClr>
              <a:buFont typeface="Wingdings" pitchFamily="2" charset="2"/>
              <a:buNone/>
            </a:pPr>
            <a:r>
              <a:rPr lang="pt-BR" altLang="zh-CN" b="1" dirty="0">
                <a:latin typeface="Courier New" pitchFamily="49" charset="0"/>
                <a:cs typeface="Courier New" pitchFamily="49" charset="0"/>
              </a:rPr>
              <a:t>		max = n3;</a:t>
            </a:r>
          </a:p>
          <a:p>
            <a:pPr marL="342900" indent="-342900" eaLnBrk="1" hangingPunct="1">
              <a:spcBef>
                <a:spcPts val="0"/>
              </a:spcBef>
              <a:buClr>
                <a:schemeClr val="tx1"/>
              </a:buClr>
              <a:buFont typeface="Wingdings" pitchFamily="2" charset="2"/>
              <a:buNone/>
            </a:pPr>
            <a:r>
              <a:rPr lang="pt-BR" altLang="zh-CN" b="1" dirty="0">
                <a:latin typeface="Courier New" pitchFamily="49" charset="0"/>
                <a:cs typeface="Courier New" pitchFamily="49" charset="0"/>
              </a:rPr>
              <a:t>	return </a:t>
            </a:r>
            <a:r>
              <a:rPr lang="en-US" altLang="zh-CN" b="1" dirty="0">
                <a:solidFill>
                  <a:srgbClr val="00B050"/>
                </a:solidFill>
                <a:latin typeface="Courier New" pitchFamily="49" charset="0"/>
                <a:cs typeface="Courier New" pitchFamily="49" charset="0"/>
              </a:rPr>
              <a:t>max</a:t>
            </a:r>
            <a:r>
              <a:rPr lang="pt-BR" altLang="zh-CN" b="1" dirty="0">
                <a:solidFill>
                  <a:srgbClr val="0000CC"/>
                </a:solidFill>
                <a:latin typeface="Courier New" pitchFamily="49" charset="0"/>
                <a:cs typeface="Courier New" pitchFamily="49" charset="0"/>
              </a:rPr>
              <a:t>;</a:t>
            </a:r>
          </a:p>
          <a:p>
            <a:pPr marL="342900" indent="-342900" eaLnBrk="1" hangingPunct="1">
              <a:spcBef>
                <a:spcPts val="0"/>
              </a:spcBef>
              <a:buClr>
                <a:schemeClr val="tx1"/>
              </a:buClr>
              <a:buFont typeface="Wingdings" pitchFamily="2" charset="2"/>
              <a:buNone/>
            </a:pPr>
            <a:r>
              <a:rPr lang="sv-SE" altLang="zh-CN" b="1" dirty="0">
                <a:latin typeface="Courier New" pitchFamily="49" charset="0"/>
                <a:cs typeface="Courier New" pitchFamily="49" charset="0"/>
              </a:rPr>
              <a:t>}</a:t>
            </a:r>
            <a:endParaRPr kumimoji="1" lang="en-US" altLang="zh-CN" b="1" dirty="0">
              <a:latin typeface="Courier New" pitchFamily="49" charset="0"/>
              <a:cs typeface="Courier New" pitchFamily="49" charset="0"/>
            </a:endParaRPr>
          </a:p>
          <a:p>
            <a:pPr marL="342900" indent="-342900" eaLnBrk="1" hangingPunct="1">
              <a:spcBef>
                <a:spcPts val="0"/>
              </a:spcBef>
            </a:pPr>
            <a:r>
              <a:rPr lang="en-US" altLang="zh-CN" b="1" dirty="0">
                <a:latin typeface="Courier New" pitchFamily="49" charset="0"/>
                <a:cs typeface="Courier New" pitchFamily="49" charset="0"/>
              </a:rPr>
              <a:t>int main( )</a:t>
            </a:r>
            <a:endParaRPr lang="zh-CN" altLang="zh-CN" b="1" dirty="0">
              <a:latin typeface="Courier New" pitchFamily="49" charset="0"/>
              <a:cs typeface="Courier New" pitchFamily="49" charset="0"/>
            </a:endParaRPr>
          </a:p>
          <a:p>
            <a:pPr marL="342900" indent="-342900" eaLnBrk="1" hangingPunct="1">
              <a:spcBef>
                <a:spcPts val="0"/>
              </a:spcBef>
            </a:pPr>
            <a:r>
              <a:rPr lang="en-US" altLang="zh-CN" b="1" dirty="0">
                <a:latin typeface="Courier New" pitchFamily="49" charset="0"/>
                <a:cs typeface="Courier New" pitchFamily="49" charset="0"/>
              </a:rPr>
              <a:t>{	int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3, j = 4, k = 5;</a:t>
            </a:r>
          </a:p>
          <a:p>
            <a:pPr marL="342900" indent="-342900" eaLnBrk="1" hangingPunct="1">
              <a:spcBef>
                <a:spcPts val="0"/>
              </a:spcBef>
            </a:pPr>
            <a:r>
              <a:rPr lang="en-US" altLang="zh-CN" b="1" dirty="0">
                <a:latin typeface="Courier New" pitchFamily="49" charset="0"/>
                <a:cs typeface="Courier New" pitchFamily="49" charset="0"/>
              </a:rPr>
              <a:t>	int</a:t>
            </a:r>
            <a:r>
              <a:rPr lang="en-US" altLang="zh-CN" b="1" dirty="0">
                <a:solidFill>
                  <a:srgbClr val="FF0000"/>
                </a:solidFill>
                <a:latin typeface="Courier New" pitchFamily="49" charset="0"/>
                <a:cs typeface="Courier New" pitchFamily="49" charset="0"/>
              </a:rPr>
              <a:t> </a:t>
            </a:r>
            <a:r>
              <a:rPr lang="en-US" altLang="zh-CN" b="1" dirty="0">
                <a:solidFill>
                  <a:srgbClr val="CC00CC"/>
                </a:solidFill>
                <a:latin typeface="Courier New" pitchFamily="49" charset="0"/>
                <a:cs typeface="Courier New" pitchFamily="49" charset="0"/>
              </a:rPr>
              <a:t>m</a:t>
            </a:r>
            <a:r>
              <a:rPr lang="en-US" altLang="zh-CN" b="1" dirty="0">
                <a:solidFill>
                  <a:srgbClr val="7F7F7F"/>
                </a:solidFill>
                <a:latin typeface="Courier New" pitchFamily="49" charset="0"/>
                <a:cs typeface="Courier New" pitchFamily="49" charset="0"/>
              </a:rPr>
              <a:t>ax</a:t>
            </a:r>
            <a:r>
              <a:rPr lang="en-US" altLang="zh-CN" b="1" dirty="0">
                <a:solidFill>
                  <a:srgbClr val="FF0000"/>
                </a:solidFill>
                <a:latin typeface="Courier New" pitchFamily="49" charset="0"/>
                <a:cs typeface="Courier New" pitchFamily="49" charset="0"/>
              </a:rPr>
              <a:t> </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MyMax</a:t>
            </a:r>
            <a:r>
              <a:rPr lang="en-US" altLang="zh-CN" b="1" dirty="0">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 j</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 k</a:t>
            </a:r>
            <a:r>
              <a:rPr lang="en-US" altLang="zh-CN" b="1" dirty="0">
                <a:latin typeface="Courier New" pitchFamily="49" charset="0"/>
                <a:cs typeface="Courier New" pitchFamily="49" charset="0"/>
              </a:rPr>
              <a:t>);</a:t>
            </a:r>
          </a:p>
          <a:p>
            <a:pPr marL="342900" indent="-342900" eaLnBrk="1" hangingPunct="1">
              <a:spcBef>
                <a:spcPts val="0"/>
              </a:spcBef>
            </a:pPr>
            <a:r>
              <a:rPr lang="en-US" altLang="zh-CN" b="1" dirty="0">
                <a:solidFill>
                  <a:srgbClr val="FF0000"/>
                </a:solidFill>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 </a:t>
            </a:r>
            <a:r>
              <a:rPr lang="en-US" altLang="zh-CN" b="1" dirty="0">
                <a:solidFill>
                  <a:srgbClr val="CC00CC"/>
                </a:solidFill>
                <a:latin typeface="Courier New" pitchFamily="49" charset="0"/>
                <a:cs typeface="Courier New" pitchFamily="49" charset="0"/>
              </a:rPr>
              <a:t>m</a:t>
            </a:r>
            <a:r>
              <a:rPr lang="en-US" altLang="zh-CN" b="1" dirty="0">
                <a:solidFill>
                  <a:srgbClr val="7F7F7F"/>
                </a:solidFill>
                <a:latin typeface="Courier New" pitchFamily="49" charset="0"/>
                <a:cs typeface="Courier New" pitchFamily="49" charset="0"/>
              </a:rPr>
              <a:t>ax</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342900" indent="-342900" eaLnBrk="1" hangingPunct="1">
              <a:spcBef>
                <a:spcPts val="0"/>
              </a:spcBef>
            </a:pPr>
            <a:r>
              <a:rPr lang="en-US" altLang="zh-CN" b="1" dirty="0">
                <a:latin typeface="Courier New" pitchFamily="49" charset="0"/>
                <a:cs typeface="Courier New" pitchFamily="49" charset="0"/>
              </a:rPr>
              <a:t>	return 0;</a:t>
            </a:r>
            <a:endParaRPr lang="zh-CN" altLang="zh-CN" b="1" dirty="0">
              <a:latin typeface="Courier New" pitchFamily="49" charset="0"/>
              <a:cs typeface="Courier New" pitchFamily="49" charset="0"/>
            </a:endParaRPr>
          </a:p>
          <a:p>
            <a:pPr marL="342900" indent="-342900" eaLnBrk="1" hangingPunct="1">
              <a:spcBef>
                <a:spcPts val="0"/>
              </a:spcBef>
            </a:pP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grpSp>
        <p:nvGrpSpPr>
          <p:cNvPr id="2" name="组合 12"/>
          <p:cNvGrpSpPr>
            <a:grpSpLocks/>
          </p:cNvGrpSpPr>
          <p:nvPr/>
        </p:nvGrpSpPr>
        <p:grpSpPr bwMode="auto">
          <a:xfrm>
            <a:off x="274638" y="1152235"/>
            <a:ext cx="2160587" cy="4392000"/>
            <a:chOff x="341530" y="568382"/>
            <a:chExt cx="1618372" cy="4392001"/>
          </a:xfrm>
        </p:grpSpPr>
        <p:sp>
          <p:nvSpPr>
            <p:cNvPr id="40969" name="Text Box 6"/>
            <p:cNvSpPr txBox="1">
              <a:spLocks noChangeArrowheads="1"/>
            </p:cNvSpPr>
            <p:nvPr/>
          </p:nvSpPr>
          <p:spPr bwMode="auto">
            <a:xfrm>
              <a:off x="341530" y="2708920"/>
              <a:ext cx="1566884" cy="161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Courier New" pitchFamily="49" charset="0"/>
                  <a:cs typeface="Courier New" pitchFamily="49" charset="0"/>
                </a:rPr>
                <a:t>int n1 </a:t>
              </a:r>
              <a:r>
                <a:rPr lang="en-US" altLang="zh-CN" b="1" dirty="0">
                  <a:latin typeface="Courier New" pitchFamily="49" charset="0"/>
                  <a:cs typeface="Courier New" pitchFamily="49" charset="0"/>
                </a:rPr>
                <a:t>=</a:t>
              </a:r>
              <a:r>
                <a:rPr lang="en-US" altLang="zh-CN" b="1" dirty="0">
                  <a:solidFill>
                    <a:srgbClr val="FF3300"/>
                  </a:solidFill>
                  <a:latin typeface="Courier New" pitchFamily="49" charset="0"/>
                  <a:cs typeface="Courier New" pitchFamily="49" charset="0"/>
                </a:rPr>
                <a:t> </a:t>
              </a:r>
              <a:r>
                <a:rPr lang="en-US" altLang="zh-CN" b="1" dirty="0" err="1">
                  <a:solidFill>
                    <a:srgbClr val="FF3300"/>
                  </a:solidFill>
                  <a:latin typeface="Courier New" pitchFamily="49" charset="0"/>
                  <a:cs typeface="Courier New" pitchFamily="49" charset="0"/>
                </a:rPr>
                <a:t>i</a:t>
              </a:r>
              <a:endParaRPr lang="en-US" altLang="zh-CN" b="1" dirty="0">
                <a:solidFill>
                  <a:srgbClr val="FF3300"/>
                </a:solidFill>
                <a:latin typeface="Courier New" pitchFamily="49" charset="0"/>
                <a:cs typeface="Courier New" pitchFamily="49" charset="0"/>
              </a:endParaRPr>
            </a:p>
            <a:p>
              <a:pPr eaLnBrk="1" hangingPunct="1">
                <a:spcBef>
                  <a:spcPct val="50000"/>
                </a:spcBef>
              </a:pPr>
              <a:r>
                <a:rPr lang="en-US" altLang="zh-CN" b="1" dirty="0">
                  <a:solidFill>
                    <a:srgbClr val="FF00FF"/>
                  </a:solidFill>
                  <a:latin typeface="Courier New" pitchFamily="49" charset="0"/>
                  <a:cs typeface="Courier New" pitchFamily="49" charset="0"/>
                </a:rPr>
                <a:t>int n2 </a:t>
              </a:r>
              <a:r>
                <a:rPr lang="en-US" altLang="zh-CN" b="1" dirty="0">
                  <a:latin typeface="Courier New" pitchFamily="49" charset="0"/>
                  <a:cs typeface="Courier New" pitchFamily="49" charset="0"/>
                </a:rPr>
                <a:t>=</a:t>
              </a:r>
              <a:r>
                <a:rPr lang="en-US" altLang="zh-CN" b="1" dirty="0">
                  <a:solidFill>
                    <a:srgbClr val="FF3300"/>
                  </a:solidFill>
                  <a:latin typeface="Courier New" pitchFamily="49" charset="0"/>
                  <a:cs typeface="Courier New" pitchFamily="49" charset="0"/>
                </a:rPr>
                <a:t> j</a:t>
              </a:r>
            </a:p>
            <a:p>
              <a:pPr eaLnBrk="1" hangingPunct="1">
                <a:spcBef>
                  <a:spcPct val="50000"/>
                </a:spcBef>
              </a:pPr>
              <a:r>
                <a:rPr lang="en-US" altLang="zh-CN" b="1" dirty="0">
                  <a:solidFill>
                    <a:srgbClr val="FF00FF"/>
                  </a:solidFill>
                  <a:latin typeface="Courier New" pitchFamily="49" charset="0"/>
                  <a:cs typeface="Courier New" pitchFamily="49" charset="0"/>
                </a:rPr>
                <a:t>int n3 </a:t>
              </a:r>
              <a:r>
                <a:rPr lang="en-US" altLang="zh-CN" b="1" dirty="0">
                  <a:latin typeface="Courier New" pitchFamily="49" charset="0"/>
                  <a:cs typeface="Courier New" pitchFamily="49" charset="0"/>
                </a:rPr>
                <a:t>=</a:t>
              </a:r>
              <a:r>
                <a:rPr lang="en-US" altLang="zh-CN" b="1" dirty="0">
                  <a:solidFill>
                    <a:srgbClr val="FF3300"/>
                  </a:solidFill>
                  <a:latin typeface="Courier New" pitchFamily="49" charset="0"/>
                  <a:cs typeface="Courier New" pitchFamily="49" charset="0"/>
                </a:rPr>
                <a:t> k</a:t>
              </a:r>
            </a:p>
          </p:txBody>
        </p:sp>
        <p:sp>
          <p:nvSpPr>
            <p:cNvPr id="40970" name="Line 7"/>
            <p:cNvSpPr>
              <a:spLocks noChangeShapeType="1"/>
            </p:cNvSpPr>
            <p:nvPr/>
          </p:nvSpPr>
          <p:spPr bwMode="auto">
            <a:xfrm flipH="1" flipV="1">
              <a:off x="1954936" y="568382"/>
              <a:ext cx="4966" cy="439200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组合 11"/>
          <p:cNvGrpSpPr>
            <a:grpSpLocks/>
          </p:cNvGrpSpPr>
          <p:nvPr/>
        </p:nvGrpSpPr>
        <p:grpSpPr bwMode="auto">
          <a:xfrm>
            <a:off x="9334501" y="4148823"/>
            <a:ext cx="2641600" cy="1395412"/>
            <a:chOff x="7092280" y="3338990"/>
            <a:chExt cx="1980710" cy="1395412"/>
          </a:xfrm>
        </p:grpSpPr>
        <p:sp>
          <p:nvSpPr>
            <p:cNvPr id="40967" name="Text Box 9"/>
            <p:cNvSpPr txBox="1">
              <a:spLocks noChangeArrowheads="1"/>
            </p:cNvSpPr>
            <p:nvPr/>
          </p:nvSpPr>
          <p:spPr bwMode="auto">
            <a:xfrm>
              <a:off x="7092280" y="3889852"/>
              <a:ext cx="198071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b="1" dirty="0">
                  <a:solidFill>
                    <a:srgbClr val="CC00CC"/>
                  </a:solidFill>
                  <a:latin typeface="Courier New" pitchFamily="49" charset="0"/>
                  <a:cs typeface="Courier New" pitchFamily="49" charset="0"/>
                </a:rPr>
                <a:t>m</a:t>
              </a:r>
              <a:r>
                <a:rPr lang="en-US" altLang="zh-CN" b="1" dirty="0">
                  <a:solidFill>
                    <a:srgbClr val="7F7F7F"/>
                  </a:solidFill>
                  <a:latin typeface="Courier New" pitchFamily="49" charset="0"/>
                  <a:cs typeface="Courier New" pitchFamily="49" charset="0"/>
                </a:rPr>
                <a:t>ax </a:t>
              </a:r>
              <a:r>
                <a:rPr lang="en-US" altLang="zh-CN"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max</a:t>
              </a:r>
            </a:p>
          </p:txBody>
        </p:sp>
        <p:sp>
          <p:nvSpPr>
            <p:cNvPr id="40968" name="Line 10"/>
            <p:cNvSpPr>
              <a:spLocks noChangeShapeType="1"/>
            </p:cNvSpPr>
            <p:nvPr/>
          </p:nvSpPr>
          <p:spPr bwMode="auto">
            <a:xfrm flipV="1">
              <a:off x="7096061" y="3338990"/>
              <a:ext cx="0" cy="139541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096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C057894-FF2B-48BE-A0EE-03249F8EC9D0}" type="slidenum">
              <a:rPr lang="en-US" altLang="zh-CN" sz="1200">
                <a:ea typeface="楷体_GB2312" pitchFamily="49" charset="-122"/>
              </a:rPr>
              <a:pPr algn="r" eaLnBrk="1" hangingPunct="1"/>
              <a:t>18</a:t>
            </a:fld>
            <a:endParaRPr lang="en-US" altLang="zh-CN" sz="1200">
              <a:ea typeface="楷体_GB2312" pitchFamily="49" charset="-122"/>
            </a:endParaRPr>
          </a:p>
        </p:txBody>
      </p:sp>
    </p:spTree>
    <p:extLst>
      <p:ext uri="{BB962C8B-B14F-4D97-AF65-F5344CB8AC3E}">
        <p14:creationId xmlns:p14="http://schemas.microsoft.com/office/powerpoint/2010/main" val="13522173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a:t>函数的声明</a:t>
            </a:r>
            <a:r>
              <a:rPr lang="en-US" altLang="zh-CN" dirty="0"/>
              <a:t>(declaration)</a:t>
            </a:r>
            <a:r>
              <a:rPr lang="zh-CN" altLang="en-US" dirty="0"/>
              <a:t>及其好处</a:t>
            </a:r>
          </a:p>
        </p:txBody>
      </p:sp>
      <p:sp>
        <p:nvSpPr>
          <p:cNvPr id="3" name="内容占位符 2"/>
          <p:cNvSpPr>
            <a:spLocks noGrp="1"/>
          </p:cNvSpPr>
          <p:nvPr>
            <p:ph idx="1"/>
          </p:nvPr>
        </p:nvSpPr>
        <p:spPr/>
        <p:txBody>
          <a:bodyPr/>
          <a:lstStyle/>
          <a:p>
            <a:pPr marL="0" indent="0">
              <a:spcBef>
                <a:spcPts val="0"/>
              </a:spcBef>
              <a:buNone/>
            </a:pPr>
            <a:r>
              <a:rPr lang="pt-BR" altLang="zh-CN" sz="2000" dirty="0">
                <a:latin typeface="Courier New" pitchFamily="49" charset="0"/>
                <a:cs typeface="Courier New" pitchFamily="49" charset="0"/>
              </a:rPr>
              <a:t>int MyMax(int n1, int n2, int n3)</a:t>
            </a:r>
            <a:r>
              <a:rPr lang="pt-BR" altLang="zh-CN" sz="2000" dirty="0">
                <a:solidFill>
                  <a:srgbClr val="FF0000"/>
                </a:solidFill>
                <a:latin typeface="Courier New" pitchFamily="49" charset="0"/>
                <a:cs typeface="Courier New" pitchFamily="49" charset="0"/>
              </a:rPr>
              <a:t>;</a:t>
            </a:r>
            <a:r>
              <a:rPr lang="en-US" altLang="zh-CN" sz="2000" dirty="0">
                <a:latin typeface="Courier New" pitchFamily="49" charset="0"/>
                <a:cs typeface="Courier New" pitchFamily="49" charset="0"/>
              </a:rPr>
              <a:t> //</a:t>
            </a:r>
            <a:r>
              <a:rPr lang="zh-CN" altLang="zh-CN" sz="2000" dirty="0">
                <a:latin typeface="Courier New" pitchFamily="49" charset="0"/>
                <a:cs typeface="Courier New" pitchFamily="49" charset="0"/>
              </a:rPr>
              <a:t>函数的</a:t>
            </a:r>
            <a:r>
              <a:rPr lang="zh-CN" altLang="en-US" sz="2000" dirty="0">
                <a:latin typeface="Courier New" pitchFamily="49" charset="0"/>
                <a:cs typeface="Courier New" pitchFamily="49" charset="0"/>
              </a:rPr>
              <a:t>声明</a:t>
            </a:r>
            <a:endParaRPr lang="en-US" altLang="zh-CN" sz="2000" dirty="0">
              <a:latin typeface="Courier New" pitchFamily="49" charset="0"/>
              <a:cs typeface="Courier New" pitchFamily="49" charset="0"/>
            </a:endParaRPr>
          </a:p>
          <a:p>
            <a:pPr marL="0" indent="0">
              <a:spcBef>
                <a:spcPts val="0"/>
              </a:spcBef>
              <a:buNone/>
            </a:pPr>
            <a:endParaRPr lang="zh-CN" altLang="zh-CN" sz="200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int n1, n2, n3;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("Please input three integers: \n");</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n1, &amp;n2, &amp;n3);</a:t>
            </a:r>
            <a:endParaRPr lang="zh-CN" altLang="zh-CN"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b="0" dirty="0">
                <a:latin typeface="Courier New" pitchFamily="49" charset="0"/>
                <a:cs typeface="Courier New" pitchFamily="49" charset="0"/>
              </a:rPr>
              <a:t>int max = </a:t>
            </a:r>
            <a:r>
              <a:rPr lang="pt-BR" altLang="zh-CN" sz="2000" dirty="0">
                <a:latin typeface="Courier New" pitchFamily="49" charset="0"/>
                <a:cs typeface="Courier New" pitchFamily="49" charset="0"/>
              </a:rPr>
              <a:t>MyMax(n1, n2, n3)</a:t>
            </a:r>
            <a:r>
              <a:rPr lang="pt-BR" altLang="zh-CN" sz="2000" b="0" dirty="0">
                <a:latin typeface="Courier New" pitchFamily="49" charset="0"/>
                <a:cs typeface="Courier New" pitchFamily="49" charset="0"/>
              </a:rPr>
              <a:t>;</a:t>
            </a:r>
            <a:r>
              <a:rPr lang="pt-BR"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函数的调用</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b="0" dirty="0">
                <a:latin typeface="Courier New" pitchFamily="49" charset="0"/>
                <a:cs typeface="Courier New" pitchFamily="49" charset="0"/>
              </a:rPr>
              <a:t>printf("The max. is: %d \n", max);</a:t>
            </a:r>
            <a:endParaRPr lang="zh-CN" altLang="zh-CN" sz="2000" b="0" dirty="0">
              <a:latin typeface="Courier New" pitchFamily="49" charset="0"/>
              <a:cs typeface="Courier New" pitchFamily="49" charset="0"/>
            </a:endParaRP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endParaRPr lang="zh-CN" altLang="en-US"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int MyMax(int n1, int n2, int n3)</a:t>
            </a:r>
            <a:r>
              <a:rPr lang="en-US" altLang="zh-CN" sz="2000" dirty="0">
                <a:latin typeface="Courier New" pitchFamily="49" charset="0"/>
                <a:cs typeface="Courier New" pitchFamily="49" charset="0"/>
              </a:rPr>
              <a:t> //</a:t>
            </a:r>
            <a:r>
              <a:rPr lang="zh-CN" altLang="zh-CN" sz="2000" dirty="0">
                <a:latin typeface="Courier New" pitchFamily="49" charset="0"/>
                <a:cs typeface="Courier New" pitchFamily="49" charset="0"/>
              </a:rPr>
              <a:t>函数的</a:t>
            </a:r>
            <a:r>
              <a:rPr lang="zh-CN" altLang="en-US" sz="2000" dirty="0">
                <a:latin typeface="Courier New" pitchFamily="49" charset="0"/>
                <a:cs typeface="Courier New" pitchFamily="49" charset="0"/>
              </a:rPr>
              <a:t>定义</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int max;</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if(n1 &gt;=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max = n1;</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else</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max =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if(max &lt;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max =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return max</a:t>
            </a:r>
            <a:r>
              <a:rPr lang="zh-CN" altLang="en-US" sz="2000" dirty="0">
                <a:latin typeface="Courier New" pitchFamily="49" charset="0"/>
                <a:cs typeface="Courier New" pitchFamily="49" charset="0"/>
              </a:rPr>
              <a:t>；</a:t>
            </a:r>
            <a:r>
              <a:rPr lang="en-US" altLang="zh-CN" sz="2000" dirty="0">
                <a:solidFill>
                  <a:srgbClr val="0000CC"/>
                </a:solidFill>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zh-CN" altLang="zh-CN"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a:p>
            <a:pPr marL="0" indent="0">
              <a:spcBef>
                <a:spcPts val="0"/>
              </a:spcBef>
              <a:buFontTx/>
              <a:buNone/>
            </a:pPr>
            <a:endParaRPr lang="en-US" altLang="zh-CN" sz="2000" dirty="0">
              <a:latin typeface="Courier New" pitchFamily="49" charset="0"/>
              <a:cs typeface="Courier New" pitchFamily="49" charset="0"/>
            </a:endParaRPr>
          </a:p>
        </p:txBody>
      </p:sp>
      <p:sp>
        <p:nvSpPr>
          <p:cNvPr id="47108"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3CCD523-A030-4B81-B36B-135FBAF2A716}" type="slidenum">
              <a:rPr lang="en-US" altLang="zh-CN" sz="1200">
                <a:ea typeface="楷体_GB2312" pitchFamily="49" charset="-122"/>
              </a:rPr>
              <a:pPr algn="r" eaLnBrk="1" hangingPunct="1"/>
              <a:t>19</a:t>
            </a:fld>
            <a:endParaRPr lang="en-US" altLang="zh-CN" sz="1200">
              <a:ea typeface="楷体_GB2312" pitchFamily="49"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06" name="直接箭头连接符 15"/>
          <p:cNvCxnSpPr>
            <a:cxnSpLocks noChangeShapeType="1"/>
          </p:cNvCxnSpPr>
          <p:nvPr/>
        </p:nvCxnSpPr>
        <p:spPr bwMode="auto">
          <a:xfrm>
            <a:off x="2013423" y="3789160"/>
            <a:ext cx="887412" cy="1080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123" name="标题 1"/>
          <p:cNvSpPr>
            <a:spLocks noGrp="1"/>
          </p:cNvSpPr>
          <p:nvPr>
            <p:ph type="title"/>
          </p:nvPr>
        </p:nvSpPr>
        <p:spPr/>
        <p:txBody>
          <a:bodyPr/>
          <a:lstStyle/>
          <a:p>
            <a:r>
              <a:rPr lang="zh-CN" altLang="en-US"/>
              <a:t>模块设计</a:t>
            </a:r>
          </a:p>
        </p:txBody>
      </p:sp>
      <p:sp>
        <p:nvSpPr>
          <p:cNvPr id="5124" name="内容占位符 2"/>
          <p:cNvSpPr>
            <a:spLocks noGrp="1"/>
          </p:cNvSpPr>
          <p:nvPr>
            <p:ph idx="1"/>
          </p:nvPr>
        </p:nvSpPr>
        <p:spPr/>
        <p:txBody>
          <a:bodyPr/>
          <a:lstStyle/>
          <a:p>
            <a:r>
              <a:rPr lang="zh-CN" altLang="en-US" dirty="0"/>
              <a:t>过程（</a:t>
            </a:r>
            <a:r>
              <a:rPr lang="en-US" altLang="zh-CN" dirty="0"/>
              <a:t>procedure</a:t>
            </a:r>
            <a:r>
              <a:rPr lang="zh-CN" altLang="en-US" dirty="0"/>
              <a:t>）的分解</a:t>
            </a:r>
            <a:endParaRPr lang="en-US" altLang="zh-CN" dirty="0"/>
          </a:p>
          <a:p>
            <a:endParaRPr lang="en-US" altLang="zh-CN" dirty="0"/>
          </a:p>
          <a:p>
            <a:endParaRPr lang="en-US" altLang="zh-CN" dirty="0"/>
          </a:p>
          <a:p>
            <a:endParaRPr lang="en-US" altLang="zh-CN" dirty="0"/>
          </a:p>
          <a:p>
            <a:pPr lvl="1"/>
            <a:endParaRPr kumimoji="0" lang="en-US" altLang="zh-CN" b="1" dirty="0"/>
          </a:p>
          <a:p>
            <a:endParaRPr lang="en-US" altLang="zh-CN" dirty="0"/>
          </a:p>
          <a:p>
            <a:r>
              <a:rPr lang="zh-CN" altLang="en-US" dirty="0"/>
              <a:t>程序的复合</a:t>
            </a:r>
            <a:endParaRPr lang="en-US" altLang="zh-CN" dirty="0"/>
          </a:p>
          <a:p>
            <a:endParaRPr lang="zh-CN" altLang="zh-CN" dirty="0"/>
          </a:p>
          <a:p>
            <a:endParaRPr lang="en-US" altLang="zh-CN" dirty="0"/>
          </a:p>
          <a:p>
            <a:endParaRPr lang="en-US" altLang="zh-CN" dirty="0"/>
          </a:p>
          <a:p>
            <a:endParaRPr lang="en-US" altLang="zh-CN" dirty="0"/>
          </a:p>
        </p:txBody>
      </p:sp>
      <p:sp>
        <p:nvSpPr>
          <p:cNvPr id="4104" name="TextBox 2"/>
          <p:cNvSpPr txBox="1">
            <a:spLocks noChangeArrowheads="1"/>
          </p:cNvSpPr>
          <p:nvPr/>
        </p:nvSpPr>
        <p:spPr bwMode="auto">
          <a:xfrm>
            <a:off x="6575425" y="1763713"/>
            <a:ext cx="5556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charset="0"/>
                <a:ea typeface="宋体" pitchFamily="2" charset="-122"/>
              </a:defRPr>
            </a:lvl1pPr>
            <a:lvl2pPr marL="342900" indent="-34290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lvl="1">
              <a:buSzPct val="70000"/>
              <a:buFontTx/>
              <a:buBlip>
                <a:blip r:embed="rId3"/>
              </a:buBlip>
            </a:pPr>
            <a:r>
              <a:rPr lang="zh-CN" altLang="en-US" dirty="0">
                <a:latin typeface="华文中宋" pitchFamily="2" charset="-122"/>
                <a:ea typeface="华文中宋" pitchFamily="2" charset="-122"/>
              </a:rPr>
              <a:t>过程抽象</a:t>
            </a:r>
            <a:r>
              <a:rPr lang="en-US" altLang="zh-CN" dirty="0">
                <a:latin typeface="华文中宋" pitchFamily="2" charset="-122"/>
                <a:ea typeface="华文中宋" pitchFamily="2" charset="-122"/>
              </a:rPr>
              <a:t>   </a:t>
            </a:r>
            <a:endParaRPr lang="zh-CN" altLang="en-US" dirty="0">
              <a:latin typeface="华文中宋" pitchFamily="2" charset="-122"/>
              <a:ea typeface="华文中宋" pitchFamily="2" charset="-122"/>
            </a:endParaRPr>
          </a:p>
          <a:p>
            <a:pPr lvl="1">
              <a:buSzPct val="70000"/>
              <a:buFontTx/>
              <a:buBlip>
                <a:blip r:embed="rId3"/>
              </a:buBlip>
            </a:pPr>
            <a:r>
              <a:rPr lang="zh-CN" altLang="en-US" dirty="0">
                <a:latin typeface="华文中宋" pitchFamily="2" charset="-122"/>
                <a:ea typeface="华文中宋" pitchFamily="2" charset="-122"/>
              </a:rPr>
              <a:t>子程序（</a:t>
            </a:r>
            <a:r>
              <a:rPr lang="en-US" altLang="zh-CN" dirty="0">
                <a:latin typeface="华文中宋" pitchFamily="2" charset="-122"/>
                <a:ea typeface="华文中宋" pitchFamily="2" charset="-122"/>
              </a:rPr>
              <a:t>subprogram</a:t>
            </a:r>
            <a:r>
              <a:rPr lang="zh-CN" altLang="en-US" dirty="0">
                <a:latin typeface="华文中宋" pitchFamily="2" charset="-122"/>
                <a:ea typeface="华文中宋" pitchFamily="2" charset="-122"/>
              </a:rPr>
              <a:t>）：</a:t>
            </a:r>
            <a:endParaRPr lang="en-US" altLang="zh-CN" dirty="0">
              <a:latin typeface="华文中宋" pitchFamily="2" charset="-122"/>
              <a:ea typeface="华文中宋" pitchFamily="2" charset="-122"/>
            </a:endParaRPr>
          </a:p>
          <a:p>
            <a:pPr lvl="1">
              <a:buSzPct val="70000"/>
            </a:pPr>
            <a:r>
              <a:rPr lang="en-US" altLang="zh-CN" dirty="0">
                <a:latin typeface="华文中宋" pitchFamily="2" charset="-122"/>
                <a:ea typeface="华文中宋" pitchFamily="2" charset="-122"/>
              </a:rPr>
              <a:t>   </a:t>
            </a:r>
            <a:r>
              <a:rPr lang="zh-CN" altLang="en-US" dirty="0">
                <a:latin typeface="华文中宋" pitchFamily="2" charset="-122"/>
                <a:ea typeface="华文中宋" pitchFamily="2" charset="-122"/>
              </a:rPr>
              <a:t>封装了一系列操作</a:t>
            </a:r>
            <a:endParaRPr lang="en-US" altLang="zh-CN" dirty="0">
              <a:latin typeface="华文中宋" pitchFamily="2" charset="-122"/>
              <a:ea typeface="华文中宋" pitchFamily="2" charset="-122"/>
            </a:endParaRPr>
          </a:p>
        </p:txBody>
      </p:sp>
      <p:cxnSp>
        <p:nvCxnSpPr>
          <p:cNvPr id="4107" name="直接箭头连接符 17"/>
          <p:cNvCxnSpPr>
            <a:cxnSpLocks noChangeShapeType="1"/>
          </p:cNvCxnSpPr>
          <p:nvPr/>
        </p:nvCxnSpPr>
        <p:spPr bwMode="auto">
          <a:xfrm flipH="1">
            <a:off x="3013548" y="3764157"/>
            <a:ext cx="622300" cy="11160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8" name="直接箭头连接符 19"/>
          <p:cNvCxnSpPr>
            <a:cxnSpLocks noChangeShapeType="1"/>
          </p:cNvCxnSpPr>
          <p:nvPr/>
        </p:nvCxnSpPr>
        <p:spPr bwMode="auto">
          <a:xfrm flipH="1">
            <a:off x="5330121" y="3825160"/>
            <a:ext cx="504000" cy="1008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9" name="直接箭头连接符 23"/>
          <p:cNvCxnSpPr>
            <a:cxnSpLocks noChangeShapeType="1"/>
          </p:cNvCxnSpPr>
          <p:nvPr/>
        </p:nvCxnSpPr>
        <p:spPr bwMode="auto">
          <a:xfrm flipH="1">
            <a:off x="4115226" y="3789557"/>
            <a:ext cx="540000" cy="1017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110" name="TextBox 32"/>
          <p:cNvSpPr txBox="1">
            <a:spLocks noChangeArrowheads="1"/>
          </p:cNvSpPr>
          <p:nvPr/>
        </p:nvSpPr>
        <p:spPr bwMode="auto">
          <a:xfrm>
            <a:off x="6569075" y="4333875"/>
            <a:ext cx="55562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charset="0"/>
                <a:ea typeface="宋体" pitchFamily="2" charset="-122"/>
              </a:defRPr>
            </a:lvl1pPr>
            <a:lvl2pPr marL="342900" indent="-34290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lvl="1">
              <a:buSzPct val="70000"/>
              <a:buFontTx/>
              <a:buBlip>
                <a:blip r:embed="rId3"/>
              </a:buBlip>
            </a:pPr>
            <a:r>
              <a:rPr lang="zh-CN" altLang="en-US" dirty="0">
                <a:latin typeface="华文中宋" pitchFamily="2" charset="-122"/>
                <a:ea typeface="华文中宋" pitchFamily="2" charset="-122"/>
              </a:rPr>
              <a:t>合理安排</a:t>
            </a:r>
            <a:endParaRPr lang="en-US" altLang="zh-CN" dirty="0">
              <a:latin typeface="华文中宋" pitchFamily="2" charset="-122"/>
              <a:ea typeface="华文中宋" pitchFamily="2" charset="-122"/>
            </a:endParaRPr>
          </a:p>
          <a:p>
            <a:pPr lvl="1">
              <a:buSzPct val="70000"/>
              <a:buFontTx/>
              <a:buBlip>
                <a:blip r:embed="rId3"/>
              </a:buBlip>
            </a:pPr>
            <a:r>
              <a:rPr lang="zh-CN" altLang="en-US" dirty="0">
                <a:latin typeface="华文中宋" pitchFamily="2" charset="-122"/>
                <a:ea typeface="华文中宋" pitchFamily="2" charset="-122"/>
              </a:rPr>
              <a:t>调用（</a:t>
            </a:r>
            <a:r>
              <a:rPr lang="en-US" altLang="zh-CN" dirty="0">
                <a:latin typeface="华文中宋" pitchFamily="2" charset="-122"/>
                <a:ea typeface="华文中宋" pitchFamily="2" charset="-122"/>
              </a:rPr>
              <a:t>call</a:t>
            </a:r>
            <a:r>
              <a:rPr lang="zh-CN" altLang="en-US" dirty="0">
                <a:latin typeface="华文中宋" pitchFamily="2" charset="-122"/>
                <a:ea typeface="华文中宋" pitchFamily="2" charset="-122"/>
              </a:rPr>
              <a:t>）机制：</a:t>
            </a:r>
            <a:endParaRPr lang="en-US" altLang="zh-CN" dirty="0">
              <a:latin typeface="华文中宋" pitchFamily="2" charset="-122"/>
              <a:ea typeface="华文中宋" pitchFamily="2" charset="-122"/>
            </a:endParaRPr>
          </a:p>
          <a:p>
            <a:pPr lvl="1">
              <a:buSzPct val="70000"/>
            </a:pPr>
            <a:r>
              <a:rPr lang="en-US" altLang="zh-CN" dirty="0">
                <a:latin typeface="华文中宋" pitchFamily="2" charset="-122"/>
                <a:ea typeface="华文中宋" pitchFamily="2" charset="-122"/>
              </a:rPr>
              <a:t>   </a:t>
            </a:r>
            <a:r>
              <a:rPr lang="zh-CN" altLang="en-US" dirty="0">
                <a:latin typeface="华文中宋" pitchFamily="2" charset="-122"/>
                <a:ea typeface="华文中宋" pitchFamily="2" charset="-122"/>
              </a:rPr>
              <a:t>将分布在一个或多个模块（</a:t>
            </a:r>
            <a:r>
              <a:rPr lang="en-US" altLang="zh-CN" dirty="0">
                <a:latin typeface="华文中宋" pitchFamily="2" charset="-122"/>
                <a:ea typeface="华文中宋" pitchFamily="2" charset="-122"/>
              </a:rPr>
              <a:t>module</a:t>
            </a:r>
            <a:r>
              <a:rPr lang="zh-CN" altLang="en-US" dirty="0">
                <a:latin typeface="华文中宋" pitchFamily="2" charset="-122"/>
                <a:ea typeface="华文中宋" pitchFamily="2" charset="-122"/>
              </a:rPr>
              <a:t>）中的子程序关联成一个整体</a:t>
            </a:r>
            <a:endParaRPr lang="en-US" altLang="zh-CN" dirty="0">
              <a:latin typeface="华文中宋" pitchFamily="2" charset="-122"/>
              <a:ea typeface="华文中宋" pitchFamily="2" charset="-122"/>
            </a:endParaRPr>
          </a:p>
        </p:txBody>
      </p:sp>
      <p:sp>
        <p:nvSpPr>
          <p:cNvPr id="513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E2CD213D-87B9-4F42-AAD3-58C4AD6AF615}" type="slidenum">
              <a:rPr lang="en-US" altLang="zh-CN" sz="1200">
                <a:ea typeface="楷体_GB2312" pitchFamily="49" charset="-122"/>
              </a:rPr>
              <a:pPr algn="r" eaLnBrk="1" hangingPunct="1"/>
              <a:t>2</a:t>
            </a:fld>
            <a:endParaRPr lang="en-US" altLang="zh-CN" sz="1200">
              <a:ea typeface="楷体_GB2312" pitchFamily="49" charset="-122"/>
            </a:endParaRPr>
          </a:p>
        </p:txBody>
      </p:sp>
      <p:sp>
        <p:nvSpPr>
          <p:cNvPr id="3" name="矩形 2"/>
          <p:cNvSpPr/>
          <p:nvPr/>
        </p:nvSpPr>
        <p:spPr>
          <a:xfrm>
            <a:off x="2572222" y="4900807"/>
            <a:ext cx="1044000" cy="400110"/>
          </a:xfrm>
          <a:prstGeom prst="rect">
            <a:avLst/>
          </a:prstGeom>
          <a:solidFill>
            <a:schemeClr val="accent1"/>
          </a:solidFill>
        </p:spPr>
        <p:txBody>
          <a:bodyPr wrap="none" anchor="ctr" anchorCtr="1">
            <a:spAutoFit/>
          </a:bodyPr>
          <a:lstStyle/>
          <a:p>
            <a:pPr>
              <a:defRPr/>
            </a:pPr>
            <a:r>
              <a:rPr lang="zh-CN" altLang="en-US" sz="2000" dirty="0">
                <a:latin typeface="Courier New" panose="02070309020205020404" pitchFamily="49" charset="0"/>
                <a:ea typeface="华文中宋" panose="02010600040101010101" pitchFamily="2" charset="-122"/>
                <a:cs typeface="Courier New" panose="02070309020205020404" pitchFamily="49" charset="0"/>
              </a:rPr>
              <a:t>模块</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1</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7" name="矩形 6"/>
          <p:cNvSpPr/>
          <p:nvPr/>
        </p:nvSpPr>
        <p:spPr>
          <a:xfrm>
            <a:off x="4520031" y="4900807"/>
            <a:ext cx="1836000" cy="400110"/>
          </a:xfrm>
          <a:prstGeom prst="rect">
            <a:avLst/>
          </a:prstGeom>
          <a:solidFill>
            <a:schemeClr val="accent1"/>
          </a:solidFill>
        </p:spPr>
        <p:txBody>
          <a:bodyPr wrap="square" anchor="ctr" anchorCtr="1">
            <a:spAutoFit/>
          </a:bodyPr>
          <a:lstStyle/>
          <a:p>
            <a:pPr>
              <a:defRPr/>
            </a:pPr>
            <a:r>
              <a:rPr lang="zh-CN" altLang="en-US" sz="2000" dirty="0">
                <a:latin typeface="Courier New" panose="02070309020205020404" pitchFamily="49" charset="0"/>
                <a:ea typeface="华文中宋" panose="02010600040101010101" pitchFamily="2" charset="-122"/>
                <a:cs typeface="Courier New" panose="02070309020205020404" pitchFamily="49" charset="0"/>
              </a:rPr>
              <a:t>模块</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N (N≤M)</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grpSp>
        <p:nvGrpSpPr>
          <p:cNvPr id="11" name="组合 10"/>
          <p:cNvGrpSpPr>
            <a:grpSpLocks/>
          </p:cNvGrpSpPr>
          <p:nvPr/>
        </p:nvGrpSpPr>
        <p:grpSpPr bwMode="auto">
          <a:xfrm>
            <a:off x="3921598" y="5943795"/>
            <a:ext cx="1169987" cy="590550"/>
            <a:chOff x="2746776" y="5429564"/>
            <a:chExt cx="877888" cy="591053"/>
          </a:xfrm>
        </p:grpSpPr>
        <p:sp>
          <p:nvSpPr>
            <p:cNvPr id="5161" name="椭圆 8"/>
            <p:cNvSpPr>
              <a:spLocks noChangeArrowheads="1"/>
            </p:cNvSpPr>
            <p:nvPr/>
          </p:nvSpPr>
          <p:spPr bwMode="auto">
            <a:xfrm>
              <a:off x="2746776" y="5429564"/>
              <a:ext cx="877888" cy="591053"/>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nchorCtr="1"/>
            <a:lstStyle/>
            <a:p>
              <a:endParaRPr lang="zh-CN" altLang="en-US" sz="2000">
                <a:latin typeface="Courier New" panose="02070309020205020404" pitchFamily="49" charset="0"/>
                <a:ea typeface="华文中宋" panose="02010600040101010101" pitchFamily="2" charset="-122"/>
                <a:cs typeface="Courier New" panose="02070309020205020404" pitchFamily="49" charset="0"/>
              </a:endParaRPr>
            </a:p>
          </p:txBody>
        </p:sp>
        <p:sp>
          <p:nvSpPr>
            <p:cNvPr id="8" name="矩形 7"/>
            <p:cNvSpPr/>
            <p:nvPr/>
          </p:nvSpPr>
          <p:spPr>
            <a:xfrm>
              <a:off x="2925832" y="5530752"/>
              <a:ext cx="523457" cy="400451"/>
            </a:xfrm>
            <a:prstGeom prst="rect">
              <a:avLst/>
            </a:prstGeom>
          </p:spPr>
          <p:txBody>
            <a:bodyPr wrap="none" anchor="ctr" anchorCtr="1">
              <a:spAutoFit/>
            </a:bodyPr>
            <a:lstStyle/>
            <a:p>
              <a:pPr>
                <a:defRPr/>
              </a:pPr>
              <a:r>
                <a:rPr lang="zh-CN" altLang="en-US" sz="2000" dirty="0">
                  <a:latin typeface="Courier New" panose="02070309020205020404" pitchFamily="49" charset="0"/>
                  <a:ea typeface="华文中宋" panose="02010600040101010101" pitchFamily="2" charset="-122"/>
                  <a:cs typeface="Courier New" panose="02070309020205020404" pitchFamily="49" charset="0"/>
                </a:rPr>
                <a:t>程序</a:t>
              </a:r>
            </a:p>
          </p:txBody>
        </p:sp>
      </p:grpSp>
      <p:sp>
        <p:nvSpPr>
          <p:cNvPr id="10" name="矩形 9"/>
          <p:cNvSpPr/>
          <p:nvPr/>
        </p:nvSpPr>
        <p:spPr>
          <a:xfrm>
            <a:off x="3935206" y="4900807"/>
            <a:ext cx="338554" cy="400110"/>
          </a:xfrm>
          <a:prstGeom prst="rect">
            <a:avLst/>
          </a:prstGeom>
          <a:solidFill>
            <a:schemeClr val="accent1"/>
          </a:solidFill>
        </p:spPr>
        <p:txBody>
          <a:bodyPr wrap="none" anchor="ctr" anchorCtr="1">
            <a:spAutoFit/>
          </a:bodyPr>
          <a:lstStyle/>
          <a:p>
            <a:pPr>
              <a:defRPr/>
            </a:pPr>
            <a:r>
              <a:rPr lang="en-US" altLang="zh-CN" sz="2000" dirty="0">
                <a:latin typeface="Courier New" panose="02070309020205020404" pitchFamily="49" charset="0"/>
                <a:ea typeface="华文中宋" panose="02010600040101010101" pitchFamily="2" charset="-122"/>
                <a:cs typeface="Courier New" panose="02070309020205020404" pitchFamily="49" charset="0"/>
              </a:rPr>
              <a:t>…</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cxnSp>
        <p:nvCxnSpPr>
          <p:cNvPr id="14" name="直接箭头连接符 13"/>
          <p:cNvCxnSpPr/>
          <p:nvPr/>
        </p:nvCxnSpPr>
        <p:spPr bwMode="auto">
          <a:xfrm>
            <a:off x="3380260" y="5545332"/>
            <a:ext cx="384175" cy="323850"/>
          </a:xfrm>
          <a:prstGeom prst="straightConnector1">
            <a:avLst/>
          </a:prstGeom>
          <a:ln w="50800" cap="flat" cmpd="sng">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p:nvPr/>
        </p:nvCxnSpPr>
        <p:spPr bwMode="auto">
          <a:xfrm>
            <a:off x="4160231" y="5470720"/>
            <a:ext cx="288000" cy="360000"/>
          </a:xfrm>
          <a:prstGeom prst="straightConnector1">
            <a:avLst/>
          </a:prstGeom>
          <a:ln w="50800" cap="flat" cmpd="sng">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cxnSpLocks/>
          </p:cNvCxnSpPr>
          <p:nvPr/>
        </p:nvCxnSpPr>
        <p:spPr bwMode="auto">
          <a:xfrm flipH="1">
            <a:off x="5009763" y="5457838"/>
            <a:ext cx="333375" cy="385763"/>
          </a:xfrm>
          <a:prstGeom prst="straightConnector1">
            <a:avLst/>
          </a:prstGeom>
          <a:ln w="50800" cap="flat" cmpd="sng">
            <a:headEnd type="none" w="med" len="med"/>
            <a:tailEnd type="arrow"/>
          </a:ln>
        </p:spPr>
        <p:style>
          <a:lnRef idx="3">
            <a:schemeClr val="accent1"/>
          </a:lnRef>
          <a:fillRef idx="0">
            <a:schemeClr val="accent1"/>
          </a:fillRef>
          <a:effectRef idx="2">
            <a:schemeClr val="accent1"/>
          </a:effectRef>
          <a:fontRef idx="minor">
            <a:schemeClr val="tx1"/>
          </a:fontRef>
        </p:style>
      </p:cxnSp>
      <p:grpSp>
        <p:nvGrpSpPr>
          <p:cNvPr id="6" name="组合 5"/>
          <p:cNvGrpSpPr>
            <a:grpSpLocks/>
          </p:cNvGrpSpPr>
          <p:nvPr/>
        </p:nvGrpSpPr>
        <p:grpSpPr bwMode="auto">
          <a:xfrm>
            <a:off x="1235047" y="1373382"/>
            <a:ext cx="5265444" cy="2328863"/>
            <a:chOff x="577037" y="1282700"/>
            <a:chExt cx="3950235" cy="2329010"/>
          </a:xfrm>
        </p:grpSpPr>
        <p:sp>
          <p:nvSpPr>
            <p:cNvPr id="5139" name="矩形 1"/>
            <p:cNvSpPr>
              <a:spLocks noChangeArrowheads="1"/>
            </p:cNvSpPr>
            <p:nvPr/>
          </p:nvSpPr>
          <p:spPr bwMode="auto">
            <a:xfrm>
              <a:off x="577037" y="3159201"/>
              <a:ext cx="945275" cy="449187"/>
            </a:xfrm>
            <a:prstGeom prst="rect">
              <a:avLst/>
            </a:prstGeom>
            <a:solidFill>
              <a:schemeClr val="accent1"/>
            </a:solidFill>
            <a:ln w="9525">
              <a:solidFill>
                <a:schemeClr val="accent1"/>
              </a:solidFill>
              <a:round/>
              <a:headEnd/>
              <a:tailEnd/>
            </a:ln>
          </p:spPr>
          <p:txBody>
            <a:bodyPr anchor="ctr" anchorCtr="1"/>
            <a:lstStyle/>
            <a:p>
              <a:pPr algn="ctr"/>
              <a:r>
                <a:rPr lang="zh-CN" altLang="en-US" sz="2000">
                  <a:latin typeface="Courier New" panose="02070309020205020404" pitchFamily="49" charset="0"/>
                  <a:ea typeface="华文中宋" panose="02010600040101010101" pitchFamily="2" charset="-122"/>
                  <a:cs typeface="Courier New" panose="02070309020205020404" pitchFamily="49" charset="0"/>
                </a:rPr>
                <a:t>子程序</a:t>
              </a:r>
              <a:r>
                <a:rPr lang="en-US" altLang="zh-CN" sz="2000">
                  <a:latin typeface="Courier New" panose="02070309020205020404" pitchFamily="49" charset="0"/>
                  <a:ea typeface="华文中宋" panose="02010600040101010101" pitchFamily="2" charset="-122"/>
                  <a:cs typeface="Courier New" panose="02070309020205020404" pitchFamily="49" charset="0"/>
                </a:rPr>
                <a:t>1</a:t>
              </a:r>
              <a:endParaRPr lang="zh-CN" altLang="en-US" sz="2000">
                <a:latin typeface="Courier New" panose="02070309020205020404" pitchFamily="49" charset="0"/>
                <a:ea typeface="华文中宋" panose="02010600040101010101" pitchFamily="2" charset="-122"/>
                <a:cs typeface="Courier New" panose="02070309020205020404" pitchFamily="49" charset="0"/>
              </a:endParaRPr>
            </a:p>
          </p:txBody>
        </p:sp>
        <p:sp>
          <p:nvSpPr>
            <p:cNvPr id="5140" name="矩形 5"/>
            <p:cNvSpPr>
              <a:spLocks noChangeArrowheads="1"/>
            </p:cNvSpPr>
            <p:nvPr/>
          </p:nvSpPr>
          <p:spPr bwMode="auto">
            <a:xfrm>
              <a:off x="3581996" y="3159201"/>
              <a:ext cx="945276" cy="449187"/>
            </a:xfrm>
            <a:prstGeom prst="rect">
              <a:avLst/>
            </a:prstGeom>
            <a:solidFill>
              <a:schemeClr val="accent1"/>
            </a:solidFill>
            <a:ln w="9525">
              <a:solidFill>
                <a:schemeClr val="accent1"/>
              </a:solidFill>
              <a:round/>
              <a:headEnd/>
              <a:tailEnd/>
            </a:ln>
          </p:spPr>
          <p:txBody>
            <a:bodyPr anchor="ctr" anchorCtr="1"/>
            <a:lstStyle/>
            <a:p>
              <a:pPr algn="ctr"/>
              <a:r>
                <a:rPr lang="zh-CN" altLang="en-US" sz="2000" dirty="0">
                  <a:latin typeface="Courier New" panose="02070309020205020404" pitchFamily="49" charset="0"/>
                  <a:ea typeface="华文中宋" panose="02010600040101010101" pitchFamily="2" charset="-122"/>
                  <a:cs typeface="Courier New" panose="02070309020205020404" pitchFamily="49" charset="0"/>
                </a:rPr>
                <a:t>子程序</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M</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5141" name="矩形 6"/>
            <p:cNvSpPr>
              <a:spLocks noChangeArrowheads="1"/>
            </p:cNvSpPr>
            <p:nvPr/>
          </p:nvSpPr>
          <p:spPr bwMode="auto">
            <a:xfrm>
              <a:off x="2974192" y="3159201"/>
              <a:ext cx="405118" cy="449187"/>
            </a:xfrm>
            <a:prstGeom prst="rect">
              <a:avLst/>
            </a:prstGeom>
            <a:solidFill>
              <a:schemeClr val="accent1"/>
            </a:solidFill>
            <a:ln w="9525">
              <a:solidFill>
                <a:schemeClr val="accent1"/>
              </a:solidFill>
              <a:round/>
              <a:headEnd/>
              <a:tailEnd/>
            </a:ln>
          </p:spPr>
          <p:txBody>
            <a:bodyPr anchor="ctr" anchorCtr="1"/>
            <a:lstStyle/>
            <a:p>
              <a:pPr algn="ctr"/>
              <a:r>
                <a:rPr lang="en-US" altLang="zh-CN" sz="2000">
                  <a:latin typeface="Courier New" panose="02070309020205020404" pitchFamily="49" charset="0"/>
                  <a:ea typeface="华文中宋" panose="02010600040101010101" pitchFamily="2" charset="-122"/>
                  <a:cs typeface="Courier New" panose="02070309020205020404" pitchFamily="49" charset="0"/>
                </a:rPr>
                <a:t>…</a:t>
              </a:r>
              <a:endParaRPr lang="zh-CN" altLang="en-US" sz="2000">
                <a:latin typeface="Courier New" panose="02070309020205020404" pitchFamily="49" charset="0"/>
                <a:ea typeface="华文中宋" panose="02010600040101010101" pitchFamily="2" charset="-122"/>
                <a:cs typeface="Courier New" panose="02070309020205020404" pitchFamily="49" charset="0"/>
              </a:endParaRPr>
            </a:p>
          </p:txBody>
        </p:sp>
        <p:sp>
          <p:nvSpPr>
            <p:cNvPr id="5142" name="矩形 17"/>
            <p:cNvSpPr>
              <a:spLocks noChangeArrowheads="1"/>
            </p:cNvSpPr>
            <p:nvPr/>
          </p:nvSpPr>
          <p:spPr bwMode="auto">
            <a:xfrm>
              <a:off x="2585828" y="1282700"/>
              <a:ext cx="523373" cy="400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p>
              <a:pPr algn="ctr"/>
              <a:r>
                <a:rPr lang="zh-CN" altLang="en-US" sz="2000" dirty="0">
                  <a:latin typeface="Courier New" panose="02070309020205020404" pitchFamily="49" charset="0"/>
                  <a:ea typeface="华文中宋" panose="02010600040101010101" pitchFamily="2" charset="-122"/>
                  <a:cs typeface="Courier New" panose="02070309020205020404" pitchFamily="49" charset="0"/>
                </a:rPr>
                <a:t>任务</a:t>
              </a:r>
            </a:p>
          </p:txBody>
        </p:sp>
        <p:sp>
          <p:nvSpPr>
            <p:cNvPr id="5143" name="矩形 18"/>
            <p:cNvSpPr>
              <a:spLocks noChangeArrowheads="1"/>
            </p:cNvSpPr>
            <p:nvPr/>
          </p:nvSpPr>
          <p:spPr bwMode="auto">
            <a:xfrm>
              <a:off x="3418533" y="1927291"/>
              <a:ext cx="432782" cy="400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algn="ctr"/>
              <a:r>
                <a:rPr lang="en-US" altLang="zh-CN" sz="2000">
                  <a:latin typeface="Courier New" panose="02070309020205020404" pitchFamily="49" charset="0"/>
                  <a:ea typeface="华文中宋" panose="02010600040101010101" pitchFamily="2" charset="-122"/>
                  <a:cs typeface="Courier New" panose="02070309020205020404" pitchFamily="49" charset="0"/>
                </a:rPr>
                <a:t>       </a:t>
              </a:r>
              <a:endParaRPr lang="zh-CN" altLang="en-US" sz="2000">
                <a:latin typeface="Courier New" panose="02070309020205020404" pitchFamily="49" charset="0"/>
                <a:ea typeface="华文中宋" panose="02010600040101010101" pitchFamily="2" charset="-122"/>
                <a:cs typeface="Courier New" panose="02070309020205020404" pitchFamily="49" charset="0"/>
              </a:endParaRPr>
            </a:p>
          </p:txBody>
        </p:sp>
        <p:sp>
          <p:nvSpPr>
            <p:cNvPr id="5144" name="矩形 19"/>
            <p:cNvSpPr>
              <a:spLocks noChangeArrowheads="1"/>
            </p:cNvSpPr>
            <p:nvPr/>
          </p:nvSpPr>
          <p:spPr bwMode="auto">
            <a:xfrm>
              <a:off x="1221126" y="2528451"/>
              <a:ext cx="638822" cy="400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p>
              <a:pPr algn="ctr"/>
              <a:r>
                <a:rPr lang="zh-CN" altLang="en-US" sz="2000" dirty="0">
                  <a:latin typeface="Courier New" panose="02070309020205020404" pitchFamily="49" charset="0"/>
                  <a:ea typeface="华文中宋" panose="02010600040101010101" pitchFamily="2" charset="-122"/>
                  <a:cs typeface="Courier New" panose="02070309020205020404" pitchFamily="49" charset="0"/>
                </a:rPr>
                <a:t>过程</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1</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5145" name="矩形 20"/>
            <p:cNvSpPr>
              <a:spLocks noChangeArrowheads="1"/>
            </p:cNvSpPr>
            <p:nvPr/>
          </p:nvSpPr>
          <p:spPr bwMode="auto">
            <a:xfrm>
              <a:off x="2200270" y="2528451"/>
              <a:ext cx="638822" cy="400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p>
              <a:pPr algn="ctr"/>
              <a:r>
                <a:rPr lang="zh-CN" altLang="en-US" sz="2000" dirty="0">
                  <a:latin typeface="Courier New" panose="02070309020205020404" pitchFamily="49" charset="0"/>
                  <a:ea typeface="华文中宋" panose="02010600040101010101" pitchFamily="2" charset="-122"/>
                  <a:cs typeface="Courier New" panose="02070309020205020404" pitchFamily="49" charset="0"/>
                </a:rPr>
                <a:t>过程</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2</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36" name="矩形 35"/>
            <p:cNvSpPr/>
            <p:nvPr/>
          </p:nvSpPr>
          <p:spPr bwMode="auto">
            <a:xfrm>
              <a:off x="2753920" y="1927266"/>
              <a:ext cx="253990" cy="400135"/>
            </a:xfrm>
            <a:prstGeom prst="rect">
              <a:avLst/>
            </a:prstGeom>
            <a:solidFill>
              <a:schemeClr val="accent1"/>
            </a:solidFill>
          </p:spPr>
          <p:txBody>
            <a:bodyPr wrap="none" anchor="ctr" anchorCtr="1">
              <a:spAutoFit/>
            </a:bodyPr>
            <a:lstStyle/>
            <a:p>
              <a:pPr algn="ctr">
                <a:defRPr/>
              </a:pPr>
              <a:r>
                <a:rPr lang="en-US" altLang="zh-CN" sz="2000" dirty="0">
                  <a:latin typeface="Courier New" panose="02070309020205020404" pitchFamily="49" charset="0"/>
                  <a:ea typeface="华文中宋" panose="02010600040101010101" pitchFamily="2" charset="-122"/>
                  <a:cs typeface="Courier New" panose="02070309020205020404" pitchFamily="49" charset="0"/>
                </a:rPr>
                <a:t>…</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grpSp>
          <p:nvGrpSpPr>
            <p:cNvPr id="5147" name="组合 34"/>
            <p:cNvGrpSpPr>
              <a:grpSpLocks/>
            </p:cNvGrpSpPr>
            <p:nvPr/>
          </p:nvGrpSpPr>
          <p:grpSpPr bwMode="auto">
            <a:xfrm>
              <a:off x="2116623" y="1718499"/>
              <a:ext cx="1548000" cy="143976"/>
              <a:chOff x="453811" y="1984211"/>
              <a:chExt cx="1755195" cy="379577"/>
            </a:xfrm>
          </p:grpSpPr>
          <p:cxnSp>
            <p:nvCxnSpPr>
              <p:cNvPr id="24" name="直接连接符 23"/>
              <p:cNvCxnSpPr/>
              <p:nvPr/>
            </p:nvCxnSpPr>
            <p:spPr bwMode="auto">
              <a:xfrm flipV="1">
                <a:off x="1309412" y="1986299"/>
                <a:ext cx="0" cy="22183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直接连接符 27"/>
              <p:cNvCxnSpPr/>
              <p:nvPr/>
            </p:nvCxnSpPr>
            <p:spPr bwMode="auto">
              <a:xfrm>
                <a:off x="453272" y="2208131"/>
                <a:ext cx="175549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bwMode="auto">
              <a:xfrm>
                <a:off x="453272" y="2208131"/>
                <a:ext cx="0" cy="154866"/>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3" name="直接连接符 32"/>
              <p:cNvCxnSpPr/>
              <p:nvPr/>
            </p:nvCxnSpPr>
            <p:spPr bwMode="auto">
              <a:xfrm>
                <a:off x="2208765" y="2208131"/>
                <a:ext cx="0" cy="154866"/>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5148" name="矩形 36"/>
            <p:cNvSpPr>
              <a:spLocks noChangeArrowheads="1"/>
            </p:cNvSpPr>
            <p:nvPr/>
          </p:nvSpPr>
          <p:spPr bwMode="auto">
            <a:xfrm>
              <a:off x="1803589" y="1927291"/>
              <a:ext cx="612000" cy="43192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nchorCtr="1"/>
            <a:lstStyle/>
            <a:p>
              <a:pPr algn="ctr"/>
              <a:endParaRPr lang="zh-CN" altLang="en-US" sz="2000">
                <a:latin typeface="Courier New" panose="02070309020205020404" pitchFamily="49" charset="0"/>
                <a:ea typeface="华文中宋" panose="02010600040101010101" pitchFamily="2" charset="-122"/>
                <a:cs typeface="Courier New" panose="02070309020205020404" pitchFamily="49" charset="0"/>
              </a:endParaRPr>
            </a:p>
          </p:txBody>
        </p:sp>
        <p:grpSp>
          <p:nvGrpSpPr>
            <p:cNvPr id="5149" name="组合 49"/>
            <p:cNvGrpSpPr>
              <a:grpSpLocks/>
            </p:cNvGrpSpPr>
            <p:nvPr/>
          </p:nvGrpSpPr>
          <p:grpSpPr bwMode="auto">
            <a:xfrm>
              <a:off x="1693283" y="2348462"/>
              <a:ext cx="884771" cy="107982"/>
              <a:chOff x="453811" y="1984211"/>
              <a:chExt cx="1755195" cy="379577"/>
            </a:xfrm>
          </p:grpSpPr>
          <p:cxnSp>
            <p:nvCxnSpPr>
              <p:cNvPr id="51" name="直接连接符 50"/>
              <p:cNvCxnSpPr/>
              <p:nvPr/>
            </p:nvCxnSpPr>
            <p:spPr bwMode="auto">
              <a:xfrm flipV="1">
                <a:off x="1306859" y="1982517"/>
                <a:ext cx="0" cy="223229"/>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2" name="直接连接符 51"/>
              <p:cNvCxnSpPr/>
              <p:nvPr/>
            </p:nvCxnSpPr>
            <p:spPr bwMode="auto">
              <a:xfrm>
                <a:off x="453948" y="2205745"/>
                <a:ext cx="175307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3" name="直接连接符 52"/>
              <p:cNvCxnSpPr/>
              <p:nvPr/>
            </p:nvCxnSpPr>
            <p:spPr bwMode="auto">
              <a:xfrm>
                <a:off x="453948" y="2205745"/>
                <a:ext cx="0" cy="15626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4" name="直接连接符 53"/>
              <p:cNvCxnSpPr/>
              <p:nvPr/>
            </p:nvCxnSpPr>
            <p:spPr bwMode="auto">
              <a:xfrm>
                <a:off x="2207021" y="2205745"/>
                <a:ext cx="0" cy="15626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5150" name="矩形 56"/>
            <p:cNvSpPr>
              <a:spLocks noChangeArrowheads="1"/>
            </p:cNvSpPr>
            <p:nvPr/>
          </p:nvSpPr>
          <p:spPr bwMode="auto">
            <a:xfrm>
              <a:off x="3536018" y="2528451"/>
              <a:ext cx="638822" cy="4001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p>
              <a:pPr algn="ctr"/>
              <a:r>
                <a:rPr lang="zh-CN" altLang="en-US" sz="2000" dirty="0">
                  <a:latin typeface="Courier New" panose="02070309020205020404" pitchFamily="49" charset="0"/>
                  <a:ea typeface="华文中宋" panose="02010600040101010101" pitchFamily="2" charset="-122"/>
                  <a:cs typeface="Courier New" panose="02070309020205020404" pitchFamily="49" charset="0"/>
                </a:rPr>
                <a:t>过程</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M</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5151" name="矩形 1"/>
            <p:cNvSpPr>
              <a:spLocks noChangeArrowheads="1"/>
            </p:cNvSpPr>
            <p:nvPr/>
          </p:nvSpPr>
          <p:spPr bwMode="auto">
            <a:xfrm>
              <a:off x="1866809" y="3162523"/>
              <a:ext cx="972284" cy="449187"/>
            </a:xfrm>
            <a:prstGeom prst="rect">
              <a:avLst/>
            </a:prstGeom>
            <a:solidFill>
              <a:schemeClr val="accent1"/>
            </a:solidFill>
            <a:ln w="9525">
              <a:solidFill>
                <a:schemeClr val="accent1"/>
              </a:solidFill>
              <a:round/>
              <a:headEnd/>
              <a:tailEnd/>
            </a:ln>
          </p:spPr>
          <p:txBody>
            <a:bodyPr anchor="ctr" anchorCtr="1"/>
            <a:lstStyle/>
            <a:p>
              <a:pPr algn="ctr"/>
              <a:r>
                <a:rPr lang="zh-CN" altLang="en-US" sz="2000" dirty="0">
                  <a:latin typeface="Courier New" panose="02070309020205020404" pitchFamily="49" charset="0"/>
                  <a:ea typeface="华文中宋" panose="02010600040101010101" pitchFamily="2" charset="-122"/>
                  <a:cs typeface="Courier New" panose="02070309020205020404" pitchFamily="49" charset="0"/>
                </a:rPr>
                <a:t>子程序</a:t>
              </a:r>
              <a:r>
                <a:rPr lang="en-US" altLang="zh-CN" sz="2000" dirty="0">
                  <a:latin typeface="Courier New" panose="02070309020205020404" pitchFamily="49" charset="0"/>
                  <a:ea typeface="华文中宋" panose="02010600040101010101" pitchFamily="2" charset="-122"/>
                  <a:cs typeface="Courier New" panose="02070309020205020404" pitchFamily="49" charset="0"/>
                </a:rPr>
                <a:t>2</a:t>
              </a:r>
              <a:endParaRPr lang="zh-CN" altLang="en-US" sz="2000"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5152" name="矩形 6"/>
            <p:cNvSpPr>
              <a:spLocks noChangeArrowheads="1"/>
            </p:cNvSpPr>
            <p:nvPr/>
          </p:nvSpPr>
          <p:spPr bwMode="auto">
            <a:xfrm>
              <a:off x="2996825" y="2528900"/>
              <a:ext cx="432000" cy="449187"/>
            </a:xfrm>
            <a:prstGeom prst="rect">
              <a:avLst/>
            </a:prstGeom>
            <a:solidFill>
              <a:schemeClr val="accent1"/>
            </a:solidFill>
            <a:ln w="9525">
              <a:solidFill>
                <a:schemeClr val="accent1"/>
              </a:solidFill>
              <a:round/>
              <a:headEnd/>
              <a:tailEnd/>
            </a:ln>
          </p:spPr>
          <p:txBody>
            <a:bodyPr anchor="ctr" anchorCtr="1"/>
            <a:lstStyle/>
            <a:p>
              <a:pPr algn="ctr"/>
              <a:r>
                <a:rPr lang="en-US" altLang="zh-CN" sz="2000">
                  <a:latin typeface="Courier New" panose="02070309020205020404" pitchFamily="49" charset="0"/>
                  <a:ea typeface="华文中宋" panose="02010600040101010101" pitchFamily="2" charset="-122"/>
                  <a:cs typeface="Courier New" panose="02070309020205020404" pitchFamily="49" charset="0"/>
                </a:rPr>
                <a:t>…</a:t>
              </a:r>
              <a:endParaRPr lang="zh-CN" altLang="en-US" sz="2000">
                <a:latin typeface="Courier New" panose="02070309020205020404" pitchFamily="49" charset="0"/>
                <a:ea typeface="华文中宋" panose="02010600040101010101" pitchFamily="2" charset="-122"/>
                <a:cs typeface="Courier New" panose="02070309020205020404" pitchFamily="49" charset="0"/>
              </a:endParaRPr>
            </a:p>
          </p:txBody>
        </p:sp>
      </p:grpSp>
      <p:sp>
        <p:nvSpPr>
          <p:cNvPr id="5" name="圆角矩形标注 4"/>
          <p:cNvSpPr/>
          <p:nvPr/>
        </p:nvSpPr>
        <p:spPr bwMode="auto">
          <a:xfrm>
            <a:off x="8795506" y="53625"/>
            <a:ext cx="3330370" cy="1689134"/>
          </a:xfrm>
          <a:prstGeom prst="wedgeRoundRectCallout">
            <a:avLst>
              <a:gd name="adj1" fmla="val -50425"/>
              <a:gd name="adj2" fmla="val 64819"/>
              <a:gd name="adj3" fmla="val 16667"/>
            </a:avLst>
          </a:prstGeom>
          <a:no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r>
              <a:rPr lang="zh-CN" altLang="en-US" dirty="0">
                <a:latin typeface="Times New Roman" pitchFamily="18" charset="0"/>
                <a:cs typeface="Times New Roman" pitchFamily="18" charset="0"/>
              </a:rPr>
              <a:t>从</a:t>
            </a:r>
            <a:r>
              <a:rPr lang="zh-CN" altLang="en-US" u="sng" dirty="0">
                <a:latin typeface="Times New Roman" pitchFamily="18" charset="0"/>
                <a:cs typeface="Times New Roman" pitchFamily="18" charset="0"/>
              </a:rPr>
              <a:t>特定的任务实例</a:t>
            </a:r>
            <a:endParaRPr lang="en-US" altLang="zh-CN" u="sng" dirty="0">
              <a:latin typeface="Times New Roman" pitchFamily="18" charset="0"/>
              <a:cs typeface="Times New Roman" pitchFamily="18" charset="0"/>
            </a:endParaRPr>
          </a:p>
          <a:p>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3</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+4</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34</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+65</a:t>
            </a:r>
            <a:r>
              <a:rPr lang="en-US" altLang="zh-CN" baseline="30000" dirty="0">
                <a:latin typeface="Times New Roman" pitchFamily="18" charset="0"/>
                <a:cs typeface="Times New Roman" pitchFamily="18" charset="0"/>
              </a:rPr>
              <a:t>2</a:t>
            </a:r>
            <a:r>
              <a:rPr lang="zh-CN" altLang="en-US" dirty="0">
                <a:latin typeface="Times New Roman" pitchFamily="18" charset="0"/>
                <a:cs typeface="Times New Roman" pitchFamily="18" charset="0"/>
              </a:rPr>
              <a:t>）中</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抽出</a:t>
            </a:r>
            <a:r>
              <a:rPr lang="zh-CN" altLang="en-US" u="sng" dirty="0">
                <a:latin typeface="Times New Roman" pitchFamily="18" charset="0"/>
                <a:cs typeface="Times New Roman" pitchFamily="18" charset="0"/>
              </a:rPr>
              <a:t>一般化的功能特征</a:t>
            </a:r>
            <a:endParaRPr lang="en-US" altLang="zh-CN" u="sng" dirty="0">
              <a:latin typeface="Times New Roman" pitchFamily="18" charset="0"/>
              <a:cs typeface="Times New Roman" pitchFamily="18" charset="0"/>
            </a:endParaRPr>
          </a:p>
          <a:p>
            <a:r>
              <a:rPr lang="zh-CN" altLang="en-US" dirty="0">
                <a:latin typeface="Times New Roman" pitchFamily="18" charset="0"/>
                <a:cs typeface="Times New Roman" pitchFamily="18" charset="0"/>
              </a:rPr>
              <a:t>（两个整数的平方和）</a:t>
            </a:r>
            <a:endParaRPr kumimoji="0" lang="zh-CN" altLang="en-US" i="0" strike="noStrike" cap="none" normalizeH="0" baseline="0" dirty="0">
              <a:ln>
                <a:noFill/>
              </a:ln>
              <a:solidFill>
                <a:schemeClr val="tx1"/>
              </a:solidFill>
              <a:effectLst/>
              <a:latin typeface="Times New Roman" pitchFamily="18" charset="0"/>
              <a:cs typeface="Times New Roman" pitchFamily="18" charset="0"/>
            </a:endParaRPr>
          </a:p>
        </p:txBody>
      </p:sp>
      <p:sp>
        <p:nvSpPr>
          <p:cNvPr id="46" name="圆角矩形标注 45"/>
          <p:cNvSpPr/>
          <p:nvPr/>
        </p:nvSpPr>
        <p:spPr bwMode="auto">
          <a:xfrm>
            <a:off x="8840511" y="3068960"/>
            <a:ext cx="3285365" cy="1080000"/>
          </a:xfrm>
          <a:prstGeom prst="wedgeRoundRectCallout">
            <a:avLst>
              <a:gd name="adj1" fmla="val -53605"/>
              <a:gd name="adj2" fmla="val 76140"/>
              <a:gd name="adj3" fmla="val 16667"/>
            </a:avLst>
          </a:prstGeom>
          <a:noFill/>
          <a:ln w="9525" cap="flat" cmpd="sng" algn="ctr">
            <a:solidFill>
              <a:schemeClr val="tx1"/>
            </a:solidFill>
            <a:prstDash val="solid"/>
            <a:round/>
            <a:headEnd type="none" w="med" len="med"/>
            <a:tailEnd type="none" w="med" len="med"/>
          </a:ln>
          <a:effectLst/>
        </p:spPr>
        <p:txBody>
          <a:bodyPr vert="horz" wrap="square" lIns="90000" tIns="45720" rIns="90000" bIns="45720" numCol="1" rtlCol="0" anchor="ctr" anchorCtr="1" compatLnSpc="1">
            <a:prstTxWarp prst="textNoShape">
              <a:avLst/>
            </a:prstTxWarp>
          </a:bodyPr>
          <a:lstStyle/>
          <a:p>
            <a:r>
              <a:rPr lang="zh-CN" altLang="en-US" dirty="0"/>
              <a:t>发挥头文件的作用，做</a:t>
            </a:r>
            <a:r>
              <a:rPr lang="zh-CN" altLang="zh-CN" dirty="0"/>
              <a:t>好每个模块的接口</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10">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a:t>全局变量</a:t>
            </a:r>
          </a:p>
        </p:txBody>
      </p:sp>
      <p:sp>
        <p:nvSpPr>
          <p:cNvPr id="51203" name="内容占位符 2"/>
          <p:cNvSpPr>
            <a:spLocks noGrp="1"/>
          </p:cNvSpPr>
          <p:nvPr>
            <p:ph idx="1"/>
          </p:nvPr>
        </p:nvSpPr>
        <p:spPr/>
        <p:txBody>
          <a:bodyPr/>
          <a:lstStyle/>
          <a:p>
            <a:pPr marL="0" indent="0">
              <a:spcBef>
                <a:spcPts val="0"/>
              </a:spcBef>
              <a:buNone/>
            </a:pPr>
            <a:r>
              <a:rPr lang="pt-BR" altLang="zh-CN" sz="2000" dirty="0">
                <a:latin typeface="Courier New" pitchFamily="49" charset="0"/>
                <a:cs typeface="Courier New" pitchFamily="49" charset="0"/>
              </a:rPr>
              <a:t>void MyMax(int n1, int n2, int n3);</a:t>
            </a:r>
            <a:r>
              <a:rPr lang="en-US" altLang="zh-CN" sz="2000" dirty="0">
                <a:latin typeface="Courier New" pitchFamily="49" charset="0"/>
                <a:cs typeface="Courier New" pitchFamily="49" charset="0"/>
              </a:rPr>
              <a:t> </a:t>
            </a:r>
          </a:p>
          <a:p>
            <a:pPr marL="0" indent="0">
              <a:spcBef>
                <a:spcPts val="0"/>
              </a:spcBef>
              <a:buNone/>
            </a:pPr>
            <a:r>
              <a:rPr lang="en-US" altLang="zh-CN" sz="2000" dirty="0">
                <a:solidFill>
                  <a:srgbClr val="FF0000"/>
                </a:solidFill>
                <a:latin typeface="Courier New" pitchFamily="49" charset="0"/>
                <a:cs typeface="Courier New" pitchFamily="49" charset="0"/>
              </a:rPr>
              <a:t>int max = 0;</a:t>
            </a:r>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全局变量</a:t>
            </a:r>
            <a:endParaRPr lang="zh-CN" altLang="zh-CN" sz="2000" dirty="0">
              <a:solidFill>
                <a:srgbClr val="FF000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int n1, n2, n3;		//</a:t>
            </a:r>
            <a:r>
              <a:rPr lang="zh-CN" altLang="en-US" sz="2000" b="0" dirty="0">
                <a:latin typeface="Courier New" pitchFamily="49" charset="0"/>
                <a:cs typeface="Courier New" pitchFamily="49" charset="0"/>
              </a:rPr>
              <a:t>局部变量</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("Please input three integers: \n");</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n1, &amp;n2, &amp;n3);</a:t>
            </a:r>
            <a:endParaRPr lang="zh-CN" altLang="zh-CN"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MyMax(n1, n2, n3)</a:t>
            </a:r>
            <a:r>
              <a:rPr lang="pt-BR" altLang="zh-CN" sz="2000" b="0" dirty="0">
                <a:latin typeface="Courier New" pitchFamily="49" charset="0"/>
                <a:cs typeface="Courier New" pitchFamily="49" charset="0"/>
              </a:rPr>
              <a:t>;</a:t>
            </a:r>
            <a:r>
              <a:rPr lang="pt-BR"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b="0" dirty="0">
                <a:latin typeface="Courier New" pitchFamily="49" charset="0"/>
                <a:cs typeface="Courier New" pitchFamily="49" charset="0"/>
              </a:rPr>
              <a:t>printf("The max. is: %d \n", </a:t>
            </a:r>
            <a:r>
              <a:rPr lang="pt-BR" altLang="zh-CN" sz="2000" b="0" dirty="0">
                <a:solidFill>
                  <a:srgbClr val="FF0000"/>
                </a:solidFill>
                <a:latin typeface="Courier New" pitchFamily="49" charset="0"/>
                <a:cs typeface="Courier New" pitchFamily="49" charset="0"/>
              </a:rPr>
              <a:t>max</a:t>
            </a:r>
            <a:r>
              <a:rPr lang="pt-BR"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endParaRPr lang="zh-CN" altLang="en-US"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void MyMax(int n1, int n2, int n3)</a:t>
            </a:r>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p>
          <a:p>
            <a:pPr marL="0" indent="0">
              <a:spcBef>
                <a:spcPts val="0"/>
              </a:spcBef>
              <a:buFontTx/>
              <a:buNone/>
            </a:pPr>
            <a:r>
              <a:rPr lang="pt-BR" altLang="zh-CN" sz="2000" dirty="0">
                <a:latin typeface="Courier New" pitchFamily="49" charset="0"/>
                <a:cs typeface="Courier New" pitchFamily="49" charset="0"/>
              </a:rPr>
              <a:t>	if(n1 &gt;=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FF0000"/>
                </a:solidFill>
                <a:latin typeface="Courier New" pitchFamily="49" charset="0"/>
                <a:cs typeface="Courier New" pitchFamily="49" charset="0"/>
              </a:rPr>
              <a:t>max</a:t>
            </a:r>
            <a:r>
              <a:rPr lang="pt-BR" altLang="zh-CN" sz="2000" dirty="0">
                <a:latin typeface="Courier New" pitchFamily="49" charset="0"/>
                <a:cs typeface="Courier New" pitchFamily="49" charset="0"/>
              </a:rPr>
              <a:t> = n1;</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else</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FF0000"/>
                </a:solidFill>
                <a:latin typeface="Courier New" pitchFamily="49" charset="0"/>
                <a:cs typeface="Courier New" pitchFamily="49" charset="0"/>
              </a:rPr>
              <a:t>max</a:t>
            </a:r>
            <a:r>
              <a:rPr lang="pt-BR" altLang="zh-CN" sz="2000" dirty="0">
                <a:latin typeface="Courier New" pitchFamily="49" charset="0"/>
                <a:cs typeface="Courier New" pitchFamily="49" charset="0"/>
              </a:rPr>
              <a:t> =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if(</a:t>
            </a:r>
            <a:r>
              <a:rPr lang="en-US" altLang="zh-CN" sz="2000" dirty="0">
                <a:solidFill>
                  <a:srgbClr val="FF0000"/>
                </a:solidFill>
                <a:latin typeface="Courier New" pitchFamily="49" charset="0"/>
                <a:cs typeface="Courier New" pitchFamily="49" charset="0"/>
              </a:rPr>
              <a:t>max</a:t>
            </a:r>
            <a:r>
              <a:rPr lang="en-US" altLang="zh-CN" sz="2000" dirty="0">
                <a:latin typeface="Courier New" pitchFamily="49" charset="0"/>
                <a:cs typeface="Courier New" pitchFamily="49" charset="0"/>
              </a:rPr>
              <a:t> &lt;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max</a:t>
            </a:r>
            <a:r>
              <a:rPr lang="en-US" altLang="zh-CN" sz="2000" dirty="0">
                <a:latin typeface="Courier New" pitchFamily="49" charset="0"/>
                <a:cs typeface="Courier New" pitchFamily="49" charset="0"/>
              </a:rPr>
              <a:t> = n3;</a:t>
            </a:r>
            <a:endParaRPr lang="zh-CN" altLang="zh-CN" sz="2000" dirty="0">
              <a:latin typeface="Courier New" pitchFamily="49" charset="0"/>
              <a:cs typeface="Courier New" pitchFamily="49" charset="0"/>
            </a:endParaRPr>
          </a:p>
          <a:p>
            <a:pPr marL="0" indent="0">
              <a:spcBef>
                <a:spcPts val="0"/>
              </a:spcBef>
              <a:buFontTx/>
              <a:buNone/>
            </a:pPr>
            <a:r>
              <a:rPr lang="zh-CN" altLang="zh-CN"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
        <p:nvSpPr>
          <p:cNvPr id="51204"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EFA63C41-CC81-410E-9F9F-437EE8CA4067}" type="slidenum">
              <a:rPr lang="en-US" altLang="zh-CN" sz="1200">
                <a:ea typeface="楷体_GB2312" pitchFamily="49" charset="-122"/>
              </a:rPr>
              <a:pPr algn="r" eaLnBrk="1" hangingPunct="1"/>
              <a:t>20</a:t>
            </a:fld>
            <a:endParaRPr lang="en-US" altLang="zh-CN" sz="1200">
              <a:ea typeface="楷体_GB2312" pitchFamily="49" charset="-122"/>
            </a:endParaRPr>
          </a:p>
        </p:txBody>
      </p:sp>
    </p:spTree>
    <p:extLst>
      <p:ext uri="{BB962C8B-B14F-4D97-AF65-F5344CB8AC3E}">
        <p14:creationId xmlns:p14="http://schemas.microsoft.com/office/powerpoint/2010/main" val="10290458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0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0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0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0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0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0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20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03">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0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
          <p:cNvSpPr>
            <a:spLocks noGrp="1"/>
          </p:cNvSpPr>
          <p:nvPr>
            <p:ph type="title"/>
          </p:nvPr>
        </p:nvSpPr>
        <p:spPr>
          <a:xfrm>
            <a:off x="101601" y="76200"/>
            <a:ext cx="7973826" cy="615950"/>
          </a:xfrm>
        </p:spPr>
        <p:txBody>
          <a:bodyPr/>
          <a:lstStyle/>
          <a:p>
            <a:r>
              <a:rPr lang="zh-CN" altLang="en-US" dirty="0"/>
              <a:t>全局变量的声明（</a:t>
            </a:r>
            <a:r>
              <a:rPr lang="en-US" altLang="zh-CN" dirty="0"/>
              <a:t> declaration </a:t>
            </a:r>
            <a:r>
              <a:rPr lang="zh-CN" altLang="en-US" dirty="0"/>
              <a:t>）</a:t>
            </a:r>
          </a:p>
        </p:txBody>
      </p:sp>
      <p:sp>
        <p:nvSpPr>
          <p:cNvPr id="5530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9BE1534-53AE-4153-B4BF-3A1318FA15EA}" type="slidenum">
              <a:rPr lang="en-US" altLang="zh-CN" sz="1200">
                <a:ea typeface="楷体_GB2312" pitchFamily="49" charset="-122"/>
              </a:rPr>
              <a:pPr algn="r" eaLnBrk="1" hangingPunct="1"/>
              <a:t>21</a:t>
            </a:fld>
            <a:endParaRPr lang="en-US" altLang="zh-CN" sz="1200">
              <a:ea typeface="楷体_GB2312" pitchFamily="49" charset="-122"/>
            </a:endParaRPr>
          </a:p>
        </p:txBody>
      </p:sp>
      <p:sp>
        <p:nvSpPr>
          <p:cNvPr id="6" name="内容占位符 2">
            <a:extLst>
              <a:ext uri="{FF2B5EF4-FFF2-40B4-BE49-F238E27FC236}">
                <a16:creationId xmlns:a16="http://schemas.microsoft.com/office/drawing/2014/main" id="{76F68CFF-4ADA-4474-8FC9-AFFE772B0571}"/>
              </a:ext>
            </a:extLst>
          </p:cNvPr>
          <p:cNvSpPr>
            <a:spLocks noGrp="1"/>
          </p:cNvSpPr>
          <p:nvPr>
            <p:ph idx="1"/>
          </p:nvPr>
        </p:nvSpPr>
        <p:spPr>
          <a:xfrm>
            <a:off x="93663" y="863600"/>
            <a:ext cx="11995150" cy="5949950"/>
          </a:xfrm>
        </p:spPr>
        <p:txBody>
          <a:bodyPr/>
          <a:lstStyle/>
          <a:p>
            <a:pPr marL="0" indent="0">
              <a:spcBef>
                <a:spcPts val="0"/>
              </a:spcBef>
              <a:buNone/>
            </a:pPr>
            <a:r>
              <a:rPr lang="pt-BR" altLang="zh-CN" sz="2000" dirty="0">
                <a:latin typeface="Courier New" pitchFamily="49" charset="0"/>
                <a:cs typeface="Courier New" pitchFamily="49" charset="0"/>
              </a:rPr>
              <a:t>void MyMax(int n1, int n2, int n3);</a:t>
            </a:r>
            <a:r>
              <a:rPr lang="en-US" altLang="zh-CN" sz="2000" dirty="0">
                <a:latin typeface="Courier New" pitchFamily="49" charset="0"/>
                <a:cs typeface="Courier New" pitchFamily="49" charset="0"/>
              </a:rPr>
              <a:t> </a:t>
            </a:r>
          </a:p>
          <a:p>
            <a:pPr marL="0" indent="0">
              <a:spcBef>
                <a:spcPts val="0"/>
              </a:spcBef>
              <a:buNone/>
            </a:pPr>
            <a:r>
              <a:rPr lang="en-US" altLang="zh-CN" sz="2000" dirty="0">
                <a:solidFill>
                  <a:srgbClr val="FF0000"/>
                </a:solidFill>
                <a:latin typeface="Courier New" pitchFamily="49" charset="0"/>
                <a:cs typeface="Courier New" pitchFamily="49" charset="0"/>
              </a:rPr>
              <a:t>extern int max;</a:t>
            </a:r>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全局变量的声明</a:t>
            </a:r>
            <a:endParaRPr lang="zh-CN" altLang="zh-CN" sz="2000" dirty="0">
              <a:solidFill>
                <a:srgbClr val="FF000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int n1, n2, n3;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("Please input three integers: \n");</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n1, &amp;n2, &amp;n3);</a:t>
            </a:r>
            <a:endParaRPr lang="zh-CN" altLang="zh-CN"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MyMax(n1, n2, n3)</a:t>
            </a:r>
            <a:r>
              <a:rPr lang="pt-BR" altLang="zh-CN" sz="2000" b="0" dirty="0">
                <a:latin typeface="Courier New" pitchFamily="49" charset="0"/>
                <a:cs typeface="Courier New" pitchFamily="49" charset="0"/>
              </a:rPr>
              <a:t>;</a:t>
            </a:r>
            <a:r>
              <a:rPr lang="pt-BR"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b="0" dirty="0">
                <a:latin typeface="Courier New" pitchFamily="49" charset="0"/>
                <a:cs typeface="Courier New" pitchFamily="49" charset="0"/>
              </a:rPr>
              <a:t>printf("The max. is: %d \n", </a:t>
            </a:r>
            <a:r>
              <a:rPr lang="pt-BR" altLang="zh-CN" sz="2000" b="0" dirty="0">
                <a:solidFill>
                  <a:srgbClr val="FF0000"/>
                </a:solidFill>
                <a:latin typeface="Courier New" pitchFamily="49" charset="0"/>
                <a:cs typeface="Courier New" pitchFamily="49" charset="0"/>
              </a:rPr>
              <a:t>max</a:t>
            </a:r>
            <a:r>
              <a:rPr lang="pt-BR"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p>
          <a:p>
            <a:pPr marL="0" indent="0">
              <a:spcBef>
                <a:spcPts val="0"/>
              </a:spcBef>
              <a:buFontTx/>
              <a:buNone/>
            </a:pPr>
            <a:r>
              <a:rPr lang="en-US" altLang="zh-CN" sz="2000" dirty="0">
                <a:solidFill>
                  <a:srgbClr val="FF0000"/>
                </a:solidFill>
                <a:latin typeface="Courier New" pitchFamily="49" charset="0"/>
                <a:cs typeface="Courier New" pitchFamily="49" charset="0"/>
              </a:rPr>
              <a:t>int max = 0;</a:t>
            </a:r>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全局变量的定义</a:t>
            </a:r>
            <a:endParaRPr lang="zh-CN" altLang="en-US" sz="2000" dirty="0">
              <a:solidFill>
                <a:srgbClr val="FF0000"/>
              </a:solidFill>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void MyMax(int n1, int n2, int n3)</a:t>
            </a:r>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p>
          <a:p>
            <a:pPr marL="0" indent="0">
              <a:spcBef>
                <a:spcPts val="0"/>
              </a:spcBef>
              <a:buFontTx/>
              <a:buNone/>
            </a:pPr>
            <a:r>
              <a:rPr lang="pt-BR" altLang="zh-CN" sz="2000" dirty="0">
                <a:latin typeface="Courier New" pitchFamily="49" charset="0"/>
                <a:cs typeface="Courier New" pitchFamily="49" charset="0"/>
              </a:rPr>
              <a:t>	if(n1 &gt;=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FF0000"/>
                </a:solidFill>
                <a:latin typeface="Courier New" pitchFamily="49" charset="0"/>
                <a:cs typeface="Courier New" pitchFamily="49" charset="0"/>
              </a:rPr>
              <a:t>max</a:t>
            </a:r>
            <a:r>
              <a:rPr lang="pt-BR" altLang="zh-CN" sz="2000" dirty="0">
                <a:latin typeface="Courier New" pitchFamily="49" charset="0"/>
                <a:cs typeface="Courier New" pitchFamily="49" charset="0"/>
              </a:rPr>
              <a:t> = n1;</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else</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FF0000"/>
                </a:solidFill>
                <a:latin typeface="Courier New" pitchFamily="49" charset="0"/>
                <a:cs typeface="Courier New" pitchFamily="49" charset="0"/>
              </a:rPr>
              <a:t>max</a:t>
            </a:r>
            <a:r>
              <a:rPr lang="pt-BR" altLang="zh-CN" sz="2000" dirty="0">
                <a:latin typeface="Courier New" pitchFamily="49" charset="0"/>
                <a:cs typeface="Courier New" pitchFamily="49" charset="0"/>
              </a:rPr>
              <a:t> =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if(</a:t>
            </a:r>
            <a:r>
              <a:rPr lang="en-US" altLang="zh-CN" sz="2000" dirty="0">
                <a:solidFill>
                  <a:srgbClr val="FF0000"/>
                </a:solidFill>
                <a:latin typeface="Courier New" pitchFamily="49" charset="0"/>
                <a:cs typeface="Courier New" pitchFamily="49" charset="0"/>
              </a:rPr>
              <a:t>max</a:t>
            </a:r>
            <a:r>
              <a:rPr lang="en-US" altLang="zh-CN" sz="2000" dirty="0">
                <a:latin typeface="Courier New" pitchFamily="49" charset="0"/>
                <a:cs typeface="Courier New" pitchFamily="49" charset="0"/>
              </a:rPr>
              <a:t> &lt;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max</a:t>
            </a:r>
            <a:r>
              <a:rPr lang="en-US" altLang="zh-CN" sz="2000" dirty="0">
                <a:latin typeface="Courier New" pitchFamily="49" charset="0"/>
                <a:cs typeface="Courier New" pitchFamily="49" charset="0"/>
              </a:rPr>
              <a:t> = n3;</a:t>
            </a:r>
            <a:endParaRPr lang="zh-CN" altLang="zh-CN" sz="2000" dirty="0">
              <a:latin typeface="Courier New" pitchFamily="49" charset="0"/>
              <a:cs typeface="Courier New" pitchFamily="49" charset="0"/>
            </a:endParaRPr>
          </a:p>
          <a:p>
            <a:pPr marL="0" indent="0">
              <a:spcBef>
                <a:spcPts val="0"/>
              </a:spcBef>
              <a:buFontTx/>
              <a:buNone/>
            </a:pPr>
            <a:r>
              <a:rPr lang="zh-CN" altLang="zh-CN"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
          <p:cNvSpPr>
            <a:spLocks noGrp="1"/>
          </p:cNvSpPr>
          <p:nvPr>
            <p:ph type="title"/>
          </p:nvPr>
        </p:nvSpPr>
        <p:spPr>
          <a:xfrm>
            <a:off x="101601" y="76200"/>
            <a:ext cx="7973826" cy="615950"/>
          </a:xfrm>
        </p:spPr>
        <p:txBody>
          <a:bodyPr/>
          <a:lstStyle/>
          <a:p>
            <a:r>
              <a:rPr lang="zh-CN" altLang="en-US" dirty="0"/>
              <a:t>函数间的通讯方式</a:t>
            </a:r>
            <a:r>
              <a:rPr lang="en-US" altLang="zh-CN" dirty="0"/>
              <a:t>Ⅱ</a:t>
            </a:r>
            <a:endParaRPr lang="zh-CN" altLang="en-US" dirty="0"/>
          </a:p>
        </p:txBody>
      </p:sp>
      <p:sp>
        <p:nvSpPr>
          <p:cNvPr id="5530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9BE1534-53AE-4153-B4BF-3A1318FA15EA}" type="slidenum">
              <a:rPr lang="en-US" altLang="zh-CN" sz="1200">
                <a:ea typeface="楷体_GB2312" pitchFamily="49" charset="-122"/>
              </a:rPr>
              <a:pPr algn="r" eaLnBrk="1" hangingPunct="1"/>
              <a:t>22</a:t>
            </a:fld>
            <a:endParaRPr lang="en-US" altLang="zh-CN" sz="1200">
              <a:ea typeface="楷体_GB2312" pitchFamily="49" charset="-122"/>
            </a:endParaRPr>
          </a:p>
        </p:txBody>
      </p:sp>
      <p:sp>
        <p:nvSpPr>
          <p:cNvPr id="6" name="内容占位符 2">
            <a:extLst>
              <a:ext uri="{FF2B5EF4-FFF2-40B4-BE49-F238E27FC236}">
                <a16:creationId xmlns:a16="http://schemas.microsoft.com/office/drawing/2014/main" id="{76F68CFF-4ADA-4474-8FC9-AFFE772B0571}"/>
              </a:ext>
            </a:extLst>
          </p:cNvPr>
          <p:cNvSpPr>
            <a:spLocks noGrp="1"/>
          </p:cNvSpPr>
          <p:nvPr>
            <p:ph idx="1"/>
          </p:nvPr>
        </p:nvSpPr>
        <p:spPr>
          <a:xfrm>
            <a:off x="93663" y="863600"/>
            <a:ext cx="11995150" cy="5949950"/>
          </a:xfrm>
        </p:spPr>
        <p:txBody>
          <a:bodyPr/>
          <a:lstStyle/>
          <a:p>
            <a:pPr marL="0" indent="0">
              <a:spcBef>
                <a:spcPts val="0"/>
              </a:spcBef>
              <a:buNone/>
            </a:pPr>
            <a:r>
              <a:rPr lang="pt-BR" altLang="zh-CN" sz="2000" dirty="0">
                <a:latin typeface="Courier New" pitchFamily="49" charset="0"/>
                <a:cs typeface="Courier New" pitchFamily="49" charset="0"/>
              </a:rPr>
              <a:t>void MyMax(int n1, int n2, int n3);</a:t>
            </a:r>
            <a:r>
              <a:rPr lang="en-US" altLang="zh-CN" sz="2000" dirty="0">
                <a:latin typeface="Courier New" pitchFamily="49" charset="0"/>
                <a:cs typeface="Courier New" pitchFamily="49" charset="0"/>
              </a:rPr>
              <a:t> </a:t>
            </a:r>
          </a:p>
          <a:p>
            <a:pPr marL="0" indent="0">
              <a:spcBef>
                <a:spcPts val="0"/>
              </a:spcBef>
              <a:buNone/>
            </a:pPr>
            <a:r>
              <a:rPr lang="en-US" altLang="zh-CN" sz="2000" dirty="0">
                <a:solidFill>
                  <a:srgbClr val="FF0000"/>
                </a:solidFill>
                <a:latin typeface="Courier New" pitchFamily="49" charset="0"/>
                <a:cs typeface="Courier New" pitchFamily="49" charset="0"/>
              </a:rPr>
              <a:t>int max = 0;</a:t>
            </a:r>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全局变量</a:t>
            </a:r>
            <a:endParaRPr lang="zh-CN" altLang="zh-CN" sz="2000" dirty="0">
              <a:solidFill>
                <a:srgbClr val="FF0000"/>
              </a:solidFill>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int main( )</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int n1, n2, n3;		//</a:t>
            </a:r>
            <a:r>
              <a:rPr lang="zh-CN" altLang="en-US" sz="2000" b="0" dirty="0">
                <a:latin typeface="Courier New" pitchFamily="49" charset="0"/>
                <a:cs typeface="Courier New" pitchFamily="49" charset="0"/>
              </a:rPr>
              <a:t>局部变量</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printf</a:t>
            </a:r>
            <a:r>
              <a:rPr lang="en-US" altLang="zh-CN" sz="2000" b="0" dirty="0">
                <a:latin typeface="Courier New" pitchFamily="49" charset="0"/>
                <a:cs typeface="Courier New" pitchFamily="49" charset="0"/>
              </a:rPr>
              <a:t>("Please input three integers: \n");</a:t>
            </a:r>
            <a:endParaRPr lang="zh-CN" altLang="zh-CN" sz="2000" b="0" dirty="0">
              <a:latin typeface="Courier New" pitchFamily="49" charset="0"/>
              <a:cs typeface="Courier New" pitchFamily="49" charset="0"/>
            </a:endParaRPr>
          </a:p>
          <a:p>
            <a:pPr marL="0" indent="0">
              <a:spcBef>
                <a:spcPts val="0"/>
              </a:spcBef>
              <a:buFontTx/>
              <a:buNone/>
            </a:pPr>
            <a:r>
              <a:rPr lang="en-US" altLang="zh-CN" sz="2000" b="0" dirty="0">
                <a:latin typeface="Courier New" pitchFamily="49" charset="0"/>
                <a:cs typeface="Courier New" pitchFamily="49" charset="0"/>
              </a:rPr>
              <a:t>	</a:t>
            </a:r>
            <a:r>
              <a:rPr lang="en-US" altLang="zh-CN" sz="2000" b="0" dirty="0" err="1">
                <a:latin typeface="Courier New" pitchFamily="49" charset="0"/>
                <a:cs typeface="Courier New" pitchFamily="49" charset="0"/>
              </a:rPr>
              <a:t>scanf</a:t>
            </a:r>
            <a:r>
              <a:rPr lang="en-US"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d%d%d</a:t>
            </a:r>
            <a:r>
              <a:rPr lang="en-US" altLang="zh-CN" sz="2000" b="0" dirty="0">
                <a:latin typeface="Courier New" pitchFamily="49" charset="0"/>
                <a:cs typeface="Courier New" pitchFamily="49" charset="0"/>
              </a:rPr>
              <a:t>", &amp;</a:t>
            </a:r>
            <a:r>
              <a:rPr lang="pt-BR" altLang="zh-CN" sz="2000" b="0" dirty="0">
                <a:latin typeface="Courier New" pitchFamily="49" charset="0"/>
                <a:cs typeface="Courier New" pitchFamily="49" charset="0"/>
              </a:rPr>
              <a:t>n1, &amp;n2, &amp;n3);</a:t>
            </a:r>
            <a:endParaRPr lang="zh-CN" altLang="zh-CN"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MyMax(n1, n2, n3)</a:t>
            </a:r>
            <a:r>
              <a:rPr lang="pt-BR" altLang="zh-CN" sz="2000" b="0" dirty="0">
                <a:latin typeface="Courier New" pitchFamily="49" charset="0"/>
                <a:cs typeface="Courier New" pitchFamily="49" charset="0"/>
              </a:rPr>
              <a:t>;</a:t>
            </a:r>
            <a:r>
              <a:rPr lang="pt-BR"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b="0" dirty="0">
                <a:latin typeface="Courier New" pitchFamily="49" charset="0"/>
                <a:cs typeface="Courier New" pitchFamily="49" charset="0"/>
              </a:rPr>
              <a:t>printf("The max. is: %d \n", </a:t>
            </a:r>
            <a:r>
              <a:rPr lang="pt-BR" altLang="zh-CN" sz="2000" b="0" dirty="0">
                <a:solidFill>
                  <a:srgbClr val="FF0000"/>
                </a:solidFill>
                <a:latin typeface="Courier New" pitchFamily="49" charset="0"/>
                <a:cs typeface="Courier New" pitchFamily="49" charset="0"/>
              </a:rPr>
              <a:t>max</a:t>
            </a:r>
            <a:r>
              <a:rPr lang="pt-BR"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marL="0" indent="0">
              <a:spcBef>
                <a:spcPts val="0"/>
              </a:spcBef>
              <a:buFontTx/>
              <a:buNone/>
            </a:pPr>
            <a:r>
              <a:rPr lang="pt-BR" altLang="zh-CN" sz="2000" b="0" dirty="0">
                <a:latin typeface="Courier New" pitchFamily="49" charset="0"/>
                <a:cs typeface="Courier New" pitchFamily="49" charset="0"/>
              </a:rPr>
              <a:t>	return 0;</a:t>
            </a:r>
          </a:p>
          <a:p>
            <a:pPr marL="0" indent="0">
              <a:spcBef>
                <a:spcPts val="0"/>
              </a:spcBef>
              <a:buFontTx/>
              <a:buNone/>
            </a:pPr>
            <a:r>
              <a:rPr lang="pt-BR" altLang="zh-CN" sz="2000" b="0" dirty="0">
                <a:latin typeface="Courier New" pitchFamily="49" charset="0"/>
                <a:cs typeface="Courier New" pitchFamily="49" charset="0"/>
              </a:rPr>
              <a:t>}</a:t>
            </a:r>
            <a:endParaRPr lang="zh-CN" altLang="en-US" sz="2000" b="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void MyMax(int n1, int n2, int n3)</a:t>
            </a:r>
            <a:r>
              <a:rPr lang="en-US" altLang="zh-CN" sz="2000" dirty="0">
                <a:latin typeface="Courier New" pitchFamily="49" charset="0"/>
                <a:cs typeface="Courier New" pitchFamily="49" charset="0"/>
              </a:rPr>
              <a:t> </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p>
          <a:p>
            <a:pPr marL="0" indent="0">
              <a:spcBef>
                <a:spcPts val="0"/>
              </a:spcBef>
              <a:buFontTx/>
              <a:buNone/>
            </a:pPr>
            <a:r>
              <a:rPr lang="pt-BR" altLang="zh-CN" sz="2000" dirty="0">
                <a:latin typeface="Courier New" pitchFamily="49" charset="0"/>
                <a:cs typeface="Courier New" pitchFamily="49" charset="0"/>
              </a:rPr>
              <a:t>	if(n1 &gt;=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FF0000"/>
                </a:solidFill>
                <a:latin typeface="Courier New" pitchFamily="49" charset="0"/>
                <a:cs typeface="Courier New" pitchFamily="49" charset="0"/>
              </a:rPr>
              <a:t>max</a:t>
            </a:r>
            <a:r>
              <a:rPr lang="pt-BR" altLang="zh-CN" sz="2000" dirty="0">
                <a:latin typeface="Courier New" pitchFamily="49" charset="0"/>
                <a:cs typeface="Courier New" pitchFamily="49" charset="0"/>
              </a:rPr>
              <a:t> = n1;</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else</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pt-BR" altLang="zh-CN" sz="2000" dirty="0">
                <a:solidFill>
                  <a:srgbClr val="FF0000"/>
                </a:solidFill>
                <a:latin typeface="Courier New" pitchFamily="49" charset="0"/>
                <a:cs typeface="Courier New" pitchFamily="49" charset="0"/>
              </a:rPr>
              <a:t>max</a:t>
            </a:r>
            <a:r>
              <a:rPr lang="pt-BR" altLang="zh-CN" sz="2000" dirty="0">
                <a:latin typeface="Courier New" pitchFamily="49" charset="0"/>
                <a:cs typeface="Courier New" pitchFamily="49" charset="0"/>
              </a:rPr>
              <a:t> = n2;</a:t>
            </a:r>
            <a:endParaRPr lang="zh-CN" altLang="zh-CN" sz="2000" dirty="0">
              <a:latin typeface="Courier New" pitchFamily="49" charset="0"/>
              <a:cs typeface="Courier New" pitchFamily="49" charset="0"/>
            </a:endParaRPr>
          </a:p>
          <a:p>
            <a:pPr marL="0" indent="0">
              <a:spcBef>
                <a:spcPts val="0"/>
              </a:spcBef>
              <a:buFontTx/>
              <a:buNone/>
            </a:pP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if(</a:t>
            </a:r>
            <a:r>
              <a:rPr lang="en-US" altLang="zh-CN" sz="2000" dirty="0">
                <a:solidFill>
                  <a:srgbClr val="FF0000"/>
                </a:solidFill>
                <a:latin typeface="Courier New" pitchFamily="49" charset="0"/>
                <a:cs typeface="Courier New" pitchFamily="49" charset="0"/>
              </a:rPr>
              <a:t>max</a:t>
            </a:r>
            <a:r>
              <a:rPr lang="en-US" altLang="zh-CN" sz="2000" dirty="0">
                <a:latin typeface="Courier New" pitchFamily="49" charset="0"/>
                <a:cs typeface="Courier New" pitchFamily="49" charset="0"/>
              </a:rPr>
              <a:t> &lt; n3)</a:t>
            </a:r>
            <a:endParaRPr lang="zh-CN" altLang="zh-CN" sz="2000" dirty="0">
              <a:latin typeface="Courier New" pitchFamily="49" charset="0"/>
              <a:cs typeface="Courier New" pitchFamily="49" charset="0"/>
            </a:endParaRPr>
          </a:p>
          <a:p>
            <a:pPr marL="0" indent="0">
              <a:spcBef>
                <a:spcPts val="0"/>
              </a:spcBef>
              <a:buFontTx/>
              <a:buNone/>
            </a:pPr>
            <a:r>
              <a:rPr lang="en-US" altLang="zh-CN" sz="2000" dirty="0">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max</a:t>
            </a:r>
            <a:r>
              <a:rPr lang="en-US" altLang="zh-CN" sz="2000" dirty="0">
                <a:latin typeface="Courier New" pitchFamily="49" charset="0"/>
                <a:cs typeface="Courier New" pitchFamily="49" charset="0"/>
              </a:rPr>
              <a:t> = n3;</a:t>
            </a:r>
            <a:endParaRPr lang="zh-CN" altLang="zh-CN" sz="2000" dirty="0">
              <a:latin typeface="Courier New" pitchFamily="49" charset="0"/>
              <a:cs typeface="Courier New" pitchFamily="49" charset="0"/>
            </a:endParaRPr>
          </a:p>
          <a:p>
            <a:pPr marL="0" indent="0">
              <a:spcBef>
                <a:spcPts val="0"/>
              </a:spcBef>
              <a:buFontTx/>
              <a:buNone/>
            </a:pPr>
            <a:r>
              <a:rPr lang="zh-CN" altLang="zh-CN"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
        <p:nvSpPr>
          <p:cNvPr id="2" name="矩形 1">
            <a:extLst>
              <a:ext uri="{FF2B5EF4-FFF2-40B4-BE49-F238E27FC236}">
                <a16:creationId xmlns:a16="http://schemas.microsoft.com/office/drawing/2014/main" id="{98C1C46F-9930-42B8-A474-12C0B685E6D6}"/>
              </a:ext>
            </a:extLst>
          </p:cNvPr>
          <p:cNvSpPr/>
          <p:nvPr/>
        </p:nvSpPr>
        <p:spPr>
          <a:xfrm>
            <a:off x="8390461" y="4734145"/>
            <a:ext cx="2031325" cy="461665"/>
          </a:xfrm>
          <a:prstGeom prst="rect">
            <a:avLst/>
          </a:prstGeom>
          <a:ln>
            <a:solidFill>
              <a:schemeClr val="tx1"/>
            </a:solidFill>
          </a:ln>
        </p:spPr>
        <p:txBody>
          <a:bodyPr wrap="none">
            <a:spAutoFit/>
          </a:bodyPr>
          <a:lstStyle/>
          <a:p>
            <a:r>
              <a:rPr lang="zh-CN" altLang="en-US" b="1" dirty="0">
                <a:solidFill>
                  <a:srgbClr val="0000FF"/>
                </a:solidFill>
              </a:rPr>
              <a:t>函数的副作用</a:t>
            </a:r>
          </a:p>
        </p:txBody>
      </p:sp>
      <p:sp>
        <p:nvSpPr>
          <p:cNvPr id="10" name="Freeform 40">
            <a:extLst>
              <a:ext uri="{FF2B5EF4-FFF2-40B4-BE49-F238E27FC236}">
                <a16:creationId xmlns:a16="http://schemas.microsoft.com/office/drawing/2014/main" id="{606DA6B6-5FFD-4BB8-91BB-65FC113CCD18}"/>
              </a:ext>
            </a:extLst>
          </p:cNvPr>
          <p:cNvSpPr>
            <a:spLocks/>
          </p:cNvSpPr>
          <p:nvPr/>
        </p:nvSpPr>
        <p:spPr bwMode="auto">
          <a:xfrm rot="13798923" flipH="1" flipV="1">
            <a:off x="4501651" y="-147615"/>
            <a:ext cx="2049346" cy="6816773"/>
          </a:xfrm>
          <a:custGeom>
            <a:avLst/>
            <a:gdLst>
              <a:gd name="T0" fmla="*/ 2147483647 w 2041"/>
              <a:gd name="T1" fmla="*/ 2147483647 h 1007"/>
              <a:gd name="T2" fmla="*/ 2147483647 w 2041"/>
              <a:gd name="T3" fmla="*/ 2147483647 h 1007"/>
              <a:gd name="T4" fmla="*/ 0 w 2041"/>
              <a:gd name="T5" fmla="*/ 2147483647 h 1007"/>
              <a:gd name="T6" fmla="*/ 0 60000 65536"/>
              <a:gd name="T7" fmla="*/ 0 60000 65536"/>
              <a:gd name="T8" fmla="*/ 0 60000 65536"/>
              <a:gd name="T9" fmla="*/ 0 w 2041"/>
              <a:gd name="T10" fmla="*/ 0 h 1007"/>
              <a:gd name="T11" fmla="*/ 2041 w 2041"/>
              <a:gd name="T12" fmla="*/ 1007 h 1007"/>
            </a:gdLst>
            <a:ahLst/>
            <a:cxnLst>
              <a:cxn ang="T6">
                <a:pos x="T0" y="T1"/>
              </a:cxn>
              <a:cxn ang="T7">
                <a:pos x="T2" y="T3"/>
              </a:cxn>
              <a:cxn ang="T8">
                <a:pos x="T4" y="T5"/>
              </a:cxn>
            </a:cxnLst>
            <a:rect l="T9" t="T10" r="T11" b="T12"/>
            <a:pathLst>
              <a:path w="2041" h="1007">
                <a:moveTo>
                  <a:pt x="2041" y="1007"/>
                </a:moveTo>
                <a:cubicBezTo>
                  <a:pt x="1885" y="631"/>
                  <a:pt x="1729" y="256"/>
                  <a:pt x="1389" y="128"/>
                </a:cubicBezTo>
                <a:cubicBezTo>
                  <a:pt x="1049" y="0"/>
                  <a:pt x="524" y="120"/>
                  <a:pt x="0" y="241"/>
                </a:cubicBezTo>
              </a:path>
            </a:pathLst>
          </a:custGeom>
          <a:noFill/>
          <a:ln w="28575" cmpd="sng">
            <a:solidFill>
              <a:srgbClr val="FF3300"/>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 name="Freeform 40">
            <a:extLst>
              <a:ext uri="{FF2B5EF4-FFF2-40B4-BE49-F238E27FC236}">
                <a16:creationId xmlns:a16="http://schemas.microsoft.com/office/drawing/2014/main" id="{ABA320E6-74B9-43A5-9CDD-9C5D4B2652C1}"/>
              </a:ext>
            </a:extLst>
          </p:cNvPr>
          <p:cNvSpPr>
            <a:spLocks/>
          </p:cNvSpPr>
          <p:nvPr/>
        </p:nvSpPr>
        <p:spPr bwMode="auto">
          <a:xfrm rot="13598477" flipH="1" flipV="1">
            <a:off x="5700491" y="1206986"/>
            <a:ext cx="894334" cy="1759500"/>
          </a:xfrm>
          <a:custGeom>
            <a:avLst/>
            <a:gdLst>
              <a:gd name="T0" fmla="*/ 2147483647 w 2041"/>
              <a:gd name="T1" fmla="*/ 2147483647 h 1007"/>
              <a:gd name="T2" fmla="*/ 2147483647 w 2041"/>
              <a:gd name="T3" fmla="*/ 2147483647 h 1007"/>
              <a:gd name="T4" fmla="*/ 0 w 2041"/>
              <a:gd name="T5" fmla="*/ 2147483647 h 1007"/>
              <a:gd name="T6" fmla="*/ 0 60000 65536"/>
              <a:gd name="T7" fmla="*/ 0 60000 65536"/>
              <a:gd name="T8" fmla="*/ 0 60000 65536"/>
              <a:gd name="T9" fmla="*/ 0 w 2041"/>
              <a:gd name="T10" fmla="*/ 0 h 1007"/>
              <a:gd name="T11" fmla="*/ 2041 w 2041"/>
              <a:gd name="T12" fmla="*/ 1007 h 1007"/>
            </a:gdLst>
            <a:ahLst/>
            <a:cxnLst>
              <a:cxn ang="T6">
                <a:pos x="T0" y="T1"/>
              </a:cxn>
              <a:cxn ang="T7">
                <a:pos x="T2" y="T3"/>
              </a:cxn>
              <a:cxn ang="T8">
                <a:pos x="T4" y="T5"/>
              </a:cxn>
            </a:cxnLst>
            <a:rect l="T9" t="T10" r="T11" b="T12"/>
            <a:pathLst>
              <a:path w="2041" h="1007">
                <a:moveTo>
                  <a:pt x="2041" y="1007"/>
                </a:moveTo>
                <a:cubicBezTo>
                  <a:pt x="1885" y="631"/>
                  <a:pt x="1729" y="256"/>
                  <a:pt x="1389" y="128"/>
                </a:cubicBezTo>
                <a:cubicBezTo>
                  <a:pt x="1049" y="0"/>
                  <a:pt x="524" y="120"/>
                  <a:pt x="0" y="241"/>
                </a:cubicBezTo>
              </a:path>
            </a:pathLst>
          </a:custGeom>
          <a:noFill/>
          <a:ln w="28575" cmpd="sng">
            <a:solidFill>
              <a:srgbClr val="FF3300"/>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extLst>
      <p:ext uri="{BB962C8B-B14F-4D97-AF65-F5344CB8AC3E}">
        <p14:creationId xmlns:p14="http://schemas.microsoft.com/office/powerpoint/2010/main" val="11735049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latin typeface="宋体" pitchFamily="2" charset="-122"/>
              </a:rPr>
              <a:t>函数的</a:t>
            </a:r>
            <a:r>
              <a:rPr lang="zh-CN" altLang="en-US" dirty="0">
                <a:solidFill>
                  <a:srgbClr val="FF0000"/>
                </a:solidFill>
                <a:latin typeface="宋体" pitchFamily="2" charset="-122"/>
              </a:rPr>
              <a:t>嵌套</a:t>
            </a:r>
            <a:r>
              <a:rPr lang="zh-CN" altLang="en-US" dirty="0">
                <a:latin typeface="宋体" pitchFamily="2" charset="-122"/>
              </a:rPr>
              <a:t>调用</a:t>
            </a:r>
          </a:p>
        </p:txBody>
      </p:sp>
      <p:sp>
        <p:nvSpPr>
          <p:cNvPr id="5123" name="内容占位符 10"/>
          <p:cNvSpPr>
            <a:spLocks noGrp="1"/>
          </p:cNvSpPr>
          <p:nvPr>
            <p:ph idx="1"/>
          </p:nvPr>
        </p:nvSpPr>
        <p:spPr/>
        <p:txBody>
          <a:bodyPr/>
          <a:lstStyle/>
          <a:p>
            <a:r>
              <a:rPr lang="zh-CN" altLang="zh-CN" dirty="0"/>
              <a:t>即被调</a:t>
            </a:r>
            <a:r>
              <a:rPr lang="zh-CN" altLang="en-US" dirty="0"/>
              <a:t>函数的定义</a:t>
            </a:r>
            <a:r>
              <a:rPr lang="zh-CN" altLang="zh-CN" dirty="0"/>
              <a:t>中</a:t>
            </a:r>
            <a:r>
              <a:rPr lang="zh-CN" altLang="en-US" dirty="0"/>
              <a:t>含有函数</a:t>
            </a:r>
            <a:r>
              <a:rPr lang="zh-CN" altLang="zh-CN" dirty="0"/>
              <a:t>的调用操作</a:t>
            </a:r>
          </a:p>
          <a:p>
            <a:endParaRPr lang="zh-CN" altLang="en-US" dirty="0"/>
          </a:p>
        </p:txBody>
      </p:sp>
      <p:grpSp>
        <p:nvGrpSpPr>
          <p:cNvPr id="5124" name="Group 11"/>
          <p:cNvGrpSpPr>
            <a:grpSpLocks noChangeAspect="1"/>
          </p:cNvGrpSpPr>
          <p:nvPr/>
        </p:nvGrpSpPr>
        <p:grpSpPr bwMode="auto">
          <a:xfrm>
            <a:off x="2314575" y="2168525"/>
            <a:ext cx="6999288" cy="3646488"/>
            <a:chOff x="2384" y="8567"/>
            <a:chExt cx="4614" cy="3204"/>
          </a:xfrm>
        </p:grpSpPr>
        <p:sp>
          <p:nvSpPr>
            <p:cNvPr id="5127" name="AutoShape 12"/>
            <p:cNvSpPr>
              <a:spLocks noChangeAspect="1" noChangeArrowheads="1"/>
            </p:cNvSpPr>
            <p:nvPr/>
          </p:nvSpPr>
          <p:spPr bwMode="auto">
            <a:xfrm>
              <a:off x="2384" y="8567"/>
              <a:ext cx="4614" cy="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128" name="Text Box 14"/>
            <p:cNvSpPr txBox="1">
              <a:spLocks noChangeArrowheads="1"/>
            </p:cNvSpPr>
            <p:nvPr/>
          </p:nvSpPr>
          <p:spPr bwMode="auto">
            <a:xfrm>
              <a:off x="2808" y="10004"/>
              <a:ext cx="426" cy="250"/>
            </a:xfrm>
            <a:prstGeom prst="rect">
              <a:avLst/>
            </a:prstGeom>
            <a:solidFill>
              <a:srgbClr val="FFFFFF"/>
            </a:solidFill>
            <a:ln w="9525">
              <a:solidFill>
                <a:srgbClr val="000000"/>
              </a:solidFill>
              <a:miter lim="800000"/>
              <a:headEnd/>
              <a:tailEnd/>
            </a:ln>
          </p:spPr>
          <p:txBody>
            <a:bodyPr lIns="18000" tIns="0" rIns="18000" bIns="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F2</a:t>
              </a:r>
              <a:endParaRPr lang="zh-CN" altLang="zh-CN" dirty="0"/>
            </a:p>
          </p:txBody>
        </p:sp>
        <p:sp>
          <p:nvSpPr>
            <p:cNvPr id="5129" name="Line 15"/>
            <p:cNvSpPr>
              <a:spLocks noChangeShapeType="1"/>
            </p:cNvSpPr>
            <p:nvPr/>
          </p:nvSpPr>
          <p:spPr bwMode="auto">
            <a:xfrm>
              <a:off x="3036" y="10271"/>
              <a:ext cx="2" cy="6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0" name="Line 16"/>
            <p:cNvSpPr>
              <a:spLocks noChangeShapeType="1"/>
            </p:cNvSpPr>
            <p:nvPr/>
          </p:nvSpPr>
          <p:spPr bwMode="auto">
            <a:xfrm flipH="1" flipV="1">
              <a:off x="3036" y="9294"/>
              <a:ext cx="1" cy="6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31" name="Text Box 17"/>
            <p:cNvSpPr txBox="1">
              <a:spLocks noChangeArrowheads="1"/>
            </p:cNvSpPr>
            <p:nvPr/>
          </p:nvSpPr>
          <p:spPr bwMode="auto">
            <a:xfrm>
              <a:off x="2606" y="11003"/>
              <a:ext cx="856" cy="328"/>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Calibri" pitchFamily="34" charset="0"/>
                </a:rPr>
                <a:t>A2 }</a:t>
              </a:r>
              <a:endParaRPr lang="zh-CN" altLang="zh-CN"/>
            </a:p>
          </p:txBody>
        </p:sp>
        <p:sp>
          <p:nvSpPr>
            <p:cNvPr id="5132" name="Text Box 18"/>
            <p:cNvSpPr txBox="1">
              <a:spLocks noChangeArrowheads="1"/>
            </p:cNvSpPr>
            <p:nvPr/>
          </p:nvSpPr>
          <p:spPr bwMode="auto">
            <a:xfrm>
              <a:off x="4230" y="8923"/>
              <a:ext cx="856" cy="690"/>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F2</a:t>
              </a:r>
            </a:p>
            <a:p>
              <a:pPr algn="just" eaLnBrk="1" hangingPunct="1"/>
              <a:r>
                <a:rPr lang="en-US" altLang="zh-CN" dirty="0">
                  <a:latin typeface="Times New Roman" pitchFamily="18" charset="0"/>
                </a:rPr>
                <a:t>{</a:t>
              </a:r>
              <a:r>
                <a:rPr lang="en-US" altLang="zh-CN" dirty="0">
                  <a:latin typeface="Calibri" pitchFamily="34" charset="0"/>
                </a:rPr>
                <a:t> A3</a:t>
              </a:r>
              <a:endParaRPr lang="zh-CN" altLang="zh-CN" dirty="0"/>
            </a:p>
          </p:txBody>
        </p:sp>
        <p:sp>
          <p:nvSpPr>
            <p:cNvPr id="5133" name="Line 19"/>
            <p:cNvSpPr>
              <a:spLocks noChangeShapeType="1"/>
            </p:cNvSpPr>
            <p:nvPr/>
          </p:nvSpPr>
          <p:spPr bwMode="auto">
            <a:xfrm flipV="1">
              <a:off x="3292" y="9212"/>
              <a:ext cx="852" cy="8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4" name="Line 20"/>
            <p:cNvSpPr>
              <a:spLocks noChangeShapeType="1"/>
            </p:cNvSpPr>
            <p:nvPr/>
          </p:nvSpPr>
          <p:spPr bwMode="auto">
            <a:xfrm flipH="1" flipV="1">
              <a:off x="3290" y="10220"/>
              <a:ext cx="842" cy="7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5" name="Line 21"/>
            <p:cNvSpPr>
              <a:spLocks noChangeShapeType="1"/>
            </p:cNvSpPr>
            <p:nvPr/>
          </p:nvSpPr>
          <p:spPr bwMode="auto">
            <a:xfrm flipV="1">
              <a:off x="4918" y="9992"/>
              <a:ext cx="934" cy="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6" name="Line 22"/>
            <p:cNvSpPr>
              <a:spLocks noChangeShapeType="1"/>
            </p:cNvSpPr>
            <p:nvPr/>
          </p:nvSpPr>
          <p:spPr bwMode="auto">
            <a:xfrm flipH="1" flipV="1">
              <a:off x="4914" y="10241"/>
              <a:ext cx="926" cy="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7" name="Text Box 23"/>
            <p:cNvSpPr txBox="1">
              <a:spLocks noChangeArrowheads="1"/>
            </p:cNvSpPr>
            <p:nvPr/>
          </p:nvSpPr>
          <p:spPr bwMode="auto">
            <a:xfrm>
              <a:off x="2598" y="8651"/>
              <a:ext cx="856" cy="628"/>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F1</a:t>
              </a:r>
            </a:p>
            <a:p>
              <a:pPr algn="just" eaLnBrk="1" hangingPunct="1"/>
              <a:r>
                <a:rPr lang="en-US" altLang="zh-CN" dirty="0">
                  <a:latin typeface="Times New Roman" pitchFamily="18" charset="0"/>
                </a:rPr>
                <a:t>{</a:t>
              </a:r>
              <a:r>
                <a:rPr lang="en-US" altLang="zh-CN" dirty="0">
                  <a:latin typeface="Calibri" pitchFamily="34" charset="0"/>
                </a:rPr>
                <a:t> A1</a:t>
              </a:r>
              <a:endParaRPr lang="zh-CN" altLang="zh-CN" dirty="0"/>
            </a:p>
          </p:txBody>
        </p:sp>
        <p:sp>
          <p:nvSpPr>
            <p:cNvPr id="5138" name="Text Box 24"/>
            <p:cNvSpPr txBox="1">
              <a:spLocks noChangeArrowheads="1"/>
            </p:cNvSpPr>
            <p:nvPr/>
          </p:nvSpPr>
          <p:spPr bwMode="auto">
            <a:xfrm>
              <a:off x="4424" y="10028"/>
              <a:ext cx="426" cy="279"/>
            </a:xfrm>
            <a:prstGeom prst="rect">
              <a:avLst/>
            </a:prstGeom>
            <a:solidFill>
              <a:srgbClr val="FFFFFF"/>
            </a:solidFill>
            <a:ln w="9525">
              <a:solidFill>
                <a:srgbClr val="000000"/>
              </a:solidFill>
              <a:miter lim="800000"/>
              <a:headEnd/>
              <a:tailEnd/>
            </a:ln>
          </p:spPr>
          <p:txBody>
            <a:bodyPr lIns="18000" tIns="0" rIns="18000" bIns="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solidFill>
                    <a:srgbClr val="FF0000"/>
                  </a:solidFill>
                  <a:latin typeface="Calibri" pitchFamily="34" charset="0"/>
                </a:rPr>
                <a:t>F3</a:t>
              </a:r>
              <a:endParaRPr lang="zh-CN" altLang="zh-CN" dirty="0">
                <a:solidFill>
                  <a:srgbClr val="FF0000"/>
                </a:solidFill>
              </a:endParaRPr>
            </a:p>
          </p:txBody>
        </p:sp>
        <p:sp>
          <p:nvSpPr>
            <p:cNvPr id="5139" name="Line 25"/>
            <p:cNvSpPr>
              <a:spLocks noChangeShapeType="1"/>
            </p:cNvSpPr>
            <p:nvPr/>
          </p:nvSpPr>
          <p:spPr bwMode="auto">
            <a:xfrm>
              <a:off x="4652" y="10363"/>
              <a:ext cx="2" cy="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0" name="Line 26"/>
            <p:cNvSpPr>
              <a:spLocks noChangeShapeType="1"/>
            </p:cNvSpPr>
            <p:nvPr/>
          </p:nvSpPr>
          <p:spPr bwMode="auto">
            <a:xfrm flipH="1" flipV="1">
              <a:off x="4652" y="9643"/>
              <a:ext cx="1" cy="34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41" name="Text Box 27"/>
            <p:cNvSpPr txBox="1">
              <a:spLocks noChangeArrowheads="1"/>
            </p:cNvSpPr>
            <p:nvPr/>
          </p:nvSpPr>
          <p:spPr bwMode="auto">
            <a:xfrm>
              <a:off x="4214" y="10712"/>
              <a:ext cx="856" cy="328"/>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dirty="0">
                  <a:latin typeface="Calibri" pitchFamily="34" charset="0"/>
                </a:rPr>
                <a:t>A4 }</a:t>
              </a:r>
              <a:endParaRPr lang="zh-CN" altLang="zh-CN" dirty="0"/>
            </a:p>
          </p:txBody>
        </p:sp>
        <p:sp>
          <p:nvSpPr>
            <p:cNvPr id="5142" name="Text Box 28"/>
            <p:cNvSpPr txBox="1">
              <a:spLocks noChangeArrowheads="1"/>
            </p:cNvSpPr>
            <p:nvPr/>
          </p:nvSpPr>
          <p:spPr bwMode="auto">
            <a:xfrm>
              <a:off x="5892" y="9793"/>
              <a:ext cx="856" cy="740"/>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F3</a:t>
              </a:r>
            </a:p>
            <a:p>
              <a:pPr algn="just" eaLnBrk="1" hangingPunct="1"/>
              <a:r>
                <a:rPr lang="en-US" altLang="zh-CN" dirty="0">
                  <a:latin typeface="Times New Roman" pitchFamily="18" charset="0"/>
                </a:rPr>
                <a:t>{</a:t>
              </a:r>
              <a:r>
                <a:rPr lang="en-US" altLang="zh-CN" dirty="0">
                  <a:latin typeface="Calibri" pitchFamily="34" charset="0"/>
                </a:rPr>
                <a:t> A5 }</a:t>
              </a:r>
              <a:endParaRPr lang="zh-CN" altLang="zh-CN" dirty="0"/>
            </a:p>
          </p:txBody>
        </p:sp>
      </p:grpSp>
      <p:sp>
        <p:nvSpPr>
          <p:cNvPr id="5125"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6130C88-FE3C-4236-B458-771E5804CD4D}" type="slidenum">
              <a:rPr lang="en-US" altLang="zh-CN" sz="1200">
                <a:ea typeface="楷体_GB2312" pitchFamily="49" charset="-122"/>
              </a:rPr>
              <a:pPr algn="r" eaLnBrk="1" hangingPunct="1"/>
              <a:t>23</a:t>
            </a:fld>
            <a:endParaRPr lang="en-US" altLang="zh-CN" sz="1200">
              <a:ea typeface="楷体_GB2312" pitchFamily="49" charset="-122"/>
            </a:endParaRPr>
          </a:p>
        </p:txBody>
      </p:sp>
      <p:sp>
        <p:nvSpPr>
          <p:cNvPr id="5126" name="TextBox 21"/>
          <p:cNvSpPr txBox="1">
            <a:spLocks noChangeArrowheads="1"/>
          </p:cNvSpPr>
          <p:nvPr/>
        </p:nvSpPr>
        <p:spPr bwMode="auto">
          <a:xfrm>
            <a:off x="3986569" y="5656818"/>
            <a:ext cx="576085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zh-CN" altLang="zh-CN" dirty="0"/>
              <a:t>被调</a:t>
            </a:r>
            <a:r>
              <a:rPr lang="zh-CN" altLang="en-US" dirty="0"/>
              <a:t>函数 </a:t>
            </a:r>
            <a:r>
              <a:rPr lang="en-US" altLang="zh-CN" dirty="0"/>
              <a:t>F2 </a:t>
            </a:r>
            <a:r>
              <a:rPr lang="zh-CN" altLang="zh-CN" dirty="0"/>
              <a:t>中</a:t>
            </a:r>
            <a:r>
              <a:rPr lang="zh-CN" altLang="en-US" dirty="0"/>
              <a:t>含有函数 </a:t>
            </a:r>
            <a:r>
              <a:rPr lang="en-US" altLang="zh-CN" dirty="0"/>
              <a:t>F3 </a:t>
            </a:r>
            <a:r>
              <a:rPr lang="zh-CN" altLang="zh-CN" dirty="0"/>
              <a:t>的调用操作</a:t>
            </a:r>
            <a:endParaRPr lang="zh-CN" altLang="en-US" dirty="0"/>
          </a:p>
        </p:txBody>
      </p:sp>
    </p:spTree>
    <p:extLst>
      <p:ext uri="{BB962C8B-B14F-4D97-AF65-F5344CB8AC3E}">
        <p14:creationId xmlns:p14="http://schemas.microsoft.com/office/powerpoint/2010/main" val="5046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p:txBody>
          <a:bodyPr/>
          <a:lstStyle/>
          <a:p>
            <a:r>
              <a:rPr lang="zh-CN" altLang="en-US" dirty="0"/>
              <a:t>例</a:t>
            </a:r>
            <a:r>
              <a:rPr lang="en-US" altLang="zh-CN" dirty="0"/>
              <a:t>2.2  </a:t>
            </a:r>
            <a:r>
              <a:rPr lang="zh-CN" altLang="en-US" dirty="0"/>
              <a:t>求输入三个整数中最大值的阶乘，并输出。</a:t>
            </a:r>
            <a:endParaRPr lang="zh-CN" altLang="zh-CN" dirty="0"/>
          </a:p>
          <a:p>
            <a:endParaRPr lang="zh-CN" altLang="en-US" dirty="0"/>
          </a:p>
        </p:txBody>
      </p:sp>
      <p:sp>
        <p:nvSpPr>
          <p:cNvPr id="31748" name="Rectangle 1"/>
          <p:cNvSpPr>
            <a:spLocks noChangeArrowheads="1"/>
          </p:cNvSpPr>
          <p:nvPr/>
        </p:nvSpPr>
        <p:spPr bwMode="auto">
          <a:xfrm>
            <a:off x="65986" y="2119675"/>
            <a:ext cx="9899650" cy="378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ltLang="zh-CN" b="1" dirty="0">
                <a:latin typeface="Courier New" pitchFamily="49" charset="0"/>
                <a:cs typeface="Courier New" pitchFamily="49" charset="0"/>
              </a:rPr>
              <a:t>int main( )</a:t>
            </a:r>
          </a:p>
          <a:p>
            <a:r>
              <a:rPr lang="pt-BR" altLang="zh-CN" b="1" dirty="0">
                <a:latin typeface="Courier New" pitchFamily="49" charset="0"/>
                <a:cs typeface="Courier New" pitchFamily="49" charset="0"/>
              </a:rPr>
              <a:t>{</a:t>
            </a:r>
          </a:p>
          <a:p>
            <a:r>
              <a:rPr lang="pt-BR" altLang="zh-CN" b="1" dirty="0">
                <a:latin typeface="Courier New" pitchFamily="49" charset="0"/>
                <a:cs typeface="Courier New" pitchFamily="49" charset="0"/>
              </a:rPr>
              <a:t>	int n1, n2, n3, max, f;	</a:t>
            </a:r>
          </a:p>
          <a:p>
            <a:r>
              <a:rPr lang="pt-BR"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("Input three integers: \n");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d%d%d</a:t>
            </a:r>
            <a:r>
              <a:rPr lang="en-US" altLang="zh-CN" b="1" dirty="0">
                <a:latin typeface="Courier New" pitchFamily="49" charset="0"/>
                <a:cs typeface="Courier New" pitchFamily="49" charset="0"/>
              </a:rPr>
              <a:t>", &amp;</a:t>
            </a:r>
            <a:r>
              <a:rPr lang="pt-BR" altLang="zh-CN" b="1" dirty="0">
                <a:latin typeface="Courier New" pitchFamily="49" charset="0"/>
                <a:cs typeface="Courier New" pitchFamily="49" charset="0"/>
              </a:rPr>
              <a:t>n1, &amp;n2, &amp;n3);</a:t>
            </a:r>
          </a:p>
          <a:p>
            <a:r>
              <a:rPr lang="pt-BR" altLang="zh-CN" b="1" dirty="0">
                <a:latin typeface="Courier New" pitchFamily="49" charset="0"/>
                <a:cs typeface="Courier New" pitchFamily="49" charset="0"/>
              </a:rPr>
              <a:t>	max =</a:t>
            </a:r>
            <a:r>
              <a:rPr lang="pt-BR" altLang="zh-CN" b="1" dirty="0">
                <a:solidFill>
                  <a:srgbClr val="FF0000"/>
                </a:solidFill>
                <a:latin typeface="Courier New" pitchFamily="49" charset="0"/>
                <a:cs typeface="Courier New" pitchFamily="49" charset="0"/>
              </a:rPr>
              <a:t> MyMax(n1, n2, n3)</a:t>
            </a:r>
            <a:r>
              <a:rPr lang="pt-BR" altLang="zh-CN" b="1" dirty="0">
                <a:latin typeface="Courier New" pitchFamily="49" charset="0"/>
                <a:cs typeface="Courier New" pitchFamily="49" charset="0"/>
              </a:rPr>
              <a:t>;</a:t>
            </a:r>
          </a:p>
          <a:p>
            <a:r>
              <a:rPr lang="pt-BR" altLang="zh-CN" b="1" dirty="0">
                <a:solidFill>
                  <a:srgbClr val="FF0000"/>
                </a:solidFill>
                <a:latin typeface="Courier New" pitchFamily="49" charset="0"/>
                <a:cs typeface="Courier New" pitchFamily="49" charset="0"/>
              </a:rPr>
              <a:t>	</a:t>
            </a:r>
            <a:r>
              <a:rPr lang="en-US" altLang="zh-CN" b="1" dirty="0">
                <a:latin typeface="Courier New" pitchFamily="49" charset="0"/>
                <a:cs typeface="Courier New" pitchFamily="49" charset="0"/>
              </a:rPr>
              <a:t>f = </a:t>
            </a:r>
            <a:r>
              <a:rPr lang="en-US" altLang="zh-CN" b="1" dirty="0" err="1">
                <a:solidFill>
                  <a:srgbClr val="FF0000"/>
                </a:solidFill>
                <a:latin typeface="Courier New" pitchFamily="49" charset="0"/>
                <a:cs typeface="Courier New" pitchFamily="49" charset="0"/>
              </a:rPr>
              <a:t>MyFactorial</a:t>
            </a:r>
            <a:r>
              <a:rPr lang="en-US" altLang="zh-CN" b="1" dirty="0">
                <a:solidFill>
                  <a:srgbClr val="FF0000"/>
                </a:solidFill>
                <a:latin typeface="Courier New" pitchFamily="49" charset="0"/>
                <a:cs typeface="Courier New" pitchFamily="49" charset="0"/>
              </a:rPr>
              <a:t>(max)</a:t>
            </a:r>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("Factorial of max. is: %d \n", f);</a:t>
            </a:r>
          </a:p>
          <a:p>
            <a:r>
              <a:rPr lang="en-US" altLang="zh-CN" b="1" dirty="0">
                <a:latin typeface="Courier New" pitchFamily="49" charset="0"/>
                <a:cs typeface="Courier New" pitchFamily="49" charset="0"/>
              </a:rPr>
              <a:t>	return 0;</a:t>
            </a:r>
          </a:p>
          <a:p>
            <a:r>
              <a:rPr lang="en-US" altLang="zh-CN" b="1" dirty="0">
                <a:latin typeface="Courier New" pitchFamily="49" charset="0"/>
                <a:cs typeface="Courier New" pitchFamily="49" charset="0"/>
              </a:rPr>
              <a:t>}</a:t>
            </a:r>
          </a:p>
        </p:txBody>
      </p:sp>
      <p:sp>
        <p:nvSpPr>
          <p:cNvPr id="3891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879E7908-374D-491A-9663-F37F4AFCF13D}" type="slidenum">
              <a:rPr lang="en-US" altLang="zh-CN" sz="1200">
                <a:ea typeface="楷体_GB2312" pitchFamily="49" charset="-122"/>
              </a:rPr>
              <a:pPr algn="r" eaLnBrk="1" hangingPunct="1"/>
              <a:t>24</a:t>
            </a:fld>
            <a:endParaRPr lang="en-US" altLang="zh-CN" sz="1200">
              <a:ea typeface="楷体_GB2312" pitchFamily="49" charset="-122"/>
            </a:endParaRPr>
          </a:p>
        </p:txBody>
      </p:sp>
      <p:sp>
        <p:nvSpPr>
          <p:cNvPr id="38917" name="标题 1"/>
          <p:cNvSpPr>
            <a:spLocks noGrp="1"/>
          </p:cNvSpPr>
          <p:nvPr>
            <p:ph type="title"/>
          </p:nvPr>
        </p:nvSpPr>
        <p:spPr/>
        <p:txBody>
          <a:bodyPr/>
          <a:lstStyle/>
          <a:p>
            <a:r>
              <a:rPr lang="zh-CN" altLang="en-US" sz="2800" dirty="0"/>
              <a:t>不含嵌套调用</a:t>
            </a:r>
          </a:p>
        </p:txBody>
      </p:sp>
      <p:sp>
        <p:nvSpPr>
          <p:cNvPr id="6" name="Rectangle 1">
            <a:extLst>
              <a:ext uri="{FF2B5EF4-FFF2-40B4-BE49-F238E27FC236}">
                <a16:creationId xmlns:a16="http://schemas.microsoft.com/office/drawing/2014/main" id="{E4A872CC-63DA-4422-8D03-51EEA672E04E}"/>
              </a:ext>
            </a:extLst>
          </p:cNvPr>
          <p:cNvSpPr>
            <a:spLocks noChangeArrowheads="1"/>
          </p:cNvSpPr>
          <p:nvPr/>
        </p:nvSpPr>
        <p:spPr bwMode="auto">
          <a:xfrm>
            <a:off x="6198457" y="1448780"/>
            <a:ext cx="5535615" cy="1644040"/>
          </a:xfrm>
          <a:prstGeom prst="rect">
            <a:avLst/>
          </a:prstGeom>
          <a:solidFill>
            <a:schemeClr val="bg1"/>
          </a:solidFill>
          <a:ln w="9525">
            <a:solidFill>
              <a:schemeClr val="tx1"/>
            </a:solidFill>
            <a:miter lim="800000"/>
            <a:headEnd/>
            <a:tailEnd/>
          </a:ln>
        </p:spPr>
        <p:txBody>
          <a:bodyPr wrap="square" anchor="ctr">
            <a:spAutoFit/>
          </a:bodyPr>
          <a:lstStyle/>
          <a:p>
            <a:pPr>
              <a:lnSpc>
                <a:spcPts val="2000"/>
              </a:lnSpc>
            </a:pPr>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int n</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int f = 1;</a:t>
            </a:r>
          </a:p>
          <a:p>
            <a:pPr>
              <a:lnSpc>
                <a:spcPts val="2000"/>
              </a:lnSpc>
            </a:pPr>
            <a:r>
              <a:rPr lang="en-US" altLang="zh-CN" sz="2000" b="1" dirty="0">
                <a:latin typeface="Courier New" pitchFamily="49" charset="0"/>
                <a:cs typeface="Courier New" pitchFamily="49" charset="0"/>
              </a:rPr>
              <a:t>	for(int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2;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&lt;= 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f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return f;</a:t>
            </a:r>
          </a:p>
          <a:p>
            <a:pPr>
              <a:lnSpc>
                <a:spcPts val="2000"/>
              </a:lnSpc>
            </a:pPr>
            <a:r>
              <a:rPr lang="sv-SE" altLang="zh-CN" sz="2000" b="1" dirty="0">
                <a:latin typeface="Courier New" pitchFamily="49" charset="0"/>
                <a:cs typeface="Courier New" pitchFamily="49" charset="0"/>
              </a:rPr>
              <a:t>}</a:t>
            </a:r>
          </a:p>
        </p:txBody>
      </p:sp>
      <p:sp>
        <p:nvSpPr>
          <p:cNvPr id="7" name="Rectangle 1">
            <a:extLst>
              <a:ext uri="{FF2B5EF4-FFF2-40B4-BE49-F238E27FC236}">
                <a16:creationId xmlns:a16="http://schemas.microsoft.com/office/drawing/2014/main" id="{3675BE02-D3DF-4722-8903-8AFA4CE04009}"/>
              </a:ext>
            </a:extLst>
          </p:cNvPr>
          <p:cNvSpPr>
            <a:spLocks noChangeArrowheads="1"/>
          </p:cNvSpPr>
          <p:nvPr/>
        </p:nvSpPr>
        <p:spPr bwMode="auto">
          <a:xfrm>
            <a:off x="6198457" y="4111838"/>
            <a:ext cx="5535615" cy="2669962"/>
          </a:xfrm>
          <a:prstGeom prst="rect">
            <a:avLst/>
          </a:prstGeom>
          <a:solidFill>
            <a:schemeClr val="bg1"/>
          </a:solidFill>
          <a:ln w="9525">
            <a:solidFill>
              <a:schemeClr val="tx1"/>
            </a:solidFill>
            <a:miter lim="800000"/>
            <a:headEnd/>
            <a:tailEnd/>
          </a:ln>
        </p:spPr>
        <p:txBody>
          <a:bodyPr wrap="square" lIns="90000" rIns="90000" anchor="ctr">
            <a:spAutoFit/>
          </a:bodyPr>
          <a:lstStyle/>
          <a:p>
            <a:pPr>
              <a:lnSpc>
                <a:spcPts val="2000"/>
              </a:lnSpc>
            </a:pPr>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MyMax</a:t>
            </a:r>
            <a:r>
              <a:rPr lang="en-US" altLang="zh-CN" sz="2000" b="1" dirty="0">
                <a:latin typeface="Courier New" pitchFamily="49" charset="0"/>
                <a:cs typeface="Courier New" pitchFamily="49" charset="0"/>
              </a:rPr>
              <a:t>(int n1, int n2, int n3)</a:t>
            </a:r>
          </a:p>
          <a:p>
            <a:pPr>
              <a:lnSpc>
                <a:spcPts val="2000"/>
              </a:lnSpc>
            </a:pPr>
            <a:r>
              <a:rPr lang="en-US" altLang="zh-CN" sz="2000" b="1" dirty="0">
                <a:latin typeface="Courier New" pitchFamily="49" charset="0"/>
                <a:cs typeface="Courier New" pitchFamily="49" charset="0"/>
              </a:rPr>
              <a:t>{	int max;</a:t>
            </a:r>
          </a:p>
          <a:p>
            <a:pPr>
              <a:lnSpc>
                <a:spcPts val="2000"/>
              </a:lnSpc>
            </a:pPr>
            <a:r>
              <a:rPr lang="en-US" altLang="zh-CN" sz="2000" b="1" dirty="0">
                <a:latin typeface="Courier New" pitchFamily="49" charset="0"/>
                <a:cs typeface="Courier New" pitchFamily="49" charset="0"/>
              </a:rPr>
              <a:t>	if(n1 &gt;= n2)</a:t>
            </a:r>
          </a:p>
          <a:p>
            <a:pPr>
              <a:lnSpc>
                <a:spcPts val="2000"/>
              </a:lnSpc>
            </a:pPr>
            <a:r>
              <a:rPr lang="en-US" altLang="zh-CN" sz="2000" b="1" dirty="0">
                <a:latin typeface="Courier New" pitchFamily="49" charset="0"/>
                <a:cs typeface="Courier New" pitchFamily="49" charset="0"/>
              </a:rPr>
              <a:t>		max = n1;</a:t>
            </a:r>
          </a:p>
          <a:p>
            <a:pPr>
              <a:lnSpc>
                <a:spcPts val="2000"/>
              </a:lnSpc>
            </a:pPr>
            <a:r>
              <a:rPr lang="en-US" altLang="zh-CN" sz="2000" b="1" dirty="0">
                <a:latin typeface="Courier New" pitchFamily="49" charset="0"/>
                <a:cs typeface="Courier New" pitchFamily="49" charset="0"/>
              </a:rPr>
              <a:t>	else</a:t>
            </a:r>
          </a:p>
          <a:p>
            <a:pPr>
              <a:lnSpc>
                <a:spcPts val="2000"/>
              </a:lnSpc>
            </a:pPr>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max = n2;</a:t>
            </a:r>
          </a:p>
          <a:p>
            <a:pPr>
              <a:lnSpc>
                <a:spcPts val="2000"/>
              </a:lnSpc>
            </a:pPr>
            <a:r>
              <a:rPr lang="pt-BR" altLang="zh-CN" sz="2000" b="1" dirty="0">
                <a:latin typeface="Courier New" pitchFamily="49" charset="0"/>
                <a:cs typeface="Courier New" pitchFamily="49" charset="0"/>
              </a:rPr>
              <a:t>	if(max &lt; n3)</a:t>
            </a:r>
          </a:p>
          <a:p>
            <a:pPr>
              <a:lnSpc>
                <a:spcPts val="2000"/>
              </a:lnSpc>
            </a:pPr>
            <a:r>
              <a:rPr lang="pt-BR" altLang="zh-CN" sz="2000" b="1" dirty="0">
                <a:latin typeface="Courier New" pitchFamily="49" charset="0"/>
                <a:cs typeface="Courier New" pitchFamily="49" charset="0"/>
              </a:rPr>
              <a:t>		max = n3;</a:t>
            </a:r>
          </a:p>
          <a:p>
            <a:pPr>
              <a:lnSpc>
                <a:spcPts val="2000"/>
              </a:lnSpc>
            </a:pPr>
            <a:r>
              <a:rPr lang="pt-BR" altLang="zh-CN" sz="2000" b="1" dirty="0">
                <a:latin typeface="Courier New" pitchFamily="49" charset="0"/>
                <a:cs typeface="Courier New" pitchFamily="49" charset="0"/>
              </a:rPr>
              <a:t>	return max;</a:t>
            </a:r>
          </a:p>
          <a:p>
            <a:pPr>
              <a:lnSpc>
                <a:spcPts val="2000"/>
              </a:lnSpc>
            </a:pPr>
            <a:r>
              <a:rPr lang="sv-SE" altLang="zh-CN" sz="2000" b="1" dirty="0">
                <a:latin typeface="Courier New" pitchFamily="49" charset="0"/>
                <a:cs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p:txBody>
          <a:bodyPr/>
          <a:lstStyle/>
          <a:p>
            <a:r>
              <a:rPr lang="zh-CN" altLang="en-US" dirty="0"/>
              <a:t>例</a:t>
            </a:r>
            <a:r>
              <a:rPr lang="en-US" altLang="zh-CN" dirty="0"/>
              <a:t>2.2’  </a:t>
            </a:r>
            <a:r>
              <a:rPr lang="zh-CN" altLang="en-US" dirty="0"/>
              <a:t>求输入三个整数中最大值的阶乘，并输出。</a:t>
            </a:r>
            <a:endParaRPr lang="zh-CN" altLang="zh-CN" dirty="0"/>
          </a:p>
          <a:p>
            <a:endParaRPr lang="zh-CN" altLang="en-US" dirty="0"/>
          </a:p>
        </p:txBody>
      </p:sp>
      <p:sp>
        <p:nvSpPr>
          <p:cNvPr id="31748" name="Rectangle 1"/>
          <p:cNvSpPr>
            <a:spLocks noChangeArrowheads="1"/>
          </p:cNvSpPr>
          <p:nvPr/>
        </p:nvSpPr>
        <p:spPr bwMode="auto">
          <a:xfrm>
            <a:off x="65986" y="2303815"/>
            <a:ext cx="989965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ltLang="zh-CN" b="1" dirty="0">
                <a:latin typeface="Courier New" pitchFamily="49" charset="0"/>
                <a:cs typeface="Courier New" pitchFamily="49" charset="0"/>
              </a:rPr>
              <a:t>int main( )</a:t>
            </a:r>
          </a:p>
          <a:p>
            <a:r>
              <a:rPr lang="pt-BR" altLang="zh-CN" b="1" dirty="0">
                <a:latin typeface="Courier New" pitchFamily="49" charset="0"/>
                <a:cs typeface="Courier New" pitchFamily="49" charset="0"/>
              </a:rPr>
              <a:t>{</a:t>
            </a:r>
          </a:p>
          <a:p>
            <a:r>
              <a:rPr lang="pt-BR" altLang="zh-CN" b="1" dirty="0">
                <a:latin typeface="Courier New" pitchFamily="49" charset="0"/>
                <a:cs typeface="Courier New" pitchFamily="49" charset="0"/>
              </a:rPr>
              <a:t>	int n1, n2, n3, f;	</a:t>
            </a:r>
          </a:p>
          <a:p>
            <a:r>
              <a:rPr lang="pt-BR"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("Input three integers: \n");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d%d%d</a:t>
            </a:r>
            <a:r>
              <a:rPr lang="en-US" altLang="zh-CN" b="1" dirty="0">
                <a:latin typeface="Courier New" pitchFamily="49" charset="0"/>
                <a:cs typeface="Courier New" pitchFamily="49" charset="0"/>
              </a:rPr>
              <a:t>", &amp;</a:t>
            </a:r>
            <a:r>
              <a:rPr lang="pt-BR" altLang="zh-CN" b="1" dirty="0">
                <a:latin typeface="Courier New" pitchFamily="49" charset="0"/>
                <a:cs typeface="Courier New" pitchFamily="49" charset="0"/>
              </a:rPr>
              <a:t>n1, &amp;n2, &amp;n3);</a:t>
            </a:r>
          </a:p>
          <a:p>
            <a:r>
              <a:rPr lang="pt-BR" altLang="zh-CN" b="1" dirty="0">
                <a:solidFill>
                  <a:srgbClr val="FF0000"/>
                </a:solidFill>
                <a:latin typeface="Courier New" pitchFamily="49" charset="0"/>
                <a:cs typeface="Courier New" pitchFamily="49" charset="0"/>
              </a:rPr>
              <a:t>	</a:t>
            </a:r>
            <a:r>
              <a:rPr lang="en-US" altLang="zh-CN" b="1" dirty="0">
                <a:latin typeface="Courier New" pitchFamily="49" charset="0"/>
                <a:cs typeface="Courier New" pitchFamily="49" charset="0"/>
              </a:rPr>
              <a:t>f = </a:t>
            </a:r>
            <a:r>
              <a:rPr lang="en-US" altLang="zh-CN" b="1" dirty="0" err="1">
                <a:solidFill>
                  <a:srgbClr val="FF0000"/>
                </a:solidFill>
                <a:latin typeface="Courier New" pitchFamily="49" charset="0"/>
                <a:cs typeface="Courier New" pitchFamily="49" charset="0"/>
              </a:rPr>
              <a:t>MyFactorialNew</a:t>
            </a:r>
            <a:r>
              <a:rPr lang="en-US" altLang="zh-CN" b="1" dirty="0">
                <a:solidFill>
                  <a:srgbClr val="FF0000"/>
                </a:solidFill>
                <a:latin typeface="Courier New" pitchFamily="49" charset="0"/>
                <a:cs typeface="Courier New" pitchFamily="49" charset="0"/>
              </a:rPr>
              <a:t>(</a:t>
            </a:r>
            <a:r>
              <a:rPr lang="pt-BR" altLang="zh-CN" b="1" dirty="0">
                <a:solidFill>
                  <a:srgbClr val="FF0000"/>
                </a:solidFill>
                <a:latin typeface="Courier New" pitchFamily="49" charset="0"/>
                <a:cs typeface="Courier New" pitchFamily="49" charset="0"/>
              </a:rPr>
              <a:t>n1, n2, n3</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("Factorial of max. is: %d \n", f);</a:t>
            </a:r>
          </a:p>
          <a:p>
            <a:r>
              <a:rPr lang="en-US" altLang="zh-CN" b="1" dirty="0">
                <a:latin typeface="Courier New" pitchFamily="49" charset="0"/>
                <a:cs typeface="Courier New" pitchFamily="49" charset="0"/>
              </a:rPr>
              <a:t>	return 0;</a:t>
            </a:r>
          </a:p>
          <a:p>
            <a:r>
              <a:rPr lang="en-US" altLang="zh-CN" b="1" dirty="0">
                <a:latin typeface="Courier New" pitchFamily="49" charset="0"/>
                <a:cs typeface="Courier New" pitchFamily="49" charset="0"/>
              </a:rPr>
              <a:t>}</a:t>
            </a:r>
          </a:p>
        </p:txBody>
      </p:sp>
      <p:sp>
        <p:nvSpPr>
          <p:cNvPr id="3891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879E7908-374D-491A-9663-F37F4AFCF13D}" type="slidenum">
              <a:rPr lang="en-US" altLang="zh-CN" sz="1200">
                <a:ea typeface="楷体_GB2312" pitchFamily="49" charset="-122"/>
              </a:rPr>
              <a:pPr algn="r" eaLnBrk="1" hangingPunct="1"/>
              <a:t>25</a:t>
            </a:fld>
            <a:endParaRPr lang="en-US" altLang="zh-CN" sz="1200">
              <a:ea typeface="楷体_GB2312" pitchFamily="49" charset="-122"/>
            </a:endParaRPr>
          </a:p>
        </p:txBody>
      </p:sp>
      <p:sp>
        <p:nvSpPr>
          <p:cNvPr id="38917" name="标题 1"/>
          <p:cNvSpPr>
            <a:spLocks noGrp="1"/>
          </p:cNvSpPr>
          <p:nvPr>
            <p:ph type="title"/>
          </p:nvPr>
        </p:nvSpPr>
        <p:spPr/>
        <p:txBody>
          <a:bodyPr/>
          <a:lstStyle/>
          <a:p>
            <a:r>
              <a:rPr lang="zh-CN" altLang="en-US" sz="2800" dirty="0"/>
              <a:t>含嵌套调用</a:t>
            </a:r>
          </a:p>
        </p:txBody>
      </p:sp>
      <p:sp>
        <p:nvSpPr>
          <p:cNvPr id="6" name="Rectangle 1">
            <a:extLst>
              <a:ext uri="{FF2B5EF4-FFF2-40B4-BE49-F238E27FC236}">
                <a16:creationId xmlns:a16="http://schemas.microsoft.com/office/drawing/2014/main" id="{E4A872CC-63DA-4422-8D03-51EEA672E04E}"/>
              </a:ext>
            </a:extLst>
          </p:cNvPr>
          <p:cNvSpPr>
            <a:spLocks noChangeArrowheads="1"/>
          </p:cNvSpPr>
          <p:nvPr/>
        </p:nvSpPr>
        <p:spPr bwMode="auto">
          <a:xfrm>
            <a:off x="4790061" y="1320540"/>
            <a:ext cx="6944011" cy="1900520"/>
          </a:xfrm>
          <a:prstGeom prst="rect">
            <a:avLst/>
          </a:prstGeom>
          <a:solidFill>
            <a:schemeClr val="bg1"/>
          </a:solidFill>
          <a:ln w="9525">
            <a:solidFill>
              <a:schemeClr val="tx1"/>
            </a:solidFill>
            <a:miter lim="800000"/>
            <a:headEnd/>
            <a:tailEnd/>
          </a:ln>
        </p:spPr>
        <p:txBody>
          <a:bodyPr wrap="square" anchor="ctr">
            <a:spAutoFit/>
          </a:bodyPr>
          <a:lstStyle/>
          <a:p>
            <a:pPr>
              <a:lnSpc>
                <a:spcPts val="2000"/>
              </a:lnSpc>
            </a:pPr>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New</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int n1, int n2, int n3</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int n = </a:t>
            </a:r>
            <a:r>
              <a:rPr lang="en-US" altLang="zh-CN" sz="2000" b="1" dirty="0" err="1">
                <a:solidFill>
                  <a:srgbClr val="FF0000"/>
                </a:solidFill>
                <a:latin typeface="Courier New" pitchFamily="49" charset="0"/>
                <a:cs typeface="Courier New" pitchFamily="49" charset="0"/>
              </a:rPr>
              <a:t>MyMax</a:t>
            </a:r>
            <a:r>
              <a:rPr lang="en-US" altLang="zh-CN" sz="2000" b="1" dirty="0">
                <a:solidFill>
                  <a:srgbClr val="FF0000"/>
                </a:solidFill>
                <a:latin typeface="Courier New" pitchFamily="49" charset="0"/>
                <a:cs typeface="Courier New" pitchFamily="49" charset="0"/>
              </a:rPr>
              <a:t>(n1, n2, n3)</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int f = 1;</a:t>
            </a:r>
          </a:p>
          <a:p>
            <a:pPr>
              <a:lnSpc>
                <a:spcPts val="2000"/>
              </a:lnSpc>
            </a:pPr>
            <a:r>
              <a:rPr lang="en-US" altLang="zh-CN" sz="2000" b="1" dirty="0">
                <a:latin typeface="Courier New" pitchFamily="49" charset="0"/>
                <a:cs typeface="Courier New" pitchFamily="49" charset="0"/>
              </a:rPr>
              <a:t>	for(int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2;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&lt;= 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a:t>
            </a:r>
          </a:p>
          <a:p>
            <a:pPr>
              <a:lnSpc>
                <a:spcPts val="2000"/>
              </a:lnSpc>
            </a:pPr>
            <a:r>
              <a:rPr lang="en-US" altLang="zh-CN" sz="2000" b="1" dirty="0">
                <a:latin typeface="Courier New" pitchFamily="49" charset="0"/>
                <a:cs typeface="Courier New" pitchFamily="49" charset="0"/>
              </a:rPr>
              <a:t>		f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nSpc>
                <a:spcPts val="2000"/>
              </a:lnSpc>
            </a:pPr>
            <a:r>
              <a:rPr lang="en-US" altLang="zh-CN" sz="2000" b="1" dirty="0">
                <a:latin typeface="Courier New" pitchFamily="49" charset="0"/>
                <a:cs typeface="Courier New" pitchFamily="49" charset="0"/>
              </a:rPr>
              <a:t>	return f;</a:t>
            </a:r>
          </a:p>
          <a:p>
            <a:pPr>
              <a:lnSpc>
                <a:spcPts val="2000"/>
              </a:lnSpc>
            </a:pPr>
            <a:r>
              <a:rPr lang="sv-SE" altLang="zh-CN" sz="2000" b="1" dirty="0">
                <a:latin typeface="Courier New" pitchFamily="49" charset="0"/>
                <a:cs typeface="Courier New" pitchFamily="49" charset="0"/>
              </a:rPr>
              <a:t>}</a:t>
            </a:r>
          </a:p>
        </p:txBody>
      </p:sp>
      <p:sp>
        <p:nvSpPr>
          <p:cNvPr id="9" name="矩形 8">
            <a:extLst>
              <a:ext uri="{FF2B5EF4-FFF2-40B4-BE49-F238E27FC236}">
                <a16:creationId xmlns:a16="http://schemas.microsoft.com/office/drawing/2014/main" id="{5A32F2B9-791D-4CC8-8643-14C0253A1371}"/>
              </a:ext>
            </a:extLst>
          </p:cNvPr>
          <p:cNvSpPr>
            <a:spLocks noChangeArrowheads="1"/>
          </p:cNvSpPr>
          <p:nvPr/>
        </p:nvSpPr>
        <p:spPr bwMode="auto">
          <a:xfrm>
            <a:off x="28174" y="5769260"/>
            <a:ext cx="5796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pt-BR" altLang="zh-CN" sz="2000" b="1" dirty="0">
                <a:latin typeface="Courier New" pitchFamily="49" charset="0"/>
                <a:cs typeface="Courier New" pitchFamily="49" charset="0"/>
              </a:rPr>
              <a:t>f = </a:t>
            </a:r>
            <a:r>
              <a:rPr lang="en-US" altLang="zh-CN" sz="2000" b="1" dirty="0">
                <a:latin typeface="Courier New" pitchFamily="49" charset="0"/>
                <a:cs typeface="Courier New" pitchFamily="49" charset="0"/>
              </a:rPr>
              <a:t>M</a:t>
            </a:r>
            <a:r>
              <a:rPr lang="pt-BR" altLang="zh-CN" sz="2000" b="1" dirty="0">
                <a:latin typeface="Courier New" pitchFamily="49" charset="0"/>
                <a:cs typeface="Courier New" pitchFamily="49" charset="0"/>
              </a:rPr>
              <a:t>yFactorial(</a:t>
            </a:r>
            <a:r>
              <a:rPr lang="en-US" altLang="zh-CN" sz="2000" b="1" dirty="0">
                <a:solidFill>
                  <a:srgbClr val="FF0000"/>
                </a:solidFill>
                <a:latin typeface="Courier New" pitchFamily="49" charset="0"/>
                <a:cs typeface="Courier New" pitchFamily="49" charset="0"/>
              </a:rPr>
              <a:t>M</a:t>
            </a:r>
            <a:r>
              <a:rPr lang="pt-BR" altLang="zh-CN" sz="2000" b="1" dirty="0">
                <a:solidFill>
                  <a:srgbClr val="FF0000"/>
                </a:solidFill>
                <a:latin typeface="Courier New" pitchFamily="49" charset="0"/>
                <a:cs typeface="Courier New" pitchFamily="49" charset="0"/>
              </a:rPr>
              <a:t>yMax(n1, n2, n3)</a:t>
            </a:r>
            <a:r>
              <a:rPr lang="pt-BR" altLang="zh-CN" sz="2000" b="1" dirty="0">
                <a:latin typeface="Courier New" pitchFamily="49" charset="0"/>
                <a:cs typeface="Courier New" pitchFamily="49" charset="0"/>
              </a:rPr>
              <a:t>);</a:t>
            </a:r>
          </a:p>
        </p:txBody>
      </p:sp>
      <p:sp>
        <p:nvSpPr>
          <p:cNvPr id="10" name="Rectangle 1">
            <a:extLst>
              <a:ext uri="{FF2B5EF4-FFF2-40B4-BE49-F238E27FC236}">
                <a16:creationId xmlns:a16="http://schemas.microsoft.com/office/drawing/2014/main" id="{CE02EC6A-2E83-4643-97FB-32B1AD2B24CB}"/>
              </a:ext>
            </a:extLst>
          </p:cNvPr>
          <p:cNvSpPr>
            <a:spLocks noChangeArrowheads="1"/>
          </p:cNvSpPr>
          <p:nvPr/>
        </p:nvSpPr>
        <p:spPr bwMode="auto">
          <a:xfrm>
            <a:off x="6198457" y="4111838"/>
            <a:ext cx="5535615" cy="2669962"/>
          </a:xfrm>
          <a:prstGeom prst="rect">
            <a:avLst/>
          </a:prstGeom>
          <a:solidFill>
            <a:schemeClr val="bg1"/>
          </a:solidFill>
          <a:ln w="9525">
            <a:solidFill>
              <a:schemeClr val="tx1"/>
            </a:solidFill>
            <a:miter lim="800000"/>
            <a:headEnd/>
            <a:tailEnd/>
          </a:ln>
        </p:spPr>
        <p:txBody>
          <a:bodyPr wrap="square" lIns="90000" rIns="90000" anchor="ctr">
            <a:spAutoFit/>
          </a:bodyPr>
          <a:lstStyle/>
          <a:p>
            <a:pPr>
              <a:lnSpc>
                <a:spcPts val="2000"/>
              </a:lnSpc>
            </a:pPr>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MyMax</a:t>
            </a:r>
            <a:r>
              <a:rPr lang="en-US" altLang="zh-CN" sz="2000" b="1" dirty="0">
                <a:latin typeface="Courier New" pitchFamily="49" charset="0"/>
                <a:cs typeface="Courier New" pitchFamily="49" charset="0"/>
              </a:rPr>
              <a:t>(int n1, int n2, int n3)</a:t>
            </a:r>
          </a:p>
          <a:p>
            <a:pPr>
              <a:lnSpc>
                <a:spcPts val="2000"/>
              </a:lnSpc>
            </a:pPr>
            <a:r>
              <a:rPr lang="en-US" altLang="zh-CN" sz="2000" b="1" dirty="0">
                <a:latin typeface="Courier New" pitchFamily="49" charset="0"/>
                <a:cs typeface="Courier New" pitchFamily="49" charset="0"/>
              </a:rPr>
              <a:t>{	int max;</a:t>
            </a:r>
          </a:p>
          <a:p>
            <a:pPr>
              <a:lnSpc>
                <a:spcPts val="2000"/>
              </a:lnSpc>
            </a:pPr>
            <a:r>
              <a:rPr lang="en-US" altLang="zh-CN" sz="2000" b="1" dirty="0">
                <a:latin typeface="Courier New" pitchFamily="49" charset="0"/>
                <a:cs typeface="Courier New" pitchFamily="49" charset="0"/>
              </a:rPr>
              <a:t>	if(n1 &gt;= n2)</a:t>
            </a:r>
          </a:p>
          <a:p>
            <a:pPr>
              <a:lnSpc>
                <a:spcPts val="2000"/>
              </a:lnSpc>
            </a:pPr>
            <a:r>
              <a:rPr lang="en-US" altLang="zh-CN" sz="2000" b="1" dirty="0">
                <a:latin typeface="Courier New" pitchFamily="49" charset="0"/>
                <a:cs typeface="Courier New" pitchFamily="49" charset="0"/>
              </a:rPr>
              <a:t>		max = n1;</a:t>
            </a:r>
          </a:p>
          <a:p>
            <a:pPr>
              <a:lnSpc>
                <a:spcPts val="2000"/>
              </a:lnSpc>
            </a:pPr>
            <a:r>
              <a:rPr lang="en-US" altLang="zh-CN" sz="2000" b="1" dirty="0">
                <a:latin typeface="Courier New" pitchFamily="49" charset="0"/>
                <a:cs typeface="Courier New" pitchFamily="49" charset="0"/>
              </a:rPr>
              <a:t>	else</a:t>
            </a:r>
          </a:p>
          <a:p>
            <a:pPr>
              <a:lnSpc>
                <a:spcPts val="2000"/>
              </a:lnSpc>
            </a:pPr>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max = n2;</a:t>
            </a:r>
          </a:p>
          <a:p>
            <a:pPr>
              <a:lnSpc>
                <a:spcPts val="2000"/>
              </a:lnSpc>
            </a:pPr>
            <a:r>
              <a:rPr lang="pt-BR" altLang="zh-CN" sz="2000" b="1" dirty="0">
                <a:latin typeface="Courier New" pitchFamily="49" charset="0"/>
                <a:cs typeface="Courier New" pitchFamily="49" charset="0"/>
              </a:rPr>
              <a:t>	if(max &lt; n3)</a:t>
            </a:r>
          </a:p>
          <a:p>
            <a:pPr>
              <a:lnSpc>
                <a:spcPts val="2000"/>
              </a:lnSpc>
            </a:pPr>
            <a:r>
              <a:rPr lang="pt-BR" altLang="zh-CN" sz="2000" b="1" dirty="0">
                <a:latin typeface="Courier New" pitchFamily="49" charset="0"/>
                <a:cs typeface="Courier New" pitchFamily="49" charset="0"/>
              </a:rPr>
              <a:t>		max = n3;</a:t>
            </a:r>
          </a:p>
          <a:p>
            <a:pPr>
              <a:lnSpc>
                <a:spcPts val="2000"/>
              </a:lnSpc>
            </a:pPr>
            <a:r>
              <a:rPr lang="pt-BR" altLang="zh-CN" sz="2000" b="1" dirty="0">
                <a:latin typeface="Courier New" pitchFamily="49" charset="0"/>
                <a:cs typeface="Courier New" pitchFamily="49" charset="0"/>
              </a:rPr>
              <a:t>	return max;</a:t>
            </a:r>
          </a:p>
          <a:p>
            <a:pPr>
              <a:lnSpc>
                <a:spcPts val="2000"/>
              </a:lnSpc>
            </a:pPr>
            <a:r>
              <a:rPr lang="sv-SE" altLang="zh-CN" sz="2000" b="1" dirty="0">
                <a:latin typeface="Courier New" pitchFamily="49" charset="0"/>
                <a:cs typeface="Courier New" pitchFamily="49" charset="0"/>
              </a:rPr>
              <a:t>}</a:t>
            </a:r>
          </a:p>
        </p:txBody>
      </p:sp>
    </p:spTree>
    <p:extLst>
      <p:ext uri="{BB962C8B-B14F-4D97-AF65-F5344CB8AC3E}">
        <p14:creationId xmlns:p14="http://schemas.microsoft.com/office/powerpoint/2010/main" val="8937646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42"/>
          <p:cNvGrpSpPr>
            <a:grpSpLocks/>
          </p:cNvGrpSpPr>
          <p:nvPr/>
        </p:nvGrpSpPr>
        <p:grpSpPr bwMode="auto">
          <a:xfrm>
            <a:off x="6994525" y="1179513"/>
            <a:ext cx="1860550" cy="4994791"/>
            <a:chOff x="3671900" y="1233496"/>
            <a:chExt cx="1395155" cy="4994913"/>
          </a:xfrm>
          <a:noFill/>
        </p:grpSpPr>
        <p:sp>
          <p:nvSpPr>
            <p:cNvPr id="10270" name="Rectangle 5"/>
            <p:cNvSpPr>
              <a:spLocks noChangeArrowheads="1"/>
            </p:cNvSpPr>
            <p:nvPr/>
          </p:nvSpPr>
          <p:spPr bwMode="auto">
            <a:xfrm>
              <a:off x="3986935" y="1277739"/>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1" name="Rectangle 6"/>
            <p:cNvSpPr>
              <a:spLocks noChangeArrowheads="1"/>
            </p:cNvSpPr>
            <p:nvPr/>
          </p:nvSpPr>
          <p:spPr bwMode="auto">
            <a:xfrm>
              <a:off x="3986935" y="2406403"/>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2" name="Rectangle 7"/>
            <p:cNvSpPr>
              <a:spLocks noChangeArrowheads="1"/>
            </p:cNvSpPr>
            <p:nvPr/>
          </p:nvSpPr>
          <p:spPr bwMode="auto">
            <a:xfrm>
              <a:off x="3986935" y="2787403"/>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3" name="Rectangle 8"/>
            <p:cNvSpPr>
              <a:spLocks noChangeArrowheads="1"/>
            </p:cNvSpPr>
            <p:nvPr/>
          </p:nvSpPr>
          <p:spPr bwMode="auto">
            <a:xfrm>
              <a:off x="3986935" y="4315616"/>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4" name="Rectangle 9"/>
            <p:cNvSpPr>
              <a:spLocks noChangeArrowheads="1"/>
            </p:cNvSpPr>
            <p:nvPr/>
          </p:nvSpPr>
          <p:spPr bwMode="auto">
            <a:xfrm>
              <a:off x="3986935" y="3933099"/>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5" name="Rectangle 10"/>
            <p:cNvSpPr>
              <a:spLocks noChangeArrowheads="1"/>
            </p:cNvSpPr>
            <p:nvPr/>
          </p:nvSpPr>
          <p:spPr bwMode="auto">
            <a:xfrm>
              <a:off x="3986935" y="2025403"/>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6" name="Rectangle 11"/>
            <p:cNvSpPr>
              <a:spLocks noChangeArrowheads="1"/>
            </p:cNvSpPr>
            <p:nvPr/>
          </p:nvSpPr>
          <p:spPr bwMode="auto">
            <a:xfrm>
              <a:off x="3671900" y="3224057"/>
              <a:ext cx="198596" cy="3077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0277" name="Rectangle 12"/>
            <p:cNvSpPr>
              <a:spLocks noChangeArrowheads="1"/>
            </p:cNvSpPr>
            <p:nvPr/>
          </p:nvSpPr>
          <p:spPr bwMode="auto">
            <a:xfrm>
              <a:off x="3986935" y="4702485"/>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8" name="Rectangle 13"/>
            <p:cNvSpPr>
              <a:spLocks noChangeArrowheads="1"/>
            </p:cNvSpPr>
            <p:nvPr/>
          </p:nvSpPr>
          <p:spPr bwMode="auto">
            <a:xfrm>
              <a:off x="3986935" y="5463306"/>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79" name="Rectangle 14"/>
            <p:cNvSpPr>
              <a:spLocks noChangeArrowheads="1"/>
            </p:cNvSpPr>
            <p:nvPr/>
          </p:nvSpPr>
          <p:spPr bwMode="auto">
            <a:xfrm>
              <a:off x="3986935" y="5080719"/>
              <a:ext cx="1080000" cy="382587"/>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10280" name="直接连接符 35"/>
            <p:cNvCxnSpPr>
              <a:cxnSpLocks noChangeShapeType="1"/>
            </p:cNvCxnSpPr>
            <p:nvPr/>
          </p:nvCxnSpPr>
          <p:spPr bwMode="auto">
            <a:xfrm>
              <a:off x="3986935" y="1233496"/>
              <a:ext cx="0" cy="180000"/>
            </a:xfrm>
            <a:prstGeom prst="line">
              <a:avLst/>
            </a:prstGeom>
            <a:grpFill/>
            <a:ln w="9525" algn="ctr">
              <a:solidFill>
                <a:schemeClr val="tx1"/>
              </a:solidFill>
              <a:round/>
              <a:headEnd/>
              <a:tailEnd/>
            </a:ln>
          </p:spPr>
        </p:cxnSp>
        <p:cxnSp>
          <p:nvCxnSpPr>
            <p:cNvPr id="10281" name="直接连接符 36"/>
            <p:cNvCxnSpPr>
              <a:cxnSpLocks noChangeShapeType="1"/>
            </p:cNvCxnSpPr>
            <p:nvPr/>
          </p:nvCxnSpPr>
          <p:spPr bwMode="auto">
            <a:xfrm>
              <a:off x="5067055" y="1233496"/>
              <a:ext cx="0" cy="143981"/>
            </a:xfrm>
            <a:prstGeom prst="line">
              <a:avLst/>
            </a:prstGeom>
            <a:grpFill/>
            <a:ln w="9525" algn="ctr">
              <a:solidFill>
                <a:schemeClr val="tx1"/>
              </a:solidFill>
              <a:round/>
              <a:headEnd/>
              <a:tailEnd/>
            </a:ln>
          </p:spPr>
        </p:cxnSp>
        <p:sp>
          <p:nvSpPr>
            <p:cNvPr id="10282" name="Rectangle 13"/>
            <p:cNvSpPr>
              <a:spLocks noChangeArrowheads="1"/>
            </p:cNvSpPr>
            <p:nvPr/>
          </p:nvSpPr>
          <p:spPr bwMode="auto">
            <a:xfrm>
              <a:off x="3986935" y="5845822"/>
              <a:ext cx="1080000" cy="382587"/>
            </a:xfrm>
            <a:prstGeom prst="rect">
              <a:avLst/>
            </a:prstGeom>
            <a:grpFill/>
            <a:ln w="9525">
              <a:solidFill>
                <a:srgbClr val="000000"/>
              </a:solidFill>
              <a:miter lim="800000"/>
              <a:headEnd/>
              <a:tailEnd/>
            </a:ln>
          </p:spPr>
          <p:txBody>
            <a:bodyPr/>
            <a:lstStyle/>
            <a:p>
              <a:pPr eaLnBrk="1" hangingPunct="1"/>
              <a:endParaRPr lang="zh-CN" altLang="en-US" dirty="0"/>
            </a:p>
          </p:txBody>
        </p:sp>
        <p:sp>
          <p:nvSpPr>
            <p:cNvPr id="10283" name="Rectangle 13"/>
            <p:cNvSpPr>
              <a:spLocks noChangeArrowheads="1"/>
            </p:cNvSpPr>
            <p:nvPr/>
          </p:nvSpPr>
          <p:spPr bwMode="auto">
            <a:xfrm>
              <a:off x="3986935" y="3550511"/>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84" name="Rectangle 13"/>
            <p:cNvSpPr>
              <a:spLocks noChangeArrowheads="1"/>
            </p:cNvSpPr>
            <p:nvPr/>
          </p:nvSpPr>
          <p:spPr bwMode="auto">
            <a:xfrm>
              <a:off x="3986935" y="3167995"/>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0285" name="Rectangle 13"/>
            <p:cNvSpPr>
              <a:spLocks noChangeArrowheads="1"/>
            </p:cNvSpPr>
            <p:nvPr/>
          </p:nvSpPr>
          <p:spPr bwMode="auto">
            <a:xfrm>
              <a:off x="3986935" y="1651256"/>
              <a:ext cx="1080000" cy="382587"/>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10243" name="标题 1"/>
          <p:cNvSpPr>
            <a:spLocks noGrp="1"/>
          </p:cNvSpPr>
          <p:nvPr>
            <p:ph type="title"/>
          </p:nvPr>
        </p:nvSpPr>
        <p:spPr/>
        <p:txBody>
          <a:bodyPr/>
          <a:lstStyle/>
          <a:p>
            <a:r>
              <a:rPr lang="en-US" altLang="zh-CN" dirty="0"/>
              <a:t>C</a:t>
            </a:r>
            <a:r>
              <a:rPr lang="zh-CN" altLang="en-US" dirty="0"/>
              <a:t>函数嵌套调用的过程</a:t>
            </a:r>
          </a:p>
        </p:txBody>
      </p:sp>
      <p:sp>
        <p:nvSpPr>
          <p:cNvPr id="3" name="内容占位符 2"/>
          <p:cNvSpPr>
            <a:spLocks noGrp="1"/>
          </p:cNvSpPr>
          <p:nvPr>
            <p:ph idx="1"/>
          </p:nvPr>
        </p:nvSpPr>
        <p:spPr>
          <a:xfrm>
            <a:off x="92075" y="819150"/>
            <a:ext cx="6183149" cy="5949950"/>
          </a:xfrm>
        </p:spPr>
        <p:txBody>
          <a:bodyPr/>
          <a:lstStyle/>
          <a:p>
            <a:pPr>
              <a:lnSpc>
                <a:spcPct val="90000"/>
              </a:lnSpc>
              <a:buFont typeface="Wingdings" pitchFamily="2" charset="2"/>
              <a:buNone/>
            </a:pPr>
            <a:r>
              <a:rPr lang="en-US" altLang="zh-CN" sz="2000" dirty="0">
                <a:solidFill>
                  <a:srgbClr val="FF0000"/>
                </a:solidFill>
                <a:latin typeface="Courier New" pitchFamily="49" charset="0"/>
                <a:cs typeface="Courier New" pitchFamily="49" charset="0"/>
              </a:rPr>
              <a:t>	</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Sum(</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x, </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y)</a:t>
            </a:r>
          </a:p>
          <a:p>
            <a:pPr>
              <a:lnSpc>
                <a:spcPct val="80000"/>
              </a:lnSpc>
              <a:buSzPct val="85000"/>
              <a:buFontTx/>
              <a:buNone/>
            </a:pPr>
            <a:r>
              <a:rPr lang="en-US" altLang="zh-CN" sz="2000" dirty="0">
                <a:solidFill>
                  <a:srgbClr val="CC00CC"/>
                </a:solidFill>
                <a:latin typeface="Courier New" pitchFamily="49" charset="0"/>
                <a:cs typeface="Courier New" pitchFamily="49" charset="0"/>
              </a:rPr>
              <a:t>	{	</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z;</a:t>
            </a:r>
          </a:p>
          <a:p>
            <a:pPr>
              <a:lnSpc>
                <a:spcPct val="80000"/>
              </a:lnSpc>
              <a:buSzPct val="85000"/>
              <a:buFontTx/>
              <a:buNone/>
            </a:pPr>
            <a:r>
              <a:rPr lang="en-US" altLang="zh-CN" sz="2000" dirty="0">
                <a:solidFill>
                  <a:srgbClr val="CC00CC"/>
                </a:solidFill>
                <a:latin typeface="Courier New" pitchFamily="49" charset="0"/>
                <a:cs typeface="Courier New" pitchFamily="49" charset="0"/>
              </a:rPr>
              <a:t>	   	z = x + y;</a:t>
            </a:r>
          </a:p>
          <a:p>
            <a:pPr>
              <a:lnSpc>
                <a:spcPct val="80000"/>
              </a:lnSpc>
              <a:buSzPct val="85000"/>
              <a:buFontTx/>
              <a:buNone/>
            </a:pPr>
            <a:r>
              <a:rPr lang="en-US" altLang="zh-CN" sz="2000" dirty="0">
                <a:solidFill>
                  <a:srgbClr val="CC00CC"/>
                </a:solidFill>
                <a:latin typeface="Courier New" pitchFamily="49" charset="0"/>
                <a:cs typeface="Courier New" pitchFamily="49" charset="0"/>
              </a:rPr>
              <a:t>		return z;</a:t>
            </a:r>
          </a:p>
          <a:p>
            <a:pPr>
              <a:lnSpc>
                <a:spcPct val="80000"/>
              </a:lnSpc>
              <a:buSzPct val="85000"/>
              <a:buFontTx/>
              <a:buNone/>
            </a:pPr>
            <a:r>
              <a:rPr lang="en-US" altLang="zh-CN" sz="2000" dirty="0">
                <a:solidFill>
                  <a:srgbClr val="CC00CC"/>
                </a:solidFill>
                <a:latin typeface="Courier New" pitchFamily="49" charset="0"/>
                <a:cs typeface="Courier New" pitchFamily="49" charset="0"/>
              </a:rPr>
              <a:t>	} </a:t>
            </a:r>
          </a:p>
          <a:p>
            <a:pPr>
              <a:lnSpc>
                <a:spcPct val="80000"/>
              </a:lnSpc>
              <a:buSzPct val="85000"/>
              <a:buFontTx/>
              <a:buNone/>
            </a:pPr>
            <a:endParaRPr lang="en-US" altLang="zh-CN" sz="2000" dirty="0">
              <a:solidFill>
                <a:srgbClr val="CC00CC"/>
              </a:solidFill>
              <a:latin typeface="Courier New" pitchFamily="49" charset="0"/>
              <a:cs typeface="Courier New" pitchFamily="49" charset="0"/>
            </a:endParaRPr>
          </a:p>
          <a:p>
            <a:pPr>
              <a:lnSpc>
                <a:spcPct val="80000"/>
              </a:lnSpc>
              <a:buSzPct val="85000"/>
              <a:buFontTx/>
              <a:buNone/>
            </a:pPr>
            <a:r>
              <a:rPr lang="en-US" altLang="zh-CN" sz="2000" dirty="0">
                <a:solidFill>
                  <a:srgbClr val="0000FF"/>
                </a:solidFill>
                <a:latin typeface="Courier New" pitchFamily="49" charset="0"/>
                <a:cs typeface="Courier New" pitchFamily="49" charset="0"/>
              </a:rPr>
              <a:t>	</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Aver(</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x, </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y)</a:t>
            </a:r>
          </a:p>
          <a:p>
            <a:pPr>
              <a:lnSpc>
                <a:spcPct val="80000"/>
              </a:lnSpc>
              <a:buSzPct val="85000"/>
              <a:buFontTx/>
              <a:buNone/>
            </a:pPr>
            <a:r>
              <a:rPr lang="en-US" altLang="zh-CN" sz="2000" dirty="0">
                <a:solidFill>
                  <a:srgbClr val="FF0000"/>
                </a:solidFill>
                <a:latin typeface="Courier New" pitchFamily="49" charset="0"/>
                <a:cs typeface="Courier New" pitchFamily="49" charset="0"/>
              </a:rPr>
              <a:t>	{	</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z;</a:t>
            </a:r>
          </a:p>
          <a:p>
            <a:pPr>
              <a:lnSpc>
                <a:spcPct val="80000"/>
              </a:lnSpc>
              <a:buSzPct val="85000"/>
              <a:buFontTx/>
              <a:buNone/>
            </a:pPr>
            <a:r>
              <a:rPr lang="en-US" altLang="zh-CN" sz="2000" dirty="0">
                <a:solidFill>
                  <a:srgbClr val="FF0000"/>
                </a:solidFill>
                <a:latin typeface="Courier New" pitchFamily="49" charset="0"/>
                <a:cs typeface="Courier New" pitchFamily="49" charset="0"/>
              </a:rPr>
              <a:t>		z = </a:t>
            </a:r>
            <a:r>
              <a:rPr lang="en-US" altLang="zh-CN" sz="2000" dirty="0">
                <a:solidFill>
                  <a:srgbClr val="CC00CC"/>
                </a:solidFill>
                <a:latin typeface="Courier New" pitchFamily="49" charset="0"/>
                <a:cs typeface="Courier New" pitchFamily="49" charset="0"/>
              </a:rPr>
              <a:t>Sum</a:t>
            </a:r>
            <a:r>
              <a:rPr lang="en-US" altLang="zh-CN" sz="2000" dirty="0">
                <a:solidFill>
                  <a:srgbClr val="FF0000"/>
                </a:solidFill>
                <a:latin typeface="Courier New" pitchFamily="49" charset="0"/>
                <a:cs typeface="Courier New" pitchFamily="49" charset="0"/>
              </a:rPr>
              <a:t>(x, y) / 2;</a:t>
            </a:r>
          </a:p>
          <a:p>
            <a:pPr>
              <a:lnSpc>
                <a:spcPct val="80000"/>
              </a:lnSpc>
              <a:buSzPct val="85000"/>
              <a:buFontTx/>
              <a:buNone/>
            </a:pPr>
            <a:r>
              <a:rPr lang="en-US" altLang="zh-CN" sz="2000" dirty="0">
                <a:solidFill>
                  <a:srgbClr val="FF0000"/>
                </a:solidFill>
                <a:latin typeface="Courier New" pitchFamily="49" charset="0"/>
                <a:cs typeface="Courier New" pitchFamily="49" charset="0"/>
              </a:rPr>
              <a:t>		return z;</a:t>
            </a:r>
          </a:p>
          <a:p>
            <a:pPr>
              <a:lnSpc>
                <a:spcPct val="80000"/>
              </a:lnSpc>
              <a:buSzPct val="85000"/>
              <a:buFontTx/>
              <a:buNone/>
            </a:pPr>
            <a:r>
              <a:rPr lang="en-US" altLang="zh-CN" sz="2000" dirty="0">
                <a:solidFill>
                  <a:srgbClr val="FF0000"/>
                </a:solidFill>
                <a:latin typeface="Courier New" pitchFamily="49" charset="0"/>
                <a:cs typeface="Courier New" pitchFamily="49" charset="0"/>
              </a:rPr>
              <a:t>	} </a:t>
            </a:r>
          </a:p>
          <a:p>
            <a:pPr>
              <a:lnSpc>
                <a:spcPct val="80000"/>
              </a:lnSpc>
              <a:buSzPct val="85000"/>
              <a:buFontTx/>
              <a:buNone/>
            </a:pPr>
            <a:endParaRPr lang="en-US" altLang="zh-CN" sz="2000" dirty="0">
              <a:solidFill>
                <a:srgbClr val="FF0000"/>
              </a:solidFill>
              <a:latin typeface="Courier New" pitchFamily="49" charset="0"/>
              <a:cs typeface="Courier New" pitchFamily="49" charset="0"/>
            </a:endParaRPr>
          </a:p>
          <a:p>
            <a:pPr>
              <a:lnSpc>
                <a:spcPct val="80000"/>
              </a:lnSpc>
              <a:buSzPct val="85000"/>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main()</a:t>
            </a:r>
          </a:p>
          <a:p>
            <a:pPr>
              <a:lnSpc>
                <a:spcPct val="80000"/>
              </a:lnSpc>
              <a:buSzPct val="85000"/>
              <a:buFontTx/>
              <a:buNone/>
            </a:pPr>
            <a:r>
              <a:rPr lang="en-US" altLang="zh-CN" sz="2000" dirty="0">
                <a:latin typeface="Courier New" pitchFamily="49" charset="0"/>
                <a:cs typeface="Courier New" pitchFamily="49" charset="0"/>
              </a:rPr>
              <a:t>	{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 b, c;                                                     </a:t>
            </a:r>
          </a:p>
          <a:p>
            <a:pPr>
              <a:lnSpc>
                <a:spcPct val="80000"/>
              </a:lnSpc>
              <a:buSzPct val="85000"/>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d%d</a:t>
            </a:r>
            <a:r>
              <a:rPr lang="en-US" altLang="zh-CN" sz="2000" dirty="0">
                <a:latin typeface="Courier New" pitchFamily="49" charset="0"/>
                <a:cs typeface="Courier New" pitchFamily="49" charset="0"/>
              </a:rPr>
              <a:t>",&amp;a, &amp;b);</a:t>
            </a:r>
          </a:p>
          <a:p>
            <a:pPr>
              <a:lnSpc>
                <a:spcPct val="80000"/>
              </a:lnSpc>
              <a:buSzPct val="85000"/>
              <a:buFontTx/>
              <a:buNone/>
            </a:pPr>
            <a:r>
              <a:rPr lang="en-US" altLang="zh-CN" sz="2000" dirty="0">
                <a:latin typeface="Courier New" pitchFamily="49" charset="0"/>
                <a:cs typeface="Courier New" pitchFamily="49" charset="0"/>
              </a:rPr>
              <a:t>	 	c = </a:t>
            </a:r>
            <a:r>
              <a:rPr lang="en-US" altLang="zh-CN" sz="2000" dirty="0">
                <a:solidFill>
                  <a:srgbClr val="FF0000"/>
                </a:solidFill>
                <a:latin typeface="Courier New" pitchFamily="49" charset="0"/>
                <a:cs typeface="Courier New" pitchFamily="49" charset="0"/>
              </a:rPr>
              <a:t>Aver</a:t>
            </a:r>
            <a:r>
              <a:rPr lang="en-US" altLang="zh-CN" sz="2000" dirty="0">
                <a:latin typeface="Courier New" pitchFamily="49" charset="0"/>
                <a:cs typeface="Courier New" pitchFamily="49" charset="0"/>
              </a:rPr>
              <a:t>(a, b);</a:t>
            </a:r>
          </a:p>
          <a:p>
            <a:pPr>
              <a:lnSpc>
                <a:spcPct val="80000"/>
              </a:lnSpc>
              <a:buSzPct val="85000"/>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("%d", c); </a:t>
            </a:r>
          </a:p>
          <a:p>
            <a:pPr>
              <a:lnSpc>
                <a:spcPct val="80000"/>
              </a:lnSpc>
              <a:buSzPct val="85000"/>
              <a:buFontTx/>
              <a:buNone/>
            </a:pPr>
            <a:r>
              <a:rPr lang="en-US" altLang="zh-CN" sz="2000" dirty="0">
                <a:latin typeface="Courier New" pitchFamily="49" charset="0"/>
                <a:cs typeface="Courier New" pitchFamily="49" charset="0"/>
              </a:rPr>
              <a:t>		return 0;</a:t>
            </a:r>
          </a:p>
          <a:p>
            <a:pPr>
              <a:lnSpc>
                <a:spcPct val="80000"/>
              </a:lnSpc>
              <a:buSzPct val="85000"/>
              <a:buFontTx/>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15" name="Text Box 15"/>
          <p:cNvSpPr txBox="1">
            <a:spLocks noChangeArrowheads="1"/>
          </p:cNvSpPr>
          <p:nvPr/>
        </p:nvSpPr>
        <p:spPr bwMode="auto">
          <a:xfrm>
            <a:off x="9031288" y="41941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y</a:t>
            </a:r>
          </a:p>
        </p:txBody>
      </p:sp>
      <p:sp>
        <p:nvSpPr>
          <p:cNvPr id="16" name="Text Box 16"/>
          <p:cNvSpPr txBox="1">
            <a:spLocks noChangeArrowheads="1"/>
          </p:cNvSpPr>
          <p:nvPr/>
        </p:nvSpPr>
        <p:spPr bwMode="auto">
          <a:xfrm>
            <a:off x="9031288" y="38719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x</a:t>
            </a:r>
          </a:p>
        </p:txBody>
      </p:sp>
      <p:sp>
        <p:nvSpPr>
          <p:cNvPr id="17" name="Text Box 17"/>
          <p:cNvSpPr txBox="1">
            <a:spLocks noChangeArrowheads="1"/>
          </p:cNvSpPr>
          <p:nvPr/>
        </p:nvSpPr>
        <p:spPr bwMode="auto">
          <a:xfrm>
            <a:off x="7737475" y="4238625"/>
            <a:ext cx="8636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b(9)</a:t>
            </a:r>
          </a:p>
        </p:txBody>
      </p:sp>
      <p:sp>
        <p:nvSpPr>
          <p:cNvPr id="18" name="Text Box 18"/>
          <p:cNvSpPr txBox="1">
            <a:spLocks noChangeArrowheads="1"/>
          </p:cNvSpPr>
          <p:nvPr/>
        </p:nvSpPr>
        <p:spPr bwMode="auto">
          <a:xfrm>
            <a:off x="7737475" y="3878263"/>
            <a:ext cx="8636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a(7)</a:t>
            </a:r>
          </a:p>
        </p:txBody>
      </p:sp>
      <p:sp>
        <p:nvSpPr>
          <p:cNvPr id="19" name="Text Box 19"/>
          <p:cNvSpPr txBox="1">
            <a:spLocks noChangeArrowheads="1"/>
          </p:cNvSpPr>
          <p:nvPr/>
        </p:nvSpPr>
        <p:spPr bwMode="auto">
          <a:xfrm>
            <a:off x="9031288" y="27543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y</a:t>
            </a:r>
          </a:p>
        </p:txBody>
      </p:sp>
      <p:sp>
        <p:nvSpPr>
          <p:cNvPr id="20" name="Text Box 20"/>
          <p:cNvSpPr txBox="1">
            <a:spLocks noChangeArrowheads="1"/>
          </p:cNvSpPr>
          <p:nvPr/>
        </p:nvSpPr>
        <p:spPr bwMode="auto">
          <a:xfrm>
            <a:off x="9031288" y="239395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x</a:t>
            </a:r>
          </a:p>
        </p:txBody>
      </p:sp>
      <p:sp>
        <p:nvSpPr>
          <p:cNvPr id="21" name="Text Box 21"/>
          <p:cNvSpPr txBox="1">
            <a:spLocks noChangeArrowheads="1"/>
          </p:cNvSpPr>
          <p:nvPr/>
        </p:nvSpPr>
        <p:spPr bwMode="auto">
          <a:xfrm>
            <a:off x="7713663" y="2746375"/>
            <a:ext cx="817562"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y(9)</a:t>
            </a:r>
          </a:p>
        </p:txBody>
      </p:sp>
      <p:sp>
        <p:nvSpPr>
          <p:cNvPr id="22" name="Text Box 22"/>
          <p:cNvSpPr txBox="1">
            <a:spLocks noChangeArrowheads="1"/>
          </p:cNvSpPr>
          <p:nvPr/>
        </p:nvSpPr>
        <p:spPr bwMode="auto">
          <a:xfrm>
            <a:off x="7688263" y="2386013"/>
            <a:ext cx="8667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x(7)</a:t>
            </a:r>
          </a:p>
        </p:txBody>
      </p:sp>
      <p:sp>
        <p:nvSpPr>
          <p:cNvPr id="23" name="Text Box 23"/>
          <p:cNvSpPr txBox="1">
            <a:spLocks noChangeArrowheads="1"/>
          </p:cNvSpPr>
          <p:nvPr/>
        </p:nvSpPr>
        <p:spPr bwMode="auto">
          <a:xfrm>
            <a:off x="9031288" y="31146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z</a:t>
            </a:r>
          </a:p>
        </p:txBody>
      </p:sp>
      <p:sp>
        <p:nvSpPr>
          <p:cNvPr id="24" name="Text Box 24"/>
          <p:cNvSpPr txBox="1">
            <a:spLocks noChangeArrowheads="1"/>
          </p:cNvSpPr>
          <p:nvPr/>
        </p:nvSpPr>
        <p:spPr bwMode="auto">
          <a:xfrm>
            <a:off x="9031288" y="16287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z</a:t>
            </a:r>
          </a:p>
        </p:txBody>
      </p:sp>
      <p:sp>
        <p:nvSpPr>
          <p:cNvPr id="25" name="Text Box 25"/>
          <p:cNvSpPr txBox="1">
            <a:spLocks noChangeArrowheads="1"/>
          </p:cNvSpPr>
          <p:nvPr/>
        </p:nvSpPr>
        <p:spPr bwMode="auto">
          <a:xfrm>
            <a:off x="9031288" y="53197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26" name="Text Box 26"/>
          <p:cNvSpPr txBox="1">
            <a:spLocks noChangeArrowheads="1"/>
          </p:cNvSpPr>
          <p:nvPr/>
        </p:nvSpPr>
        <p:spPr bwMode="auto">
          <a:xfrm>
            <a:off x="9031288" y="499745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27" name="Text Box 27"/>
          <p:cNvSpPr txBox="1">
            <a:spLocks noChangeArrowheads="1"/>
          </p:cNvSpPr>
          <p:nvPr/>
        </p:nvSpPr>
        <p:spPr bwMode="auto">
          <a:xfrm>
            <a:off x="9031288" y="4598988"/>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c</a:t>
            </a:r>
          </a:p>
        </p:txBody>
      </p:sp>
      <p:sp>
        <p:nvSpPr>
          <p:cNvPr id="28" name="Text Box 28"/>
          <p:cNvSpPr txBox="1">
            <a:spLocks noChangeArrowheads="1"/>
          </p:cNvSpPr>
          <p:nvPr/>
        </p:nvSpPr>
        <p:spPr bwMode="auto">
          <a:xfrm>
            <a:off x="7977188" y="4643438"/>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a:t>
            </a:r>
          </a:p>
        </p:txBody>
      </p:sp>
      <p:sp>
        <p:nvSpPr>
          <p:cNvPr id="29" name="Text Box 29"/>
          <p:cNvSpPr txBox="1">
            <a:spLocks noChangeArrowheads="1"/>
          </p:cNvSpPr>
          <p:nvPr/>
        </p:nvSpPr>
        <p:spPr bwMode="auto">
          <a:xfrm>
            <a:off x="7977188" y="501491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9</a:t>
            </a:r>
          </a:p>
        </p:txBody>
      </p:sp>
      <p:sp>
        <p:nvSpPr>
          <p:cNvPr id="30" name="Text Box 30"/>
          <p:cNvSpPr txBox="1">
            <a:spLocks noChangeArrowheads="1"/>
          </p:cNvSpPr>
          <p:nvPr/>
        </p:nvSpPr>
        <p:spPr bwMode="auto">
          <a:xfrm>
            <a:off x="7977188" y="533876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7</a:t>
            </a:r>
          </a:p>
        </p:txBody>
      </p:sp>
      <p:sp>
        <p:nvSpPr>
          <p:cNvPr id="31" name="Text Box 31"/>
          <p:cNvSpPr txBox="1">
            <a:spLocks noChangeArrowheads="1"/>
          </p:cNvSpPr>
          <p:nvPr/>
        </p:nvSpPr>
        <p:spPr bwMode="auto">
          <a:xfrm>
            <a:off x="7929563" y="315912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a:t>
            </a:r>
          </a:p>
        </p:txBody>
      </p:sp>
      <p:sp>
        <p:nvSpPr>
          <p:cNvPr id="32" name="Text Box 32"/>
          <p:cNvSpPr txBox="1">
            <a:spLocks noChangeArrowheads="1"/>
          </p:cNvSpPr>
          <p:nvPr/>
        </p:nvSpPr>
        <p:spPr bwMode="auto">
          <a:xfrm>
            <a:off x="7545388" y="1628775"/>
            <a:ext cx="115252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?(16)</a:t>
            </a:r>
          </a:p>
        </p:txBody>
      </p:sp>
      <p:sp>
        <p:nvSpPr>
          <p:cNvPr id="44" name="Text Box 27"/>
          <p:cNvSpPr txBox="1">
            <a:spLocks noChangeArrowheads="1"/>
          </p:cNvSpPr>
          <p:nvPr/>
        </p:nvSpPr>
        <p:spPr bwMode="auto">
          <a:xfrm>
            <a:off x="9031288" y="3519488"/>
            <a:ext cx="2522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a:t>Aver</a:t>
            </a:r>
            <a:r>
              <a:rPr lang="zh-CN" altLang="en-US" sz="2000"/>
              <a:t>返回地址</a:t>
            </a:r>
            <a:endParaRPr lang="en-US" altLang="zh-CN" sz="2000"/>
          </a:p>
        </p:txBody>
      </p:sp>
      <p:sp>
        <p:nvSpPr>
          <p:cNvPr id="45" name="Text Box 27"/>
          <p:cNvSpPr txBox="1">
            <a:spLocks noChangeArrowheads="1"/>
          </p:cNvSpPr>
          <p:nvPr/>
        </p:nvSpPr>
        <p:spPr bwMode="auto">
          <a:xfrm>
            <a:off x="9031288" y="2079625"/>
            <a:ext cx="2522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a:t>Sum</a:t>
            </a:r>
            <a:r>
              <a:rPr lang="zh-CN" altLang="en-US" sz="2000"/>
              <a:t>返回地址</a:t>
            </a:r>
            <a:endParaRPr lang="en-US" altLang="zh-CN" sz="2000"/>
          </a:p>
        </p:txBody>
      </p:sp>
      <p:sp>
        <p:nvSpPr>
          <p:cNvPr id="46" name="Text Box 27"/>
          <p:cNvSpPr txBox="1">
            <a:spLocks noChangeArrowheads="1"/>
          </p:cNvSpPr>
          <p:nvPr/>
        </p:nvSpPr>
        <p:spPr bwMode="auto">
          <a:xfrm>
            <a:off x="9031288" y="5724525"/>
            <a:ext cx="2522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a:t>main</a:t>
            </a:r>
            <a:r>
              <a:rPr lang="zh-CN" altLang="en-US" sz="2000"/>
              <a:t>返回地址</a:t>
            </a:r>
            <a:endParaRPr lang="en-US" altLang="zh-CN" sz="2000"/>
          </a:p>
        </p:txBody>
      </p:sp>
      <p:sp>
        <p:nvSpPr>
          <p:cNvPr id="1026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26</a:t>
            </a:fld>
            <a:endParaRPr lang="en-US" altLang="zh-CN" sz="1200">
              <a:ea typeface="楷体_GB2312" pitchFamily="49" charset="-122"/>
            </a:endParaRPr>
          </a:p>
        </p:txBody>
      </p:sp>
      <p:sp>
        <p:nvSpPr>
          <p:cNvPr id="43" name="Rectangle 13"/>
          <p:cNvSpPr>
            <a:spLocks noChangeArrowheads="1"/>
          </p:cNvSpPr>
          <p:nvPr/>
        </p:nvSpPr>
        <p:spPr bwMode="auto">
          <a:xfrm>
            <a:off x="5195888" y="5195888"/>
            <a:ext cx="1860550" cy="393700"/>
          </a:xfrm>
          <a:prstGeom prst="rect">
            <a:avLst/>
          </a:prstGeom>
          <a:noFill/>
          <a:ln w="9525">
            <a:solidFill>
              <a:srgbClr val="000000"/>
            </a:solidFill>
            <a:miter lim="800000"/>
            <a:headEnd/>
            <a:tailEnd/>
          </a:ln>
        </p:spPr>
        <p:txBody>
          <a:bodyPr/>
          <a:lstStyle/>
          <a:p>
            <a:pPr eaLnBrk="1" hangingPunct="1"/>
            <a:endParaRPr lang="zh-CN" altLang="en-US"/>
          </a:p>
        </p:txBody>
      </p:sp>
      <p:sp>
        <p:nvSpPr>
          <p:cNvPr id="48" name="Text Box 33"/>
          <p:cNvSpPr txBox="1">
            <a:spLocks noChangeArrowheads="1"/>
          </p:cNvSpPr>
          <p:nvPr/>
        </p:nvSpPr>
        <p:spPr bwMode="auto">
          <a:xfrm>
            <a:off x="5195888" y="5189538"/>
            <a:ext cx="1919287" cy="40005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2000"/>
              <a:t>输入</a:t>
            </a:r>
            <a:r>
              <a:rPr lang="en-US" altLang="zh-CN" sz="2000"/>
              <a:t>a</a:t>
            </a:r>
            <a:r>
              <a:rPr lang="zh-CN" altLang="en-US" sz="2000"/>
              <a:t>、</a:t>
            </a:r>
            <a:r>
              <a:rPr lang="en-US" altLang="zh-CN" sz="2000"/>
              <a:t>b</a:t>
            </a:r>
          </a:p>
        </p:txBody>
      </p:sp>
      <p:cxnSp>
        <p:nvCxnSpPr>
          <p:cNvPr id="49" name="直接箭头连接符 48"/>
          <p:cNvCxnSpPr>
            <a:cxnSpLocks noChangeShapeType="1"/>
          </p:cNvCxnSpPr>
          <p:nvPr/>
        </p:nvCxnSpPr>
        <p:spPr bwMode="auto">
          <a:xfrm flipH="1">
            <a:off x="6997700" y="5364163"/>
            <a:ext cx="298450" cy="12700"/>
          </a:xfrm>
          <a:prstGeom prst="straightConnector1">
            <a:avLst/>
          </a:prstGeom>
          <a:noFill/>
          <a:ln w="9525" algn="ctr">
            <a:solidFill>
              <a:schemeClr val="tx1"/>
            </a:solidFill>
            <a:round/>
            <a:headEnd type="arrow" w="med" len="med"/>
            <a:tailEnd type="none" w="sm"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3643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linds(horizontal)">
                                      <p:cBhvr>
                                        <p:cTn id="35" dur="500"/>
                                        <p:tgtEl>
                                          <p:spTgt spid="4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linds(horizontal)">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linds(horizontal)">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blinds(horizontal)">
                                      <p:cBhvr>
                                        <p:cTn id="68" dur="500"/>
                                        <p:tgtEl>
                                          <p:spTgt spid="15"/>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linds(horizontal)">
                                      <p:cBhvr>
                                        <p:cTn id="71" dur="500"/>
                                        <p:tgtEl>
                                          <p:spTgt spid="1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linds(horizontal)">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blinds(horizontal)">
                                      <p:cBhvr>
                                        <p:cTn id="79" dur="500"/>
                                        <p:tgtEl>
                                          <p:spTgt spid="18"/>
                                        </p:tgtEl>
                                      </p:cBhvr>
                                    </p:animEffect>
                                  </p:childTnLst>
                                </p:cTn>
                              </p:par>
                              <p:par>
                                <p:cTn id="80" presetID="3" presetClass="entr" presetSubtype="10" fill="hold"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linds(horizontal)">
                                      <p:cBhvr>
                                        <p:cTn id="87" dur="500"/>
                                        <p:tgtEl>
                                          <p:spTgt spid="2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blinds(horizontal)">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linds(horizontal)">
                                      <p:cBhvr>
                                        <p:cTn id="95" dur="500"/>
                                        <p:tgtEl>
                                          <p:spTgt spid="20"/>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blinds(horizontal)">
                                      <p:cBhvr>
                                        <p:cTn id="98" dur="500"/>
                                        <p:tgtEl>
                                          <p:spTgt spid="1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blinds(horizontal)">
                                      <p:cBhvr>
                                        <p:cTn id="101" dur="500"/>
                                        <p:tgtEl>
                                          <p:spTgt spid="45"/>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blinds(horizontal)">
                                      <p:cBhvr>
                                        <p:cTn id="106" dur="500"/>
                                        <p:tgtEl>
                                          <p:spTgt spid="2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blinds(horizontal)">
                                      <p:cBhvr>
                                        <p:cTn id="109" dur="500"/>
                                        <p:tgtEl>
                                          <p:spTgt spid="21"/>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blinds(horizontal)">
                                      <p:cBhvr>
                                        <p:cTn id="114" dur="500"/>
                                        <p:tgtEl>
                                          <p:spTgt spid="24"/>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blinds(horizontal)">
                                      <p:cBhvr>
                                        <p:cTn id="1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44" grpId="0"/>
      <p:bldP spid="45" grpId="0"/>
      <p:bldP spid="46" grpId="0"/>
      <p:bldP spid="43"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3"/>
          <p:cNvSpPr>
            <a:spLocks noChangeArrowheads="1"/>
          </p:cNvSpPr>
          <p:nvPr/>
        </p:nvSpPr>
        <p:spPr bwMode="auto">
          <a:xfrm>
            <a:off x="5195888" y="3338513"/>
            <a:ext cx="1438275" cy="382587"/>
          </a:xfrm>
          <a:prstGeom prst="rect">
            <a:avLst/>
          </a:prstGeom>
          <a:noFill/>
          <a:ln w="9525">
            <a:solidFill>
              <a:srgbClr val="000000"/>
            </a:solidFill>
            <a:miter lim="800000"/>
            <a:headEnd/>
            <a:tailEnd/>
          </a:ln>
        </p:spPr>
        <p:txBody>
          <a:bodyPr/>
          <a:lstStyle/>
          <a:p>
            <a:pPr eaLnBrk="1" hangingPunct="1"/>
            <a:endParaRPr lang="zh-CN" altLang="en-US"/>
          </a:p>
        </p:txBody>
      </p:sp>
      <p:sp>
        <p:nvSpPr>
          <p:cNvPr id="11267" name="标题 36"/>
          <p:cNvSpPr>
            <a:spLocks noGrp="1"/>
          </p:cNvSpPr>
          <p:nvPr>
            <p:ph type="title"/>
          </p:nvPr>
        </p:nvSpPr>
        <p:spPr/>
        <p:txBody>
          <a:bodyPr/>
          <a:lstStyle/>
          <a:p>
            <a:r>
              <a:rPr lang="en-US" altLang="zh-CN" dirty="0"/>
              <a:t>C</a:t>
            </a:r>
            <a:r>
              <a:rPr lang="zh-CN" altLang="en-US" dirty="0"/>
              <a:t>函数嵌套调用过程（续）</a:t>
            </a:r>
          </a:p>
        </p:txBody>
      </p:sp>
      <p:sp>
        <p:nvSpPr>
          <p:cNvPr id="11268" name="Rectangle 3"/>
          <p:cNvSpPr>
            <a:spLocks noGrp="1" noChangeArrowheads="1"/>
          </p:cNvSpPr>
          <p:nvPr>
            <p:ph idx="1"/>
          </p:nvPr>
        </p:nvSpPr>
        <p:spPr>
          <a:xfrm>
            <a:off x="92075" y="819150"/>
            <a:ext cx="6122988" cy="5949950"/>
          </a:xfrm>
        </p:spPr>
        <p:txBody>
          <a:bodyPr/>
          <a:lstStyle/>
          <a:p>
            <a:pPr>
              <a:lnSpc>
                <a:spcPct val="90000"/>
              </a:lnSpc>
              <a:buFont typeface="Wingdings" pitchFamily="2" charset="2"/>
              <a:buNone/>
            </a:pPr>
            <a:r>
              <a:rPr lang="en-US" altLang="zh-CN" sz="2000" dirty="0">
                <a:solidFill>
                  <a:srgbClr val="000066"/>
                </a:solidFill>
                <a:latin typeface="Courier New" pitchFamily="49" charset="0"/>
                <a:cs typeface="Courier New" pitchFamily="49" charset="0"/>
              </a:rPr>
              <a:t>	</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Sum(</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x, </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y)</a:t>
            </a:r>
          </a:p>
          <a:p>
            <a:pPr>
              <a:lnSpc>
                <a:spcPct val="80000"/>
              </a:lnSpc>
              <a:buSzPct val="85000"/>
              <a:buFontTx/>
              <a:buNone/>
            </a:pPr>
            <a:r>
              <a:rPr lang="en-US" altLang="zh-CN" sz="2000" dirty="0">
                <a:solidFill>
                  <a:srgbClr val="CC00CC"/>
                </a:solidFill>
                <a:latin typeface="Courier New" pitchFamily="49" charset="0"/>
                <a:cs typeface="Courier New" pitchFamily="49" charset="0"/>
              </a:rPr>
              <a:t>	{	</a:t>
            </a:r>
            <a:r>
              <a:rPr lang="en-US" altLang="zh-CN" sz="2000" dirty="0" err="1">
                <a:solidFill>
                  <a:srgbClr val="CC00CC"/>
                </a:solidFill>
                <a:latin typeface="Courier New" pitchFamily="49" charset="0"/>
                <a:cs typeface="Courier New" pitchFamily="49" charset="0"/>
              </a:rPr>
              <a:t>int</a:t>
            </a:r>
            <a:r>
              <a:rPr lang="en-US" altLang="zh-CN" sz="2000" dirty="0">
                <a:solidFill>
                  <a:srgbClr val="CC00CC"/>
                </a:solidFill>
                <a:latin typeface="Courier New" pitchFamily="49" charset="0"/>
                <a:cs typeface="Courier New" pitchFamily="49" charset="0"/>
              </a:rPr>
              <a:t> z;</a:t>
            </a:r>
          </a:p>
          <a:p>
            <a:pPr>
              <a:lnSpc>
                <a:spcPct val="80000"/>
              </a:lnSpc>
              <a:buSzPct val="85000"/>
              <a:buFontTx/>
              <a:buNone/>
            </a:pPr>
            <a:r>
              <a:rPr lang="en-US" altLang="zh-CN" sz="2000" dirty="0">
                <a:solidFill>
                  <a:srgbClr val="CC00CC"/>
                </a:solidFill>
                <a:latin typeface="Courier New" pitchFamily="49" charset="0"/>
                <a:cs typeface="Courier New" pitchFamily="49" charset="0"/>
              </a:rPr>
              <a:t>	   	z = x + y;</a:t>
            </a:r>
          </a:p>
          <a:p>
            <a:pPr>
              <a:lnSpc>
                <a:spcPct val="80000"/>
              </a:lnSpc>
              <a:buSzPct val="85000"/>
              <a:buFontTx/>
              <a:buNone/>
            </a:pPr>
            <a:r>
              <a:rPr lang="en-US" altLang="zh-CN" sz="2000" dirty="0">
                <a:solidFill>
                  <a:srgbClr val="CC00CC"/>
                </a:solidFill>
                <a:latin typeface="Courier New" pitchFamily="49" charset="0"/>
                <a:cs typeface="Courier New" pitchFamily="49" charset="0"/>
              </a:rPr>
              <a:t>		return z;</a:t>
            </a:r>
          </a:p>
          <a:p>
            <a:pPr>
              <a:lnSpc>
                <a:spcPct val="80000"/>
              </a:lnSpc>
              <a:buSzPct val="85000"/>
              <a:buFontTx/>
              <a:buNone/>
            </a:pPr>
            <a:r>
              <a:rPr lang="en-US" altLang="zh-CN" sz="2000" dirty="0">
                <a:solidFill>
                  <a:srgbClr val="CC00CC"/>
                </a:solidFill>
                <a:latin typeface="Courier New" pitchFamily="49" charset="0"/>
                <a:cs typeface="Courier New" pitchFamily="49" charset="0"/>
              </a:rPr>
              <a:t>	} </a:t>
            </a:r>
          </a:p>
          <a:p>
            <a:pPr>
              <a:lnSpc>
                <a:spcPct val="80000"/>
              </a:lnSpc>
              <a:buSzPct val="85000"/>
              <a:buFontTx/>
              <a:buNone/>
            </a:pPr>
            <a:endParaRPr lang="en-US" altLang="zh-CN" sz="2000" dirty="0">
              <a:solidFill>
                <a:srgbClr val="CC00CC"/>
              </a:solidFill>
              <a:latin typeface="Courier New" pitchFamily="49" charset="0"/>
              <a:cs typeface="Courier New" pitchFamily="49" charset="0"/>
            </a:endParaRPr>
          </a:p>
          <a:p>
            <a:pPr>
              <a:lnSpc>
                <a:spcPct val="80000"/>
              </a:lnSpc>
              <a:buSzPct val="85000"/>
              <a:buFontTx/>
              <a:buNone/>
            </a:pPr>
            <a:r>
              <a:rPr lang="en-US" altLang="zh-CN" sz="2000" dirty="0">
                <a:solidFill>
                  <a:srgbClr val="0000FF"/>
                </a:solidFill>
                <a:latin typeface="Courier New" pitchFamily="49" charset="0"/>
                <a:cs typeface="Courier New" pitchFamily="49" charset="0"/>
              </a:rPr>
              <a:t>	</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Aver(</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x, </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y)</a:t>
            </a:r>
          </a:p>
          <a:p>
            <a:pPr>
              <a:lnSpc>
                <a:spcPct val="80000"/>
              </a:lnSpc>
              <a:buSzPct val="85000"/>
              <a:buFontTx/>
              <a:buNone/>
            </a:pPr>
            <a:r>
              <a:rPr lang="en-US" altLang="zh-CN" sz="2000" dirty="0">
                <a:solidFill>
                  <a:srgbClr val="FF0000"/>
                </a:solidFill>
                <a:latin typeface="Courier New" pitchFamily="49" charset="0"/>
                <a:cs typeface="Courier New" pitchFamily="49" charset="0"/>
              </a:rPr>
              <a:t>	{	</a:t>
            </a:r>
            <a:r>
              <a:rPr lang="en-US" altLang="zh-CN" sz="2000" dirty="0" err="1">
                <a:solidFill>
                  <a:srgbClr val="FF0000"/>
                </a:solidFill>
                <a:latin typeface="Courier New" pitchFamily="49" charset="0"/>
                <a:cs typeface="Courier New" pitchFamily="49" charset="0"/>
              </a:rPr>
              <a:t>int</a:t>
            </a:r>
            <a:r>
              <a:rPr lang="en-US" altLang="zh-CN" sz="2000" dirty="0">
                <a:solidFill>
                  <a:srgbClr val="FF0000"/>
                </a:solidFill>
                <a:latin typeface="Courier New" pitchFamily="49" charset="0"/>
                <a:cs typeface="Courier New" pitchFamily="49" charset="0"/>
              </a:rPr>
              <a:t> z;</a:t>
            </a:r>
          </a:p>
          <a:p>
            <a:pPr>
              <a:lnSpc>
                <a:spcPct val="80000"/>
              </a:lnSpc>
              <a:buSzPct val="85000"/>
              <a:buFontTx/>
              <a:buNone/>
            </a:pPr>
            <a:r>
              <a:rPr lang="en-US" altLang="zh-CN" sz="2000" dirty="0">
                <a:solidFill>
                  <a:srgbClr val="FF0000"/>
                </a:solidFill>
                <a:latin typeface="Courier New" pitchFamily="49" charset="0"/>
                <a:cs typeface="Courier New" pitchFamily="49" charset="0"/>
              </a:rPr>
              <a:t>		z = </a:t>
            </a:r>
            <a:r>
              <a:rPr lang="en-US" altLang="zh-CN" sz="2000" dirty="0">
                <a:solidFill>
                  <a:srgbClr val="CC00CC"/>
                </a:solidFill>
                <a:latin typeface="Courier New" pitchFamily="49" charset="0"/>
                <a:cs typeface="Courier New" pitchFamily="49" charset="0"/>
              </a:rPr>
              <a:t>Sum</a:t>
            </a:r>
            <a:r>
              <a:rPr lang="en-US" altLang="zh-CN" sz="2000" dirty="0">
                <a:solidFill>
                  <a:srgbClr val="FF0000"/>
                </a:solidFill>
                <a:latin typeface="Courier New" pitchFamily="49" charset="0"/>
                <a:cs typeface="Courier New" pitchFamily="49" charset="0"/>
              </a:rPr>
              <a:t>(x, y) / 2;</a:t>
            </a:r>
          </a:p>
          <a:p>
            <a:pPr>
              <a:lnSpc>
                <a:spcPct val="80000"/>
              </a:lnSpc>
              <a:buSzPct val="85000"/>
              <a:buFontTx/>
              <a:buNone/>
            </a:pPr>
            <a:r>
              <a:rPr lang="en-US" altLang="zh-CN" sz="2000" dirty="0">
                <a:solidFill>
                  <a:srgbClr val="FF0000"/>
                </a:solidFill>
                <a:latin typeface="Courier New" pitchFamily="49" charset="0"/>
                <a:cs typeface="Courier New" pitchFamily="49" charset="0"/>
              </a:rPr>
              <a:t>		return z;</a:t>
            </a:r>
          </a:p>
          <a:p>
            <a:pPr>
              <a:lnSpc>
                <a:spcPct val="80000"/>
              </a:lnSpc>
              <a:buSzPct val="85000"/>
              <a:buFontTx/>
              <a:buNone/>
            </a:pPr>
            <a:r>
              <a:rPr lang="en-US" altLang="zh-CN" sz="2000" dirty="0">
                <a:solidFill>
                  <a:srgbClr val="FF0000"/>
                </a:solidFill>
                <a:latin typeface="Courier New" pitchFamily="49" charset="0"/>
                <a:cs typeface="Courier New" pitchFamily="49" charset="0"/>
              </a:rPr>
              <a:t>	} </a:t>
            </a:r>
          </a:p>
          <a:p>
            <a:pPr>
              <a:lnSpc>
                <a:spcPct val="80000"/>
              </a:lnSpc>
              <a:buSzPct val="85000"/>
              <a:buFontTx/>
              <a:buNone/>
            </a:pPr>
            <a:endParaRPr lang="en-US" altLang="zh-CN" sz="2000" dirty="0">
              <a:solidFill>
                <a:srgbClr val="FF0000"/>
              </a:solidFill>
              <a:latin typeface="Courier New" pitchFamily="49" charset="0"/>
              <a:cs typeface="Courier New" pitchFamily="49" charset="0"/>
            </a:endParaRPr>
          </a:p>
          <a:p>
            <a:pPr>
              <a:lnSpc>
                <a:spcPct val="80000"/>
              </a:lnSpc>
              <a:buSzPct val="85000"/>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main()</a:t>
            </a:r>
          </a:p>
          <a:p>
            <a:pPr>
              <a:lnSpc>
                <a:spcPct val="80000"/>
              </a:lnSpc>
              <a:buSzPct val="85000"/>
              <a:buFontTx/>
              <a:buNone/>
            </a:pPr>
            <a:r>
              <a:rPr lang="en-US" altLang="zh-CN" sz="2000" dirty="0">
                <a:latin typeface="Courier New" pitchFamily="49" charset="0"/>
                <a:cs typeface="Courier New" pitchFamily="49" charset="0"/>
              </a:rPr>
              <a:t>	{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 b, c;                                                     </a:t>
            </a:r>
          </a:p>
          <a:p>
            <a:pPr>
              <a:lnSpc>
                <a:spcPct val="80000"/>
              </a:lnSpc>
              <a:buSzPct val="85000"/>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d%d</a:t>
            </a:r>
            <a:r>
              <a:rPr lang="en-US" altLang="zh-CN" sz="2000" dirty="0">
                <a:latin typeface="Courier New" pitchFamily="49" charset="0"/>
                <a:cs typeface="Courier New" pitchFamily="49" charset="0"/>
              </a:rPr>
              <a:t>",&amp;a, &amp;b);</a:t>
            </a:r>
          </a:p>
          <a:p>
            <a:pPr>
              <a:lnSpc>
                <a:spcPct val="80000"/>
              </a:lnSpc>
              <a:buSzPct val="85000"/>
              <a:buFontTx/>
              <a:buNone/>
            </a:pPr>
            <a:r>
              <a:rPr lang="en-US" altLang="zh-CN" sz="2000" dirty="0">
                <a:latin typeface="Courier New" pitchFamily="49" charset="0"/>
                <a:cs typeface="Courier New" pitchFamily="49" charset="0"/>
              </a:rPr>
              <a:t>	 	c = </a:t>
            </a:r>
            <a:r>
              <a:rPr lang="en-US" altLang="zh-CN" sz="2000" dirty="0">
                <a:solidFill>
                  <a:srgbClr val="FF0000"/>
                </a:solidFill>
                <a:latin typeface="Courier New" pitchFamily="49" charset="0"/>
                <a:cs typeface="Courier New" pitchFamily="49" charset="0"/>
              </a:rPr>
              <a:t>Aver</a:t>
            </a:r>
            <a:r>
              <a:rPr lang="en-US" altLang="zh-CN" sz="2000" dirty="0">
                <a:latin typeface="Courier New" pitchFamily="49" charset="0"/>
                <a:cs typeface="Courier New" pitchFamily="49" charset="0"/>
              </a:rPr>
              <a:t>(a, b);</a:t>
            </a:r>
          </a:p>
          <a:p>
            <a:pPr>
              <a:lnSpc>
                <a:spcPct val="80000"/>
              </a:lnSpc>
              <a:buSzPct val="85000"/>
              <a:buFontTx/>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("%d", c);</a:t>
            </a:r>
          </a:p>
          <a:p>
            <a:pPr>
              <a:lnSpc>
                <a:spcPct val="80000"/>
              </a:lnSpc>
              <a:buSzPct val="85000"/>
              <a:buFontTx/>
              <a:buNone/>
            </a:pPr>
            <a:r>
              <a:rPr lang="en-US" altLang="zh-CN" sz="2000" dirty="0">
                <a:latin typeface="Courier New" pitchFamily="49" charset="0"/>
                <a:cs typeface="Courier New" pitchFamily="49" charset="0"/>
              </a:rPr>
              <a:t>		return 0;</a:t>
            </a:r>
          </a:p>
          <a:p>
            <a:pPr>
              <a:lnSpc>
                <a:spcPct val="80000"/>
              </a:lnSpc>
              <a:buSzPct val="85000"/>
              <a:buFontTx/>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587809" name="Text Box 33"/>
          <p:cNvSpPr txBox="1">
            <a:spLocks noChangeArrowheads="1"/>
          </p:cNvSpPr>
          <p:nvPr/>
        </p:nvSpPr>
        <p:spPr bwMode="auto">
          <a:xfrm>
            <a:off x="5710238" y="333216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8</a:t>
            </a:r>
          </a:p>
        </p:txBody>
      </p:sp>
      <p:sp>
        <p:nvSpPr>
          <p:cNvPr id="36" name="Rectangle 13"/>
          <p:cNvSpPr>
            <a:spLocks noChangeArrowheads="1"/>
          </p:cNvSpPr>
          <p:nvPr/>
        </p:nvSpPr>
        <p:spPr bwMode="auto">
          <a:xfrm>
            <a:off x="5133975" y="1989138"/>
            <a:ext cx="1441450" cy="382587"/>
          </a:xfrm>
          <a:prstGeom prst="rect">
            <a:avLst/>
          </a:prstGeom>
          <a:noFill/>
          <a:ln w="9525">
            <a:solidFill>
              <a:srgbClr val="000000"/>
            </a:solidFill>
            <a:miter lim="800000"/>
            <a:headEnd/>
            <a:tailEnd/>
          </a:ln>
        </p:spPr>
        <p:txBody>
          <a:bodyPr/>
          <a:lstStyle/>
          <a:p>
            <a:pPr eaLnBrk="1" hangingPunct="1"/>
            <a:endParaRPr lang="zh-CN" altLang="en-US"/>
          </a:p>
        </p:txBody>
      </p:sp>
      <p:grpSp>
        <p:nvGrpSpPr>
          <p:cNvPr id="11271" name="组合 108"/>
          <p:cNvGrpSpPr>
            <a:grpSpLocks/>
          </p:cNvGrpSpPr>
          <p:nvPr/>
        </p:nvGrpSpPr>
        <p:grpSpPr bwMode="auto">
          <a:xfrm>
            <a:off x="6994524" y="1079978"/>
            <a:ext cx="1860553" cy="5094327"/>
            <a:chOff x="3671898" y="1224735"/>
            <a:chExt cx="1395157" cy="5093666"/>
          </a:xfrm>
          <a:noFill/>
        </p:grpSpPr>
        <p:sp>
          <p:nvSpPr>
            <p:cNvPr id="11302" name="Rectangle 5"/>
            <p:cNvSpPr>
              <a:spLocks noChangeArrowheads="1"/>
            </p:cNvSpPr>
            <p:nvPr/>
          </p:nvSpPr>
          <p:spPr bwMode="auto">
            <a:xfrm>
              <a:off x="3986935" y="1368493"/>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03" name="Rectangle 6"/>
            <p:cNvSpPr>
              <a:spLocks noChangeArrowheads="1"/>
            </p:cNvSpPr>
            <p:nvPr/>
          </p:nvSpPr>
          <p:spPr bwMode="auto">
            <a:xfrm>
              <a:off x="3986935" y="2496415"/>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04" name="Rectangle 7"/>
            <p:cNvSpPr>
              <a:spLocks noChangeArrowheads="1"/>
            </p:cNvSpPr>
            <p:nvPr/>
          </p:nvSpPr>
          <p:spPr bwMode="auto">
            <a:xfrm>
              <a:off x="3986935" y="2877415"/>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05" name="Rectangle 8"/>
            <p:cNvSpPr>
              <a:spLocks noChangeArrowheads="1"/>
            </p:cNvSpPr>
            <p:nvPr/>
          </p:nvSpPr>
          <p:spPr bwMode="auto">
            <a:xfrm>
              <a:off x="3986935" y="4405843"/>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06" name="Rectangle 9"/>
            <p:cNvSpPr>
              <a:spLocks noChangeArrowheads="1"/>
            </p:cNvSpPr>
            <p:nvPr/>
          </p:nvSpPr>
          <p:spPr bwMode="auto">
            <a:xfrm>
              <a:off x="3986935" y="4023444"/>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07" name="Rectangle 10"/>
            <p:cNvSpPr>
              <a:spLocks noChangeArrowheads="1"/>
            </p:cNvSpPr>
            <p:nvPr/>
          </p:nvSpPr>
          <p:spPr bwMode="auto">
            <a:xfrm>
              <a:off x="3986935" y="2115415"/>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08" name="Rectangle 11"/>
            <p:cNvSpPr>
              <a:spLocks noChangeArrowheads="1"/>
            </p:cNvSpPr>
            <p:nvPr/>
          </p:nvSpPr>
          <p:spPr bwMode="auto">
            <a:xfrm>
              <a:off x="3671898" y="3303612"/>
              <a:ext cx="224987" cy="3077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1309" name="Rectangle 12"/>
            <p:cNvSpPr>
              <a:spLocks noChangeArrowheads="1"/>
            </p:cNvSpPr>
            <p:nvPr/>
          </p:nvSpPr>
          <p:spPr bwMode="auto">
            <a:xfrm>
              <a:off x="3986935" y="4788430"/>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10" name="Rectangle 13"/>
            <p:cNvSpPr>
              <a:spLocks noChangeArrowheads="1"/>
            </p:cNvSpPr>
            <p:nvPr/>
          </p:nvSpPr>
          <p:spPr bwMode="auto">
            <a:xfrm>
              <a:off x="3986935" y="5553416"/>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11" name="Rectangle 14"/>
            <p:cNvSpPr>
              <a:spLocks noChangeArrowheads="1"/>
            </p:cNvSpPr>
            <p:nvPr/>
          </p:nvSpPr>
          <p:spPr bwMode="auto">
            <a:xfrm>
              <a:off x="3986935" y="5170828"/>
              <a:ext cx="1080000" cy="382587"/>
            </a:xfrm>
            <a:prstGeom prst="rect">
              <a:avLst/>
            </a:prstGeom>
            <a:grpFill/>
            <a:ln w="9525">
              <a:solidFill>
                <a:srgbClr val="000000"/>
              </a:solidFill>
              <a:miter lim="800000"/>
              <a:headEnd/>
              <a:tailEnd/>
            </a:ln>
          </p:spPr>
          <p:txBody>
            <a:bodyPr/>
            <a:lstStyle/>
            <a:p>
              <a:pPr eaLnBrk="1" hangingPunct="1"/>
              <a:endParaRPr lang="zh-CN" altLang="en-US"/>
            </a:p>
          </p:txBody>
        </p:sp>
        <p:cxnSp>
          <p:nvCxnSpPr>
            <p:cNvPr id="11312" name="直接连接符 119"/>
            <p:cNvCxnSpPr>
              <a:cxnSpLocks noChangeShapeType="1"/>
            </p:cNvCxnSpPr>
            <p:nvPr/>
          </p:nvCxnSpPr>
          <p:spPr bwMode="auto">
            <a:xfrm>
              <a:off x="3986935" y="1233496"/>
              <a:ext cx="0" cy="180000"/>
            </a:xfrm>
            <a:prstGeom prst="line">
              <a:avLst/>
            </a:prstGeom>
            <a:grpFill/>
            <a:ln w="9525" algn="ctr">
              <a:solidFill>
                <a:schemeClr val="tx1"/>
              </a:solidFill>
              <a:round/>
              <a:headEnd/>
              <a:tailEnd/>
            </a:ln>
          </p:spPr>
        </p:cxnSp>
        <p:cxnSp>
          <p:nvCxnSpPr>
            <p:cNvPr id="11313" name="直接连接符 120"/>
            <p:cNvCxnSpPr>
              <a:cxnSpLocks noChangeShapeType="1"/>
            </p:cNvCxnSpPr>
            <p:nvPr/>
          </p:nvCxnSpPr>
          <p:spPr bwMode="auto">
            <a:xfrm>
              <a:off x="5067055" y="1224735"/>
              <a:ext cx="0" cy="180000"/>
            </a:xfrm>
            <a:prstGeom prst="line">
              <a:avLst/>
            </a:prstGeom>
            <a:grpFill/>
            <a:ln w="9525" algn="ctr">
              <a:solidFill>
                <a:schemeClr val="tx1"/>
              </a:solidFill>
              <a:round/>
              <a:headEnd/>
              <a:tailEnd/>
            </a:ln>
          </p:spPr>
        </p:cxnSp>
        <p:sp>
          <p:nvSpPr>
            <p:cNvPr id="11314" name="Rectangle 13"/>
            <p:cNvSpPr>
              <a:spLocks noChangeArrowheads="1"/>
            </p:cNvSpPr>
            <p:nvPr/>
          </p:nvSpPr>
          <p:spPr bwMode="auto">
            <a:xfrm>
              <a:off x="3986935" y="5935814"/>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15" name="Rectangle 13"/>
            <p:cNvSpPr>
              <a:spLocks noChangeArrowheads="1"/>
            </p:cNvSpPr>
            <p:nvPr/>
          </p:nvSpPr>
          <p:spPr bwMode="auto">
            <a:xfrm>
              <a:off x="3986935" y="3640857"/>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16" name="Rectangle 13"/>
            <p:cNvSpPr>
              <a:spLocks noChangeArrowheads="1"/>
            </p:cNvSpPr>
            <p:nvPr/>
          </p:nvSpPr>
          <p:spPr bwMode="auto">
            <a:xfrm>
              <a:off x="3986935" y="3258458"/>
              <a:ext cx="1080000" cy="382587"/>
            </a:xfrm>
            <a:prstGeom prst="rect">
              <a:avLst/>
            </a:prstGeom>
            <a:grpFill/>
            <a:ln w="9525">
              <a:solidFill>
                <a:srgbClr val="000000"/>
              </a:solidFill>
              <a:miter lim="800000"/>
              <a:headEnd/>
              <a:tailEnd/>
            </a:ln>
          </p:spPr>
          <p:txBody>
            <a:bodyPr/>
            <a:lstStyle/>
            <a:p>
              <a:pPr eaLnBrk="1" hangingPunct="1"/>
              <a:endParaRPr lang="zh-CN" altLang="en-US"/>
            </a:p>
          </p:txBody>
        </p:sp>
        <p:sp>
          <p:nvSpPr>
            <p:cNvPr id="11317" name="Rectangle 13"/>
            <p:cNvSpPr>
              <a:spLocks noChangeArrowheads="1"/>
            </p:cNvSpPr>
            <p:nvPr/>
          </p:nvSpPr>
          <p:spPr bwMode="auto">
            <a:xfrm>
              <a:off x="3986935" y="1741268"/>
              <a:ext cx="1080000" cy="382587"/>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126" name="Text Box 15"/>
          <p:cNvSpPr txBox="1">
            <a:spLocks noChangeArrowheads="1"/>
          </p:cNvSpPr>
          <p:nvPr/>
        </p:nvSpPr>
        <p:spPr bwMode="auto">
          <a:xfrm>
            <a:off x="9031288" y="419417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y</a:t>
            </a:r>
          </a:p>
        </p:txBody>
      </p:sp>
      <p:sp>
        <p:nvSpPr>
          <p:cNvPr id="127" name="Text Box 16"/>
          <p:cNvSpPr txBox="1">
            <a:spLocks noChangeArrowheads="1"/>
          </p:cNvSpPr>
          <p:nvPr/>
        </p:nvSpPr>
        <p:spPr bwMode="auto">
          <a:xfrm>
            <a:off x="9031288" y="3871913"/>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x</a:t>
            </a:r>
          </a:p>
        </p:txBody>
      </p:sp>
      <p:sp>
        <p:nvSpPr>
          <p:cNvPr id="128" name="Text Box 17"/>
          <p:cNvSpPr txBox="1">
            <a:spLocks noChangeArrowheads="1"/>
          </p:cNvSpPr>
          <p:nvPr/>
        </p:nvSpPr>
        <p:spPr bwMode="auto">
          <a:xfrm>
            <a:off x="7737475" y="4238625"/>
            <a:ext cx="8636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b(9)</a:t>
            </a:r>
          </a:p>
        </p:txBody>
      </p:sp>
      <p:sp>
        <p:nvSpPr>
          <p:cNvPr id="129" name="Text Box 18"/>
          <p:cNvSpPr txBox="1">
            <a:spLocks noChangeArrowheads="1"/>
          </p:cNvSpPr>
          <p:nvPr/>
        </p:nvSpPr>
        <p:spPr bwMode="auto">
          <a:xfrm>
            <a:off x="7737475" y="3878263"/>
            <a:ext cx="8636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a(7)</a:t>
            </a:r>
          </a:p>
        </p:txBody>
      </p:sp>
      <p:sp>
        <p:nvSpPr>
          <p:cNvPr id="130" name="Text Box 19"/>
          <p:cNvSpPr txBox="1">
            <a:spLocks noChangeArrowheads="1"/>
          </p:cNvSpPr>
          <p:nvPr/>
        </p:nvSpPr>
        <p:spPr bwMode="auto">
          <a:xfrm>
            <a:off x="9031288" y="2754313"/>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y</a:t>
            </a:r>
          </a:p>
        </p:txBody>
      </p:sp>
      <p:sp>
        <p:nvSpPr>
          <p:cNvPr id="131" name="Text Box 20"/>
          <p:cNvSpPr txBox="1">
            <a:spLocks noChangeArrowheads="1"/>
          </p:cNvSpPr>
          <p:nvPr/>
        </p:nvSpPr>
        <p:spPr bwMode="auto">
          <a:xfrm>
            <a:off x="9031288" y="2393950"/>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x</a:t>
            </a:r>
          </a:p>
        </p:txBody>
      </p:sp>
      <p:sp>
        <p:nvSpPr>
          <p:cNvPr id="132" name="Text Box 21"/>
          <p:cNvSpPr txBox="1">
            <a:spLocks noChangeArrowheads="1"/>
          </p:cNvSpPr>
          <p:nvPr/>
        </p:nvSpPr>
        <p:spPr bwMode="auto">
          <a:xfrm>
            <a:off x="7713663" y="2746375"/>
            <a:ext cx="817562"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y(9)</a:t>
            </a:r>
          </a:p>
        </p:txBody>
      </p:sp>
      <p:sp>
        <p:nvSpPr>
          <p:cNvPr id="133" name="Text Box 22"/>
          <p:cNvSpPr txBox="1">
            <a:spLocks noChangeArrowheads="1"/>
          </p:cNvSpPr>
          <p:nvPr/>
        </p:nvSpPr>
        <p:spPr bwMode="auto">
          <a:xfrm>
            <a:off x="7688263" y="2386013"/>
            <a:ext cx="8667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x(7)</a:t>
            </a:r>
          </a:p>
        </p:txBody>
      </p:sp>
      <p:sp>
        <p:nvSpPr>
          <p:cNvPr id="134" name="Text Box 23"/>
          <p:cNvSpPr txBox="1">
            <a:spLocks noChangeArrowheads="1"/>
          </p:cNvSpPr>
          <p:nvPr/>
        </p:nvSpPr>
        <p:spPr bwMode="auto">
          <a:xfrm>
            <a:off x="9031288" y="311467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z</a:t>
            </a:r>
          </a:p>
        </p:txBody>
      </p:sp>
      <p:sp>
        <p:nvSpPr>
          <p:cNvPr id="135" name="Text Box 24"/>
          <p:cNvSpPr txBox="1">
            <a:spLocks noChangeArrowheads="1"/>
          </p:cNvSpPr>
          <p:nvPr/>
        </p:nvSpPr>
        <p:spPr bwMode="auto">
          <a:xfrm>
            <a:off x="9031288" y="162877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z</a:t>
            </a:r>
          </a:p>
        </p:txBody>
      </p:sp>
      <p:sp>
        <p:nvSpPr>
          <p:cNvPr id="136" name="Text Box 25"/>
          <p:cNvSpPr txBox="1">
            <a:spLocks noChangeArrowheads="1"/>
          </p:cNvSpPr>
          <p:nvPr/>
        </p:nvSpPr>
        <p:spPr bwMode="auto">
          <a:xfrm>
            <a:off x="9031288" y="5319713"/>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137" name="Text Box 26"/>
          <p:cNvSpPr txBox="1">
            <a:spLocks noChangeArrowheads="1"/>
          </p:cNvSpPr>
          <p:nvPr/>
        </p:nvSpPr>
        <p:spPr bwMode="auto">
          <a:xfrm>
            <a:off x="9031288" y="4997450"/>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138" name="Text Box 27"/>
          <p:cNvSpPr txBox="1">
            <a:spLocks noChangeArrowheads="1"/>
          </p:cNvSpPr>
          <p:nvPr/>
        </p:nvSpPr>
        <p:spPr bwMode="auto">
          <a:xfrm>
            <a:off x="9031288" y="4598988"/>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c</a:t>
            </a:r>
          </a:p>
        </p:txBody>
      </p:sp>
      <p:sp>
        <p:nvSpPr>
          <p:cNvPr id="139" name="Text Box 28"/>
          <p:cNvSpPr txBox="1">
            <a:spLocks noChangeArrowheads="1"/>
          </p:cNvSpPr>
          <p:nvPr/>
        </p:nvSpPr>
        <p:spPr bwMode="auto">
          <a:xfrm>
            <a:off x="7940411" y="4643438"/>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a:t>
            </a:r>
          </a:p>
        </p:txBody>
      </p:sp>
      <p:sp>
        <p:nvSpPr>
          <p:cNvPr id="140" name="Text Box 29"/>
          <p:cNvSpPr txBox="1">
            <a:spLocks noChangeArrowheads="1"/>
          </p:cNvSpPr>
          <p:nvPr/>
        </p:nvSpPr>
        <p:spPr bwMode="auto">
          <a:xfrm>
            <a:off x="7977188" y="501491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9</a:t>
            </a:r>
          </a:p>
        </p:txBody>
      </p:sp>
      <p:sp>
        <p:nvSpPr>
          <p:cNvPr id="141" name="Text Box 30"/>
          <p:cNvSpPr txBox="1">
            <a:spLocks noChangeArrowheads="1"/>
          </p:cNvSpPr>
          <p:nvPr/>
        </p:nvSpPr>
        <p:spPr bwMode="auto">
          <a:xfrm>
            <a:off x="7977188" y="5338763"/>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t>7</a:t>
            </a:r>
          </a:p>
        </p:txBody>
      </p:sp>
      <p:sp>
        <p:nvSpPr>
          <p:cNvPr id="142" name="Text Box 31"/>
          <p:cNvSpPr txBox="1">
            <a:spLocks noChangeArrowheads="1"/>
          </p:cNvSpPr>
          <p:nvPr/>
        </p:nvSpPr>
        <p:spPr bwMode="auto">
          <a:xfrm>
            <a:off x="7929563" y="315912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a:t>
            </a:r>
          </a:p>
        </p:txBody>
      </p:sp>
      <p:sp>
        <p:nvSpPr>
          <p:cNvPr id="143" name="Text Box 32"/>
          <p:cNvSpPr txBox="1">
            <a:spLocks noChangeArrowheads="1"/>
          </p:cNvSpPr>
          <p:nvPr/>
        </p:nvSpPr>
        <p:spPr bwMode="auto">
          <a:xfrm>
            <a:off x="7545388" y="1628775"/>
            <a:ext cx="115252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?(16)</a:t>
            </a:r>
          </a:p>
        </p:txBody>
      </p:sp>
      <p:sp>
        <p:nvSpPr>
          <p:cNvPr id="144" name="Text Box 27"/>
          <p:cNvSpPr txBox="1">
            <a:spLocks noChangeArrowheads="1"/>
          </p:cNvSpPr>
          <p:nvPr/>
        </p:nvSpPr>
        <p:spPr bwMode="auto">
          <a:xfrm>
            <a:off x="9031288" y="3519488"/>
            <a:ext cx="2522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dirty="0"/>
              <a:t>Aver</a:t>
            </a:r>
            <a:r>
              <a:rPr lang="zh-CN" altLang="en-US" sz="2000" dirty="0"/>
              <a:t>返回地址</a:t>
            </a:r>
            <a:endParaRPr lang="en-US" altLang="zh-CN" sz="2000" dirty="0"/>
          </a:p>
        </p:txBody>
      </p:sp>
      <p:sp>
        <p:nvSpPr>
          <p:cNvPr id="145" name="Text Box 27"/>
          <p:cNvSpPr txBox="1">
            <a:spLocks noChangeArrowheads="1"/>
          </p:cNvSpPr>
          <p:nvPr/>
        </p:nvSpPr>
        <p:spPr bwMode="auto">
          <a:xfrm>
            <a:off x="9031288" y="2079625"/>
            <a:ext cx="2522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a:t>Sum</a:t>
            </a:r>
            <a:r>
              <a:rPr lang="zh-CN" altLang="en-US" sz="2000"/>
              <a:t>返回地址</a:t>
            </a:r>
            <a:endParaRPr lang="en-US" altLang="zh-CN" sz="2000"/>
          </a:p>
        </p:txBody>
      </p:sp>
      <p:sp>
        <p:nvSpPr>
          <p:cNvPr id="146" name="Text Box 27"/>
          <p:cNvSpPr txBox="1">
            <a:spLocks noChangeArrowheads="1"/>
          </p:cNvSpPr>
          <p:nvPr/>
        </p:nvSpPr>
        <p:spPr bwMode="auto">
          <a:xfrm>
            <a:off x="9031288" y="5724525"/>
            <a:ext cx="2522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000"/>
              <a:t>main</a:t>
            </a:r>
            <a:r>
              <a:rPr lang="zh-CN" altLang="en-US" sz="2000"/>
              <a:t>返回地址</a:t>
            </a:r>
            <a:endParaRPr lang="en-US" altLang="zh-CN" sz="2000"/>
          </a:p>
        </p:txBody>
      </p:sp>
      <p:sp>
        <p:nvSpPr>
          <p:cNvPr id="147" name="Text Box 34"/>
          <p:cNvSpPr txBox="1">
            <a:spLocks noChangeArrowheads="1"/>
          </p:cNvSpPr>
          <p:nvPr/>
        </p:nvSpPr>
        <p:spPr bwMode="auto">
          <a:xfrm>
            <a:off x="5495925" y="1976438"/>
            <a:ext cx="742950" cy="461962"/>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CC00CC"/>
                </a:solidFill>
              </a:rPr>
              <a:t>16</a:t>
            </a:r>
          </a:p>
        </p:txBody>
      </p:sp>
      <p:sp>
        <p:nvSpPr>
          <p:cNvPr id="587810" name="Text Box 34"/>
          <p:cNvSpPr txBox="1">
            <a:spLocks noChangeArrowheads="1"/>
          </p:cNvSpPr>
          <p:nvPr/>
        </p:nvSpPr>
        <p:spPr bwMode="auto">
          <a:xfrm>
            <a:off x="8135938" y="315912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8</a:t>
            </a:r>
          </a:p>
        </p:txBody>
      </p:sp>
      <p:cxnSp>
        <p:nvCxnSpPr>
          <p:cNvPr id="151" name="直接箭头连接符 150"/>
          <p:cNvCxnSpPr>
            <a:cxnSpLocks noChangeShapeType="1"/>
          </p:cNvCxnSpPr>
          <p:nvPr/>
        </p:nvCxnSpPr>
        <p:spPr bwMode="auto">
          <a:xfrm flipH="1">
            <a:off x="6513513" y="1943100"/>
            <a:ext cx="301625" cy="180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4" name="直接箭头连接符 153"/>
          <p:cNvCxnSpPr>
            <a:cxnSpLocks noChangeShapeType="1"/>
          </p:cNvCxnSpPr>
          <p:nvPr/>
        </p:nvCxnSpPr>
        <p:spPr bwMode="auto">
          <a:xfrm flipH="1">
            <a:off x="6575425" y="3338513"/>
            <a:ext cx="300038" cy="180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6" name="Rectangle 13"/>
          <p:cNvSpPr>
            <a:spLocks noChangeArrowheads="1"/>
          </p:cNvSpPr>
          <p:nvPr/>
        </p:nvSpPr>
        <p:spPr bwMode="auto">
          <a:xfrm>
            <a:off x="5195888" y="4965700"/>
            <a:ext cx="1438275" cy="382588"/>
          </a:xfrm>
          <a:prstGeom prst="rect">
            <a:avLst/>
          </a:prstGeom>
          <a:noFill/>
          <a:ln w="9525">
            <a:solidFill>
              <a:srgbClr val="000000"/>
            </a:solidFill>
            <a:miter lim="800000"/>
            <a:headEnd/>
            <a:tailEnd/>
          </a:ln>
        </p:spPr>
        <p:txBody>
          <a:bodyPr/>
          <a:lstStyle/>
          <a:p>
            <a:pPr eaLnBrk="1" hangingPunct="1"/>
            <a:endParaRPr lang="zh-CN" altLang="en-US"/>
          </a:p>
        </p:txBody>
      </p:sp>
      <p:sp>
        <p:nvSpPr>
          <p:cNvPr id="157" name="Text Box 33"/>
          <p:cNvSpPr txBox="1">
            <a:spLocks noChangeArrowheads="1"/>
          </p:cNvSpPr>
          <p:nvPr/>
        </p:nvSpPr>
        <p:spPr bwMode="auto">
          <a:xfrm>
            <a:off x="5254625" y="4959350"/>
            <a:ext cx="1439863" cy="40005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2000" dirty="0"/>
              <a:t>输出</a:t>
            </a:r>
            <a:r>
              <a:rPr lang="en-US" altLang="zh-CN" sz="2000" dirty="0"/>
              <a:t>c</a:t>
            </a:r>
          </a:p>
        </p:txBody>
      </p:sp>
      <p:cxnSp>
        <p:nvCxnSpPr>
          <p:cNvPr id="158" name="直接箭头连接符 157"/>
          <p:cNvCxnSpPr>
            <a:cxnSpLocks noChangeShapeType="1"/>
          </p:cNvCxnSpPr>
          <p:nvPr/>
        </p:nvCxnSpPr>
        <p:spPr bwMode="auto">
          <a:xfrm flipH="1">
            <a:off x="6575425" y="4965700"/>
            <a:ext cx="298450" cy="180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5" name="Text Box 34"/>
          <p:cNvSpPr txBox="1">
            <a:spLocks noChangeArrowheads="1"/>
          </p:cNvSpPr>
          <p:nvPr/>
        </p:nvSpPr>
        <p:spPr bwMode="auto">
          <a:xfrm>
            <a:off x="8135938" y="464413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8</a:t>
            </a:r>
          </a:p>
        </p:txBody>
      </p:sp>
      <p:sp>
        <p:nvSpPr>
          <p:cNvPr id="11301"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9C62CE60-D52A-457F-92EB-ED020C9FE79B}" type="slidenum">
              <a:rPr lang="en-US" altLang="zh-CN" sz="1200">
                <a:ea typeface="楷体_GB2312" pitchFamily="49" charset="-122"/>
              </a:rPr>
              <a:pPr algn="r" eaLnBrk="1" hangingPunct="1"/>
              <a:t>27</a:t>
            </a:fld>
            <a:endParaRPr lang="en-US" altLang="zh-CN" sz="1200">
              <a:ea typeface="楷体_GB2312" pitchFamily="49" charset="-122"/>
            </a:endParaRPr>
          </a:p>
        </p:txBody>
      </p:sp>
    </p:spTree>
    <p:extLst>
      <p:ext uri="{BB962C8B-B14F-4D97-AF65-F5344CB8AC3E}">
        <p14:creationId xmlns:p14="http://schemas.microsoft.com/office/powerpoint/2010/main" val="1799526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4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3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3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78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780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8781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4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29"/>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28"/>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2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136"/>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37"/>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39"/>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146"/>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55"/>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1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587809" grpId="0"/>
      <p:bldP spid="36" grpId="0" animBg="1"/>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587810" grpId="0"/>
      <p:bldP spid="587810" grpId="1"/>
      <p:bldP spid="156" grpId="0" animBg="1"/>
      <p:bldP spid="157" grpId="0"/>
      <p:bldP spid="155" grpId="0"/>
      <p:bldP spid="15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latin typeface="宋体" pitchFamily="2" charset="-122"/>
              </a:rPr>
              <a:t>函数的</a:t>
            </a:r>
            <a:r>
              <a:rPr lang="zh-CN" altLang="en-US" dirty="0">
                <a:solidFill>
                  <a:srgbClr val="FF0000"/>
                </a:solidFill>
                <a:latin typeface="宋体" pitchFamily="2" charset="-122"/>
              </a:rPr>
              <a:t>递归</a:t>
            </a:r>
            <a:r>
              <a:rPr lang="zh-CN" altLang="en-US" dirty="0"/>
              <a:t>（</a:t>
            </a:r>
            <a:r>
              <a:rPr lang="en-US" altLang="zh-CN" dirty="0"/>
              <a:t>recursion</a:t>
            </a:r>
            <a:r>
              <a:rPr lang="zh-CN" altLang="en-US" dirty="0"/>
              <a:t>）</a:t>
            </a:r>
            <a:r>
              <a:rPr lang="zh-CN" altLang="en-US" dirty="0">
                <a:latin typeface="宋体" pitchFamily="2" charset="-122"/>
              </a:rPr>
              <a:t>调用</a:t>
            </a:r>
          </a:p>
        </p:txBody>
      </p:sp>
      <p:sp>
        <p:nvSpPr>
          <p:cNvPr id="5123" name="内容占位符 10"/>
          <p:cNvSpPr>
            <a:spLocks noGrp="1"/>
          </p:cNvSpPr>
          <p:nvPr>
            <p:ph idx="1"/>
          </p:nvPr>
        </p:nvSpPr>
        <p:spPr/>
        <p:txBody>
          <a:bodyPr/>
          <a:lstStyle/>
          <a:p>
            <a:r>
              <a:rPr lang="zh-CN" altLang="zh-CN" dirty="0"/>
              <a:t>即被调</a:t>
            </a:r>
            <a:r>
              <a:rPr lang="zh-CN" altLang="en-US" dirty="0"/>
              <a:t>函数的定义</a:t>
            </a:r>
            <a:r>
              <a:rPr lang="zh-CN" altLang="zh-CN" dirty="0"/>
              <a:t>中</a:t>
            </a:r>
            <a:r>
              <a:rPr lang="zh-CN" altLang="en-US" dirty="0"/>
              <a:t>直接或间接含有</a:t>
            </a:r>
            <a:r>
              <a:rPr lang="zh-CN" altLang="en-US" dirty="0">
                <a:solidFill>
                  <a:srgbClr val="FF0000"/>
                </a:solidFill>
              </a:rPr>
              <a:t>本</a:t>
            </a:r>
            <a:r>
              <a:rPr lang="zh-CN" altLang="en-US" dirty="0"/>
              <a:t>函数</a:t>
            </a:r>
            <a:r>
              <a:rPr lang="zh-CN" altLang="zh-CN" dirty="0"/>
              <a:t>的调用操作</a:t>
            </a:r>
          </a:p>
          <a:p>
            <a:endParaRPr lang="zh-CN" altLang="en-US" dirty="0"/>
          </a:p>
        </p:txBody>
      </p:sp>
      <p:sp>
        <p:nvSpPr>
          <p:cNvPr id="5125"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6130C88-FE3C-4236-B458-771E5804CD4D}" type="slidenum">
              <a:rPr lang="en-US" altLang="zh-CN" sz="1200">
                <a:ea typeface="楷体_GB2312" pitchFamily="49" charset="-122"/>
              </a:rPr>
              <a:pPr algn="r" eaLnBrk="1" hangingPunct="1"/>
              <a:t>28</a:t>
            </a:fld>
            <a:endParaRPr lang="en-US" altLang="zh-CN" sz="1200">
              <a:ea typeface="楷体_GB2312" pitchFamily="49" charset="-122"/>
            </a:endParaRPr>
          </a:p>
        </p:txBody>
      </p:sp>
      <p:sp>
        <p:nvSpPr>
          <p:cNvPr id="24" name="AutoShape 3">
            <a:extLst>
              <a:ext uri="{FF2B5EF4-FFF2-40B4-BE49-F238E27FC236}">
                <a16:creationId xmlns:a16="http://schemas.microsoft.com/office/drawing/2014/main" id="{FD1C3C14-75A1-4267-BE4E-8F75802C62C7}"/>
              </a:ext>
            </a:extLst>
          </p:cNvPr>
          <p:cNvSpPr>
            <a:spLocks noChangeAspect="1" noChangeArrowheads="1"/>
          </p:cNvSpPr>
          <p:nvPr/>
        </p:nvSpPr>
        <p:spPr bwMode="auto">
          <a:xfrm>
            <a:off x="514586" y="1813802"/>
            <a:ext cx="10798175" cy="333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nvGrpSpPr>
          <p:cNvPr id="2" name="组合 1">
            <a:extLst>
              <a:ext uri="{FF2B5EF4-FFF2-40B4-BE49-F238E27FC236}">
                <a16:creationId xmlns:a16="http://schemas.microsoft.com/office/drawing/2014/main" id="{6F34B79A-3066-46C5-90FE-B9B736BAAAA0}"/>
              </a:ext>
            </a:extLst>
          </p:cNvPr>
          <p:cNvGrpSpPr/>
          <p:nvPr/>
        </p:nvGrpSpPr>
        <p:grpSpPr>
          <a:xfrm>
            <a:off x="865277" y="1768828"/>
            <a:ext cx="4398449" cy="3311903"/>
            <a:chOff x="865277" y="1768828"/>
            <a:chExt cx="4398449" cy="3311903"/>
          </a:xfrm>
        </p:grpSpPr>
        <p:sp>
          <p:nvSpPr>
            <p:cNvPr id="25" name="Text Box 5">
              <a:extLst>
                <a:ext uri="{FF2B5EF4-FFF2-40B4-BE49-F238E27FC236}">
                  <a16:creationId xmlns:a16="http://schemas.microsoft.com/office/drawing/2014/main" id="{3EB165D2-8DAD-41C4-A4C5-E49DFA26E3E9}"/>
                </a:ext>
              </a:extLst>
            </p:cNvPr>
            <p:cNvSpPr txBox="1">
              <a:spLocks noChangeArrowheads="1"/>
            </p:cNvSpPr>
            <p:nvPr/>
          </p:nvSpPr>
          <p:spPr bwMode="auto">
            <a:xfrm>
              <a:off x="960354" y="2849109"/>
              <a:ext cx="1151826" cy="1512034"/>
            </a:xfrm>
            <a:prstGeom prst="rect">
              <a:avLst/>
            </a:prstGeom>
            <a:solidFill>
              <a:srgbClr val="FFFFFF"/>
            </a:solidFill>
            <a:ln w="9525">
              <a:solidFill>
                <a:srgbClr val="000000"/>
              </a:solidFill>
              <a:miter lim="800000"/>
              <a:headEnd/>
              <a:tailEnd/>
            </a:ln>
          </p:spPr>
          <p:txBody>
            <a:bodyPr lIns="18000" tIns="0" rIns="18000" bIns="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dirty="0">
                  <a:latin typeface="Calibri" pitchFamily="34" charset="0"/>
                </a:rPr>
                <a:t>if(...)</a:t>
              </a:r>
              <a:endParaRPr lang="en-US" altLang="zh-CN" dirty="0">
                <a:latin typeface="Times New Roman" pitchFamily="18" charset="0"/>
              </a:endParaRPr>
            </a:p>
            <a:p>
              <a:pPr algn="just" eaLnBrk="1" hangingPunct="1"/>
              <a:r>
                <a:rPr lang="en-US" altLang="zh-CN" dirty="0">
                  <a:solidFill>
                    <a:srgbClr val="FF0000"/>
                  </a:solidFill>
                  <a:latin typeface="Calibri" pitchFamily="34" charset="0"/>
                </a:rPr>
                <a:t>F1</a:t>
              </a:r>
              <a:endParaRPr lang="en-US" altLang="zh-CN" dirty="0">
                <a:solidFill>
                  <a:srgbClr val="FF0000"/>
                </a:solidFill>
                <a:latin typeface="Times New Roman" pitchFamily="18" charset="0"/>
              </a:endParaRPr>
            </a:p>
            <a:p>
              <a:pPr algn="just" eaLnBrk="1" hangingPunct="1"/>
              <a:r>
                <a:rPr lang="en-US" altLang="zh-CN" dirty="0">
                  <a:latin typeface="Calibri" pitchFamily="34" charset="0"/>
                </a:rPr>
                <a:t>else</a:t>
              </a:r>
              <a:endParaRPr lang="en-US" altLang="zh-CN" dirty="0">
                <a:latin typeface="Times New Roman" pitchFamily="18" charset="0"/>
              </a:endParaRPr>
            </a:p>
            <a:p>
              <a:pPr algn="just" eaLnBrk="1" hangingPunct="1"/>
              <a:r>
                <a:rPr lang="en-US" altLang="zh-CN" dirty="0">
                  <a:latin typeface="Times New Roman" pitchFamily="18" charset="0"/>
                </a:rPr>
                <a:t>...</a:t>
              </a:r>
              <a:endParaRPr lang="zh-CN" altLang="zh-CN" dirty="0"/>
            </a:p>
          </p:txBody>
        </p:sp>
        <p:sp>
          <p:nvSpPr>
            <p:cNvPr id="26" name="Line 6">
              <a:extLst>
                <a:ext uri="{FF2B5EF4-FFF2-40B4-BE49-F238E27FC236}">
                  <a16:creationId xmlns:a16="http://schemas.microsoft.com/office/drawing/2014/main" id="{44465FAE-AD16-4B80-8945-AA0A501366AF}"/>
                </a:ext>
              </a:extLst>
            </p:cNvPr>
            <p:cNvSpPr>
              <a:spLocks noChangeShapeType="1"/>
            </p:cNvSpPr>
            <p:nvPr/>
          </p:nvSpPr>
          <p:spPr bwMode="auto">
            <a:xfrm>
              <a:off x="1530811" y="4379133"/>
              <a:ext cx="0" cy="2878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7">
              <a:extLst>
                <a:ext uri="{FF2B5EF4-FFF2-40B4-BE49-F238E27FC236}">
                  <a16:creationId xmlns:a16="http://schemas.microsoft.com/office/drawing/2014/main" id="{583789CC-1760-4451-9A3F-FEAB8911ADFE}"/>
                </a:ext>
              </a:extLst>
            </p:cNvPr>
            <p:cNvSpPr>
              <a:spLocks noChangeShapeType="1"/>
            </p:cNvSpPr>
            <p:nvPr/>
          </p:nvSpPr>
          <p:spPr bwMode="auto">
            <a:xfrm flipH="1" flipV="1">
              <a:off x="1530811" y="2534289"/>
              <a:ext cx="0" cy="28783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8">
              <a:extLst>
                <a:ext uri="{FF2B5EF4-FFF2-40B4-BE49-F238E27FC236}">
                  <a16:creationId xmlns:a16="http://schemas.microsoft.com/office/drawing/2014/main" id="{35F5C1EF-0677-4AD0-AD7F-961553DAE4F6}"/>
                </a:ext>
              </a:extLst>
            </p:cNvPr>
            <p:cNvSpPr txBox="1">
              <a:spLocks noChangeArrowheads="1"/>
            </p:cNvSpPr>
            <p:nvPr/>
          </p:nvSpPr>
          <p:spPr bwMode="auto">
            <a:xfrm>
              <a:off x="876188" y="4648978"/>
              <a:ext cx="1295220" cy="431753"/>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Calibri" pitchFamily="34" charset="0"/>
                </a:rPr>
                <a:t>A2 }</a:t>
              </a:r>
              <a:endParaRPr lang="zh-CN" altLang="zh-CN"/>
            </a:p>
          </p:txBody>
        </p:sp>
        <p:sp>
          <p:nvSpPr>
            <p:cNvPr id="29" name="Line 9">
              <a:extLst>
                <a:ext uri="{FF2B5EF4-FFF2-40B4-BE49-F238E27FC236}">
                  <a16:creationId xmlns:a16="http://schemas.microsoft.com/office/drawing/2014/main" id="{F90747F6-E56A-4BB5-B177-418E6EDCABE5}"/>
                </a:ext>
              </a:extLst>
            </p:cNvPr>
            <p:cNvSpPr>
              <a:spLocks noChangeShapeType="1"/>
            </p:cNvSpPr>
            <p:nvPr/>
          </p:nvSpPr>
          <p:spPr bwMode="auto">
            <a:xfrm flipV="1">
              <a:off x="2091918" y="2308519"/>
              <a:ext cx="757493" cy="11171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10">
              <a:extLst>
                <a:ext uri="{FF2B5EF4-FFF2-40B4-BE49-F238E27FC236}">
                  <a16:creationId xmlns:a16="http://schemas.microsoft.com/office/drawing/2014/main" id="{E041D7FE-913F-45A3-B3E8-F23E4A78EA8B}"/>
                </a:ext>
              </a:extLst>
            </p:cNvPr>
            <p:cNvSpPr>
              <a:spLocks noChangeShapeType="1"/>
            </p:cNvSpPr>
            <p:nvPr/>
          </p:nvSpPr>
          <p:spPr bwMode="auto">
            <a:xfrm flipH="1" flipV="1">
              <a:off x="2060745" y="3478748"/>
              <a:ext cx="768404" cy="15839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11">
              <a:extLst>
                <a:ext uri="{FF2B5EF4-FFF2-40B4-BE49-F238E27FC236}">
                  <a16:creationId xmlns:a16="http://schemas.microsoft.com/office/drawing/2014/main" id="{D6483FE0-26D8-4AB8-96E4-010A1F1DFA41}"/>
                </a:ext>
              </a:extLst>
            </p:cNvPr>
            <p:cNvSpPr txBox="1">
              <a:spLocks noChangeArrowheads="1"/>
            </p:cNvSpPr>
            <p:nvPr/>
          </p:nvSpPr>
          <p:spPr bwMode="auto">
            <a:xfrm>
              <a:off x="865277" y="1768828"/>
              <a:ext cx="1343537" cy="720487"/>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F1</a:t>
              </a:r>
            </a:p>
            <a:p>
              <a:pPr algn="just" eaLnBrk="1" hangingPunct="1"/>
              <a:r>
                <a:rPr lang="en-US" altLang="zh-CN" dirty="0">
                  <a:latin typeface="Times New Roman" pitchFamily="18" charset="0"/>
                </a:rPr>
                <a:t>{</a:t>
              </a:r>
              <a:r>
                <a:rPr lang="en-US" altLang="zh-CN" dirty="0">
                  <a:latin typeface="Calibri" pitchFamily="34" charset="0"/>
                </a:rPr>
                <a:t> A1</a:t>
              </a:r>
              <a:endParaRPr lang="zh-CN" altLang="zh-CN" dirty="0"/>
            </a:p>
          </p:txBody>
        </p:sp>
        <p:sp>
          <p:nvSpPr>
            <p:cNvPr id="32" name="Text Box 12">
              <a:extLst>
                <a:ext uri="{FF2B5EF4-FFF2-40B4-BE49-F238E27FC236}">
                  <a16:creationId xmlns:a16="http://schemas.microsoft.com/office/drawing/2014/main" id="{5E9C5BFC-EDC8-4656-AA16-A88C654F6563}"/>
                </a:ext>
              </a:extLst>
            </p:cNvPr>
            <p:cNvSpPr txBox="1">
              <a:spLocks noChangeArrowheads="1"/>
            </p:cNvSpPr>
            <p:nvPr/>
          </p:nvSpPr>
          <p:spPr bwMode="auto">
            <a:xfrm>
              <a:off x="4591957" y="3118955"/>
              <a:ext cx="671769" cy="503711"/>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Times New Roman" pitchFamily="18" charset="0"/>
                </a:rPr>
                <a:t>...</a:t>
              </a:r>
              <a:endParaRPr lang="zh-CN" altLang="zh-CN"/>
            </a:p>
          </p:txBody>
        </p:sp>
        <p:sp>
          <p:nvSpPr>
            <p:cNvPr id="33" name="Text Box 13">
              <a:extLst>
                <a:ext uri="{FF2B5EF4-FFF2-40B4-BE49-F238E27FC236}">
                  <a16:creationId xmlns:a16="http://schemas.microsoft.com/office/drawing/2014/main" id="{1133FCC7-F0F7-487F-BCC9-ED6F9C8A35F1}"/>
                </a:ext>
              </a:extLst>
            </p:cNvPr>
            <p:cNvSpPr txBox="1">
              <a:spLocks noChangeArrowheads="1"/>
            </p:cNvSpPr>
            <p:nvPr/>
          </p:nvSpPr>
          <p:spPr bwMode="auto">
            <a:xfrm>
              <a:off x="3017743" y="2849109"/>
              <a:ext cx="1151826" cy="1512034"/>
            </a:xfrm>
            <a:prstGeom prst="rect">
              <a:avLst/>
            </a:prstGeom>
            <a:solidFill>
              <a:srgbClr val="FFFFFF"/>
            </a:solidFill>
            <a:ln w="9525">
              <a:solidFill>
                <a:srgbClr val="000000"/>
              </a:solidFill>
              <a:miter lim="800000"/>
              <a:headEnd/>
              <a:tailEnd/>
            </a:ln>
          </p:spPr>
          <p:txBody>
            <a:bodyPr lIns="18000" tIns="0" rIns="18000" bIns="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dirty="0">
                  <a:latin typeface="Calibri" pitchFamily="34" charset="0"/>
                </a:rPr>
                <a:t>if(...)</a:t>
              </a:r>
              <a:endParaRPr lang="en-US" altLang="zh-CN" dirty="0">
                <a:latin typeface="Times New Roman" pitchFamily="18" charset="0"/>
              </a:endParaRPr>
            </a:p>
            <a:p>
              <a:pPr algn="just" eaLnBrk="1" hangingPunct="1"/>
              <a:r>
                <a:rPr lang="en-US" altLang="zh-CN" dirty="0">
                  <a:solidFill>
                    <a:srgbClr val="FF0000"/>
                  </a:solidFill>
                  <a:latin typeface="Calibri" pitchFamily="34" charset="0"/>
                </a:rPr>
                <a:t>F1</a:t>
              </a:r>
              <a:endParaRPr lang="en-US" altLang="zh-CN" dirty="0">
                <a:solidFill>
                  <a:srgbClr val="FF0000"/>
                </a:solidFill>
                <a:latin typeface="Times New Roman" pitchFamily="18" charset="0"/>
              </a:endParaRPr>
            </a:p>
            <a:p>
              <a:pPr algn="just" eaLnBrk="1" hangingPunct="1"/>
              <a:r>
                <a:rPr lang="en-US" altLang="zh-CN" dirty="0">
                  <a:latin typeface="Calibri" pitchFamily="34" charset="0"/>
                </a:rPr>
                <a:t>else</a:t>
              </a:r>
              <a:endParaRPr lang="en-US" altLang="zh-CN" dirty="0">
                <a:latin typeface="Times New Roman" pitchFamily="18" charset="0"/>
              </a:endParaRPr>
            </a:p>
            <a:p>
              <a:pPr algn="just" eaLnBrk="1" hangingPunct="1"/>
              <a:r>
                <a:rPr lang="en-US" altLang="zh-CN" dirty="0">
                  <a:latin typeface="Times New Roman" pitchFamily="18" charset="0"/>
                </a:rPr>
                <a:t>...</a:t>
              </a:r>
              <a:endParaRPr lang="zh-CN" altLang="zh-CN" dirty="0"/>
            </a:p>
          </p:txBody>
        </p:sp>
        <p:sp>
          <p:nvSpPr>
            <p:cNvPr id="34" name="Line 14">
              <a:extLst>
                <a:ext uri="{FF2B5EF4-FFF2-40B4-BE49-F238E27FC236}">
                  <a16:creationId xmlns:a16="http://schemas.microsoft.com/office/drawing/2014/main" id="{B08AC04C-F319-4102-841C-105795D5C798}"/>
                </a:ext>
              </a:extLst>
            </p:cNvPr>
            <p:cNvSpPr>
              <a:spLocks noChangeShapeType="1"/>
            </p:cNvSpPr>
            <p:nvPr/>
          </p:nvSpPr>
          <p:spPr bwMode="auto">
            <a:xfrm>
              <a:off x="3588200" y="4379133"/>
              <a:ext cx="0" cy="2878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5">
              <a:extLst>
                <a:ext uri="{FF2B5EF4-FFF2-40B4-BE49-F238E27FC236}">
                  <a16:creationId xmlns:a16="http://schemas.microsoft.com/office/drawing/2014/main" id="{DA877337-1C93-4F91-9460-10C9FB996AC6}"/>
                </a:ext>
              </a:extLst>
            </p:cNvPr>
            <p:cNvSpPr>
              <a:spLocks noChangeShapeType="1"/>
            </p:cNvSpPr>
            <p:nvPr/>
          </p:nvSpPr>
          <p:spPr bwMode="auto">
            <a:xfrm flipH="1" flipV="1">
              <a:off x="3588200" y="2534289"/>
              <a:ext cx="0" cy="28783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16">
              <a:extLst>
                <a:ext uri="{FF2B5EF4-FFF2-40B4-BE49-F238E27FC236}">
                  <a16:creationId xmlns:a16="http://schemas.microsoft.com/office/drawing/2014/main" id="{7ECDB796-435F-4D8E-9A95-E6F5212E2153}"/>
                </a:ext>
              </a:extLst>
            </p:cNvPr>
            <p:cNvSpPr txBox="1">
              <a:spLocks noChangeArrowheads="1"/>
            </p:cNvSpPr>
            <p:nvPr/>
          </p:nvSpPr>
          <p:spPr bwMode="auto">
            <a:xfrm>
              <a:off x="2950722" y="4648978"/>
              <a:ext cx="1295220" cy="431753"/>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Calibri" pitchFamily="34" charset="0"/>
                </a:rPr>
                <a:t>A2 }</a:t>
              </a:r>
              <a:endParaRPr lang="zh-CN" altLang="zh-CN"/>
            </a:p>
          </p:txBody>
        </p:sp>
        <p:sp>
          <p:nvSpPr>
            <p:cNvPr id="37" name="Text Box 17">
              <a:extLst>
                <a:ext uri="{FF2B5EF4-FFF2-40B4-BE49-F238E27FC236}">
                  <a16:creationId xmlns:a16="http://schemas.microsoft.com/office/drawing/2014/main" id="{0505EC6B-1705-430E-BB6C-52CC4F7C7582}"/>
                </a:ext>
              </a:extLst>
            </p:cNvPr>
            <p:cNvSpPr txBox="1">
              <a:spLocks noChangeArrowheads="1"/>
            </p:cNvSpPr>
            <p:nvPr/>
          </p:nvSpPr>
          <p:spPr bwMode="auto">
            <a:xfrm>
              <a:off x="2905521" y="1768828"/>
              <a:ext cx="1343537" cy="720487"/>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F1</a:t>
              </a:r>
              <a:endParaRPr lang="en-US" altLang="zh-CN" dirty="0">
                <a:latin typeface="Times New Roman" pitchFamily="18" charset="0"/>
              </a:endParaRPr>
            </a:p>
            <a:p>
              <a:pPr algn="just" eaLnBrk="1" hangingPunct="1"/>
              <a:r>
                <a:rPr lang="en-US" altLang="zh-CN" dirty="0">
                  <a:latin typeface="Times New Roman" pitchFamily="18" charset="0"/>
                </a:rPr>
                <a:t>{</a:t>
              </a:r>
              <a:r>
                <a:rPr lang="en-US" altLang="zh-CN" dirty="0">
                  <a:latin typeface="Calibri" pitchFamily="34" charset="0"/>
                </a:rPr>
                <a:t> A1</a:t>
              </a:r>
              <a:endParaRPr lang="zh-CN" altLang="zh-CN" dirty="0"/>
            </a:p>
          </p:txBody>
        </p:sp>
      </p:grpSp>
      <p:grpSp>
        <p:nvGrpSpPr>
          <p:cNvPr id="3" name="组合 2">
            <a:extLst>
              <a:ext uri="{FF2B5EF4-FFF2-40B4-BE49-F238E27FC236}">
                <a16:creationId xmlns:a16="http://schemas.microsoft.com/office/drawing/2014/main" id="{E85DA709-9B69-4464-91AC-3B8DE3C89883}"/>
              </a:ext>
            </a:extLst>
          </p:cNvPr>
          <p:cNvGrpSpPr/>
          <p:nvPr/>
        </p:nvGrpSpPr>
        <p:grpSpPr>
          <a:xfrm>
            <a:off x="6714808" y="1768828"/>
            <a:ext cx="4250379" cy="3311903"/>
            <a:chOff x="6714808" y="1768828"/>
            <a:chExt cx="4250379" cy="3311903"/>
          </a:xfrm>
        </p:grpSpPr>
        <p:sp>
          <p:nvSpPr>
            <p:cNvPr id="38" name="Text Box 18">
              <a:extLst>
                <a:ext uri="{FF2B5EF4-FFF2-40B4-BE49-F238E27FC236}">
                  <a16:creationId xmlns:a16="http://schemas.microsoft.com/office/drawing/2014/main" id="{8D3844EA-EBEC-4F34-B990-05E288538136}"/>
                </a:ext>
              </a:extLst>
            </p:cNvPr>
            <p:cNvSpPr txBox="1">
              <a:spLocks noChangeArrowheads="1"/>
            </p:cNvSpPr>
            <p:nvPr/>
          </p:nvSpPr>
          <p:spPr bwMode="auto">
            <a:xfrm>
              <a:off x="6827030" y="2849109"/>
              <a:ext cx="1151826" cy="1512034"/>
            </a:xfrm>
            <a:prstGeom prst="rect">
              <a:avLst/>
            </a:prstGeom>
            <a:solidFill>
              <a:srgbClr val="FFFFFF"/>
            </a:solidFill>
            <a:ln w="9525">
              <a:solidFill>
                <a:srgbClr val="000000"/>
              </a:solidFill>
              <a:miter lim="800000"/>
              <a:headEnd/>
              <a:tailEnd/>
            </a:ln>
          </p:spPr>
          <p:txBody>
            <a:bodyPr lIns="18000" tIns="0" rIns="18000" bIns="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dirty="0">
                  <a:latin typeface="Calibri" pitchFamily="34" charset="0"/>
                </a:rPr>
                <a:t>if(...)</a:t>
              </a:r>
              <a:endParaRPr lang="en-US" altLang="zh-CN" dirty="0">
                <a:latin typeface="Times New Roman" pitchFamily="18" charset="0"/>
              </a:endParaRPr>
            </a:p>
            <a:p>
              <a:pPr algn="just" eaLnBrk="1" hangingPunct="1"/>
              <a:r>
                <a:rPr lang="en-US" altLang="zh-CN" dirty="0">
                  <a:solidFill>
                    <a:srgbClr val="FF0000"/>
                  </a:solidFill>
                  <a:latin typeface="Calibri" pitchFamily="34" charset="0"/>
                </a:rPr>
                <a:t>F2</a:t>
              </a:r>
              <a:endParaRPr lang="en-US" altLang="zh-CN" dirty="0">
                <a:solidFill>
                  <a:srgbClr val="FF0000"/>
                </a:solidFill>
                <a:latin typeface="Times New Roman" pitchFamily="18" charset="0"/>
              </a:endParaRPr>
            </a:p>
            <a:p>
              <a:pPr algn="just" eaLnBrk="1" hangingPunct="1"/>
              <a:r>
                <a:rPr lang="en-US" altLang="zh-CN" dirty="0">
                  <a:latin typeface="Calibri" pitchFamily="34" charset="0"/>
                </a:rPr>
                <a:t>else</a:t>
              </a:r>
              <a:endParaRPr lang="en-US" altLang="zh-CN" dirty="0">
                <a:latin typeface="Times New Roman" pitchFamily="18" charset="0"/>
              </a:endParaRPr>
            </a:p>
            <a:p>
              <a:pPr algn="just" eaLnBrk="1" hangingPunct="1"/>
              <a:r>
                <a:rPr lang="en-US" altLang="zh-CN" dirty="0">
                  <a:latin typeface="Times New Roman" pitchFamily="18" charset="0"/>
                </a:rPr>
                <a:t>...</a:t>
              </a:r>
              <a:endParaRPr lang="zh-CN" altLang="zh-CN" dirty="0"/>
            </a:p>
          </p:txBody>
        </p:sp>
        <p:sp>
          <p:nvSpPr>
            <p:cNvPr id="39" name="Line 19">
              <a:extLst>
                <a:ext uri="{FF2B5EF4-FFF2-40B4-BE49-F238E27FC236}">
                  <a16:creationId xmlns:a16="http://schemas.microsoft.com/office/drawing/2014/main" id="{CCAB581C-17D3-4FC7-883C-12C7289E1185}"/>
                </a:ext>
              </a:extLst>
            </p:cNvPr>
            <p:cNvSpPr>
              <a:spLocks noChangeShapeType="1"/>
            </p:cNvSpPr>
            <p:nvPr/>
          </p:nvSpPr>
          <p:spPr bwMode="auto">
            <a:xfrm>
              <a:off x="7397487" y="4379133"/>
              <a:ext cx="0" cy="2878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20">
              <a:extLst>
                <a:ext uri="{FF2B5EF4-FFF2-40B4-BE49-F238E27FC236}">
                  <a16:creationId xmlns:a16="http://schemas.microsoft.com/office/drawing/2014/main" id="{2C2394D3-461A-4947-B657-F2A9194FE41A}"/>
                </a:ext>
              </a:extLst>
            </p:cNvPr>
            <p:cNvSpPr>
              <a:spLocks noChangeShapeType="1"/>
            </p:cNvSpPr>
            <p:nvPr/>
          </p:nvSpPr>
          <p:spPr bwMode="auto">
            <a:xfrm flipH="1" flipV="1">
              <a:off x="7397487" y="2534289"/>
              <a:ext cx="0" cy="28783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 name="Text Box 21">
              <a:extLst>
                <a:ext uri="{FF2B5EF4-FFF2-40B4-BE49-F238E27FC236}">
                  <a16:creationId xmlns:a16="http://schemas.microsoft.com/office/drawing/2014/main" id="{E3E7F65A-9DDD-4155-8A0F-F1C2BAD53008}"/>
                </a:ext>
              </a:extLst>
            </p:cNvPr>
            <p:cNvSpPr txBox="1">
              <a:spLocks noChangeArrowheads="1"/>
            </p:cNvSpPr>
            <p:nvPr/>
          </p:nvSpPr>
          <p:spPr bwMode="auto">
            <a:xfrm>
              <a:off x="6760009" y="4648978"/>
              <a:ext cx="1295220" cy="431753"/>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Calibri" pitchFamily="34" charset="0"/>
                </a:rPr>
                <a:t>A2 }</a:t>
              </a:r>
              <a:endParaRPr lang="zh-CN" altLang="zh-CN"/>
            </a:p>
          </p:txBody>
        </p:sp>
        <p:sp>
          <p:nvSpPr>
            <p:cNvPr id="42" name="Line 22">
              <a:extLst>
                <a:ext uri="{FF2B5EF4-FFF2-40B4-BE49-F238E27FC236}">
                  <a16:creationId xmlns:a16="http://schemas.microsoft.com/office/drawing/2014/main" id="{95D8A92D-F1A2-4B14-9156-F2EBF08496F2}"/>
                </a:ext>
              </a:extLst>
            </p:cNvPr>
            <p:cNvSpPr>
              <a:spLocks noChangeShapeType="1"/>
            </p:cNvSpPr>
            <p:nvPr/>
          </p:nvSpPr>
          <p:spPr bwMode="auto">
            <a:xfrm flipV="1">
              <a:off x="7958593" y="2308519"/>
              <a:ext cx="757493" cy="11171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23">
              <a:extLst>
                <a:ext uri="{FF2B5EF4-FFF2-40B4-BE49-F238E27FC236}">
                  <a16:creationId xmlns:a16="http://schemas.microsoft.com/office/drawing/2014/main" id="{3ABE7025-F600-4F9E-801A-1A995CFAC2D9}"/>
                </a:ext>
              </a:extLst>
            </p:cNvPr>
            <p:cNvSpPr>
              <a:spLocks noChangeShapeType="1"/>
            </p:cNvSpPr>
            <p:nvPr/>
          </p:nvSpPr>
          <p:spPr bwMode="auto">
            <a:xfrm flipH="1" flipV="1">
              <a:off x="7927421" y="3478748"/>
              <a:ext cx="768404" cy="15839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24">
              <a:extLst>
                <a:ext uri="{FF2B5EF4-FFF2-40B4-BE49-F238E27FC236}">
                  <a16:creationId xmlns:a16="http://schemas.microsoft.com/office/drawing/2014/main" id="{3AC1D9F3-612D-4F77-B60D-3855FD8E76D4}"/>
                </a:ext>
              </a:extLst>
            </p:cNvPr>
            <p:cNvSpPr txBox="1">
              <a:spLocks noChangeArrowheads="1"/>
            </p:cNvSpPr>
            <p:nvPr/>
          </p:nvSpPr>
          <p:spPr bwMode="auto">
            <a:xfrm>
              <a:off x="6714808" y="1768828"/>
              <a:ext cx="1343537" cy="720487"/>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F1</a:t>
              </a:r>
              <a:endParaRPr lang="en-US" altLang="zh-CN" dirty="0">
                <a:latin typeface="Times New Roman" pitchFamily="18" charset="0"/>
              </a:endParaRPr>
            </a:p>
            <a:p>
              <a:pPr algn="just" eaLnBrk="1" hangingPunct="1"/>
              <a:r>
                <a:rPr lang="en-US" altLang="zh-CN" dirty="0">
                  <a:latin typeface="Times New Roman" pitchFamily="18" charset="0"/>
                </a:rPr>
                <a:t>{</a:t>
              </a:r>
              <a:r>
                <a:rPr lang="en-US" altLang="zh-CN" dirty="0">
                  <a:latin typeface="Calibri" pitchFamily="34" charset="0"/>
                </a:rPr>
                <a:t> A1</a:t>
              </a:r>
              <a:endParaRPr lang="zh-CN" altLang="zh-CN" dirty="0"/>
            </a:p>
          </p:txBody>
        </p:sp>
        <p:sp>
          <p:nvSpPr>
            <p:cNvPr id="45" name="Text Box 25">
              <a:extLst>
                <a:ext uri="{FF2B5EF4-FFF2-40B4-BE49-F238E27FC236}">
                  <a16:creationId xmlns:a16="http://schemas.microsoft.com/office/drawing/2014/main" id="{4A972178-B3FD-43BA-AA72-475814D4FBB1}"/>
                </a:ext>
              </a:extLst>
            </p:cNvPr>
            <p:cNvSpPr txBox="1">
              <a:spLocks noChangeArrowheads="1"/>
            </p:cNvSpPr>
            <p:nvPr/>
          </p:nvSpPr>
          <p:spPr bwMode="auto">
            <a:xfrm>
              <a:off x="10293418" y="3118955"/>
              <a:ext cx="671769" cy="503711"/>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Times New Roman" pitchFamily="18" charset="0"/>
                </a:rPr>
                <a:t>...</a:t>
              </a:r>
              <a:endParaRPr lang="zh-CN" altLang="zh-CN"/>
            </a:p>
          </p:txBody>
        </p:sp>
        <p:sp>
          <p:nvSpPr>
            <p:cNvPr id="46" name="Text Box 26">
              <a:extLst>
                <a:ext uri="{FF2B5EF4-FFF2-40B4-BE49-F238E27FC236}">
                  <a16:creationId xmlns:a16="http://schemas.microsoft.com/office/drawing/2014/main" id="{2F961C3B-2122-4183-A0C9-17CB7614D5B2}"/>
                </a:ext>
              </a:extLst>
            </p:cNvPr>
            <p:cNvSpPr txBox="1">
              <a:spLocks noChangeArrowheads="1"/>
            </p:cNvSpPr>
            <p:nvPr/>
          </p:nvSpPr>
          <p:spPr bwMode="auto">
            <a:xfrm>
              <a:off x="8901563" y="2849109"/>
              <a:ext cx="1151826" cy="1512034"/>
            </a:xfrm>
            <a:prstGeom prst="rect">
              <a:avLst/>
            </a:prstGeom>
            <a:solidFill>
              <a:srgbClr val="FFFFFF"/>
            </a:solidFill>
            <a:ln w="9525">
              <a:solidFill>
                <a:srgbClr val="000000"/>
              </a:solidFill>
              <a:miter lim="800000"/>
              <a:headEnd/>
              <a:tailEnd/>
            </a:ln>
          </p:spPr>
          <p:txBody>
            <a:bodyPr lIns="18000" tIns="0" rIns="18000" bIns="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dirty="0">
                  <a:latin typeface="Calibri" pitchFamily="34" charset="0"/>
                </a:rPr>
                <a:t>if(...)</a:t>
              </a:r>
              <a:endParaRPr lang="en-US" altLang="zh-CN" dirty="0">
                <a:latin typeface="Times New Roman" pitchFamily="18" charset="0"/>
              </a:endParaRPr>
            </a:p>
            <a:p>
              <a:pPr algn="just" eaLnBrk="1" hangingPunct="1"/>
              <a:r>
                <a:rPr lang="en-US" altLang="zh-CN" dirty="0">
                  <a:solidFill>
                    <a:srgbClr val="FF0000"/>
                  </a:solidFill>
                  <a:latin typeface="Calibri" pitchFamily="34" charset="0"/>
                </a:rPr>
                <a:t>F1</a:t>
              </a:r>
              <a:endParaRPr lang="en-US" altLang="zh-CN" dirty="0">
                <a:solidFill>
                  <a:srgbClr val="FF0000"/>
                </a:solidFill>
                <a:latin typeface="Times New Roman" pitchFamily="18" charset="0"/>
              </a:endParaRPr>
            </a:p>
            <a:p>
              <a:pPr algn="just" eaLnBrk="1" hangingPunct="1"/>
              <a:r>
                <a:rPr lang="en-US" altLang="zh-CN" dirty="0">
                  <a:latin typeface="Calibri" pitchFamily="34" charset="0"/>
                </a:rPr>
                <a:t>else</a:t>
              </a:r>
              <a:endParaRPr lang="en-US" altLang="zh-CN" dirty="0">
                <a:latin typeface="Times New Roman" pitchFamily="18" charset="0"/>
              </a:endParaRPr>
            </a:p>
            <a:p>
              <a:pPr algn="just" eaLnBrk="1" hangingPunct="1"/>
              <a:r>
                <a:rPr lang="en-US" altLang="zh-CN" dirty="0">
                  <a:latin typeface="Times New Roman" pitchFamily="18" charset="0"/>
                </a:rPr>
                <a:t>...</a:t>
              </a:r>
              <a:endParaRPr lang="zh-CN" altLang="zh-CN" dirty="0"/>
            </a:p>
          </p:txBody>
        </p:sp>
        <p:sp>
          <p:nvSpPr>
            <p:cNvPr id="47" name="Line 27">
              <a:extLst>
                <a:ext uri="{FF2B5EF4-FFF2-40B4-BE49-F238E27FC236}">
                  <a16:creationId xmlns:a16="http://schemas.microsoft.com/office/drawing/2014/main" id="{489A83F3-62CC-44E7-8598-F82349411BF7}"/>
                </a:ext>
              </a:extLst>
            </p:cNvPr>
            <p:cNvSpPr>
              <a:spLocks noChangeShapeType="1"/>
            </p:cNvSpPr>
            <p:nvPr/>
          </p:nvSpPr>
          <p:spPr bwMode="auto">
            <a:xfrm>
              <a:off x="9454876" y="4379133"/>
              <a:ext cx="0" cy="2878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28">
              <a:extLst>
                <a:ext uri="{FF2B5EF4-FFF2-40B4-BE49-F238E27FC236}">
                  <a16:creationId xmlns:a16="http://schemas.microsoft.com/office/drawing/2014/main" id="{314AD21A-1CCC-401B-A2D1-EAEA77E23761}"/>
                </a:ext>
              </a:extLst>
            </p:cNvPr>
            <p:cNvSpPr>
              <a:spLocks noChangeShapeType="1"/>
            </p:cNvSpPr>
            <p:nvPr/>
          </p:nvSpPr>
          <p:spPr bwMode="auto">
            <a:xfrm flipH="1" flipV="1">
              <a:off x="9454876" y="2534289"/>
              <a:ext cx="0" cy="28783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 name="Text Box 29">
              <a:extLst>
                <a:ext uri="{FF2B5EF4-FFF2-40B4-BE49-F238E27FC236}">
                  <a16:creationId xmlns:a16="http://schemas.microsoft.com/office/drawing/2014/main" id="{C5B773FE-ABB3-4660-8122-F5060211747D}"/>
                </a:ext>
              </a:extLst>
            </p:cNvPr>
            <p:cNvSpPr txBox="1">
              <a:spLocks noChangeArrowheads="1"/>
            </p:cNvSpPr>
            <p:nvPr/>
          </p:nvSpPr>
          <p:spPr bwMode="auto">
            <a:xfrm>
              <a:off x="8817398" y="4648978"/>
              <a:ext cx="1295220" cy="431753"/>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a:latin typeface="Calibri" pitchFamily="34" charset="0"/>
                </a:rPr>
                <a:t>A4 }</a:t>
              </a:r>
              <a:endParaRPr lang="zh-CN" altLang="zh-CN"/>
            </a:p>
          </p:txBody>
        </p:sp>
        <p:sp>
          <p:nvSpPr>
            <p:cNvPr id="50" name="Text Box 30">
              <a:extLst>
                <a:ext uri="{FF2B5EF4-FFF2-40B4-BE49-F238E27FC236}">
                  <a16:creationId xmlns:a16="http://schemas.microsoft.com/office/drawing/2014/main" id="{BD85AA42-B925-43E3-AEC7-36027900F80E}"/>
                </a:ext>
              </a:extLst>
            </p:cNvPr>
            <p:cNvSpPr txBox="1">
              <a:spLocks noChangeArrowheads="1"/>
            </p:cNvSpPr>
            <p:nvPr/>
          </p:nvSpPr>
          <p:spPr bwMode="auto">
            <a:xfrm>
              <a:off x="8789342" y="1768828"/>
              <a:ext cx="1343537" cy="720487"/>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dirty="0">
                  <a:latin typeface="Calibri" pitchFamily="34" charset="0"/>
                </a:rPr>
                <a:t>F2</a:t>
              </a:r>
              <a:endParaRPr lang="en-US" altLang="zh-CN" dirty="0">
                <a:latin typeface="Times New Roman" pitchFamily="18" charset="0"/>
              </a:endParaRPr>
            </a:p>
            <a:p>
              <a:pPr algn="just" eaLnBrk="1" hangingPunct="1"/>
              <a:r>
                <a:rPr lang="en-US" altLang="zh-CN" dirty="0">
                  <a:latin typeface="Times New Roman" pitchFamily="18" charset="0"/>
                </a:rPr>
                <a:t>{</a:t>
              </a:r>
              <a:r>
                <a:rPr lang="en-US" altLang="zh-CN" dirty="0">
                  <a:latin typeface="Calibri" pitchFamily="34" charset="0"/>
                </a:rPr>
                <a:t> A3</a:t>
              </a:r>
              <a:endParaRPr lang="zh-CN" altLang="zh-CN" dirty="0"/>
            </a:p>
          </p:txBody>
        </p:sp>
      </p:grpSp>
      <p:sp>
        <p:nvSpPr>
          <p:cNvPr id="52" name="Text Box 33">
            <a:extLst>
              <a:ext uri="{FF2B5EF4-FFF2-40B4-BE49-F238E27FC236}">
                <a16:creationId xmlns:a16="http://schemas.microsoft.com/office/drawing/2014/main" id="{4455FF9E-4824-4657-AC20-1DFBD8AFE5EC}"/>
              </a:ext>
            </a:extLst>
          </p:cNvPr>
          <p:cNvSpPr txBox="1">
            <a:spLocks noChangeArrowheads="1"/>
          </p:cNvSpPr>
          <p:nvPr/>
        </p:nvSpPr>
        <p:spPr bwMode="auto">
          <a:xfrm>
            <a:off x="1833563" y="5138868"/>
            <a:ext cx="2063750"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marL="342900" indent="-342900">
              <a:defRPr sz="2400">
                <a:solidFill>
                  <a:schemeClr val="tx1"/>
                </a:solidFill>
                <a:latin typeface="Arial" charset="0"/>
                <a:ea typeface="宋体" pitchFamily="2" charset="-122"/>
              </a:defRPr>
            </a:lvl1pPr>
            <a:lvl2pPr>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marL="0" lvl="1" algn="ctr" eaLnBrk="1" hangingPunct="1"/>
            <a:r>
              <a:rPr lang="zh-CN" altLang="en-US" sz="2000" dirty="0">
                <a:latin typeface="华文中宋" panose="02010600040101010101" pitchFamily="2" charset="-122"/>
                <a:ea typeface="华文中宋" panose="02010600040101010101" pitchFamily="2" charset="-122"/>
              </a:rPr>
              <a:t>直接递归</a:t>
            </a:r>
            <a:endParaRPr lang="zh-CN" altLang="zh-CN" sz="2000" dirty="0">
              <a:latin typeface="华文中宋" panose="02010600040101010101" pitchFamily="2" charset="-122"/>
              <a:ea typeface="华文中宋" panose="02010600040101010101" pitchFamily="2" charset="-122"/>
            </a:endParaRPr>
          </a:p>
        </p:txBody>
      </p:sp>
      <p:sp>
        <p:nvSpPr>
          <p:cNvPr id="53" name="Text Box 34">
            <a:extLst>
              <a:ext uri="{FF2B5EF4-FFF2-40B4-BE49-F238E27FC236}">
                <a16:creationId xmlns:a16="http://schemas.microsoft.com/office/drawing/2014/main" id="{EFF1B310-8506-40D1-A0B0-253455636CDA}"/>
              </a:ext>
            </a:extLst>
          </p:cNvPr>
          <p:cNvSpPr txBox="1">
            <a:spLocks noChangeArrowheads="1"/>
          </p:cNvSpPr>
          <p:nvPr/>
        </p:nvSpPr>
        <p:spPr bwMode="auto">
          <a:xfrm>
            <a:off x="7235825" y="5138868"/>
            <a:ext cx="2063750"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zh-CN" altLang="en-US" sz="2000">
                <a:latin typeface="华文中宋" panose="02010600040101010101" pitchFamily="2" charset="-122"/>
                <a:ea typeface="华文中宋" panose="02010600040101010101" pitchFamily="2" charset="-122"/>
              </a:rPr>
              <a:t>间接递归</a:t>
            </a:r>
            <a:endParaRPr lang="zh-CN" altLang="zh-CN" sz="20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0173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81418" y="908050"/>
            <a:ext cx="11995150" cy="5949950"/>
          </a:xfrm>
        </p:spPr>
        <p:txBody>
          <a:bodyPr/>
          <a:lstStyle/>
          <a:p>
            <a:r>
              <a:rPr lang="zh-CN" altLang="zh-CN" dirty="0"/>
              <a:t>例</a:t>
            </a:r>
            <a:r>
              <a:rPr lang="en-US" altLang="zh-CN" dirty="0"/>
              <a:t>2.3 </a:t>
            </a:r>
            <a:r>
              <a:rPr lang="zh-CN" altLang="zh-CN" dirty="0"/>
              <a:t>设计</a:t>
            </a:r>
            <a:r>
              <a:rPr lang="en-US" altLang="zh-CN" dirty="0"/>
              <a:t> C </a:t>
            </a:r>
            <a:r>
              <a:rPr lang="zh-CN" altLang="zh-CN" dirty="0"/>
              <a:t>程序，</a:t>
            </a:r>
            <a:r>
              <a:rPr lang="zh-CN" altLang="en-US" dirty="0"/>
              <a:t>用</a:t>
            </a:r>
            <a:r>
              <a:rPr lang="zh-CN" altLang="en-US" dirty="0">
                <a:solidFill>
                  <a:srgbClr val="FF0000"/>
                </a:solidFill>
              </a:rPr>
              <a:t>递归调用</a:t>
            </a:r>
            <a:r>
              <a:rPr lang="zh-CN" altLang="en-US" dirty="0"/>
              <a:t>的函数实现</a:t>
            </a:r>
            <a:r>
              <a:rPr lang="en-US" altLang="zh-CN" dirty="0"/>
              <a:t> </a:t>
            </a:r>
            <a:r>
              <a:rPr lang="zh-CN" altLang="en-US" dirty="0"/>
              <a:t>求阶乘问题。</a:t>
            </a:r>
            <a:endParaRPr lang="zh-CN" altLang="zh-CN" dirty="0"/>
          </a:p>
          <a:p>
            <a:pPr lvl="1"/>
            <a:r>
              <a:rPr lang="zh-CN" altLang="en-US" dirty="0"/>
              <a:t>分析：</a:t>
            </a:r>
            <a:endParaRPr lang="zh-CN" altLang="zh-CN" dirty="0"/>
          </a:p>
          <a:p>
            <a:pPr marL="457200" lvl="1" indent="0">
              <a:buNone/>
            </a:pPr>
            <a:endParaRPr lang="zh-CN" altLang="zh-CN" dirty="0"/>
          </a:p>
          <a:p>
            <a:endParaRPr lang="zh-CN" altLang="en-US" dirty="0"/>
          </a:p>
        </p:txBody>
      </p:sp>
      <p:sp>
        <p:nvSpPr>
          <p:cNvPr id="36868"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14C86FC-A955-4890-9D3E-046A0F3C7C88}" type="slidenum">
              <a:rPr lang="en-US" altLang="zh-CN" sz="1200">
                <a:ea typeface="楷体_GB2312" pitchFamily="49" charset="-122"/>
              </a:rPr>
              <a:pPr algn="r" eaLnBrk="1" hangingPunct="1"/>
              <a:t>29</a:t>
            </a:fld>
            <a:endParaRPr lang="en-US" altLang="zh-CN" sz="1200">
              <a:ea typeface="楷体_GB2312" pitchFamily="49" charset="-122"/>
            </a:endParaRPr>
          </a:p>
        </p:txBody>
      </p:sp>
      <p:sp>
        <p:nvSpPr>
          <p:cNvPr id="36869" name="标题 1"/>
          <p:cNvSpPr>
            <a:spLocks noGrp="1"/>
          </p:cNvSpPr>
          <p:nvPr>
            <p:ph type="title"/>
          </p:nvPr>
        </p:nvSpPr>
        <p:spPr>
          <a:xfrm>
            <a:off x="101600" y="87545"/>
            <a:ext cx="11987213" cy="615950"/>
          </a:xfrm>
        </p:spPr>
        <p:txBody>
          <a:bodyPr/>
          <a:lstStyle/>
          <a:p>
            <a:endParaRPr lang="zh-CN" altLang="en-US"/>
          </a:p>
        </p:txBody>
      </p:sp>
      <p:sp>
        <p:nvSpPr>
          <p:cNvPr id="29700" name="Rectangle 1"/>
          <p:cNvSpPr>
            <a:spLocks noChangeArrowheads="1"/>
          </p:cNvSpPr>
          <p:nvPr/>
        </p:nvSpPr>
        <p:spPr bwMode="auto">
          <a:xfrm>
            <a:off x="6500251" y="1493785"/>
            <a:ext cx="5535615"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int f = 1;</a:t>
            </a:r>
          </a:p>
          <a:p>
            <a:r>
              <a:rPr lang="en-US" altLang="zh-CN" sz="2000" b="1" dirty="0">
                <a:latin typeface="Courier New" pitchFamily="49" charset="0"/>
                <a:cs typeface="Courier New" pitchFamily="49" charset="0"/>
              </a:rPr>
              <a:t>	for(int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2;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&lt;= 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f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return f;</a:t>
            </a:r>
          </a:p>
          <a:p>
            <a:r>
              <a:rPr lang="sv-SE" altLang="zh-CN" sz="2000" b="1" dirty="0">
                <a:latin typeface="Courier New" pitchFamily="49" charset="0"/>
                <a:cs typeface="Courier New" pitchFamily="49" charset="0"/>
              </a:rPr>
              <a:t>}</a:t>
            </a:r>
          </a:p>
        </p:txBody>
      </p:sp>
      <p:sp>
        <p:nvSpPr>
          <p:cNvPr id="26" name="Rectangle 1">
            <a:extLst>
              <a:ext uri="{FF2B5EF4-FFF2-40B4-BE49-F238E27FC236}">
                <a16:creationId xmlns:a16="http://schemas.microsoft.com/office/drawing/2014/main" id="{7AB7F503-A4CD-4DF6-92F4-E8A5E7D46E4D}"/>
              </a:ext>
            </a:extLst>
          </p:cNvPr>
          <p:cNvSpPr>
            <a:spLocks noChangeArrowheads="1"/>
          </p:cNvSpPr>
          <p:nvPr/>
        </p:nvSpPr>
        <p:spPr bwMode="auto">
          <a:xfrm>
            <a:off x="1700668" y="4175892"/>
            <a:ext cx="6556372"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if(n==0 </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 n==1)</a:t>
            </a:r>
          </a:p>
          <a:p>
            <a:pPr eaLnBrk="1" hangingPunct="1"/>
            <a:r>
              <a:rPr lang="en-US" altLang="zh-CN" sz="2000" b="1" dirty="0">
                <a:latin typeface="Courier New" pitchFamily="49" charset="0"/>
                <a:cs typeface="Courier New" pitchFamily="49" charset="0"/>
              </a:rPr>
              <a:t>		return 1;</a:t>
            </a:r>
          </a:p>
          <a:p>
            <a:pPr eaLnBrk="1" hangingPunct="1"/>
            <a:r>
              <a:rPr lang="en-US" altLang="zh-CN" sz="2000" b="1" dirty="0">
                <a:latin typeface="Courier New" pitchFamily="49" charset="0"/>
                <a:cs typeface="Courier New" pitchFamily="49" charset="0"/>
              </a:rPr>
              <a:t>	else</a:t>
            </a:r>
          </a:p>
          <a:p>
            <a:pPr eaLnBrk="1" hangingPunct="1"/>
            <a:r>
              <a:rPr lang="en-US" altLang="zh-CN" sz="2000" b="1" dirty="0">
                <a:latin typeface="Courier New" pitchFamily="49" charset="0"/>
                <a:cs typeface="Courier New" pitchFamily="49" charset="0"/>
              </a:rPr>
              <a:t>		return n *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(n-1);</a:t>
            </a:r>
          </a:p>
          <a:p>
            <a:r>
              <a:rPr lang="sv-SE" altLang="zh-CN" sz="2000" b="1" dirty="0">
                <a:latin typeface="Courier New" pitchFamily="49" charset="0"/>
                <a:cs typeface="Courier New" pitchFamily="49" charset="0"/>
              </a:rPr>
              <a:t>}</a:t>
            </a:r>
          </a:p>
        </p:txBody>
      </p:sp>
      <p:grpSp>
        <p:nvGrpSpPr>
          <p:cNvPr id="27" name="Group 8">
            <a:extLst>
              <a:ext uri="{FF2B5EF4-FFF2-40B4-BE49-F238E27FC236}">
                <a16:creationId xmlns:a16="http://schemas.microsoft.com/office/drawing/2014/main" id="{1DE45C4F-F46D-4B2F-9AFB-F1102BFDDCE7}"/>
              </a:ext>
            </a:extLst>
          </p:cNvPr>
          <p:cNvGrpSpPr>
            <a:grpSpLocks/>
          </p:cNvGrpSpPr>
          <p:nvPr/>
        </p:nvGrpSpPr>
        <p:grpSpPr bwMode="auto">
          <a:xfrm>
            <a:off x="1700668" y="1976172"/>
            <a:ext cx="4378325" cy="1233487"/>
            <a:chOff x="272" y="1224"/>
            <a:chExt cx="2069" cy="777"/>
          </a:xfrm>
        </p:grpSpPr>
        <p:sp>
          <p:nvSpPr>
            <p:cNvPr id="28" name="Rectangle 6">
              <a:extLst>
                <a:ext uri="{FF2B5EF4-FFF2-40B4-BE49-F238E27FC236}">
                  <a16:creationId xmlns:a16="http://schemas.microsoft.com/office/drawing/2014/main" id="{EC451588-F18E-460D-A81E-B35485296D0D}"/>
                </a:ext>
              </a:extLst>
            </p:cNvPr>
            <p:cNvSpPr>
              <a:spLocks noChangeArrowheads="1"/>
            </p:cNvSpPr>
            <p:nvPr/>
          </p:nvSpPr>
          <p:spPr bwMode="auto">
            <a:xfrm>
              <a:off x="272" y="1224"/>
              <a:ext cx="2069" cy="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90000"/>
                </a:lnSpc>
                <a:spcBef>
                  <a:spcPct val="20000"/>
                </a:spcBef>
                <a:buSzPct val="85000"/>
              </a:pPr>
              <a:r>
                <a:rPr lang="en-US" altLang="zh-CN" b="1" dirty="0"/>
                <a:t>	  1 		(n = 0, 1)                                       </a:t>
              </a:r>
            </a:p>
            <a:p>
              <a:pPr eaLnBrk="1" hangingPunct="1">
                <a:lnSpc>
                  <a:spcPct val="90000"/>
                </a:lnSpc>
                <a:spcBef>
                  <a:spcPct val="20000"/>
                </a:spcBef>
                <a:buSzPct val="85000"/>
              </a:pPr>
              <a:r>
                <a:rPr lang="en-US" altLang="zh-CN" b="1" dirty="0"/>
                <a:t>n!  = </a:t>
              </a:r>
            </a:p>
            <a:p>
              <a:pPr eaLnBrk="1" hangingPunct="1">
                <a:lnSpc>
                  <a:spcPct val="90000"/>
                </a:lnSpc>
                <a:spcBef>
                  <a:spcPct val="20000"/>
                </a:spcBef>
                <a:buSzPct val="85000"/>
              </a:pPr>
              <a:r>
                <a:rPr lang="en-US" altLang="zh-CN" b="1" dirty="0"/>
                <a:t>	  n·(n-1)! 	(n &gt; 1)</a:t>
              </a:r>
            </a:p>
          </p:txBody>
        </p:sp>
        <p:sp>
          <p:nvSpPr>
            <p:cNvPr id="29" name="AutoShape 7">
              <a:extLst>
                <a:ext uri="{FF2B5EF4-FFF2-40B4-BE49-F238E27FC236}">
                  <a16:creationId xmlns:a16="http://schemas.microsoft.com/office/drawing/2014/main" id="{5E182858-7840-485C-8E2F-8E05ADF21ED4}"/>
                </a:ext>
              </a:extLst>
            </p:cNvPr>
            <p:cNvSpPr>
              <a:spLocks/>
            </p:cNvSpPr>
            <p:nvPr/>
          </p:nvSpPr>
          <p:spPr bwMode="auto">
            <a:xfrm>
              <a:off x="683" y="1366"/>
              <a:ext cx="85" cy="476"/>
            </a:xfrm>
            <a:prstGeom prst="leftBrace">
              <a:avLst>
                <a:gd name="adj1" fmla="val 3768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r>
                <a:rPr lang="en-US" altLang="zh-CN" dirty="0"/>
                <a:t> </a:t>
              </a:r>
              <a:endParaRPr lang="zh-CN" altLang="en-US" dirty="0"/>
            </a:p>
          </p:txBody>
        </p:sp>
      </p:grpSp>
      <p:sp>
        <p:nvSpPr>
          <p:cNvPr id="2" name="对话气泡: 矩形 1">
            <a:extLst>
              <a:ext uri="{FF2B5EF4-FFF2-40B4-BE49-F238E27FC236}">
                <a16:creationId xmlns:a16="http://schemas.microsoft.com/office/drawing/2014/main" id="{E99DC0E3-6C60-48D5-80FC-501507AD05DB}"/>
              </a:ext>
            </a:extLst>
          </p:cNvPr>
          <p:cNvSpPr/>
          <p:nvPr/>
        </p:nvSpPr>
        <p:spPr bwMode="auto">
          <a:xfrm>
            <a:off x="5465136" y="4324764"/>
            <a:ext cx="945105" cy="540000"/>
          </a:xfrm>
          <a:prstGeom prst="wedgeRectCallout">
            <a:avLst>
              <a:gd name="adj1" fmla="val -172868"/>
              <a:gd name="adj2" fmla="val 5210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800" b="1" dirty="0"/>
              <a:t>或</a:t>
            </a:r>
            <a:endParaRPr kumimoji="0" lang="zh-CN" altLang="en-US" sz="2800" b="1" i="0" u="none" strike="noStrike" cap="none" normalizeH="0" baseline="0" dirty="0">
              <a:ln>
                <a:noFill/>
              </a:ln>
              <a:solidFill>
                <a:schemeClr val="tx1"/>
              </a:solidFill>
              <a:effectLst/>
              <a:latin typeface="Arial" charset="0"/>
              <a:ea typeface="宋体" pitchFamily="2" charset="-122"/>
            </a:endParaRPr>
          </a:p>
        </p:txBody>
      </p:sp>
      <p:sp>
        <p:nvSpPr>
          <p:cNvPr id="12" name="矩形 11">
            <a:extLst>
              <a:ext uri="{FF2B5EF4-FFF2-40B4-BE49-F238E27FC236}">
                <a16:creationId xmlns:a16="http://schemas.microsoft.com/office/drawing/2014/main" id="{27397CC8-DB8C-4665-BD25-A29545E67C6B}"/>
              </a:ext>
            </a:extLst>
          </p:cNvPr>
          <p:cNvSpPr/>
          <p:nvPr/>
        </p:nvSpPr>
        <p:spPr>
          <a:xfrm>
            <a:off x="3079871" y="3318117"/>
            <a:ext cx="2459328" cy="461665"/>
          </a:xfrm>
          <a:prstGeom prst="rect">
            <a:avLst/>
          </a:prstGeom>
        </p:spPr>
        <p:txBody>
          <a:bodyPr wrap="none">
            <a:spAutoFit/>
          </a:bodyPr>
          <a:lstStyle/>
          <a:p>
            <a:r>
              <a:rPr lang="en-US" altLang="zh-CN" b="1" dirty="0"/>
              <a:t>1·2·3·…·(n-1)·n </a:t>
            </a:r>
            <a:endParaRPr lang="zh-CN" altLang="en-US" dirty="0"/>
          </a:p>
        </p:txBody>
      </p:sp>
      <p:sp>
        <p:nvSpPr>
          <p:cNvPr id="13" name="箭头: 右 12">
            <a:extLst>
              <a:ext uri="{FF2B5EF4-FFF2-40B4-BE49-F238E27FC236}">
                <a16:creationId xmlns:a16="http://schemas.microsoft.com/office/drawing/2014/main" id="{FF212BCF-F745-4568-8174-C3893391A50F}"/>
              </a:ext>
            </a:extLst>
          </p:cNvPr>
          <p:cNvSpPr/>
          <p:nvPr/>
        </p:nvSpPr>
        <p:spPr bwMode="auto">
          <a:xfrm>
            <a:off x="5510241" y="3365604"/>
            <a:ext cx="900000" cy="288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箭头: 下 13">
            <a:extLst>
              <a:ext uri="{FF2B5EF4-FFF2-40B4-BE49-F238E27FC236}">
                <a16:creationId xmlns:a16="http://schemas.microsoft.com/office/drawing/2014/main" id="{F671D07F-DBE2-453F-AD94-2623B1C0BAE3}"/>
              </a:ext>
            </a:extLst>
          </p:cNvPr>
          <p:cNvSpPr/>
          <p:nvPr/>
        </p:nvSpPr>
        <p:spPr bwMode="auto">
          <a:xfrm>
            <a:off x="2836876" y="3285080"/>
            <a:ext cx="288000" cy="8280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6" grpId="0" animBg="1"/>
      <p:bldP spid="2" grpId="0" animBg="1"/>
      <p:bldP spid="12" grpId="0"/>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子程序</a:t>
            </a:r>
          </a:p>
        </p:txBody>
      </p:sp>
      <p:sp>
        <p:nvSpPr>
          <p:cNvPr id="7171" name="内容占位符 2"/>
          <p:cNvSpPr>
            <a:spLocks noGrp="1"/>
          </p:cNvSpPr>
          <p:nvPr>
            <p:ph idx="1"/>
          </p:nvPr>
        </p:nvSpPr>
        <p:spPr/>
        <p:txBody>
          <a:bodyPr/>
          <a:lstStyle/>
          <a:p>
            <a:r>
              <a:rPr lang="zh-CN" altLang="en-US" dirty="0"/>
              <a:t>是取了名字的一段程序代码，可以实现一个相对独立的功能</a:t>
            </a:r>
            <a:endParaRPr lang="en-US" altLang="zh-CN" dirty="0"/>
          </a:p>
          <a:p>
            <a:endParaRPr lang="zh-CN" altLang="en-US" dirty="0"/>
          </a:p>
        </p:txBody>
      </p:sp>
      <p:sp>
        <p:nvSpPr>
          <p:cNvPr id="717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9A84BB78-CFE0-4B32-BC58-CA2D51044777}" type="slidenum">
              <a:rPr lang="en-US" altLang="zh-CN" sz="1200">
                <a:ea typeface="楷体_GB2312" pitchFamily="49" charset="-122"/>
              </a:rPr>
              <a:pPr algn="r" eaLnBrk="1" hangingPunct="1"/>
              <a:t>3</a:t>
            </a:fld>
            <a:endParaRPr lang="en-US" altLang="zh-CN" sz="1200">
              <a:ea typeface="楷体_GB2312" pitchFamily="49" charset="-122"/>
            </a:endParaRPr>
          </a:p>
        </p:txBody>
      </p:sp>
      <p:sp>
        <p:nvSpPr>
          <p:cNvPr id="7173" name="AutoShape 3"/>
          <p:cNvSpPr>
            <a:spLocks noChangeAspect="1" noChangeArrowheads="1"/>
          </p:cNvSpPr>
          <p:nvPr/>
        </p:nvSpPr>
        <p:spPr bwMode="auto">
          <a:xfrm>
            <a:off x="1055688" y="1398588"/>
            <a:ext cx="9358312"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p>
        </p:txBody>
      </p:sp>
      <p:grpSp>
        <p:nvGrpSpPr>
          <p:cNvPr id="2" name="组合 30"/>
          <p:cNvGrpSpPr>
            <a:grpSpLocks/>
          </p:cNvGrpSpPr>
          <p:nvPr/>
        </p:nvGrpSpPr>
        <p:grpSpPr bwMode="auto">
          <a:xfrm>
            <a:off x="2276475" y="1527175"/>
            <a:ext cx="1735138" cy="4135438"/>
            <a:chOff x="1708150" y="1526815"/>
            <a:chExt cx="1301750" cy="4135437"/>
          </a:xfrm>
        </p:grpSpPr>
        <p:sp>
          <p:nvSpPr>
            <p:cNvPr id="7191" name="Line 4"/>
            <p:cNvSpPr>
              <a:spLocks noChangeShapeType="1"/>
            </p:cNvSpPr>
            <p:nvPr/>
          </p:nvSpPr>
          <p:spPr bwMode="auto">
            <a:xfrm>
              <a:off x="2389188" y="4854215"/>
              <a:ext cx="0" cy="2587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2" name="Text Box 6"/>
            <p:cNvSpPr txBox="1">
              <a:spLocks noChangeArrowheads="1"/>
            </p:cNvSpPr>
            <p:nvPr/>
          </p:nvSpPr>
          <p:spPr bwMode="auto">
            <a:xfrm>
              <a:off x="1708150" y="3493727"/>
              <a:ext cx="1301750" cy="520700"/>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b="1">
                  <a:latin typeface="Calibri" pitchFamily="34" charset="0"/>
                </a:rPr>
                <a:t>A3</a:t>
              </a:r>
              <a:endParaRPr lang="zh-CN" altLang="zh-CN" b="1"/>
            </a:p>
          </p:txBody>
        </p:sp>
        <p:sp>
          <p:nvSpPr>
            <p:cNvPr id="7193" name="Text Box 7"/>
            <p:cNvSpPr txBox="1">
              <a:spLocks noChangeArrowheads="1"/>
            </p:cNvSpPr>
            <p:nvPr/>
          </p:nvSpPr>
          <p:spPr bwMode="auto">
            <a:xfrm>
              <a:off x="1708150" y="2690452"/>
              <a:ext cx="1301750" cy="520700"/>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b="1" dirty="0">
                  <a:solidFill>
                    <a:srgbClr val="FF0000"/>
                  </a:solidFill>
                  <a:latin typeface="Calibri" pitchFamily="34" charset="0"/>
                </a:rPr>
                <a:t>A2</a:t>
              </a:r>
              <a:endParaRPr lang="zh-CN" altLang="zh-CN" b="1" dirty="0">
                <a:solidFill>
                  <a:srgbClr val="FF0000"/>
                </a:solidFill>
              </a:endParaRPr>
            </a:p>
          </p:txBody>
        </p:sp>
        <p:sp>
          <p:nvSpPr>
            <p:cNvPr id="7194" name="Text Box 8"/>
            <p:cNvSpPr txBox="1">
              <a:spLocks noChangeArrowheads="1"/>
            </p:cNvSpPr>
            <p:nvPr/>
          </p:nvSpPr>
          <p:spPr bwMode="auto">
            <a:xfrm>
              <a:off x="1708150" y="4306527"/>
              <a:ext cx="1301750" cy="520700"/>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b="1" dirty="0">
                  <a:solidFill>
                    <a:srgbClr val="FF0000"/>
                  </a:solidFill>
                  <a:latin typeface="Calibri" pitchFamily="34" charset="0"/>
                </a:rPr>
                <a:t>A2</a:t>
              </a:r>
              <a:endParaRPr lang="zh-CN" altLang="zh-CN" b="1" dirty="0">
                <a:solidFill>
                  <a:srgbClr val="FF0000"/>
                </a:solidFill>
              </a:endParaRPr>
            </a:p>
          </p:txBody>
        </p:sp>
        <p:sp>
          <p:nvSpPr>
            <p:cNvPr id="7195" name="Line 9"/>
            <p:cNvSpPr>
              <a:spLocks noChangeShapeType="1"/>
            </p:cNvSpPr>
            <p:nvPr/>
          </p:nvSpPr>
          <p:spPr bwMode="auto">
            <a:xfrm>
              <a:off x="2389188" y="4033477"/>
              <a:ext cx="0" cy="258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6" name="Line 10"/>
            <p:cNvSpPr>
              <a:spLocks noChangeShapeType="1"/>
            </p:cNvSpPr>
            <p:nvPr/>
          </p:nvSpPr>
          <p:spPr bwMode="auto">
            <a:xfrm>
              <a:off x="2389188" y="3220677"/>
              <a:ext cx="0" cy="258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7" name="Line 11"/>
            <p:cNvSpPr>
              <a:spLocks noChangeShapeType="1"/>
            </p:cNvSpPr>
            <p:nvPr/>
          </p:nvSpPr>
          <p:spPr bwMode="auto">
            <a:xfrm flipH="1" flipV="1">
              <a:off x="2389187" y="2412640"/>
              <a:ext cx="0" cy="25876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98" name="Text Box 12"/>
            <p:cNvSpPr txBox="1">
              <a:spLocks noChangeArrowheads="1"/>
            </p:cNvSpPr>
            <p:nvPr/>
          </p:nvSpPr>
          <p:spPr bwMode="auto">
            <a:xfrm>
              <a:off x="1708150" y="1526815"/>
              <a:ext cx="1301750" cy="86201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b="1" dirty="0">
                  <a:latin typeface="Calibri" pitchFamily="34" charset="0"/>
                </a:rPr>
                <a:t>P</a:t>
              </a:r>
            </a:p>
            <a:p>
              <a:pPr algn="just" eaLnBrk="1" hangingPunct="1"/>
              <a:r>
                <a:rPr lang="en-US" altLang="zh-CN" b="1" dirty="0">
                  <a:latin typeface="Times New Roman" pitchFamily="18" charset="0"/>
                </a:rPr>
                <a:t>{</a:t>
              </a:r>
              <a:r>
                <a:rPr lang="en-US" altLang="zh-CN" b="1" dirty="0">
                  <a:latin typeface="Calibri" pitchFamily="34" charset="0"/>
                </a:rPr>
                <a:t> A1</a:t>
              </a:r>
              <a:endParaRPr lang="zh-CN" altLang="zh-CN" b="1" dirty="0"/>
            </a:p>
          </p:txBody>
        </p:sp>
        <p:sp>
          <p:nvSpPr>
            <p:cNvPr id="7199" name="Text Box 13"/>
            <p:cNvSpPr txBox="1">
              <a:spLocks noChangeArrowheads="1"/>
            </p:cNvSpPr>
            <p:nvPr/>
          </p:nvSpPr>
          <p:spPr bwMode="auto">
            <a:xfrm>
              <a:off x="1708150" y="5163777"/>
              <a:ext cx="1301750" cy="498475"/>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b="1">
                  <a:latin typeface="Calibri" pitchFamily="34" charset="0"/>
                </a:rPr>
                <a:t>A4 }</a:t>
              </a:r>
              <a:endParaRPr lang="zh-CN" altLang="zh-CN" b="1"/>
            </a:p>
          </p:txBody>
        </p:sp>
      </p:grpSp>
      <p:sp>
        <p:nvSpPr>
          <p:cNvPr id="7184" name="Text Box 22"/>
          <p:cNvSpPr txBox="1">
            <a:spLocks noChangeArrowheads="1"/>
          </p:cNvSpPr>
          <p:nvPr/>
        </p:nvSpPr>
        <p:spPr bwMode="auto">
          <a:xfrm>
            <a:off x="8310810" y="3110584"/>
            <a:ext cx="1736478" cy="794503"/>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b="1" dirty="0">
                <a:solidFill>
                  <a:srgbClr val="FF0000"/>
                </a:solidFill>
                <a:latin typeface="Calibri" pitchFamily="34" charset="0"/>
              </a:rPr>
              <a:t>S</a:t>
            </a:r>
          </a:p>
          <a:p>
            <a:pPr algn="ctr" eaLnBrk="1" hangingPunct="1"/>
            <a:r>
              <a:rPr lang="en-US" altLang="zh-CN" b="1" dirty="0">
                <a:latin typeface="Times New Roman" pitchFamily="18" charset="0"/>
              </a:rPr>
              <a:t>{</a:t>
            </a:r>
            <a:r>
              <a:rPr lang="en-US" altLang="zh-CN" b="1" dirty="0">
                <a:solidFill>
                  <a:srgbClr val="FF0000"/>
                </a:solidFill>
                <a:latin typeface="Calibri" pitchFamily="34" charset="0"/>
              </a:rPr>
              <a:t>A2’</a:t>
            </a:r>
            <a:r>
              <a:rPr lang="en-US" altLang="zh-CN" b="1" dirty="0">
                <a:latin typeface="Times New Roman" pitchFamily="18" charset="0"/>
              </a:rPr>
              <a:t>}</a:t>
            </a:r>
            <a:endParaRPr lang="zh-CN" altLang="zh-CN" b="1" dirty="0"/>
          </a:p>
        </p:txBody>
      </p:sp>
      <p:sp>
        <p:nvSpPr>
          <p:cNvPr id="7185" name="Line 23"/>
          <p:cNvSpPr>
            <a:spLocks noChangeShapeType="1"/>
          </p:cNvSpPr>
          <p:nvPr/>
        </p:nvSpPr>
        <p:spPr bwMode="auto">
          <a:xfrm>
            <a:off x="7101768" y="2982732"/>
            <a:ext cx="1095442" cy="1689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Line 24"/>
          <p:cNvSpPr>
            <a:spLocks noChangeShapeType="1"/>
          </p:cNvSpPr>
          <p:nvPr/>
        </p:nvSpPr>
        <p:spPr bwMode="auto">
          <a:xfrm flipH="1" flipV="1">
            <a:off x="7122053" y="3119716"/>
            <a:ext cx="1095442" cy="712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7" name="Line 25"/>
          <p:cNvSpPr>
            <a:spLocks noChangeShapeType="1"/>
          </p:cNvSpPr>
          <p:nvPr/>
        </p:nvSpPr>
        <p:spPr bwMode="auto">
          <a:xfrm flipV="1">
            <a:off x="7020624" y="3197340"/>
            <a:ext cx="1176585" cy="12465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8" name="Line 26"/>
          <p:cNvSpPr>
            <a:spLocks noChangeShapeType="1"/>
          </p:cNvSpPr>
          <p:nvPr/>
        </p:nvSpPr>
        <p:spPr bwMode="auto">
          <a:xfrm flipH="1">
            <a:off x="7081481" y="3882256"/>
            <a:ext cx="1136014" cy="6392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a:extLst>
              <a:ext uri="{FF2B5EF4-FFF2-40B4-BE49-F238E27FC236}">
                <a16:creationId xmlns:a16="http://schemas.microsoft.com/office/drawing/2014/main" id="{B7C74846-824F-45A1-BBC1-DB878E009F60}"/>
              </a:ext>
            </a:extLst>
          </p:cNvPr>
          <p:cNvGrpSpPr/>
          <p:nvPr/>
        </p:nvGrpSpPr>
        <p:grpSpPr>
          <a:xfrm>
            <a:off x="4221163" y="1612900"/>
            <a:ext cx="3209237" cy="3986213"/>
            <a:chOff x="4221163" y="1612900"/>
            <a:chExt cx="3209237" cy="3986213"/>
          </a:xfrm>
        </p:grpSpPr>
        <p:sp>
          <p:nvSpPr>
            <p:cNvPr id="7176" name="Line 14"/>
            <p:cNvSpPr>
              <a:spLocks noChangeShapeType="1"/>
            </p:cNvSpPr>
            <p:nvPr/>
          </p:nvSpPr>
          <p:spPr bwMode="auto">
            <a:xfrm>
              <a:off x="6582447" y="4790911"/>
              <a:ext cx="4057" cy="2587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Text Box 15"/>
            <p:cNvSpPr txBox="1">
              <a:spLocks noChangeArrowheads="1"/>
            </p:cNvSpPr>
            <p:nvPr/>
          </p:nvSpPr>
          <p:spPr bwMode="auto">
            <a:xfrm>
              <a:off x="5673637" y="3504792"/>
              <a:ext cx="1736478" cy="520536"/>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b="1">
                  <a:latin typeface="Calibri" pitchFamily="34" charset="0"/>
                </a:rPr>
                <a:t>A3</a:t>
              </a:r>
              <a:endParaRPr lang="zh-CN" altLang="zh-CN" b="1"/>
            </a:p>
          </p:txBody>
        </p:sp>
        <p:sp>
          <p:nvSpPr>
            <p:cNvPr id="7178" name="Text Box 16"/>
            <p:cNvSpPr txBox="1">
              <a:spLocks noChangeArrowheads="1"/>
            </p:cNvSpPr>
            <p:nvPr/>
          </p:nvSpPr>
          <p:spPr bwMode="auto">
            <a:xfrm>
              <a:off x="6119928" y="2807698"/>
              <a:ext cx="864182" cy="380509"/>
            </a:xfrm>
            <a:prstGeom prst="rect">
              <a:avLst/>
            </a:prstGeom>
            <a:solidFill>
              <a:srgbClr val="FFFFFF"/>
            </a:solidFill>
            <a:ln w="9525">
              <a:solidFill>
                <a:srgbClr val="000000"/>
              </a:solidFill>
              <a:miter lim="800000"/>
              <a:headEnd/>
              <a:tailEnd/>
            </a:ln>
          </p:spPr>
          <p:txBody>
            <a:bodyPr lIns="18000" tIns="0" rIns="18000" bIns="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b="1" dirty="0">
                  <a:solidFill>
                    <a:srgbClr val="FF0000"/>
                  </a:solidFill>
                  <a:latin typeface="Calibri" pitchFamily="34" charset="0"/>
                </a:rPr>
                <a:t>S</a:t>
              </a:r>
              <a:endParaRPr lang="zh-CN" altLang="zh-CN" b="1" dirty="0">
                <a:solidFill>
                  <a:srgbClr val="FF0000"/>
                </a:solidFill>
              </a:endParaRPr>
            </a:p>
          </p:txBody>
        </p:sp>
        <p:sp>
          <p:nvSpPr>
            <p:cNvPr id="7179" name="Text Box 17"/>
            <p:cNvSpPr txBox="1">
              <a:spLocks noChangeArrowheads="1"/>
            </p:cNvSpPr>
            <p:nvPr/>
          </p:nvSpPr>
          <p:spPr bwMode="auto">
            <a:xfrm>
              <a:off x="6119928" y="4343433"/>
              <a:ext cx="864182" cy="380509"/>
            </a:xfrm>
            <a:prstGeom prst="rect">
              <a:avLst/>
            </a:prstGeom>
            <a:solidFill>
              <a:srgbClr val="FFFFFF"/>
            </a:solidFill>
            <a:ln w="9525">
              <a:solidFill>
                <a:srgbClr val="000000"/>
              </a:solidFill>
              <a:miter lim="800000"/>
              <a:headEnd/>
              <a:tailEnd/>
            </a:ln>
          </p:spPr>
          <p:txBody>
            <a:bodyPr lIns="18000" tIns="0" rIns="18000" bIns="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b="1" dirty="0">
                  <a:solidFill>
                    <a:srgbClr val="FF0000"/>
                  </a:solidFill>
                  <a:latin typeface="Calibri" pitchFamily="34" charset="0"/>
                </a:rPr>
                <a:t>S</a:t>
              </a:r>
              <a:endParaRPr lang="zh-CN" altLang="zh-CN" b="1" dirty="0">
                <a:solidFill>
                  <a:srgbClr val="FF0000"/>
                </a:solidFill>
              </a:endParaRPr>
            </a:p>
          </p:txBody>
        </p:sp>
        <p:sp>
          <p:nvSpPr>
            <p:cNvPr id="7180" name="Line 18"/>
            <p:cNvSpPr>
              <a:spLocks noChangeShapeType="1"/>
            </p:cNvSpPr>
            <p:nvPr/>
          </p:nvSpPr>
          <p:spPr bwMode="auto">
            <a:xfrm>
              <a:off x="6582447" y="4057290"/>
              <a:ext cx="4057" cy="2587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Line 19"/>
            <p:cNvSpPr>
              <a:spLocks noChangeShapeType="1"/>
            </p:cNvSpPr>
            <p:nvPr/>
          </p:nvSpPr>
          <p:spPr bwMode="auto">
            <a:xfrm>
              <a:off x="6582447" y="3230824"/>
              <a:ext cx="4057" cy="2587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2" name="Line 20"/>
            <p:cNvSpPr>
              <a:spLocks noChangeShapeType="1"/>
            </p:cNvSpPr>
            <p:nvPr/>
          </p:nvSpPr>
          <p:spPr bwMode="auto">
            <a:xfrm flipH="1" flipV="1">
              <a:off x="6582447" y="2523078"/>
              <a:ext cx="2028" cy="25874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3" name="Text Box 21"/>
            <p:cNvSpPr txBox="1">
              <a:spLocks noChangeArrowheads="1"/>
            </p:cNvSpPr>
            <p:nvPr/>
          </p:nvSpPr>
          <p:spPr bwMode="auto">
            <a:xfrm>
              <a:off x="5673637" y="5099885"/>
              <a:ext cx="1736478" cy="499228"/>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r>
                <a:rPr lang="en-US" altLang="zh-CN" b="1">
                  <a:latin typeface="Calibri" pitchFamily="34" charset="0"/>
                </a:rPr>
                <a:t>A4 }</a:t>
              </a:r>
              <a:endParaRPr lang="zh-CN" altLang="zh-CN" b="1"/>
            </a:p>
          </p:txBody>
        </p:sp>
        <p:sp>
          <p:nvSpPr>
            <p:cNvPr id="7189" name="AutoShape 27"/>
            <p:cNvSpPr>
              <a:spLocks noChangeArrowheads="1"/>
            </p:cNvSpPr>
            <p:nvPr/>
          </p:nvSpPr>
          <p:spPr bwMode="auto">
            <a:xfrm>
              <a:off x="4221163" y="3457608"/>
              <a:ext cx="1257729" cy="958883"/>
            </a:xfrm>
            <a:prstGeom prst="rightArrow">
              <a:avLst>
                <a:gd name="adj1" fmla="val 50000"/>
                <a:gd name="adj2" fmla="val 25000"/>
              </a:avLst>
            </a:prstGeom>
            <a:solidFill>
              <a:srgbClr val="FFFFFF"/>
            </a:solidFill>
            <a:ln w="9525">
              <a:solidFill>
                <a:srgbClr val="000000"/>
              </a:solidFill>
              <a:miter lim="800000"/>
              <a:headEnd/>
              <a:tailEnd/>
            </a:ln>
          </p:spPr>
          <p:txBody>
            <a:bodyPr/>
            <a:lstStyle/>
            <a:p>
              <a:pPr eaLnBrk="1" hangingPunct="1"/>
              <a:endParaRPr lang="zh-CN" altLang="en-US" b="1"/>
            </a:p>
          </p:txBody>
        </p:sp>
        <p:sp>
          <p:nvSpPr>
            <p:cNvPr id="7190" name="Text Box 28"/>
            <p:cNvSpPr txBox="1">
              <a:spLocks noChangeArrowheads="1"/>
            </p:cNvSpPr>
            <p:nvPr/>
          </p:nvSpPr>
          <p:spPr bwMode="auto">
            <a:xfrm>
              <a:off x="5693922" y="1612900"/>
              <a:ext cx="1736478" cy="862995"/>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en-US" altLang="zh-CN" b="1" dirty="0">
                  <a:latin typeface="Calibri" pitchFamily="34" charset="0"/>
                </a:rPr>
                <a:t>P’</a:t>
              </a:r>
            </a:p>
            <a:p>
              <a:pPr algn="just" eaLnBrk="1" hangingPunct="1"/>
              <a:r>
                <a:rPr lang="en-US" altLang="zh-CN" b="1" dirty="0">
                  <a:latin typeface="Times New Roman" pitchFamily="18" charset="0"/>
                </a:rPr>
                <a:t>{</a:t>
              </a:r>
              <a:r>
                <a:rPr lang="en-US" altLang="zh-CN" b="1" dirty="0">
                  <a:latin typeface="Calibri" pitchFamily="34" charset="0"/>
                </a:rPr>
                <a:t> A1</a:t>
              </a:r>
              <a:endParaRPr lang="zh-CN" altLang="zh-CN" b="1" dirty="0"/>
            </a:p>
          </p:txBody>
        </p:sp>
      </p:grpSp>
      <p:sp>
        <p:nvSpPr>
          <p:cNvPr id="32" name="Oval 42">
            <a:extLst>
              <a:ext uri="{FF2B5EF4-FFF2-40B4-BE49-F238E27FC236}">
                <a16:creationId xmlns:a16="http://schemas.microsoft.com/office/drawing/2014/main" id="{061B53BB-6DA7-487F-BDDA-A5C9E201578D}"/>
              </a:ext>
            </a:extLst>
          </p:cNvPr>
          <p:cNvSpPr>
            <a:spLocks noChangeArrowheads="1"/>
          </p:cNvSpPr>
          <p:nvPr/>
        </p:nvSpPr>
        <p:spPr bwMode="auto">
          <a:xfrm>
            <a:off x="8133997" y="2843935"/>
            <a:ext cx="2101669" cy="1408113"/>
          </a:xfrm>
          <a:prstGeom prst="ellipse">
            <a:avLst/>
          </a:pr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3" name="Text Box 25">
            <a:extLst>
              <a:ext uri="{FF2B5EF4-FFF2-40B4-BE49-F238E27FC236}">
                <a16:creationId xmlns:a16="http://schemas.microsoft.com/office/drawing/2014/main" id="{B9D7B41E-32CA-4BAF-8E5B-C237B6FE7A44}"/>
              </a:ext>
            </a:extLst>
          </p:cNvPr>
          <p:cNvSpPr txBox="1">
            <a:spLocks noChangeArrowheads="1"/>
          </p:cNvSpPr>
          <p:nvPr/>
        </p:nvSpPr>
        <p:spPr bwMode="auto">
          <a:xfrm>
            <a:off x="5693922" y="2741170"/>
            <a:ext cx="1736478" cy="520700"/>
          </a:xfrm>
          <a:prstGeom prst="rect">
            <a:avLst/>
          </a:prstGeom>
          <a:noFill/>
          <a:ln w="254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endParaRPr lang="zh-CN" altLang="en-US" sz="3200" b="1" dirty="0">
              <a:ea typeface="华文楷体" pitchFamily="2" charset="-122"/>
            </a:endParaRPr>
          </a:p>
        </p:txBody>
      </p:sp>
      <p:sp>
        <p:nvSpPr>
          <p:cNvPr id="34" name="Text Box 25">
            <a:extLst>
              <a:ext uri="{FF2B5EF4-FFF2-40B4-BE49-F238E27FC236}">
                <a16:creationId xmlns:a16="http://schemas.microsoft.com/office/drawing/2014/main" id="{1D945002-9886-4F4C-899A-773CD1FAA1A3}"/>
              </a:ext>
            </a:extLst>
          </p:cNvPr>
          <p:cNvSpPr txBox="1">
            <a:spLocks noChangeArrowheads="1"/>
          </p:cNvSpPr>
          <p:nvPr/>
        </p:nvSpPr>
        <p:spPr bwMode="auto">
          <a:xfrm>
            <a:off x="5683780" y="4289998"/>
            <a:ext cx="1736478" cy="520700"/>
          </a:xfrm>
          <a:prstGeom prst="rect">
            <a:avLst/>
          </a:prstGeom>
          <a:noFill/>
          <a:ln w="254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endParaRPr lang="zh-CN" altLang="en-US" sz="3200" b="1" dirty="0">
              <a:ea typeface="华文楷体" pitchFamily="2" charset="-122"/>
            </a:endParaRPr>
          </a:p>
        </p:txBody>
      </p:sp>
      <p:sp>
        <p:nvSpPr>
          <p:cNvPr id="35" name="TextBox 2">
            <a:extLst>
              <a:ext uri="{FF2B5EF4-FFF2-40B4-BE49-F238E27FC236}">
                <a16:creationId xmlns:a16="http://schemas.microsoft.com/office/drawing/2014/main" id="{319AE24E-1570-400B-AA96-EAA739D86E57}"/>
              </a:ext>
            </a:extLst>
          </p:cNvPr>
          <p:cNvSpPr txBox="1">
            <a:spLocks noChangeArrowheads="1"/>
          </p:cNvSpPr>
          <p:nvPr/>
        </p:nvSpPr>
        <p:spPr bwMode="auto">
          <a:xfrm>
            <a:off x="8571642" y="2279207"/>
            <a:ext cx="115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a:r>
              <a:rPr lang="zh-CN" altLang="en-US" dirty="0">
                <a:solidFill>
                  <a:srgbClr val="FF0000"/>
                </a:solidFill>
                <a:latin typeface="华文中宋" panose="02010600040101010101" pitchFamily="2" charset="-122"/>
                <a:ea typeface="华文中宋" panose="02010600040101010101" pitchFamily="2" charset="-122"/>
              </a:rPr>
              <a:t>定义</a:t>
            </a:r>
          </a:p>
        </p:txBody>
      </p:sp>
      <p:sp>
        <p:nvSpPr>
          <p:cNvPr id="36" name="TextBox 14">
            <a:extLst>
              <a:ext uri="{FF2B5EF4-FFF2-40B4-BE49-F238E27FC236}">
                <a16:creationId xmlns:a16="http://schemas.microsoft.com/office/drawing/2014/main" id="{83E7A310-7E02-4E45-8E46-EE8DFCFCEDD9}"/>
              </a:ext>
            </a:extLst>
          </p:cNvPr>
          <p:cNvSpPr txBox="1">
            <a:spLocks noChangeArrowheads="1"/>
          </p:cNvSpPr>
          <p:nvPr/>
        </p:nvSpPr>
        <p:spPr bwMode="auto">
          <a:xfrm>
            <a:off x="4750868" y="2812892"/>
            <a:ext cx="115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a:r>
              <a:rPr lang="zh-CN" altLang="en-US" dirty="0">
                <a:solidFill>
                  <a:srgbClr val="FF0000"/>
                </a:solidFill>
                <a:latin typeface="华文中宋" panose="02010600040101010101" pitchFamily="2" charset="-122"/>
                <a:ea typeface="华文中宋" panose="02010600040101010101" pitchFamily="2" charset="-122"/>
              </a:rPr>
              <a:t>调用</a:t>
            </a:r>
          </a:p>
        </p:txBody>
      </p:sp>
      <p:sp>
        <p:nvSpPr>
          <p:cNvPr id="37" name="TextBox 14">
            <a:extLst>
              <a:ext uri="{FF2B5EF4-FFF2-40B4-BE49-F238E27FC236}">
                <a16:creationId xmlns:a16="http://schemas.microsoft.com/office/drawing/2014/main" id="{C9D95389-A7E7-4AC6-892B-96AD1E84BA7C}"/>
              </a:ext>
            </a:extLst>
          </p:cNvPr>
          <p:cNvSpPr txBox="1">
            <a:spLocks noChangeArrowheads="1"/>
          </p:cNvSpPr>
          <p:nvPr/>
        </p:nvSpPr>
        <p:spPr bwMode="auto">
          <a:xfrm>
            <a:off x="4745056" y="4363780"/>
            <a:ext cx="115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a:r>
              <a:rPr lang="zh-CN" altLang="en-US" dirty="0">
                <a:solidFill>
                  <a:srgbClr val="FF0000"/>
                </a:solidFill>
                <a:latin typeface="华文中宋" panose="02010600040101010101" pitchFamily="2" charset="-122"/>
                <a:ea typeface="华文中宋" panose="02010600040101010101" pitchFamily="2" charset="-122"/>
              </a:rPr>
              <a:t>调用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4" grpId="0" animBg="1"/>
      <p:bldP spid="7185" grpId="0" animBg="1"/>
      <p:bldP spid="7186" grpId="0" animBg="1"/>
      <p:bldP spid="7187" grpId="0" animBg="1"/>
      <p:bldP spid="7188" grpId="0" animBg="1"/>
      <p:bldP spid="32" grpId="0" animBg="1"/>
      <p:bldP spid="33" grpId="0" animBg="1"/>
      <p:bldP spid="34" grpId="0" animBg="1"/>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9"/>
          <p:cNvSpPr>
            <a:spLocks noGrp="1" noChangeArrowheads="1"/>
          </p:cNvSpPr>
          <p:nvPr>
            <p:ph type="title"/>
          </p:nvPr>
        </p:nvSpPr>
        <p:spPr/>
        <p:txBody>
          <a:bodyPr/>
          <a:lstStyle/>
          <a:p>
            <a:r>
              <a:rPr lang="zh-CN" altLang="en-US" dirty="0"/>
              <a:t>递归调用函数的执行过程</a:t>
            </a:r>
          </a:p>
        </p:txBody>
      </p:sp>
      <p:grpSp>
        <p:nvGrpSpPr>
          <p:cNvPr id="2" name="Group 2"/>
          <p:cNvGrpSpPr>
            <a:grpSpLocks/>
          </p:cNvGrpSpPr>
          <p:nvPr/>
        </p:nvGrpSpPr>
        <p:grpSpPr bwMode="auto">
          <a:xfrm>
            <a:off x="9158978" y="2614613"/>
            <a:ext cx="2148782" cy="3430586"/>
            <a:chOff x="4327" y="1647"/>
            <a:chExt cx="1016" cy="2161"/>
          </a:xfrm>
          <a:noFill/>
        </p:grpSpPr>
        <p:sp>
          <p:nvSpPr>
            <p:cNvPr id="16412" name="Rectangle 3"/>
            <p:cNvSpPr>
              <a:spLocks noChangeArrowheads="1"/>
            </p:cNvSpPr>
            <p:nvPr/>
          </p:nvSpPr>
          <p:spPr bwMode="auto">
            <a:xfrm>
              <a:off x="4640" y="1892"/>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3" name="Rectangle 4"/>
            <p:cNvSpPr>
              <a:spLocks noChangeArrowheads="1"/>
            </p:cNvSpPr>
            <p:nvPr/>
          </p:nvSpPr>
          <p:spPr bwMode="auto">
            <a:xfrm>
              <a:off x="4640" y="2132"/>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4" name="Rectangle 5"/>
            <p:cNvSpPr>
              <a:spLocks noChangeArrowheads="1"/>
            </p:cNvSpPr>
            <p:nvPr/>
          </p:nvSpPr>
          <p:spPr bwMode="auto">
            <a:xfrm>
              <a:off x="4640" y="2614"/>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5" name="Rectangle 6"/>
            <p:cNvSpPr>
              <a:spLocks noChangeArrowheads="1"/>
            </p:cNvSpPr>
            <p:nvPr/>
          </p:nvSpPr>
          <p:spPr bwMode="auto">
            <a:xfrm>
              <a:off x="4640" y="2374"/>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6" name="Rectangle 7"/>
            <p:cNvSpPr>
              <a:spLocks noChangeArrowheads="1"/>
            </p:cNvSpPr>
            <p:nvPr/>
          </p:nvSpPr>
          <p:spPr bwMode="auto">
            <a:xfrm>
              <a:off x="4327" y="3614"/>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6417" name="Rectangle 8"/>
            <p:cNvSpPr>
              <a:spLocks noChangeArrowheads="1"/>
            </p:cNvSpPr>
            <p:nvPr/>
          </p:nvSpPr>
          <p:spPr bwMode="auto">
            <a:xfrm>
              <a:off x="4640" y="2856"/>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8" name="Rectangle 9"/>
            <p:cNvSpPr>
              <a:spLocks noChangeArrowheads="1"/>
            </p:cNvSpPr>
            <p:nvPr/>
          </p:nvSpPr>
          <p:spPr bwMode="auto">
            <a:xfrm>
              <a:off x="4640" y="3337"/>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9" name="Rectangle 10"/>
            <p:cNvSpPr>
              <a:spLocks noChangeArrowheads="1"/>
            </p:cNvSpPr>
            <p:nvPr/>
          </p:nvSpPr>
          <p:spPr bwMode="auto">
            <a:xfrm>
              <a:off x="4640" y="3096"/>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20" name="Rectangle 11"/>
            <p:cNvSpPr>
              <a:spLocks noChangeArrowheads="1"/>
            </p:cNvSpPr>
            <p:nvPr/>
          </p:nvSpPr>
          <p:spPr bwMode="auto">
            <a:xfrm>
              <a:off x="4640" y="1647"/>
              <a:ext cx="703" cy="240"/>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63570" name="Rectangle 18"/>
          <p:cNvSpPr>
            <a:spLocks noChangeArrowheads="1"/>
          </p:cNvSpPr>
          <p:nvPr/>
        </p:nvSpPr>
        <p:spPr bwMode="auto">
          <a:xfrm>
            <a:off x="109541" y="2467924"/>
            <a:ext cx="5625625" cy="12311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tIns="0" rIns="18000" bIns="0">
            <a:spAutoFit/>
          </a:bodyPr>
          <a:lstStyle/>
          <a:p>
            <a:pPr eaLnBrk="1" hangingPunct="1"/>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main()</a:t>
            </a: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printf</a:t>
            </a:r>
            <a:r>
              <a:rPr lang="en-US" altLang="zh-CN" sz="2000" b="1" dirty="0">
                <a:latin typeface="Courier New" pitchFamily="49" charset="0"/>
                <a:cs typeface="Courier New" pitchFamily="49" charset="0"/>
              </a:rPr>
              <a:t>("%d",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4</a:t>
            </a:r>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return 0;</a:t>
            </a:r>
          </a:p>
          <a:p>
            <a:pPr eaLnBrk="1" hangingPunct="1"/>
            <a:r>
              <a:rPr lang="en-US" altLang="zh-CN" sz="2000" b="1" dirty="0">
                <a:latin typeface="Courier New" pitchFamily="49" charset="0"/>
                <a:cs typeface="Courier New" pitchFamily="49" charset="0"/>
              </a:rPr>
              <a:t>}</a:t>
            </a:r>
          </a:p>
        </p:txBody>
      </p:sp>
      <p:sp>
        <p:nvSpPr>
          <p:cNvPr id="663575" name="Text Box 23"/>
          <p:cNvSpPr txBox="1">
            <a:spLocks noChangeArrowheads="1"/>
          </p:cNvSpPr>
          <p:nvPr/>
        </p:nvSpPr>
        <p:spPr bwMode="auto">
          <a:xfrm>
            <a:off x="11372850" y="486201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rPr>
              <a:t>n</a:t>
            </a:r>
          </a:p>
        </p:txBody>
      </p:sp>
      <p:sp>
        <p:nvSpPr>
          <p:cNvPr id="663576" name="Text Box 24"/>
          <p:cNvSpPr txBox="1">
            <a:spLocks noChangeArrowheads="1"/>
          </p:cNvSpPr>
          <p:nvPr/>
        </p:nvSpPr>
        <p:spPr bwMode="auto">
          <a:xfrm>
            <a:off x="11372850" y="409757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00B050"/>
                </a:solidFill>
              </a:rPr>
              <a:t>n</a:t>
            </a:r>
          </a:p>
        </p:txBody>
      </p:sp>
      <p:sp>
        <p:nvSpPr>
          <p:cNvPr id="663577" name="Text Box 25"/>
          <p:cNvSpPr txBox="1">
            <a:spLocks noChangeArrowheads="1"/>
          </p:cNvSpPr>
          <p:nvPr/>
        </p:nvSpPr>
        <p:spPr bwMode="auto">
          <a:xfrm>
            <a:off x="11372850" y="558924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n</a:t>
            </a:r>
          </a:p>
        </p:txBody>
      </p:sp>
      <p:sp>
        <p:nvSpPr>
          <p:cNvPr id="663578" name="Text Box 26"/>
          <p:cNvSpPr txBox="1">
            <a:spLocks noChangeArrowheads="1"/>
          </p:cNvSpPr>
          <p:nvPr/>
        </p:nvSpPr>
        <p:spPr bwMode="auto">
          <a:xfrm>
            <a:off x="10271125" y="562709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4</a:t>
            </a:r>
          </a:p>
        </p:txBody>
      </p:sp>
      <p:sp>
        <p:nvSpPr>
          <p:cNvPr id="663579" name="Text Box 27"/>
          <p:cNvSpPr txBox="1">
            <a:spLocks noChangeArrowheads="1"/>
          </p:cNvSpPr>
          <p:nvPr/>
        </p:nvSpPr>
        <p:spPr bwMode="auto">
          <a:xfrm>
            <a:off x="10271125" y="3338990"/>
            <a:ext cx="72072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rPr>
              <a:t>1</a:t>
            </a:r>
          </a:p>
        </p:txBody>
      </p:sp>
      <p:sp>
        <p:nvSpPr>
          <p:cNvPr id="663580" name="Text Box 28"/>
          <p:cNvSpPr txBox="1">
            <a:spLocks noChangeArrowheads="1"/>
          </p:cNvSpPr>
          <p:nvPr/>
        </p:nvSpPr>
        <p:spPr bwMode="auto">
          <a:xfrm>
            <a:off x="10271125" y="4141930"/>
            <a:ext cx="623888"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B050"/>
                </a:solidFill>
              </a:rPr>
              <a:t>2</a:t>
            </a:r>
          </a:p>
        </p:txBody>
      </p:sp>
      <p:sp>
        <p:nvSpPr>
          <p:cNvPr id="663581" name="Text Box 29"/>
          <p:cNvSpPr txBox="1">
            <a:spLocks noChangeArrowheads="1"/>
          </p:cNvSpPr>
          <p:nvPr/>
        </p:nvSpPr>
        <p:spPr bwMode="auto">
          <a:xfrm>
            <a:off x="10271125" y="490701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rPr>
              <a:t>3</a:t>
            </a:r>
          </a:p>
        </p:txBody>
      </p:sp>
      <p:sp>
        <p:nvSpPr>
          <p:cNvPr id="663582" name="Text Box 30"/>
          <p:cNvSpPr txBox="1">
            <a:spLocks noChangeArrowheads="1"/>
          </p:cNvSpPr>
          <p:nvPr/>
        </p:nvSpPr>
        <p:spPr bwMode="auto">
          <a:xfrm>
            <a:off x="11372850" y="333899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rPr>
              <a:t>n</a:t>
            </a:r>
          </a:p>
        </p:txBody>
      </p:sp>
      <p:sp>
        <p:nvSpPr>
          <p:cNvPr id="663583" name="Text Box 31"/>
          <p:cNvSpPr txBox="1">
            <a:spLocks noChangeArrowheads="1"/>
          </p:cNvSpPr>
          <p:nvPr/>
        </p:nvSpPr>
        <p:spPr bwMode="auto">
          <a:xfrm>
            <a:off x="8374063" y="4726995"/>
            <a:ext cx="864000" cy="4608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FF0000"/>
                </a:solidFill>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4*?</a:t>
            </a:r>
          </a:p>
        </p:txBody>
      </p:sp>
      <p:sp>
        <p:nvSpPr>
          <p:cNvPr id="663584" name="Text Box 32"/>
          <p:cNvSpPr txBox="1">
            <a:spLocks noChangeArrowheads="1"/>
          </p:cNvSpPr>
          <p:nvPr/>
        </p:nvSpPr>
        <p:spPr bwMode="auto">
          <a:xfrm>
            <a:off x="8374063" y="4020140"/>
            <a:ext cx="864000" cy="4608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FF00FF"/>
                </a:solidFill>
                <a:latin typeface="Arial" panose="020B0604020202020204" pitchFamily="34" charset="0"/>
                <a:cs typeface="Arial" panose="020B0604020202020204" pitchFamily="34" charset="0"/>
              </a:rPr>
              <a:t> </a:t>
            </a:r>
            <a:r>
              <a:rPr lang="en-US" altLang="zh-CN" dirty="0">
                <a:solidFill>
                  <a:srgbClr val="FF00FF"/>
                </a:solidFill>
                <a:latin typeface="Arial" panose="020B0604020202020204" pitchFamily="34" charset="0"/>
                <a:cs typeface="Arial" panose="020B0604020202020204" pitchFamily="34" charset="0"/>
              </a:rPr>
              <a:t>3*?</a:t>
            </a:r>
          </a:p>
        </p:txBody>
      </p:sp>
      <p:sp>
        <p:nvSpPr>
          <p:cNvPr id="663585" name="Text Box 33"/>
          <p:cNvSpPr txBox="1">
            <a:spLocks noChangeArrowheads="1"/>
          </p:cNvSpPr>
          <p:nvPr/>
        </p:nvSpPr>
        <p:spPr bwMode="auto">
          <a:xfrm>
            <a:off x="8374063" y="3314150"/>
            <a:ext cx="864000" cy="4608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00B050"/>
                </a:solidFill>
                <a:latin typeface="Arial" panose="020B0604020202020204" pitchFamily="34" charset="0"/>
                <a:cs typeface="Arial" panose="020B0604020202020204" pitchFamily="34" charset="0"/>
              </a:rPr>
              <a:t> </a:t>
            </a:r>
            <a:r>
              <a:rPr lang="en-US" altLang="zh-CN" dirty="0">
                <a:solidFill>
                  <a:srgbClr val="00B050"/>
                </a:solidFill>
                <a:latin typeface="Arial" panose="020B0604020202020204" pitchFamily="34" charset="0"/>
                <a:cs typeface="Arial" panose="020B0604020202020204" pitchFamily="34" charset="0"/>
              </a:rPr>
              <a:t>2*?</a:t>
            </a:r>
          </a:p>
        </p:txBody>
      </p:sp>
      <p:sp>
        <p:nvSpPr>
          <p:cNvPr id="663589" name="Text Box 37"/>
          <p:cNvSpPr txBox="1">
            <a:spLocks noChangeArrowheads="1"/>
          </p:cNvSpPr>
          <p:nvPr/>
        </p:nvSpPr>
        <p:spPr bwMode="auto">
          <a:xfrm>
            <a:off x="8374063" y="2601965"/>
            <a:ext cx="864000" cy="4608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latin typeface="Arial" panose="020B0604020202020204" pitchFamily="34" charset="0"/>
                <a:cs typeface="Arial" panose="020B0604020202020204" pitchFamily="34" charset="0"/>
              </a:rPr>
              <a:t> 1</a:t>
            </a:r>
          </a:p>
        </p:txBody>
      </p:sp>
      <p:sp>
        <p:nvSpPr>
          <p:cNvPr id="16411"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2378774-D4AD-4449-B3B6-DA00E9B73878}" type="slidenum">
              <a:rPr lang="en-US" altLang="zh-CN" sz="1200">
                <a:ea typeface="楷体_GB2312" pitchFamily="49" charset="-122"/>
              </a:rPr>
              <a:pPr algn="r" eaLnBrk="1" hangingPunct="1"/>
              <a:t>30</a:t>
            </a:fld>
            <a:endParaRPr lang="en-US" altLang="zh-CN" sz="1200">
              <a:ea typeface="楷体_GB2312" pitchFamily="49" charset="-122"/>
            </a:endParaRPr>
          </a:p>
        </p:txBody>
      </p:sp>
      <p:sp>
        <p:nvSpPr>
          <p:cNvPr id="33" name="Rectangle 1">
            <a:extLst>
              <a:ext uri="{FF2B5EF4-FFF2-40B4-BE49-F238E27FC236}">
                <a16:creationId xmlns:a16="http://schemas.microsoft.com/office/drawing/2014/main" id="{36D3B4BC-2C7B-446C-B9BF-047168ED1319}"/>
              </a:ext>
            </a:extLst>
          </p:cNvPr>
          <p:cNvSpPr>
            <a:spLocks noChangeArrowheads="1"/>
          </p:cNvSpPr>
          <p:nvPr/>
        </p:nvSpPr>
        <p:spPr bwMode="auto">
          <a:xfrm>
            <a:off x="5555146" y="158745"/>
            <a:ext cx="6556372"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if(n==0 || n==1)</a:t>
            </a:r>
          </a:p>
          <a:p>
            <a:pPr eaLnBrk="1" hangingPunct="1"/>
            <a:r>
              <a:rPr lang="en-US" altLang="zh-CN" sz="2000" b="1" dirty="0">
                <a:latin typeface="Courier New" pitchFamily="49" charset="0"/>
                <a:cs typeface="Courier New" pitchFamily="49" charset="0"/>
              </a:rPr>
              <a:t>		return 1;</a:t>
            </a:r>
          </a:p>
          <a:p>
            <a:pPr eaLnBrk="1" hangingPunct="1"/>
            <a:r>
              <a:rPr lang="en-US" altLang="zh-CN" sz="2000" b="1" dirty="0">
                <a:latin typeface="Courier New" pitchFamily="49" charset="0"/>
                <a:cs typeface="Courier New" pitchFamily="49" charset="0"/>
              </a:rPr>
              <a:t>	else</a:t>
            </a:r>
          </a:p>
          <a:p>
            <a:pPr eaLnBrk="1" hangingPunct="1"/>
            <a:r>
              <a:rPr lang="en-US" altLang="zh-CN" sz="2000" b="1" dirty="0">
                <a:latin typeface="Courier New" pitchFamily="49" charset="0"/>
                <a:cs typeface="Courier New" pitchFamily="49" charset="0"/>
              </a:rPr>
              <a:t>		return n *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(n-1);</a:t>
            </a:r>
          </a:p>
          <a:p>
            <a:r>
              <a:rPr lang="sv-SE" altLang="zh-CN" sz="2000" b="1" dirty="0">
                <a:latin typeface="Courier New" pitchFamily="49" charset="0"/>
                <a:cs typeface="Courier New" pitchFamily="49" charset="0"/>
              </a:rPr>
              <a:t>}</a:t>
            </a:r>
          </a:p>
        </p:txBody>
      </p:sp>
      <p:sp>
        <p:nvSpPr>
          <p:cNvPr id="34" name="Rectangle 19">
            <a:extLst>
              <a:ext uri="{FF2B5EF4-FFF2-40B4-BE49-F238E27FC236}">
                <a16:creationId xmlns:a16="http://schemas.microsoft.com/office/drawing/2014/main" id="{A1BF3811-3F0E-4BCC-8631-7B573C15C5FD}"/>
              </a:ext>
            </a:extLst>
          </p:cNvPr>
          <p:cNvSpPr>
            <a:spLocks noChangeArrowheads="1"/>
          </p:cNvSpPr>
          <p:nvPr/>
        </p:nvSpPr>
        <p:spPr bwMode="auto">
          <a:xfrm>
            <a:off x="874626" y="3969725"/>
            <a:ext cx="612000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实例一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4 * </a:t>
            </a:r>
            <a:r>
              <a:rPr lang="en-US" altLang="zh-CN" sz="2000" b="1" dirty="0" err="1">
                <a:latin typeface="Courier New" panose="02070309020205020404" pitchFamily="49" charset="0"/>
                <a:cs typeface="Courier New" pitchFamily="49" charset="0"/>
              </a:rPr>
              <a:t>myFactorial</a:t>
            </a:r>
            <a:r>
              <a:rPr lang="en-US" altLang="zh-CN" sz="2000" b="1" dirty="0" err="1">
                <a:solidFill>
                  <a:srgbClr val="FF0000"/>
                </a:solidFill>
                <a:latin typeface="Courier New" panose="02070309020205020404" pitchFamily="49" charset="0"/>
                <a:cs typeface="Courier New" pitchFamily="49" charset="0"/>
              </a:rPr>
              <a:t>R</a:t>
            </a:r>
            <a:r>
              <a:rPr lang="en-US" altLang="zh-CN" sz="2000" b="1" dirty="0">
                <a:solidFill>
                  <a:srgbClr val="FF00FF"/>
                </a:solidFill>
                <a:latin typeface="Courier New" panose="02070309020205020404" pitchFamily="49" charset="0"/>
                <a:cs typeface="Courier New" pitchFamily="49" charset="0"/>
              </a:rPr>
              <a:t>(3)</a:t>
            </a:r>
            <a:r>
              <a:rPr lang="en-US" altLang="zh-CN" sz="2000" b="1" dirty="0">
                <a:latin typeface="Courier New" panose="02070309020205020404" pitchFamily="49" charset="0"/>
                <a:cs typeface="Courier New" pitchFamily="49" charset="0"/>
              </a:rPr>
              <a:t>	</a:t>
            </a:r>
          </a:p>
        </p:txBody>
      </p:sp>
      <p:sp>
        <p:nvSpPr>
          <p:cNvPr id="35" name="Rectangle 20">
            <a:extLst>
              <a:ext uri="{FF2B5EF4-FFF2-40B4-BE49-F238E27FC236}">
                <a16:creationId xmlns:a16="http://schemas.microsoft.com/office/drawing/2014/main" id="{3389A903-91BB-4BD4-BF45-A30934B3E709}"/>
              </a:ext>
            </a:extLst>
          </p:cNvPr>
          <p:cNvSpPr>
            <a:spLocks noChangeArrowheads="1"/>
          </p:cNvSpPr>
          <p:nvPr/>
        </p:nvSpPr>
        <p:spPr bwMode="auto">
          <a:xfrm>
            <a:off x="874626" y="4568449"/>
            <a:ext cx="6120000" cy="3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实例二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   </a:t>
            </a:r>
            <a:r>
              <a:rPr lang="en-US" altLang="zh-CN" sz="2000" b="1" dirty="0">
                <a:solidFill>
                  <a:srgbClr val="0000FF"/>
                </a:solidFill>
                <a:latin typeface="Courier New" panose="02070309020205020404" pitchFamily="49" charset="0"/>
                <a:cs typeface="Courier New" pitchFamily="49" charset="0"/>
              </a:rPr>
              <a:t> </a:t>
            </a:r>
            <a:r>
              <a:rPr lang="en-US" altLang="zh-CN" sz="2000" b="1" dirty="0">
                <a:solidFill>
                  <a:srgbClr val="FF00FF"/>
                </a:solidFill>
                <a:latin typeface="Courier New" panose="02070309020205020404" pitchFamily="49" charset="0"/>
                <a:cs typeface="Courier New" pitchFamily="49" charset="0"/>
              </a:rPr>
              <a:t>3 * </a:t>
            </a:r>
            <a:r>
              <a:rPr lang="en-US" altLang="zh-CN" sz="2000" b="1" dirty="0" err="1">
                <a:latin typeface="Courier New" panose="02070309020205020404" pitchFamily="49" charset="0"/>
                <a:cs typeface="Courier New" pitchFamily="49" charset="0"/>
              </a:rPr>
              <a:t>myFactorial</a:t>
            </a:r>
            <a:r>
              <a:rPr lang="en-US" altLang="zh-CN" sz="2000" b="1" dirty="0" err="1">
                <a:solidFill>
                  <a:srgbClr val="FF0000"/>
                </a:solidFill>
                <a:latin typeface="Courier New" panose="02070309020205020404" pitchFamily="49" charset="0"/>
                <a:cs typeface="Courier New" pitchFamily="49" charset="0"/>
              </a:rPr>
              <a:t>R</a:t>
            </a:r>
            <a:r>
              <a:rPr lang="en-US" altLang="zh-CN" sz="2000" b="1" dirty="0">
                <a:solidFill>
                  <a:srgbClr val="00B050"/>
                </a:solidFill>
                <a:latin typeface="Courier New" panose="02070309020205020404" pitchFamily="49" charset="0"/>
                <a:cs typeface="Courier New" pitchFamily="49" charset="0"/>
              </a:rPr>
              <a:t>(2)</a:t>
            </a:r>
          </a:p>
        </p:txBody>
      </p:sp>
      <p:sp>
        <p:nvSpPr>
          <p:cNvPr id="36" name="Rectangle 21">
            <a:extLst>
              <a:ext uri="{FF2B5EF4-FFF2-40B4-BE49-F238E27FC236}">
                <a16:creationId xmlns:a16="http://schemas.microsoft.com/office/drawing/2014/main" id="{439388DF-C49A-43CF-AA91-393764523FE1}"/>
              </a:ext>
            </a:extLst>
          </p:cNvPr>
          <p:cNvSpPr>
            <a:spLocks noChangeArrowheads="1"/>
          </p:cNvSpPr>
          <p:nvPr/>
        </p:nvSpPr>
        <p:spPr bwMode="auto">
          <a:xfrm>
            <a:off x="874626" y="5167173"/>
            <a:ext cx="6120000" cy="3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实例三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        </a:t>
            </a:r>
            <a:r>
              <a:rPr lang="en-US" altLang="zh-CN" sz="2000" b="1" dirty="0">
                <a:solidFill>
                  <a:srgbClr val="00B050"/>
                </a:solidFill>
                <a:latin typeface="Courier New" panose="02070309020205020404" pitchFamily="49" charset="0"/>
                <a:cs typeface="Courier New" pitchFamily="49" charset="0"/>
              </a:rPr>
              <a:t>2 *</a:t>
            </a:r>
            <a:r>
              <a:rPr lang="en-US" altLang="zh-CN" sz="2000" b="1" dirty="0">
                <a:solidFill>
                  <a:srgbClr val="CC00CC"/>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myFactorial</a:t>
            </a:r>
            <a:r>
              <a:rPr lang="en-US" altLang="zh-CN" sz="2000" b="1" dirty="0" err="1">
                <a:solidFill>
                  <a:srgbClr val="FF0000"/>
                </a:solidFill>
                <a:latin typeface="Courier New" panose="02070309020205020404" pitchFamily="49" charset="0"/>
                <a:cs typeface="Courier New" pitchFamily="49" charset="0"/>
              </a:rPr>
              <a:t>R</a:t>
            </a:r>
            <a:r>
              <a:rPr lang="en-US" altLang="zh-CN" sz="2000" b="1" dirty="0">
                <a:solidFill>
                  <a:srgbClr val="CC00CC"/>
                </a:solidFill>
                <a:latin typeface="Courier New" panose="02070309020205020404" pitchFamily="49" charset="0"/>
                <a:cs typeface="Courier New" pitchFamily="49" charset="0"/>
              </a:rPr>
              <a:t>(1)</a:t>
            </a:r>
          </a:p>
        </p:txBody>
      </p:sp>
      <p:sp>
        <p:nvSpPr>
          <p:cNvPr id="43" name="Rectangle 11">
            <a:extLst>
              <a:ext uri="{FF2B5EF4-FFF2-40B4-BE49-F238E27FC236}">
                <a16:creationId xmlns:a16="http://schemas.microsoft.com/office/drawing/2014/main" id="{6BC55894-E95E-418D-9E9E-2F4571649A7F}"/>
              </a:ext>
            </a:extLst>
          </p:cNvPr>
          <p:cNvSpPr>
            <a:spLocks noChangeArrowheads="1"/>
          </p:cNvSpPr>
          <p:nvPr/>
        </p:nvSpPr>
        <p:spPr bwMode="auto">
          <a:xfrm>
            <a:off x="9820956" y="5679250"/>
            <a:ext cx="1486805" cy="381000"/>
          </a:xfrm>
          <a:prstGeom prst="rect">
            <a:avLst/>
          </a:prstGeom>
          <a:noFill/>
          <a:ln w="9525">
            <a:solidFill>
              <a:srgbClr val="000000"/>
            </a:solidFill>
            <a:miter lim="800000"/>
            <a:headEnd/>
            <a:tailEnd/>
          </a:ln>
        </p:spPr>
        <p:txBody>
          <a:bodyPr/>
          <a:lstStyle/>
          <a:p>
            <a:pPr eaLnBrk="1" hangingPunct="1"/>
            <a:endParaRPr lang="zh-CN" altLang="en-US"/>
          </a:p>
        </p:txBody>
      </p:sp>
      <p:sp>
        <p:nvSpPr>
          <p:cNvPr id="44" name="Rectangle 11">
            <a:extLst>
              <a:ext uri="{FF2B5EF4-FFF2-40B4-BE49-F238E27FC236}">
                <a16:creationId xmlns:a16="http://schemas.microsoft.com/office/drawing/2014/main" id="{5AA15FE5-000B-4453-916C-315ECFC8EDD3}"/>
              </a:ext>
            </a:extLst>
          </p:cNvPr>
          <p:cNvSpPr>
            <a:spLocks noChangeArrowheads="1"/>
          </p:cNvSpPr>
          <p:nvPr/>
        </p:nvSpPr>
        <p:spPr bwMode="auto">
          <a:xfrm>
            <a:off x="9820954" y="6063335"/>
            <a:ext cx="1486805" cy="381000"/>
          </a:xfrm>
          <a:prstGeom prst="rect">
            <a:avLst/>
          </a:prstGeom>
          <a:noFill/>
          <a:ln w="9525">
            <a:solidFill>
              <a:srgbClr val="000000"/>
            </a:solidFill>
            <a:miter lim="800000"/>
            <a:headEnd/>
            <a:tailEnd/>
          </a:ln>
        </p:spPr>
        <p:txBody>
          <a:bodyPr/>
          <a:lstStyle/>
          <a:p>
            <a:pPr eaLnBrk="1" hangingPunct="1"/>
            <a:endParaRPr lang="zh-CN" altLang="en-US"/>
          </a:p>
        </p:txBody>
      </p:sp>
      <p:sp>
        <p:nvSpPr>
          <p:cNvPr id="45" name="Rectangle 21">
            <a:extLst>
              <a:ext uri="{FF2B5EF4-FFF2-40B4-BE49-F238E27FC236}">
                <a16:creationId xmlns:a16="http://schemas.microsoft.com/office/drawing/2014/main" id="{5E77B444-6063-438A-A594-995FB802D591}"/>
              </a:ext>
            </a:extLst>
          </p:cNvPr>
          <p:cNvSpPr>
            <a:spLocks noChangeArrowheads="1"/>
          </p:cNvSpPr>
          <p:nvPr/>
        </p:nvSpPr>
        <p:spPr bwMode="auto">
          <a:xfrm>
            <a:off x="863307" y="5776518"/>
            <a:ext cx="612000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实例四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            </a:t>
            </a:r>
            <a:r>
              <a:rPr lang="en-US" altLang="zh-CN" sz="2000" b="1" dirty="0">
                <a:solidFill>
                  <a:srgbClr val="CC00CC"/>
                </a:solidFill>
                <a:latin typeface="Courier New" panose="02070309020205020404" pitchFamily="49" charset="0"/>
                <a:cs typeface="Courier New" pitchFamily="49" charset="0"/>
              </a:rPr>
              <a:t>1</a:t>
            </a:r>
          </a:p>
        </p:txBody>
      </p:sp>
    </p:spTree>
    <p:extLst>
      <p:ext uri="{BB962C8B-B14F-4D97-AF65-F5344CB8AC3E}">
        <p14:creationId xmlns:p14="http://schemas.microsoft.com/office/powerpoint/2010/main" val="1039055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3577"/>
                                        </p:tgtEl>
                                        <p:attrNameLst>
                                          <p:attrName>style.visibility</p:attrName>
                                        </p:attrNameLst>
                                      </p:cBhvr>
                                      <p:to>
                                        <p:strVal val="visible"/>
                                      </p:to>
                                    </p:set>
                                    <p:animEffect transition="in" filter="blinds(horizontal)">
                                      <p:cBhvr>
                                        <p:cTn id="10" dur="500"/>
                                        <p:tgtEl>
                                          <p:spTgt spid="663577"/>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63578"/>
                                        </p:tgtEl>
                                        <p:attrNameLst>
                                          <p:attrName>style.visibility</p:attrName>
                                        </p:attrNameLst>
                                      </p:cBhvr>
                                      <p:to>
                                        <p:strVal val="visible"/>
                                      </p:to>
                                    </p:set>
                                    <p:animEffect transition="in" filter="blinds(horizontal)">
                                      <p:cBhvr>
                                        <p:cTn id="19" dur="500"/>
                                        <p:tgtEl>
                                          <p:spTgt spid="66357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63583"/>
                                        </p:tgtEl>
                                        <p:attrNameLst>
                                          <p:attrName>style.visibility</p:attrName>
                                        </p:attrNameLst>
                                      </p:cBhvr>
                                      <p:to>
                                        <p:strVal val="visible"/>
                                      </p:to>
                                    </p:set>
                                    <p:animEffect transition="in" filter="blinds(horizontal)">
                                      <p:cBhvr>
                                        <p:cTn id="28" dur="500"/>
                                        <p:tgtEl>
                                          <p:spTgt spid="66358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63575"/>
                                        </p:tgtEl>
                                        <p:attrNameLst>
                                          <p:attrName>style.visibility</p:attrName>
                                        </p:attrNameLst>
                                      </p:cBhvr>
                                      <p:to>
                                        <p:strVal val="visible"/>
                                      </p:to>
                                    </p:set>
                                    <p:animEffect transition="in" filter="blinds(horizontal)">
                                      <p:cBhvr>
                                        <p:cTn id="33" dur="500"/>
                                        <p:tgtEl>
                                          <p:spTgt spid="66357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63581"/>
                                        </p:tgtEl>
                                        <p:attrNameLst>
                                          <p:attrName>style.visibility</p:attrName>
                                        </p:attrNameLst>
                                      </p:cBhvr>
                                      <p:to>
                                        <p:strVal val="visible"/>
                                      </p:to>
                                    </p:set>
                                    <p:animEffect transition="in" filter="blinds(horizontal)">
                                      <p:cBhvr>
                                        <p:cTn id="38" dur="500"/>
                                        <p:tgtEl>
                                          <p:spTgt spid="66358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3584"/>
                                        </p:tgtEl>
                                        <p:attrNameLst>
                                          <p:attrName>style.visibility</p:attrName>
                                        </p:attrNameLst>
                                      </p:cBhvr>
                                      <p:to>
                                        <p:strVal val="visible"/>
                                      </p:to>
                                    </p:set>
                                    <p:animEffect transition="in" filter="blinds(horizontal)">
                                      <p:cBhvr>
                                        <p:cTn id="47" dur="500"/>
                                        <p:tgtEl>
                                          <p:spTgt spid="66358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3576"/>
                                        </p:tgtEl>
                                        <p:attrNameLst>
                                          <p:attrName>style.visibility</p:attrName>
                                        </p:attrNameLst>
                                      </p:cBhvr>
                                      <p:to>
                                        <p:strVal val="visible"/>
                                      </p:to>
                                    </p:set>
                                    <p:animEffect transition="in" filter="blinds(horizontal)">
                                      <p:cBhvr>
                                        <p:cTn id="52" dur="500"/>
                                        <p:tgtEl>
                                          <p:spTgt spid="66357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63580"/>
                                        </p:tgtEl>
                                        <p:attrNameLst>
                                          <p:attrName>style.visibility</p:attrName>
                                        </p:attrNameLst>
                                      </p:cBhvr>
                                      <p:to>
                                        <p:strVal val="visible"/>
                                      </p:to>
                                    </p:set>
                                    <p:animEffect transition="in" filter="blinds(horizontal)">
                                      <p:cBhvr>
                                        <p:cTn id="57" dur="500"/>
                                        <p:tgtEl>
                                          <p:spTgt spid="66358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63585"/>
                                        </p:tgtEl>
                                        <p:attrNameLst>
                                          <p:attrName>style.visibility</p:attrName>
                                        </p:attrNameLst>
                                      </p:cBhvr>
                                      <p:to>
                                        <p:strVal val="visible"/>
                                      </p:to>
                                    </p:set>
                                    <p:animEffect transition="in" filter="blinds(horizontal)">
                                      <p:cBhvr>
                                        <p:cTn id="66" dur="500"/>
                                        <p:tgtEl>
                                          <p:spTgt spid="66358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663582"/>
                                        </p:tgtEl>
                                        <p:attrNameLst>
                                          <p:attrName>style.visibility</p:attrName>
                                        </p:attrNameLst>
                                      </p:cBhvr>
                                      <p:to>
                                        <p:strVal val="visible"/>
                                      </p:to>
                                    </p:set>
                                    <p:animEffect transition="in" filter="blinds(horizontal)">
                                      <p:cBhvr>
                                        <p:cTn id="71" dur="500"/>
                                        <p:tgtEl>
                                          <p:spTgt spid="66358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63579"/>
                                        </p:tgtEl>
                                        <p:attrNameLst>
                                          <p:attrName>style.visibility</p:attrName>
                                        </p:attrNameLst>
                                      </p:cBhvr>
                                      <p:to>
                                        <p:strVal val="visible"/>
                                      </p:to>
                                    </p:set>
                                    <p:animEffect transition="in" filter="blinds(horizontal)">
                                      <p:cBhvr>
                                        <p:cTn id="76" dur="500"/>
                                        <p:tgtEl>
                                          <p:spTgt spid="66357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63589"/>
                                        </p:tgtEl>
                                        <p:attrNameLst>
                                          <p:attrName>style.visibility</p:attrName>
                                        </p:attrNameLst>
                                      </p:cBhvr>
                                      <p:to>
                                        <p:strVal val="visible"/>
                                      </p:to>
                                    </p:set>
                                    <p:animEffect transition="in" filter="blinds(horizontal)">
                                      <p:cBhvr>
                                        <p:cTn id="85" dur="500"/>
                                        <p:tgtEl>
                                          <p:spTgt spid="66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5" grpId="0"/>
      <p:bldP spid="663576" grpId="0"/>
      <p:bldP spid="663577" grpId="0"/>
      <p:bldP spid="663578" grpId="0"/>
      <p:bldP spid="663579" grpId="0"/>
      <p:bldP spid="663580" grpId="0"/>
      <p:bldP spid="663581" grpId="0"/>
      <p:bldP spid="663582" grpId="0"/>
      <p:bldP spid="663583" grpId="0"/>
      <p:bldP spid="663584" grpId="0"/>
      <p:bldP spid="663585" grpId="0"/>
      <p:bldP spid="663589" grpId="0"/>
      <p:bldP spid="34" grpId="0" animBg="1"/>
      <p:bldP spid="35" grpId="0" animBg="1"/>
      <p:bldP spid="36" grpId="0" animBg="1"/>
      <p:bldP spid="43" grpId="0" animBg="1"/>
      <p:bldP spid="44" grpId="0" animBg="1"/>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9"/>
          <p:cNvSpPr>
            <a:spLocks noGrp="1" noChangeArrowheads="1"/>
          </p:cNvSpPr>
          <p:nvPr>
            <p:ph type="title"/>
          </p:nvPr>
        </p:nvSpPr>
        <p:spPr/>
        <p:txBody>
          <a:bodyPr/>
          <a:lstStyle/>
          <a:p>
            <a:r>
              <a:rPr lang="zh-CN" altLang="en-US" dirty="0"/>
              <a:t>递归调用函数的执行过程</a:t>
            </a:r>
          </a:p>
        </p:txBody>
      </p:sp>
      <p:grpSp>
        <p:nvGrpSpPr>
          <p:cNvPr id="2" name="Group 2"/>
          <p:cNvGrpSpPr>
            <a:grpSpLocks/>
          </p:cNvGrpSpPr>
          <p:nvPr/>
        </p:nvGrpSpPr>
        <p:grpSpPr bwMode="auto">
          <a:xfrm>
            <a:off x="9154752" y="2614613"/>
            <a:ext cx="2153013" cy="3470273"/>
            <a:chOff x="4325" y="1647"/>
            <a:chExt cx="1018" cy="2186"/>
          </a:xfrm>
          <a:noFill/>
        </p:grpSpPr>
        <p:sp>
          <p:nvSpPr>
            <p:cNvPr id="16412" name="Rectangle 3"/>
            <p:cNvSpPr>
              <a:spLocks noChangeArrowheads="1"/>
            </p:cNvSpPr>
            <p:nvPr/>
          </p:nvSpPr>
          <p:spPr bwMode="auto">
            <a:xfrm>
              <a:off x="4640" y="1892"/>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3" name="Rectangle 4"/>
            <p:cNvSpPr>
              <a:spLocks noChangeArrowheads="1"/>
            </p:cNvSpPr>
            <p:nvPr/>
          </p:nvSpPr>
          <p:spPr bwMode="auto">
            <a:xfrm>
              <a:off x="4640" y="2132"/>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4" name="Rectangle 5"/>
            <p:cNvSpPr>
              <a:spLocks noChangeArrowheads="1"/>
            </p:cNvSpPr>
            <p:nvPr/>
          </p:nvSpPr>
          <p:spPr bwMode="auto">
            <a:xfrm>
              <a:off x="4640" y="2614"/>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5" name="Rectangle 6"/>
            <p:cNvSpPr>
              <a:spLocks noChangeArrowheads="1"/>
            </p:cNvSpPr>
            <p:nvPr/>
          </p:nvSpPr>
          <p:spPr bwMode="auto">
            <a:xfrm>
              <a:off x="4640" y="2374"/>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6" name="Rectangle 7"/>
            <p:cNvSpPr>
              <a:spLocks noChangeArrowheads="1"/>
            </p:cNvSpPr>
            <p:nvPr/>
          </p:nvSpPr>
          <p:spPr bwMode="auto">
            <a:xfrm>
              <a:off x="4325" y="3639"/>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6417" name="Rectangle 8"/>
            <p:cNvSpPr>
              <a:spLocks noChangeArrowheads="1"/>
            </p:cNvSpPr>
            <p:nvPr/>
          </p:nvSpPr>
          <p:spPr bwMode="auto">
            <a:xfrm>
              <a:off x="4640" y="2856"/>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8" name="Rectangle 9"/>
            <p:cNvSpPr>
              <a:spLocks noChangeArrowheads="1"/>
            </p:cNvSpPr>
            <p:nvPr/>
          </p:nvSpPr>
          <p:spPr bwMode="auto">
            <a:xfrm>
              <a:off x="4640" y="3337"/>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9" name="Rectangle 10"/>
            <p:cNvSpPr>
              <a:spLocks noChangeArrowheads="1"/>
            </p:cNvSpPr>
            <p:nvPr/>
          </p:nvSpPr>
          <p:spPr bwMode="auto">
            <a:xfrm>
              <a:off x="4640" y="3096"/>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20" name="Rectangle 11"/>
            <p:cNvSpPr>
              <a:spLocks noChangeArrowheads="1"/>
            </p:cNvSpPr>
            <p:nvPr/>
          </p:nvSpPr>
          <p:spPr bwMode="auto">
            <a:xfrm>
              <a:off x="4640" y="1647"/>
              <a:ext cx="703" cy="240"/>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63575" name="Text Box 23"/>
          <p:cNvSpPr txBox="1">
            <a:spLocks noChangeArrowheads="1"/>
          </p:cNvSpPr>
          <p:nvPr/>
        </p:nvSpPr>
        <p:spPr bwMode="auto">
          <a:xfrm>
            <a:off x="11372850" y="486201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rPr>
              <a:t>n</a:t>
            </a:r>
          </a:p>
        </p:txBody>
      </p:sp>
      <p:sp>
        <p:nvSpPr>
          <p:cNvPr id="663576" name="Text Box 24"/>
          <p:cNvSpPr txBox="1">
            <a:spLocks noChangeArrowheads="1"/>
          </p:cNvSpPr>
          <p:nvPr/>
        </p:nvSpPr>
        <p:spPr bwMode="auto">
          <a:xfrm>
            <a:off x="11372850" y="409692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B050"/>
                </a:solidFill>
              </a:rPr>
              <a:t>n</a:t>
            </a:r>
          </a:p>
        </p:txBody>
      </p:sp>
      <p:sp>
        <p:nvSpPr>
          <p:cNvPr id="663577" name="Text Box 25"/>
          <p:cNvSpPr txBox="1">
            <a:spLocks noChangeArrowheads="1"/>
          </p:cNvSpPr>
          <p:nvPr/>
        </p:nvSpPr>
        <p:spPr bwMode="auto">
          <a:xfrm>
            <a:off x="11372850" y="562709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n</a:t>
            </a:r>
          </a:p>
        </p:txBody>
      </p:sp>
      <p:sp>
        <p:nvSpPr>
          <p:cNvPr id="663578" name="Text Box 26"/>
          <p:cNvSpPr txBox="1">
            <a:spLocks noChangeArrowheads="1"/>
          </p:cNvSpPr>
          <p:nvPr/>
        </p:nvSpPr>
        <p:spPr bwMode="auto">
          <a:xfrm>
            <a:off x="10271125" y="5672100"/>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4</a:t>
            </a:r>
          </a:p>
        </p:txBody>
      </p:sp>
      <p:sp>
        <p:nvSpPr>
          <p:cNvPr id="663579" name="Text Box 27"/>
          <p:cNvSpPr txBox="1">
            <a:spLocks noChangeArrowheads="1"/>
          </p:cNvSpPr>
          <p:nvPr/>
        </p:nvSpPr>
        <p:spPr bwMode="auto">
          <a:xfrm>
            <a:off x="10271125" y="3338990"/>
            <a:ext cx="72072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rPr>
              <a:t>1</a:t>
            </a:r>
          </a:p>
        </p:txBody>
      </p:sp>
      <p:sp>
        <p:nvSpPr>
          <p:cNvPr id="663580" name="Text Box 28"/>
          <p:cNvSpPr txBox="1">
            <a:spLocks noChangeArrowheads="1"/>
          </p:cNvSpPr>
          <p:nvPr/>
        </p:nvSpPr>
        <p:spPr bwMode="auto">
          <a:xfrm>
            <a:off x="10271125" y="4141930"/>
            <a:ext cx="623888"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B050"/>
                </a:solidFill>
              </a:rPr>
              <a:t>2</a:t>
            </a:r>
          </a:p>
        </p:txBody>
      </p:sp>
      <p:sp>
        <p:nvSpPr>
          <p:cNvPr id="663581" name="Text Box 29"/>
          <p:cNvSpPr txBox="1">
            <a:spLocks noChangeArrowheads="1"/>
          </p:cNvSpPr>
          <p:nvPr/>
        </p:nvSpPr>
        <p:spPr bwMode="auto">
          <a:xfrm>
            <a:off x="10271125" y="4907015"/>
            <a:ext cx="625475"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rPr>
              <a:t>3</a:t>
            </a:r>
          </a:p>
        </p:txBody>
      </p:sp>
      <p:sp>
        <p:nvSpPr>
          <p:cNvPr id="663582" name="Text Box 30"/>
          <p:cNvSpPr txBox="1">
            <a:spLocks noChangeArrowheads="1"/>
          </p:cNvSpPr>
          <p:nvPr/>
        </p:nvSpPr>
        <p:spPr bwMode="auto">
          <a:xfrm>
            <a:off x="11372850" y="333184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rPr>
              <a:t>n</a:t>
            </a:r>
          </a:p>
        </p:txBody>
      </p:sp>
      <p:sp>
        <p:nvSpPr>
          <p:cNvPr id="663583" name="Text Box 31"/>
          <p:cNvSpPr txBox="1">
            <a:spLocks noChangeArrowheads="1"/>
          </p:cNvSpPr>
          <p:nvPr/>
        </p:nvSpPr>
        <p:spPr bwMode="auto">
          <a:xfrm>
            <a:off x="8374063" y="4726995"/>
            <a:ext cx="864000" cy="461665"/>
          </a:xfrm>
          <a:prstGeom prst="rect">
            <a:avLst/>
          </a:prstGeom>
          <a:noFill/>
          <a:ln>
            <a:noFill/>
          </a:ln>
        </p:spPr>
        <p:txBody>
          <a:bodyPr anchor="ctr" anchorCtr="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FF0000"/>
                </a:solidFill>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4*?</a:t>
            </a:r>
          </a:p>
        </p:txBody>
      </p:sp>
      <p:sp>
        <p:nvSpPr>
          <p:cNvPr id="663584" name="Text Box 32"/>
          <p:cNvSpPr txBox="1">
            <a:spLocks noChangeArrowheads="1"/>
          </p:cNvSpPr>
          <p:nvPr/>
        </p:nvSpPr>
        <p:spPr bwMode="auto">
          <a:xfrm>
            <a:off x="8374063" y="4020140"/>
            <a:ext cx="864000" cy="461665"/>
          </a:xfrm>
          <a:prstGeom prst="rect">
            <a:avLst/>
          </a:prstGeom>
          <a:noFill/>
          <a:ln>
            <a:noFill/>
          </a:ln>
        </p:spPr>
        <p:txBody>
          <a:bodyPr anchor="ctr" anchorCtr="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FF00FF"/>
                </a:solidFill>
                <a:latin typeface="Arial" panose="020B0604020202020204" pitchFamily="34" charset="0"/>
                <a:cs typeface="Arial" panose="020B0604020202020204" pitchFamily="34" charset="0"/>
              </a:rPr>
              <a:t> </a:t>
            </a:r>
            <a:r>
              <a:rPr lang="en-US" altLang="zh-CN" dirty="0">
                <a:solidFill>
                  <a:srgbClr val="FF00FF"/>
                </a:solidFill>
                <a:latin typeface="Arial" panose="020B0604020202020204" pitchFamily="34" charset="0"/>
                <a:cs typeface="Arial" panose="020B0604020202020204" pitchFamily="34" charset="0"/>
              </a:rPr>
              <a:t>3*?</a:t>
            </a:r>
          </a:p>
        </p:txBody>
      </p:sp>
      <p:sp>
        <p:nvSpPr>
          <p:cNvPr id="663585" name="Text Box 33"/>
          <p:cNvSpPr txBox="1">
            <a:spLocks noChangeArrowheads="1"/>
          </p:cNvSpPr>
          <p:nvPr/>
        </p:nvSpPr>
        <p:spPr bwMode="auto">
          <a:xfrm>
            <a:off x="8374063" y="3313285"/>
            <a:ext cx="864000" cy="461665"/>
          </a:xfrm>
          <a:prstGeom prst="rect">
            <a:avLst/>
          </a:prstGeom>
          <a:noFill/>
          <a:ln>
            <a:noFill/>
          </a:ln>
        </p:spPr>
        <p:txBody>
          <a:bodyPr anchor="ctr" anchorCtr="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00B050"/>
                </a:solidFill>
                <a:latin typeface="Arial" panose="020B0604020202020204" pitchFamily="34" charset="0"/>
                <a:cs typeface="Arial" panose="020B0604020202020204" pitchFamily="34" charset="0"/>
              </a:rPr>
              <a:t> </a:t>
            </a:r>
            <a:r>
              <a:rPr lang="en-US" altLang="zh-CN" dirty="0">
                <a:solidFill>
                  <a:srgbClr val="00B050"/>
                </a:solidFill>
                <a:latin typeface="Arial" panose="020B0604020202020204" pitchFamily="34" charset="0"/>
                <a:cs typeface="Arial" panose="020B0604020202020204" pitchFamily="34" charset="0"/>
              </a:rPr>
              <a:t>2*?</a:t>
            </a:r>
          </a:p>
        </p:txBody>
      </p:sp>
      <p:sp>
        <p:nvSpPr>
          <p:cNvPr id="663586" name="Text Box 34"/>
          <p:cNvSpPr txBox="1">
            <a:spLocks noChangeArrowheads="1"/>
          </p:cNvSpPr>
          <p:nvPr/>
        </p:nvSpPr>
        <p:spPr bwMode="auto">
          <a:xfrm>
            <a:off x="9034462" y="3293985"/>
            <a:ext cx="4320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rPr>
              <a:t>1</a:t>
            </a:r>
          </a:p>
        </p:txBody>
      </p:sp>
      <p:sp>
        <p:nvSpPr>
          <p:cNvPr id="663587" name="Text Box 35"/>
          <p:cNvSpPr txBox="1">
            <a:spLocks noChangeArrowheads="1"/>
          </p:cNvSpPr>
          <p:nvPr/>
        </p:nvSpPr>
        <p:spPr bwMode="auto">
          <a:xfrm>
            <a:off x="9034462" y="4014749"/>
            <a:ext cx="4320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B050"/>
                </a:solidFill>
              </a:rPr>
              <a:t>2</a:t>
            </a:r>
          </a:p>
        </p:txBody>
      </p:sp>
      <p:sp>
        <p:nvSpPr>
          <p:cNvPr id="663588" name="Text Box 36"/>
          <p:cNvSpPr txBox="1">
            <a:spLocks noChangeArrowheads="1"/>
          </p:cNvSpPr>
          <p:nvPr/>
        </p:nvSpPr>
        <p:spPr bwMode="auto">
          <a:xfrm>
            <a:off x="9034462" y="4735513"/>
            <a:ext cx="432000"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rPr>
              <a:t>6</a:t>
            </a:r>
          </a:p>
        </p:txBody>
      </p:sp>
      <p:sp>
        <p:nvSpPr>
          <p:cNvPr id="663589" name="Text Box 37"/>
          <p:cNvSpPr txBox="1">
            <a:spLocks noChangeArrowheads="1"/>
          </p:cNvSpPr>
          <p:nvPr/>
        </p:nvSpPr>
        <p:spPr bwMode="auto">
          <a:xfrm>
            <a:off x="8374063" y="2601965"/>
            <a:ext cx="864000" cy="461665"/>
          </a:xfrm>
          <a:prstGeom prst="rect">
            <a:avLst/>
          </a:prstGeom>
          <a:noFill/>
          <a:ln>
            <a:noFill/>
          </a:ln>
        </p:spPr>
        <p:txBody>
          <a:bodyPr wrap="square" anchor="ctr" anchorCtr="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CC00CC"/>
                </a:solidFill>
                <a:latin typeface="Arial" panose="020B0604020202020204" pitchFamily="34" charset="0"/>
                <a:cs typeface="Arial" panose="020B0604020202020204" pitchFamily="34" charset="0"/>
              </a:rPr>
              <a:t> 1</a:t>
            </a:r>
          </a:p>
        </p:txBody>
      </p:sp>
      <p:sp>
        <p:nvSpPr>
          <p:cNvPr id="16411"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2378774-D4AD-4449-B3B6-DA00E9B73878}" type="slidenum">
              <a:rPr lang="en-US" altLang="zh-CN" sz="1200">
                <a:ea typeface="楷体_GB2312" pitchFamily="49" charset="-122"/>
              </a:rPr>
              <a:pPr algn="r" eaLnBrk="1" hangingPunct="1"/>
              <a:t>31</a:t>
            </a:fld>
            <a:endParaRPr lang="en-US" altLang="zh-CN" sz="1200">
              <a:ea typeface="楷体_GB2312" pitchFamily="49" charset="-122"/>
            </a:endParaRPr>
          </a:p>
        </p:txBody>
      </p:sp>
      <p:sp>
        <p:nvSpPr>
          <p:cNvPr id="45" name="Rectangle 18">
            <a:extLst>
              <a:ext uri="{FF2B5EF4-FFF2-40B4-BE49-F238E27FC236}">
                <a16:creationId xmlns:a16="http://schemas.microsoft.com/office/drawing/2014/main" id="{E4ADB4BE-6B51-432B-8EFB-1028BB702C94}"/>
              </a:ext>
            </a:extLst>
          </p:cNvPr>
          <p:cNvSpPr>
            <a:spLocks noChangeArrowheads="1"/>
          </p:cNvSpPr>
          <p:nvPr/>
        </p:nvSpPr>
        <p:spPr bwMode="auto">
          <a:xfrm>
            <a:off x="109541" y="2467924"/>
            <a:ext cx="5625625" cy="12311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tIns="0" rIns="18000" bIns="0">
            <a:spAutoFit/>
          </a:bodyPr>
          <a:lstStyle/>
          <a:p>
            <a:pPr eaLnBrk="1" hangingPunct="1"/>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main()</a:t>
            </a: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printf</a:t>
            </a:r>
            <a:r>
              <a:rPr lang="en-US" altLang="zh-CN" sz="2000" b="1" dirty="0">
                <a:latin typeface="Courier New" pitchFamily="49" charset="0"/>
                <a:cs typeface="Courier New" pitchFamily="49" charset="0"/>
              </a:rPr>
              <a:t>("%d",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4</a:t>
            </a:r>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return 0;</a:t>
            </a:r>
          </a:p>
          <a:p>
            <a:pPr eaLnBrk="1" hangingPunct="1"/>
            <a:r>
              <a:rPr lang="en-US" altLang="zh-CN" sz="2000" b="1" dirty="0">
                <a:latin typeface="Courier New" pitchFamily="49" charset="0"/>
                <a:cs typeface="Courier New" pitchFamily="49" charset="0"/>
              </a:rPr>
              <a:t>}</a:t>
            </a:r>
          </a:p>
        </p:txBody>
      </p:sp>
      <p:sp>
        <p:nvSpPr>
          <p:cNvPr id="47" name="Rectangle 1">
            <a:extLst>
              <a:ext uri="{FF2B5EF4-FFF2-40B4-BE49-F238E27FC236}">
                <a16:creationId xmlns:a16="http://schemas.microsoft.com/office/drawing/2014/main" id="{B84E064D-2A27-4D33-979A-9ED32049EEF1}"/>
              </a:ext>
            </a:extLst>
          </p:cNvPr>
          <p:cNvSpPr>
            <a:spLocks noChangeArrowheads="1"/>
          </p:cNvSpPr>
          <p:nvPr/>
        </p:nvSpPr>
        <p:spPr bwMode="auto">
          <a:xfrm>
            <a:off x="5555146" y="158745"/>
            <a:ext cx="6556372"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if(n==0 || n==1)</a:t>
            </a:r>
          </a:p>
          <a:p>
            <a:pPr eaLnBrk="1" hangingPunct="1"/>
            <a:r>
              <a:rPr lang="en-US" altLang="zh-CN" sz="2000" b="1" dirty="0">
                <a:latin typeface="Courier New" pitchFamily="49" charset="0"/>
                <a:cs typeface="Courier New" pitchFamily="49" charset="0"/>
              </a:rPr>
              <a:t>		return 1;</a:t>
            </a:r>
          </a:p>
          <a:p>
            <a:pPr eaLnBrk="1" hangingPunct="1"/>
            <a:r>
              <a:rPr lang="en-US" altLang="zh-CN" sz="2000" b="1" dirty="0">
                <a:latin typeface="Courier New" pitchFamily="49" charset="0"/>
                <a:cs typeface="Courier New" pitchFamily="49" charset="0"/>
              </a:rPr>
              <a:t>	else</a:t>
            </a:r>
          </a:p>
          <a:p>
            <a:pPr eaLnBrk="1" hangingPunct="1"/>
            <a:r>
              <a:rPr lang="en-US" altLang="zh-CN" sz="2000" b="1" dirty="0">
                <a:latin typeface="Courier New" pitchFamily="49" charset="0"/>
                <a:cs typeface="Courier New" pitchFamily="49" charset="0"/>
              </a:rPr>
              <a:t>		return n * </a:t>
            </a:r>
            <a:r>
              <a:rPr lang="en-US" altLang="zh-CN" sz="2000" b="1" dirty="0" err="1">
                <a:latin typeface="Courier New" pitchFamily="49" charset="0"/>
                <a:cs typeface="Courier New" pitchFamily="49" charset="0"/>
              </a:rPr>
              <a:t>myFactorial</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(n-1);</a:t>
            </a:r>
          </a:p>
          <a:p>
            <a:r>
              <a:rPr lang="sv-SE" altLang="zh-CN" sz="2000" b="1" dirty="0">
                <a:latin typeface="Courier New" pitchFamily="49" charset="0"/>
                <a:cs typeface="Courier New" pitchFamily="49" charset="0"/>
              </a:rPr>
              <a:t>}</a:t>
            </a:r>
          </a:p>
        </p:txBody>
      </p:sp>
      <p:sp>
        <p:nvSpPr>
          <p:cNvPr id="52" name="Rectangle 19">
            <a:extLst>
              <a:ext uri="{FF2B5EF4-FFF2-40B4-BE49-F238E27FC236}">
                <a16:creationId xmlns:a16="http://schemas.microsoft.com/office/drawing/2014/main" id="{6AEBC7C4-DD5A-4D24-A91B-D8BB0847689B}"/>
              </a:ext>
            </a:extLst>
          </p:cNvPr>
          <p:cNvSpPr>
            <a:spLocks noChangeArrowheads="1"/>
          </p:cNvSpPr>
          <p:nvPr/>
        </p:nvSpPr>
        <p:spPr bwMode="auto">
          <a:xfrm>
            <a:off x="874626" y="3969725"/>
            <a:ext cx="486000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实例一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4 * </a:t>
            </a:r>
            <a:r>
              <a:rPr lang="en-US" altLang="zh-CN" sz="2000" b="1" dirty="0">
                <a:solidFill>
                  <a:srgbClr val="FF00FF"/>
                </a:solidFill>
                <a:latin typeface="Courier New" panose="02070309020205020404" pitchFamily="49" charset="0"/>
                <a:cs typeface="Courier New" pitchFamily="49" charset="0"/>
              </a:rPr>
              <a:t>6</a:t>
            </a:r>
            <a:r>
              <a:rPr lang="en-US" altLang="zh-CN" sz="2000" b="1" dirty="0">
                <a:latin typeface="Courier New" panose="02070309020205020404" pitchFamily="49" charset="0"/>
                <a:cs typeface="Courier New" pitchFamily="49" charset="0"/>
              </a:rPr>
              <a:t>	</a:t>
            </a:r>
          </a:p>
        </p:txBody>
      </p:sp>
      <p:sp>
        <p:nvSpPr>
          <p:cNvPr id="53" name="Rectangle 20">
            <a:extLst>
              <a:ext uri="{FF2B5EF4-FFF2-40B4-BE49-F238E27FC236}">
                <a16:creationId xmlns:a16="http://schemas.microsoft.com/office/drawing/2014/main" id="{78DDAA07-D376-4745-89E2-B8BD3B66B99F}"/>
              </a:ext>
            </a:extLst>
          </p:cNvPr>
          <p:cNvSpPr>
            <a:spLocks noChangeArrowheads="1"/>
          </p:cNvSpPr>
          <p:nvPr/>
        </p:nvSpPr>
        <p:spPr bwMode="auto">
          <a:xfrm>
            <a:off x="874626" y="4568449"/>
            <a:ext cx="486000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实例二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    </a:t>
            </a:r>
            <a:r>
              <a:rPr lang="en-US" altLang="zh-CN" sz="2000" b="1" dirty="0">
                <a:solidFill>
                  <a:srgbClr val="FF00FF"/>
                </a:solidFill>
                <a:latin typeface="Courier New" panose="02070309020205020404" pitchFamily="49" charset="0"/>
                <a:cs typeface="Courier New" pitchFamily="49" charset="0"/>
              </a:rPr>
              <a:t>3 * </a:t>
            </a:r>
            <a:r>
              <a:rPr lang="en-US" altLang="zh-CN" sz="2000" b="1" dirty="0">
                <a:solidFill>
                  <a:srgbClr val="00B050"/>
                </a:solidFill>
                <a:latin typeface="Courier New" panose="02070309020205020404" pitchFamily="49" charset="0"/>
                <a:cs typeface="Courier New" pitchFamily="49" charset="0"/>
              </a:rPr>
              <a:t>2</a:t>
            </a:r>
          </a:p>
        </p:txBody>
      </p:sp>
      <p:sp>
        <p:nvSpPr>
          <p:cNvPr id="54" name="Rectangle 21">
            <a:extLst>
              <a:ext uri="{FF2B5EF4-FFF2-40B4-BE49-F238E27FC236}">
                <a16:creationId xmlns:a16="http://schemas.microsoft.com/office/drawing/2014/main" id="{B71A7049-D1B6-435C-B112-C091C829DF82}"/>
              </a:ext>
            </a:extLst>
          </p:cNvPr>
          <p:cNvSpPr>
            <a:spLocks noChangeArrowheads="1"/>
          </p:cNvSpPr>
          <p:nvPr/>
        </p:nvSpPr>
        <p:spPr bwMode="auto">
          <a:xfrm>
            <a:off x="874626" y="5167173"/>
            <a:ext cx="486000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实例三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        </a:t>
            </a:r>
            <a:r>
              <a:rPr lang="en-US" altLang="zh-CN" sz="2000" b="1" dirty="0">
                <a:solidFill>
                  <a:srgbClr val="00B050"/>
                </a:solidFill>
                <a:latin typeface="Courier New" panose="02070309020205020404" pitchFamily="49" charset="0"/>
                <a:cs typeface="Courier New" pitchFamily="49" charset="0"/>
              </a:rPr>
              <a:t>2 *</a:t>
            </a:r>
            <a:r>
              <a:rPr lang="en-US" altLang="zh-CN" sz="2000" b="1" dirty="0">
                <a:solidFill>
                  <a:srgbClr val="CC00CC"/>
                </a:solidFill>
                <a:latin typeface="Courier New" panose="02070309020205020404" pitchFamily="49" charset="0"/>
                <a:cs typeface="Courier New" pitchFamily="49" charset="0"/>
              </a:rPr>
              <a:t> 1</a:t>
            </a:r>
          </a:p>
        </p:txBody>
      </p:sp>
      <p:sp>
        <p:nvSpPr>
          <p:cNvPr id="56" name="Text Box 31">
            <a:extLst>
              <a:ext uri="{FF2B5EF4-FFF2-40B4-BE49-F238E27FC236}">
                <a16:creationId xmlns:a16="http://schemas.microsoft.com/office/drawing/2014/main" id="{7FF678E0-396C-43B8-9E36-C1850D8345EF}"/>
              </a:ext>
            </a:extLst>
          </p:cNvPr>
          <p:cNvSpPr txBox="1">
            <a:spLocks noChangeArrowheads="1"/>
          </p:cNvSpPr>
          <p:nvPr/>
        </p:nvSpPr>
        <p:spPr bwMode="auto">
          <a:xfrm>
            <a:off x="3844956" y="3120380"/>
            <a:ext cx="86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FF0000"/>
                </a:solidFill>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24</a:t>
            </a:r>
          </a:p>
        </p:txBody>
      </p:sp>
      <p:sp>
        <p:nvSpPr>
          <p:cNvPr id="57" name="Rectangle 11">
            <a:extLst>
              <a:ext uri="{FF2B5EF4-FFF2-40B4-BE49-F238E27FC236}">
                <a16:creationId xmlns:a16="http://schemas.microsoft.com/office/drawing/2014/main" id="{B2D3FB8A-2F0D-44DD-9B03-8AC88B1E4556}"/>
              </a:ext>
            </a:extLst>
          </p:cNvPr>
          <p:cNvSpPr>
            <a:spLocks noChangeArrowheads="1"/>
          </p:cNvSpPr>
          <p:nvPr/>
        </p:nvSpPr>
        <p:spPr bwMode="auto">
          <a:xfrm>
            <a:off x="9820956" y="5679250"/>
            <a:ext cx="1486805" cy="381000"/>
          </a:xfrm>
          <a:prstGeom prst="rect">
            <a:avLst/>
          </a:prstGeom>
          <a:noFill/>
          <a:ln w="9525">
            <a:solidFill>
              <a:srgbClr val="000000"/>
            </a:solidFill>
            <a:miter lim="800000"/>
            <a:headEnd/>
            <a:tailEnd/>
          </a:ln>
        </p:spPr>
        <p:txBody>
          <a:bodyPr/>
          <a:lstStyle/>
          <a:p>
            <a:pPr eaLnBrk="1" hangingPunct="1"/>
            <a:endParaRPr lang="zh-CN" altLang="en-US"/>
          </a:p>
        </p:txBody>
      </p:sp>
      <p:sp>
        <p:nvSpPr>
          <p:cNvPr id="58" name="Rectangle 11">
            <a:extLst>
              <a:ext uri="{FF2B5EF4-FFF2-40B4-BE49-F238E27FC236}">
                <a16:creationId xmlns:a16="http://schemas.microsoft.com/office/drawing/2014/main" id="{7C41FA1F-612E-4626-BF98-EFA9A2012D9E}"/>
              </a:ext>
            </a:extLst>
          </p:cNvPr>
          <p:cNvSpPr>
            <a:spLocks noChangeArrowheads="1"/>
          </p:cNvSpPr>
          <p:nvPr/>
        </p:nvSpPr>
        <p:spPr bwMode="auto">
          <a:xfrm>
            <a:off x="9820954" y="6063335"/>
            <a:ext cx="1486805" cy="381000"/>
          </a:xfrm>
          <a:prstGeom prst="rect">
            <a:avLst/>
          </a:prstGeom>
          <a:noFill/>
          <a:ln w="9525">
            <a:solidFill>
              <a:srgbClr val="000000"/>
            </a:solidFill>
            <a:miter lim="800000"/>
            <a:headEnd/>
            <a:tailEnd/>
          </a:ln>
        </p:spPr>
        <p:txBody>
          <a:bodyPr/>
          <a:lstStyle/>
          <a:p>
            <a:pPr eaLnBrk="1" hangingPunct="1"/>
            <a:endParaRPr lang="zh-CN" altLang="en-US"/>
          </a:p>
        </p:txBody>
      </p:sp>
      <p:sp>
        <p:nvSpPr>
          <p:cNvPr id="59" name="Rectangle 21">
            <a:extLst>
              <a:ext uri="{FF2B5EF4-FFF2-40B4-BE49-F238E27FC236}">
                <a16:creationId xmlns:a16="http://schemas.microsoft.com/office/drawing/2014/main" id="{025FF799-63E7-44F3-B4AF-3CC8D64C13BD}"/>
              </a:ext>
            </a:extLst>
          </p:cNvPr>
          <p:cNvSpPr>
            <a:spLocks noChangeArrowheads="1"/>
          </p:cNvSpPr>
          <p:nvPr/>
        </p:nvSpPr>
        <p:spPr bwMode="auto">
          <a:xfrm>
            <a:off x="863307" y="5776518"/>
            <a:ext cx="486000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spAutoFit/>
          </a:bodyPr>
          <a:lstStyle/>
          <a:p>
            <a:pPr eaLnBrk="1" hangingPunct="1"/>
            <a:r>
              <a:rPr lang="zh-CN" altLang="en-US" sz="2000" b="1" dirty="0">
                <a:latin typeface="Courier New" panose="02070309020205020404" pitchFamily="49" charset="0"/>
                <a:cs typeface="Courier New" panose="02070309020205020404" pitchFamily="49" charset="0"/>
              </a:rPr>
              <a:t>实例四 </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FF0000"/>
                </a:solidFill>
                <a:latin typeface="Courier New" panose="02070309020205020404" pitchFamily="49" charset="0"/>
                <a:cs typeface="Courier New" pitchFamily="49" charset="0"/>
              </a:rPr>
              <a:t>            </a:t>
            </a:r>
            <a:r>
              <a:rPr lang="en-US" altLang="zh-CN" sz="2000" b="1" dirty="0">
                <a:solidFill>
                  <a:srgbClr val="CC00CC"/>
                </a:solidFill>
                <a:latin typeface="Courier New" panose="02070309020205020404" pitchFamily="49" charset="0"/>
                <a:cs typeface="Courier New" pitchFamily="49" charset="0"/>
              </a:rPr>
              <a:t>1</a:t>
            </a:r>
          </a:p>
        </p:txBody>
      </p:sp>
      <p:sp>
        <p:nvSpPr>
          <p:cNvPr id="3" name="矩形 2">
            <a:extLst>
              <a:ext uri="{FF2B5EF4-FFF2-40B4-BE49-F238E27FC236}">
                <a16:creationId xmlns:a16="http://schemas.microsoft.com/office/drawing/2014/main" id="{216B78DF-BA70-42AF-B11F-799950529690}"/>
              </a:ext>
            </a:extLst>
          </p:cNvPr>
          <p:cNvSpPr/>
          <p:nvPr/>
        </p:nvSpPr>
        <p:spPr bwMode="auto">
          <a:xfrm>
            <a:off x="694606" y="5146447"/>
            <a:ext cx="5220000" cy="36000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0" name="矩形 59">
            <a:extLst>
              <a:ext uri="{FF2B5EF4-FFF2-40B4-BE49-F238E27FC236}">
                <a16:creationId xmlns:a16="http://schemas.microsoft.com/office/drawing/2014/main" id="{058B1574-16A8-449B-A02C-EBB2A83BB3DE}"/>
              </a:ext>
            </a:extLst>
          </p:cNvPr>
          <p:cNvSpPr/>
          <p:nvPr/>
        </p:nvSpPr>
        <p:spPr bwMode="auto">
          <a:xfrm>
            <a:off x="694606" y="5724255"/>
            <a:ext cx="5220000" cy="39600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1" name="矩形 60">
            <a:extLst>
              <a:ext uri="{FF2B5EF4-FFF2-40B4-BE49-F238E27FC236}">
                <a16:creationId xmlns:a16="http://schemas.microsoft.com/office/drawing/2014/main" id="{FB53496C-5C00-42F6-8123-659DD783EA7D}"/>
              </a:ext>
            </a:extLst>
          </p:cNvPr>
          <p:cNvSpPr/>
          <p:nvPr/>
        </p:nvSpPr>
        <p:spPr bwMode="auto">
          <a:xfrm>
            <a:off x="694606" y="4554165"/>
            <a:ext cx="5220000" cy="36000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2" name="矩形 61">
            <a:extLst>
              <a:ext uri="{FF2B5EF4-FFF2-40B4-BE49-F238E27FC236}">
                <a16:creationId xmlns:a16="http://schemas.microsoft.com/office/drawing/2014/main" id="{383C0472-4D8E-4D3E-A16A-D2ABCDD4D846}"/>
              </a:ext>
            </a:extLst>
          </p:cNvPr>
          <p:cNvSpPr/>
          <p:nvPr/>
        </p:nvSpPr>
        <p:spPr bwMode="auto">
          <a:xfrm>
            <a:off x="694606" y="3924055"/>
            <a:ext cx="5220000" cy="39600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6409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357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66358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35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6358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6635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635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63581"/>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66357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35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663578"/>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66357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5" grpId="0"/>
      <p:bldP spid="663576" grpId="0"/>
      <p:bldP spid="663577" grpId="0"/>
      <p:bldP spid="663578" grpId="0"/>
      <p:bldP spid="663579" grpId="0"/>
      <p:bldP spid="663580" grpId="0"/>
      <p:bldP spid="663581" grpId="0"/>
      <p:bldP spid="663582" grpId="0"/>
      <p:bldP spid="663586" grpId="0"/>
      <p:bldP spid="663587" grpId="0"/>
      <p:bldP spid="663588" grpId="0"/>
      <p:bldP spid="52" grpId="0" animBg="1"/>
      <p:bldP spid="53" grpId="0" animBg="1"/>
      <p:bldP spid="54" grpId="0" animBg="1"/>
      <p:bldP spid="56" grpId="0"/>
      <p:bldP spid="3" grpId="0" animBg="1"/>
      <p:bldP spid="60" grpId="0" animBg="1"/>
      <p:bldP spid="61" grpId="0" animBg="1"/>
      <p:bldP spid="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201280" y="4158506"/>
            <a:ext cx="2106484" cy="1603376"/>
            <a:chOff x="4347" y="2811"/>
            <a:chExt cx="996" cy="1010"/>
          </a:xfrm>
          <a:noFill/>
        </p:grpSpPr>
        <p:sp>
          <p:nvSpPr>
            <p:cNvPr id="16416" name="Rectangle 7"/>
            <p:cNvSpPr>
              <a:spLocks noChangeArrowheads="1"/>
            </p:cNvSpPr>
            <p:nvPr/>
          </p:nvSpPr>
          <p:spPr bwMode="auto">
            <a:xfrm>
              <a:off x="4347" y="3627"/>
              <a:ext cx="125"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000" b="1" dirty="0">
                  <a:latin typeface="黑体" pitchFamily="49" charset="-122"/>
                </a:rPr>
                <a:t>栈</a:t>
              </a:r>
              <a:endParaRPr lang="zh-CN" altLang="en-US" sz="2000" b="1" dirty="0"/>
            </a:p>
          </p:txBody>
        </p:sp>
        <p:sp>
          <p:nvSpPr>
            <p:cNvPr id="16417" name="Rectangle 8"/>
            <p:cNvSpPr>
              <a:spLocks noChangeArrowheads="1"/>
            </p:cNvSpPr>
            <p:nvPr/>
          </p:nvSpPr>
          <p:spPr bwMode="auto">
            <a:xfrm>
              <a:off x="4640" y="2811"/>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8" name="Rectangle 9"/>
            <p:cNvSpPr>
              <a:spLocks noChangeArrowheads="1"/>
            </p:cNvSpPr>
            <p:nvPr/>
          </p:nvSpPr>
          <p:spPr bwMode="auto">
            <a:xfrm>
              <a:off x="4640" y="3287"/>
              <a:ext cx="703" cy="240"/>
            </a:xfrm>
            <a:prstGeom prst="rect">
              <a:avLst/>
            </a:prstGeom>
            <a:grpFill/>
            <a:ln w="9525">
              <a:solidFill>
                <a:srgbClr val="000000"/>
              </a:solidFill>
              <a:miter lim="800000"/>
              <a:headEnd/>
              <a:tailEnd/>
            </a:ln>
          </p:spPr>
          <p:txBody>
            <a:bodyPr/>
            <a:lstStyle/>
            <a:p>
              <a:pPr eaLnBrk="1" hangingPunct="1"/>
              <a:endParaRPr lang="zh-CN" altLang="en-US"/>
            </a:p>
          </p:txBody>
        </p:sp>
        <p:sp>
          <p:nvSpPr>
            <p:cNvPr id="16419" name="Rectangle 10"/>
            <p:cNvSpPr>
              <a:spLocks noChangeArrowheads="1"/>
            </p:cNvSpPr>
            <p:nvPr/>
          </p:nvSpPr>
          <p:spPr bwMode="auto">
            <a:xfrm>
              <a:off x="4640" y="3047"/>
              <a:ext cx="703" cy="240"/>
            </a:xfrm>
            <a:prstGeom prst="rect">
              <a:avLst/>
            </a:prstGeom>
            <a:grpFill/>
            <a:ln w="9525">
              <a:solidFill>
                <a:srgbClr val="000000"/>
              </a:solidFill>
              <a:miter lim="800000"/>
              <a:headEnd/>
              <a:tailEnd/>
            </a:ln>
          </p:spPr>
          <p:txBody>
            <a:bodyPr/>
            <a:lstStyle/>
            <a:p>
              <a:pPr eaLnBrk="1" hangingPunct="1"/>
              <a:endParaRPr lang="zh-CN" altLang="en-US"/>
            </a:p>
          </p:txBody>
        </p:sp>
      </p:grpSp>
      <p:sp>
        <p:nvSpPr>
          <p:cNvPr id="663575" name="Text Box 23"/>
          <p:cNvSpPr txBox="1">
            <a:spLocks noChangeArrowheads="1"/>
          </p:cNvSpPr>
          <p:nvPr/>
        </p:nvSpPr>
        <p:spPr bwMode="auto">
          <a:xfrm>
            <a:off x="11410391" y="45469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t>f</a:t>
            </a:r>
          </a:p>
        </p:txBody>
      </p:sp>
      <p:sp>
        <p:nvSpPr>
          <p:cNvPr id="663576" name="Text Box 24"/>
          <p:cNvSpPr txBox="1">
            <a:spLocks noChangeArrowheads="1"/>
          </p:cNvSpPr>
          <p:nvPr/>
        </p:nvSpPr>
        <p:spPr bwMode="auto">
          <a:xfrm>
            <a:off x="11410391" y="41080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err="1"/>
              <a:t>i</a:t>
            </a:r>
            <a:endParaRPr lang="en-US" altLang="zh-CN" dirty="0"/>
          </a:p>
        </p:txBody>
      </p:sp>
      <p:sp>
        <p:nvSpPr>
          <p:cNvPr id="663577" name="Text Box 25"/>
          <p:cNvSpPr txBox="1">
            <a:spLocks noChangeArrowheads="1"/>
          </p:cNvSpPr>
          <p:nvPr/>
        </p:nvSpPr>
        <p:spPr bwMode="auto">
          <a:xfrm>
            <a:off x="11372850" y="524061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n</a:t>
            </a:r>
          </a:p>
        </p:txBody>
      </p:sp>
      <p:sp>
        <p:nvSpPr>
          <p:cNvPr id="663578" name="Text Box 26"/>
          <p:cNvSpPr txBox="1">
            <a:spLocks noChangeArrowheads="1"/>
          </p:cNvSpPr>
          <p:nvPr/>
        </p:nvSpPr>
        <p:spPr bwMode="auto">
          <a:xfrm>
            <a:off x="10317163" y="5267055"/>
            <a:ext cx="623887" cy="457200"/>
          </a:xfrm>
          <a:prstGeom prst="rect">
            <a:avLst/>
          </a:prstGeom>
          <a:noFill/>
          <a:ln>
            <a:noFill/>
          </a:ln>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4</a:t>
            </a:r>
          </a:p>
        </p:txBody>
      </p:sp>
      <p:sp>
        <p:nvSpPr>
          <p:cNvPr id="663590" name="Text Box 38"/>
          <p:cNvSpPr txBox="1">
            <a:spLocks noChangeArrowheads="1"/>
          </p:cNvSpPr>
          <p:nvPr/>
        </p:nvSpPr>
        <p:spPr bwMode="auto">
          <a:xfrm>
            <a:off x="8545863" y="4252170"/>
            <a:ext cx="879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rPr>
              <a:t>24</a:t>
            </a:r>
          </a:p>
        </p:txBody>
      </p:sp>
      <p:sp>
        <p:nvSpPr>
          <p:cNvPr id="16411"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2378774-D4AD-4449-B3B6-DA00E9B73878}" type="slidenum">
              <a:rPr lang="en-US" altLang="zh-CN" sz="1200">
                <a:ea typeface="楷体_GB2312" pitchFamily="49" charset="-122"/>
              </a:rPr>
              <a:pPr algn="r" eaLnBrk="1" hangingPunct="1"/>
              <a:t>32</a:t>
            </a:fld>
            <a:endParaRPr lang="en-US" altLang="zh-CN" sz="1200">
              <a:ea typeface="楷体_GB2312" pitchFamily="49" charset="-122"/>
            </a:endParaRPr>
          </a:p>
        </p:txBody>
      </p:sp>
      <p:sp>
        <p:nvSpPr>
          <p:cNvPr id="3" name="标题 2"/>
          <p:cNvSpPr>
            <a:spLocks noGrp="1"/>
          </p:cNvSpPr>
          <p:nvPr>
            <p:ph type="title"/>
          </p:nvPr>
        </p:nvSpPr>
        <p:spPr/>
        <p:txBody>
          <a:bodyPr/>
          <a:lstStyle/>
          <a:p>
            <a:r>
              <a:rPr lang="zh-CN" altLang="en-US" dirty="0"/>
              <a:t>迭代法函数的执行过程</a:t>
            </a:r>
          </a:p>
        </p:txBody>
      </p:sp>
      <p:sp>
        <p:nvSpPr>
          <p:cNvPr id="20" name="Text Box 31">
            <a:extLst>
              <a:ext uri="{FF2B5EF4-FFF2-40B4-BE49-F238E27FC236}">
                <a16:creationId xmlns:a16="http://schemas.microsoft.com/office/drawing/2014/main" id="{06EDB581-81E8-44E8-89F8-AC00AFCE4DDE}"/>
              </a:ext>
            </a:extLst>
          </p:cNvPr>
          <p:cNvSpPr txBox="1">
            <a:spLocks noChangeArrowheads="1"/>
          </p:cNvSpPr>
          <p:nvPr/>
        </p:nvSpPr>
        <p:spPr bwMode="auto">
          <a:xfrm>
            <a:off x="3844956" y="3282370"/>
            <a:ext cx="86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rgbClr val="FF0000"/>
                </a:solidFill>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24</a:t>
            </a:r>
          </a:p>
        </p:txBody>
      </p:sp>
      <p:sp>
        <p:nvSpPr>
          <p:cNvPr id="21" name="Rectangle 18">
            <a:extLst>
              <a:ext uri="{FF2B5EF4-FFF2-40B4-BE49-F238E27FC236}">
                <a16:creationId xmlns:a16="http://schemas.microsoft.com/office/drawing/2014/main" id="{AFADAEB8-DDE9-4AD8-B5F1-87523D22A00C}"/>
              </a:ext>
            </a:extLst>
          </p:cNvPr>
          <p:cNvSpPr>
            <a:spLocks noChangeArrowheads="1"/>
          </p:cNvSpPr>
          <p:nvPr/>
        </p:nvSpPr>
        <p:spPr bwMode="auto">
          <a:xfrm>
            <a:off x="109541" y="2647944"/>
            <a:ext cx="5625625" cy="12311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tIns="0" rIns="18000" bIns="0">
            <a:spAutoFit/>
          </a:bodyPr>
          <a:lstStyle/>
          <a:p>
            <a:pPr eaLnBrk="1" hangingPunct="1"/>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main()</a:t>
            </a:r>
          </a:p>
          <a:p>
            <a:pPr eaLnBrk="1" hangingPunct="1"/>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printf</a:t>
            </a:r>
            <a:r>
              <a:rPr lang="en-US" altLang="zh-CN" sz="2000" b="1" dirty="0">
                <a:latin typeface="Courier New" pitchFamily="49" charset="0"/>
                <a:cs typeface="Courier New" pitchFamily="49" charset="0"/>
              </a:rPr>
              <a:t>("%d",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a:t>
            </a:r>
            <a:r>
              <a:rPr lang="en-US" altLang="zh-CN" sz="2000" b="1" dirty="0">
                <a:solidFill>
                  <a:srgbClr val="FF0000"/>
                </a:solidFill>
                <a:latin typeface="Courier New" pitchFamily="49" charset="0"/>
                <a:cs typeface="Courier New" pitchFamily="49" charset="0"/>
              </a:rPr>
              <a:t>4</a:t>
            </a:r>
            <a:r>
              <a:rPr lang="en-US" altLang="zh-CN" sz="2000" b="1" dirty="0">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return 0;</a:t>
            </a:r>
          </a:p>
          <a:p>
            <a:pPr eaLnBrk="1" hangingPunct="1"/>
            <a:r>
              <a:rPr lang="en-US" altLang="zh-CN" sz="2000" b="1" dirty="0">
                <a:latin typeface="Courier New" pitchFamily="49" charset="0"/>
                <a:cs typeface="Courier New" pitchFamily="49" charset="0"/>
              </a:rPr>
              <a:t>}</a:t>
            </a:r>
          </a:p>
        </p:txBody>
      </p:sp>
      <p:sp>
        <p:nvSpPr>
          <p:cNvPr id="22" name="Rectangle 1">
            <a:extLst>
              <a:ext uri="{FF2B5EF4-FFF2-40B4-BE49-F238E27FC236}">
                <a16:creationId xmlns:a16="http://schemas.microsoft.com/office/drawing/2014/main" id="{97B0010C-48CB-42B5-B28D-50CE4294B22F}"/>
              </a:ext>
            </a:extLst>
          </p:cNvPr>
          <p:cNvSpPr>
            <a:spLocks noChangeArrowheads="1"/>
          </p:cNvSpPr>
          <p:nvPr/>
        </p:nvSpPr>
        <p:spPr bwMode="auto">
          <a:xfrm>
            <a:off x="5555146" y="30505"/>
            <a:ext cx="6556372" cy="250324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pPr marL="0" indent="0">
              <a:spcBef>
                <a:spcPts val="500"/>
              </a:spcBef>
              <a:buFontTx/>
              <a:buNone/>
            </a:pPr>
            <a:r>
              <a:rPr lang="en-US" altLang="zh-CN" sz="2000" b="1" dirty="0">
                <a:latin typeface="Courier New" pitchFamily="49" charset="0"/>
                <a:cs typeface="Courier New" pitchFamily="49" charset="0"/>
              </a:rPr>
              <a:t>	</a:t>
            </a:r>
            <a:r>
              <a:rPr lang="en-US" altLang="zh-CN" sz="2000" dirty="0">
                <a:latin typeface="Courier New" pitchFamily="49" charset="0"/>
                <a:cs typeface="Courier New" pitchFamily="49" charset="0"/>
              </a:rPr>
              <a:t>int f = 1;</a:t>
            </a:r>
            <a:endParaRPr lang="zh-CN" altLang="zh-CN" sz="2000" dirty="0">
              <a:latin typeface="Courier New" pitchFamily="49" charset="0"/>
              <a:cs typeface="Courier New" pitchFamily="49" charset="0"/>
            </a:endParaRPr>
          </a:p>
          <a:p>
            <a:pPr marL="0" indent="0">
              <a:spcBef>
                <a:spcPts val="500"/>
              </a:spcBef>
              <a:buFontTx/>
              <a:buNone/>
            </a:pPr>
            <a:r>
              <a:rPr lang="en-US" altLang="zh-CN" sz="2000" dirty="0">
                <a:latin typeface="Courier New" pitchFamily="49" charset="0"/>
                <a:cs typeface="Courier New" pitchFamily="49" charset="0"/>
              </a:rPr>
              <a:t>	for(int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 2;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n;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marL="0" indent="0">
              <a:spcBef>
                <a:spcPts val="500"/>
              </a:spcBef>
              <a:buFontTx/>
              <a:buNone/>
            </a:pPr>
            <a:r>
              <a:rPr lang="en-US" altLang="zh-CN" sz="2000" dirty="0">
                <a:latin typeface="Courier New" pitchFamily="49" charset="0"/>
                <a:cs typeface="Courier New" pitchFamily="49" charset="0"/>
              </a:rPr>
              <a:t>		f *=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endParaRPr lang="zh-CN" altLang="zh-CN" sz="2000" dirty="0">
              <a:latin typeface="Courier New" pitchFamily="49" charset="0"/>
              <a:cs typeface="Courier New" pitchFamily="49" charset="0"/>
            </a:endParaRPr>
          </a:p>
          <a:p>
            <a:pPr marL="0" indent="0">
              <a:spcBef>
                <a:spcPts val="500"/>
              </a:spcBef>
              <a:buFontTx/>
              <a:buNone/>
            </a:pPr>
            <a:r>
              <a:rPr lang="en-US" altLang="zh-CN" sz="2000" dirty="0">
                <a:latin typeface="Courier New" pitchFamily="49" charset="0"/>
                <a:cs typeface="Courier New" pitchFamily="49" charset="0"/>
              </a:rPr>
              <a:t>	return f;</a:t>
            </a:r>
            <a:endParaRPr lang="zh-CN" altLang="zh-CN" sz="2000" dirty="0">
              <a:latin typeface="Courier New" pitchFamily="49" charset="0"/>
              <a:cs typeface="Courier New" pitchFamily="49" charset="0"/>
            </a:endParaRPr>
          </a:p>
          <a:p>
            <a:r>
              <a:rPr lang="sv-SE" altLang="zh-CN" sz="2000" b="1" dirty="0">
                <a:latin typeface="Courier New" pitchFamily="49" charset="0"/>
                <a:cs typeface="Courier New" pitchFamily="49" charset="0"/>
              </a:rPr>
              <a:t>}</a:t>
            </a:r>
          </a:p>
        </p:txBody>
      </p:sp>
      <p:sp>
        <p:nvSpPr>
          <p:cNvPr id="23" name="Rectangle 11">
            <a:extLst>
              <a:ext uri="{FF2B5EF4-FFF2-40B4-BE49-F238E27FC236}">
                <a16:creationId xmlns:a16="http://schemas.microsoft.com/office/drawing/2014/main" id="{787805A3-FCE1-4FBF-B2D5-55A80441A41D}"/>
              </a:ext>
            </a:extLst>
          </p:cNvPr>
          <p:cNvSpPr>
            <a:spLocks noChangeArrowheads="1"/>
          </p:cNvSpPr>
          <p:nvPr/>
        </p:nvSpPr>
        <p:spPr bwMode="auto">
          <a:xfrm>
            <a:off x="9820956" y="5298250"/>
            <a:ext cx="1486805" cy="381000"/>
          </a:xfrm>
          <a:prstGeom prst="rect">
            <a:avLst/>
          </a:prstGeom>
          <a:noFill/>
          <a:ln w="9525">
            <a:solidFill>
              <a:srgbClr val="000000"/>
            </a:solidFill>
            <a:miter lim="800000"/>
            <a:headEnd/>
            <a:tailEnd/>
          </a:ln>
        </p:spPr>
        <p:txBody>
          <a:bodyPr/>
          <a:lstStyle/>
          <a:p>
            <a:pPr eaLnBrk="1" hangingPunct="1"/>
            <a:endParaRPr lang="zh-CN" altLang="en-US"/>
          </a:p>
        </p:txBody>
      </p:sp>
      <p:sp>
        <p:nvSpPr>
          <p:cNvPr id="24" name="Rectangle 11">
            <a:extLst>
              <a:ext uri="{FF2B5EF4-FFF2-40B4-BE49-F238E27FC236}">
                <a16:creationId xmlns:a16="http://schemas.microsoft.com/office/drawing/2014/main" id="{392C2963-4797-4230-BF9F-F674CC98403F}"/>
              </a:ext>
            </a:extLst>
          </p:cNvPr>
          <p:cNvSpPr>
            <a:spLocks noChangeArrowheads="1"/>
          </p:cNvSpPr>
          <p:nvPr/>
        </p:nvSpPr>
        <p:spPr bwMode="auto">
          <a:xfrm>
            <a:off x="9820954" y="5679250"/>
            <a:ext cx="1486805" cy="381000"/>
          </a:xfrm>
          <a:prstGeom prst="rect">
            <a:avLst/>
          </a:prstGeom>
          <a:noFill/>
          <a:ln w="9525">
            <a:solidFill>
              <a:srgbClr val="000000"/>
            </a:solidFill>
            <a:miter lim="800000"/>
            <a:headEnd/>
            <a:tailEnd/>
          </a:ln>
        </p:spPr>
        <p:txBody>
          <a:bodyPr/>
          <a:lstStyle/>
          <a:p>
            <a:pPr eaLnBrk="1" hangingPunct="1"/>
            <a:endParaRPr lang="zh-CN" altLang="en-US"/>
          </a:p>
        </p:txBody>
      </p:sp>
    </p:spTree>
    <p:extLst>
      <p:ext uri="{BB962C8B-B14F-4D97-AF65-F5344CB8AC3E}">
        <p14:creationId xmlns:p14="http://schemas.microsoft.com/office/powerpoint/2010/main" val="322630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663577"/>
                                        </p:tgtEl>
                                        <p:attrNameLst>
                                          <p:attrName>style.visibility</p:attrName>
                                        </p:attrNameLst>
                                      </p:cBhvr>
                                      <p:to>
                                        <p:strVal val="visible"/>
                                      </p:to>
                                    </p:set>
                                    <p:animEffect transition="in" filter="blinds(horizontal)">
                                      <p:cBhvr>
                                        <p:cTn id="14" dur="500"/>
                                        <p:tgtEl>
                                          <p:spTgt spid="66357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63578"/>
                                        </p:tgtEl>
                                        <p:attrNameLst>
                                          <p:attrName>style.visibility</p:attrName>
                                        </p:attrNameLst>
                                      </p:cBhvr>
                                      <p:to>
                                        <p:strVal val="visible"/>
                                      </p:to>
                                    </p:set>
                                    <p:animEffect transition="in" filter="blinds(horizontal)">
                                      <p:cBhvr>
                                        <p:cTn id="19" dur="500"/>
                                        <p:tgtEl>
                                          <p:spTgt spid="66357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63575"/>
                                        </p:tgtEl>
                                        <p:attrNameLst>
                                          <p:attrName>style.visibility</p:attrName>
                                        </p:attrNameLst>
                                      </p:cBhvr>
                                      <p:to>
                                        <p:strVal val="visible"/>
                                      </p:to>
                                    </p:set>
                                    <p:animEffect transition="in" filter="blinds(horizontal)">
                                      <p:cBhvr>
                                        <p:cTn id="24" dur="500"/>
                                        <p:tgtEl>
                                          <p:spTgt spid="66357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63576"/>
                                        </p:tgtEl>
                                        <p:attrNameLst>
                                          <p:attrName>style.visibility</p:attrName>
                                        </p:attrNameLst>
                                      </p:cBhvr>
                                      <p:to>
                                        <p:strVal val="visible"/>
                                      </p:to>
                                    </p:set>
                                    <p:animEffect transition="in" filter="blinds(horizontal)">
                                      <p:cBhvr>
                                        <p:cTn id="29" dur="500"/>
                                        <p:tgtEl>
                                          <p:spTgt spid="66357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63590"/>
                                        </p:tgtEl>
                                        <p:attrNameLst>
                                          <p:attrName>style.visibility</p:attrName>
                                        </p:attrNameLst>
                                      </p:cBhvr>
                                      <p:to>
                                        <p:strVal val="visible"/>
                                      </p:to>
                                    </p:set>
                                    <p:animEffect transition="in" filter="blinds(horizontal)">
                                      <p:cBhvr>
                                        <p:cTn id="34" dur="500"/>
                                        <p:tgtEl>
                                          <p:spTgt spid="66359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5" grpId="0"/>
      <p:bldP spid="663576" grpId="0"/>
      <p:bldP spid="663577" grpId="0"/>
      <p:bldP spid="663578" grpId="0"/>
      <p:bldP spid="663590" grpId="0"/>
      <p:bldP spid="20" grpId="0"/>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0" dirty="0">
                <a:sym typeface="Wingdings 3" pitchFamily="18" charset="2"/>
              </a:rPr>
              <a:t>斐波那契</a:t>
            </a:r>
            <a:r>
              <a:rPr lang="en-US" altLang="zh-CN" sz="2400" b="0" dirty="0">
                <a:cs typeface="Times New Roman" pitchFamily="18" charset="0"/>
              </a:rPr>
              <a:t>Fibonacci</a:t>
            </a:r>
            <a:r>
              <a:rPr lang="zh-CN" altLang="en-US" sz="2400" b="0" dirty="0">
                <a:sym typeface="Wingdings 3" pitchFamily="18" charset="2"/>
              </a:rPr>
              <a:t>数列</a:t>
            </a:r>
            <a:r>
              <a:rPr lang="zh-CN" altLang="en-US" sz="2400" b="0" dirty="0">
                <a:sym typeface="Wingdings" pitchFamily="2" charset="2"/>
              </a:rPr>
              <a:t>：有一对兔子，从出生后第</a:t>
            </a:r>
            <a:r>
              <a:rPr lang="en-US" altLang="zh-CN" sz="2400" b="0" dirty="0">
                <a:sym typeface="Wingdings" pitchFamily="2" charset="2"/>
              </a:rPr>
              <a:t>3</a:t>
            </a:r>
            <a:r>
              <a:rPr lang="zh-CN" altLang="en-US" sz="2400" b="0" dirty="0">
                <a:sym typeface="Wingdings" pitchFamily="2" charset="2"/>
              </a:rPr>
              <a:t>个月起每个月生一对兔子，小兔子长到第</a:t>
            </a:r>
            <a:r>
              <a:rPr lang="en-US" altLang="zh-CN" sz="2400" b="0" dirty="0">
                <a:sym typeface="Wingdings" pitchFamily="2" charset="2"/>
              </a:rPr>
              <a:t>3</a:t>
            </a:r>
            <a:r>
              <a:rPr lang="zh-CN" altLang="en-US" sz="2400" b="0" dirty="0">
                <a:sym typeface="Wingdings" pitchFamily="2" charset="2"/>
              </a:rPr>
              <a:t>个月后每个月又生一对兔子</a:t>
            </a:r>
            <a:r>
              <a:rPr lang="zh-CN" altLang="en-US" sz="2400" b="0" dirty="0">
                <a:sym typeface="Wingdings 3" pitchFamily="18" charset="2"/>
              </a:rPr>
              <a:t>，假设所有兔子都不死，求第</a:t>
            </a:r>
            <a:r>
              <a:rPr lang="en-US" altLang="zh-CN" sz="2400" b="0" dirty="0">
                <a:sym typeface="Wingdings 3" pitchFamily="18" charset="2"/>
              </a:rPr>
              <a:t>n</a:t>
            </a:r>
            <a:r>
              <a:rPr lang="zh-CN" altLang="en-US" sz="2400" b="0" dirty="0">
                <a:sym typeface="Wingdings 3" pitchFamily="18" charset="2"/>
              </a:rPr>
              <a:t>个月的兔子总对数。</a:t>
            </a:r>
            <a:endParaRPr lang="zh-CN" altLang="en-US" sz="2400" dirty="0"/>
          </a:p>
        </p:txBody>
      </p:sp>
      <p:sp>
        <p:nvSpPr>
          <p:cNvPr id="13" name="灯片编号占位符 5">
            <a:extLst>
              <a:ext uri="{FF2B5EF4-FFF2-40B4-BE49-F238E27FC236}">
                <a16:creationId xmlns:a16="http://schemas.microsoft.com/office/drawing/2014/main" id="{4FFDFF19-1C94-4A67-84E8-207BFBD2A0ED}"/>
              </a:ext>
            </a:extLst>
          </p:cNvPr>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A228F3E-E41D-40EA-8519-C4AC2AA9ED44}" type="slidenum">
              <a:rPr lang="en-US" altLang="zh-CN" sz="1200">
                <a:ea typeface="楷体_GB2312" pitchFamily="49" charset="-122"/>
              </a:rPr>
              <a:pPr algn="r" eaLnBrk="1" hangingPunct="1"/>
              <a:t>33</a:t>
            </a:fld>
            <a:endParaRPr lang="en-US" altLang="zh-CN" sz="1200">
              <a:ea typeface="楷体_GB2312" pitchFamily="49" charset="-122"/>
            </a:endParaRPr>
          </a:p>
        </p:txBody>
      </p:sp>
      <p:grpSp>
        <p:nvGrpSpPr>
          <p:cNvPr id="6" name="组合 5">
            <a:extLst>
              <a:ext uri="{FF2B5EF4-FFF2-40B4-BE49-F238E27FC236}">
                <a16:creationId xmlns:a16="http://schemas.microsoft.com/office/drawing/2014/main" id="{06C083C4-1C29-4226-A7F2-BD445E0EB213}"/>
              </a:ext>
            </a:extLst>
          </p:cNvPr>
          <p:cNvGrpSpPr/>
          <p:nvPr/>
        </p:nvGrpSpPr>
        <p:grpSpPr>
          <a:xfrm>
            <a:off x="5762841" y="2090465"/>
            <a:ext cx="6048000" cy="1323439"/>
            <a:chOff x="3930786" y="2679874"/>
            <a:chExt cx="5682355" cy="1323439"/>
          </a:xfrm>
        </p:grpSpPr>
        <p:sp>
          <p:nvSpPr>
            <p:cNvPr id="7" name="Rectangle 3">
              <a:extLst>
                <a:ext uri="{FF2B5EF4-FFF2-40B4-BE49-F238E27FC236}">
                  <a16:creationId xmlns:a16="http://schemas.microsoft.com/office/drawing/2014/main" id="{5236EBFC-830C-4D96-9A80-674617AB6533}"/>
                </a:ext>
              </a:extLst>
            </p:cNvPr>
            <p:cNvSpPr>
              <a:spLocks noChangeArrowheads="1"/>
            </p:cNvSpPr>
            <p:nvPr/>
          </p:nvSpPr>
          <p:spPr bwMode="auto">
            <a:xfrm>
              <a:off x="3930786" y="2679874"/>
              <a:ext cx="5682355" cy="1323439"/>
            </a:xfrm>
            <a:prstGeom prst="rect">
              <a:avLst/>
            </a:prstGeom>
            <a:solidFill>
              <a:srgbClr val="FFFFFF"/>
            </a:solidFill>
            <a:ln w="9525">
              <a:solidFill>
                <a:schemeClr val="tx1"/>
              </a:solidFill>
              <a:miter lim="800000"/>
              <a:headEnd/>
              <a:tailEnd/>
            </a:ln>
          </p:spPr>
          <p:txBody>
            <a:bodyPr wrap="square">
              <a:spAutoFit/>
            </a:bodyPr>
            <a:lstStyle/>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Fibonacci </a:t>
              </a:r>
              <a:r>
                <a:rPr lang="zh-CN" altLang="en-US" sz="2000" b="1" dirty="0">
                  <a:latin typeface="Courier New" panose="02070309020205020404" pitchFamily="49" charset="0"/>
                  <a:ea typeface="宋体" pitchFamily="2" charset="-122"/>
                  <a:cs typeface="Courier New" panose="02070309020205020404" pitchFamily="49" charset="0"/>
                </a:rPr>
                <a:t>数的定义：</a:t>
              </a:r>
            </a:p>
            <a:p>
              <a:pPr>
                <a:spcBef>
                  <a:spcPts val="0"/>
                </a:spcBef>
                <a:buClr>
                  <a:srgbClr val="CCFF33"/>
                </a:buClr>
                <a:buSzPct val="70000"/>
                <a:buFont typeface="Wingdings" pitchFamily="2" charset="2"/>
                <a:buNone/>
              </a:pPr>
              <a:r>
                <a:rPr lang="zh-CN" altLang="en-US" sz="2000" b="1" dirty="0">
                  <a:latin typeface="Courier New" panose="02070309020205020404" pitchFamily="49" charset="0"/>
                  <a:ea typeface="宋体" pitchFamily="2" charset="-122"/>
                  <a:cs typeface="Courier New" panose="02070309020205020404" pitchFamily="49" charset="0"/>
                </a:rPr>
                <a:t>		</a:t>
              </a:r>
              <a:r>
                <a:rPr lang="en-US" altLang="zh-CN" sz="2000" b="1" dirty="0">
                  <a:latin typeface="Courier New" panose="02070309020205020404" pitchFamily="49" charset="0"/>
                  <a:ea typeface="宋体" pitchFamily="2" charset="-122"/>
                  <a:cs typeface="Courier New" panose="02070309020205020404" pitchFamily="49" charset="0"/>
                </a:rPr>
                <a:t>1  (n=1)</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fib(n) =	1  (n=2)</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		fib(n-2) + fib(n-1) (n≥3) </a:t>
              </a:r>
            </a:p>
          </p:txBody>
        </p:sp>
        <p:sp>
          <p:nvSpPr>
            <p:cNvPr id="8" name="AutoShape 4">
              <a:extLst>
                <a:ext uri="{FF2B5EF4-FFF2-40B4-BE49-F238E27FC236}">
                  <a16:creationId xmlns:a16="http://schemas.microsoft.com/office/drawing/2014/main" id="{B02C772C-D370-4A55-ADC2-9A8DBDFFE80C}"/>
                </a:ext>
              </a:extLst>
            </p:cNvPr>
            <p:cNvSpPr>
              <a:spLocks/>
            </p:cNvSpPr>
            <p:nvPr/>
          </p:nvSpPr>
          <p:spPr bwMode="auto">
            <a:xfrm>
              <a:off x="5368466" y="3071664"/>
              <a:ext cx="169118" cy="7920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Courier New" panose="02070309020205020404" pitchFamily="49" charset="0"/>
                <a:ea typeface="宋体" pitchFamily="2" charset="-122"/>
                <a:cs typeface="Courier New" panose="02070309020205020404" pitchFamily="49" charset="0"/>
              </a:endParaRPr>
            </a:p>
          </p:txBody>
        </p:sp>
      </p:grpSp>
      <p:sp>
        <p:nvSpPr>
          <p:cNvPr id="10" name="Rectangle 6">
            <a:extLst>
              <a:ext uri="{FF2B5EF4-FFF2-40B4-BE49-F238E27FC236}">
                <a16:creationId xmlns:a16="http://schemas.microsoft.com/office/drawing/2014/main" id="{409FBE38-8093-42CB-A7B7-8312FFD8BB1A}"/>
              </a:ext>
            </a:extLst>
          </p:cNvPr>
          <p:cNvSpPr>
            <a:spLocks noChangeArrowheads="1"/>
          </p:cNvSpPr>
          <p:nvPr/>
        </p:nvSpPr>
        <p:spPr bwMode="auto">
          <a:xfrm>
            <a:off x="7921635" y="1628800"/>
            <a:ext cx="3889206"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spcBef>
                <a:spcPct val="50000"/>
              </a:spcBef>
              <a:buClr>
                <a:srgbClr val="CCFF33"/>
              </a:buClr>
              <a:buSzPct val="70000"/>
              <a:buFont typeface="Wingdings" pitchFamily="2" charset="2"/>
              <a:buNone/>
            </a:pPr>
            <a:r>
              <a:rPr lang="en-US" altLang="zh-CN" b="1" dirty="0">
                <a:latin typeface="Times New Roman" pitchFamily="18" charset="0"/>
                <a:ea typeface="宋体" pitchFamily="2" charset="-122"/>
                <a:cs typeface="Times New Roman" pitchFamily="18" charset="0"/>
              </a:rPr>
              <a:t>1</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1</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2</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3</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5</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8</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13</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a:t>
            </a:r>
          </a:p>
        </p:txBody>
      </p:sp>
      <p:sp>
        <p:nvSpPr>
          <p:cNvPr id="9" name="标题 8">
            <a:extLst>
              <a:ext uri="{FF2B5EF4-FFF2-40B4-BE49-F238E27FC236}">
                <a16:creationId xmlns:a16="http://schemas.microsoft.com/office/drawing/2014/main" id="{A9A13E98-3DE9-440D-A976-5A6A1415FAEA}"/>
              </a:ext>
            </a:extLst>
          </p:cNvPr>
          <p:cNvSpPr>
            <a:spLocks noGrp="1"/>
          </p:cNvSpPr>
          <p:nvPr>
            <p:ph type="title"/>
          </p:nvPr>
        </p:nvSpPr>
        <p:spPr/>
        <p:txBody>
          <a:bodyPr/>
          <a:lstStyle/>
          <a:p>
            <a:endParaRPr lang="zh-CN" altLang="en-US"/>
          </a:p>
        </p:txBody>
      </p:sp>
      <p:sp>
        <p:nvSpPr>
          <p:cNvPr id="20" name="Rectangle 4">
            <a:extLst>
              <a:ext uri="{FF2B5EF4-FFF2-40B4-BE49-F238E27FC236}">
                <a16:creationId xmlns:a16="http://schemas.microsoft.com/office/drawing/2014/main" id="{41DCFEE7-B96F-4952-8F72-AD212F35E2A1}"/>
              </a:ext>
            </a:extLst>
          </p:cNvPr>
          <p:cNvSpPr>
            <a:spLocks noChangeArrowheads="1"/>
          </p:cNvSpPr>
          <p:nvPr/>
        </p:nvSpPr>
        <p:spPr bwMode="auto">
          <a:xfrm>
            <a:off x="64535" y="2090465"/>
            <a:ext cx="11746306"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72000" rIns="0">
            <a:spAutoFit/>
          </a:bodyPr>
          <a:lstStyle/>
          <a:p>
            <a:r>
              <a:rPr lang="en-US" altLang="zh-CN" sz="2000" dirty="0">
                <a:latin typeface="Courier New" panose="02070309020205020404" pitchFamily="49" charset="0"/>
                <a:cs typeface="Courier New" pitchFamily="49" charset="0"/>
              </a:rPr>
              <a:t>int main</a:t>
            </a:r>
          </a:p>
          <a:p>
            <a:r>
              <a:rPr lang="en-US" altLang="zh-CN" sz="2000" dirty="0">
                <a:latin typeface="Courier New" panose="02070309020205020404" pitchFamily="49" charset="0"/>
                <a:cs typeface="Courier New" pitchFamily="49" charset="0"/>
              </a:rPr>
              <a:t>{</a:t>
            </a:r>
          </a:p>
          <a:p>
            <a:r>
              <a:rPr lang="en-US" altLang="zh-CN" sz="2000" dirty="0">
                <a:latin typeface="Courier New" panose="02070309020205020404" pitchFamily="49" charset="0"/>
                <a:cs typeface="Courier New" pitchFamily="49" charset="0"/>
              </a:rPr>
              <a:t>    </a:t>
            </a:r>
            <a:r>
              <a:rPr lang="en-US" altLang="zh-CN" sz="2000" b="1" dirty="0">
                <a:latin typeface="Courier New" panose="02070309020205020404" pitchFamily="49" charset="0"/>
                <a:cs typeface="Courier New" pitchFamily="49" charset="0"/>
              </a:rPr>
              <a:t>int n;</a:t>
            </a:r>
          </a:p>
          <a:p>
            <a:pPr marL="0" indent="0">
              <a:buFontTx/>
              <a:buNone/>
            </a:pPr>
            <a:r>
              <a:rPr lang="en-US" altLang="zh-CN" sz="2000" dirty="0">
                <a:latin typeface="Courier New" panose="02070309020205020404" pitchFamily="49" charset="0"/>
                <a:cs typeface="Courier New" pitchFamily="49" charset="0"/>
              </a:rPr>
              <a:t>    </a:t>
            </a:r>
            <a:r>
              <a:rPr lang="en-US" altLang="zh-CN" sz="2000" dirty="0" err="1">
                <a:latin typeface="Courier New" panose="02070309020205020404" pitchFamily="49" charset="0"/>
                <a:cs typeface="Courier New" pitchFamily="49" charset="0"/>
              </a:rPr>
              <a:t>scanf</a:t>
            </a:r>
            <a:r>
              <a:rPr lang="en-US" altLang="zh-CN" sz="2000" dirty="0">
                <a:latin typeface="Courier New" panose="02070309020205020404" pitchFamily="49" charset="0"/>
                <a:cs typeface="Courier New" pitchFamily="49" charset="0"/>
              </a:rPr>
              <a:t>("%d", &amp;n);</a:t>
            </a:r>
            <a:r>
              <a:rPr lang="en-US" altLang="zh-CN" sz="2000" b="1" dirty="0">
                <a:latin typeface="Courier New" pitchFamily="49" charset="0"/>
                <a:cs typeface="Courier New" pitchFamily="49" charset="0"/>
              </a:rPr>
              <a:t>		</a:t>
            </a:r>
          </a:p>
          <a:p>
            <a:r>
              <a:rPr lang="en-US" altLang="zh-CN" sz="2000" dirty="0">
                <a:latin typeface="Courier New" panose="02070309020205020404" pitchFamily="49" charset="0"/>
                <a:cs typeface="Courier New" pitchFamily="49" charset="0"/>
              </a:rPr>
              <a:t>    </a:t>
            </a:r>
            <a:r>
              <a:rPr lang="en-US" altLang="zh-CN" sz="2000" dirty="0" err="1">
                <a:latin typeface="Courier New" panose="02070309020205020404" pitchFamily="49" charset="0"/>
                <a:cs typeface="Courier New" pitchFamily="49" charset="0"/>
              </a:rPr>
              <a:t>printf</a:t>
            </a:r>
            <a:r>
              <a:rPr lang="en-US" altLang="zh-CN" sz="2000" dirty="0">
                <a:latin typeface="Courier New" panose="02070309020205020404" pitchFamily="49" charset="0"/>
                <a:cs typeface="Courier New" pitchFamily="49" charset="0"/>
              </a:rPr>
              <a:t>("</a:t>
            </a:r>
            <a:r>
              <a:rPr lang="zh-CN" altLang="en-US" sz="2000" dirty="0">
                <a:latin typeface="Courier New" panose="02070309020205020404" pitchFamily="49" charset="0"/>
                <a:cs typeface="Courier New" pitchFamily="49" charset="0"/>
              </a:rPr>
              <a:t>第 </a:t>
            </a:r>
            <a:r>
              <a:rPr lang="en-US" altLang="zh-CN" sz="2000" dirty="0">
                <a:latin typeface="Courier New" panose="02070309020205020404" pitchFamily="49" charset="0"/>
                <a:cs typeface="Courier New" pitchFamily="49" charset="0"/>
              </a:rPr>
              <a:t>%d </a:t>
            </a:r>
            <a:r>
              <a:rPr lang="zh-CN" altLang="en-US" sz="2000" dirty="0">
                <a:latin typeface="Courier New" panose="02070309020205020404" pitchFamily="49" charset="0"/>
                <a:cs typeface="Courier New" pitchFamily="49" charset="0"/>
              </a:rPr>
              <a:t>个月有 </a:t>
            </a:r>
            <a:r>
              <a:rPr lang="en-US" altLang="zh-CN" sz="2000" dirty="0">
                <a:latin typeface="Courier New" panose="02070309020205020404" pitchFamily="49" charset="0"/>
                <a:cs typeface="Courier New" pitchFamily="49" charset="0"/>
              </a:rPr>
              <a:t>%d </a:t>
            </a:r>
            <a:r>
              <a:rPr lang="zh-CN" altLang="en-US" sz="2000" dirty="0">
                <a:latin typeface="Courier New" panose="02070309020205020404" pitchFamily="49" charset="0"/>
                <a:cs typeface="Courier New" pitchFamily="49" charset="0"/>
              </a:rPr>
              <a:t>对兔子</a:t>
            </a:r>
            <a:r>
              <a:rPr lang="en-US" altLang="zh-CN" sz="2000" dirty="0">
                <a:latin typeface="Courier New" panose="02070309020205020404" pitchFamily="49" charset="0"/>
                <a:cs typeface="Courier New" pitchFamily="49" charset="0"/>
              </a:rPr>
              <a:t>.\n", n, temp);</a:t>
            </a:r>
          </a:p>
          <a:p>
            <a:r>
              <a:rPr lang="en-US" altLang="zh-CN" sz="2000" dirty="0">
                <a:latin typeface="Courier New" panose="02070309020205020404" pitchFamily="49" charset="0"/>
                <a:cs typeface="Courier New" pitchFamily="49" charset="0"/>
              </a:rPr>
              <a:t>    return 0;</a:t>
            </a:r>
          </a:p>
          <a:p>
            <a:r>
              <a:rPr lang="en-US" altLang="zh-CN" sz="2000" dirty="0">
                <a:latin typeface="Courier New" panose="02070309020205020404" pitchFamily="49" charset="0"/>
                <a:cs typeface="Courier New" pitchFamily="49" charset="0"/>
              </a:rPr>
              <a:t>}</a:t>
            </a:r>
          </a:p>
        </p:txBody>
      </p:sp>
      <p:sp>
        <p:nvSpPr>
          <p:cNvPr id="22" name="矩形 4">
            <a:extLst>
              <a:ext uri="{FF2B5EF4-FFF2-40B4-BE49-F238E27FC236}">
                <a16:creationId xmlns:a16="http://schemas.microsoft.com/office/drawing/2014/main" id="{5DA03F6D-AD92-4AE2-8479-6B1E8FF267F9}"/>
              </a:ext>
            </a:extLst>
          </p:cNvPr>
          <p:cNvSpPr>
            <a:spLocks noChangeArrowheads="1"/>
          </p:cNvSpPr>
          <p:nvPr/>
        </p:nvSpPr>
        <p:spPr bwMode="auto">
          <a:xfrm>
            <a:off x="5510141" y="3709190"/>
            <a:ext cx="6300700" cy="3170099"/>
          </a:xfrm>
          <a:prstGeom prst="rect">
            <a:avLst/>
          </a:prstGeom>
          <a:solidFill>
            <a:schemeClr val="bg1"/>
          </a:solidFill>
          <a:ln w="9525">
            <a:solidFill>
              <a:schemeClr val="tx1"/>
            </a:solidFill>
            <a:miter lim="800000"/>
            <a:headEnd/>
            <a:tailEnd/>
          </a:ln>
        </p:spPr>
        <p:txBody>
          <a:bodyPr wrap="square">
            <a:spAutoFit/>
          </a:bodyPr>
          <a:lstStyle/>
          <a:p>
            <a:r>
              <a:rPr lang="en-US" altLang="zh-CN" sz="2000" dirty="0">
                <a:solidFill>
                  <a:srgbClr val="000000"/>
                </a:solidFill>
                <a:latin typeface="Courier New" pitchFamily="49" charset="0"/>
                <a:cs typeface="Courier New" pitchFamily="49" charset="0"/>
              </a:rPr>
              <a:t>int </a:t>
            </a:r>
            <a:r>
              <a:rPr lang="en-US" altLang="zh-CN" sz="2000" b="1" dirty="0" err="1">
                <a:solidFill>
                  <a:srgbClr val="000000"/>
                </a:solidFill>
                <a:latin typeface="Courier New" pitchFamily="49" charset="0"/>
                <a:cs typeface="Courier New" pitchFamily="49" charset="0"/>
              </a:rPr>
              <a:t>MyFib</a:t>
            </a:r>
            <a:r>
              <a:rPr lang="en-US" altLang="zh-CN" sz="2000" dirty="0">
                <a:solidFill>
                  <a:srgbClr val="000000"/>
                </a:solidFill>
                <a:latin typeface="Courier New" pitchFamily="49" charset="0"/>
                <a:cs typeface="Courier New" pitchFamily="49" charset="0"/>
              </a:rPr>
              <a:t>(int n)</a:t>
            </a:r>
          </a:p>
          <a:p>
            <a:r>
              <a:rPr lang="en-US" altLang="zh-CN" sz="2000" dirty="0">
                <a:solidFill>
                  <a:srgbClr val="000000"/>
                </a:solidFill>
                <a:latin typeface="Courier New" pitchFamily="49" charset="0"/>
                <a:cs typeface="Courier New" pitchFamily="49" charset="0"/>
              </a:rPr>
              <a:t>{</a:t>
            </a:r>
          </a:p>
          <a:p>
            <a:r>
              <a:rPr lang="en-US" altLang="zh-CN" sz="2000" dirty="0">
                <a:solidFill>
                  <a:srgbClr val="000000"/>
                </a:solidFill>
                <a:latin typeface="Courier New" pitchFamily="49" charset="0"/>
                <a:cs typeface="Courier New" pitchFamily="49" charset="0"/>
              </a:rPr>
              <a:t>	int fib1 = 1, fib2 = 1, temp = 1;</a:t>
            </a:r>
          </a:p>
          <a:p>
            <a:r>
              <a:rPr lang="en-US" altLang="zh-CN" sz="2000" dirty="0">
                <a:solidFill>
                  <a:srgbClr val="000000"/>
                </a:solidFill>
                <a:latin typeface="Courier New" pitchFamily="49" charset="0"/>
                <a:cs typeface="Courier New" pitchFamily="49" charset="0"/>
              </a:rPr>
              <a:t>	for(</a:t>
            </a:r>
            <a:r>
              <a:rPr lang="en-US" altLang="zh-CN" sz="2000" dirty="0" err="1">
                <a:solidFill>
                  <a:srgbClr val="000000"/>
                </a:solidFill>
                <a:latin typeface="Courier New" pitchFamily="49" charset="0"/>
                <a:cs typeface="Courier New" pitchFamily="49" charset="0"/>
              </a:rPr>
              <a:t>int</a:t>
            </a:r>
            <a:r>
              <a:rPr lang="en-US" altLang="zh-CN" sz="2000" dirty="0">
                <a:solidFill>
                  <a:srgbClr val="000000"/>
                </a:solidFill>
                <a:latin typeface="Courier New" pitchFamily="49" charset="0"/>
                <a:cs typeface="Courier New" pitchFamily="49" charset="0"/>
              </a:rPr>
              <a:t> </a:t>
            </a:r>
            <a:r>
              <a:rPr lang="en-US" altLang="zh-CN" sz="2000" dirty="0" err="1">
                <a:solidFill>
                  <a:srgbClr val="000000"/>
                </a:solidFill>
                <a:latin typeface="Courier New" pitchFamily="49" charset="0"/>
                <a:cs typeface="Courier New" pitchFamily="49" charset="0"/>
              </a:rPr>
              <a:t>i</a:t>
            </a:r>
            <a:r>
              <a:rPr lang="en-US" altLang="zh-CN" sz="2000" dirty="0">
                <a:solidFill>
                  <a:srgbClr val="000000"/>
                </a:solidFill>
                <a:latin typeface="Courier New" pitchFamily="49" charset="0"/>
                <a:cs typeface="Courier New" pitchFamily="49" charset="0"/>
              </a:rPr>
              <a:t> = 3; </a:t>
            </a:r>
            <a:r>
              <a:rPr lang="en-US" altLang="zh-CN" sz="2000" dirty="0" err="1">
                <a:solidFill>
                  <a:srgbClr val="000000"/>
                </a:solidFill>
                <a:latin typeface="Courier New" pitchFamily="49" charset="0"/>
                <a:cs typeface="Courier New" pitchFamily="49" charset="0"/>
              </a:rPr>
              <a:t>i</a:t>
            </a:r>
            <a:r>
              <a:rPr lang="en-US" altLang="zh-CN" sz="2000" dirty="0">
                <a:solidFill>
                  <a:srgbClr val="000000"/>
                </a:solidFill>
                <a:latin typeface="Courier New" pitchFamily="49" charset="0"/>
                <a:cs typeface="Courier New" pitchFamily="49" charset="0"/>
              </a:rPr>
              <a:t> &lt;= n; ++</a:t>
            </a:r>
            <a:r>
              <a:rPr lang="en-US" altLang="zh-CN" sz="2000" dirty="0" err="1">
                <a:solidFill>
                  <a:srgbClr val="000000"/>
                </a:solidFill>
                <a:latin typeface="Courier New" pitchFamily="49" charset="0"/>
                <a:cs typeface="Courier New" pitchFamily="49" charset="0"/>
              </a:rPr>
              <a:t>i</a:t>
            </a:r>
            <a:r>
              <a:rPr lang="en-US" altLang="zh-CN" sz="2000" dirty="0">
                <a:solidFill>
                  <a:srgbClr val="000000"/>
                </a:solidFill>
                <a:latin typeface="Courier New" pitchFamily="49" charset="0"/>
                <a:cs typeface="Courier New" pitchFamily="49" charset="0"/>
              </a:rPr>
              <a:t>)</a:t>
            </a:r>
          </a:p>
          <a:p>
            <a:r>
              <a:rPr lang="en-US" altLang="zh-CN" sz="2000" dirty="0">
                <a:solidFill>
                  <a:srgbClr val="000000"/>
                </a:solidFill>
                <a:latin typeface="Courier New" pitchFamily="49" charset="0"/>
                <a:cs typeface="Courier New" pitchFamily="49" charset="0"/>
              </a:rPr>
              <a:t>	{	temp = </a:t>
            </a:r>
            <a:r>
              <a:rPr lang="fr-FR" altLang="zh-CN" sz="2000" dirty="0">
                <a:solidFill>
                  <a:srgbClr val="000000"/>
                </a:solidFill>
                <a:latin typeface="Courier New" pitchFamily="49" charset="0"/>
                <a:cs typeface="Courier New" pitchFamily="49" charset="0"/>
              </a:rPr>
              <a:t>fib1 + fib2;</a:t>
            </a:r>
            <a:endParaRPr lang="en-US" altLang="zh-CN" sz="2000" dirty="0">
              <a:solidFill>
                <a:srgbClr val="000000"/>
              </a:solidFill>
              <a:latin typeface="Courier New" pitchFamily="49" charset="0"/>
              <a:cs typeface="Courier New" pitchFamily="49" charset="0"/>
            </a:endParaRPr>
          </a:p>
          <a:p>
            <a:r>
              <a:rPr lang="fr-FR" altLang="zh-CN" sz="2000" dirty="0">
                <a:solidFill>
                  <a:srgbClr val="000000"/>
                </a:solidFill>
                <a:latin typeface="Courier New" pitchFamily="49" charset="0"/>
                <a:cs typeface="Courier New" pitchFamily="49" charset="0"/>
              </a:rPr>
              <a:t>		fib1 = fib2 ;</a:t>
            </a:r>
          </a:p>
          <a:p>
            <a:r>
              <a:rPr lang="fr-FR" altLang="zh-CN" sz="2000" dirty="0">
                <a:solidFill>
                  <a:srgbClr val="000000"/>
                </a:solidFill>
                <a:latin typeface="Courier New" pitchFamily="49" charset="0"/>
                <a:cs typeface="Courier New" pitchFamily="49" charset="0"/>
              </a:rPr>
              <a:t> </a:t>
            </a:r>
            <a:r>
              <a:rPr lang="zh-CN" altLang="fr-FR" sz="2000" dirty="0">
                <a:solidFill>
                  <a:srgbClr val="000000"/>
                </a:solidFill>
                <a:latin typeface="Courier New" pitchFamily="49" charset="0"/>
                <a:cs typeface="Courier New" pitchFamily="49" charset="0"/>
              </a:rPr>
              <a:t>		</a:t>
            </a:r>
            <a:r>
              <a:rPr lang="fr-FR" altLang="zh-CN" sz="2000" dirty="0">
                <a:solidFill>
                  <a:srgbClr val="000000"/>
                </a:solidFill>
                <a:latin typeface="Courier New" pitchFamily="49" charset="0"/>
                <a:cs typeface="Courier New" pitchFamily="49" charset="0"/>
              </a:rPr>
              <a:t>fib2 = temp;</a:t>
            </a:r>
          </a:p>
          <a:p>
            <a:r>
              <a:rPr lang="fr-FR" altLang="zh-CN" sz="2000" dirty="0">
                <a:solidFill>
                  <a:srgbClr val="000000"/>
                </a:solidFill>
                <a:latin typeface="Courier New" pitchFamily="49" charset="0"/>
                <a:cs typeface="Courier New" pitchFamily="49" charset="0"/>
              </a:rPr>
              <a:t> </a:t>
            </a:r>
            <a:r>
              <a:rPr lang="zh-CN" altLang="fr-FR" sz="2000" dirty="0">
                <a:solidFill>
                  <a:srgbClr val="000000"/>
                </a:solidFill>
                <a:latin typeface="Courier New" pitchFamily="49" charset="0"/>
                <a:cs typeface="Courier New" pitchFamily="49" charset="0"/>
              </a:rPr>
              <a:t>	</a:t>
            </a:r>
            <a:r>
              <a:rPr lang="fr-FR" altLang="zh-CN" sz="2000" dirty="0">
                <a:solidFill>
                  <a:srgbClr val="000000"/>
                </a:solidFill>
                <a:latin typeface="Courier New" pitchFamily="49" charset="0"/>
                <a:cs typeface="Courier New" pitchFamily="49" charset="0"/>
              </a:rPr>
              <a:t>}</a:t>
            </a:r>
          </a:p>
          <a:p>
            <a:r>
              <a:rPr lang="fr-FR" altLang="zh-CN" sz="2000" dirty="0">
                <a:solidFill>
                  <a:srgbClr val="000000"/>
                </a:solidFill>
                <a:latin typeface="Courier New" pitchFamily="49" charset="0"/>
                <a:cs typeface="Courier New" pitchFamily="49" charset="0"/>
              </a:rPr>
              <a:t>	return </a:t>
            </a:r>
            <a:r>
              <a:rPr lang="en-US" altLang="zh-CN" sz="2000" dirty="0">
                <a:solidFill>
                  <a:srgbClr val="000000"/>
                </a:solidFill>
                <a:latin typeface="Courier New" pitchFamily="49" charset="0"/>
                <a:cs typeface="Courier New" pitchFamily="49" charset="0"/>
              </a:rPr>
              <a:t>temp</a:t>
            </a:r>
            <a:r>
              <a:rPr lang="fr-FR" altLang="zh-CN" sz="2000" dirty="0">
                <a:solidFill>
                  <a:srgbClr val="000000"/>
                </a:solidFill>
                <a:latin typeface="Courier New" pitchFamily="49" charset="0"/>
                <a:cs typeface="Courier New" pitchFamily="49" charset="0"/>
              </a:rPr>
              <a:t>;</a:t>
            </a:r>
          </a:p>
          <a:p>
            <a:r>
              <a:rPr lang="fr-FR" altLang="zh-CN" sz="2000" dirty="0">
                <a:solidFill>
                  <a:srgbClr val="000000"/>
                </a:solidFill>
                <a:latin typeface="Courier New" pitchFamily="49" charset="0"/>
                <a:cs typeface="Courier New" pitchFamily="49" charset="0"/>
              </a:rPr>
              <a:t>}</a:t>
            </a:r>
          </a:p>
        </p:txBody>
      </p:sp>
      <p:sp>
        <p:nvSpPr>
          <p:cNvPr id="23" name="Rectangle 1">
            <a:extLst>
              <a:ext uri="{FF2B5EF4-FFF2-40B4-BE49-F238E27FC236}">
                <a16:creationId xmlns:a16="http://schemas.microsoft.com/office/drawing/2014/main" id="{04A43337-2DF2-4FBA-A9BA-1F54AD6AB176}"/>
              </a:ext>
            </a:extLst>
          </p:cNvPr>
          <p:cNvSpPr>
            <a:spLocks noChangeArrowheads="1"/>
          </p:cNvSpPr>
          <p:nvPr/>
        </p:nvSpPr>
        <p:spPr bwMode="auto">
          <a:xfrm>
            <a:off x="65844" y="4329100"/>
            <a:ext cx="6434408"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MyFib</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if(n == 1 || n == 2)</a:t>
            </a:r>
          </a:p>
          <a:p>
            <a:r>
              <a:rPr lang="en-US" altLang="zh-CN" sz="2000" b="1" dirty="0">
                <a:latin typeface="Courier New" pitchFamily="49" charset="0"/>
                <a:cs typeface="Courier New" pitchFamily="49" charset="0"/>
              </a:rPr>
              <a:t>	 return 1;</a:t>
            </a:r>
          </a:p>
          <a:p>
            <a:r>
              <a:rPr lang="en-US" altLang="zh-CN" sz="2000" b="1" dirty="0">
                <a:latin typeface="Courier New" pitchFamily="49" charset="0"/>
                <a:cs typeface="Courier New" pitchFamily="49" charset="0"/>
              </a:rPr>
              <a:t>    else</a:t>
            </a:r>
          </a:p>
          <a:p>
            <a:r>
              <a:rPr lang="en-US" altLang="zh-CN" sz="2000" b="1" dirty="0">
                <a:latin typeface="Courier New" pitchFamily="49" charset="0"/>
                <a:cs typeface="Courier New" pitchFamily="49" charset="0"/>
              </a:rPr>
              <a:t>	 return </a:t>
            </a:r>
            <a:r>
              <a:rPr lang="en-US" altLang="zh-CN" sz="2000" b="1" dirty="0" err="1">
                <a:latin typeface="Courier New" pitchFamily="49" charset="0"/>
                <a:cs typeface="Courier New" pitchFamily="49" charset="0"/>
              </a:rPr>
              <a:t>MyFib</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(n-2) + </a:t>
            </a:r>
            <a:r>
              <a:rPr lang="en-US" altLang="zh-CN" sz="2000" b="1" dirty="0" err="1">
                <a:latin typeface="Courier New" pitchFamily="49" charset="0"/>
                <a:cs typeface="Courier New" pitchFamily="49" charset="0"/>
              </a:rPr>
              <a:t>MyFib</a:t>
            </a:r>
            <a:r>
              <a:rPr lang="en-US" altLang="zh-CN" sz="2000" b="1" dirty="0" err="1">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(n-1);</a:t>
            </a:r>
          </a:p>
          <a:p>
            <a:r>
              <a:rPr lang="fr-FR" altLang="zh-CN" sz="2000" b="1" dirty="0">
                <a:latin typeface="Courier New" pitchFamily="49" charset="0"/>
                <a:cs typeface="Courier New" pitchFamily="49" charset="0"/>
              </a:rPr>
              <a:t>}</a:t>
            </a:r>
          </a:p>
        </p:txBody>
      </p:sp>
    </p:spTree>
    <p:extLst>
      <p:ext uri="{BB962C8B-B14F-4D97-AF65-F5344CB8AC3E}">
        <p14:creationId xmlns:p14="http://schemas.microsoft.com/office/powerpoint/2010/main" val="60667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1"/>
          <a:lstStyle/>
          <a:p>
            <a:endParaRPr lang="zh-CN" altLang="en-US" sz="2800"/>
          </a:p>
        </p:txBody>
      </p:sp>
      <p:sp>
        <p:nvSpPr>
          <p:cNvPr id="19459" name="内容占位符 26"/>
          <p:cNvSpPr>
            <a:spLocks noGrp="1"/>
          </p:cNvSpPr>
          <p:nvPr>
            <p:ph idx="1"/>
          </p:nvPr>
        </p:nvSpPr>
        <p:spPr/>
        <p:txBody>
          <a:bodyPr/>
          <a:lstStyle/>
          <a:p>
            <a:r>
              <a:rPr lang="zh-CN" altLang="en-US" sz="2400" b="0" dirty="0"/>
              <a:t>小牛问题：若</a:t>
            </a:r>
            <a:r>
              <a:rPr lang="zh-CN" altLang="en-US" sz="2400" b="0" dirty="0">
                <a:sym typeface="Wingdings" pitchFamily="2" charset="2"/>
              </a:rPr>
              <a:t>一</a:t>
            </a:r>
            <a:r>
              <a:rPr lang="zh-CN" altLang="en-US" sz="2400" b="0" dirty="0"/>
              <a:t>头小母牛，从出生后第 </a:t>
            </a:r>
            <a:r>
              <a:rPr lang="en-US" altLang="zh-CN" sz="2400" b="0" dirty="0">
                <a:solidFill>
                  <a:srgbClr val="FF0000"/>
                </a:solidFill>
              </a:rPr>
              <a:t>4</a:t>
            </a:r>
            <a:r>
              <a:rPr lang="en-US" altLang="zh-CN" sz="2400" b="0" dirty="0"/>
              <a:t> </a:t>
            </a:r>
            <a:r>
              <a:rPr lang="zh-CN" altLang="en-US" sz="2400" b="0" dirty="0"/>
              <a:t>年起每年生一头母牛，</a:t>
            </a:r>
            <a:r>
              <a:rPr lang="zh-CN" altLang="en-US" sz="2400" b="0" dirty="0">
                <a:sym typeface="Wingdings" pitchFamily="2" charset="2"/>
              </a:rPr>
              <a:t>小母牛长到第</a:t>
            </a:r>
            <a:r>
              <a:rPr lang="en-US" altLang="zh-CN" sz="2400" b="0" dirty="0">
                <a:sym typeface="Wingdings" pitchFamily="2" charset="2"/>
              </a:rPr>
              <a:t> </a:t>
            </a:r>
            <a:r>
              <a:rPr lang="en-US" altLang="zh-CN" sz="2400" b="0" dirty="0">
                <a:solidFill>
                  <a:srgbClr val="FF0000"/>
                </a:solidFill>
                <a:sym typeface="Wingdings" pitchFamily="2" charset="2"/>
              </a:rPr>
              <a:t>4 </a:t>
            </a:r>
            <a:r>
              <a:rPr lang="zh-CN" altLang="en-US" sz="2400" b="0" dirty="0">
                <a:sym typeface="Wingdings" pitchFamily="2" charset="2"/>
              </a:rPr>
              <a:t>年后每年又生一头母牛</a:t>
            </a:r>
            <a:r>
              <a:rPr lang="zh-CN" altLang="en-US" sz="2400" b="0" dirty="0">
                <a:sym typeface="Wingdings 3" pitchFamily="18" charset="2"/>
              </a:rPr>
              <a:t>，假设所有母牛都不死，求</a:t>
            </a:r>
            <a:r>
              <a:rPr lang="zh-CN" altLang="en-US" sz="2400" b="0" dirty="0"/>
              <a:t>第 </a:t>
            </a:r>
            <a:r>
              <a:rPr lang="en-US" altLang="zh-CN" sz="2400" b="0" dirty="0"/>
              <a:t>n </a:t>
            </a:r>
            <a:r>
              <a:rPr lang="zh-CN" altLang="en-US" sz="2400" b="0" dirty="0"/>
              <a:t>年的母牛头数</a:t>
            </a:r>
            <a:r>
              <a:rPr lang="zh-CN" altLang="en-US" sz="2400" b="0" dirty="0">
                <a:sym typeface="Wingdings 3" pitchFamily="18" charset="2"/>
              </a:rPr>
              <a:t>。</a:t>
            </a:r>
            <a:endParaRPr lang="zh-CN" altLang="en-US" b="0" dirty="0"/>
          </a:p>
        </p:txBody>
      </p:sp>
      <p:sp>
        <p:nvSpPr>
          <p:cNvPr id="664581" name="Text Box 5"/>
          <p:cNvSpPr txBox="1">
            <a:spLocks noChangeArrowheads="1"/>
          </p:cNvSpPr>
          <p:nvPr/>
        </p:nvSpPr>
        <p:spPr bwMode="auto">
          <a:xfrm>
            <a:off x="1295400" y="3581400"/>
            <a:ext cx="669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+1+1+1</a:t>
            </a:r>
          </a:p>
        </p:txBody>
      </p:sp>
      <p:sp>
        <p:nvSpPr>
          <p:cNvPr id="664582" name="Text Box 6"/>
          <p:cNvSpPr txBox="1">
            <a:spLocks noChangeArrowheads="1"/>
          </p:cNvSpPr>
          <p:nvPr/>
        </p:nvSpPr>
        <p:spPr bwMode="auto">
          <a:xfrm>
            <a:off x="4618038" y="3584575"/>
            <a:ext cx="431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latin typeface="Times New Roman" panose="02020603050405020304" pitchFamily="18" charset="0"/>
                <a:ea typeface="华文中宋" panose="02010600040101010101" pitchFamily="2" charset="-122"/>
                <a:cs typeface="Times New Roman" panose="02020603050405020304" pitchFamily="18" charset="0"/>
              </a:rPr>
              <a:t>11111</a:t>
            </a:r>
          </a:p>
        </p:txBody>
      </p:sp>
      <p:sp>
        <p:nvSpPr>
          <p:cNvPr id="664583" name="Text Box 7"/>
          <p:cNvSpPr txBox="1">
            <a:spLocks noChangeArrowheads="1"/>
          </p:cNvSpPr>
          <p:nvPr/>
        </p:nvSpPr>
        <p:spPr bwMode="auto">
          <a:xfrm>
            <a:off x="1787525" y="3962400"/>
            <a:ext cx="5585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+1+1+1</a:t>
            </a:r>
          </a:p>
        </p:txBody>
      </p:sp>
      <p:sp>
        <p:nvSpPr>
          <p:cNvPr id="664584" name="Text Box 8"/>
          <p:cNvSpPr txBox="1">
            <a:spLocks noChangeArrowheads="1"/>
          </p:cNvSpPr>
          <p:nvPr/>
        </p:nvSpPr>
        <p:spPr bwMode="auto">
          <a:xfrm>
            <a:off x="4859339" y="4689475"/>
            <a:ext cx="5607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+1+1</a:t>
            </a:r>
          </a:p>
        </p:txBody>
      </p:sp>
      <p:sp>
        <p:nvSpPr>
          <p:cNvPr id="664585" name="Text Box 9"/>
          <p:cNvSpPr txBox="1">
            <a:spLocks noChangeArrowheads="1"/>
          </p:cNvSpPr>
          <p:nvPr/>
        </p:nvSpPr>
        <p:spPr bwMode="auto">
          <a:xfrm>
            <a:off x="2266950" y="4343400"/>
            <a:ext cx="5878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+1+1+1</a:t>
            </a:r>
          </a:p>
        </p:txBody>
      </p:sp>
      <p:sp>
        <p:nvSpPr>
          <p:cNvPr id="664586" name="Text Box 10"/>
          <p:cNvSpPr txBox="1">
            <a:spLocks noChangeArrowheads="1"/>
          </p:cNvSpPr>
          <p:nvPr/>
        </p:nvSpPr>
        <p:spPr bwMode="auto">
          <a:xfrm>
            <a:off x="5291138" y="5054600"/>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a:t>
            </a:r>
          </a:p>
        </p:txBody>
      </p:sp>
      <p:sp>
        <p:nvSpPr>
          <p:cNvPr id="664587" name="Text Box 11"/>
          <p:cNvSpPr txBox="1">
            <a:spLocks noChangeArrowheads="1"/>
          </p:cNvSpPr>
          <p:nvPr/>
        </p:nvSpPr>
        <p:spPr bwMode="auto">
          <a:xfrm>
            <a:off x="2736850" y="4713288"/>
            <a:ext cx="568046"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+1+1</a:t>
            </a:r>
          </a:p>
        </p:txBody>
      </p:sp>
      <p:sp>
        <p:nvSpPr>
          <p:cNvPr id="664588" name="Text Box 12"/>
          <p:cNvSpPr txBox="1">
            <a:spLocks noChangeArrowheads="1"/>
          </p:cNvSpPr>
          <p:nvPr/>
        </p:nvSpPr>
        <p:spPr bwMode="auto">
          <a:xfrm>
            <a:off x="3190875" y="5094288"/>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+1</a:t>
            </a:r>
          </a:p>
        </p:txBody>
      </p:sp>
      <p:sp>
        <p:nvSpPr>
          <p:cNvPr id="664590" name="Text Box 14"/>
          <p:cNvSpPr txBox="1">
            <a:spLocks noChangeArrowheads="1"/>
          </p:cNvSpPr>
          <p:nvPr/>
        </p:nvSpPr>
        <p:spPr bwMode="auto">
          <a:xfrm>
            <a:off x="1295399" y="4689475"/>
            <a:ext cx="669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latin typeface="Times New Roman" panose="02020603050405020304" pitchFamily="18" charset="0"/>
                <a:ea typeface="华文中宋" panose="02010600040101010101" pitchFamily="2" charset="-122"/>
                <a:cs typeface="Times New Roman" panose="02020603050405020304" pitchFamily="18" charset="0"/>
              </a:rPr>
              <a:t>+1+1</a:t>
            </a:r>
          </a:p>
        </p:txBody>
      </p:sp>
      <p:sp>
        <p:nvSpPr>
          <p:cNvPr id="664591" name="Text Box 15"/>
          <p:cNvSpPr txBox="1">
            <a:spLocks noChangeArrowheads="1"/>
          </p:cNvSpPr>
          <p:nvPr/>
        </p:nvSpPr>
        <p:spPr bwMode="auto">
          <a:xfrm>
            <a:off x="1774825" y="5059363"/>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latin typeface="Times New Roman" panose="02020603050405020304" pitchFamily="18" charset="0"/>
                <a:ea typeface="华文中宋" panose="02010600040101010101" pitchFamily="2" charset="-122"/>
                <a:cs typeface="Times New Roman" panose="02020603050405020304" pitchFamily="18" charset="0"/>
              </a:rPr>
              <a:t>+1</a:t>
            </a:r>
          </a:p>
        </p:txBody>
      </p:sp>
      <p:sp>
        <p:nvSpPr>
          <p:cNvPr id="16398" name="Text Box 17"/>
          <p:cNvSpPr txBox="1">
            <a:spLocks noChangeArrowheads="1"/>
          </p:cNvSpPr>
          <p:nvPr/>
        </p:nvSpPr>
        <p:spPr bwMode="auto">
          <a:xfrm>
            <a:off x="6802438" y="3606800"/>
            <a:ext cx="4445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23469</a:t>
            </a:r>
            <a:endParaRPr lang="en-US" altLang="zh-CN"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64595" name="Text Box 19"/>
          <p:cNvSpPr txBox="1">
            <a:spLocks noChangeArrowheads="1"/>
          </p:cNvSpPr>
          <p:nvPr/>
        </p:nvSpPr>
        <p:spPr bwMode="auto">
          <a:xfrm>
            <a:off x="3695700" y="5110163"/>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FF"/>
                </a:solidFill>
                <a:latin typeface="Times New Roman" panose="02020603050405020304" pitchFamily="18" charset="0"/>
                <a:ea typeface="华文中宋" panose="02010600040101010101" pitchFamily="2" charset="-122"/>
                <a:cs typeface="Times New Roman" panose="02020603050405020304" pitchFamily="18" charset="0"/>
              </a:rPr>
              <a:t>+1</a:t>
            </a:r>
          </a:p>
        </p:txBody>
      </p:sp>
      <p:grpSp>
        <p:nvGrpSpPr>
          <p:cNvPr id="2" name="组合 28"/>
          <p:cNvGrpSpPr>
            <a:grpSpLocks/>
          </p:cNvGrpSpPr>
          <p:nvPr/>
        </p:nvGrpSpPr>
        <p:grpSpPr bwMode="auto">
          <a:xfrm>
            <a:off x="284163" y="1736725"/>
            <a:ext cx="11234737" cy="3838575"/>
            <a:chOff x="212725" y="1736725"/>
            <a:chExt cx="8428038" cy="3838575"/>
          </a:xfrm>
        </p:grpSpPr>
        <p:grpSp>
          <p:nvGrpSpPr>
            <p:cNvPr id="19475" name="Group 20"/>
            <p:cNvGrpSpPr>
              <a:grpSpLocks/>
            </p:cNvGrpSpPr>
            <p:nvPr/>
          </p:nvGrpSpPr>
          <p:grpSpPr bwMode="auto">
            <a:xfrm>
              <a:off x="212725" y="1736725"/>
              <a:ext cx="8428038" cy="3838575"/>
              <a:chOff x="134" y="1094"/>
              <a:chExt cx="5309" cy="2418"/>
            </a:xfrm>
          </p:grpSpPr>
          <p:sp>
            <p:nvSpPr>
              <p:cNvPr id="19477" name="Text Box 21"/>
              <p:cNvSpPr txBox="1">
                <a:spLocks noChangeArrowheads="1"/>
              </p:cNvSpPr>
              <p:nvPr/>
            </p:nvSpPr>
            <p:spPr bwMode="auto">
              <a:xfrm>
                <a:off x="689" y="1570"/>
                <a:ext cx="20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111</a:t>
                </a:r>
              </a:p>
            </p:txBody>
          </p:sp>
          <p:sp>
            <p:nvSpPr>
              <p:cNvPr id="19478" name="Text Box 22"/>
              <p:cNvSpPr txBox="1">
                <a:spLocks noChangeArrowheads="1"/>
              </p:cNvSpPr>
              <p:nvPr/>
            </p:nvSpPr>
            <p:spPr bwMode="auto">
              <a:xfrm>
                <a:off x="181" y="1593"/>
                <a:ext cx="136" cy="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12345678</a:t>
                </a:r>
              </a:p>
            </p:txBody>
          </p:sp>
          <p:sp>
            <p:nvSpPr>
              <p:cNvPr id="19479" name="Text Box 23"/>
              <p:cNvSpPr txBox="1">
                <a:spLocks noChangeArrowheads="1"/>
              </p:cNvSpPr>
              <p:nvPr/>
            </p:nvSpPr>
            <p:spPr bwMode="auto">
              <a:xfrm>
                <a:off x="2177" y="1570"/>
                <a:ext cx="20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a:latin typeface="Times New Roman" panose="02020603050405020304" pitchFamily="18" charset="0"/>
                    <a:ea typeface="华文中宋" panose="02010600040101010101" pitchFamily="2" charset="-122"/>
                    <a:cs typeface="Times New Roman" panose="02020603050405020304" pitchFamily="18" charset="0"/>
                  </a:rPr>
                  <a:t>000</a:t>
                </a:r>
              </a:p>
            </p:txBody>
          </p:sp>
          <p:sp>
            <p:nvSpPr>
              <p:cNvPr id="19480" name="Rectangle 25"/>
              <p:cNvSpPr>
                <a:spLocks noChangeArrowheads="1"/>
              </p:cNvSpPr>
              <p:nvPr/>
            </p:nvSpPr>
            <p:spPr bwMode="auto">
              <a:xfrm>
                <a:off x="134" y="1094"/>
                <a:ext cx="530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dirty="0">
                    <a:latin typeface="Times New Roman" panose="02020603050405020304" pitchFamily="18" charset="0"/>
                    <a:ea typeface="华文中宋" panose="02010600040101010101" pitchFamily="2" charset="-122"/>
                    <a:cs typeface="Times New Roman" panose="02020603050405020304" pitchFamily="18" charset="0"/>
                  </a:rPr>
                  <a:t>year</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	未成熟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成熟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母牛</a:t>
                </a:r>
              </a:p>
              <a:p>
                <a:pPr eaLnBrk="1" hangingPunct="1"/>
                <a:r>
                  <a:rPr lang="zh-CN" altLang="en-US" dirty="0">
                    <a:latin typeface="Times New Roman" panose="02020603050405020304" pitchFamily="18" charset="0"/>
                    <a:ea typeface="华文中宋" panose="02010600040101010101" pitchFamily="2" charset="-122"/>
                    <a:cs typeface="Times New Roman" panose="02020603050405020304" pitchFamily="18" charset="0"/>
                  </a:rPr>
                  <a:t>	母牛头数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母牛头数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总头数</a:t>
                </a:r>
              </a:p>
            </p:txBody>
          </p:sp>
        </p:grpSp>
        <p:sp>
          <p:nvSpPr>
            <p:cNvPr id="19476" name="Text Box 21"/>
            <p:cNvSpPr txBox="1">
              <a:spLocks noChangeArrowheads="1"/>
            </p:cNvSpPr>
            <p:nvPr/>
          </p:nvSpPr>
          <p:spPr bwMode="auto">
            <a:xfrm>
              <a:off x="5112060" y="2573905"/>
              <a:ext cx="323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111</a:t>
              </a:r>
            </a:p>
          </p:txBody>
        </p:sp>
      </p:grpSp>
      <p:sp>
        <p:nvSpPr>
          <p:cNvPr id="19474"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410FA096-7EB8-4170-A2E8-96564727D8D3}" type="slidenum">
              <a:rPr lang="en-US" altLang="zh-CN" sz="1200">
                <a:ea typeface="楷体_GB2312" pitchFamily="49" charset="-122"/>
              </a:rPr>
              <a:pPr algn="r" eaLnBrk="1" hangingPunct="1"/>
              <a:t>34</a:t>
            </a:fld>
            <a:endParaRPr lang="en-US" altLang="zh-CN" sz="1200">
              <a:ea typeface="楷体_GB2312" pitchFamily="49" charset="-122"/>
            </a:endParaRPr>
          </a:p>
        </p:txBody>
      </p:sp>
      <p:sp>
        <p:nvSpPr>
          <p:cNvPr id="39" name="Rectangle 3">
            <a:extLst>
              <a:ext uri="{FF2B5EF4-FFF2-40B4-BE49-F238E27FC236}">
                <a16:creationId xmlns:a16="http://schemas.microsoft.com/office/drawing/2014/main" id="{0E2404B3-D67F-4015-AEC7-05B9EEF11370}"/>
              </a:ext>
            </a:extLst>
          </p:cNvPr>
          <p:cNvSpPr>
            <a:spLocks noChangeArrowheads="1"/>
          </p:cNvSpPr>
          <p:nvPr/>
        </p:nvSpPr>
        <p:spPr bwMode="auto">
          <a:xfrm>
            <a:off x="4606505" y="5480936"/>
            <a:ext cx="7114325" cy="1323439"/>
          </a:xfrm>
          <a:prstGeom prst="rect">
            <a:avLst/>
          </a:prstGeom>
          <a:solidFill>
            <a:srgbClr val="FFFFFF"/>
          </a:solidFill>
          <a:ln w="9525">
            <a:solidFill>
              <a:schemeClr val="tx1"/>
            </a:solidFill>
            <a:miter lim="800000"/>
            <a:headEnd/>
            <a:tailEnd/>
          </a:ln>
        </p:spPr>
        <p:txBody>
          <a:bodyPr wrap="square">
            <a:spAutoFit/>
          </a:bodyPr>
          <a:lstStyle/>
          <a:p>
            <a:pPr>
              <a:spcBef>
                <a:spcPts val="0"/>
              </a:spcBef>
              <a:buClr>
                <a:srgbClr val="CCFF33"/>
              </a:buClr>
              <a:buSzPct val="70000"/>
              <a:buFont typeface="Wingdings" pitchFamily="2" charset="2"/>
              <a:buNone/>
            </a:pPr>
            <a:r>
              <a:rPr lang="zh-CN" altLang="en-US" sz="2000" b="1" dirty="0">
                <a:latin typeface="Courier New" panose="02070309020205020404" pitchFamily="49" charset="0"/>
                <a:ea typeface="宋体" pitchFamily="2" charset="-122"/>
                <a:cs typeface="Courier New" panose="02070309020205020404" pitchFamily="49" charset="0"/>
              </a:rPr>
              <a:t>		</a:t>
            </a:r>
            <a:r>
              <a:rPr lang="en-US" altLang="zh-CN" sz="2000" b="1" dirty="0">
                <a:latin typeface="Courier New" panose="02070309020205020404" pitchFamily="49" charset="0"/>
                <a:ea typeface="宋体" pitchFamily="2" charset="-122"/>
                <a:cs typeface="Courier New" panose="02070309020205020404" pitchFamily="49" charset="0"/>
              </a:rPr>
              <a:t>1  (n=1)</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fib(n) =	1  (n=2)</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cs typeface="Courier New" panose="02070309020205020404" pitchFamily="49" charset="0"/>
              </a:rPr>
              <a:t>		1  (n=3)</a:t>
            </a:r>
            <a:endParaRPr lang="en-US" altLang="zh-CN" sz="2000" b="1" dirty="0">
              <a:latin typeface="Courier New" panose="02070309020205020404" pitchFamily="49" charset="0"/>
              <a:ea typeface="宋体" pitchFamily="2" charset="-122"/>
              <a:cs typeface="Courier New" panose="02070309020205020404" pitchFamily="49" charset="0"/>
            </a:endParaRP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		fib(n-(</a:t>
            </a:r>
            <a:r>
              <a:rPr lang="en-US" altLang="zh-CN" sz="2000" b="1" dirty="0">
                <a:solidFill>
                  <a:srgbClr val="FF0000"/>
                </a:solidFill>
                <a:latin typeface="Courier New" panose="02070309020205020404" pitchFamily="49" charset="0"/>
                <a:ea typeface="宋体" pitchFamily="2" charset="-122"/>
                <a:cs typeface="Courier New" panose="02070309020205020404" pitchFamily="49" charset="0"/>
              </a:rPr>
              <a:t>4</a:t>
            </a:r>
            <a:r>
              <a:rPr lang="en-US" altLang="zh-CN" sz="2000" b="1" dirty="0">
                <a:latin typeface="Courier New" panose="02070309020205020404" pitchFamily="49" charset="0"/>
                <a:ea typeface="宋体" pitchFamily="2" charset="-122"/>
                <a:cs typeface="Courier New" panose="02070309020205020404" pitchFamily="49" charset="0"/>
              </a:rPr>
              <a:t>-1)) + fib(n-1) (n≥</a:t>
            </a:r>
            <a:r>
              <a:rPr lang="en-US" altLang="zh-CN" sz="2000" b="1" dirty="0">
                <a:solidFill>
                  <a:srgbClr val="FF0000"/>
                </a:solidFill>
                <a:latin typeface="Courier New" panose="02070309020205020404" pitchFamily="49" charset="0"/>
                <a:ea typeface="宋体" pitchFamily="2" charset="-122"/>
                <a:cs typeface="Courier New" panose="02070309020205020404" pitchFamily="49" charset="0"/>
              </a:rPr>
              <a:t>4</a:t>
            </a:r>
            <a:r>
              <a:rPr lang="en-US" altLang="zh-CN" sz="2000" b="1" dirty="0">
                <a:latin typeface="Courier New" panose="02070309020205020404" pitchFamily="49" charset="0"/>
                <a:ea typeface="宋体" pitchFamily="2" charset="-122"/>
                <a:cs typeface="Courier New" panose="02070309020205020404" pitchFamily="49" charset="0"/>
              </a:rPr>
              <a:t>) </a:t>
            </a:r>
          </a:p>
        </p:txBody>
      </p:sp>
      <p:sp>
        <p:nvSpPr>
          <p:cNvPr id="40" name="AutoShape 4">
            <a:extLst>
              <a:ext uri="{FF2B5EF4-FFF2-40B4-BE49-F238E27FC236}">
                <a16:creationId xmlns:a16="http://schemas.microsoft.com/office/drawing/2014/main" id="{260408C9-992F-4F27-8D53-ECBC394665E9}"/>
              </a:ext>
            </a:extLst>
          </p:cNvPr>
          <p:cNvSpPr>
            <a:spLocks/>
          </p:cNvSpPr>
          <p:nvPr/>
        </p:nvSpPr>
        <p:spPr bwMode="auto">
          <a:xfrm>
            <a:off x="6148229" y="5634311"/>
            <a:ext cx="180000" cy="9720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Courier New" panose="02070309020205020404" pitchFamily="49" charset="0"/>
              <a:ea typeface="宋体" pitchFamily="2" charset="-122"/>
              <a:cs typeface="Courier New" panose="02070309020205020404" pitchFamily="49" charset="0"/>
            </a:endParaRPr>
          </a:p>
        </p:txBody>
      </p:sp>
    </p:spTree>
    <p:extLst>
      <p:ext uri="{BB962C8B-B14F-4D97-AF65-F5344CB8AC3E}">
        <p14:creationId xmlns:p14="http://schemas.microsoft.com/office/powerpoint/2010/main" val="2384510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4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45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45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45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45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45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4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45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45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45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45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3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1" grpId="0"/>
      <p:bldP spid="664582" grpId="0"/>
      <p:bldP spid="664584" grpId="0"/>
      <p:bldP spid="664585" grpId="0"/>
      <p:bldP spid="664586" grpId="0"/>
      <p:bldP spid="664587" grpId="0"/>
      <p:bldP spid="664588" grpId="0"/>
      <p:bldP spid="664590" grpId="0"/>
      <p:bldP spid="664591" grpId="0"/>
      <p:bldP spid="16398" grpId="0"/>
      <p:bldP spid="664595" grpId="0"/>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4FFDFF19-1C94-4A67-84E8-207BFBD2A0ED}"/>
              </a:ext>
            </a:extLst>
          </p:cNvPr>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A228F3E-E41D-40EA-8519-C4AC2AA9ED44}" type="slidenum">
              <a:rPr lang="en-US" altLang="zh-CN" sz="1200">
                <a:ea typeface="楷体_GB2312" pitchFamily="49" charset="-122"/>
              </a:rPr>
              <a:pPr algn="r" eaLnBrk="1" hangingPunct="1"/>
              <a:t>35</a:t>
            </a:fld>
            <a:endParaRPr lang="en-US" altLang="zh-CN" sz="1200">
              <a:ea typeface="楷体_GB2312" pitchFamily="49" charset="-122"/>
            </a:endParaRPr>
          </a:p>
        </p:txBody>
      </p:sp>
      <p:sp>
        <p:nvSpPr>
          <p:cNvPr id="9" name="标题 8">
            <a:extLst>
              <a:ext uri="{FF2B5EF4-FFF2-40B4-BE49-F238E27FC236}">
                <a16:creationId xmlns:a16="http://schemas.microsoft.com/office/drawing/2014/main" id="{A9A13E98-3DE9-440D-A976-5A6A1415FAEA}"/>
              </a:ext>
            </a:extLst>
          </p:cNvPr>
          <p:cNvSpPr>
            <a:spLocks noGrp="1"/>
          </p:cNvSpPr>
          <p:nvPr>
            <p:ph type="title"/>
          </p:nvPr>
        </p:nvSpPr>
        <p:spPr/>
        <p:txBody>
          <a:bodyPr/>
          <a:lstStyle/>
          <a:p>
            <a:r>
              <a:rPr lang="en-US" altLang="zh-CN" dirty="0"/>
              <a:t>*</a:t>
            </a:r>
            <a:endParaRPr lang="zh-CN" altLang="en-US" dirty="0"/>
          </a:p>
        </p:txBody>
      </p:sp>
      <p:sp>
        <p:nvSpPr>
          <p:cNvPr id="12" name="Rectangle 3">
            <a:extLst>
              <a:ext uri="{FF2B5EF4-FFF2-40B4-BE49-F238E27FC236}">
                <a16:creationId xmlns:a16="http://schemas.microsoft.com/office/drawing/2014/main" id="{C5B84A0F-DC35-434D-88A4-FEA19DA156B1}"/>
              </a:ext>
            </a:extLst>
          </p:cNvPr>
          <p:cNvSpPr txBox="1">
            <a:spLocks noChangeArrowheads="1"/>
          </p:cNvSpPr>
          <p:nvPr/>
        </p:nvSpPr>
        <p:spPr bwMode="auto">
          <a:xfrm>
            <a:off x="65843" y="998730"/>
            <a:ext cx="7379513" cy="5781095"/>
          </a:xfrm>
          <a:prstGeom prst="rect">
            <a:avLst/>
          </a:prstGeom>
          <a:solidFill>
            <a:schemeClr val="bg1"/>
          </a:solidFill>
          <a:ln w="9525">
            <a:solidFill>
              <a:schemeClr val="tx1"/>
            </a:solidFill>
            <a:miter lim="800000"/>
            <a:headEnd/>
            <a:tailEnd/>
          </a:ln>
        </p:spPr>
        <p:txBody>
          <a:bodyPr vert="horz" wrap="square" lIns="18000" tIns="0" rIns="18000" bIns="0" numCol="1" anchor="t" anchorCtr="0" compatLnSpc="1">
            <a:prstTxWarp prst="textNoShape">
              <a:avLst/>
            </a:prstTxWarp>
          </a:bodyPr>
          <a:lstStyle>
            <a:lvl1pPr marL="342900" indent="-342900" algn="l" rtl="0" eaLnBrk="0" fontAlgn="base" hangingPunct="0">
              <a:spcBef>
                <a:spcPct val="20000"/>
              </a:spcBef>
              <a:spcAft>
                <a:spcPct val="0"/>
              </a:spcAft>
              <a:buSzPct val="80000"/>
              <a:buBlip>
                <a:blip r:embed="rId2"/>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kumimoji="1"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kumimoji="1"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kumimoji="1" sz="2000">
                <a:solidFill>
                  <a:schemeClr val="tx1"/>
                </a:solidFill>
                <a:latin typeface="Arial" charset="0"/>
                <a:ea typeface="+mn-ea"/>
                <a:cs typeface="楷体_GB2312" charset="0"/>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marL="0" indent="0">
              <a:spcBef>
                <a:spcPts val="0"/>
              </a:spcBef>
              <a:buFont typeface="Wingdings" pitchFamily="2" charset="2"/>
              <a:buNone/>
            </a:pPr>
            <a:r>
              <a:rPr lang="en-US" altLang="zh-CN" sz="2200" kern="0" dirty="0">
                <a:latin typeface="Courier New" pitchFamily="49" charset="0"/>
                <a:cs typeface="Courier New" pitchFamily="49" charset="0"/>
              </a:rPr>
              <a:t>int </a:t>
            </a:r>
            <a:r>
              <a:rPr lang="en-US" altLang="zh-CN" sz="2200" kern="0" dirty="0" err="1">
                <a:latin typeface="Courier New" pitchFamily="49" charset="0"/>
                <a:cs typeface="Courier New" pitchFamily="49" charset="0"/>
              </a:rPr>
              <a:t>FibCow</a:t>
            </a:r>
            <a:r>
              <a:rPr lang="en-US" altLang="zh-CN" sz="2200" kern="0" dirty="0">
                <a:latin typeface="Courier New" pitchFamily="49" charset="0"/>
                <a:cs typeface="Courier New" pitchFamily="49" charset="0"/>
              </a:rPr>
              <a:t>(int n)</a:t>
            </a:r>
          </a:p>
          <a:p>
            <a:pPr marL="0" indent="0">
              <a:spcBef>
                <a:spcPts val="0"/>
              </a:spcBef>
              <a:buFont typeface="Wingdings" pitchFamily="2" charset="2"/>
              <a:buNone/>
            </a:pPr>
            <a:r>
              <a:rPr lang="en-US" altLang="zh-CN" sz="2200" kern="0" dirty="0">
                <a:latin typeface="Courier New" pitchFamily="49" charset="0"/>
                <a:cs typeface="Courier New" pitchFamily="49" charset="0"/>
              </a:rPr>
              <a:t>{ </a:t>
            </a:r>
          </a:p>
          <a:p>
            <a:pPr marL="0" indent="0">
              <a:spcBef>
                <a:spcPts val="0"/>
              </a:spcBef>
              <a:buFont typeface="Wingdings" pitchFamily="2" charset="2"/>
              <a:buNone/>
            </a:pPr>
            <a:r>
              <a:rPr lang="en-US" altLang="zh-CN" sz="2200" kern="0" dirty="0">
                <a:latin typeface="Courier New" pitchFamily="49" charset="0"/>
                <a:cs typeface="Courier New" pitchFamily="49" charset="0"/>
              </a:rPr>
              <a:t>    int fib1=1, fib2=1, fib3=1, temp;</a:t>
            </a:r>
          </a:p>
          <a:p>
            <a:pPr marL="0" indent="0">
              <a:spcBef>
                <a:spcPts val="0"/>
              </a:spcBef>
              <a:buFont typeface="Wingdings" pitchFamily="2" charset="2"/>
              <a:buNone/>
            </a:pPr>
            <a:r>
              <a:rPr lang="en-US" altLang="zh-CN" sz="2200" kern="0" dirty="0">
                <a:latin typeface="Courier New" pitchFamily="49" charset="0"/>
                <a:cs typeface="Courier New" pitchFamily="49" charset="0"/>
              </a:rPr>
              <a:t>    if(n &lt; 4)</a:t>
            </a:r>
          </a:p>
          <a:p>
            <a:pPr marL="0" indent="0">
              <a:spcBef>
                <a:spcPts val="0"/>
              </a:spcBef>
              <a:buFont typeface="Wingdings" pitchFamily="2" charset="2"/>
              <a:buNone/>
            </a:pPr>
            <a:r>
              <a:rPr lang="en-US" altLang="zh-CN" sz="2200" kern="0" dirty="0">
                <a:latin typeface="Courier New" pitchFamily="49" charset="0"/>
                <a:cs typeface="Courier New" pitchFamily="49" charset="0"/>
              </a:rPr>
              <a:t>	  return 1;	</a:t>
            </a:r>
          </a:p>
          <a:p>
            <a:pPr marL="0" indent="0">
              <a:spcBef>
                <a:spcPts val="0"/>
              </a:spcBef>
              <a:buFont typeface="Wingdings" pitchFamily="2" charset="2"/>
              <a:buNone/>
            </a:pPr>
            <a:r>
              <a:rPr lang="en-US" altLang="zh-CN" sz="2200" kern="0" dirty="0">
                <a:latin typeface="Courier New" pitchFamily="49" charset="0"/>
                <a:cs typeface="Courier New" pitchFamily="49" charset="0"/>
              </a:rPr>
              <a:t>    else</a:t>
            </a:r>
          </a:p>
          <a:p>
            <a:pPr marL="0" indent="0">
              <a:spcBef>
                <a:spcPts val="0"/>
              </a:spcBef>
              <a:buFont typeface="Wingdings" pitchFamily="2" charset="2"/>
              <a:buNone/>
            </a:pPr>
            <a:r>
              <a:rPr lang="en-US" altLang="zh-CN" sz="2200" kern="0" dirty="0">
                <a:latin typeface="Courier New" pitchFamily="49" charset="0"/>
                <a:cs typeface="Courier New" pitchFamily="49" charset="0"/>
              </a:rPr>
              <a:t>    {	</a:t>
            </a:r>
          </a:p>
          <a:p>
            <a:pPr marL="0" indent="0">
              <a:spcBef>
                <a:spcPts val="0"/>
              </a:spcBef>
              <a:buFont typeface="Wingdings" pitchFamily="2" charset="2"/>
              <a:buNone/>
            </a:pPr>
            <a:r>
              <a:rPr lang="en-US" altLang="zh-CN" sz="2200" kern="0" dirty="0">
                <a:latin typeface="Courier New" pitchFamily="49" charset="0"/>
                <a:cs typeface="Courier New" pitchFamily="49" charset="0"/>
              </a:rPr>
              <a:t>	  for(int </a:t>
            </a:r>
            <a:r>
              <a:rPr lang="en-US" altLang="zh-CN" sz="2200" kern="0" dirty="0" err="1">
                <a:latin typeface="Courier New" pitchFamily="49" charset="0"/>
                <a:cs typeface="Courier New" pitchFamily="49" charset="0"/>
              </a:rPr>
              <a:t>i</a:t>
            </a:r>
            <a:r>
              <a:rPr lang="en-US" altLang="zh-CN" sz="2200" kern="0" dirty="0">
                <a:latin typeface="Courier New" pitchFamily="49" charset="0"/>
                <a:cs typeface="Courier New" pitchFamily="49" charset="0"/>
              </a:rPr>
              <a:t> = 4; </a:t>
            </a:r>
            <a:r>
              <a:rPr lang="en-US" altLang="zh-CN" sz="2200" kern="0" dirty="0" err="1">
                <a:latin typeface="Courier New" pitchFamily="49" charset="0"/>
                <a:cs typeface="Courier New" pitchFamily="49" charset="0"/>
              </a:rPr>
              <a:t>i</a:t>
            </a:r>
            <a:r>
              <a:rPr lang="en-US" altLang="zh-CN" sz="2200" kern="0" dirty="0">
                <a:latin typeface="Courier New" pitchFamily="49" charset="0"/>
                <a:cs typeface="Courier New" pitchFamily="49" charset="0"/>
              </a:rPr>
              <a:t> &lt;= n; ++</a:t>
            </a:r>
            <a:r>
              <a:rPr lang="en-US" altLang="zh-CN" sz="2200" kern="0" dirty="0" err="1">
                <a:latin typeface="Courier New" pitchFamily="49" charset="0"/>
                <a:cs typeface="Courier New" pitchFamily="49" charset="0"/>
              </a:rPr>
              <a:t>i</a:t>
            </a:r>
            <a:r>
              <a:rPr lang="en-US" altLang="zh-CN" sz="2200" kern="0" dirty="0">
                <a:latin typeface="Courier New" pitchFamily="49" charset="0"/>
                <a:cs typeface="Courier New" pitchFamily="49" charset="0"/>
              </a:rPr>
              <a:t>)</a:t>
            </a:r>
          </a:p>
          <a:p>
            <a:pPr marL="0" indent="0">
              <a:spcBef>
                <a:spcPts val="0"/>
              </a:spcBef>
              <a:buFont typeface="Wingdings" pitchFamily="2" charset="2"/>
              <a:buNone/>
            </a:pPr>
            <a:r>
              <a:rPr lang="en-US" altLang="zh-CN" sz="2200" kern="0" dirty="0">
                <a:latin typeface="Courier New" pitchFamily="49" charset="0"/>
                <a:cs typeface="Courier New" pitchFamily="49" charset="0"/>
              </a:rPr>
              <a:t>	  {	</a:t>
            </a:r>
          </a:p>
          <a:p>
            <a:pPr marL="0" indent="0">
              <a:spcBef>
                <a:spcPts val="0"/>
              </a:spcBef>
              <a:buFont typeface="Wingdings" pitchFamily="2" charset="2"/>
              <a:buNone/>
            </a:pPr>
            <a:r>
              <a:rPr lang="en-US" altLang="zh-CN" sz="2200" kern="0" dirty="0">
                <a:latin typeface="Courier New" pitchFamily="49" charset="0"/>
                <a:cs typeface="Courier New" pitchFamily="49" charset="0"/>
              </a:rPr>
              <a:t>		temp = fib1 + fib3;</a:t>
            </a:r>
          </a:p>
          <a:p>
            <a:pPr marL="0" indent="0">
              <a:spcBef>
                <a:spcPts val="0"/>
              </a:spcBef>
              <a:buFont typeface="Wingdings" pitchFamily="2" charset="2"/>
              <a:buNone/>
            </a:pPr>
            <a:r>
              <a:rPr lang="en-US" altLang="zh-CN" sz="2200" kern="0" dirty="0">
                <a:latin typeface="Courier New" pitchFamily="49" charset="0"/>
                <a:cs typeface="Courier New" pitchFamily="49" charset="0"/>
              </a:rPr>
              <a:t>		fib1 = fib2;</a:t>
            </a:r>
          </a:p>
          <a:p>
            <a:pPr marL="0" indent="0">
              <a:spcBef>
                <a:spcPts val="0"/>
              </a:spcBef>
              <a:buFont typeface="Wingdings" pitchFamily="2" charset="2"/>
              <a:buNone/>
            </a:pPr>
            <a:r>
              <a:rPr lang="en-US" altLang="zh-CN" sz="2200" kern="0" dirty="0">
                <a:latin typeface="Courier New" pitchFamily="49" charset="0"/>
                <a:cs typeface="Courier New" pitchFamily="49" charset="0"/>
              </a:rPr>
              <a:t>		fib2 = fib3;</a:t>
            </a:r>
          </a:p>
          <a:p>
            <a:pPr marL="0" indent="0">
              <a:spcBef>
                <a:spcPts val="0"/>
              </a:spcBef>
              <a:buFont typeface="Wingdings" pitchFamily="2" charset="2"/>
              <a:buNone/>
            </a:pPr>
            <a:r>
              <a:rPr lang="en-US" altLang="zh-CN" sz="2200" kern="0" dirty="0">
                <a:latin typeface="Courier New" pitchFamily="49" charset="0"/>
                <a:cs typeface="Courier New" pitchFamily="49" charset="0"/>
              </a:rPr>
              <a:t>		fib3 = temp;</a:t>
            </a:r>
          </a:p>
          <a:p>
            <a:pPr marL="0" indent="0">
              <a:spcBef>
                <a:spcPts val="0"/>
              </a:spcBef>
              <a:buFont typeface="Wingdings" pitchFamily="2" charset="2"/>
              <a:buNone/>
            </a:pPr>
            <a:r>
              <a:rPr lang="en-US" altLang="zh-CN" sz="2200" kern="0" dirty="0">
                <a:latin typeface="Courier New" pitchFamily="49" charset="0"/>
                <a:cs typeface="Courier New" pitchFamily="49" charset="0"/>
              </a:rPr>
              <a:t>	  }</a:t>
            </a:r>
          </a:p>
          <a:p>
            <a:pPr marL="0" indent="0">
              <a:spcBef>
                <a:spcPts val="0"/>
              </a:spcBef>
              <a:buFont typeface="Wingdings" pitchFamily="2" charset="2"/>
              <a:buNone/>
            </a:pPr>
            <a:r>
              <a:rPr lang="en-US" altLang="zh-CN" sz="2200" kern="0" dirty="0">
                <a:latin typeface="Courier New" pitchFamily="49" charset="0"/>
                <a:cs typeface="Courier New" pitchFamily="49" charset="0"/>
              </a:rPr>
              <a:t>	  return temp;</a:t>
            </a:r>
          </a:p>
          <a:p>
            <a:pPr marL="0" indent="0">
              <a:spcBef>
                <a:spcPts val="0"/>
              </a:spcBef>
              <a:buFont typeface="Wingdings" pitchFamily="2" charset="2"/>
              <a:buNone/>
            </a:pPr>
            <a:r>
              <a:rPr lang="en-US" altLang="zh-CN" sz="2200" kern="0" dirty="0">
                <a:latin typeface="Courier New" pitchFamily="49" charset="0"/>
                <a:cs typeface="Courier New" pitchFamily="49" charset="0"/>
              </a:rPr>
              <a:t>	}</a:t>
            </a:r>
          </a:p>
          <a:p>
            <a:pPr marL="0" indent="0">
              <a:spcBef>
                <a:spcPts val="0"/>
              </a:spcBef>
              <a:buFont typeface="Wingdings" pitchFamily="2" charset="2"/>
              <a:buNone/>
            </a:pPr>
            <a:r>
              <a:rPr lang="en-US" altLang="zh-CN" sz="2200" kern="0" dirty="0">
                <a:latin typeface="Courier New" pitchFamily="49" charset="0"/>
                <a:cs typeface="Courier New" pitchFamily="49" charset="0"/>
              </a:rPr>
              <a:t>} </a:t>
            </a:r>
          </a:p>
        </p:txBody>
      </p:sp>
      <p:sp>
        <p:nvSpPr>
          <p:cNvPr id="7" name="Rectangle 3">
            <a:extLst>
              <a:ext uri="{FF2B5EF4-FFF2-40B4-BE49-F238E27FC236}">
                <a16:creationId xmlns:a16="http://schemas.microsoft.com/office/drawing/2014/main" id="{5236EBFC-830C-4D96-9A80-674617AB6533}"/>
              </a:ext>
            </a:extLst>
          </p:cNvPr>
          <p:cNvSpPr>
            <a:spLocks noChangeArrowheads="1"/>
          </p:cNvSpPr>
          <p:nvPr/>
        </p:nvSpPr>
        <p:spPr bwMode="auto">
          <a:xfrm>
            <a:off x="5064934" y="2033845"/>
            <a:ext cx="7019472" cy="1323439"/>
          </a:xfrm>
          <a:prstGeom prst="rect">
            <a:avLst/>
          </a:prstGeom>
          <a:solidFill>
            <a:schemeClr val="bg1"/>
          </a:solidFill>
          <a:ln w="9525">
            <a:solidFill>
              <a:schemeClr val="tx1"/>
            </a:solidFill>
            <a:miter lim="800000"/>
            <a:headEnd/>
            <a:tailEnd/>
          </a:ln>
        </p:spPr>
        <p:txBody>
          <a:bodyPr wrap="square">
            <a:spAutoFit/>
          </a:bodyPr>
          <a:lstStyle/>
          <a:p>
            <a:pPr>
              <a:spcBef>
                <a:spcPts val="0"/>
              </a:spcBef>
              <a:buClr>
                <a:srgbClr val="CCFF33"/>
              </a:buClr>
              <a:buSzPct val="70000"/>
              <a:buFont typeface="Wingdings" pitchFamily="2" charset="2"/>
              <a:buNone/>
            </a:pPr>
            <a:r>
              <a:rPr lang="zh-CN" altLang="en-US" sz="2000" b="1" dirty="0">
                <a:latin typeface="Courier New" panose="02070309020205020404" pitchFamily="49" charset="0"/>
                <a:ea typeface="宋体" pitchFamily="2" charset="-122"/>
                <a:cs typeface="Courier New" panose="02070309020205020404" pitchFamily="49" charset="0"/>
              </a:rPr>
              <a:t>推广：</a:t>
            </a:r>
          </a:p>
          <a:p>
            <a:pPr>
              <a:spcBef>
                <a:spcPts val="0"/>
              </a:spcBef>
              <a:buClr>
                <a:srgbClr val="CCFF33"/>
              </a:buClr>
              <a:buSzPct val="70000"/>
              <a:buFont typeface="Wingdings" pitchFamily="2" charset="2"/>
              <a:buNone/>
            </a:pPr>
            <a:r>
              <a:rPr lang="zh-CN" altLang="en-US" sz="2000" b="1" dirty="0">
                <a:latin typeface="Courier New" panose="02070309020205020404" pitchFamily="49" charset="0"/>
                <a:ea typeface="宋体" pitchFamily="2" charset="-122"/>
                <a:cs typeface="Courier New" panose="02070309020205020404" pitchFamily="49" charset="0"/>
              </a:rPr>
              <a:t>		</a:t>
            </a:r>
            <a:r>
              <a:rPr lang="en-US" altLang="zh-CN" sz="2000" b="1" dirty="0">
                <a:latin typeface="Courier New" panose="02070309020205020404" pitchFamily="49" charset="0"/>
                <a:ea typeface="宋体" pitchFamily="2" charset="-122"/>
                <a:cs typeface="Courier New" panose="02070309020205020404" pitchFamily="49" charset="0"/>
              </a:rPr>
              <a:t>1  (n &lt; m)</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fib(n) =	</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		fib(n-(</a:t>
            </a:r>
            <a:r>
              <a:rPr lang="en-US" altLang="zh-CN" sz="2000" b="1" dirty="0">
                <a:solidFill>
                  <a:srgbClr val="FF0000"/>
                </a:solidFill>
                <a:latin typeface="Courier New" panose="02070309020205020404" pitchFamily="49" charset="0"/>
                <a:ea typeface="宋体" pitchFamily="2" charset="-122"/>
                <a:cs typeface="Courier New" panose="02070309020205020404" pitchFamily="49" charset="0"/>
              </a:rPr>
              <a:t>m-1</a:t>
            </a:r>
            <a:r>
              <a:rPr lang="en-US" altLang="zh-CN" sz="2000" b="1" dirty="0">
                <a:latin typeface="Courier New" panose="02070309020205020404" pitchFamily="49" charset="0"/>
                <a:ea typeface="宋体" pitchFamily="2" charset="-122"/>
                <a:cs typeface="Courier New" panose="02070309020205020404" pitchFamily="49" charset="0"/>
              </a:rPr>
              <a:t>)) + fib(n-1) (n ≥ </a:t>
            </a:r>
            <a:r>
              <a:rPr lang="en-US" altLang="zh-CN" sz="2000" b="1" dirty="0">
                <a:solidFill>
                  <a:srgbClr val="FF0000"/>
                </a:solidFill>
                <a:latin typeface="Courier New" panose="02070309020205020404" pitchFamily="49" charset="0"/>
                <a:ea typeface="宋体" pitchFamily="2" charset="-122"/>
                <a:cs typeface="Courier New" panose="02070309020205020404" pitchFamily="49" charset="0"/>
              </a:rPr>
              <a:t>m</a:t>
            </a:r>
            <a:r>
              <a:rPr lang="en-US" altLang="zh-CN" sz="2000" b="1" dirty="0">
                <a:latin typeface="Courier New" panose="02070309020205020404" pitchFamily="49" charset="0"/>
                <a:ea typeface="宋体" pitchFamily="2" charset="-122"/>
                <a:cs typeface="Courier New" panose="02070309020205020404" pitchFamily="49" charset="0"/>
              </a:rPr>
              <a:t>) </a:t>
            </a:r>
          </a:p>
        </p:txBody>
      </p:sp>
      <p:sp>
        <p:nvSpPr>
          <p:cNvPr id="8" name="AutoShape 4">
            <a:extLst>
              <a:ext uri="{FF2B5EF4-FFF2-40B4-BE49-F238E27FC236}">
                <a16:creationId xmlns:a16="http://schemas.microsoft.com/office/drawing/2014/main" id="{B02C772C-D370-4A55-ADC2-9A8DBDFFE80C}"/>
              </a:ext>
            </a:extLst>
          </p:cNvPr>
          <p:cNvSpPr>
            <a:spLocks/>
          </p:cNvSpPr>
          <p:nvPr/>
        </p:nvSpPr>
        <p:spPr bwMode="auto">
          <a:xfrm>
            <a:off x="6551909" y="2474762"/>
            <a:ext cx="180000" cy="720000"/>
          </a:xfrm>
          <a:prstGeom prst="leftBrace">
            <a:avLst>
              <a:gd name="adj1" fmla="val 47222"/>
              <a:gd name="adj2" fmla="val 50000"/>
            </a:avLst>
          </a:prstGeom>
          <a:solidFill>
            <a:schemeClr val="bg1"/>
          </a:solidFill>
          <a:ln w="9525">
            <a:solidFill>
              <a:schemeClr val="tx1"/>
            </a:solidFill>
            <a:round/>
            <a:headEnd/>
            <a:tailEnd/>
          </a:ln>
        </p:spPr>
        <p:txBody>
          <a:bodyPr wrap="none" anchor="ctr"/>
          <a:lstStyle/>
          <a:p>
            <a:endParaRPr lang="zh-CN" altLang="en-US" sz="2000" b="1">
              <a:latin typeface="Courier New" panose="02070309020205020404" pitchFamily="49" charset="0"/>
              <a:ea typeface="宋体" pitchFamily="2" charset="-122"/>
              <a:cs typeface="Courier New" panose="02070309020205020404" pitchFamily="49" charset="0"/>
            </a:endParaRPr>
          </a:p>
        </p:txBody>
      </p:sp>
      <p:sp>
        <p:nvSpPr>
          <p:cNvPr id="23" name="Rectangle 1">
            <a:extLst>
              <a:ext uri="{FF2B5EF4-FFF2-40B4-BE49-F238E27FC236}">
                <a16:creationId xmlns:a16="http://schemas.microsoft.com/office/drawing/2014/main" id="{04A43337-2DF2-4FBA-A9BA-1F54AD6AB176}"/>
              </a:ext>
            </a:extLst>
          </p:cNvPr>
          <p:cNvSpPr>
            <a:spLocks noChangeArrowheads="1"/>
          </p:cNvSpPr>
          <p:nvPr/>
        </p:nvSpPr>
        <p:spPr bwMode="auto">
          <a:xfrm>
            <a:off x="5064934" y="4329100"/>
            <a:ext cx="7019472"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a:solidFill>
                  <a:srgbClr val="FF0000"/>
                </a:solidFill>
                <a:latin typeface="Courier New" pitchFamily="49" charset="0"/>
                <a:cs typeface="Courier New" pitchFamily="49" charset="0"/>
              </a:rPr>
              <a:t>Fib</a:t>
            </a:r>
            <a:r>
              <a:rPr lang="en-US" altLang="zh-CN" sz="2000" b="1" dirty="0">
                <a:latin typeface="Courier New" pitchFamily="49" charset="0"/>
                <a:cs typeface="Courier New" pitchFamily="49" charset="0"/>
              </a:rPr>
              <a:t>(int n</a:t>
            </a:r>
            <a:r>
              <a:rPr lang="en-US" altLang="zh-CN" sz="2000" b="1" dirty="0">
                <a:solidFill>
                  <a:srgbClr val="FF0000"/>
                </a:solidFill>
                <a:latin typeface="Courier New" pitchFamily="49" charset="0"/>
                <a:cs typeface="Courier New" pitchFamily="49" charset="0"/>
              </a:rPr>
              <a:t>, int m</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if(n &lt; </a:t>
            </a:r>
            <a:r>
              <a:rPr lang="en-US" altLang="zh-CN" sz="2000" b="1" dirty="0">
                <a:solidFill>
                  <a:srgbClr val="FF0000"/>
                </a:solidFill>
                <a:latin typeface="Courier New" pitchFamily="49" charset="0"/>
                <a:cs typeface="Courier New" pitchFamily="49" charset="0"/>
              </a:rPr>
              <a:t>m</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return 1;</a:t>
            </a:r>
          </a:p>
          <a:p>
            <a:r>
              <a:rPr lang="en-US" altLang="zh-CN" sz="2000" b="1" dirty="0">
                <a:latin typeface="Courier New" pitchFamily="49" charset="0"/>
                <a:cs typeface="Courier New" pitchFamily="49" charset="0"/>
              </a:rPr>
              <a:t>    else</a:t>
            </a:r>
          </a:p>
          <a:p>
            <a:r>
              <a:rPr lang="en-US" altLang="zh-CN" sz="2000" b="1" dirty="0">
                <a:latin typeface="Courier New" pitchFamily="49" charset="0"/>
                <a:cs typeface="Courier New" pitchFamily="49" charset="0"/>
              </a:rPr>
              <a:t>	 return </a:t>
            </a:r>
            <a:r>
              <a:rPr lang="en-US" altLang="zh-CN" sz="2000" b="1" dirty="0">
                <a:solidFill>
                  <a:srgbClr val="FF0000"/>
                </a:solidFill>
                <a:latin typeface="Courier New" pitchFamily="49" charset="0"/>
                <a:cs typeface="Courier New" pitchFamily="49" charset="0"/>
              </a:rPr>
              <a:t>Fib</a:t>
            </a:r>
            <a:r>
              <a:rPr lang="en-US" altLang="zh-CN" sz="2000" b="1" dirty="0">
                <a:latin typeface="Courier New" pitchFamily="49" charset="0"/>
                <a:cs typeface="Courier New" pitchFamily="49" charset="0"/>
              </a:rPr>
              <a:t>(n-m+1</a:t>
            </a:r>
            <a:r>
              <a:rPr lang="en-US" altLang="zh-CN" sz="2000" b="1" dirty="0">
                <a:solidFill>
                  <a:srgbClr val="FF0000"/>
                </a:solidFill>
                <a:latin typeface="Courier New" pitchFamily="49" charset="0"/>
                <a:cs typeface="Courier New" pitchFamily="49" charset="0"/>
              </a:rPr>
              <a:t>, m</a:t>
            </a:r>
            <a:r>
              <a:rPr lang="en-US" altLang="zh-CN" sz="2000" b="1" dirty="0">
                <a:latin typeface="Courier New" pitchFamily="49" charset="0"/>
                <a:cs typeface="Courier New" pitchFamily="49" charset="0"/>
              </a:rPr>
              <a:t>) + </a:t>
            </a:r>
            <a:r>
              <a:rPr lang="en-US" altLang="zh-CN" sz="2000" b="1" dirty="0">
                <a:solidFill>
                  <a:srgbClr val="FF0000"/>
                </a:solidFill>
                <a:latin typeface="Courier New" pitchFamily="49" charset="0"/>
                <a:cs typeface="Courier New" pitchFamily="49" charset="0"/>
              </a:rPr>
              <a:t>Fib</a:t>
            </a:r>
            <a:r>
              <a:rPr lang="en-US" altLang="zh-CN" sz="2000" b="1" dirty="0">
                <a:latin typeface="Courier New" pitchFamily="49" charset="0"/>
                <a:cs typeface="Courier New" pitchFamily="49" charset="0"/>
              </a:rPr>
              <a:t>(n-1</a:t>
            </a:r>
            <a:r>
              <a:rPr lang="en-US" altLang="zh-CN" sz="2000" b="1" dirty="0">
                <a:solidFill>
                  <a:srgbClr val="FF0000"/>
                </a:solidFill>
                <a:latin typeface="Courier New" pitchFamily="49" charset="0"/>
                <a:cs typeface="Courier New" pitchFamily="49" charset="0"/>
              </a:rPr>
              <a:t>, m</a:t>
            </a:r>
            <a:r>
              <a:rPr lang="en-US" altLang="zh-CN" sz="2000" b="1" dirty="0">
                <a:latin typeface="Courier New" pitchFamily="49" charset="0"/>
                <a:cs typeface="Courier New" pitchFamily="49" charset="0"/>
              </a:rPr>
              <a:t>);</a:t>
            </a:r>
          </a:p>
          <a:p>
            <a:r>
              <a:rPr lang="fr-FR" altLang="zh-CN" sz="2000" b="1" dirty="0">
                <a:latin typeface="Courier New" pitchFamily="49" charset="0"/>
                <a:cs typeface="Courier New" pitchFamily="49" charset="0"/>
              </a:rPr>
              <a:t>}</a:t>
            </a:r>
          </a:p>
        </p:txBody>
      </p:sp>
      <p:sp>
        <p:nvSpPr>
          <p:cNvPr id="19" name="Rectangle 3">
            <a:extLst>
              <a:ext uri="{FF2B5EF4-FFF2-40B4-BE49-F238E27FC236}">
                <a16:creationId xmlns:a16="http://schemas.microsoft.com/office/drawing/2014/main" id="{3F64CE12-C2A0-467B-8A90-511828D2B8D4}"/>
              </a:ext>
            </a:extLst>
          </p:cNvPr>
          <p:cNvSpPr>
            <a:spLocks noChangeArrowheads="1"/>
          </p:cNvSpPr>
          <p:nvPr/>
        </p:nvSpPr>
        <p:spPr bwMode="auto">
          <a:xfrm>
            <a:off x="5064934" y="368660"/>
            <a:ext cx="7019472" cy="1323439"/>
          </a:xfrm>
          <a:prstGeom prst="rect">
            <a:avLst/>
          </a:prstGeom>
          <a:solidFill>
            <a:srgbClr val="FFFFFF"/>
          </a:solidFill>
          <a:ln w="9525">
            <a:solidFill>
              <a:schemeClr val="tx1"/>
            </a:solidFill>
            <a:miter lim="800000"/>
            <a:headEnd/>
            <a:tailEnd/>
          </a:ln>
        </p:spPr>
        <p:txBody>
          <a:bodyPr wrap="square">
            <a:spAutoFit/>
          </a:bodyPr>
          <a:lstStyle/>
          <a:p>
            <a:pPr>
              <a:spcBef>
                <a:spcPts val="0"/>
              </a:spcBef>
              <a:buClr>
                <a:srgbClr val="CCFF33"/>
              </a:buClr>
              <a:buSzPct val="70000"/>
              <a:buFont typeface="Wingdings" pitchFamily="2" charset="2"/>
              <a:buNone/>
            </a:pPr>
            <a:r>
              <a:rPr lang="zh-CN" altLang="en-US" sz="2000" b="1" dirty="0">
                <a:latin typeface="Courier New" panose="02070309020205020404" pitchFamily="49" charset="0"/>
                <a:ea typeface="宋体" pitchFamily="2" charset="-122"/>
                <a:cs typeface="Courier New" panose="02070309020205020404" pitchFamily="49" charset="0"/>
              </a:rPr>
              <a:t>		</a:t>
            </a:r>
            <a:r>
              <a:rPr lang="en-US" altLang="zh-CN" sz="2000" b="1" dirty="0">
                <a:latin typeface="Courier New" panose="02070309020205020404" pitchFamily="49" charset="0"/>
                <a:ea typeface="宋体" pitchFamily="2" charset="-122"/>
                <a:cs typeface="Courier New" panose="02070309020205020404" pitchFamily="49" charset="0"/>
              </a:rPr>
              <a:t>1  (n=1)</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fib(n) =	1  (n=2)</a:t>
            </a:r>
          </a:p>
          <a:p>
            <a:pPr>
              <a:spcBef>
                <a:spcPts val="0"/>
              </a:spcBef>
              <a:buClr>
                <a:srgbClr val="CCFF33"/>
              </a:buClr>
              <a:buSzPct val="70000"/>
              <a:buFont typeface="Wingdings" pitchFamily="2" charset="2"/>
              <a:buNone/>
            </a:pPr>
            <a:r>
              <a:rPr lang="en-US" altLang="zh-CN" sz="2000" b="1" dirty="0">
                <a:latin typeface="Courier New" panose="02070309020205020404" pitchFamily="49" charset="0"/>
                <a:cs typeface="Courier New" panose="02070309020205020404" pitchFamily="49" charset="0"/>
              </a:rPr>
              <a:t>		1  (n=3)</a:t>
            </a:r>
            <a:endParaRPr lang="en-US" altLang="zh-CN" sz="2000" b="1" dirty="0">
              <a:latin typeface="Courier New" panose="02070309020205020404" pitchFamily="49" charset="0"/>
              <a:ea typeface="宋体" pitchFamily="2" charset="-122"/>
              <a:cs typeface="Courier New" panose="02070309020205020404" pitchFamily="49" charset="0"/>
            </a:endParaRPr>
          </a:p>
          <a:p>
            <a:pPr>
              <a:spcBef>
                <a:spcPts val="0"/>
              </a:spcBef>
              <a:buClr>
                <a:srgbClr val="CCFF33"/>
              </a:buClr>
              <a:buSzPct val="70000"/>
              <a:buFont typeface="Wingdings" pitchFamily="2" charset="2"/>
              <a:buNone/>
            </a:pPr>
            <a:r>
              <a:rPr lang="en-US" altLang="zh-CN" sz="2000" b="1" dirty="0">
                <a:latin typeface="Courier New" panose="02070309020205020404" pitchFamily="49" charset="0"/>
                <a:ea typeface="宋体" pitchFamily="2" charset="-122"/>
                <a:cs typeface="Courier New" panose="02070309020205020404" pitchFamily="49" charset="0"/>
              </a:rPr>
              <a:t>		fib(n-(</a:t>
            </a:r>
            <a:r>
              <a:rPr lang="en-US" altLang="zh-CN" sz="2000" b="1" dirty="0">
                <a:solidFill>
                  <a:srgbClr val="FF0000"/>
                </a:solidFill>
                <a:latin typeface="Courier New" panose="02070309020205020404" pitchFamily="49" charset="0"/>
                <a:ea typeface="宋体" pitchFamily="2" charset="-122"/>
                <a:cs typeface="Courier New" panose="02070309020205020404" pitchFamily="49" charset="0"/>
              </a:rPr>
              <a:t>4-1</a:t>
            </a:r>
            <a:r>
              <a:rPr lang="en-US" altLang="zh-CN" sz="2000" b="1" dirty="0">
                <a:latin typeface="Courier New" panose="02070309020205020404" pitchFamily="49" charset="0"/>
                <a:ea typeface="宋体" pitchFamily="2" charset="-122"/>
                <a:cs typeface="Courier New" panose="02070309020205020404" pitchFamily="49" charset="0"/>
              </a:rPr>
              <a:t>)) + fib(n-1) (n≥</a:t>
            </a:r>
            <a:r>
              <a:rPr lang="en-US" altLang="zh-CN" sz="2000" b="1" dirty="0">
                <a:solidFill>
                  <a:srgbClr val="FF0000"/>
                </a:solidFill>
                <a:latin typeface="Courier New" panose="02070309020205020404" pitchFamily="49" charset="0"/>
                <a:ea typeface="宋体" pitchFamily="2" charset="-122"/>
                <a:cs typeface="Courier New" panose="02070309020205020404" pitchFamily="49" charset="0"/>
              </a:rPr>
              <a:t>4</a:t>
            </a:r>
            <a:r>
              <a:rPr lang="en-US" altLang="zh-CN" sz="2000" b="1" dirty="0">
                <a:latin typeface="Courier New" panose="02070309020205020404" pitchFamily="49" charset="0"/>
                <a:ea typeface="宋体" pitchFamily="2" charset="-122"/>
                <a:cs typeface="Courier New" panose="02070309020205020404" pitchFamily="49" charset="0"/>
              </a:rPr>
              <a:t>) </a:t>
            </a:r>
          </a:p>
        </p:txBody>
      </p:sp>
      <p:sp>
        <p:nvSpPr>
          <p:cNvPr id="20" name="AutoShape 4">
            <a:extLst>
              <a:ext uri="{FF2B5EF4-FFF2-40B4-BE49-F238E27FC236}">
                <a16:creationId xmlns:a16="http://schemas.microsoft.com/office/drawing/2014/main" id="{A6E50915-5EAA-4F44-9EAC-AA2AEC8F2A03}"/>
              </a:ext>
            </a:extLst>
          </p:cNvPr>
          <p:cNvSpPr>
            <a:spLocks/>
          </p:cNvSpPr>
          <p:nvPr/>
        </p:nvSpPr>
        <p:spPr bwMode="auto">
          <a:xfrm>
            <a:off x="6511805" y="522035"/>
            <a:ext cx="180000" cy="9720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Courier New" panose="02070309020205020404" pitchFamily="49" charset="0"/>
              <a:ea typeface="宋体" pitchFamily="2" charset="-122"/>
              <a:cs typeface="Courier New" panose="02070309020205020404" pitchFamily="49" charset="0"/>
            </a:endParaRPr>
          </a:p>
        </p:txBody>
      </p:sp>
    </p:spTree>
    <p:extLst>
      <p:ext uri="{BB962C8B-B14F-4D97-AF65-F5344CB8AC3E}">
        <p14:creationId xmlns:p14="http://schemas.microsoft.com/office/powerpoint/2010/main" val="18618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8" grpId="0" animBg="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0"/>
          <p:cNvSpPr>
            <a:spLocks noGrp="1"/>
          </p:cNvSpPr>
          <p:nvPr>
            <p:ph type="title"/>
          </p:nvPr>
        </p:nvSpPr>
        <p:spPr/>
        <p:txBody>
          <a:bodyPr/>
          <a:lstStyle/>
          <a:p>
            <a:endParaRPr lang="zh-CN" altLang="en-US"/>
          </a:p>
        </p:txBody>
      </p:sp>
      <p:sp>
        <p:nvSpPr>
          <p:cNvPr id="26627" name="Rectangle 3"/>
          <p:cNvSpPr>
            <a:spLocks noGrp="1" noChangeArrowheads="1"/>
          </p:cNvSpPr>
          <p:nvPr>
            <p:ph idx="1"/>
          </p:nvPr>
        </p:nvSpPr>
        <p:spPr/>
        <p:txBody>
          <a:bodyPr/>
          <a:lstStyle/>
          <a:p>
            <a:r>
              <a:rPr lang="zh-CN" altLang="zh-CN" sz="2400" dirty="0"/>
              <a:t>例</a:t>
            </a:r>
            <a:r>
              <a:rPr lang="en-US" altLang="zh-CN" sz="2400" dirty="0"/>
              <a:t>2.4 </a:t>
            </a:r>
            <a:r>
              <a:rPr lang="zh-CN" altLang="zh-CN" sz="2400" dirty="0"/>
              <a:t>设计</a:t>
            </a:r>
            <a:r>
              <a:rPr lang="en-US" altLang="zh-CN" sz="2400" dirty="0"/>
              <a:t> C </a:t>
            </a:r>
            <a:r>
              <a:rPr lang="zh-CN" altLang="zh-CN" sz="2400" dirty="0"/>
              <a:t>程序，</a:t>
            </a:r>
            <a:r>
              <a:rPr lang="zh-CN" altLang="en-US" sz="2400" dirty="0"/>
              <a:t>用</a:t>
            </a:r>
            <a:r>
              <a:rPr lang="zh-CN" altLang="en-US" sz="2400" dirty="0">
                <a:solidFill>
                  <a:srgbClr val="FF0000"/>
                </a:solidFill>
              </a:rPr>
              <a:t>递归调用</a:t>
            </a:r>
            <a:r>
              <a:rPr lang="zh-CN" altLang="en-US" sz="2400" dirty="0"/>
              <a:t>的函数求解</a:t>
            </a:r>
            <a:r>
              <a:rPr lang="en-US" altLang="zh-CN" sz="2400" dirty="0"/>
              <a:t> </a:t>
            </a:r>
            <a:r>
              <a:rPr lang="zh-CN" altLang="en-US" sz="2400" dirty="0"/>
              <a:t>河内塔</a:t>
            </a:r>
            <a:r>
              <a:rPr lang="zh-CN" altLang="zh-CN" sz="2400" dirty="0"/>
              <a:t>（</a:t>
            </a:r>
            <a:r>
              <a:rPr lang="en-US" altLang="zh-CN" sz="2400" dirty="0"/>
              <a:t>Tower of </a:t>
            </a:r>
            <a:r>
              <a:rPr lang="en-US" altLang="zh-CN" sz="2400" dirty="0" err="1"/>
              <a:t>Hannoi</a:t>
            </a:r>
            <a:r>
              <a:rPr lang="zh-CN" altLang="en-US" sz="2400" dirty="0"/>
              <a:t>，</a:t>
            </a:r>
            <a:r>
              <a:rPr lang="en-US" altLang="zh-CN" sz="2400" dirty="0"/>
              <a:t>Tower of Brahma</a:t>
            </a:r>
            <a:r>
              <a:rPr lang="zh-CN" altLang="en-US" sz="2400" dirty="0"/>
              <a:t>，</a:t>
            </a:r>
            <a:r>
              <a:rPr lang="en-US" altLang="zh-CN" sz="2400" dirty="0"/>
              <a:t>Lucas</a:t>
            </a:r>
            <a:r>
              <a:rPr lang="zh-CN" altLang="zh-CN" sz="2400" dirty="0"/>
              <a:t>’</a:t>
            </a:r>
            <a:r>
              <a:rPr lang="en-US" altLang="zh-CN" sz="2400" dirty="0"/>
              <a:t> Tower</a:t>
            </a:r>
            <a:r>
              <a:rPr lang="zh-CN" altLang="zh-CN" sz="2400" dirty="0"/>
              <a:t>）</a:t>
            </a:r>
            <a:r>
              <a:rPr lang="zh-CN" altLang="en-US" sz="2400" dirty="0"/>
              <a:t>问题。</a:t>
            </a:r>
            <a:endParaRPr lang="zh-CN" altLang="zh-CN" sz="2400" dirty="0"/>
          </a:p>
          <a:p>
            <a:pPr>
              <a:lnSpc>
                <a:spcPct val="90000"/>
              </a:lnSpc>
            </a:pPr>
            <a:endParaRPr lang="zh-CN" altLang="en-US" sz="2400" dirty="0"/>
          </a:p>
        </p:txBody>
      </p:sp>
      <p:sp>
        <p:nvSpPr>
          <p:cNvPr id="26633"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2E71D76D-6BFE-42E1-8377-17AE10383193}" type="slidenum">
              <a:rPr lang="en-US" altLang="zh-CN" sz="1200">
                <a:ea typeface="楷体_GB2312" pitchFamily="49" charset="-122"/>
              </a:rPr>
              <a:pPr algn="r" eaLnBrk="1" hangingPunct="1"/>
              <a:t>36</a:t>
            </a:fld>
            <a:endParaRPr lang="en-US" altLang="zh-CN" sz="1200">
              <a:ea typeface="楷体_GB2312" pitchFamily="49" charset="-122"/>
            </a:endParaRPr>
          </a:p>
        </p:txBody>
      </p:sp>
    </p:spTree>
    <p:extLst>
      <p:ext uri="{BB962C8B-B14F-4D97-AF65-F5344CB8AC3E}">
        <p14:creationId xmlns:p14="http://schemas.microsoft.com/office/powerpoint/2010/main" val="409668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0"/>
          <p:cNvSpPr>
            <a:spLocks noGrp="1"/>
          </p:cNvSpPr>
          <p:nvPr>
            <p:ph type="title"/>
          </p:nvPr>
        </p:nvSpPr>
        <p:spPr/>
        <p:txBody>
          <a:bodyPr/>
          <a:lstStyle/>
          <a:p>
            <a:endParaRPr lang="zh-CN" altLang="en-US"/>
          </a:p>
        </p:txBody>
      </p:sp>
      <p:sp>
        <p:nvSpPr>
          <p:cNvPr id="26627" name="Rectangle 3"/>
          <p:cNvSpPr>
            <a:spLocks noGrp="1" noChangeArrowheads="1"/>
          </p:cNvSpPr>
          <p:nvPr>
            <p:ph idx="1"/>
          </p:nvPr>
        </p:nvSpPr>
        <p:spPr/>
        <p:txBody>
          <a:bodyPr/>
          <a:lstStyle/>
          <a:p>
            <a:pPr>
              <a:lnSpc>
                <a:spcPct val="90000"/>
              </a:lnSpc>
            </a:pPr>
            <a:endParaRPr lang="zh-CN" altLang="en-US" sz="2400" dirty="0"/>
          </a:p>
        </p:txBody>
      </p:sp>
      <p:sp>
        <p:nvSpPr>
          <p:cNvPr id="603142" name="Line 6"/>
          <p:cNvSpPr>
            <a:spLocks noChangeShapeType="1"/>
          </p:cNvSpPr>
          <p:nvPr/>
        </p:nvSpPr>
        <p:spPr bwMode="auto">
          <a:xfrm>
            <a:off x="1390650" y="3833813"/>
            <a:ext cx="25177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9" name="Line 7"/>
          <p:cNvSpPr>
            <a:spLocks noChangeShapeType="1"/>
          </p:cNvSpPr>
          <p:nvPr/>
        </p:nvSpPr>
        <p:spPr bwMode="auto">
          <a:xfrm flipV="1">
            <a:off x="2630488" y="2033588"/>
            <a:ext cx="0" cy="183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 name="Line 8"/>
          <p:cNvSpPr>
            <a:spLocks noChangeShapeType="1"/>
          </p:cNvSpPr>
          <p:nvPr/>
        </p:nvSpPr>
        <p:spPr bwMode="auto">
          <a:xfrm flipV="1">
            <a:off x="5613400" y="2033588"/>
            <a:ext cx="0" cy="183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9"/>
          <p:cNvSpPr>
            <a:spLocks noChangeShapeType="1"/>
          </p:cNvSpPr>
          <p:nvPr/>
        </p:nvSpPr>
        <p:spPr bwMode="auto">
          <a:xfrm flipV="1">
            <a:off x="8688388" y="2033588"/>
            <a:ext cx="0" cy="18367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Text Box 10"/>
          <p:cNvSpPr txBox="1">
            <a:spLocks noChangeArrowheads="1"/>
          </p:cNvSpPr>
          <p:nvPr/>
        </p:nvSpPr>
        <p:spPr bwMode="auto">
          <a:xfrm>
            <a:off x="2035175" y="4044950"/>
            <a:ext cx="74350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2000" b="1" dirty="0"/>
              <a:t>原来</a:t>
            </a:r>
            <a:r>
              <a:rPr lang="en-US" altLang="zh-CN" sz="2000" b="1" dirty="0"/>
              <a:t>-A                     	    </a:t>
            </a:r>
            <a:r>
              <a:rPr lang="zh-CN" altLang="en-US" sz="2000" b="1" dirty="0"/>
              <a:t>借助</a:t>
            </a:r>
            <a:r>
              <a:rPr lang="en-US" altLang="zh-CN" sz="2000" b="1" dirty="0"/>
              <a:t>-B                      		</a:t>
            </a:r>
            <a:r>
              <a:rPr lang="zh-CN" altLang="en-US" sz="2000" b="1" dirty="0"/>
              <a:t>目标</a:t>
            </a:r>
            <a:r>
              <a:rPr lang="en-US" altLang="zh-CN" sz="2000" b="1" dirty="0"/>
              <a:t>-C</a:t>
            </a:r>
          </a:p>
        </p:txBody>
      </p:sp>
      <p:sp>
        <p:nvSpPr>
          <p:cNvPr id="26633"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2E71D76D-6BFE-42E1-8377-17AE10383193}" type="slidenum">
              <a:rPr lang="en-US" altLang="zh-CN" sz="1200">
                <a:ea typeface="楷体_GB2312" pitchFamily="49" charset="-122"/>
              </a:rPr>
              <a:pPr algn="r" eaLnBrk="1" hangingPunct="1"/>
              <a:t>37</a:t>
            </a:fld>
            <a:endParaRPr lang="en-US" altLang="zh-CN" sz="1200">
              <a:ea typeface="楷体_GB2312" pitchFamily="49" charset="-122"/>
            </a:endParaRPr>
          </a:p>
        </p:txBody>
      </p:sp>
      <p:sp>
        <p:nvSpPr>
          <p:cNvPr id="26634" name="TextBox 10"/>
          <p:cNvSpPr txBox="1">
            <a:spLocks noChangeArrowheads="1"/>
          </p:cNvSpPr>
          <p:nvPr/>
        </p:nvSpPr>
        <p:spPr bwMode="auto">
          <a:xfrm>
            <a:off x="9334500" y="1403350"/>
            <a:ext cx="22812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dirty="0"/>
              <a:t>A   </a:t>
            </a:r>
            <a:r>
              <a:rPr lang="en-US" altLang="zh-CN" dirty="0">
                <a:sym typeface="Wingdings" pitchFamily="2" charset="2"/>
              </a:rPr>
              <a:t>   </a:t>
            </a:r>
            <a:r>
              <a:rPr lang="en-US" altLang="zh-CN" dirty="0"/>
              <a:t>C</a:t>
            </a:r>
            <a:endParaRPr lang="zh-CN" altLang="en-US" dirty="0"/>
          </a:p>
        </p:txBody>
      </p:sp>
    </p:spTree>
    <p:extLst>
      <p:ext uri="{BB962C8B-B14F-4D97-AF65-F5344CB8AC3E}">
        <p14:creationId xmlns:p14="http://schemas.microsoft.com/office/powerpoint/2010/main" val="4118593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2.5E-6 -0.00741 C 0.10989 -0.04236 0.22031 -0.07709 0.3033 -0.07616 C 0.38663 -0.075 0.46666 -0.01273 0.4993 2.22222E-6 " pathEditMode="relative" rAng="0" ptsTypes="aaA">
                                      <p:cBhvr>
                                        <p:cTn id="6" dur="2000" fill="hold"/>
                                        <p:tgtEl>
                                          <p:spTgt spid="603142"/>
                                        </p:tgtEl>
                                        <p:attrNameLst>
                                          <p:attrName>ppt_x</p:attrName>
                                          <p:attrName>ppt_y</p:attrName>
                                        </p:attrNameLst>
                                      </p:cBhvr>
                                      <p:rCtr x="24965" y="-3125"/>
                                    </p:animMotion>
                                  </p:childTnLst>
                                </p:cTn>
                              </p:par>
                              <p:par>
                                <p:cTn id="7" presetID="1" presetClass="entr" presetSubtype="0" fill="hold" grpId="0" nodeType="withEffect">
                                  <p:stCondLst>
                                    <p:cond delay="0"/>
                                  </p:stCondLst>
                                  <p:childTnLst>
                                    <p:set>
                                      <p:cBhvr>
                                        <p:cTn id="8" dur="1" fill="hold">
                                          <p:stCondLst>
                                            <p:cond delay="0"/>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2" grpId="0" animBg="1"/>
      <p:bldP spid="266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1"/>
          <p:cNvSpPr>
            <a:spLocks noGrp="1"/>
          </p:cNvSpPr>
          <p:nvPr>
            <p:ph type="title"/>
          </p:nvPr>
        </p:nvSpPr>
        <p:spPr/>
        <p:txBody>
          <a:bodyPr/>
          <a:lstStyle/>
          <a:p>
            <a:endParaRPr lang="zh-CN" altLang="en-US"/>
          </a:p>
        </p:txBody>
      </p:sp>
      <p:sp>
        <p:nvSpPr>
          <p:cNvPr id="27651" name="Rectangle 3"/>
          <p:cNvSpPr>
            <a:spLocks noGrp="1" noChangeArrowheads="1"/>
          </p:cNvSpPr>
          <p:nvPr>
            <p:ph idx="1"/>
          </p:nvPr>
        </p:nvSpPr>
        <p:spPr/>
        <p:txBody>
          <a:bodyPr/>
          <a:lstStyle/>
          <a:p>
            <a:pPr>
              <a:lnSpc>
                <a:spcPct val="90000"/>
              </a:lnSpc>
            </a:pPr>
            <a:endParaRPr lang="zh-CN" altLang="en-US" sz="2400" dirty="0"/>
          </a:p>
        </p:txBody>
      </p:sp>
      <p:sp>
        <p:nvSpPr>
          <p:cNvPr id="602117" name="Line 5"/>
          <p:cNvSpPr>
            <a:spLocks noChangeShapeType="1"/>
          </p:cNvSpPr>
          <p:nvPr/>
        </p:nvSpPr>
        <p:spPr bwMode="auto">
          <a:xfrm flipV="1">
            <a:off x="1677988" y="3546475"/>
            <a:ext cx="1922462"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18" name="Line 6"/>
          <p:cNvSpPr>
            <a:spLocks noChangeShapeType="1"/>
          </p:cNvSpPr>
          <p:nvPr/>
        </p:nvSpPr>
        <p:spPr bwMode="auto">
          <a:xfrm>
            <a:off x="1390650" y="3833813"/>
            <a:ext cx="25177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Line 7"/>
          <p:cNvSpPr>
            <a:spLocks noChangeShapeType="1"/>
          </p:cNvSpPr>
          <p:nvPr/>
        </p:nvSpPr>
        <p:spPr bwMode="auto">
          <a:xfrm flipV="1">
            <a:off x="2630488" y="2033845"/>
            <a:ext cx="0" cy="1835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Line 8"/>
          <p:cNvSpPr>
            <a:spLocks noChangeShapeType="1"/>
          </p:cNvSpPr>
          <p:nvPr/>
        </p:nvSpPr>
        <p:spPr bwMode="auto">
          <a:xfrm flipV="1">
            <a:off x="5613400" y="2033845"/>
            <a:ext cx="0" cy="1835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6" name="Line 9"/>
          <p:cNvSpPr>
            <a:spLocks noChangeShapeType="1"/>
          </p:cNvSpPr>
          <p:nvPr/>
        </p:nvSpPr>
        <p:spPr bwMode="auto">
          <a:xfrm flipV="1">
            <a:off x="8688388" y="2033845"/>
            <a:ext cx="0" cy="1835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068D5276-F35B-43EE-8A89-B4C889DA2F03}" type="slidenum">
              <a:rPr lang="en-US" altLang="zh-CN" sz="1200">
                <a:ea typeface="楷体_GB2312" pitchFamily="49" charset="-122"/>
              </a:rPr>
              <a:pPr algn="r" eaLnBrk="1" hangingPunct="1"/>
              <a:t>38</a:t>
            </a:fld>
            <a:endParaRPr lang="en-US" altLang="zh-CN" sz="1200">
              <a:ea typeface="楷体_GB2312" pitchFamily="49" charset="-122"/>
            </a:endParaRPr>
          </a:p>
        </p:txBody>
      </p:sp>
      <p:sp>
        <p:nvSpPr>
          <p:cNvPr id="27658" name="TextBox 11"/>
          <p:cNvSpPr txBox="1">
            <a:spLocks noChangeArrowheads="1"/>
          </p:cNvSpPr>
          <p:nvPr/>
        </p:nvSpPr>
        <p:spPr bwMode="auto">
          <a:xfrm>
            <a:off x="9334500" y="1403350"/>
            <a:ext cx="22812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dirty="0"/>
              <a:t>A   </a:t>
            </a:r>
            <a:r>
              <a:rPr lang="en-US" altLang="zh-CN" dirty="0">
                <a:sym typeface="Wingdings" pitchFamily="2" charset="2"/>
              </a:rPr>
              <a:t>   </a:t>
            </a:r>
            <a:r>
              <a:rPr lang="en-US" altLang="zh-CN" dirty="0"/>
              <a:t>B</a:t>
            </a:r>
          </a:p>
          <a:p>
            <a:pPr eaLnBrk="1" hangingPunct="1"/>
            <a:r>
              <a:rPr lang="en-US" altLang="zh-CN" dirty="0"/>
              <a:t>A   </a:t>
            </a:r>
            <a:r>
              <a:rPr lang="en-US" altLang="zh-CN" dirty="0">
                <a:sym typeface="Wingdings" pitchFamily="2" charset="2"/>
              </a:rPr>
              <a:t>   </a:t>
            </a:r>
            <a:r>
              <a:rPr lang="en-US" altLang="zh-CN" dirty="0"/>
              <a:t>C</a:t>
            </a:r>
          </a:p>
          <a:p>
            <a:pPr eaLnBrk="1" hangingPunct="1"/>
            <a:r>
              <a:rPr lang="en-US" altLang="zh-CN" dirty="0"/>
              <a:t>B   </a:t>
            </a:r>
            <a:r>
              <a:rPr lang="en-US" altLang="zh-CN" dirty="0">
                <a:sym typeface="Wingdings" pitchFamily="2" charset="2"/>
              </a:rPr>
              <a:t>   C</a:t>
            </a:r>
            <a:endParaRPr lang="en-US" altLang="zh-CN" dirty="0"/>
          </a:p>
        </p:txBody>
      </p:sp>
      <p:sp>
        <p:nvSpPr>
          <p:cNvPr id="27659" name="Text Box 10"/>
          <p:cNvSpPr txBox="1">
            <a:spLocks noChangeArrowheads="1"/>
          </p:cNvSpPr>
          <p:nvPr/>
        </p:nvSpPr>
        <p:spPr bwMode="auto">
          <a:xfrm>
            <a:off x="2035175" y="4044950"/>
            <a:ext cx="74350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2000" b="1" dirty="0"/>
              <a:t>原来</a:t>
            </a:r>
            <a:r>
              <a:rPr lang="en-US" altLang="zh-CN" sz="2000" b="1" dirty="0"/>
              <a:t>-A                    	    </a:t>
            </a:r>
            <a:r>
              <a:rPr lang="zh-CN" altLang="en-US" sz="2000" b="1" dirty="0"/>
              <a:t>借助</a:t>
            </a:r>
            <a:r>
              <a:rPr lang="en-US" altLang="zh-CN" sz="2000" b="1" dirty="0"/>
              <a:t>-B                      		</a:t>
            </a:r>
            <a:r>
              <a:rPr lang="zh-CN" altLang="en-US" sz="2000" b="1" dirty="0"/>
              <a:t>目标</a:t>
            </a:r>
            <a:r>
              <a:rPr lang="en-US" altLang="zh-CN" sz="2000" b="1" dirty="0"/>
              <a:t>-C</a:t>
            </a:r>
          </a:p>
        </p:txBody>
      </p:sp>
    </p:spTree>
    <p:extLst>
      <p:ext uri="{BB962C8B-B14F-4D97-AF65-F5344CB8AC3E}">
        <p14:creationId xmlns:p14="http://schemas.microsoft.com/office/powerpoint/2010/main" val="2790018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191 0.00255 C 0.07431 -0.04607 0.15104 -0.09444 0.19184 -0.08866 C 0.23229 -0.08287 0.23716 -0.02269 0.24219 0.03819 " pathEditMode="relative" rAng="0" ptsTypes="aaA">
                                      <p:cBhvr>
                                        <p:cTn id="6" dur="2000" fill="hold"/>
                                        <p:tgtEl>
                                          <p:spTgt spid="602117"/>
                                        </p:tgtEl>
                                        <p:attrNameLst>
                                          <p:attrName>ppt_x</p:attrName>
                                          <p:attrName>ppt_y</p:attrName>
                                        </p:attrNameLst>
                                      </p:cBhvr>
                                      <p:rCtr x="12205" y="-307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00382 -0.0125 C 0.10503 -0.04699 0.21423 -0.08125 0.2967 -0.08009 C 0.37916 -0.07893 0.45833 -0.01782 0.49062 -0.00532 " pathEditMode="relative" rAng="0" ptsTypes="aaA">
                                      <p:cBhvr>
                                        <p:cTn id="10" dur="2000" fill="hold"/>
                                        <p:tgtEl>
                                          <p:spTgt spid="602118"/>
                                        </p:tgtEl>
                                        <p:attrNameLst>
                                          <p:attrName>ppt_x</p:attrName>
                                          <p:attrName>ppt_y</p:attrName>
                                        </p:attrNameLst>
                                      </p:cBhvr>
                                      <p:rCtr x="24722" y="-307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25243 0.03819 C 0.29392 -0.00694 0.33542 -0.05185 0.37552 -0.05764 C 0.41562 -0.06319 0.47326 -0.00648 0.49358 0.0037 " pathEditMode="relative" rAng="0" ptsTypes="aaA">
                                      <p:cBhvr>
                                        <p:cTn id="14" dur="2000" fill="hold"/>
                                        <p:tgtEl>
                                          <p:spTgt spid="602117"/>
                                        </p:tgtEl>
                                        <p:attrNameLst>
                                          <p:attrName>ppt_x</p:attrName>
                                          <p:attrName>ppt_y</p:attrName>
                                        </p:attrNameLst>
                                      </p:cBhvr>
                                      <p:rCtr x="12049" y="-5069"/>
                                    </p:animMotion>
                                  </p:childTnLst>
                                </p:cTn>
                              </p:par>
                              <p:par>
                                <p:cTn id="15" presetID="1" presetClass="entr" presetSubtype="0" fill="hold" grpId="0" nodeType="with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7" grpId="0" animBg="1"/>
      <p:bldP spid="602117" grpId="1" animBg="1"/>
      <p:bldP spid="602118" grpId="0" animBg="1"/>
      <p:bldP spid="276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2"/>
          <p:cNvSpPr>
            <a:spLocks noGrp="1"/>
          </p:cNvSpPr>
          <p:nvPr>
            <p:ph type="title"/>
          </p:nvPr>
        </p:nvSpPr>
        <p:spPr/>
        <p:txBody>
          <a:bodyPr/>
          <a:lstStyle/>
          <a:p>
            <a:endParaRPr lang="zh-CN" altLang="en-US"/>
          </a:p>
        </p:txBody>
      </p:sp>
      <p:sp>
        <p:nvSpPr>
          <p:cNvPr id="28675" name="Rectangle 3"/>
          <p:cNvSpPr>
            <a:spLocks noGrp="1" noChangeArrowheads="1"/>
          </p:cNvSpPr>
          <p:nvPr>
            <p:ph idx="1"/>
          </p:nvPr>
        </p:nvSpPr>
        <p:spPr/>
        <p:txBody>
          <a:bodyPr/>
          <a:lstStyle/>
          <a:p>
            <a:pPr>
              <a:lnSpc>
                <a:spcPct val="90000"/>
              </a:lnSpc>
            </a:pPr>
            <a:endParaRPr lang="zh-CN" altLang="en-US" sz="2400" dirty="0"/>
          </a:p>
        </p:txBody>
      </p:sp>
      <p:sp>
        <p:nvSpPr>
          <p:cNvPr id="598041" name="Line 25"/>
          <p:cNvSpPr>
            <a:spLocks noChangeShapeType="1"/>
          </p:cNvSpPr>
          <p:nvPr/>
        </p:nvSpPr>
        <p:spPr bwMode="auto">
          <a:xfrm>
            <a:off x="1871663" y="3257550"/>
            <a:ext cx="15367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8042" name="Line 26"/>
          <p:cNvSpPr>
            <a:spLocks noChangeShapeType="1"/>
          </p:cNvSpPr>
          <p:nvPr/>
        </p:nvSpPr>
        <p:spPr bwMode="auto">
          <a:xfrm flipV="1">
            <a:off x="1677988" y="3546475"/>
            <a:ext cx="1922462"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8043" name="Line 27"/>
          <p:cNvSpPr>
            <a:spLocks noChangeShapeType="1"/>
          </p:cNvSpPr>
          <p:nvPr/>
        </p:nvSpPr>
        <p:spPr bwMode="auto">
          <a:xfrm>
            <a:off x="1390650" y="3833813"/>
            <a:ext cx="25177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29EEDE5A-C16D-4BBF-BB82-28A51FBBDE2D}" type="slidenum">
              <a:rPr lang="en-US" altLang="zh-CN" sz="1200">
                <a:ea typeface="楷体_GB2312" pitchFamily="49" charset="-122"/>
              </a:rPr>
              <a:pPr algn="r" eaLnBrk="1" hangingPunct="1"/>
              <a:t>39</a:t>
            </a:fld>
            <a:endParaRPr lang="en-US" altLang="zh-CN" sz="1200">
              <a:ea typeface="楷体_GB2312" pitchFamily="49" charset="-122"/>
            </a:endParaRPr>
          </a:p>
        </p:txBody>
      </p:sp>
      <p:sp>
        <p:nvSpPr>
          <p:cNvPr id="28683" name="TextBox 12"/>
          <p:cNvSpPr txBox="1">
            <a:spLocks noChangeArrowheads="1"/>
          </p:cNvSpPr>
          <p:nvPr/>
        </p:nvSpPr>
        <p:spPr bwMode="auto">
          <a:xfrm>
            <a:off x="9755188" y="142875"/>
            <a:ext cx="2281237"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dirty="0"/>
              <a:t>A   </a:t>
            </a:r>
            <a:r>
              <a:rPr lang="en-US" altLang="zh-CN" dirty="0">
                <a:sym typeface="Wingdings" pitchFamily="2" charset="2"/>
              </a:rPr>
              <a:t>   </a:t>
            </a:r>
            <a:r>
              <a:rPr lang="en-US" altLang="zh-CN" dirty="0"/>
              <a:t>C</a:t>
            </a:r>
          </a:p>
          <a:p>
            <a:pPr eaLnBrk="1" hangingPunct="1"/>
            <a:r>
              <a:rPr lang="en-US" altLang="zh-CN" dirty="0"/>
              <a:t>A   </a:t>
            </a:r>
            <a:r>
              <a:rPr lang="en-US" altLang="zh-CN" dirty="0">
                <a:sym typeface="Wingdings" pitchFamily="2" charset="2"/>
              </a:rPr>
              <a:t>   </a:t>
            </a:r>
            <a:r>
              <a:rPr lang="en-US" altLang="zh-CN" dirty="0"/>
              <a:t>B</a:t>
            </a:r>
          </a:p>
          <a:p>
            <a:pPr eaLnBrk="1" hangingPunct="1"/>
            <a:r>
              <a:rPr lang="en-US" altLang="zh-CN" dirty="0"/>
              <a:t>C   </a:t>
            </a:r>
            <a:r>
              <a:rPr lang="en-US" altLang="zh-CN" dirty="0">
                <a:sym typeface="Wingdings" pitchFamily="2" charset="2"/>
              </a:rPr>
              <a:t>   B</a:t>
            </a:r>
          </a:p>
          <a:p>
            <a:pPr eaLnBrk="1" hangingPunct="1"/>
            <a:endParaRPr lang="en-US" altLang="zh-CN" dirty="0">
              <a:sym typeface="Wingdings" pitchFamily="2" charset="2"/>
            </a:endParaRPr>
          </a:p>
          <a:p>
            <a:pPr eaLnBrk="1" hangingPunct="1"/>
            <a:r>
              <a:rPr lang="en-US" altLang="zh-CN" dirty="0"/>
              <a:t>A   </a:t>
            </a:r>
            <a:r>
              <a:rPr lang="en-US" altLang="zh-CN" dirty="0">
                <a:sym typeface="Wingdings" pitchFamily="2" charset="2"/>
              </a:rPr>
              <a:t>   </a:t>
            </a:r>
            <a:r>
              <a:rPr lang="en-US" altLang="zh-CN" dirty="0"/>
              <a:t>C</a:t>
            </a:r>
          </a:p>
          <a:p>
            <a:pPr eaLnBrk="1" hangingPunct="1"/>
            <a:endParaRPr lang="en-US" altLang="zh-CN" dirty="0"/>
          </a:p>
          <a:p>
            <a:pPr eaLnBrk="1" hangingPunct="1"/>
            <a:r>
              <a:rPr lang="en-US" altLang="zh-CN" dirty="0"/>
              <a:t>B   </a:t>
            </a:r>
            <a:r>
              <a:rPr lang="en-US" altLang="zh-CN" dirty="0">
                <a:sym typeface="Wingdings" pitchFamily="2" charset="2"/>
              </a:rPr>
              <a:t>   </a:t>
            </a:r>
            <a:r>
              <a:rPr lang="en-US" altLang="zh-CN" dirty="0"/>
              <a:t>A</a:t>
            </a:r>
          </a:p>
          <a:p>
            <a:pPr eaLnBrk="1" hangingPunct="1"/>
            <a:r>
              <a:rPr lang="en-US" altLang="zh-CN" dirty="0"/>
              <a:t>B   </a:t>
            </a:r>
            <a:r>
              <a:rPr lang="en-US" altLang="zh-CN" dirty="0">
                <a:sym typeface="Wingdings" pitchFamily="2" charset="2"/>
              </a:rPr>
              <a:t>   </a:t>
            </a:r>
            <a:r>
              <a:rPr lang="en-US" altLang="zh-CN" dirty="0"/>
              <a:t>C</a:t>
            </a:r>
          </a:p>
          <a:p>
            <a:pPr eaLnBrk="1" hangingPunct="1"/>
            <a:r>
              <a:rPr lang="en-US" altLang="zh-CN" dirty="0"/>
              <a:t>A   </a:t>
            </a:r>
            <a:r>
              <a:rPr lang="en-US" altLang="zh-CN" dirty="0">
                <a:sym typeface="Wingdings" pitchFamily="2" charset="2"/>
              </a:rPr>
              <a:t>   </a:t>
            </a:r>
            <a:r>
              <a:rPr lang="en-US" altLang="zh-CN" dirty="0"/>
              <a:t>C</a:t>
            </a:r>
          </a:p>
        </p:txBody>
      </p:sp>
      <p:sp>
        <p:nvSpPr>
          <p:cNvPr id="28684" name="Text Box 10"/>
          <p:cNvSpPr txBox="1">
            <a:spLocks noChangeArrowheads="1"/>
          </p:cNvSpPr>
          <p:nvPr/>
        </p:nvSpPr>
        <p:spPr bwMode="auto">
          <a:xfrm>
            <a:off x="2035175" y="4044950"/>
            <a:ext cx="743504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2000" b="1" dirty="0"/>
              <a:t>原来</a:t>
            </a:r>
            <a:r>
              <a:rPr lang="en-US" altLang="zh-CN" sz="2000" b="1" dirty="0"/>
              <a:t>-A                     	    </a:t>
            </a:r>
            <a:r>
              <a:rPr lang="zh-CN" altLang="en-US" sz="2000" b="1" dirty="0"/>
              <a:t>借助</a:t>
            </a:r>
            <a:r>
              <a:rPr lang="en-US" altLang="zh-CN" sz="2000" b="1" dirty="0"/>
              <a:t>-B                      		</a:t>
            </a:r>
            <a:r>
              <a:rPr lang="zh-CN" altLang="en-US" sz="2000" b="1" dirty="0"/>
              <a:t>目标</a:t>
            </a:r>
            <a:r>
              <a:rPr lang="en-US" altLang="zh-CN" sz="2000" b="1" dirty="0"/>
              <a:t>-C</a:t>
            </a:r>
          </a:p>
          <a:p>
            <a:pPr eaLnBrk="1" hangingPunct="1"/>
            <a:endParaRPr lang="en-US" altLang="zh-CN" sz="2000" b="1" dirty="0"/>
          </a:p>
          <a:p>
            <a:pPr eaLnBrk="1" hangingPunct="1"/>
            <a:r>
              <a:rPr lang="zh-CN" altLang="en-US" sz="2000" b="1" dirty="0"/>
              <a:t>原来</a:t>
            </a:r>
            <a:r>
              <a:rPr lang="en-US" altLang="zh-CN" sz="2000" b="1" dirty="0"/>
              <a:t>-A		      	    </a:t>
            </a:r>
            <a:r>
              <a:rPr lang="zh-CN" altLang="en-US" sz="2000" b="1" dirty="0"/>
              <a:t>目标</a:t>
            </a:r>
            <a:r>
              <a:rPr lang="en-US" altLang="zh-CN" sz="2000" b="1" dirty="0"/>
              <a:t>-B			</a:t>
            </a:r>
            <a:r>
              <a:rPr lang="zh-CN" altLang="en-US" sz="2000" b="1" dirty="0">
                <a:solidFill>
                  <a:srgbClr val="FF0000"/>
                </a:solidFill>
              </a:rPr>
              <a:t>借助</a:t>
            </a:r>
            <a:r>
              <a:rPr lang="en-US" altLang="zh-CN" sz="2000" b="1" dirty="0"/>
              <a:t>-C</a:t>
            </a:r>
          </a:p>
          <a:p>
            <a:pPr eaLnBrk="1" hangingPunct="1"/>
            <a:r>
              <a:rPr lang="zh-CN" altLang="en-US" sz="2000" b="1" dirty="0">
                <a:solidFill>
                  <a:srgbClr val="FF0000"/>
                </a:solidFill>
              </a:rPr>
              <a:t>借助</a:t>
            </a:r>
            <a:r>
              <a:rPr lang="en-US" altLang="zh-CN" sz="2000" b="1" dirty="0"/>
              <a:t>-A		     	    </a:t>
            </a:r>
            <a:r>
              <a:rPr lang="zh-CN" altLang="en-US" sz="2000" b="1" dirty="0"/>
              <a:t>原来</a:t>
            </a:r>
            <a:r>
              <a:rPr lang="en-US" altLang="zh-CN" sz="2000" b="1" dirty="0"/>
              <a:t>-B			</a:t>
            </a:r>
            <a:r>
              <a:rPr lang="zh-CN" altLang="en-US" sz="2000" b="1" dirty="0"/>
              <a:t>目标</a:t>
            </a:r>
            <a:r>
              <a:rPr lang="en-US" altLang="zh-CN" sz="2000" b="1" dirty="0"/>
              <a:t>-C</a:t>
            </a:r>
          </a:p>
        </p:txBody>
      </p:sp>
      <p:sp>
        <p:nvSpPr>
          <p:cNvPr id="13" name="Line 7"/>
          <p:cNvSpPr>
            <a:spLocks noChangeShapeType="1"/>
          </p:cNvSpPr>
          <p:nvPr/>
        </p:nvSpPr>
        <p:spPr bwMode="auto">
          <a:xfrm flipV="1">
            <a:off x="2630488" y="2033845"/>
            <a:ext cx="0" cy="1835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flipV="1">
            <a:off x="5613400" y="2033845"/>
            <a:ext cx="0" cy="1835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flipV="1">
            <a:off x="8688388" y="2033845"/>
            <a:ext cx="0" cy="1835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3328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8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0 C 0.09132 -0.0206 0.18316 -0.04097 0.26528 -0.02708 C 0.34792 -0.01412 0.42136 0.0294 0.49514 0.0706 " pathEditMode="relative" rAng="0" ptsTypes="aaA">
                                      <p:cBhvr>
                                        <p:cTn id="10" dur="2000" fill="hold"/>
                                        <p:tgtEl>
                                          <p:spTgt spid="598041"/>
                                        </p:tgtEl>
                                        <p:attrNameLst>
                                          <p:attrName>ppt_x</p:attrName>
                                          <p:attrName>ppt_y</p:attrName>
                                        </p:attrNameLst>
                                      </p:cBhvr>
                                      <p:rCtr x="24757" y="148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4.44444E-6 -3.33333E-6 C 0.07395 -0.05555 0.14947 -0.11088 0.19166 -0.11273 C 0.23125 -0.11041 0.23507 -0.05532 0.24184 0.00301 " pathEditMode="relative" rAng="-316062" ptsTypes="aaA">
                                      <p:cBhvr>
                                        <p:cTn id="14" dur="2000" fill="hold"/>
                                        <p:tgtEl>
                                          <p:spTgt spid="598042"/>
                                        </p:tgtEl>
                                        <p:attrNameLst>
                                          <p:attrName>ppt_x</p:attrName>
                                          <p:attrName>ppt_y</p:attrName>
                                        </p:attrNameLst>
                                      </p:cBhvr>
                                      <p:rCtr x="11771" y="-4444"/>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49514 0.0706 C 0.4507 -0.01389 0.40556 -0.10023 0.36233 -0.11273 C 0.32014 -0.12639 0.2599 -0.02778 0.23924 -0.01065 " pathEditMode="relative" rAng="0" ptsTypes="aaA">
                                      <p:cBhvr>
                                        <p:cTn id="18" dur="2000" fill="hold"/>
                                        <p:tgtEl>
                                          <p:spTgt spid="598041"/>
                                        </p:tgtEl>
                                        <p:attrNameLst>
                                          <p:attrName>ppt_x</p:attrName>
                                          <p:attrName>ppt_y</p:attrName>
                                        </p:attrNameLst>
                                      </p:cBhvr>
                                      <p:rCtr x="-12795" y="-9861"/>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0.02176 C 0.10868 -0.06042 0.21823 -0.09884 0.30052 -0.09769 C 0.38281 -0.0963 0.46198 -0.02755 0.49444 -0.01343 " pathEditMode="relative" rAng="0" ptsTypes="aaA">
                                      <p:cBhvr>
                                        <p:cTn id="22" dur="2000" fill="hold"/>
                                        <p:tgtEl>
                                          <p:spTgt spid="598043"/>
                                        </p:tgtEl>
                                        <p:attrNameLst>
                                          <p:attrName>ppt_x</p:attrName>
                                          <p:attrName>ppt_y</p:attrName>
                                        </p:attrNameLst>
                                      </p:cBhvr>
                                      <p:rCtr x="24722" y="-344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8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2" nodeType="clickEffect">
                                  <p:stCondLst>
                                    <p:cond delay="0"/>
                                  </p:stCondLst>
                                  <p:childTnLst>
                                    <p:animMotion origin="layout" path="M 0.25087 -0.00926 C 0.179 -0.07222 0.10608 -0.13634 0.06407 -0.13981 C 0.0217 -0.14051 0.00851 -0.025 -0.00156 0.00023 " pathEditMode="relative" rAng="380412" ptsTypes="aaA">
                                      <p:cBhvr>
                                        <p:cTn id="30" dur="2000" fill="hold"/>
                                        <p:tgtEl>
                                          <p:spTgt spid="598041"/>
                                        </p:tgtEl>
                                        <p:attrNameLst>
                                          <p:attrName>ppt_x</p:attrName>
                                          <p:attrName>ppt_y</p:attrName>
                                        </p:attrNameLst>
                                      </p:cBhvr>
                                      <p:rCtr x="-12188" y="-4745"/>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0.24184 0.00301 C 0.28594 -0.02755 0.33039 -0.05787 0.37379 -0.06181 C 0.41615 -0.06551 0.47848 -0.02732 0.5 -0.02037 " pathEditMode="relative" rAng="0" ptsTypes="aaA">
                                      <p:cBhvr>
                                        <p:cTn id="34" dur="2000" fill="hold"/>
                                        <p:tgtEl>
                                          <p:spTgt spid="598042"/>
                                        </p:tgtEl>
                                        <p:attrNameLst>
                                          <p:attrName>ppt_x</p:attrName>
                                          <p:attrName>ppt_y</p:attrName>
                                        </p:attrNameLst>
                                      </p:cBhvr>
                                      <p:rCtr x="12899" y="-3426"/>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3" nodeType="clickEffect">
                                  <p:stCondLst>
                                    <p:cond delay="0"/>
                                  </p:stCondLst>
                                  <p:childTnLst>
                                    <p:animMotion origin="layout" path="M -5.55556E-7 -1.48148E-6 C 0.10278 -0.02893 0.20573 -0.05717 0.28802 -0.05972 C 0.37049 -0.06204 0.46042 -0.02292 0.49549 -0.01574 " pathEditMode="relative" rAng="250620" ptsTypes="aaA">
                                      <p:cBhvr>
                                        <p:cTn id="38" dur="2000" fill="hold"/>
                                        <p:tgtEl>
                                          <p:spTgt spid="598041"/>
                                        </p:tgtEl>
                                        <p:attrNameLst>
                                          <p:attrName>ppt_x</p:attrName>
                                          <p:attrName>ppt_y</p:attrName>
                                        </p:attrNameLst>
                                      </p:cBhvr>
                                      <p:rCtr x="24861" y="-2500"/>
                                    </p:animMotion>
                                  </p:childTnLst>
                                </p:cTn>
                              </p:par>
                              <p:par>
                                <p:cTn id="39" presetID="1" presetClass="entr" presetSubtype="0" fill="hold" grpId="0" nodeType="withEffect">
                                  <p:stCondLst>
                                    <p:cond delay="0"/>
                                  </p:stCondLst>
                                  <p:childTnLst>
                                    <p:set>
                                      <p:cBhvr>
                                        <p:cTn id="40" dur="1" fill="hold">
                                          <p:stCondLst>
                                            <p:cond delay="0"/>
                                          </p:stCondLst>
                                        </p:cTn>
                                        <p:tgtEl>
                                          <p:spTgt spid="2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41" grpId="0" animBg="1"/>
      <p:bldP spid="598041" grpId="1" animBg="1"/>
      <p:bldP spid="598041" grpId="2" animBg="1"/>
      <p:bldP spid="598041" grpId="3" animBg="1"/>
      <p:bldP spid="598042" grpId="0" animBg="1"/>
      <p:bldP spid="598042" grpId="1" animBg="1"/>
      <p:bldP spid="598043" grpId="0" animBg="1"/>
      <p:bldP spid="286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2"/>
          <p:cNvSpPr>
            <a:spLocks noGrp="1"/>
          </p:cNvSpPr>
          <p:nvPr>
            <p:ph type="title"/>
          </p:nvPr>
        </p:nvSpPr>
        <p:spPr/>
        <p:txBody>
          <a:bodyPr/>
          <a:lstStyle/>
          <a:p>
            <a:r>
              <a:rPr lang="zh-CN" altLang="en-US" dirty="0"/>
              <a:t>例如：</a:t>
            </a:r>
          </a:p>
        </p:txBody>
      </p:sp>
      <p:grpSp>
        <p:nvGrpSpPr>
          <p:cNvPr id="2" name="组合 15"/>
          <p:cNvGrpSpPr>
            <a:grpSpLocks/>
          </p:cNvGrpSpPr>
          <p:nvPr/>
        </p:nvGrpSpPr>
        <p:grpSpPr bwMode="auto">
          <a:xfrm>
            <a:off x="750251" y="1287978"/>
            <a:ext cx="11150600" cy="2430462"/>
            <a:chOff x="341530" y="1718810"/>
            <a:chExt cx="8364251" cy="2430270"/>
          </a:xfrm>
        </p:grpSpPr>
        <p:grpSp>
          <p:nvGrpSpPr>
            <p:cNvPr id="8204" name="组合 14"/>
            <p:cNvGrpSpPr>
              <a:grpSpLocks/>
            </p:cNvGrpSpPr>
            <p:nvPr/>
          </p:nvGrpSpPr>
          <p:grpSpPr bwMode="auto">
            <a:xfrm>
              <a:off x="341530" y="3186045"/>
              <a:ext cx="4990299" cy="963035"/>
              <a:chOff x="341530" y="3186045"/>
              <a:chExt cx="4990299" cy="963035"/>
            </a:xfrm>
          </p:grpSpPr>
          <p:sp>
            <p:nvSpPr>
              <p:cNvPr id="8206" name="Oval 6"/>
              <p:cNvSpPr>
                <a:spLocks noChangeArrowheads="1"/>
              </p:cNvSpPr>
              <p:nvPr/>
            </p:nvSpPr>
            <p:spPr bwMode="auto">
              <a:xfrm>
                <a:off x="341530" y="3463280"/>
                <a:ext cx="2146300" cy="685800"/>
              </a:xfrm>
              <a:prstGeom prst="ellipse">
                <a:avLst/>
              </a:pr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latin typeface="Courier New" pitchFamily="49" charset="0"/>
                  <a:cs typeface="Courier New" pitchFamily="49" charset="0"/>
                </a:endParaRPr>
              </a:p>
            </p:txBody>
          </p:sp>
          <p:sp>
            <p:nvSpPr>
              <p:cNvPr id="8207" name="Line 7"/>
              <p:cNvSpPr>
                <a:spLocks noChangeShapeType="1"/>
              </p:cNvSpPr>
              <p:nvPr/>
            </p:nvSpPr>
            <p:spPr bwMode="auto">
              <a:xfrm flipV="1">
                <a:off x="2487829" y="3186045"/>
                <a:ext cx="2844000" cy="648000"/>
              </a:xfrm>
              <a:prstGeom prst="line">
                <a:avLst/>
              </a:prstGeom>
              <a:noFill/>
              <a:ln w="254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05" name="Rectangle 8"/>
            <p:cNvSpPr>
              <a:spLocks noChangeArrowheads="1"/>
            </p:cNvSpPr>
            <p:nvPr/>
          </p:nvSpPr>
          <p:spPr bwMode="auto">
            <a:xfrm>
              <a:off x="5351447" y="1718810"/>
              <a:ext cx="3354334" cy="22376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tIns="10800" bIns="10800">
              <a:spAutoFit/>
            </a:bodyPr>
            <a:lstStyle/>
            <a:p>
              <a:pPr eaLnBrk="1" hangingPunct="1"/>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SumSq</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x,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y) </a:t>
              </a:r>
            </a:p>
            <a:p>
              <a:pPr eaLnBrk="1" hangingPunct="1"/>
              <a:r>
                <a:rPr lang="en-US" altLang="zh-CN" b="1" dirty="0">
                  <a:latin typeface="Courier New" pitchFamily="49" charset="0"/>
                  <a:cs typeface="Courier New" pitchFamily="49" charset="0"/>
                </a:rPr>
                <a:t>{</a:t>
              </a:r>
            </a:p>
            <a:p>
              <a:pPr eaLnBrk="1" hangingPunct="1"/>
              <a:r>
                <a:rPr lang="en-US" altLang="zh-CN" b="1" dirty="0">
                  <a:latin typeface="Courier New" pitchFamily="49" charset="0"/>
                  <a:cs typeface="Courier New" pitchFamily="49" charset="0"/>
                </a:rPr>
                <a:t>	int z; </a:t>
              </a:r>
            </a:p>
            <a:p>
              <a:pPr eaLnBrk="1" hangingPunct="1"/>
              <a:r>
                <a:rPr lang="en-US" altLang="zh-CN" b="1" dirty="0">
                  <a:latin typeface="Courier New" pitchFamily="49" charset="0"/>
                  <a:cs typeface="Courier New" pitchFamily="49" charset="0"/>
                </a:rPr>
                <a:t>     z = x*x + y*y; </a:t>
              </a:r>
            </a:p>
            <a:p>
              <a:pPr eaLnBrk="1" hangingPunct="1"/>
              <a:r>
                <a:rPr lang="en-US" altLang="zh-CN" b="1" dirty="0">
                  <a:latin typeface="Courier New" pitchFamily="49" charset="0"/>
                  <a:cs typeface="Courier New" pitchFamily="49" charset="0"/>
                </a:rPr>
                <a:t>     return z;</a:t>
              </a:r>
            </a:p>
            <a:p>
              <a:pPr eaLnBrk="1" hangingPunct="1"/>
              <a:r>
                <a:rPr lang="en-US" altLang="zh-CN" b="1" dirty="0">
                  <a:latin typeface="Courier New" pitchFamily="49" charset="0"/>
                  <a:cs typeface="Courier New" pitchFamily="49" charset="0"/>
                </a:rPr>
                <a:t>}</a:t>
              </a:r>
            </a:p>
          </p:txBody>
        </p:sp>
      </p:grpSp>
      <p:sp>
        <p:nvSpPr>
          <p:cNvPr id="8197" name="矩形 11"/>
          <p:cNvSpPr>
            <a:spLocks noChangeArrowheads="1"/>
          </p:cNvSpPr>
          <p:nvPr/>
        </p:nvSpPr>
        <p:spPr bwMode="auto">
          <a:xfrm>
            <a:off x="199551" y="1559440"/>
            <a:ext cx="7132637" cy="3341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80000"/>
              </a:lnSpc>
              <a:spcBef>
                <a:spcPct val="20000"/>
              </a:spcBef>
              <a:buSzPct val="85000"/>
            </a:pP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 )</a:t>
            </a:r>
          </a:p>
          <a:p>
            <a:pPr eaLnBrk="1" hangingPunct="1">
              <a:lnSpc>
                <a:spcPct val="80000"/>
              </a:lnSpc>
              <a:spcBef>
                <a:spcPct val="20000"/>
              </a:spcBef>
              <a:buSzPct val="85000"/>
            </a:pPr>
            <a:r>
              <a:rPr lang="en-US" altLang="zh-CN" b="1" dirty="0">
                <a:latin typeface="Courier New" pitchFamily="49" charset="0"/>
                <a:cs typeface="Courier New" pitchFamily="49" charset="0"/>
              </a:rPr>
              <a:t> {</a:t>
            </a:r>
          </a:p>
          <a:p>
            <a:pPr eaLnBrk="1" hangingPunct="1">
              <a:lnSpc>
                <a:spcPct val="80000"/>
              </a:lnSpc>
              <a:spcBef>
                <a:spcPct val="20000"/>
              </a:spcBef>
              <a:buSzPct val="85000"/>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 b,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j, c, k;</a:t>
            </a:r>
          </a:p>
          <a:p>
            <a:pPr eaLnBrk="1" hangingPunct="1">
              <a:lnSpc>
                <a:spcPct val="80000"/>
              </a:lnSpc>
              <a:spcBef>
                <a:spcPct val="20000"/>
              </a:spcBef>
              <a:buSzPct val="85000"/>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d%d%d%d</a:t>
            </a:r>
            <a:r>
              <a:rPr lang="en-US" altLang="zh-CN" b="1" dirty="0">
                <a:latin typeface="Courier New" pitchFamily="49" charset="0"/>
                <a:cs typeface="Courier New" pitchFamily="49" charset="0"/>
              </a:rPr>
              <a:t>", &amp;a, &amp;b,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&amp;j);</a:t>
            </a:r>
          </a:p>
          <a:p>
            <a:pPr eaLnBrk="1" hangingPunct="1">
              <a:lnSpc>
                <a:spcPct val="80000"/>
              </a:lnSpc>
              <a:spcBef>
                <a:spcPct val="20000"/>
              </a:spcBef>
              <a:buSzPct val="85000"/>
            </a:pPr>
            <a:r>
              <a:rPr lang="en-US" altLang="zh-CN" b="1" dirty="0">
                <a:latin typeface="Courier New" pitchFamily="49" charset="0"/>
                <a:cs typeface="Courier New" pitchFamily="49" charset="0"/>
              </a:rPr>
              <a:t>    c = a*a + b*b;</a:t>
            </a:r>
          </a:p>
          <a:p>
            <a:pPr eaLnBrk="1" hangingPunct="1">
              <a:lnSpc>
                <a:spcPct val="80000"/>
              </a:lnSpc>
              <a:spcBef>
                <a:spcPct val="20000"/>
              </a:spcBef>
              <a:buSzPct val="85000"/>
            </a:pPr>
            <a:r>
              <a:rPr lang="en-US" altLang="zh-CN" b="1" dirty="0">
                <a:latin typeface="Courier New" pitchFamily="49" charset="0"/>
                <a:cs typeface="Courier New" pitchFamily="49" charset="0"/>
              </a:rPr>
              <a:t>    k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j*j;</a:t>
            </a:r>
          </a:p>
          <a:p>
            <a:pPr eaLnBrk="1" hangingPunct="1">
              <a:lnSpc>
                <a:spcPct val="80000"/>
              </a:lnSpc>
              <a:spcBef>
                <a:spcPct val="20000"/>
              </a:spcBef>
              <a:buSzPct val="85000"/>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a:t>
            </a:r>
          </a:p>
          <a:p>
            <a:pPr eaLnBrk="1" hangingPunct="1">
              <a:lnSpc>
                <a:spcPct val="80000"/>
              </a:lnSpc>
              <a:spcBef>
                <a:spcPct val="20000"/>
              </a:spcBef>
              <a:buSzPct val="85000"/>
            </a:pPr>
            <a:r>
              <a:rPr lang="en-US" altLang="zh-CN" b="1" dirty="0">
                <a:latin typeface="Courier New" pitchFamily="49" charset="0"/>
                <a:cs typeface="Courier New" pitchFamily="49" charset="0"/>
              </a:rPr>
              <a:t>    return 0;</a:t>
            </a:r>
          </a:p>
          <a:p>
            <a:pPr eaLnBrk="1" hangingPunct="1">
              <a:lnSpc>
                <a:spcPct val="80000"/>
              </a:lnSpc>
              <a:spcBef>
                <a:spcPct val="20000"/>
              </a:spcBef>
              <a:buSzPct val="85000"/>
            </a:pPr>
            <a:r>
              <a:rPr lang="en-US" altLang="zh-CN" b="1" dirty="0">
                <a:latin typeface="Courier New" pitchFamily="49" charset="0"/>
                <a:cs typeface="Courier New" pitchFamily="49" charset="0"/>
              </a:rPr>
              <a:t>}</a:t>
            </a:r>
            <a:endParaRPr lang="en-US" altLang="zh-CN" dirty="0">
              <a:latin typeface="Courier New" pitchFamily="49" charset="0"/>
              <a:cs typeface="Courier New" pitchFamily="49" charset="0"/>
            </a:endParaRPr>
          </a:p>
        </p:txBody>
      </p:sp>
      <p:sp>
        <p:nvSpPr>
          <p:cNvPr id="13" name="矩形 12"/>
          <p:cNvSpPr>
            <a:spLocks noChangeArrowheads="1"/>
          </p:cNvSpPr>
          <p:nvPr/>
        </p:nvSpPr>
        <p:spPr bwMode="auto">
          <a:xfrm>
            <a:off x="4362450" y="3584336"/>
            <a:ext cx="7458075" cy="2769989"/>
          </a:xfrm>
          <a:prstGeom prst="rect">
            <a:avLst/>
          </a:prstGeom>
          <a:solidFill>
            <a:schemeClr val="bg1"/>
          </a:solidFill>
          <a:ln w="9525">
            <a:solidFill>
              <a:schemeClr val="tx1"/>
            </a:solidFill>
            <a:miter lim="800000"/>
            <a:headEnd/>
            <a:tailEnd/>
          </a:ln>
        </p:spPr>
        <p:txBody>
          <a:bodyPr>
            <a:spAutoFit/>
          </a:bodyPr>
          <a:lstStyle/>
          <a:p>
            <a:pPr eaLnBrk="1" hangingPunct="1">
              <a:lnSpc>
                <a:spcPct val="80000"/>
              </a:lnSpc>
              <a:spcBef>
                <a:spcPts val="0"/>
              </a:spcBef>
              <a:buSzPct val="85000"/>
            </a:pPr>
            <a:r>
              <a:rPr lang="en-US" altLang="zh-CN" b="1" dirty="0" err="1">
                <a:solidFill>
                  <a:srgbClr val="000000"/>
                </a:solidFill>
                <a:latin typeface="Courier New" pitchFamily="49" charset="0"/>
                <a:cs typeface="Courier New" pitchFamily="49" charset="0"/>
              </a:rPr>
              <a:t>int</a:t>
            </a:r>
            <a:r>
              <a:rPr lang="en-US" altLang="zh-CN" b="1" dirty="0">
                <a:solidFill>
                  <a:srgbClr val="000000"/>
                </a:solidFill>
                <a:latin typeface="Courier New" pitchFamily="49" charset="0"/>
                <a:cs typeface="Courier New" pitchFamily="49" charset="0"/>
              </a:rPr>
              <a:t> main( )</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int a, b, </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 j, c, k;</a:t>
            </a:r>
          </a:p>
          <a:p>
            <a:pPr eaLnBrk="1" hangingPunct="1">
              <a:lnSpc>
                <a:spcPct val="80000"/>
              </a:lnSpc>
              <a:spcBef>
                <a:spcPts val="0"/>
              </a:spcBef>
              <a:buSzPct val="85000"/>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d%d%d%d</a:t>
            </a:r>
            <a:r>
              <a:rPr lang="en-US" altLang="zh-CN" b="1" dirty="0">
                <a:latin typeface="Courier New" pitchFamily="49" charset="0"/>
                <a:cs typeface="Courier New" pitchFamily="49" charset="0"/>
              </a:rPr>
              <a:t>", &amp;a, &amp;b,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&amp;j);</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c = </a:t>
            </a:r>
            <a:r>
              <a:rPr lang="en-US" altLang="zh-CN" b="1" dirty="0" err="1">
                <a:solidFill>
                  <a:srgbClr val="000000"/>
                </a:solidFill>
                <a:latin typeface="Courier New" pitchFamily="49" charset="0"/>
                <a:cs typeface="Courier New" pitchFamily="49" charset="0"/>
              </a:rPr>
              <a:t>SumSq</a:t>
            </a:r>
            <a:r>
              <a:rPr lang="en-US" altLang="zh-CN" b="1" dirty="0">
                <a:solidFill>
                  <a:srgbClr val="000000"/>
                </a:solidFill>
                <a:latin typeface="Courier New" pitchFamily="49" charset="0"/>
                <a:cs typeface="Courier New" pitchFamily="49" charset="0"/>
              </a:rPr>
              <a:t>(a, b);</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k = </a:t>
            </a:r>
            <a:r>
              <a:rPr lang="en-US" altLang="zh-CN" b="1" dirty="0" err="1">
                <a:solidFill>
                  <a:srgbClr val="000000"/>
                </a:solidFill>
                <a:latin typeface="Courier New" pitchFamily="49" charset="0"/>
                <a:cs typeface="Courier New" pitchFamily="49" charset="0"/>
              </a:rPr>
              <a:t>SumSq</a:t>
            </a:r>
            <a:r>
              <a:rPr lang="en-US" altLang="zh-CN" b="1" dirty="0">
                <a:solidFill>
                  <a:srgbClr val="000000"/>
                </a:solidFill>
                <a:latin typeface="Courier New" pitchFamily="49" charset="0"/>
                <a:cs typeface="Courier New" pitchFamily="49" charset="0"/>
              </a:rPr>
              <a:t>(</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 j);</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printf</a:t>
            </a:r>
            <a:r>
              <a:rPr lang="en-US" altLang="zh-CN" b="1" dirty="0">
                <a:solidFill>
                  <a:srgbClr val="000000"/>
                </a:solidFill>
                <a:latin typeface="Courier New" pitchFamily="49" charset="0"/>
                <a:cs typeface="Courier New" pitchFamily="49" charset="0"/>
              </a:rPr>
              <a:t>(…;</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return 0;</a:t>
            </a:r>
          </a:p>
          <a:p>
            <a:pPr eaLnBrk="1" hangingPunct="1">
              <a:lnSpc>
                <a:spcPct val="80000"/>
              </a:lnSpc>
              <a:spcBef>
                <a:spcPts val="0"/>
              </a:spcBef>
              <a:buSzPct val="85000"/>
            </a:pPr>
            <a:r>
              <a:rPr lang="en-US" altLang="zh-CN" b="1" dirty="0">
                <a:solidFill>
                  <a:srgbClr val="000000"/>
                </a:solidFill>
                <a:latin typeface="Courier New" pitchFamily="49" charset="0"/>
                <a:cs typeface="Courier New" pitchFamily="49" charset="0"/>
              </a:rPr>
              <a:t>} </a:t>
            </a:r>
            <a:endParaRPr lang="zh-CN" altLang="en-US" dirty="0">
              <a:latin typeface="Courier New" pitchFamily="49" charset="0"/>
              <a:cs typeface="Courier New" pitchFamily="49" charset="0"/>
            </a:endParaRPr>
          </a:p>
        </p:txBody>
      </p:sp>
      <p:sp>
        <p:nvSpPr>
          <p:cNvPr id="464906" name="Oval 10"/>
          <p:cNvSpPr>
            <a:spLocks noChangeArrowheads="1"/>
          </p:cNvSpPr>
          <p:nvPr/>
        </p:nvSpPr>
        <p:spPr bwMode="auto">
          <a:xfrm>
            <a:off x="5257800" y="4779150"/>
            <a:ext cx="3362325" cy="542925"/>
          </a:xfrm>
          <a:prstGeom prst="ellipse">
            <a:avLst/>
          </a:prstGeom>
          <a:noFill/>
          <a:ln w="254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8201"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E5D8885E-B34D-4C02-823D-4BEAD807B279}" type="slidenum">
              <a:rPr lang="en-US" altLang="zh-CN" sz="1200">
                <a:ea typeface="楷体_GB2312" pitchFamily="49" charset="-122"/>
              </a:rPr>
              <a:pPr algn="r" eaLnBrk="1" hangingPunct="1"/>
              <a:t>4</a:t>
            </a:fld>
            <a:endParaRPr lang="en-US" altLang="zh-CN" sz="1200">
              <a:ea typeface="楷体_GB2312" pitchFamily="49" charset="-122"/>
            </a:endParaRPr>
          </a:p>
        </p:txBody>
      </p:sp>
      <p:sp>
        <p:nvSpPr>
          <p:cNvPr id="11274" name="TextBox 2"/>
          <p:cNvSpPr txBox="1">
            <a:spLocks noChangeArrowheads="1"/>
          </p:cNvSpPr>
          <p:nvPr/>
        </p:nvSpPr>
        <p:spPr bwMode="auto">
          <a:xfrm>
            <a:off x="8626475" y="806797"/>
            <a:ext cx="115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a:r>
              <a:rPr lang="zh-CN" altLang="en-US" dirty="0">
                <a:solidFill>
                  <a:srgbClr val="FF0000"/>
                </a:solidFill>
                <a:latin typeface="华文中宋" panose="02010600040101010101" pitchFamily="2" charset="-122"/>
                <a:ea typeface="华文中宋" panose="02010600040101010101" pitchFamily="2" charset="-122"/>
              </a:rPr>
              <a:t>定义</a:t>
            </a:r>
          </a:p>
        </p:txBody>
      </p:sp>
      <p:sp>
        <p:nvSpPr>
          <p:cNvPr id="11275" name="TextBox 14"/>
          <p:cNvSpPr txBox="1">
            <a:spLocks noChangeArrowheads="1"/>
          </p:cNvSpPr>
          <p:nvPr/>
        </p:nvSpPr>
        <p:spPr bwMode="auto">
          <a:xfrm>
            <a:off x="8570481" y="4877020"/>
            <a:ext cx="115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a:r>
              <a:rPr lang="zh-CN" altLang="en-US" dirty="0">
                <a:solidFill>
                  <a:srgbClr val="FF0000"/>
                </a:solidFill>
                <a:latin typeface="华文中宋" panose="02010600040101010101" pitchFamily="2" charset="-122"/>
                <a:ea typeface="华文中宋" panose="02010600040101010101" pitchFamily="2" charset="-122"/>
              </a:rPr>
              <a:t>调用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49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64906" grpId="0" animBg="1"/>
      <p:bldP spid="11274" grpId="0"/>
      <p:bldP spid="112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河内塔问题</a:t>
            </a:r>
          </a:p>
        </p:txBody>
      </p:sp>
      <p:sp>
        <p:nvSpPr>
          <p:cNvPr id="32771" name="内容占位符 2"/>
          <p:cNvSpPr>
            <a:spLocks noGrp="1"/>
          </p:cNvSpPr>
          <p:nvPr>
            <p:ph idx="1"/>
          </p:nvPr>
        </p:nvSpPr>
        <p:spPr/>
        <p:txBody>
          <a:bodyPr/>
          <a:lstStyle/>
          <a:p>
            <a:pPr lvl="1"/>
            <a:r>
              <a:rPr lang="zh-CN" altLang="zh-CN" dirty="0"/>
              <a:t>分析：</a:t>
            </a:r>
            <a:endParaRPr lang="en-US" altLang="zh-CN" dirty="0"/>
          </a:p>
          <a:p>
            <a:endParaRPr lang="zh-CN" altLang="en-US" dirty="0"/>
          </a:p>
        </p:txBody>
      </p:sp>
      <p:sp>
        <p:nvSpPr>
          <p:cNvPr id="3277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3C54AF2F-A39F-4FF0-B3BC-A5612D660070}" type="slidenum">
              <a:rPr lang="en-US" altLang="zh-CN" sz="1200">
                <a:ea typeface="楷体_GB2312" pitchFamily="49" charset="-122"/>
              </a:rPr>
              <a:pPr algn="r" eaLnBrk="1" hangingPunct="1"/>
              <a:t>40</a:t>
            </a:fld>
            <a:endParaRPr lang="en-US" altLang="zh-CN" sz="1200">
              <a:ea typeface="楷体_GB2312" pitchFamily="49" charset="-122"/>
            </a:endParaRPr>
          </a:p>
        </p:txBody>
      </p:sp>
      <p:sp>
        <p:nvSpPr>
          <p:cNvPr id="9" name="Rectangle 6">
            <a:extLst>
              <a:ext uri="{FF2B5EF4-FFF2-40B4-BE49-F238E27FC236}">
                <a16:creationId xmlns:a16="http://schemas.microsoft.com/office/drawing/2014/main" id="{F731CAF8-A329-4D10-BAE9-956AD004C5AC}"/>
              </a:ext>
            </a:extLst>
          </p:cNvPr>
          <p:cNvSpPr>
            <a:spLocks noChangeArrowheads="1"/>
          </p:cNvSpPr>
          <p:nvPr/>
        </p:nvSpPr>
        <p:spPr bwMode="auto">
          <a:xfrm>
            <a:off x="109541" y="1538790"/>
            <a:ext cx="6120680" cy="12464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lnSpc>
                <a:spcPct val="90000"/>
              </a:lnSpc>
              <a:spcBef>
                <a:spcPct val="20000"/>
              </a:spcBef>
              <a:buSzPct val="85000"/>
            </a:pP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1			(n=1)</a:t>
            </a:r>
          </a:p>
          <a:p>
            <a:pPr eaLnBrk="1" hangingPunct="1">
              <a:lnSpc>
                <a:spcPct val="90000"/>
              </a:lnSpc>
              <a:spcBef>
                <a:spcPct val="20000"/>
              </a:spcBef>
              <a:buSzPct val="85000"/>
            </a:pPr>
            <a:r>
              <a:rPr lang="en-US" altLang="zh-CN" dirty="0">
                <a:latin typeface="Courier New" panose="02070309020205020404" pitchFamily="49" charset="0"/>
                <a:cs typeface="Courier New" panose="02070309020205020404" pitchFamily="49" charset="0"/>
              </a:rPr>
              <a:t>H(n) =</a:t>
            </a:r>
          </a:p>
          <a:p>
            <a:pPr eaLnBrk="1" hangingPunct="1">
              <a:lnSpc>
                <a:spcPct val="90000"/>
              </a:lnSpc>
              <a:spcBef>
                <a:spcPct val="20000"/>
              </a:spcBef>
              <a:buSzPct val="85000"/>
            </a:pPr>
            <a:r>
              <a:rPr lang="en-US" altLang="zh-CN" dirty="0">
                <a:latin typeface="Courier New" panose="02070309020205020404" pitchFamily="49" charset="0"/>
                <a:cs typeface="Courier New" panose="02070309020205020404" pitchFamily="49" charset="0"/>
              </a:rPr>
              <a:t>		2·</a:t>
            </a:r>
            <a:r>
              <a:rPr lang="en-US" altLang="zh-CN" sz="1200"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H(n-1) + 1	(n&gt;1)</a:t>
            </a:r>
          </a:p>
        </p:txBody>
      </p:sp>
      <p:sp>
        <p:nvSpPr>
          <p:cNvPr id="6" name="AutoShape 4">
            <a:extLst>
              <a:ext uri="{FF2B5EF4-FFF2-40B4-BE49-F238E27FC236}">
                <a16:creationId xmlns:a16="http://schemas.microsoft.com/office/drawing/2014/main" id="{08178563-B91E-4522-B0E4-F90C896A0EA6}"/>
              </a:ext>
            </a:extLst>
          </p:cNvPr>
          <p:cNvSpPr>
            <a:spLocks/>
          </p:cNvSpPr>
          <p:nvPr/>
        </p:nvSpPr>
        <p:spPr bwMode="auto">
          <a:xfrm>
            <a:off x="1459690" y="1797121"/>
            <a:ext cx="180000" cy="7200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Courier New" panose="02070309020205020404" pitchFamily="49" charset="0"/>
              <a:ea typeface="宋体" pitchFamily="2" charset="-122"/>
              <a:cs typeface="Courier New" panose="02070309020205020404" pitchFamily="49" charset="0"/>
            </a:endParaRPr>
          </a:p>
        </p:txBody>
      </p:sp>
      <p:sp>
        <p:nvSpPr>
          <p:cNvPr id="2" name="文本框 1">
            <a:extLst>
              <a:ext uri="{FF2B5EF4-FFF2-40B4-BE49-F238E27FC236}">
                <a16:creationId xmlns:a16="http://schemas.microsoft.com/office/drawing/2014/main" id="{7FBDDBE4-31E7-483F-B417-5A449F2CBD8C}"/>
              </a:ext>
            </a:extLst>
          </p:cNvPr>
          <p:cNvSpPr txBox="1"/>
          <p:nvPr/>
        </p:nvSpPr>
        <p:spPr>
          <a:xfrm>
            <a:off x="1459691" y="2888940"/>
            <a:ext cx="4230471" cy="461665"/>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 2·(2·(2·(…)+1)+1)+1</a:t>
            </a:r>
          </a:p>
        </p:txBody>
      </p:sp>
      <p:sp>
        <p:nvSpPr>
          <p:cNvPr id="12" name="矩形 4">
            <a:extLst>
              <a:ext uri="{FF2B5EF4-FFF2-40B4-BE49-F238E27FC236}">
                <a16:creationId xmlns:a16="http://schemas.microsoft.com/office/drawing/2014/main" id="{539F1FDB-95C3-4BAC-8045-79C78D7127E6}"/>
              </a:ext>
            </a:extLst>
          </p:cNvPr>
          <p:cNvSpPr>
            <a:spLocks noChangeArrowheads="1"/>
          </p:cNvSpPr>
          <p:nvPr/>
        </p:nvSpPr>
        <p:spPr bwMode="auto">
          <a:xfrm>
            <a:off x="109541" y="4004015"/>
            <a:ext cx="5687464" cy="2246769"/>
          </a:xfrm>
          <a:prstGeom prst="rect">
            <a:avLst/>
          </a:prstGeom>
          <a:solidFill>
            <a:schemeClr val="bg1"/>
          </a:solidFill>
          <a:ln w="9525">
            <a:solidFill>
              <a:schemeClr val="tx1"/>
            </a:solidFill>
            <a:miter lim="800000"/>
            <a:headEnd/>
            <a:tailEnd/>
          </a:ln>
        </p:spPr>
        <p:txBody>
          <a:bodyPr wrap="square">
            <a:spAutoFit/>
          </a:bodyPr>
          <a:lstStyle/>
          <a:p>
            <a:r>
              <a:rPr lang="en-US" altLang="zh-CN" sz="2000" dirty="0">
                <a:solidFill>
                  <a:srgbClr val="000000"/>
                </a:solidFill>
                <a:latin typeface="Courier New" pitchFamily="49" charset="0"/>
                <a:cs typeface="Courier New" pitchFamily="49" charset="0"/>
              </a:rPr>
              <a:t>int </a:t>
            </a:r>
            <a:r>
              <a:rPr lang="en-US" altLang="zh-CN" sz="2000" b="1" dirty="0">
                <a:solidFill>
                  <a:srgbClr val="000000"/>
                </a:solidFill>
                <a:latin typeface="Courier New" pitchFamily="49" charset="0"/>
                <a:cs typeface="Courier New" pitchFamily="49" charset="0"/>
              </a:rPr>
              <a:t>H</a:t>
            </a:r>
            <a:r>
              <a:rPr lang="en-US" altLang="zh-CN" sz="2000" dirty="0">
                <a:solidFill>
                  <a:srgbClr val="000000"/>
                </a:solidFill>
                <a:latin typeface="Courier New" pitchFamily="49" charset="0"/>
                <a:cs typeface="Courier New" pitchFamily="49" charset="0"/>
              </a:rPr>
              <a:t>(int n)</a:t>
            </a:r>
          </a:p>
          <a:p>
            <a:r>
              <a:rPr lang="en-US" altLang="zh-CN" sz="2000" dirty="0">
                <a:solidFill>
                  <a:srgbClr val="000000"/>
                </a:solidFill>
                <a:latin typeface="Courier New" pitchFamily="49" charset="0"/>
                <a:cs typeface="Courier New" pitchFamily="49" charset="0"/>
              </a:rPr>
              <a:t>{</a:t>
            </a:r>
          </a:p>
          <a:p>
            <a:r>
              <a:rPr lang="en-US" altLang="zh-CN" sz="2000" dirty="0">
                <a:solidFill>
                  <a:srgbClr val="000000"/>
                </a:solidFill>
                <a:latin typeface="Courier New" pitchFamily="49" charset="0"/>
                <a:cs typeface="Courier New" pitchFamily="49" charset="0"/>
              </a:rPr>
              <a:t>	int </a:t>
            </a:r>
            <a:r>
              <a:rPr lang="en-US" altLang="zh-CN" sz="2000" dirty="0" err="1">
                <a:solidFill>
                  <a:srgbClr val="000000"/>
                </a:solidFill>
                <a:latin typeface="Courier New" pitchFamily="49" charset="0"/>
                <a:cs typeface="Courier New" pitchFamily="49" charset="0"/>
              </a:rPr>
              <a:t>cnt</a:t>
            </a:r>
            <a:r>
              <a:rPr lang="en-US" altLang="zh-CN" sz="2000" dirty="0">
                <a:solidFill>
                  <a:srgbClr val="000000"/>
                </a:solidFill>
                <a:latin typeface="Courier New" pitchFamily="49" charset="0"/>
                <a:cs typeface="Courier New" pitchFamily="49" charset="0"/>
              </a:rPr>
              <a:t> = 0;</a:t>
            </a:r>
          </a:p>
          <a:p>
            <a:r>
              <a:rPr lang="en-US" altLang="zh-CN" sz="2000" dirty="0">
                <a:solidFill>
                  <a:srgbClr val="000000"/>
                </a:solidFill>
                <a:latin typeface="Courier New" pitchFamily="49" charset="0"/>
                <a:cs typeface="Courier New" pitchFamily="49" charset="0"/>
              </a:rPr>
              <a:t>	for(int </a:t>
            </a:r>
            <a:r>
              <a:rPr lang="en-US" altLang="zh-CN" sz="2000" dirty="0" err="1">
                <a:solidFill>
                  <a:srgbClr val="000000"/>
                </a:solidFill>
                <a:latin typeface="Courier New" pitchFamily="49" charset="0"/>
                <a:cs typeface="Courier New" pitchFamily="49" charset="0"/>
              </a:rPr>
              <a:t>i</a:t>
            </a:r>
            <a:r>
              <a:rPr lang="en-US" altLang="zh-CN" sz="2000" dirty="0">
                <a:solidFill>
                  <a:srgbClr val="000000"/>
                </a:solidFill>
                <a:latin typeface="Courier New" pitchFamily="49" charset="0"/>
                <a:cs typeface="Courier New" pitchFamily="49" charset="0"/>
              </a:rPr>
              <a:t> = 1; </a:t>
            </a:r>
            <a:r>
              <a:rPr lang="en-US" altLang="zh-CN" sz="2000" dirty="0" err="1">
                <a:solidFill>
                  <a:srgbClr val="000000"/>
                </a:solidFill>
                <a:latin typeface="Courier New" pitchFamily="49" charset="0"/>
                <a:cs typeface="Courier New" pitchFamily="49" charset="0"/>
              </a:rPr>
              <a:t>i</a:t>
            </a:r>
            <a:r>
              <a:rPr lang="en-US" altLang="zh-CN" sz="2000" dirty="0">
                <a:solidFill>
                  <a:srgbClr val="000000"/>
                </a:solidFill>
                <a:latin typeface="Courier New" pitchFamily="49" charset="0"/>
                <a:cs typeface="Courier New" pitchFamily="49" charset="0"/>
              </a:rPr>
              <a:t> &lt;= n; ++</a:t>
            </a:r>
            <a:r>
              <a:rPr lang="en-US" altLang="zh-CN" sz="2000" dirty="0" err="1">
                <a:solidFill>
                  <a:srgbClr val="000000"/>
                </a:solidFill>
                <a:latin typeface="Courier New" pitchFamily="49" charset="0"/>
                <a:cs typeface="Courier New" pitchFamily="49" charset="0"/>
              </a:rPr>
              <a:t>i</a:t>
            </a:r>
            <a:r>
              <a:rPr lang="en-US" altLang="zh-CN" sz="2000" dirty="0">
                <a:solidFill>
                  <a:srgbClr val="000000"/>
                </a:solidFill>
                <a:latin typeface="Courier New" pitchFamily="49" charset="0"/>
                <a:cs typeface="Courier New" pitchFamily="49" charset="0"/>
              </a:rPr>
              <a:t>)</a:t>
            </a:r>
          </a:p>
          <a:p>
            <a:r>
              <a:rPr lang="en-US" altLang="zh-CN" sz="2000" dirty="0">
                <a:solidFill>
                  <a:srgbClr val="000000"/>
                </a:solidFill>
                <a:latin typeface="Courier New" pitchFamily="49" charset="0"/>
                <a:cs typeface="Courier New" pitchFamily="49" charset="0"/>
              </a:rPr>
              <a:t>		</a:t>
            </a:r>
            <a:r>
              <a:rPr lang="en-US" altLang="zh-CN" sz="2000" dirty="0" err="1">
                <a:solidFill>
                  <a:srgbClr val="000000"/>
                </a:solidFill>
                <a:latin typeface="Courier New" pitchFamily="49" charset="0"/>
                <a:cs typeface="Courier New" pitchFamily="49" charset="0"/>
              </a:rPr>
              <a:t>cnt</a:t>
            </a:r>
            <a:r>
              <a:rPr lang="fr-FR" altLang="zh-CN" sz="2000" dirty="0">
                <a:solidFill>
                  <a:srgbClr val="000000"/>
                </a:solidFill>
                <a:latin typeface="Courier New" pitchFamily="49" charset="0"/>
                <a:cs typeface="Courier New" pitchFamily="49" charset="0"/>
              </a:rPr>
              <a:t> = 2 * cnt </a:t>
            </a:r>
            <a:r>
              <a:rPr lang="en-US" altLang="zh-CN" sz="2000" dirty="0">
                <a:solidFill>
                  <a:srgbClr val="000000"/>
                </a:solidFill>
                <a:latin typeface="Courier New" pitchFamily="49" charset="0"/>
                <a:cs typeface="Courier New" pitchFamily="49" charset="0"/>
              </a:rPr>
              <a:t>+ 1</a:t>
            </a:r>
            <a:r>
              <a:rPr lang="fr-FR" altLang="zh-CN" sz="2000" dirty="0">
                <a:solidFill>
                  <a:srgbClr val="000000"/>
                </a:solidFill>
                <a:latin typeface="Courier New" pitchFamily="49" charset="0"/>
                <a:cs typeface="Courier New" pitchFamily="49" charset="0"/>
              </a:rPr>
              <a:t>;</a:t>
            </a:r>
          </a:p>
          <a:p>
            <a:r>
              <a:rPr lang="fr-FR" altLang="zh-CN" sz="2000" dirty="0">
                <a:solidFill>
                  <a:srgbClr val="000000"/>
                </a:solidFill>
                <a:latin typeface="Courier New" pitchFamily="49" charset="0"/>
                <a:cs typeface="Courier New" pitchFamily="49" charset="0"/>
              </a:rPr>
              <a:t>	return </a:t>
            </a:r>
            <a:r>
              <a:rPr lang="en-US" altLang="zh-CN" sz="2000" dirty="0" err="1">
                <a:solidFill>
                  <a:srgbClr val="000000"/>
                </a:solidFill>
                <a:latin typeface="Courier New" pitchFamily="49" charset="0"/>
                <a:cs typeface="Courier New" pitchFamily="49" charset="0"/>
              </a:rPr>
              <a:t>cnt</a:t>
            </a:r>
            <a:r>
              <a:rPr lang="fr-FR" altLang="zh-CN" sz="2000" dirty="0">
                <a:solidFill>
                  <a:srgbClr val="000000"/>
                </a:solidFill>
                <a:latin typeface="Courier New" pitchFamily="49" charset="0"/>
                <a:cs typeface="Courier New" pitchFamily="49" charset="0"/>
              </a:rPr>
              <a:t>;</a:t>
            </a:r>
          </a:p>
          <a:p>
            <a:r>
              <a:rPr lang="fr-FR" altLang="zh-CN" sz="2000" dirty="0">
                <a:solidFill>
                  <a:srgbClr val="000000"/>
                </a:solidFill>
                <a:latin typeface="Courier New" pitchFamily="49" charset="0"/>
                <a:cs typeface="Courier New" pitchFamily="49" charset="0"/>
              </a:rPr>
              <a:t>}</a:t>
            </a:r>
          </a:p>
        </p:txBody>
      </p:sp>
      <p:sp>
        <p:nvSpPr>
          <p:cNvPr id="13" name="Rectangle 1">
            <a:extLst>
              <a:ext uri="{FF2B5EF4-FFF2-40B4-BE49-F238E27FC236}">
                <a16:creationId xmlns:a16="http://schemas.microsoft.com/office/drawing/2014/main" id="{DA8D1196-163A-4373-8B2B-181969347676}"/>
              </a:ext>
            </a:extLst>
          </p:cNvPr>
          <p:cNvSpPr>
            <a:spLocks noChangeArrowheads="1"/>
          </p:cNvSpPr>
          <p:nvPr/>
        </p:nvSpPr>
        <p:spPr bwMode="auto">
          <a:xfrm>
            <a:off x="6230221" y="4004015"/>
            <a:ext cx="4679212" cy="2246769"/>
          </a:xfrm>
          <a:prstGeom prst="rect">
            <a:avLst/>
          </a:prstGeom>
          <a:solidFill>
            <a:schemeClr val="bg1"/>
          </a:solidFill>
          <a:ln w="9525">
            <a:solidFill>
              <a:schemeClr val="tx1"/>
            </a:solidFill>
            <a:miter lim="800000"/>
            <a:headEnd/>
            <a:tailEnd/>
          </a:ln>
        </p:spPr>
        <p:txBody>
          <a:bodyPr wrap="square" anchor="ctr">
            <a:spAutoFit/>
          </a:bodyPr>
          <a:lstStyle/>
          <a:p>
            <a:r>
              <a:rPr lang="en-US" altLang="zh-CN" sz="2000" b="1" dirty="0">
                <a:latin typeface="Courier New" pitchFamily="49" charset="0"/>
                <a:cs typeface="Courier New" pitchFamily="49" charset="0"/>
              </a:rPr>
              <a:t>int H</a:t>
            </a:r>
            <a:r>
              <a:rPr lang="en-US" altLang="zh-CN" sz="2000" b="1" dirty="0">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(int n)</a:t>
            </a:r>
          </a:p>
          <a:p>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if(n == 1)</a:t>
            </a:r>
          </a:p>
          <a:p>
            <a:r>
              <a:rPr lang="en-US" altLang="zh-CN" sz="2000" b="1" dirty="0">
                <a:latin typeface="Courier New" pitchFamily="49" charset="0"/>
                <a:cs typeface="Courier New" pitchFamily="49" charset="0"/>
              </a:rPr>
              <a:t>	 return 1;</a:t>
            </a:r>
          </a:p>
          <a:p>
            <a:r>
              <a:rPr lang="en-US" altLang="zh-CN" sz="2000" b="1" dirty="0">
                <a:latin typeface="Courier New" pitchFamily="49" charset="0"/>
                <a:cs typeface="Courier New" pitchFamily="49" charset="0"/>
              </a:rPr>
              <a:t>    else</a:t>
            </a:r>
          </a:p>
          <a:p>
            <a:r>
              <a:rPr lang="en-US" altLang="zh-CN" sz="2000" b="1" dirty="0">
                <a:latin typeface="Courier New" pitchFamily="49" charset="0"/>
                <a:cs typeface="Courier New" pitchFamily="49" charset="0"/>
              </a:rPr>
              <a:t>	 return 2*H</a:t>
            </a:r>
            <a:r>
              <a:rPr lang="en-US" altLang="zh-CN" sz="2000" b="1" dirty="0">
                <a:solidFill>
                  <a:srgbClr val="FF0000"/>
                </a:solidFill>
                <a:latin typeface="Courier New" pitchFamily="49" charset="0"/>
                <a:cs typeface="Courier New" pitchFamily="49" charset="0"/>
              </a:rPr>
              <a:t>R</a:t>
            </a:r>
            <a:r>
              <a:rPr lang="en-US" altLang="zh-CN" sz="2000" b="1" dirty="0">
                <a:latin typeface="Courier New" pitchFamily="49" charset="0"/>
                <a:cs typeface="Courier New" pitchFamily="49" charset="0"/>
              </a:rPr>
              <a:t>(n-1) + 1;</a:t>
            </a:r>
          </a:p>
          <a:p>
            <a:r>
              <a:rPr lang="fr-FR" altLang="zh-CN" sz="2000" b="1" dirty="0">
                <a:latin typeface="Courier New" pitchFamily="49" charset="0"/>
                <a:cs typeface="Courier New" pitchFamily="49" charset="0"/>
              </a:rPr>
              <a:t>}</a:t>
            </a:r>
          </a:p>
        </p:txBody>
      </p:sp>
      <p:sp>
        <p:nvSpPr>
          <p:cNvPr id="4" name="矩形 3">
            <a:extLst>
              <a:ext uri="{FF2B5EF4-FFF2-40B4-BE49-F238E27FC236}">
                <a16:creationId xmlns:a16="http://schemas.microsoft.com/office/drawing/2014/main" id="{5983E55F-10CD-47F6-BB8F-DBB2462A9E18}"/>
              </a:ext>
            </a:extLst>
          </p:cNvPr>
          <p:cNvSpPr/>
          <p:nvPr/>
        </p:nvSpPr>
        <p:spPr>
          <a:xfrm>
            <a:off x="6545257" y="1538790"/>
            <a:ext cx="4995554" cy="1938992"/>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2</a:t>
            </a:r>
            <a:r>
              <a:rPr lang="en-US" altLang="zh-CN" baseline="30000" dirty="0">
                <a:latin typeface="Courier New" panose="02070309020205020404" pitchFamily="49" charset="0"/>
                <a:cs typeface="Courier New" panose="02070309020205020404" pitchFamily="49" charset="0"/>
              </a:rPr>
              <a:t>n</a:t>
            </a:r>
            <a:r>
              <a:rPr lang="en-US" altLang="zh-CN" dirty="0">
                <a:latin typeface="Courier New" panose="02070309020205020404" pitchFamily="49" charset="0"/>
                <a:cs typeface="Courier New" panose="02070309020205020404" pitchFamily="49" charset="0"/>
              </a:rPr>
              <a:t> - 1</a:t>
            </a:r>
            <a:endParaRPr lang="zh-CN" altLang="en-US" dirty="0">
              <a:latin typeface="Courier New" panose="02070309020205020404" pitchFamily="49" charset="0"/>
              <a:cs typeface="Courier New" panose="02070309020205020404" pitchFamily="49" charset="0"/>
            </a:endParaRPr>
          </a:p>
          <a:p>
            <a:r>
              <a:rPr lang="zh-CN" altLang="zh-CN" kern="100" dirty="0">
                <a:latin typeface="Times New Roman" panose="02020603050405020304" pitchFamily="18" charset="0"/>
                <a:cs typeface="Times New Roman" panose="02020603050405020304" pitchFamily="18" charset="0"/>
              </a:rPr>
              <a:t>按一秒钟移动一次计算，</a:t>
            </a:r>
            <a:r>
              <a:rPr lang="en-US" altLang="zh-CN" kern="100" dirty="0">
                <a:latin typeface="Times New Roman" panose="02020603050405020304" pitchFamily="18" charset="0"/>
              </a:rPr>
              <a:t>3 </a:t>
            </a:r>
            <a:r>
              <a:rPr lang="zh-CN" altLang="zh-CN" kern="100" dirty="0">
                <a:latin typeface="Times New Roman" panose="02020603050405020304" pitchFamily="18" charset="0"/>
                <a:cs typeface="Times New Roman" panose="02020603050405020304" pitchFamily="18" charset="0"/>
              </a:rPr>
              <a:t>个圆盘</a:t>
            </a:r>
            <a:endParaRPr lang="en-US" altLang="zh-CN" kern="100" dirty="0">
              <a:latin typeface="Times New Roman" panose="02020603050405020304" pitchFamily="18" charset="0"/>
              <a:cs typeface="Times New Roman" panose="02020603050405020304" pitchFamily="18" charset="0"/>
            </a:endParaRPr>
          </a:p>
          <a:p>
            <a:r>
              <a:rPr lang="zh-CN" altLang="zh-CN" kern="100" dirty="0">
                <a:latin typeface="Times New Roman" panose="02020603050405020304" pitchFamily="18" charset="0"/>
                <a:cs typeface="Times New Roman" panose="02020603050405020304" pitchFamily="18" charset="0"/>
              </a:rPr>
              <a:t>需要</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7 </a:t>
            </a:r>
            <a:r>
              <a:rPr lang="zh-CN" altLang="zh-CN" kern="100" dirty="0">
                <a:latin typeface="Times New Roman" panose="02020603050405020304" pitchFamily="18" charset="0"/>
                <a:cs typeface="Times New Roman" panose="02020603050405020304" pitchFamily="18" charset="0"/>
              </a:rPr>
              <a:t>秒钟，如果有</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20 </a:t>
            </a:r>
            <a:r>
              <a:rPr lang="zh-CN" altLang="zh-CN" kern="100" dirty="0">
                <a:latin typeface="Times New Roman" panose="02020603050405020304" pitchFamily="18" charset="0"/>
                <a:cs typeface="Times New Roman" panose="02020603050405020304" pitchFamily="18" charset="0"/>
              </a:rPr>
              <a:t>个圆盘，</a:t>
            </a:r>
            <a:endParaRPr lang="en-US" altLang="zh-CN" kern="100" dirty="0">
              <a:latin typeface="Times New Roman" panose="02020603050405020304" pitchFamily="18" charset="0"/>
              <a:cs typeface="Times New Roman" panose="02020603050405020304" pitchFamily="18" charset="0"/>
            </a:endParaRPr>
          </a:p>
          <a:p>
            <a:r>
              <a:rPr lang="zh-CN" altLang="zh-CN" kern="100" dirty="0">
                <a:latin typeface="Times New Roman" panose="02020603050405020304" pitchFamily="18" charset="0"/>
                <a:cs typeface="Times New Roman" panose="02020603050405020304" pitchFamily="18" charset="0"/>
              </a:rPr>
              <a:t>需要一百多万秒，若有</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rPr>
              <a:t>64 </a:t>
            </a:r>
            <a:r>
              <a:rPr lang="zh-CN" altLang="zh-CN" kern="100" dirty="0">
                <a:latin typeface="Times New Roman" panose="02020603050405020304" pitchFamily="18" charset="0"/>
                <a:cs typeface="Times New Roman" panose="02020603050405020304" pitchFamily="18" charset="0"/>
              </a:rPr>
              <a:t>个圆盘，</a:t>
            </a:r>
            <a:endParaRPr lang="en-US" altLang="zh-CN" kern="100" dirty="0">
              <a:latin typeface="Times New Roman" panose="02020603050405020304" pitchFamily="18" charset="0"/>
              <a:cs typeface="Times New Roman" panose="02020603050405020304" pitchFamily="18" charset="0"/>
            </a:endParaRPr>
          </a:p>
          <a:p>
            <a:r>
              <a:rPr lang="zh-CN" altLang="zh-CN" kern="100" dirty="0">
                <a:latin typeface="Times New Roman" panose="02020603050405020304" pitchFamily="18" charset="0"/>
                <a:cs typeface="Times New Roman" panose="02020603050405020304" pitchFamily="18" charset="0"/>
              </a:rPr>
              <a:t>则需要五千多亿年！</a:t>
            </a:r>
            <a:endParaRPr lang="zh-CN" altLang="en-US" dirty="0"/>
          </a:p>
        </p:txBody>
      </p:sp>
    </p:spTree>
    <p:extLst>
      <p:ext uri="{BB962C8B-B14F-4D97-AF65-F5344CB8AC3E}">
        <p14:creationId xmlns:p14="http://schemas.microsoft.com/office/powerpoint/2010/main" val="88342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河内塔问题</a:t>
            </a:r>
          </a:p>
        </p:txBody>
      </p:sp>
      <p:sp>
        <p:nvSpPr>
          <p:cNvPr id="32771" name="内容占位符 2"/>
          <p:cNvSpPr>
            <a:spLocks noGrp="1"/>
          </p:cNvSpPr>
          <p:nvPr>
            <p:ph idx="1"/>
          </p:nvPr>
        </p:nvSpPr>
        <p:spPr/>
        <p:txBody>
          <a:bodyPr/>
          <a:lstStyle/>
          <a:p>
            <a:pPr lvl="1"/>
            <a:r>
              <a:rPr lang="zh-CN" altLang="zh-CN" dirty="0"/>
              <a:t>分析：</a:t>
            </a:r>
            <a:endParaRPr lang="en-US" altLang="zh-CN" dirty="0"/>
          </a:p>
          <a:p>
            <a:endParaRPr lang="zh-CN" altLang="en-US" dirty="0"/>
          </a:p>
        </p:txBody>
      </p:sp>
      <p:sp>
        <p:nvSpPr>
          <p:cNvPr id="3277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3C54AF2F-A39F-4FF0-B3BC-A5612D660070}" type="slidenum">
              <a:rPr lang="en-US" altLang="zh-CN" sz="1200">
                <a:ea typeface="楷体_GB2312" pitchFamily="49" charset="-122"/>
              </a:rPr>
              <a:pPr algn="r" eaLnBrk="1" hangingPunct="1"/>
              <a:t>41</a:t>
            </a:fld>
            <a:endParaRPr lang="en-US" altLang="zh-CN" sz="1200">
              <a:ea typeface="楷体_GB2312" pitchFamily="49" charset="-122"/>
            </a:endParaRPr>
          </a:p>
        </p:txBody>
      </p:sp>
      <p:sp>
        <p:nvSpPr>
          <p:cNvPr id="3" name="矩形 2">
            <a:extLst>
              <a:ext uri="{FF2B5EF4-FFF2-40B4-BE49-F238E27FC236}">
                <a16:creationId xmlns:a16="http://schemas.microsoft.com/office/drawing/2014/main" id="{8AC27442-9D36-46D2-8E3A-07C0C0CF4EF2}"/>
              </a:ext>
            </a:extLst>
          </p:cNvPr>
          <p:cNvSpPr/>
          <p:nvPr/>
        </p:nvSpPr>
        <p:spPr>
          <a:xfrm>
            <a:off x="199551" y="1490008"/>
            <a:ext cx="5310590" cy="1938992"/>
          </a:xfrm>
          <a:prstGeom prst="rect">
            <a:avLst/>
          </a:prstGeom>
          <a:ln>
            <a:solidFill>
              <a:schemeClr val="tx1"/>
            </a:solidFill>
          </a:ln>
        </p:spPr>
        <p:txBody>
          <a:bodyPr wrap="square">
            <a:spAutoFit/>
          </a:bodyPr>
          <a:lstStyle/>
          <a:p>
            <a:pPr marL="0" lvl="1"/>
            <a:r>
              <a:rPr lang="zh-CN" altLang="en-US" dirty="0"/>
              <a:t>（</a:t>
            </a:r>
            <a:r>
              <a:rPr lang="en-US" altLang="zh-CN" dirty="0"/>
              <a:t>1</a:t>
            </a:r>
            <a:r>
              <a:rPr lang="zh-CN" altLang="zh-CN" dirty="0"/>
              <a:t>）当</a:t>
            </a:r>
            <a:r>
              <a:rPr lang="en-US" altLang="zh-CN" dirty="0"/>
              <a:t> n </a:t>
            </a:r>
            <a:r>
              <a:rPr lang="zh-CN" altLang="zh-CN" dirty="0"/>
              <a:t>为</a:t>
            </a:r>
            <a:r>
              <a:rPr lang="en-US" altLang="zh-CN" dirty="0"/>
              <a:t> 1 </a:t>
            </a:r>
            <a:r>
              <a:rPr lang="zh-CN" altLang="zh-CN" dirty="0"/>
              <a:t>时</a:t>
            </a:r>
            <a:r>
              <a:rPr lang="zh-CN" altLang="en-US" dirty="0"/>
              <a:t>：</a:t>
            </a:r>
            <a:r>
              <a:rPr lang="en-US" altLang="zh-CN" dirty="0"/>
              <a:t>x </a:t>
            </a:r>
            <a:r>
              <a:rPr lang="en-US" altLang="zh-CN" dirty="0">
                <a:sym typeface="Symbol" pitchFamily="18" charset="2"/>
              </a:rPr>
              <a:t> </a:t>
            </a:r>
            <a:r>
              <a:rPr lang="en-US" altLang="zh-CN" dirty="0"/>
              <a:t>z</a:t>
            </a:r>
          </a:p>
          <a:p>
            <a:pPr marL="0" lvl="1"/>
            <a:r>
              <a:rPr lang="zh-CN" altLang="en-US" dirty="0"/>
              <a:t>（</a:t>
            </a:r>
            <a:r>
              <a:rPr lang="en-US" altLang="zh-CN" dirty="0"/>
              <a:t>2</a:t>
            </a:r>
            <a:r>
              <a:rPr lang="zh-CN" altLang="en-US" dirty="0"/>
              <a:t>）</a:t>
            </a:r>
            <a:r>
              <a:rPr lang="zh-CN" altLang="zh-CN" dirty="0"/>
              <a:t>当</a:t>
            </a:r>
            <a:r>
              <a:rPr lang="en-US" altLang="zh-CN" dirty="0"/>
              <a:t> n </a:t>
            </a:r>
            <a:r>
              <a:rPr lang="zh-CN" altLang="zh-CN" dirty="0"/>
              <a:t>大于</a:t>
            </a:r>
            <a:r>
              <a:rPr lang="en-US" altLang="zh-CN" dirty="0"/>
              <a:t> 1 </a:t>
            </a:r>
            <a:r>
              <a:rPr lang="zh-CN" altLang="zh-CN" dirty="0"/>
              <a:t>时：</a:t>
            </a:r>
            <a:endParaRPr lang="en-US" altLang="zh-CN" dirty="0"/>
          </a:p>
          <a:p>
            <a:pPr marL="0" lvl="1"/>
            <a:r>
              <a:rPr lang="en-US" altLang="zh-CN" dirty="0"/>
              <a:t>    </a:t>
            </a:r>
            <a:r>
              <a:rPr lang="zh-CN" altLang="zh-CN" dirty="0"/>
              <a:t>①</a:t>
            </a:r>
            <a:r>
              <a:rPr lang="en-US" altLang="zh-CN" dirty="0"/>
              <a:t>  n-1 </a:t>
            </a:r>
            <a:r>
              <a:rPr lang="zh-CN" altLang="zh-CN" dirty="0"/>
              <a:t>个</a:t>
            </a:r>
            <a:r>
              <a:rPr lang="zh-CN" altLang="en-US" dirty="0"/>
              <a:t>盘子：</a:t>
            </a:r>
            <a:r>
              <a:rPr lang="en-US" altLang="zh-CN" dirty="0">
                <a:solidFill>
                  <a:srgbClr val="FF0000"/>
                </a:solidFill>
              </a:rPr>
              <a:t>x </a:t>
            </a:r>
            <a:r>
              <a:rPr lang="en-US" altLang="zh-CN" dirty="0">
                <a:solidFill>
                  <a:srgbClr val="FF0000"/>
                </a:solidFill>
                <a:sym typeface="Symbol" pitchFamily="18" charset="2"/>
              </a:rPr>
              <a:t> </a:t>
            </a:r>
            <a:r>
              <a:rPr lang="en-US" altLang="zh-CN" dirty="0">
                <a:solidFill>
                  <a:srgbClr val="FF0000"/>
                </a:solidFill>
              </a:rPr>
              <a:t>y </a:t>
            </a:r>
            <a:r>
              <a:rPr lang="zh-CN" altLang="en-US" dirty="0"/>
              <a:t>（借助 </a:t>
            </a:r>
            <a:r>
              <a:rPr lang="en-US" altLang="zh-CN" dirty="0">
                <a:solidFill>
                  <a:srgbClr val="FF0000"/>
                </a:solidFill>
              </a:rPr>
              <a:t>z </a:t>
            </a:r>
            <a:r>
              <a:rPr lang="zh-CN" altLang="en-US" dirty="0"/>
              <a:t>）</a:t>
            </a:r>
            <a:endParaRPr lang="en-US" altLang="zh-CN" dirty="0"/>
          </a:p>
          <a:p>
            <a:pPr marL="0" lvl="1"/>
            <a:r>
              <a:rPr lang="en-US" altLang="zh-CN" dirty="0"/>
              <a:t>    </a:t>
            </a:r>
            <a:r>
              <a:rPr lang="zh-CN" altLang="zh-CN" dirty="0"/>
              <a:t>②</a:t>
            </a:r>
            <a:r>
              <a:rPr lang="en-US" altLang="zh-CN" dirty="0"/>
              <a:t> </a:t>
            </a:r>
            <a:r>
              <a:rPr lang="zh-CN" altLang="zh-CN" dirty="0"/>
              <a:t>第</a:t>
            </a:r>
            <a:r>
              <a:rPr lang="en-US" altLang="zh-CN" dirty="0"/>
              <a:t> n </a:t>
            </a:r>
            <a:r>
              <a:rPr lang="zh-CN" altLang="zh-CN" dirty="0"/>
              <a:t>个</a:t>
            </a:r>
            <a:r>
              <a:rPr lang="zh-CN" altLang="en-US" dirty="0"/>
              <a:t>盘子：</a:t>
            </a:r>
            <a:r>
              <a:rPr lang="en-US" altLang="zh-CN" dirty="0"/>
              <a:t>x </a:t>
            </a:r>
            <a:r>
              <a:rPr lang="en-US" altLang="zh-CN" dirty="0">
                <a:sym typeface="Symbol" pitchFamily="18" charset="2"/>
              </a:rPr>
              <a:t> </a:t>
            </a:r>
            <a:r>
              <a:rPr lang="en-US" altLang="zh-CN" dirty="0"/>
              <a:t>z</a:t>
            </a:r>
          </a:p>
          <a:p>
            <a:pPr marL="0" lvl="1"/>
            <a:r>
              <a:rPr lang="en-US" altLang="zh-CN" dirty="0"/>
              <a:t>    </a:t>
            </a:r>
            <a:r>
              <a:rPr lang="zh-CN" altLang="zh-CN" dirty="0"/>
              <a:t>③</a:t>
            </a:r>
            <a:r>
              <a:rPr lang="en-US" altLang="zh-CN" dirty="0"/>
              <a:t>  n-1 </a:t>
            </a:r>
            <a:r>
              <a:rPr lang="zh-CN" altLang="zh-CN" dirty="0"/>
              <a:t>个</a:t>
            </a:r>
            <a:r>
              <a:rPr lang="zh-CN" altLang="en-US" dirty="0"/>
              <a:t>盘子：</a:t>
            </a:r>
            <a:r>
              <a:rPr lang="en-US" altLang="zh-CN" dirty="0">
                <a:solidFill>
                  <a:srgbClr val="FF0000"/>
                </a:solidFill>
              </a:rPr>
              <a:t>y </a:t>
            </a:r>
            <a:r>
              <a:rPr lang="en-US" altLang="zh-CN" dirty="0">
                <a:solidFill>
                  <a:srgbClr val="FF0000"/>
                </a:solidFill>
                <a:sym typeface="Symbol" pitchFamily="18" charset="2"/>
              </a:rPr>
              <a:t> </a:t>
            </a:r>
            <a:r>
              <a:rPr lang="en-US" altLang="zh-CN" dirty="0">
                <a:solidFill>
                  <a:srgbClr val="FF0000"/>
                </a:solidFill>
              </a:rPr>
              <a:t>z </a:t>
            </a:r>
            <a:r>
              <a:rPr lang="zh-CN" altLang="en-US" dirty="0"/>
              <a:t>（借助 </a:t>
            </a:r>
            <a:r>
              <a:rPr lang="en-US" altLang="zh-CN" dirty="0">
                <a:solidFill>
                  <a:srgbClr val="FF0000"/>
                </a:solidFill>
              </a:rPr>
              <a:t>x </a:t>
            </a:r>
            <a:r>
              <a:rPr lang="zh-CN" altLang="en-US" dirty="0"/>
              <a:t>）</a:t>
            </a:r>
            <a:endParaRPr lang="en-US" altLang="zh-CN" dirty="0"/>
          </a:p>
        </p:txBody>
      </p:sp>
      <p:sp>
        <p:nvSpPr>
          <p:cNvPr id="10" name="Rectangle 1">
            <a:extLst>
              <a:ext uri="{FF2B5EF4-FFF2-40B4-BE49-F238E27FC236}">
                <a16:creationId xmlns:a16="http://schemas.microsoft.com/office/drawing/2014/main" id="{53F35946-17FB-4805-8A9F-53E0DEF5DCCD}"/>
              </a:ext>
            </a:extLst>
          </p:cNvPr>
          <p:cNvSpPr>
            <a:spLocks noChangeArrowheads="1"/>
          </p:cNvSpPr>
          <p:nvPr/>
        </p:nvSpPr>
        <p:spPr bwMode="auto">
          <a:xfrm>
            <a:off x="5601606" y="3011465"/>
            <a:ext cx="6479265" cy="3477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1" hangingPunct="1"/>
            <a:r>
              <a:rPr lang="pt-BR" altLang="zh-CN" sz="2000" dirty="0">
                <a:latin typeface="Courier New" pitchFamily="49" charset="0"/>
                <a:cs typeface="Courier New" pitchFamily="49" charset="0"/>
              </a:rPr>
              <a:t>void </a:t>
            </a:r>
            <a:r>
              <a:rPr lang="pt-BR" altLang="zh-CN" sz="2000" dirty="0">
                <a:solidFill>
                  <a:srgbClr val="FF0000"/>
                </a:solidFill>
                <a:latin typeface="Courier New" pitchFamily="49" charset="0"/>
                <a:cs typeface="Courier New" pitchFamily="49" charset="0"/>
              </a:rPr>
              <a:t>Hanoi</a:t>
            </a:r>
            <a:r>
              <a:rPr lang="pt-BR" altLang="zh-CN" sz="2000" dirty="0">
                <a:latin typeface="Courier New" pitchFamily="49" charset="0"/>
                <a:cs typeface="Courier New" pitchFamily="49" charset="0"/>
              </a:rPr>
              <a:t>(char x, char </a:t>
            </a:r>
            <a:r>
              <a:rPr lang="pt-BR" altLang="zh-CN" sz="2000" dirty="0">
                <a:solidFill>
                  <a:srgbClr val="FF0000"/>
                </a:solidFill>
                <a:latin typeface="Courier New" pitchFamily="49" charset="0"/>
                <a:cs typeface="Courier New" pitchFamily="49" charset="0"/>
              </a:rPr>
              <a:t>y</a:t>
            </a:r>
            <a:r>
              <a:rPr lang="pt-BR" altLang="zh-CN" sz="2000" dirty="0">
                <a:latin typeface="Courier New" pitchFamily="49" charset="0"/>
                <a:cs typeface="Courier New" pitchFamily="49" charset="0"/>
              </a:rPr>
              <a:t>, char z, int n)</a:t>
            </a:r>
          </a:p>
          <a:p>
            <a:pPr eaLnBrk="1" hangingPunct="1"/>
            <a:r>
              <a:rPr lang="en-US" altLang="zh-CN" sz="2000" dirty="0">
                <a:latin typeface="Courier New" pitchFamily="49" charset="0"/>
                <a:cs typeface="Courier New" pitchFamily="49" charset="0"/>
              </a:rPr>
              <a:t>{    </a:t>
            </a:r>
          </a:p>
          <a:p>
            <a:pPr eaLnBrk="1" hangingPunct="1"/>
            <a:r>
              <a:rPr lang="en-US" altLang="zh-CN" sz="2000" dirty="0">
                <a:latin typeface="Courier New" pitchFamily="49" charset="0"/>
                <a:cs typeface="Courier New" pitchFamily="49" charset="0"/>
              </a:rPr>
              <a:t>    if(n == 1)</a:t>
            </a:r>
          </a:p>
          <a:p>
            <a:pPr eaLnBrk="1" hangingPunct="1"/>
            <a:r>
              <a:rPr lang="en-US" altLang="zh-CN" sz="2000" dirty="0">
                <a:latin typeface="Courier New" pitchFamily="49" charset="0"/>
                <a:cs typeface="Courier New" pitchFamily="49" charset="0"/>
              </a:rPr>
              <a:t>	  </a:t>
            </a:r>
            <a:r>
              <a:rPr lang="pt-BR" altLang="zh-CN" sz="2000" dirty="0">
                <a:latin typeface="Courier New" pitchFamily="49" charset="0"/>
                <a:cs typeface="Courier New" pitchFamily="49" charset="0"/>
              </a:rPr>
              <a:t>printf("%c</a:t>
            </a:r>
            <a:r>
              <a:rPr lang="en-US" altLang="zh-CN" sz="2000" dirty="0">
                <a:latin typeface="Courier New" pitchFamily="49" charset="0"/>
                <a:cs typeface="Courier New" pitchFamily="49" charset="0"/>
              </a:rPr>
              <a:t> → %c \n",</a:t>
            </a: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x, z);</a:t>
            </a:r>
          </a:p>
          <a:p>
            <a:pPr eaLnBrk="1" hangingPunct="1"/>
            <a:r>
              <a:rPr lang="zh-CN" altLang="en-US" sz="2000" dirty="0">
                <a:latin typeface="Courier New" pitchFamily="49" charset="0"/>
                <a:cs typeface="Courier New" pitchFamily="49" charset="0"/>
              </a:rPr>
              <a:t>    </a:t>
            </a:r>
            <a:r>
              <a:rPr lang="en-US" altLang="zh-CN" sz="2000" dirty="0">
                <a:latin typeface="Courier New" pitchFamily="49" charset="0"/>
                <a:cs typeface="Courier New" pitchFamily="49" charset="0"/>
              </a:rPr>
              <a:t>else</a:t>
            </a:r>
          </a:p>
          <a:p>
            <a:pPr eaLnBrk="1" hangingPunct="1"/>
            <a:r>
              <a:rPr lang="en-US" altLang="zh-CN" sz="2000" dirty="0">
                <a:latin typeface="Courier New" pitchFamily="49" charset="0"/>
                <a:cs typeface="Courier New" pitchFamily="49" charset="0"/>
              </a:rPr>
              <a:t>    {</a:t>
            </a:r>
          </a:p>
          <a:p>
            <a:pPr eaLnBrk="1" hangingPunct="1"/>
            <a:r>
              <a:rPr lang="en-US" altLang="zh-CN" sz="2000" dirty="0">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Hanoi</a:t>
            </a:r>
            <a:r>
              <a:rPr lang="en-US" altLang="zh-CN" sz="2000" dirty="0">
                <a:latin typeface="Courier New" pitchFamily="49" charset="0"/>
                <a:cs typeface="Courier New" pitchFamily="49" charset="0"/>
              </a:rPr>
              <a:t>(x, </a:t>
            </a:r>
            <a:r>
              <a:rPr lang="en-US" altLang="zh-CN" sz="2000" dirty="0">
                <a:solidFill>
                  <a:srgbClr val="FF0000"/>
                </a:solidFill>
                <a:latin typeface="Courier New" pitchFamily="49" charset="0"/>
                <a:cs typeface="Courier New" pitchFamily="49" charset="0"/>
              </a:rPr>
              <a:t>z</a:t>
            </a:r>
            <a:r>
              <a:rPr lang="en-US" altLang="zh-CN" sz="2000" dirty="0">
                <a:latin typeface="Courier New" pitchFamily="49" charset="0"/>
                <a:cs typeface="Courier New" pitchFamily="49" charset="0"/>
              </a:rPr>
              <a:t>, y, n-1);</a:t>
            </a:r>
          </a:p>
          <a:p>
            <a:pPr eaLnBrk="1" hangingPunct="1"/>
            <a:r>
              <a:rPr lang="zh-CN" altLang="en-US" sz="2000" dirty="0">
                <a:latin typeface="Courier New" pitchFamily="49" charset="0"/>
                <a:cs typeface="Courier New" pitchFamily="49" charset="0"/>
              </a:rPr>
              <a:t>	  </a:t>
            </a:r>
            <a:r>
              <a:rPr lang="pt-BR" altLang="zh-CN" sz="2000" dirty="0">
                <a:latin typeface="Courier New" pitchFamily="49" charset="0"/>
                <a:cs typeface="Courier New" pitchFamily="49" charset="0"/>
              </a:rPr>
              <a:t>printf("%c</a:t>
            </a:r>
            <a:r>
              <a:rPr lang="en-US" altLang="zh-CN" sz="2000" dirty="0">
                <a:latin typeface="Courier New" pitchFamily="49" charset="0"/>
                <a:cs typeface="Courier New" pitchFamily="49" charset="0"/>
              </a:rPr>
              <a:t> → %c \n",</a:t>
            </a:r>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x, z);</a:t>
            </a:r>
          </a:p>
          <a:p>
            <a:pPr eaLnBrk="1" hangingPunct="1"/>
            <a:r>
              <a:rPr lang="en-US" altLang="zh-CN" sz="2000" dirty="0">
                <a:latin typeface="Courier New" pitchFamily="49" charset="0"/>
                <a:cs typeface="Courier New" pitchFamily="49" charset="0"/>
              </a:rPr>
              <a:t> </a:t>
            </a:r>
            <a:r>
              <a:rPr lang="zh-CN" altLang="en-US" sz="2000" dirty="0">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Hanoi</a:t>
            </a:r>
            <a:r>
              <a:rPr lang="en-US" altLang="zh-CN" sz="2000" dirty="0">
                <a:latin typeface="Courier New" pitchFamily="49" charset="0"/>
                <a:cs typeface="Courier New" pitchFamily="49" charset="0"/>
              </a:rPr>
              <a:t>(y, </a:t>
            </a:r>
            <a:r>
              <a:rPr lang="en-US" altLang="zh-CN" sz="2000" dirty="0">
                <a:solidFill>
                  <a:srgbClr val="FF0000"/>
                </a:solidFill>
                <a:latin typeface="Courier New" pitchFamily="49" charset="0"/>
                <a:cs typeface="Courier New" pitchFamily="49" charset="0"/>
              </a:rPr>
              <a:t>x</a:t>
            </a:r>
            <a:r>
              <a:rPr lang="en-US" altLang="zh-CN" sz="2000" dirty="0">
                <a:latin typeface="Courier New" pitchFamily="49" charset="0"/>
                <a:cs typeface="Courier New" pitchFamily="49" charset="0"/>
              </a:rPr>
              <a:t>, z, n-1);</a:t>
            </a:r>
          </a:p>
          <a:p>
            <a:pPr eaLnBrk="1" hangingPunct="1"/>
            <a:r>
              <a:rPr lang="zh-CN" altLang="en-US" sz="2000" dirty="0">
                <a:latin typeface="Courier New" pitchFamily="49" charset="0"/>
                <a:cs typeface="Courier New" pitchFamily="49" charset="0"/>
              </a:rPr>
              <a:t>    </a:t>
            </a:r>
            <a:r>
              <a:rPr lang="en-US" altLang="zh-CN" sz="2000" dirty="0">
                <a:latin typeface="Courier New" pitchFamily="49" charset="0"/>
                <a:cs typeface="Courier New" pitchFamily="49" charset="0"/>
              </a:rPr>
              <a:t>}</a:t>
            </a:r>
          </a:p>
          <a:p>
            <a:pPr eaLnBrk="1" hangingPunct="1"/>
            <a:r>
              <a:rPr lang="en-US" altLang="zh-CN" sz="2000" dirty="0">
                <a:latin typeface="Courier New" pitchFamily="49" charset="0"/>
                <a:cs typeface="Courier New" pitchFamily="49" charset="0"/>
              </a:rPr>
              <a:t>}</a:t>
            </a:r>
          </a:p>
        </p:txBody>
      </p:sp>
      <p:sp>
        <p:nvSpPr>
          <p:cNvPr id="11" name="矩形 5">
            <a:extLst>
              <a:ext uri="{FF2B5EF4-FFF2-40B4-BE49-F238E27FC236}">
                <a16:creationId xmlns:a16="http://schemas.microsoft.com/office/drawing/2014/main" id="{74A6C3D0-EFB0-4F63-BDEF-BE696B821552}"/>
              </a:ext>
            </a:extLst>
          </p:cNvPr>
          <p:cNvSpPr>
            <a:spLocks noChangeArrowheads="1"/>
          </p:cNvSpPr>
          <p:nvPr/>
        </p:nvSpPr>
        <p:spPr bwMode="auto">
          <a:xfrm>
            <a:off x="6725276" y="2518050"/>
            <a:ext cx="4608954"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pt-BR" altLang="zh-CN" b="1" dirty="0">
                <a:latin typeface="Courier New" panose="02070309020205020404" pitchFamily="49" charset="0"/>
                <a:cs typeface="Courier New" panose="02070309020205020404" pitchFamily="49" charset="0"/>
              </a:rPr>
              <a:t>Hanoi('A', 'B', 'C', n);</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297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2"/>
          <p:cNvSpPr>
            <a:spLocks noGrp="1"/>
          </p:cNvSpPr>
          <p:nvPr>
            <p:ph type="title"/>
          </p:nvPr>
        </p:nvSpPr>
        <p:spPr/>
        <p:txBody>
          <a:bodyPr/>
          <a:lstStyle/>
          <a:p>
            <a:r>
              <a:rPr lang="zh-CN" altLang="en-US" dirty="0"/>
              <a:t>河内塔问题</a:t>
            </a:r>
            <a:endParaRPr lang="zh-CN" altLang="en-US" dirty="0">
              <a:latin typeface="Courier New" pitchFamily="49" charset="0"/>
              <a:cs typeface="Courier New" pitchFamily="49" charset="0"/>
            </a:endParaRPr>
          </a:p>
        </p:txBody>
      </p:sp>
      <p:sp>
        <p:nvSpPr>
          <p:cNvPr id="675846" name="Rectangle 6"/>
          <p:cNvSpPr>
            <a:spLocks noChangeArrowheads="1"/>
          </p:cNvSpPr>
          <p:nvPr/>
        </p:nvSpPr>
        <p:spPr bwMode="auto">
          <a:xfrm>
            <a:off x="58738" y="4824413"/>
            <a:ext cx="5631423" cy="1108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tIns="0" rIns="18000" bIns="0">
            <a:spAutoFit/>
          </a:bodyPr>
          <a:lstStyle/>
          <a:p>
            <a:pPr eaLnBrk="1" hangingPunct="1"/>
            <a:r>
              <a:rPr lang="en-US" altLang="zh-CN" b="1" dirty="0">
                <a:solidFill>
                  <a:srgbClr val="FF0000"/>
                </a:solidFill>
                <a:latin typeface="Courier New" pitchFamily="49" charset="0"/>
                <a:cs typeface="Courier New" pitchFamily="49" charset="0"/>
              </a:rPr>
              <a:t>Hanoi('A', 'C', 'B', 2);</a:t>
            </a:r>
          </a:p>
          <a:p>
            <a:pPr eaLnBrk="1" hangingPunct="1"/>
            <a:r>
              <a:rPr lang="pt-BR" altLang="zh-CN" b="1" dirty="0">
                <a:latin typeface="Courier New" pitchFamily="49" charset="0"/>
                <a:cs typeface="Courier New" pitchFamily="49" charset="0"/>
              </a:rPr>
              <a:t>printf("%c</a:t>
            </a:r>
            <a:r>
              <a:rPr lang="en-US" altLang="zh-CN" b="1" dirty="0">
                <a:latin typeface="Courier New" pitchFamily="49" charset="0"/>
                <a:cs typeface="Courier New" pitchFamily="49" charset="0"/>
              </a:rPr>
              <a:t> → %c \n",</a:t>
            </a:r>
            <a:r>
              <a:rPr lang="pt-BR" altLang="zh-CN" b="1" dirty="0">
                <a:latin typeface="Courier New" pitchFamily="49" charset="0"/>
                <a:cs typeface="Courier New" pitchFamily="49" charset="0"/>
              </a:rPr>
              <a:t> </a:t>
            </a:r>
            <a:r>
              <a:rPr lang="en-US" altLang="zh-CN" b="1" dirty="0">
                <a:latin typeface="Courier New" pitchFamily="49" charset="0"/>
                <a:cs typeface="Courier New" pitchFamily="49" charset="0"/>
              </a:rPr>
              <a:t>x, z); </a:t>
            </a:r>
            <a:r>
              <a:rPr lang="en-US" altLang="zh-CN" b="1" dirty="0">
                <a:solidFill>
                  <a:srgbClr val="FF0000"/>
                </a:solidFill>
                <a:latin typeface="Courier New" pitchFamily="49" charset="0"/>
                <a:cs typeface="Courier New" pitchFamily="49" charset="0"/>
              </a:rPr>
              <a:t>Hanoi('B', 'A', 'C', 2);</a:t>
            </a:r>
          </a:p>
        </p:txBody>
      </p:sp>
      <p:sp>
        <p:nvSpPr>
          <p:cNvPr id="675848" name="Line 8"/>
          <p:cNvSpPr>
            <a:spLocks noChangeShapeType="1"/>
          </p:cNvSpPr>
          <p:nvPr/>
        </p:nvSpPr>
        <p:spPr bwMode="auto">
          <a:xfrm flipV="1">
            <a:off x="4773613" y="4643438"/>
            <a:ext cx="1847850" cy="360362"/>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5849" name="Line 9"/>
          <p:cNvSpPr>
            <a:spLocks noChangeShapeType="1"/>
          </p:cNvSpPr>
          <p:nvPr/>
        </p:nvSpPr>
        <p:spPr bwMode="auto">
          <a:xfrm>
            <a:off x="4773613" y="5678488"/>
            <a:ext cx="1847850" cy="315912"/>
          </a:xfrm>
          <a:prstGeom prst="line">
            <a:avLst/>
          </a:prstGeom>
          <a:noFill/>
          <a:ln w="76200" cmpd="tri">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5851" name="Rectangle 11"/>
          <p:cNvSpPr>
            <a:spLocks noChangeArrowheads="1"/>
          </p:cNvSpPr>
          <p:nvPr/>
        </p:nvSpPr>
        <p:spPr bwMode="auto">
          <a:xfrm>
            <a:off x="6648450" y="5648325"/>
            <a:ext cx="476726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b="1" dirty="0">
                <a:solidFill>
                  <a:srgbClr val="FF3300"/>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Hanoi('B', 'C', 'A', 1);</a:t>
            </a:r>
          </a:p>
          <a:p>
            <a:pPr eaLnBrk="1" hangingPunct="1"/>
            <a:r>
              <a:rPr lang="en-US" altLang="zh-CN" b="1" dirty="0">
                <a:solidFill>
                  <a:srgbClr val="0000FF"/>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printf</a:t>
            </a:r>
            <a:r>
              <a:rPr lang="en-US" altLang="zh-CN" b="1" dirty="0">
                <a:solidFill>
                  <a:srgbClr val="FF0000"/>
                </a:solidFill>
                <a:latin typeface="Courier New" pitchFamily="49" charset="0"/>
                <a:cs typeface="Courier New" pitchFamily="49" charset="0"/>
              </a:rPr>
              <a:t>("B → C\n"); </a:t>
            </a:r>
          </a:p>
          <a:p>
            <a:pPr eaLnBrk="1" hangingPunct="1"/>
            <a:r>
              <a:rPr lang="en-US" altLang="zh-CN" b="1" dirty="0">
                <a:solidFill>
                  <a:srgbClr val="FF3300"/>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Hanoi('A', 'B', 'C', 1</a:t>
            </a:r>
          </a:p>
        </p:txBody>
      </p:sp>
      <p:sp>
        <p:nvSpPr>
          <p:cNvPr id="675852" name="Rectangle 12"/>
          <p:cNvSpPr>
            <a:spLocks noChangeArrowheads="1"/>
          </p:cNvSpPr>
          <p:nvPr/>
        </p:nvSpPr>
        <p:spPr bwMode="auto">
          <a:xfrm>
            <a:off x="6648450" y="5172075"/>
            <a:ext cx="476726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("A → C\n");</a:t>
            </a:r>
            <a:endParaRPr lang="zh-CN" altLang="en-US" b="1" dirty="0">
              <a:latin typeface="Courier New" pitchFamily="49" charset="0"/>
              <a:cs typeface="Courier New" pitchFamily="49" charset="0"/>
            </a:endParaRPr>
          </a:p>
        </p:txBody>
      </p:sp>
      <p:sp>
        <p:nvSpPr>
          <p:cNvPr id="35848" name="Rectangle 1"/>
          <p:cNvSpPr>
            <a:spLocks noChangeArrowheads="1"/>
          </p:cNvSpPr>
          <p:nvPr/>
        </p:nvSpPr>
        <p:spPr bwMode="auto">
          <a:xfrm>
            <a:off x="58738" y="812800"/>
            <a:ext cx="8253412" cy="3786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indent="266700" eaLnBrk="1" hangingPunct="1"/>
            <a:r>
              <a:rPr lang="pt-BR" altLang="zh-CN" b="1" dirty="0">
                <a:latin typeface="Courier New" pitchFamily="49" charset="0"/>
                <a:cs typeface="Courier New" pitchFamily="49" charset="0"/>
              </a:rPr>
              <a:t>void </a:t>
            </a:r>
            <a:r>
              <a:rPr lang="pt-BR" altLang="zh-CN" b="1" dirty="0">
                <a:solidFill>
                  <a:srgbClr val="FF0000"/>
                </a:solidFill>
                <a:latin typeface="Courier New" pitchFamily="49" charset="0"/>
                <a:cs typeface="Courier New" pitchFamily="49" charset="0"/>
              </a:rPr>
              <a:t>Hanoi</a:t>
            </a:r>
            <a:r>
              <a:rPr lang="pt-BR" altLang="zh-CN" b="1" dirty="0">
                <a:latin typeface="Courier New" pitchFamily="49" charset="0"/>
                <a:cs typeface="Courier New" pitchFamily="49" charset="0"/>
              </a:rPr>
              <a:t>(char x, char </a:t>
            </a:r>
            <a:r>
              <a:rPr lang="pt-BR" altLang="zh-CN" b="1" dirty="0">
                <a:solidFill>
                  <a:srgbClr val="FF0000"/>
                </a:solidFill>
                <a:latin typeface="Courier New" pitchFamily="49" charset="0"/>
                <a:cs typeface="Courier New" pitchFamily="49" charset="0"/>
              </a:rPr>
              <a:t>y</a:t>
            </a:r>
            <a:r>
              <a:rPr lang="pt-BR" altLang="zh-CN" b="1" dirty="0">
                <a:latin typeface="Courier New" pitchFamily="49" charset="0"/>
                <a:cs typeface="Courier New" pitchFamily="49" charset="0"/>
              </a:rPr>
              <a:t>, char z, int n)</a:t>
            </a:r>
          </a:p>
          <a:p>
            <a:pPr indent="266700" eaLnBrk="1" hangingPunct="1"/>
            <a:r>
              <a:rPr lang="en-US" altLang="zh-CN" b="1" dirty="0">
                <a:latin typeface="Courier New" pitchFamily="49" charset="0"/>
                <a:cs typeface="Courier New" pitchFamily="49" charset="0"/>
              </a:rPr>
              <a:t>{	if(n == 1)</a:t>
            </a:r>
          </a:p>
          <a:p>
            <a:pPr indent="266700" eaLnBrk="1" hangingPunct="1"/>
            <a:r>
              <a:rPr lang="en-US" altLang="zh-CN" b="1" dirty="0">
                <a:latin typeface="Courier New" pitchFamily="49" charset="0"/>
                <a:cs typeface="Courier New" pitchFamily="49" charset="0"/>
              </a:rPr>
              <a:t>		</a:t>
            </a:r>
            <a:r>
              <a:rPr lang="pt-BR" altLang="zh-CN" b="1" dirty="0">
                <a:latin typeface="Courier New" pitchFamily="49" charset="0"/>
                <a:cs typeface="Courier New" pitchFamily="49" charset="0"/>
              </a:rPr>
              <a:t>printf("%c</a:t>
            </a:r>
            <a:r>
              <a:rPr lang="en-US" altLang="zh-CN" b="1" dirty="0">
                <a:latin typeface="Courier New" pitchFamily="49" charset="0"/>
                <a:cs typeface="Courier New" pitchFamily="49" charset="0"/>
              </a:rPr>
              <a:t> → %c \n",</a:t>
            </a:r>
            <a:r>
              <a:rPr lang="pt-BR" altLang="zh-CN" b="1" dirty="0">
                <a:latin typeface="Courier New" pitchFamily="49" charset="0"/>
                <a:cs typeface="Courier New" pitchFamily="49" charset="0"/>
              </a:rPr>
              <a:t> </a:t>
            </a:r>
            <a:r>
              <a:rPr lang="en-US" altLang="zh-CN" b="1" dirty="0">
                <a:latin typeface="Courier New" pitchFamily="49" charset="0"/>
                <a:cs typeface="Courier New" pitchFamily="49" charset="0"/>
              </a:rPr>
              <a:t>x, z);</a:t>
            </a:r>
          </a:p>
          <a:p>
            <a:pPr indent="266700" eaLnBrk="1" hangingPunct="1"/>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else</a:t>
            </a:r>
          </a:p>
          <a:p>
            <a:pPr indent="266700" eaLnBrk="1" hangingPunct="1"/>
            <a:r>
              <a:rPr lang="en-US" altLang="zh-CN" b="1" dirty="0">
                <a:latin typeface="Courier New" pitchFamily="49" charset="0"/>
                <a:cs typeface="Courier New" pitchFamily="49" charset="0"/>
              </a:rPr>
              <a:t>	{</a:t>
            </a:r>
          </a:p>
          <a:p>
            <a:pPr indent="266700" eaLnBrk="1" hangingPunct="1"/>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Hanoi</a:t>
            </a:r>
            <a:r>
              <a:rPr lang="en-US" altLang="zh-CN" b="1" dirty="0">
                <a:latin typeface="Courier New" pitchFamily="49" charset="0"/>
                <a:cs typeface="Courier New" pitchFamily="49" charset="0"/>
              </a:rPr>
              <a:t>(x, </a:t>
            </a:r>
            <a:r>
              <a:rPr lang="en-US" altLang="zh-CN" b="1" dirty="0">
                <a:solidFill>
                  <a:srgbClr val="FF0000"/>
                </a:solidFill>
                <a:latin typeface="Courier New" pitchFamily="49" charset="0"/>
                <a:cs typeface="Courier New" pitchFamily="49" charset="0"/>
              </a:rPr>
              <a:t>z</a:t>
            </a:r>
            <a:r>
              <a:rPr lang="en-US" altLang="zh-CN" b="1" dirty="0">
                <a:latin typeface="Courier New" pitchFamily="49" charset="0"/>
                <a:cs typeface="Courier New" pitchFamily="49" charset="0"/>
              </a:rPr>
              <a:t>, y, n-1);</a:t>
            </a:r>
          </a:p>
          <a:p>
            <a:pPr indent="266700" eaLnBrk="1" hangingPunct="1"/>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printf("%c</a:t>
            </a:r>
            <a:r>
              <a:rPr lang="en-US" altLang="zh-CN" b="1" dirty="0">
                <a:latin typeface="Courier New" pitchFamily="49" charset="0"/>
                <a:cs typeface="Courier New" pitchFamily="49" charset="0"/>
              </a:rPr>
              <a:t> → %c \n",</a:t>
            </a:r>
            <a:r>
              <a:rPr lang="pt-BR" altLang="zh-CN" b="1" dirty="0">
                <a:latin typeface="Courier New" pitchFamily="49" charset="0"/>
                <a:cs typeface="Courier New" pitchFamily="49" charset="0"/>
              </a:rPr>
              <a:t> </a:t>
            </a:r>
            <a:r>
              <a:rPr lang="en-US" altLang="zh-CN" b="1" dirty="0">
                <a:latin typeface="Courier New" pitchFamily="49" charset="0"/>
                <a:cs typeface="Courier New" pitchFamily="49" charset="0"/>
              </a:rPr>
              <a:t>x, z);</a:t>
            </a:r>
          </a:p>
          <a:p>
            <a:pPr indent="266700" eaLnBrk="1" hangingPunct="1"/>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Hanoi</a:t>
            </a:r>
            <a:r>
              <a:rPr lang="en-US" altLang="zh-CN" b="1" dirty="0">
                <a:latin typeface="Courier New" pitchFamily="49" charset="0"/>
                <a:cs typeface="Courier New" pitchFamily="49" charset="0"/>
              </a:rPr>
              <a:t>(y, </a:t>
            </a:r>
            <a:r>
              <a:rPr lang="en-US" altLang="zh-CN" b="1" dirty="0">
                <a:solidFill>
                  <a:srgbClr val="FF0000"/>
                </a:solidFill>
                <a:latin typeface="Courier New" pitchFamily="49" charset="0"/>
                <a:cs typeface="Courier New" pitchFamily="49" charset="0"/>
              </a:rPr>
              <a:t>x</a:t>
            </a:r>
            <a:r>
              <a:rPr lang="en-US" altLang="zh-CN" b="1" dirty="0">
                <a:latin typeface="Courier New" pitchFamily="49" charset="0"/>
                <a:cs typeface="Courier New" pitchFamily="49" charset="0"/>
              </a:rPr>
              <a:t>, z, n-1);</a:t>
            </a:r>
          </a:p>
          <a:p>
            <a:pPr indent="266700" eaLnBrk="1" hangingPunct="1"/>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a:t>
            </a:r>
          </a:p>
          <a:p>
            <a:pPr indent="266700" eaLnBrk="1" hangingPunct="1"/>
            <a:r>
              <a:rPr lang="en-US" altLang="zh-CN" b="1" dirty="0">
                <a:latin typeface="Courier New" pitchFamily="49" charset="0"/>
                <a:cs typeface="Courier New" pitchFamily="49" charset="0"/>
              </a:rPr>
              <a:t>}</a:t>
            </a:r>
          </a:p>
        </p:txBody>
      </p:sp>
      <p:sp>
        <p:nvSpPr>
          <p:cNvPr id="675847" name="Rectangle 7"/>
          <p:cNvSpPr>
            <a:spLocks noChangeArrowheads="1"/>
          </p:cNvSpPr>
          <p:nvPr/>
        </p:nvSpPr>
        <p:spPr bwMode="auto">
          <a:xfrm>
            <a:off x="6648450" y="4059238"/>
            <a:ext cx="4767263" cy="1108075"/>
          </a:xfrm>
          <a:prstGeom prst="rect">
            <a:avLst/>
          </a:prstGeom>
          <a:solidFill>
            <a:schemeClr val="bg1"/>
          </a:solidFill>
          <a:ln w="9525">
            <a:solidFill>
              <a:schemeClr val="tx1"/>
            </a:solidFill>
            <a:miter lim="800000"/>
            <a:headEnd/>
            <a:tailEnd/>
          </a:ln>
        </p:spPr>
        <p:txBody>
          <a:bodyPr lIns="18000" tIns="0" rIns="18000" bIns="0">
            <a:spAutoFit/>
          </a:bodyPr>
          <a:lstStyle/>
          <a:p>
            <a:pPr eaLnBrk="1" hangingPunct="1"/>
            <a:r>
              <a:rPr lang="en-US" altLang="zh-CN" b="1" dirty="0">
                <a:solidFill>
                  <a:srgbClr val="FF3300"/>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Hanoi('A', 'B', 'C', 1);</a:t>
            </a:r>
          </a:p>
          <a:p>
            <a:pPr eaLnBrk="1" hangingPunct="1"/>
            <a:r>
              <a:rPr lang="en-US" altLang="zh-CN" b="1" dirty="0">
                <a:solidFill>
                  <a:srgbClr val="0000FF"/>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printf</a:t>
            </a:r>
            <a:r>
              <a:rPr lang="en-US" altLang="zh-CN" b="1" dirty="0">
                <a:solidFill>
                  <a:srgbClr val="FF0000"/>
                </a:solidFill>
                <a:latin typeface="Courier New" pitchFamily="49" charset="0"/>
                <a:cs typeface="Courier New" pitchFamily="49" charset="0"/>
              </a:rPr>
              <a:t>("A → B\n");</a:t>
            </a:r>
          </a:p>
          <a:p>
            <a:pPr eaLnBrk="1" hangingPunct="1"/>
            <a:r>
              <a:rPr lang="en-US" altLang="zh-CN" b="1" dirty="0">
                <a:solidFill>
                  <a:srgbClr val="FF3300"/>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Hanoi('C', 'A', 'B', 1);</a:t>
            </a:r>
          </a:p>
        </p:txBody>
      </p:sp>
      <p:sp>
        <p:nvSpPr>
          <p:cNvPr id="14" name="Rectangle 11"/>
          <p:cNvSpPr>
            <a:spLocks noChangeArrowheads="1"/>
          </p:cNvSpPr>
          <p:nvPr/>
        </p:nvSpPr>
        <p:spPr bwMode="auto">
          <a:xfrm>
            <a:off x="8312150" y="2709863"/>
            <a:ext cx="384016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b="1" dirty="0">
                <a:solidFill>
                  <a:srgbClr val="FF0000"/>
                </a:solidFill>
                <a:latin typeface="Courier New" pitchFamily="49" charset="0"/>
                <a:cs typeface="Courier New" pitchFamily="49" charset="0"/>
              </a:rPr>
              <a:t> </a:t>
            </a:r>
            <a:r>
              <a:rPr lang="en-US" altLang="zh-CN" b="1" dirty="0" err="1">
                <a:solidFill>
                  <a:srgbClr val="00B050"/>
                </a:solidFill>
                <a:latin typeface="Courier New" pitchFamily="49" charset="0"/>
                <a:cs typeface="Courier New" pitchFamily="49" charset="0"/>
              </a:rPr>
              <a:t>printf</a:t>
            </a:r>
            <a:r>
              <a:rPr lang="en-US" altLang="zh-CN" b="1" dirty="0">
                <a:solidFill>
                  <a:srgbClr val="00B050"/>
                </a:solidFill>
                <a:latin typeface="Courier New" pitchFamily="49" charset="0"/>
                <a:cs typeface="Courier New" pitchFamily="49" charset="0"/>
              </a:rPr>
              <a:t>("B → A\n");</a:t>
            </a:r>
          </a:p>
          <a:p>
            <a:pPr eaLnBrk="1" hangingPunct="1"/>
            <a:r>
              <a:rPr lang="en-US" altLang="zh-CN" b="1" dirty="0">
                <a:solidFill>
                  <a:srgbClr val="0000FF"/>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printf</a:t>
            </a:r>
            <a:r>
              <a:rPr lang="en-US" altLang="zh-CN" b="1" dirty="0">
                <a:solidFill>
                  <a:srgbClr val="FF0000"/>
                </a:solidFill>
                <a:latin typeface="Courier New" pitchFamily="49" charset="0"/>
                <a:cs typeface="Courier New" pitchFamily="49" charset="0"/>
              </a:rPr>
              <a:t>("B → C\n"); </a:t>
            </a:r>
          </a:p>
          <a:p>
            <a:pPr eaLnBrk="1" hangingPunct="1"/>
            <a:r>
              <a:rPr lang="en-US" altLang="zh-CN" b="1" dirty="0">
                <a:solidFill>
                  <a:srgbClr val="FF0000"/>
                </a:solidFill>
                <a:latin typeface="Courier New" pitchFamily="49" charset="0"/>
                <a:cs typeface="Courier New" pitchFamily="49" charset="0"/>
              </a:rPr>
              <a:t> </a:t>
            </a:r>
            <a:r>
              <a:rPr lang="en-US" altLang="zh-CN" b="1" dirty="0" err="1">
                <a:solidFill>
                  <a:srgbClr val="00B050"/>
                </a:solidFill>
                <a:latin typeface="Courier New" pitchFamily="49" charset="0"/>
                <a:cs typeface="Courier New" pitchFamily="49" charset="0"/>
              </a:rPr>
              <a:t>printf</a:t>
            </a:r>
            <a:r>
              <a:rPr lang="en-US" altLang="zh-CN" b="1" dirty="0">
                <a:solidFill>
                  <a:srgbClr val="00B050"/>
                </a:solidFill>
                <a:latin typeface="Courier New" pitchFamily="49" charset="0"/>
                <a:cs typeface="Courier New" pitchFamily="49" charset="0"/>
              </a:rPr>
              <a:t>("A → C\n");</a:t>
            </a:r>
          </a:p>
        </p:txBody>
      </p:sp>
      <p:sp>
        <p:nvSpPr>
          <p:cNvPr id="15" name="Rectangle 12"/>
          <p:cNvSpPr>
            <a:spLocks noChangeArrowheads="1"/>
          </p:cNvSpPr>
          <p:nvPr/>
        </p:nvSpPr>
        <p:spPr bwMode="auto">
          <a:xfrm>
            <a:off x="8312150" y="2259013"/>
            <a:ext cx="3840162"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("A → C\n");</a:t>
            </a:r>
            <a:endParaRPr lang="zh-CN" altLang="en-US" b="1" dirty="0">
              <a:latin typeface="Courier New" pitchFamily="49" charset="0"/>
              <a:cs typeface="Courier New" pitchFamily="49" charset="0"/>
            </a:endParaRPr>
          </a:p>
        </p:txBody>
      </p:sp>
      <p:sp>
        <p:nvSpPr>
          <p:cNvPr id="16" name="Rectangle 7"/>
          <p:cNvSpPr>
            <a:spLocks noChangeArrowheads="1"/>
          </p:cNvSpPr>
          <p:nvPr/>
        </p:nvSpPr>
        <p:spPr bwMode="auto">
          <a:xfrm>
            <a:off x="8312150" y="1133475"/>
            <a:ext cx="3840163" cy="1108075"/>
          </a:xfrm>
          <a:prstGeom prst="rect">
            <a:avLst/>
          </a:prstGeom>
          <a:solidFill>
            <a:schemeClr val="bg1"/>
          </a:solidFill>
          <a:ln w="9525">
            <a:solidFill>
              <a:schemeClr val="tx1"/>
            </a:solidFill>
            <a:miter lim="800000"/>
            <a:headEnd/>
            <a:tailEnd/>
          </a:ln>
        </p:spPr>
        <p:txBody>
          <a:bodyPr lIns="18000" tIns="0" rIns="18000" bIns="0">
            <a:spAutoFit/>
          </a:bodyPr>
          <a:lstStyle/>
          <a:p>
            <a:pPr eaLnBrk="1" hangingPunct="1"/>
            <a:r>
              <a:rPr lang="en-US" altLang="zh-CN" b="1" dirty="0">
                <a:solidFill>
                  <a:srgbClr val="FF3300"/>
                </a:solidFill>
                <a:latin typeface="Courier New" pitchFamily="49" charset="0"/>
                <a:cs typeface="Courier New" pitchFamily="49" charset="0"/>
              </a:rPr>
              <a:t> </a:t>
            </a:r>
            <a:r>
              <a:rPr lang="en-US" altLang="zh-CN" b="1" dirty="0" err="1">
                <a:solidFill>
                  <a:srgbClr val="00B050"/>
                </a:solidFill>
                <a:latin typeface="Courier New" pitchFamily="49" charset="0"/>
                <a:cs typeface="Courier New" pitchFamily="49" charset="0"/>
              </a:rPr>
              <a:t>printf</a:t>
            </a:r>
            <a:r>
              <a:rPr lang="en-US" altLang="zh-CN" b="1" dirty="0">
                <a:solidFill>
                  <a:srgbClr val="00B050"/>
                </a:solidFill>
                <a:latin typeface="Courier New" pitchFamily="49" charset="0"/>
                <a:cs typeface="Courier New" pitchFamily="49" charset="0"/>
              </a:rPr>
              <a:t>("A → C\n");</a:t>
            </a:r>
          </a:p>
          <a:p>
            <a:pPr eaLnBrk="1" hangingPunct="1"/>
            <a:r>
              <a:rPr lang="en-US" altLang="zh-CN" b="1" dirty="0">
                <a:solidFill>
                  <a:srgbClr val="0000FF"/>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printf</a:t>
            </a:r>
            <a:r>
              <a:rPr lang="en-US" altLang="zh-CN" b="1" dirty="0">
                <a:solidFill>
                  <a:srgbClr val="FF0000"/>
                </a:solidFill>
                <a:latin typeface="Courier New" pitchFamily="49" charset="0"/>
                <a:cs typeface="Courier New" pitchFamily="49" charset="0"/>
              </a:rPr>
              <a:t>("A → B\n");</a:t>
            </a:r>
          </a:p>
          <a:p>
            <a:pPr eaLnBrk="1" hangingPunct="1"/>
            <a:r>
              <a:rPr lang="en-US" altLang="zh-CN" b="1" dirty="0">
                <a:solidFill>
                  <a:srgbClr val="FF3300"/>
                </a:solidFill>
                <a:latin typeface="Courier New" pitchFamily="49" charset="0"/>
                <a:cs typeface="Courier New" pitchFamily="49" charset="0"/>
              </a:rPr>
              <a:t> </a:t>
            </a:r>
            <a:r>
              <a:rPr lang="en-US" altLang="zh-CN" b="1" dirty="0" err="1">
                <a:solidFill>
                  <a:srgbClr val="00B050"/>
                </a:solidFill>
                <a:latin typeface="Courier New" pitchFamily="49" charset="0"/>
                <a:cs typeface="Courier New" pitchFamily="49" charset="0"/>
              </a:rPr>
              <a:t>printf</a:t>
            </a:r>
            <a:r>
              <a:rPr lang="en-US" altLang="zh-CN" b="1" dirty="0">
                <a:solidFill>
                  <a:srgbClr val="00B050"/>
                </a:solidFill>
                <a:latin typeface="Courier New" pitchFamily="49" charset="0"/>
                <a:cs typeface="Courier New" pitchFamily="49" charset="0"/>
              </a:rPr>
              <a:t>("C → B\n");</a:t>
            </a:r>
          </a:p>
        </p:txBody>
      </p:sp>
      <p:sp>
        <p:nvSpPr>
          <p:cNvPr id="17" name="Line 9"/>
          <p:cNvSpPr>
            <a:spLocks noChangeShapeType="1"/>
          </p:cNvSpPr>
          <p:nvPr/>
        </p:nvSpPr>
        <p:spPr bwMode="auto">
          <a:xfrm flipV="1">
            <a:off x="11555413" y="3833813"/>
            <a:ext cx="0" cy="674687"/>
          </a:xfrm>
          <a:prstGeom prst="line">
            <a:avLst/>
          </a:prstGeom>
          <a:noFill/>
          <a:ln w="114300" cmpd="tri">
            <a:solidFill>
              <a:srgbClr val="00B05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8" name="矩形 5"/>
          <p:cNvSpPr>
            <a:spLocks noChangeArrowheads="1"/>
          </p:cNvSpPr>
          <p:nvPr/>
        </p:nvSpPr>
        <p:spPr bwMode="auto">
          <a:xfrm>
            <a:off x="7388225" y="279400"/>
            <a:ext cx="4729163"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eaLnBrk="1" hangingPunct="1"/>
            <a:r>
              <a:rPr lang="pt-BR" altLang="zh-CN" b="1" dirty="0">
                <a:latin typeface="Courier New" pitchFamily="49" charset="0"/>
                <a:cs typeface="Courier New" pitchFamily="49" charset="0"/>
              </a:rPr>
              <a:t>Hanoi('A', 'B', 'C', 3);</a:t>
            </a:r>
            <a:endParaRPr lang="zh-CN" altLang="en-US" dirty="0">
              <a:latin typeface="Courier New" pitchFamily="49" charset="0"/>
              <a:cs typeface="Courier New" pitchFamily="49" charset="0"/>
            </a:endParaRPr>
          </a:p>
        </p:txBody>
      </p:sp>
      <p:sp>
        <p:nvSpPr>
          <p:cNvPr id="35857"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CA106E04-9CB1-4505-9A43-368A5E80E63B}" type="slidenum">
              <a:rPr lang="en-US" altLang="zh-CN" sz="1200">
                <a:ea typeface="楷体_GB2312" pitchFamily="49" charset="-122"/>
              </a:rPr>
              <a:pPr algn="r" eaLnBrk="1" hangingPunct="1"/>
              <a:t>42</a:t>
            </a:fld>
            <a:endParaRPr lang="en-US" altLang="zh-CN" sz="1200">
              <a:ea typeface="楷体_GB2312" pitchFamily="49" charset="-122"/>
            </a:endParaRPr>
          </a:p>
        </p:txBody>
      </p:sp>
    </p:spTree>
    <p:extLst>
      <p:ext uri="{BB962C8B-B14F-4D97-AF65-F5344CB8AC3E}">
        <p14:creationId xmlns:p14="http://schemas.microsoft.com/office/powerpoint/2010/main" val="2094254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4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7584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75849"/>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758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6" grpId="0" animBg="1"/>
      <p:bldP spid="675848" grpId="0" animBg="1"/>
      <p:bldP spid="675849" grpId="0" animBg="1"/>
      <p:bldP spid="675851" grpId="0" animBg="1"/>
      <p:bldP spid="675852" grpId="0" animBg="1"/>
      <p:bldP spid="675847" grpId="0" animBg="1"/>
      <p:bldP spid="14" grpId="0" animBg="1"/>
      <p:bldP spid="15" grpId="0" animBg="1"/>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利用递归函数构造程序的步骤</a:t>
            </a:r>
          </a:p>
        </p:txBody>
      </p:sp>
      <p:sp>
        <p:nvSpPr>
          <p:cNvPr id="37891" name="Rectangle 3"/>
          <p:cNvSpPr>
            <a:spLocks noGrp="1" noChangeArrowheads="1"/>
          </p:cNvSpPr>
          <p:nvPr>
            <p:ph idx="1"/>
          </p:nvPr>
        </p:nvSpPr>
        <p:spPr/>
        <p:txBody>
          <a:bodyPr/>
          <a:lstStyle/>
          <a:p>
            <a:pPr>
              <a:lnSpc>
                <a:spcPct val="90000"/>
              </a:lnSpc>
            </a:pPr>
            <a:r>
              <a:rPr lang="zh-CN" altLang="en-US" b="0" dirty="0"/>
              <a:t>找到递归的条件：</a:t>
            </a:r>
          </a:p>
          <a:p>
            <a:pPr lvl="1">
              <a:lnSpc>
                <a:spcPct val="90000"/>
              </a:lnSpc>
            </a:pPr>
            <a:r>
              <a:rPr lang="zh-CN" altLang="en-US" b="1" dirty="0"/>
              <a:t>每次递归必须降低当前处理的问题的规模；</a:t>
            </a:r>
            <a:endParaRPr lang="en-US" altLang="zh-CN" b="1" dirty="0"/>
          </a:p>
          <a:p>
            <a:pPr lvl="1">
              <a:lnSpc>
                <a:spcPct val="90000"/>
              </a:lnSpc>
            </a:pPr>
            <a:endParaRPr lang="zh-CN" altLang="en-US" b="1" dirty="0"/>
          </a:p>
          <a:p>
            <a:pPr>
              <a:lnSpc>
                <a:spcPct val="90000"/>
              </a:lnSpc>
            </a:pPr>
            <a:r>
              <a:rPr lang="zh-CN" altLang="en-US" b="0" dirty="0"/>
              <a:t>明确递归的终止条件：</a:t>
            </a:r>
            <a:endParaRPr lang="en-US" altLang="zh-CN" b="0" dirty="0"/>
          </a:p>
          <a:p>
            <a:pPr lvl="1">
              <a:lnSpc>
                <a:spcPct val="90000"/>
              </a:lnSpc>
            </a:pPr>
            <a:r>
              <a:rPr lang="zh-CN" altLang="en-US" b="1" dirty="0"/>
              <a:t>根据问题的描述，定义递归的终止条件。</a:t>
            </a:r>
            <a:endParaRPr lang="en-US" altLang="zh-CN" b="1" dirty="0"/>
          </a:p>
          <a:p>
            <a:pPr lvl="1">
              <a:lnSpc>
                <a:spcPct val="90000"/>
              </a:lnSpc>
            </a:pPr>
            <a:r>
              <a:rPr lang="zh-CN" altLang="en-US" b="1" dirty="0"/>
              <a:t>考虑满足递归终止条件的问题的解是什么？</a:t>
            </a:r>
            <a:endParaRPr lang="en-US" altLang="zh-CN" b="1" dirty="0"/>
          </a:p>
          <a:p>
            <a:pPr lvl="1">
              <a:lnSpc>
                <a:spcPct val="90000"/>
              </a:lnSpc>
            </a:pPr>
            <a:r>
              <a:rPr lang="zh-CN" altLang="en-US" b="1" dirty="0"/>
              <a:t>递归是否存在多项终止条件。</a:t>
            </a:r>
            <a:endParaRPr lang="en-US" altLang="zh-CN" b="1" dirty="0"/>
          </a:p>
          <a:p>
            <a:pPr lvl="1">
              <a:lnSpc>
                <a:spcPct val="90000"/>
              </a:lnSpc>
            </a:pPr>
            <a:endParaRPr lang="en-US" altLang="zh-CN" b="1" dirty="0"/>
          </a:p>
          <a:p>
            <a:pPr lvl="1">
              <a:lnSpc>
                <a:spcPct val="90000"/>
              </a:lnSpc>
            </a:pPr>
            <a:endParaRPr lang="en-US" altLang="zh-CN" b="1" dirty="0"/>
          </a:p>
          <a:p>
            <a:pPr>
              <a:lnSpc>
                <a:spcPct val="90000"/>
              </a:lnSpc>
            </a:pPr>
            <a:r>
              <a:rPr lang="zh-CN" altLang="en-US" dirty="0"/>
              <a:t>检查上述两个条件是否有遗漏</a:t>
            </a:r>
            <a:endParaRPr lang="en-US" altLang="zh-CN" b="1" dirty="0"/>
          </a:p>
          <a:p>
            <a:pPr marL="457200" lvl="1" indent="0">
              <a:lnSpc>
                <a:spcPct val="90000"/>
              </a:lnSpc>
              <a:buNone/>
            </a:pPr>
            <a:endParaRPr lang="en-US" altLang="zh-CN" b="1" dirty="0"/>
          </a:p>
          <a:p>
            <a:pPr lvl="1">
              <a:lnSpc>
                <a:spcPct val="90000"/>
              </a:lnSpc>
            </a:pPr>
            <a:endParaRPr lang="en-US" altLang="zh-CN" b="1" dirty="0"/>
          </a:p>
        </p:txBody>
      </p:sp>
      <p:sp>
        <p:nvSpPr>
          <p:cNvPr id="3789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352851EB-5F24-4622-BA00-72672E8EF3C9}" type="slidenum">
              <a:rPr lang="en-US" altLang="zh-CN" sz="1200">
                <a:ea typeface="楷体_GB2312" pitchFamily="49" charset="-122"/>
              </a:rPr>
              <a:pPr algn="r" eaLnBrk="1" hangingPunct="1"/>
              <a:t>43</a:t>
            </a:fld>
            <a:endParaRPr lang="en-US" altLang="zh-CN" sz="1200">
              <a:ea typeface="楷体_GB2312" pitchFamily="49" charset="-122"/>
            </a:endParaRPr>
          </a:p>
        </p:txBody>
      </p:sp>
    </p:spTree>
    <p:extLst>
      <p:ext uri="{BB962C8B-B14F-4D97-AF65-F5344CB8AC3E}">
        <p14:creationId xmlns:p14="http://schemas.microsoft.com/office/powerpoint/2010/main" val="25312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递归函数 </a:t>
            </a:r>
            <a:r>
              <a:rPr lang="en-US" altLang="zh-CN"/>
              <a:t>vs. </a:t>
            </a:r>
            <a:r>
              <a:rPr lang="zh-CN" altLang="en-US"/>
              <a:t>循环流程</a:t>
            </a:r>
          </a:p>
        </p:txBody>
      </p:sp>
      <p:sp>
        <p:nvSpPr>
          <p:cNvPr id="37891" name="Rectangle 3"/>
          <p:cNvSpPr>
            <a:spLocks noGrp="1" noChangeArrowheads="1"/>
          </p:cNvSpPr>
          <p:nvPr>
            <p:ph idx="1"/>
          </p:nvPr>
        </p:nvSpPr>
        <p:spPr/>
        <p:txBody>
          <a:bodyPr/>
          <a:lstStyle/>
          <a:p>
            <a:pPr>
              <a:lnSpc>
                <a:spcPct val="90000"/>
              </a:lnSpc>
            </a:pPr>
            <a:r>
              <a:rPr lang="zh-CN" altLang="en-US" b="0" dirty="0"/>
              <a:t>数据操作：</a:t>
            </a:r>
          </a:p>
          <a:p>
            <a:pPr lvl="1">
              <a:lnSpc>
                <a:spcPct val="90000"/>
              </a:lnSpc>
            </a:pPr>
            <a:r>
              <a:rPr lang="zh-CN" altLang="en-US" b="1" dirty="0"/>
              <a:t>循环流程是在</a:t>
            </a:r>
            <a:r>
              <a:rPr lang="zh-CN" altLang="en-US" b="1" dirty="0">
                <a:solidFill>
                  <a:srgbClr val="FF3300"/>
                </a:solidFill>
              </a:rPr>
              <a:t>同一组变量</a:t>
            </a:r>
            <a:r>
              <a:rPr lang="zh-CN" altLang="en-US" b="1" dirty="0"/>
              <a:t>上进行重复操作；</a:t>
            </a:r>
          </a:p>
          <a:p>
            <a:pPr lvl="1">
              <a:lnSpc>
                <a:spcPct val="90000"/>
              </a:lnSpc>
            </a:pPr>
            <a:r>
              <a:rPr lang="zh-CN" altLang="en-US" b="1" dirty="0"/>
              <a:t>递归函数则是在</a:t>
            </a:r>
            <a:r>
              <a:rPr lang="zh-CN" altLang="en-US" b="1" dirty="0">
                <a:solidFill>
                  <a:srgbClr val="FF3300"/>
                </a:solidFill>
              </a:rPr>
              <a:t>不同的变量组</a:t>
            </a:r>
            <a:r>
              <a:rPr lang="zh-CN" altLang="en-US" b="1" dirty="0"/>
              <a:t>（属于递归函数的不同实例）上进行重复操作。</a:t>
            </a:r>
            <a:endParaRPr lang="en-US" altLang="zh-CN" b="1" dirty="0"/>
          </a:p>
          <a:p>
            <a:pPr lvl="1">
              <a:lnSpc>
                <a:spcPct val="90000"/>
              </a:lnSpc>
            </a:pPr>
            <a:endParaRPr lang="zh-CN" altLang="en-US" b="1" dirty="0"/>
          </a:p>
          <a:p>
            <a:pPr>
              <a:lnSpc>
                <a:spcPct val="90000"/>
              </a:lnSpc>
            </a:pPr>
            <a:r>
              <a:rPr lang="zh-CN" altLang="en-US" b="0" dirty="0"/>
              <a:t>递归函数的优势：</a:t>
            </a:r>
            <a:endParaRPr lang="en-US" altLang="zh-CN" b="0" dirty="0"/>
          </a:p>
          <a:p>
            <a:pPr lvl="1">
              <a:lnSpc>
                <a:spcPct val="90000"/>
              </a:lnSpc>
            </a:pPr>
            <a:r>
              <a:rPr lang="zh-CN" altLang="zh-CN" b="1" dirty="0"/>
              <a:t>为某些带有重复性操作的任务提供了一种比采用循环流程更为</a:t>
            </a:r>
            <a:r>
              <a:rPr lang="zh-CN" altLang="zh-CN" b="1" dirty="0">
                <a:solidFill>
                  <a:srgbClr val="FF0000"/>
                </a:solidFill>
              </a:rPr>
              <a:t>自然、简洁</a:t>
            </a:r>
            <a:r>
              <a:rPr lang="zh-CN" altLang="zh-CN" b="1" dirty="0"/>
              <a:t>的实现方式</a:t>
            </a:r>
            <a:r>
              <a:rPr lang="zh-CN" altLang="en-US" b="1" dirty="0"/>
              <a:t>。</a:t>
            </a:r>
            <a:endParaRPr lang="en-US" altLang="zh-CN" b="1" dirty="0"/>
          </a:p>
          <a:p>
            <a:pPr lvl="1">
              <a:lnSpc>
                <a:spcPct val="90000"/>
              </a:lnSpc>
            </a:pPr>
            <a:endParaRPr lang="en-US" altLang="zh-CN" b="1" dirty="0"/>
          </a:p>
          <a:p>
            <a:pPr>
              <a:lnSpc>
                <a:spcPct val="90000"/>
              </a:lnSpc>
            </a:pPr>
            <a:r>
              <a:rPr lang="zh-CN" altLang="en-US" b="0" dirty="0"/>
              <a:t>递归函数的缺陷：</a:t>
            </a:r>
          </a:p>
          <a:p>
            <a:pPr lvl="1">
              <a:lnSpc>
                <a:spcPct val="90000"/>
              </a:lnSpc>
            </a:pPr>
            <a:r>
              <a:rPr lang="zh-CN" altLang="en-US" b="1" dirty="0"/>
              <a:t>由于递归函数表达的重复操作是通过函数调用来实现的，所以需要额外开销，栈空间的大小会限制递归的深度，</a:t>
            </a:r>
            <a:r>
              <a:rPr lang="zh-CN" altLang="zh-CN" b="1" dirty="0"/>
              <a:t>从而降低了递归函数的可行性。</a:t>
            </a:r>
            <a:r>
              <a:rPr lang="zh-CN" altLang="en-US" b="1" dirty="0"/>
              <a:t> </a:t>
            </a:r>
          </a:p>
          <a:p>
            <a:pPr lvl="1">
              <a:lnSpc>
                <a:spcPct val="90000"/>
              </a:lnSpc>
            </a:pPr>
            <a:r>
              <a:rPr lang="zh-CN" altLang="en-US" b="1" dirty="0"/>
              <a:t>有时会出现重复计算。</a:t>
            </a:r>
            <a:endParaRPr lang="zh-CN" altLang="en-US" dirty="0"/>
          </a:p>
          <a:p>
            <a:pPr lvl="1">
              <a:lnSpc>
                <a:spcPct val="90000"/>
              </a:lnSpc>
            </a:pPr>
            <a:endParaRPr lang="en-US" altLang="zh-CN" b="1" dirty="0"/>
          </a:p>
          <a:p>
            <a:pPr lvl="1">
              <a:lnSpc>
                <a:spcPct val="90000"/>
              </a:lnSpc>
            </a:pPr>
            <a:endParaRPr lang="en-US" altLang="zh-CN" b="1" dirty="0"/>
          </a:p>
        </p:txBody>
      </p:sp>
      <p:sp>
        <p:nvSpPr>
          <p:cNvPr id="3789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352851EB-5F24-4622-BA00-72672E8EF3C9}" type="slidenum">
              <a:rPr lang="en-US" altLang="zh-CN" sz="1200">
                <a:ea typeface="楷体_GB2312" pitchFamily="49" charset="-122"/>
              </a:rPr>
              <a:pPr algn="r" eaLnBrk="1" hangingPunct="1"/>
              <a:t>44</a:t>
            </a:fld>
            <a:endParaRPr lang="en-US" altLang="zh-CN" sz="1200">
              <a:ea typeface="楷体_GB2312" pitchFamily="49" charset="-122"/>
            </a:endParaRPr>
          </a:p>
        </p:txBody>
      </p:sp>
    </p:spTree>
    <p:extLst>
      <p:ext uri="{BB962C8B-B14F-4D97-AF65-F5344CB8AC3E}">
        <p14:creationId xmlns:p14="http://schemas.microsoft.com/office/powerpoint/2010/main" val="270552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4"/>
          <p:cNvSpPr>
            <a:spLocks noGrp="1"/>
          </p:cNvSpPr>
          <p:nvPr>
            <p:ph type="title"/>
          </p:nvPr>
        </p:nvSpPr>
        <p:spPr/>
        <p:txBody>
          <a:bodyPr/>
          <a:lstStyle/>
          <a:p>
            <a:endParaRPr lang="zh-CN" altLang="en-US"/>
          </a:p>
        </p:txBody>
      </p:sp>
      <p:sp>
        <p:nvSpPr>
          <p:cNvPr id="39939" name="Rectangle 3"/>
          <p:cNvSpPr>
            <a:spLocks noGrp="1" noChangeArrowheads="1"/>
          </p:cNvSpPr>
          <p:nvPr>
            <p:ph idx="1"/>
          </p:nvPr>
        </p:nvSpPr>
        <p:spPr/>
        <p:txBody>
          <a:bodyPr/>
          <a:lstStyle/>
          <a:p>
            <a:r>
              <a:rPr lang="zh-CN" altLang="en-US" b="0" dirty="0">
                <a:latin typeface="Courier New" pitchFamily="49" charset="0"/>
                <a:cs typeface="Courier New" pitchFamily="49" charset="0"/>
              </a:rPr>
              <a:t>可用</a:t>
            </a:r>
            <a:r>
              <a:rPr lang="zh-CN" altLang="en-US" dirty="0">
                <a:latin typeface="Courier New" pitchFamily="49" charset="0"/>
                <a:cs typeface="Courier New" pitchFamily="49" charset="0"/>
              </a:rPr>
              <a:t>“动态规划”（</a:t>
            </a:r>
            <a:r>
              <a:rPr lang="en-US" altLang="zh-CN" dirty="0">
                <a:latin typeface="Courier New" pitchFamily="49" charset="0"/>
                <a:cs typeface="Courier New" pitchFamily="49" charset="0"/>
              </a:rPr>
              <a:t>Dynamic Programming</a:t>
            </a:r>
            <a:r>
              <a:rPr lang="zh-CN" altLang="en-US" dirty="0">
                <a:latin typeface="Courier New" pitchFamily="49" charset="0"/>
                <a:cs typeface="Courier New" pitchFamily="49" charset="0"/>
              </a:rPr>
              <a:t>）</a:t>
            </a:r>
            <a:r>
              <a:rPr lang="zh-CN" altLang="en-US" b="0" dirty="0">
                <a:latin typeface="Courier New" pitchFamily="49" charset="0"/>
                <a:cs typeface="Courier New" pitchFamily="49" charset="0"/>
              </a:rPr>
              <a:t>解决重复计算问题</a:t>
            </a:r>
            <a:endParaRPr lang="en-US" altLang="zh-CN" b="0" dirty="0">
              <a:latin typeface="Courier New" pitchFamily="49" charset="0"/>
              <a:cs typeface="Courier New" pitchFamily="49" charset="0"/>
            </a:endParaRPr>
          </a:p>
          <a:p>
            <a:pPr lvl="1"/>
            <a:r>
              <a:rPr lang="zh-CN" altLang="en-US" dirty="0">
                <a:latin typeface="Courier New" pitchFamily="49" charset="0"/>
                <a:cs typeface="Courier New" pitchFamily="49" charset="0"/>
              </a:rPr>
              <a:t>把计算过的内容保存下来（比如保存在数组中），需要时不再计算，直接用保存的结果。</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这是一种以空间换时间的策略。</a:t>
            </a:r>
          </a:p>
          <a:p>
            <a:pPr lvl="1">
              <a:lnSpc>
                <a:spcPct val="80000"/>
              </a:lnSpc>
              <a:buFontTx/>
              <a:buNone/>
            </a:pPr>
            <a:endParaRPr lang="zh-CN" altLang="en-US" sz="2800" b="1" dirty="0">
              <a:latin typeface="Courier New" pitchFamily="49" charset="0"/>
              <a:cs typeface="Courier New" pitchFamily="49" charset="0"/>
            </a:endParaRPr>
          </a:p>
          <a:p>
            <a:pPr lvl="1">
              <a:lnSpc>
                <a:spcPct val="80000"/>
              </a:lnSpc>
            </a:pPr>
            <a:endParaRPr lang="en-US" altLang="zh-CN" sz="2800" b="1" dirty="0">
              <a:latin typeface="Courier New" pitchFamily="49" charset="0"/>
              <a:cs typeface="Courier New" pitchFamily="49" charset="0"/>
            </a:endParaRPr>
          </a:p>
          <a:p>
            <a:pPr>
              <a:lnSpc>
                <a:spcPct val="80000"/>
              </a:lnSpc>
            </a:pPr>
            <a:endParaRPr lang="zh-CN" altLang="en-US" sz="2400" dirty="0">
              <a:latin typeface="Courier New" pitchFamily="49" charset="0"/>
              <a:cs typeface="Courier New" pitchFamily="49" charset="0"/>
            </a:endParaRPr>
          </a:p>
        </p:txBody>
      </p:sp>
      <p:sp>
        <p:nvSpPr>
          <p:cNvPr id="3994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14A0BD3-2005-42D2-8703-EA1E6414D3F8}" type="slidenum">
              <a:rPr lang="en-US" altLang="zh-CN" sz="1200">
                <a:ea typeface="楷体_GB2312" pitchFamily="49" charset="-122"/>
              </a:rPr>
              <a:pPr algn="r" eaLnBrk="1" hangingPunct="1"/>
              <a:t>45</a:t>
            </a:fld>
            <a:endParaRPr lang="en-US" altLang="zh-CN" sz="1200">
              <a:ea typeface="楷体_GB2312" pitchFamily="49" charset="-122"/>
            </a:endParaRPr>
          </a:p>
        </p:txBody>
      </p:sp>
      <p:pic>
        <p:nvPicPr>
          <p:cNvPr id="3" name="图片 2">
            <a:extLst>
              <a:ext uri="{FF2B5EF4-FFF2-40B4-BE49-F238E27FC236}">
                <a16:creationId xmlns:a16="http://schemas.microsoft.com/office/drawing/2014/main" id="{59323400-A28D-49E5-B2C0-A2844D232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57" y="2728606"/>
            <a:ext cx="5490610" cy="3653144"/>
          </a:xfrm>
          <a:prstGeom prst="rect">
            <a:avLst/>
          </a:prstGeom>
        </p:spPr>
      </p:pic>
      <p:pic>
        <p:nvPicPr>
          <p:cNvPr id="5" name="图片 4">
            <a:extLst>
              <a:ext uri="{FF2B5EF4-FFF2-40B4-BE49-F238E27FC236}">
                <a16:creationId xmlns:a16="http://schemas.microsoft.com/office/drawing/2014/main" id="{142D4529-E1F2-46FE-AF71-B6591ED86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156" y="2708920"/>
            <a:ext cx="5805645" cy="3734345"/>
          </a:xfrm>
          <a:prstGeom prst="rect">
            <a:avLst/>
          </a:prstGeom>
        </p:spPr>
      </p:pic>
    </p:spTree>
    <p:extLst>
      <p:ext uri="{BB962C8B-B14F-4D97-AF65-F5344CB8AC3E}">
        <p14:creationId xmlns:p14="http://schemas.microsoft.com/office/powerpoint/2010/main" val="332274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递归函数的效率</a:t>
            </a:r>
          </a:p>
        </p:txBody>
      </p:sp>
      <p:sp>
        <p:nvSpPr>
          <p:cNvPr id="37891" name="Rectangle 3"/>
          <p:cNvSpPr>
            <a:spLocks noGrp="1" noChangeArrowheads="1"/>
          </p:cNvSpPr>
          <p:nvPr>
            <p:ph idx="1"/>
          </p:nvPr>
        </p:nvSpPr>
        <p:spPr/>
        <p:txBody>
          <a:bodyPr/>
          <a:lstStyle/>
          <a:p>
            <a:pPr marL="0" indent="0">
              <a:buNone/>
            </a:pPr>
            <a:r>
              <a:rPr lang="en-US" altLang="zh-CN" sz="2000" kern="1200" dirty="0">
                <a:latin typeface="Courier New" pitchFamily="49" charset="0"/>
                <a:ea typeface="宋体" pitchFamily="2" charset="-122"/>
                <a:cs typeface="Courier New" pitchFamily="49" charset="0"/>
              </a:rPr>
              <a:t>#define N 1000</a:t>
            </a:r>
          </a:p>
          <a:p>
            <a:pPr marL="0" indent="0">
              <a:buNone/>
            </a:pPr>
            <a:endParaRPr lang="en-US" altLang="zh-CN" sz="2000" kern="1200" dirty="0">
              <a:latin typeface="Courier New" pitchFamily="49" charset="0"/>
              <a:ea typeface="宋体" pitchFamily="2" charset="-122"/>
              <a:cs typeface="Courier New" pitchFamily="49" charset="0"/>
            </a:endParaRPr>
          </a:p>
          <a:p>
            <a:pPr marL="0" indent="0">
              <a:buNone/>
            </a:pPr>
            <a:r>
              <a:rPr lang="en-US" altLang="zh-CN" sz="2000" kern="1200" dirty="0">
                <a:latin typeface="Courier New" pitchFamily="49" charset="0"/>
                <a:ea typeface="宋体" pitchFamily="2" charset="-122"/>
                <a:cs typeface="Courier New" pitchFamily="49" charset="0"/>
              </a:rPr>
              <a:t>int fib(int n)</a:t>
            </a:r>
          </a:p>
          <a:p>
            <a:pPr marL="0" indent="0">
              <a:buNone/>
            </a:pPr>
            <a:r>
              <a:rPr lang="en-US" altLang="zh-CN" sz="2000" kern="1200" dirty="0">
                <a:latin typeface="Courier New" pitchFamily="49" charset="0"/>
                <a:ea typeface="宋体" pitchFamily="2" charset="-122"/>
                <a:cs typeface="Courier New" pitchFamily="49" charset="0"/>
              </a:rPr>
              <a:t>{</a:t>
            </a:r>
          </a:p>
          <a:p>
            <a:pPr marL="0" indent="0">
              <a:buNone/>
            </a:pPr>
            <a:r>
              <a:rPr lang="pt-BR" altLang="zh-CN" sz="2000" kern="1200" dirty="0">
                <a:latin typeface="Courier New" pitchFamily="49" charset="0"/>
                <a:ea typeface="宋体" pitchFamily="2" charset="-122"/>
                <a:cs typeface="Courier New" pitchFamily="49" charset="0"/>
              </a:rPr>
              <a:t> 	</a:t>
            </a:r>
            <a:r>
              <a:rPr lang="en-US" altLang="zh-CN" sz="2000" kern="1200" dirty="0">
                <a:latin typeface="Courier New" pitchFamily="49" charset="0"/>
                <a:ea typeface="宋体" pitchFamily="2" charset="-122"/>
                <a:cs typeface="Courier New" pitchFamily="49" charset="0"/>
              </a:rPr>
              <a:t>int</a:t>
            </a:r>
            <a:r>
              <a:rPr lang="pt-BR" altLang="zh-CN" sz="2000" kern="1200" dirty="0">
                <a:latin typeface="Courier New" pitchFamily="49" charset="0"/>
                <a:ea typeface="宋体" pitchFamily="2" charset="-122"/>
                <a:cs typeface="Courier New" pitchFamily="49" charset="0"/>
              </a:rPr>
              <a:t> </a:t>
            </a:r>
            <a:r>
              <a:rPr lang="en-US" altLang="zh-CN" sz="2000" kern="1200" dirty="0">
                <a:latin typeface="Courier New" pitchFamily="49" charset="0"/>
                <a:ea typeface="宋体" pitchFamily="2" charset="-122"/>
                <a:cs typeface="Courier New" pitchFamily="49" charset="0"/>
              </a:rPr>
              <a:t>a</a:t>
            </a:r>
            <a:r>
              <a:rPr lang="pt-BR" altLang="zh-CN" sz="2000" kern="1200" dirty="0">
                <a:latin typeface="Courier New" pitchFamily="49" charset="0"/>
                <a:ea typeface="宋体" pitchFamily="2" charset="-122"/>
                <a:cs typeface="Courier New" pitchFamily="49" charset="0"/>
              </a:rPr>
              <a:t>[N];</a:t>
            </a:r>
          </a:p>
          <a:p>
            <a:pPr marL="0" indent="0">
              <a:buNone/>
            </a:pPr>
            <a:r>
              <a:rPr lang="en-US" altLang="zh-CN" sz="2000" kern="1200" dirty="0">
                <a:latin typeface="Courier New" pitchFamily="49" charset="0"/>
                <a:ea typeface="宋体" pitchFamily="2" charset="-122"/>
                <a:cs typeface="Courier New" pitchFamily="49" charset="0"/>
              </a:rPr>
              <a:t> 	// base case</a:t>
            </a:r>
          </a:p>
          <a:p>
            <a:pPr marL="0" indent="0">
              <a:buNone/>
            </a:pPr>
            <a:r>
              <a:rPr lang="nl-NL" altLang="zh-CN" sz="2000" kern="1200" dirty="0">
                <a:latin typeface="Courier New" pitchFamily="49" charset="0"/>
                <a:ea typeface="宋体" pitchFamily="2" charset="-122"/>
                <a:cs typeface="Courier New" pitchFamily="49" charset="0"/>
              </a:rPr>
              <a:t>	a[1] = a[2] = 1;</a:t>
            </a:r>
          </a:p>
          <a:p>
            <a:pPr marL="0" indent="0">
              <a:buNone/>
            </a:pPr>
            <a:r>
              <a:rPr lang="nn-NO" altLang="zh-CN" sz="2000" kern="1200" dirty="0">
                <a:latin typeface="Courier New" pitchFamily="49" charset="0"/>
                <a:ea typeface="宋体" pitchFamily="2" charset="-122"/>
                <a:cs typeface="Courier New" pitchFamily="49" charset="0"/>
              </a:rPr>
              <a:t>	for (int i = 3; i &lt;= N; i++)</a:t>
            </a:r>
          </a:p>
          <a:p>
            <a:pPr marL="0" indent="0">
              <a:buNone/>
            </a:pPr>
            <a:r>
              <a:rPr lang="nn-NO" altLang="zh-CN" sz="2000" kern="1200" dirty="0">
                <a:latin typeface="Courier New" pitchFamily="49" charset="0"/>
                <a:ea typeface="宋体" pitchFamily="2" charset="-122"/>
                <a:cs typeface="Courier New" pitchFamily="49" charset="0"/>
              </a:rPr>
              <a:t>		a[i] = a[i - 1] + a[i - 2];</a:t>
            </a:r>
          </a:p>
          <a:p>
            <a:pPr marL="0" indent="0">
              <a:buNone/>
            </a:pPr>
            <a:r>
              <a:rPr lang="en-US" altLang="zh-CN" sz="2000" kern="1200" dirty="0">
                <a:latin typeface="Courier New" pitchFamily="49" charset="0"/>
                <a:ea typeface="宋体" pitchFamily="2" charset="-122"/>
                <a:cs typeface="Courier New" pitchFamily="49" charset="0"/>
              </a:rPr>
              <a:t>	return a[n];</a:t>
            </a:r>
          </a:p>
          <a:p>
            <a:pPr marL="0" indent="0">
              <a:buNone/>
            </a:pPr>
            <a:r>
              <a:rPr lang="en-US" altLang="zh-CN" sz="2000" kern="1200" dirty="0">
                <a:latin typeface="Courier New" pitchFamily="49" charset="0"/>
                <a:ea typeface="宋体" pitchFamily="2" charset="-122"/>
                <a:cs typeface="Courier New" pitchFamily="49" charset="0"/>
              </a:rPr>
              <a:t>}</a:t>
            </a:r>
          </a:p>
          <a:p>
            <a:pPr lvl="1">
              <a:lnSpc>
                <a:spcPct val="90000"/>
              </a:lnSpc>
            </a:pPr>
            <a:endParaRPr lang="en-US" altLang="zh-CN" b="1" dirty="0"/>
          </a:p>
        </p:txBody>
      </p:sp>
      <p:sp>
        <p:nvSpPr>
          <p:cNvPr id="3789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352851EB-5F24-4622-BA00-72672E8EF3C9}" type="slidenum">
              <a:rPr lang="en-US" altLang="zh-CN" sz="1200">
                <a:ea typeface="楷体_GB2312" pitchFamily="49" charset="-122"/>
              </a:rPr>
              <a:pPr algn="r" eaLnBrk="1" hangingPunct="1"/>
              <a:t>46</a:t>
            </a:fld>
            <a:endParaRPr lang="en-US" altLang="zh-CN" sz="1200">
              <a:ea typeface="楷体_GB2312" pitchFamily="49" charset="-122"/>
            </a:endParaRPr>
          </a:p>
        </p:txBody>
      </p:sp>
    </p:spTree>
    <p:extLst>
      <p:ext uri="{BB962C8B-B14F-4D97-AF65-F5344CB8AC3E}">
        <p14:creationId xmlns:p14="http://schemas.microsoft.com/office/powerpoint/2010/main" val="265582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递归函数的效率</a:t>
            </a:r>
          </a:p>
        </p:txBody>
      </p:sp>
      <p:sp>
        <p:nvSpPr>
          <p:cNvPr id="37891" name="Rectangle 3"/>
          <p:cNvSpPr>
            <a:spLocks noGrp="1" noChangeArrowheads="1"/>
          </p:cNvSpPr>
          <p:nvPr>
            <p:ph idx="1"/>
          </p:nvPr>
        </p:nvSpPr>
        <p:spPr/>
        <p:txBody>
          <a:bodyPr/>
          <a:lstStyle/>
          <a:p>
            <a:pPr marL="0" indent="0">
              <a:buNone/>
            </a:pPr>
            <a:endParaRPr lang="en-US" altLang="zh-CN" sz="2000" kern="1200" dirty="0">
              <a:latin typeface="Courier New" pitchFamily="49" charset="0"/>
              <a:ea typeface="宋体" pitchFamily="2" charset="-122"/>
              <a:cs typeface="Courier New" pitchFamily="49" charset="0"/>
            </a:endParaRPr>
          </a:p>
          <a:p>
            <a:pPr marL="0" indent="0">
              <a:buNone/>
            </a:pPr>
            <a:r>
              <a:rPr lang="en-US" altLang="zh-CN" sz="2000" kern="1200" dirty="0">
                <a:latin typeface="Courier New" pitchFamily="49" charset="0"/>
                <a:ea typeface="宋体" pitchFamily="2" charset="-122"/>
                <a:cs typeface="Courier New" pitchFamily="49" charset="0"/>
              </a:rPr>
              <a:t>int fib(int n) </a:t>
            </a:r>
          </a:p>
          <a:p>
            <a:pPr marL="0" indent="0">
              <a:buNone/>
            </a:pPr>
            <a:r>
              <a:rPr lang="en-US" altLang="zh-CN" sz="2000" kern="1200" dirty="0">
                <a:latin typeface="Courier New" pitchFamily="49" charset="0"/>
                <a:ea typeface="宋体" pitchFamily="2" charset="-122"/>
                <a:cs typeface="Courier New" pitchFamily="49" charset="0"/>
              </a:rPr>
              <a:t>{</a:t>
            </a:r>
          </a:p>
          <a:p>
            <a:pPr marL="0" indent="0">
              <a:buNone/>
            </a:pPr>
            <a:r>
              <a:rPr lang="en-US" altLang="zh-CN" sz="2000" kern="1200" dirty="0">
                <a:latin typeface="Courier New" pitchFamily="49" charset="0"/>
                <a:ea typeface="宋体" pitchFamily="2" charset="-122"/>
                <a:cs typeface="Courier New" pitchFamily="49" charset="0"/>
              </a:rPr>
              <a:t>	if (n == 2 || n == 1)</a:t>
            </a:r>
          </a:p>
          <a:p>
            <a:pPr marL="0" indent="0">
              <a:buNone/>
            </a:pPr>
            <a:r>
              <a:rPr lang="en-US" altLang="zh-CN" sz="2000" kern="1200" dirty="0">
                <a:latin typeface="Courier New" pitchFamily="49" charset="0"/>
                <a:ea typeface="宋体" pitchFamily="2" charset="-122"/>
                <a:cs typeface="Courier New" pitchFamily="49" charset="0"/>
              </a:rPr>
              <a:t>		return 1;</a:t>
            </a:r>
          </a:p>
          <a:p>
            <a:pPr marL="0" indent="0">
              <a:buNone/>
            </a:pPr>
            <a:endParaRPr lang="en-US" altLang="zh-CN" sz="2000" kern="1200" dirty="0">
              <a:latin typeface="Courier New" pitchFamily="49" charset="0"/>
              <a:ea typeface="宋体" pitchFamily="2" charset="-122"/>
              <a:cs typeface="Courier New" pitchFamily="49" charset="0"/>
            </a:endParaRPr>
          </a:p>
          <a:p>
            <a:pPr marL="0" indent="0">
              <a:buNone/>
            </a:pPr>
            <a:r>
              <a:rPr lang="en-US" altLang="zh-CN" sz="2000" kern="1200" dirty="0">
                <a:latin typeface="Courier New" pitchFamily="49" charset="0"/>
                <a:ea typeface="宋体" pitchFamily="2" charset="-122"/>
                <a:cs typeface="Courier New" pitchFamily="49" charset="0"/>
              </a:rPr>
              <a:t>	int </a:t>
            </a:r>
            <a:r>
              <a:rPr lang="en-US" altLang="zh-CN" sz="2000" kern="1200" dirty="0" err="1">
                <a:latin typeface="Courier New" pitchFamily="49" charset="0"/>
                <a:ea typeface="宋体" pitchFamily="2" charset="-122"/>
                <a:cs typeface="Courier New" pitchFamily="49" charset="0"/>
              </a:rPr>
              <a:t>prev</a:t>
            </a:r>
            <a:r>
              <a:rPr lang="en-US" altLang="zh-CN" sz="2000" kern="1200" dirty="0">
                <a:latin typeface="Courier New" pitchFamily="49" charset="0"/>
                <a:ea typeface="宋体" pitchFamily="2" charset="-122"/>
                <a:cs typeface="Courier New" pitchFamily="49" charset="0"/>
              </a:rPr>
              <a:t> = 1, </a:t>
            </a:r>
            <a:r>
              <a:rPr lang="en-US" altLang="zh-CN" sz="2000" kern="1200" dirty="0" err="1">
                <a:latin typeface="Courier New" pitchFamily="49" charset="0"/>
                <a:ea typeface="宋体" pitchFamily="2" charset="-122"/>
                <a:cs typeface="Courier New" pitchFamily="49" charset="0"/>
              </a:rPr>
              <a:t>curr</a:t>
            </a:r>
            <a:r>
              <a:rPr lang="en-US" altLang="zh-CN" sz="2000" kern="1200" dirty="0">
                <a:latin typeface="Courier New" pitchFamily="49" charset="0"/>
                <a:ea typeface="宋体" pitchFamily="2" charset="-122"/>
                <a:cs typeface="Courier New" pitchFamily="49" charset="0"/>
              </a:rPr>
              <a:t> = 1;</a:t>
            </a:r>
          </a:p>
          <a:p>
            <a:pPr marL="0" indent="0">
              <a:buNone/>
            </a:pPr>
            <a:r>
              <a:rPr lang="en-US" altLang="zh-CN" sz="2000" kern="1200" dirty="0">
                <a:latin typeface="Courier New" pitchFamily="49" charset="0"/>
                <a:ea typeface="宋体" pitchFamily="2" charset="-122"/>
                <a:cs typeface="Courier New" pitchFamily="49" charset="0"/>
              </a:rPr>
              <a:t>	for (int </a:t>
            </a:r>
            <a:r>
              <a:rPr lang="en-US" altLang="zh-CN" sz="2000" kern="1200" dirty="0" err="1">
                <a:latin typeface="Courier New" pitchFamily="49" charset="0"/>
                <a:ea typeface="宋体" pitchFamily="2" charset="-122"/>
                <a:cs typeface="Courier New" pitchFamily="49" charset="0"/>
              </a:rPr>
              <a:t>i</a:t>
            </a:r>
            <a:r>
              <a:rPr lang="en-US" altLang="zh-CN" sz="2000" kern="1200" dirty="0">
                <a:latin typeface="Courier New" pitchFamily="49" charset="0"/>
                <a:ea typeface="宋体" pitchFamily="2" charset="-122"/>
                <a:cs typeface="Courier New" pitchFamily="49" charset="0"/>
              </a:rPr>
              <a:t> = 3; </a:t>
            </a:r>
            <a:r>
              <a:rPr lang="en-US" altLang="zh-CN" sz="2000" kern="1200" dirty="0" err="1">
                <a:latin typeface="Courier New" pitchFamily="49" charset="0"/>
                <a:ea typeface="宋体" pitchFamily="2" charset="-122"/>
                <a:cs typeface="Courier New" pitchFamily="49" charset="0"/>
              </a:rPr>
              <a:t>i</a:t>
            </a:r>
            <a:r>
              <a:rPr lang="en-US" altLang="zh-CN" sz="2000" kern="1200" dirty="0">
                <a:latin typeface="Courier New" pitchFamily="49" charset="0"/>
                <a:ea typeface="宋体" pitchFamily="2" charset="-122"/>
                <a:cs typeface="Courier New" pitchFamily="49" charset="0"/>
              </a:rPr>
              <a:t> &lt;= n; </a:t>
            </a:r>
            <a:r>
              <a:rPr lang="en-US" altLang="zh-CN" sz="2000" kern="1200" dirty="0" err="1">
                <a:latin typeface="Courier New" pitchFamily="49" charset="0"/>
                <a:ea typeface="宋体" pitchFamily="2" charset="-122"/>
                <a:cs typeface="Courier New" pitchFamily="49" charset="0"/>
              </a:rPr>
              <a:t>i</a:t>
            </a:r>
            <a:r>
              <a:rPr lang="en-US" altLang="zh-CN" sz="2000" kern="1200" dirty="0">
                <a:latin typeface="Courier New" pitchFamily="49" charset="0"/>
                <a:ea typeface="宋体" pitchFamily="2" charset="-122"/>
                <a:cs typeface="Courier New" pitchFamily="49" charset="0"/>
              </a:rPr>
              <a:t>++) </a:t>
            </a:r>
          </a:p>
          <a:p>
            <a:pPr marL="0" indent="0">
              <a:buNone/>
            </a:pPr>
            <a:r>
              <a:rPr lang="en-US" altLang="zh-CN" sz="2000" kern="1200" dirty="0">
                <a:latin typeface="Courier New" pitchFamily="49" charset="0"/>
                <a:ea typeface="宋体" pitchFamily="2" charset="-122"/>
                <a:cs typeface="Courier New" pitchFamily="49" charset="0"/>
              </a:rPr>
              <a:t>	{</a:t>
            </a:r>
          </a:p>
          <a:p>
            <a:pPr marL="0" indent="0">
              <a:buNone/>
            </a:pPr>
            <a:r>
              <a:rPr lang="en-US" altLang="zh-CN" sz="2000" kern="1200" dirty="0">
                <a:latin typeface="Courier New" pitchFamily="49" charset="0"/>
                <a:ea typeface="宋体" pitchFamily="2" charset="-122"/>
                <a:cs typeface="Courier New" pitchFamily="49" charset="0"/>
              </a:rPr>
              <a:t>		int sum = </a:t>
            </a:r>
            <a:r>
              <a:rPr lang="en-US" altLang="zh-CN" sz="2000" kern="1200" dirty="0" err="1">
                <a:latin typeface="Courier New" pitchFamily="49" charset="0"/>
                <a:ea typeface="宋体" pitchFamily="2" charset="-122"/>
                <a:cs typeface="Courier New" pitchFamily="49" charset="0"/>
              </a:rPr>
              <a:t>prev</a:t>
            </a:r>
            <a:r>
              <a:rPr lang="en-US" altLang="zh-CN" sz="2000" kern="1200" dirty="0">
                <a:latin typeface="Courier New" pitchFamily="49" charset="0"/>
                <a:ea typeface="宋体" pitchFamily="2" charset="-122"/>
                <a:cs typeface="Courier New" pitchFamily="49" charset="0"/>
              </a:rPr>
              <a:t> + </a:t>
            </a:r>
            <a:r>
              <a:rPr lang="en-US" altLang="zh-CN" sz="2000" kern="1200" dirty="0" err="1">
                <a:latin typeface="Courier New" pitchFamily="49" charset="0"/>
                <a:ea typeface="宋体" pitchFamily="2" charset="-122"/>
                <a:cs typeface="Courier New" pitchFamily="49" charset="0"/>
              </a:rPr>
              <a:t>curr</a:t>
            </a:r>
            <a:r>
              <a:rPr lang="en-US" altLang="zh-CN" sz="2000" kern="1200" dirty="0">
                <a:latin typeface="Courier New" pitchFamily="49" charset="0"/>
                <a:ea typeface="宋体" pitchFamily="2" charset="-122"/>
                <a:cs typeface="Courier New" pitchFamily="49" charset="0"/>
              </a:rPr>
              <a:t>;</a:t>
            </a:r>
          </a:p>
          <a:p>
            <a:pPr marL="0" indent="0">
              <a:buNone/>
            </a:pPr>
            <a:r>
              <a:rPr lang="en-US" altLang="zh-CN" sz="2000" kern="1200" dirty="0">
                <a:latin typeface="Courier New" pitchFamily="49" charset="0"/>
                <a:ea typeface="宋体" pitchFamily="2" charset="-122"/>
                <a:cs typeface="Courier New" pitchFamily="49" charset="0"/>
              </a:rPr>
              <a:t>		</a:t>
            </a:r>
            <a:r>
              <a:rPr lang="en-US" altLang="zh-CN" sz="2000" kern="1200" dirty="0" err="1">
                <a:latin typeface="Courier New" pitchFamily="49" charset="0"/>
                <a:ea typeface="宋体" pitchFamily="2" charset="-122"/>
                <a:cs typeface="Courier New" pitchFamily="49" charset="0"/>
              </a:rPr>
              <a:t>prev</a:t>
            </a:r>
            <a:r>
              <a:rPr lang="en-US" altLang="zh-CN" sz="2000" kern="1200" dirty="0">
                <a:latin typeface="Courier New" pitchFamily="49" charset="0"/>
                <a:ea typeface="宋体" pitchFamily="2" charset="-122"/>
                <a:cs typeface="Courier New" pitchFamily="49" charset="0"/>
              </a:rPr>
              <a:t> = </a:t>
            </a:r>
            <a:r>
              <a:rPr lang="en-US" altLang="zh-CN" sz="2000" kern="1200" dirty="0" err="1">
                <a:latin typeface="Courier New" pitchFamily="49" charset="0"/>
                <a:ea typeface="宋体" pitchFamily="2" charset="-122"/>
                <a:cs typeface="Courier New" pitchFamily="49" charset="0"/>
              </a:rPr>
              <a:t>curr</a:t>
            </a:r>
            <a:r>
              <a:rPr lang="en-US" altLang="zh-CN" sz="2000" kern="1200" dirty="0">
                <a:latin typeface="Courier New" pitchFamily="49" charset="0"/>
                <a:ea typeface="宋体" pitchFamily="2" charset="-122"/>
                <a:cs typeface="Courier New" pitchFamily="49" charset="0"/>
              </a:rPr>
              <a:t>;</a:t>
            </a:r>
          </a:p>
          <a:p>
            <a:pPr marL="0" indent="0">
              <a:buNone/>
            </a:pPr>
            <a:r>
              <a:rPr lang="en-US" altLang="zh-CN" sz="2000" kern="1200" dirty="0">
                <a:latin typeface="Courier New" pitchFamily="49" charset="0"/>
                <a:ea typeface="宋体" pitchFamily="2" charset="-122"/>
                <a:cs typeface="Courier New" pitchFamily="49" charset="0"/>
              </a:rPr>
              <a:t>		</a:t>
            </a:r>
            <a:r>
              <a:rPr lang="en-US" altLang="zh-CN" sz="2000" kern="1200" dirty="0" err="1">
                <a:latin typeface="Courier New" pitchFamily="49" charset="0"/>
                <a:ea typeface="宋体" pitchFamily="2" charset="-122"/>
                <a:cs typeface="Courier New" pitchFamily="49" charset="0"/>
              </a:rPr>
              <a:t>curr</a:t>
            </a:r>
            <a:r>
              <a:rPr lang="en-US" altLang="zh-CN" sz="2000" kern="1200" dirty="0">
                <a:latin typeface="Courier New" pitchFamily="49" charset="0"/>
                <a:ea typeface="宋体" pitchFamily="2" charset="-122"/>
                <a:cs typeface="Courier New" pitchFamily="49" charset="0"/>
              </a:rPr>
              <a:t> = sum;</a:t>
            </a:r>
          </a:p>
          <a:p>
            <a:pPr marL="0" indent="0">
              <a:buNone/>
            </a:pPr>
            <a:r>
              <a:rPr lang="en-US" altLang="zh-CN" sz="2000" kern="1200" dirty="0">
                <a:latin typeface="Courier New" pitchFamily="49" charset="0"/>
                <a:ea typeface="宋体" pitchFamily="2" charset="-122"/>
                <a:cs typeface="Courier New" pitchFamily="49" charset="0"/>
              </a:rPr>
              <a:t>	}</a:t>
            </a:r>
          </a:p>
          <a:p>
            <a:pPr marL="0" indent="0">
              <a:buNone/>
            </a:pPr>
            <a:r>
              <a:rPr lang="en-US" altLang="zh-CN" sz="2000" kern="1200" dirty="0">
                <a:latin typeface="Courier New" pitchFamily="49" charset="0"/>
                <a:ea typeface="宋体" pitchFamily="2" charset="-122"/>
                <a:cs typeface="Courier New" pitchFamily="49" charset="0"/>
              </a:rPr>
              <a:t>		return </a:t>
            </a:r>
            <a:r>
              <a:rPr lang="en-US" altLang="zh-CN" sz="2000" kern="1200" dirty="0" err="1">
                <a:latin typeface="Courier New" pitchFamily="49" charset="0"/>
                <a:ea typeface="宋体" pitchFamily="2" charset="-122"/>
                <a:cs typeface="Courier New" pitchFamily="49" charset="0"/>
              </a:rPr>
              <a:t>curr</a:t>
            </a:r>
            <a:r>
              <a:rPr lang="en-US" altLang="zh-CN" sz="2000" kern="1200" dirty="0">
                <a:latin typeface="Courier New" pitchFamily="49" charset="0"/>
                <a:ea typeface="宋体" pitchFamily="2" charset="-122"/>
                <a:cs typeface="Courier New" pitchFamily="49" charset="0"/>
              </a:rPr>
              <a:t>;</a:t>
            </a:r>
          </a:p>
          <a:p>
            <a:pPr marL="0" indent="0">
              <a:buNone/>
            </a:pPr>
            <a:r>
              <a:rPr lang="en-US" altLang="zh-CN" sz="2000" kern="1200" dirty="0">
                <a:latin typeface="Courier New" pitchFamily="49" charset="0"/>
                <a:ea typeface="宋体" pitchFamily="2" charset="-122"/>
                <a:cs typeface="Courier New" pitchFamily="49" charset="0"/>
              </a:rPr>
              <a:t>}</a:t>
            </a:r>
            <a:endParaRPr lang="en-US" altLang="zh-CN" b="1" dirty="0"/>
          </a:p>
        </p:txBody>
      </p:sp>
      <p:sp>
        <p:nvSpPr>
          <p:cNvPr id="3789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352851EB-5F24-4622-BA00-72672E8EF3C9}" type="slidenum">
              <a:rPr lang="en-US" altLang="zh-CN" sz="1200">
                <a:ea typeface="楷体_GB2312" pitchFamily="49" charset="-122"/>
              </a:rPr>
              <a:pPr algn="r" eaLnBrk="1" hangingPunct="1"/>
              <a:t>47</a:t>
            </a:fld>
            <a:endParaRPr lang="en-US" altLang="zh-CN" sz="1200">
              <a:ea typeface="楷体_GB2312" pitchFamily="49" charset="-122"/>
            </a:endParaRPr>
          </a:p>
        </p:txBody>
      </p:sp>
    </p:spTree>
    <p:extLst>
      <p:ext uri="{BB962C8B-B14F-4D97-AF65-F5344CB8AC3E}">
        <p14:creationId xmlns:p14="http://schemas.microsoft.com/office/powerpoint/2010/main" val="4153701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7403" y="2278063"/>
            <a:ext cx="5940000" cy="1080000"/>
          </a:xfrm>
        </p:spPr>
        <p:txBody>
          <a:bodyPr anchor="ctr"/>
          <a:lstStyle/>
          <a:p>
            <a:pPr eaLnBrk="1" hangingPunct="1"/>
            <a:r>
              <a:rPr lang="zh-CN" altLang="en-US" b="0" kern="1200" dirty="0">
                <a:latin typeface="+mn-ea"/>
              </a:rPr>
              <a:t>单模块</a:t>
            </a:r>
            <a:r>
              <a:rPr lang="zh-CN" altLang="zh-CN" b="0" kern="1200" dirty="0">
                <a:latin typeface="+mn-ea"/>
              </a:rPr>
              <a:t>（</a:t>
            </a:r>
            <a:r>
              <a:rPr lang="en-US" altLang="zh-CN" sz="3200" b="0" dirty="0">
                <a:solidFill>
                  <a:srgbClr val="FF0000"/>
                </a:solidFill>
              </a:rPr>
              <a:t>Single module</a:t>
            </a:r>
            <a:r>
              <a:rPr lang="zh-CN" altLang="zh-CN" b="0" kern="1200" dirty="0">
                <a:latin typeface="+mn-ea"/>
              </a:rPr>
              <a:t>）</a:t>
            </a:r>
            <a:endParaRPr lang="zh-CN" altLang="en-US" b="0" dirty="0"/>
          </a:p>
        </p:txBody>
      </p:sp>
      <p:sp>
        <p:nvSpPr>
          <p:cNvPr id="3076" name="Rectangle 3"/>
          <p:cNvSpPr>
            <a:spLocks noGrp="1" noChangeArrowheads="1"/>
          </p:cNvSpPr>
          <p:nvPr>
            <p:ph type="subTitle" idx="1"/>
          </p:nvPr>
        </p:nvSpPr>
        <p:spPr>
          <a:xfrm>
            <a:off x="821161" y="3519010"/>
            <a:ext cx="5940000" cy="1080000"/>
          </a:xfrm>
        </p:spPr>
        <p:txBody>
          <a:bodyPr anchor="ctr"/>
          <a:lstStyle/>
          <a:p>
            <a:pPr algn="l"/>
            <a:r>
              <a:rPr lang="zh-CN" altLang="en-US" sz="2000" b="0" kern="1200" dirty="0">
                <a:latin typeface="+mn-ea"/>
              </a:rPr>
              <a:t>    多模块</a:t>
            </a:r>
            <a:r>
              <a:rPr lang="zh-CN" altLang="zh-CN" sz="2000" b="0" kern="1200" dirty="0">
                <a:latin typeface="+mn-ea"/>
              </a:rPr>
              <a:t>（</a:t>
            </a:r>
            <a:r>
              <a:rPr lang="en-US" altLang="zh-CN" sz="2400" b="0" dirty="0">
                <a:solidFill>
                  <a:srgbClr val="FF0000"/>
                </a:solidFill>
              </a:rPr>
              <a:t>Multiple modules</a:t>
            </a:r>
            <a:r>
              <a:rPr lang="zh-CN" altLang="zh-CN" sz="2000" b="0" kern="1200" dirty="0">
                <a:latin typeface="+mn-ea"/>
              </a:rPr>
              <a:t>）</a:t>
            </a:r>
            <a:endParaRPr lang="en-US" altLang="zh-CN" sz="2000" b="0" dirty="0"/>
          </a:p>
        </p:txBody>
      </p:sp>
      <p:sp>
        <p:nvSpPr>
          <p:cNvPr id="3077" name="Rectangle 8"/>
          <p:cNvSpPr>
            <a:spLocks noChangeArrowheads="1"/>
          </p:cNvSpPr>
          <p:nvPr/>
        </p:nvSpPr>
        <p:spPr bwMode="auto">
          <a:xfrm>
            <a:off x="9210535" y="5876926"/>
            <a:ext cx="1149921" cy="50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p>
            <a:r>
              <a:rPr lang="zh-CN" altLang="en-US" sz="2800" dirty="0">
                <a:solidFill>
                  <a:schemeClr val="bg1"/>
                </a:solidFill>
                <a:latin typeface="华文中宋" pitchFamily="2" charset="-122"/>
                <a:ea typeface="华文中宋" pitchFamily="2" charset="-122"/>
              </a:rPr>
              <a:t>刘奇志</a:t>
            </a:r>
          </a:p>
        </p:txBody>
      </p:sp>
      <p:sp>
        <p:nvSpPr>
          <p:cNvPr id="6" name="内容占位符 2">
            <a:extLst>
              <a:ext uri="{FF2B5EF4-FFF2-40B4-BE49-F238E27FC236}">
                <a16:creationId xmlns:a16="http://schemas.microsoft.com/office/drawing/2014/main" id="{F44365F6-BB5A-4F4B-90F0-B1C223BDA7A9}"/>
              </a:ext>
            </a:extLst>
          </p:cNvPr>
          <p:cNvSpPr txBox="1">
            <a:spLocks/>
          </p:cNvSpPr>
          <p:nvPr/>
        </p:nvSpPr>
        <p:spPr bwMode="auto">
          <a:xfrm>
            <a:off x="6635266" y="1673805"/>
            <a:ext cx="5529932" cy="3590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0" indent="0" algn="ctr" rtl="0" eaLnBrk="0" fontAlgn="base" hangingPunct="0">
              <a:spcBef>
                <a:spcPct val="20000"/>
              </a:spcBef>
              <a:spcAft>
                <a:spcPct val="0"/>
              </a:spcAft>
              <a:buSzPct val="80000"/>
              <a:buNone/>
              <a:defRPr sz="2800" b="1">
                <a:solidFill>
                  <a:schemeClr val="tx1"/>
                </a:solidFill>
                <a:latin typeface="华文中宋" pitchFamily="2" charset="-122"/>
                <a:ea typeface="华文中宋" pitchFamily="2" charset="-122"/>
                <a:cs typeface="华文中宋" pitchFamily="2" charset="-122"/>
              </a:defRPr>
            </a:lvl1pPr>
            <a:lvl2pPr marL="457200" indent="0" algn="ctr" rtl="0" eaLnBrk="0" fontAlgn="base" hangingPunct="0">
              <a:spcBef>
                <a:spcPct val="20000"/>
              </a:spcBef>
              <a:spcAft>
                <a:spcPct val="0"/>
              </a:spcAft>
              <a:buSzPct val="80000"/>
              <a:buNone/>
              <a:defRPr kumimoji="1" sz="2400">
                <a:solidFill>
                  <a:schemeClr val="tx1"/>
                </a:solidFill>
                <a:latin typeface="华文中宋" pitchFamily="2" charset="-122"/>
                <a:ea typeface="华文中宋" pitchFamily="2" charset="-122"/>
                <a:cs typeface="华文中宋" pitchFamily="2" charset="-122"/>
              </a:defRPr>
            </a:lvl2pPr>
            <a:lvl3pPr marL="914400" indent="0" algn="ctr" rtl="0" eaLnBrk="0" fontAlgn="base" hangingPunct="0">
              <a:spcBef>
                <a:spcPct val="20000"/>
              </a:spcBef>
              <a:spcAft>
                <a:spcPct val="0"/>
              </a:spcAft>
              <a:buSzPct val="80000"/>
              <a:buFont typeface="Arial" charset="0"/>
              <a:buNone/>
              <a:defRPr kumimoji="1" sz="2000">
                <a:solidFill>
                  <a:schemeClr val="tx1"/>
                </a:solidFill>
                <a:latin typeface="华文中宋" pitchFamily="2" charset="-122"/>
                <a:ea typeface="华文中宋" pitchFamily="2" charset="-122"/>
                <a:cs typeface="华文中宋" pitchFamily="2" charset="-122"/>
              </a:defRPr>
            </a:lvl3pPr>
            <a:lvl4pPr marL="1371600" indent="0" algn="ctr" rtl="0" eaLnBrk="0" fontAlgn="base" hangingPunct="0">
              <a:spcBef>
                <a:spcPct val="20000"/>
              </a:spcBef>
              <a:spcAft>
                <a:spcPct val="0"/>
              </a:spcAft>
              <a:buSzPct val="80000"/>
              <a:buFont typeface="Wingdings" pitchFamily="2" charset="2"/>
              <a:buNone/>
              <a:defRPr kumimoji="1" sz="2000">
                <a:solidFill>
                  <a:schemeClr val="tx1"/>
                </a:solidFill>
                <a:latin typeface="华文中宋" pitchFamily="2" charset="-122"/>
                <a:ea typeface="华文中宋" pitchFamily="2" charset="-122"/>
                <a:cs typeface="华文中宋" pitchFamily="2" charset="-122"/>
              </a:defRPr>
            </a:lvl4pPr>
            <a:lvl5pPr marL="1828800" indent="0" algn="ctr" rtl="0" eaLnBrk="0" fontAlgn="base" hangingPunct="0">
              <a:spcBef>
                <a:spcPct val="20000"/>
              </a:spcBef>
              <a:spcAft>
                <a:spcPct val="0"/>
              </a:spcAft>
              <a:buSzPct val="80000"/>
              <a:buFont typeface="Arial" charset="0"/>
              <a:buNone/>
              <a:defRPr kumimoji="1" sz="2000">
                <a:solidFill>
                  <a:schemeClr val="tx1"/>
                </a:solidFill>
                <a:latin typeface="Arial" charset="0"/>
                <a:ea typeface="+mn-ea"/>
                <a:cs typeface="楷体_GB2312" charset="0"/>
              </a:defRPr>
            </a:lvl5pPr>
            <a:lvl6pPr marL="2286000" indent="0" algn="ctr" rtl="0" fontAlgn="base">
              <a:spcBef>
                <a:spcPct val="20000"/>
              </a:spcBef>
              <a:spcAft>
                <a:spcPct val="0"/>
              </a:spcAft>
              <a:buSzPct val="80000"/>
              <a:buFont typeface="Arial" charset="0"/>
              <a:buNone/>
              <a:defRPr>
                <a:solidFill>
                  <a:schemeClr val="tx1"/>
                </a:solidFill>
                <a:latin typeface="Arial" charset="0"/>
                <a:ea typeface="+mn-ea"/>
              </a:defRPr>
            </a:lvl6pPr>
            <a:lvl7pPr marL="2743200" indent="0" algn="ctr" rtl="0" fontAlgn="base">
              <a:spcBef>
                <a:spcPct val="20000"/>
              </a:spcBef>
              <a:spcAft>
                <a:spcPct val="0"/>
              </a:spcAft>
              <a:buSzPct val="80000"/>
              <a:buFont typeface="Arial" charset="0"/>
              <a:buNone/>
              <a:defRPr>
                <a:solidFill>
                  <a:schemeClr val="tx1"/>
                </a:solidFill>
                <a:latin typeface="Arial" charset="0"/>
                <a:ea typeface="+mn-ea"/>
              </a:defRPr>
            </a:lvl7pPr>
            <a:lvl8pPr marL="3200400" indent="0" algn="ctr" rtl="0" fontAlgn="base">
              <a:spcBef>
                <a:spcPct val="20000"/>
              </a:spcBef>
              <a:spcAft>
                <a:spcPct val="0"/>
              </a:spcAft>
              <a:buSzPct val="80000"/>
              <a:buFont typeface="Arial" charset="0"/>
              <a:buNone/>
              <a:defRPr>
                <a:solidFill>
                  <a:schemeClr val="tx1"/>
                </a:solidFill>
                <a:latin typeface="Arial" charset="0"/>
                <a:ea typeface="+mn-ea"/>
              </a:defRPr>
            </a:lvl8pPr>
            <a:lvl9pPr marL="3657600" indent="0" algn="ctr" rtl="0" fontAlgn="base">
              <a:spcBef>
                <a:spcPct val="20000"/>
              </a:spcBef>
              <a:spcAft>
                <a:spcPct val="0"/>
              </a:spcAft>
              <a:buSzPct val="80000"/>
              <a:buFont typeface="Arial" charset="0"/>
              <a:buNone/>
              <a:defRPr>
                <a:solidFill>
                  <a:schemeClr val="tx1"/>
                </a:solidFill>
                <a:latin typeface="Arial" charset="0"/>
                <a:ea typeface="+mn-ea"/>
              </a:defRPr>
            </a:lvl9pPr>
          </a:lstStyle>
          <a:p>
            <a:pPr algn="l"/>
            <a:r>
              <a:rPr lang="zh-CN" altLang="en-US" sz="2400" kern="0" dirty="0"/>
              <a:t>起步：</a:t>
            </a:r>
            <a:endParaRPr lang="en-US" altLang="zh-CN" sz="2400" kern="0" dirty="0"/>
          </a:p>
          <a:p>
            <a:pPr lvl="1" algn="l"/>
            <a:r>
              <a:rPr lang="zh-CN" altLang="en-US" sz="2000" kern="0" dirty="0"/>
              <a:t>认知与体验（硬件、软件、程序与</a:t>
            </a:r>
            <a:r>
              <a:rPr lang="en-US" altLang="zh-CN" sz="2000" kern="0" dirty="0"/>
              <a:t>C</a:t>
            </a:r>
            <a:r>
              <a:rPr lang="zh-CN" altLang="en-US" sz="2000" kern="0" dirty="0"/>
              <a:t>语言）</a:t>
            </a:r>
            <a:endParaRPr lang="en-US" altLang="zh-CN" sz="2000" kern="0" dirty="0"/>
          </a:p>
          <a:p>
            <a:pPr algn="l"/>
            <a:r>
              <a:rPr lang="zh-CN" altLang="en-US" sz="2400" kern="0" dirty="0">
                <a:solidFill>
                  <a:srgbClr val="FF0000"/>
                </a:solidFill>
              </a:rPr>
              <a:t>进阶：</a:t>
            </a:r>
            <a:endParaRPr lang="en-US" altLang="zh-CN" sz="2400" kern="0" dirty="0">
              <a:solidFill>
                <a:srgbClr val="FF0000"/>
              </a:solidFill>
            </a:endParaRPr>
          </a:p>
          <a:p>
            <a:pPr lvl="1" algn="l"/>
            <a:r>
              <a:rPr lang="zh-CN" altLang="en-US" sz="2000" kern="0" dirty="0"/>
              <a:t>判断与推理（流程控制方法、语句）</a:t>
            </a:r>
            <a:endParaRPr lang="en-US" altLang="zh-CN" sz="2000" kern="0" dirty="0"/>
          </a:p>
          <a:p>
            <a:pPr lvl="1" algn="l"/>
            <a:r>
              <a:rPr lang="zh-CN" altLang="en-US" sz="2000" kern="0" dirty="0">
                <a:solidFill>
                  <a:srgbClr val="FF0000"/>
                </a:solidFill>
              </a:rPr>
              <a:t>抽象与联系（模块设计方法、函数）</a:t>
            </a:r>
            <a:endParaRPr lang="en-US" altLang="zh-CN" sz="2000" kern="0" dirty="0">
              <a:solidFill>
                <a:srgbClr val="FF0000"/>
              </a:solidFill>
            </a:endParaRPr>
          </a:p>
          <a:p>
            <a:pPr lvl="1" algn="l"/>
            <a:r>
              <a:rPr lang="zh-CN" altLang="en-US" sz="2000" kern="0" dirty="0"/>
              <a:t>表达与转换（基本操作、数据类型）</a:t>
            </a:r>
            <a:endParaRPr lang="en-US" altLang="zh-CN" sz="2000" kern="0" dirty="0"/>
          </a:p>
          <a:p>
            <a:pPr algn="l"/>
            <a:r>
              <a:rPr lang="zh-CN" altLang="en-US" sz="2400" kern="0" dirty="0"/>
              <a:t>提高：</a:t>
            </a:r>
            <a:endParaRPr lang="en-US" altLang="zh-CN" sz="2400" kern="0" dirty="0"/>
          </a:p>
          <a:p>
            <a:pPr lvl="1" algn="l"/>
            <a:r>
              <a:rPr lang="zh-CN" altLang="en-US" sz="2000" kern="0" dirty="0"/>
              <a:t>构造与访问（数组、结构体、指针）</a:t>
            </a:r>
            <a:endParaRPr lang="en-US" altLang="zh-CN" sz="2000" kern="0" dirty="0"/>
          </a:p>
          <a:p>
            <a:pPr lvl="1" algn="l"/>
            <a:r>
              <a:rPr lang="zh-CN" altLang="en-US" sz="2000" kern="0" dirty="0"/>
              <a:t>归纳与推广（程序设计的本质）</a:t>
            </a:r>
          </a:p>
        </p:txBody>
      </p:sp>
      <p:sp>
        <p:nvSpPr>
          <p:cNvPr id="4" name="箭头: 下 3">
            <a:extLst>
              <a:ext uri="{FF2B5EF4-FFF2-40B4-BE49-F238E27FC236}">
                <a16:creationId xmlns:a16="http://schemas.microsoft.com/office/drawing/2014/main" id="{1515D322-45A3-45E1-842A-D77A486C3F13}"/>
              </a:ext>
            </a:extLst>
          </p:cNvPr>
          <p:cNvSpPr/>
          <p:nvPr/>
        </p:nvSpPr>
        <p:spPr bwMode="auto">
          <a:xfrm>
            <a:off x="1629195" y="3158970"/>
            <a:ext cx="540060" cy="604258"/>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a:p>
        </p:txBody>
      </p:sp>
      <p:sp>
        <p:nvSpPr>
          <p:cNvPr id="27651" name="内容占位符 2"/>
          <p:cNvSpPr>
            <a:spLocks noGrp="1"/>
          </p:cNvSpPr>
          <p:nvPr>
            <p:ph idx="1"/>
          </p:nvPr>
        </p:nvSpPr>
        <p:spPr/>
        <p:txBody>
          <a:bodyPr/>
          <a:lstStyle/>
          <a:p>
            <a:r>
              <a:rPr lang="zh-CN" altLang="en-US" dirty="0"/>
              <a:t>一个源文件通常被看成一个模块，是一个独立的编译单元。</a:t>
            </a:r>
          </a:p>
        </p:txBody>
      </p:sp>
      <p:sp>
        <p:nvSpPr>
          <p:cNvPr id="27655" name="AutoShape 3"/>
          <p:cNvSpPr>
            <a:spLocks noChangeAspect="1" noChangeArrowheads="1"/>
          </p:cNvSpPr>
          <p:nvPr/>
        </p:nvSpPr>
        <p:spPr bwMode="auto">
          <a:xfrm>
            <a:off x="995460" y="1697038"/>
            <a:ext cx="10240837"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p>
        </p:txBody>
      </p:sp>
      <p:sp>
        <p:nvSpPr>
          <p:cNvPr id="27656" name="Text Box 5"/>
          <p:cNvSpPr txBox="1">
            <a:spLocks noChangeArrowheads="1"/>
          </p:cNvSpPr>
          <p:nvPr/>
        </p:nvSpPr>
        <p:spPr bwMode="auto">
          <a:xfrm>
            <a:off x="2267614" y="3435222"/>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S3</a:t>
            </a:r>
            <a:endParaRPr lang="zh-CN" altLang="zh-CN" b="1" dirty="0"/>
          </a:p>
        </p:txBody>
      </p:sp>
      <p:sp>
        <p:nvSpPr>
          <p:cNvPr id="27657" name="Text Box 6"/>
          <p:cNvSpPr txBox="1">
            <a:spLocks noChangeArrowheads="1"/>
          </p:cNvSpPr>
          <p:nvPr/>
        </p:nvSpPr>
        <p:spPr bwMode="auto">
          <a:xfrm>
            <a:off x="2267614" y="2801745"/>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S2</a:t>
            </a:r>
            <a:endParaRPr lang="zh-CN" altLang="zh-CN" b="1" dirty="0"/>
          </a:p>
        </p:txBody>
      </p:sp>
      <p:sp>
        <p:nvSpPr>
          <p:cNvPr id="27658" name="Text Box 7"/>
          <p:cNvSpPr txBox="1">
            <a:spLocks noChangeArrowheads="1"/>
          </p:cNvSpPr>
          <p:nvPr/>
        </p:nvSpPr>
        <p:spPr bwMode="auto">
          <a:xfrm>
            <a:off x="2267614" y="4068699"/>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S4</a:t>
            </a:r>
            <a:endParaRPr lang="zh-CN" altLang="zh-CN" b="1" dirty="0"/>
          </a:p>
        </p:txBody>
      </p:sp>
      <p:sp>
        <p:nvSpPr>
          <p:cNvPr id="27659" name="Text Box 8"/>
          <p:cNvSpPr txBox="1">
            <a:spLocks noChangeArrowheads="1"/>
          </p:cNvSpPr>
          <p:nvPr/>
        </p:nvSpPr>
        <p:spPr bwMode="auto">
          <a:xfrm>
            <a:off x="2267614" y="2151567"/>
            <a:ext cx="1361204" cy="425897"/>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S1</a:t>
            </a:r>
            <a:endParaRPr lang="zh-CN" altLang="zh-CN" b="1" dirty="0"/>
          </a:p>
        </p:txBody>
      </p:sp>
      <p:sp>
        <p:nvSpPr>
          <p:cNvPr id="27660" name="Text Box 9"/>
          <p:cNvSpPr txBox="1">
            <a:spLocks noChangeArrowheads="1"/>
          </p:cNvSpPr>
          <p:nvPr/>
        </p:nvSpPr>
        <p:spPr bwMode="auto">
          <a:xfrm>
            <a:off x="2267614" y="4702176"/>
            <a:ext cx="1361204" cy="391300"/>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S5</a:t>
            </a:r>
            <a:endParaRPr lang="zh-CN" altLang="zh-CN" b="1" dirty="0"/>
          </a:p>
        </p:txBody>
      </p:sp>
      <p:sp>
        <p:nvSpPr>
          <p:cNvPr id="27661" name="AutoShape 10"/>
          <p:cNvSpPr>
            <a:spLocks noChangeArrowheads="1"/>
          </p:cNvSpPr>
          <p:nvPr/>
        </p:nvSpPr>
        <p:spPr bwMode="auto">
          <a:xfrm>
            <a:off x="4331683" y="3407784"/>
            <a:ext cx="985919" cy="751583"/>
          </a:xfrm>
          <a:prstGeom prst="rightArrow">
            <a:avLst>
              <a:gd name="adj1" fmla="val 50000"/>
              <a:gd name="adj2" fmla="val 25000"/>
            </a:avLst>
          </a:prstGeom>
          <a:solidFill>
            <a:srgbClr val="FFFFFF"/>
          </a:solidFill>
          <a:ln w="9525">
            <a:solidFill>
              <a:srgbClr val="000000"/>
            </a:solidFill>
            <a:miter lim="800000"/>
            <a:headEnd/>
            <a:tailEnd/>
          </a:ln>
        </p:spPr>
        <p:txBody>
          <a:bodyPr/>
          <a:lstStyle/>
          <a:p>
            <a:pPr eaLnBrk="1" hangingPunct="1"/>
            <a:endParaRPr lang="zh-CN" altLang="en-US" b="1"/>
          </a:p>
        </p:txBody>
      </p:sp>
      <p:sp>
        <p:nvSpPr>
          <p:cNvPr id="27662" name="Text Box 11"/>
          <p:cNvSpPr txBox="1">
            <a:spLocks noChangeArrowheads="1"/>
          </p:cNvSpPr>
          <p:nvPr/>
        </p:nvSpPr>
        <p:spPr bwMode="auto">
          <a:xfrm>
            <a:off x="2394829" y="5311794"/>
            <a:ext cx="1548847" cy="357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a:latin typeface="Calibri" pitchFamily="34" charset="0"/>
              </a:rPr>
              <a:t>first file</a:t>
            </a:r>
          </a:p>
        </p:txBody>
      </p:sp>
      <p:sp>
        <p:nvSpPr>
          <p:cNvPr id="27663" name="Text Box 12"/>
          <p:cNvSpPr txBox="1">
            <a:spLocks noChangeArrowheads="1"/>
          </p:cNvSpPr>
          <p:nvPr/>
        </p:nvSpPr>
        <p:spPr bwMode="auto">
          <a:xfrm>
            <a:off x="6386211" y="5014739"/>
            <a:ext cx="1548847" cy="357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a:latin typeface="Calibri" pitchFamily="34" charset="0"/>
              </a:rPr>
              <a:t>first' file</a:t>
            </a:r>
            <a:endParaRPr lang="zh-CN" altLang="zh-CN" b="1"/>
          </a:p>
        </p:txBody>
      </p:sp>
      <p:sp>
        <p:nvSpPr>
          <p:cNvPr id="27664" name="Text Box 13"/>
          <p:cNvSpPr txBox="1">
            <a:spLocks noChangeArrowheads="1"/>
          </p:cNvSpPr>
          <p:nvPr/>
        </p:nvSpPr>
        <p:spPr bwMode="auto">
          <a:xfrm>
            <a:off x="8734925" y="5014739"/>
            <a:ext cx="2064069" cy="357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second file</a:t>
            </a:r>
            <a:endParaRPr lang="zh-CN" altLang="zh-CN" b="1" dirty="0"/>
          </a:p>
        </p:txBody>
      </p:sp>
      <p:sp>
        <p:nvSpPr>
          <p:cNvPr id="27665" name="Rectangle 14"/>
          <p:cNvSpPr>
            <a:spLocks noChangeArrowheads="1"/>
          </p:cNvSpPr>
          <p:nvPr/>
        </p:nvSpPr>
        <p:spPr bwMode="auto">
          <a:xfrm>
            <a:off x="2044987" y="1908197"/>
            <a:ext cx="1765113" cy="334633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b="1"/>
          </a:p>
        </p:txBody>
      </p:sp>
      <p:sp>
        <p:nvSpPr>
          <p:cNvPr id="27666" name="Text Box 15"/>
          <p:cNvSpPr txBox="1">
            <a:spLocks noChangeArrowheads="1"/>
          </p:cNvSpPr>
          <p:nvPr/>
        </p:nvSpPr>
        <p:spPr bwMode="auto">
          <a:xfrm>
            <a:off x="6338505" y="4238104"/>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S2</a:t>
            </a:r>
            <a:endParaRPr lang="zh-CN" altLang="zh-CN" b="1" dirty="0"/>
          </a:p>
        </p:txBody>
      </p:sp>
      <p:sp>
        <p:nvSpPr>
          <p:cNvPr id="27667" name="Text Box 16"/>
          <p:cNvSpPr txBox="1">
            <a:spLocks noChangeArrowheads="1"/>
          </p:cNvSpPr>
          <p:nvPr/>
        </p:nvSpPr>
        <p:spPr bwMode="auto">
          <a:xfrm>
            <a:off x="6338505" y="3604627"/>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S1</a:t>
            </a:r>
            <a:endParaRPr lang="zh-CN" altLang="zh-CN" b="1" dirty="0"/>
          </a:p>
        </p:txBody>
      </p:sp>
      <p:sp>
        <p:nvSpPr>
          <p:cNvPr id="27668" name="Text Box 17"/>
          <p:cNvSpPr txBox="1">
            <a:spLocks noChangeArrowheads="1"/>
          </p:cNvSpPr>
          <p:nvPr/>
        </p:nvSpPr>
        <p:spPr bwMode="auto">
          <a:xfrm>
            <a:off x="5616558" y="2708692"/>
            <a:ext cx="2873477" cy="713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r>
              <a:rPr lang="en-US" altLang="zh-CN" b="1" dirty="0">
                <a:latin typeface="Calibri" pitchFamily="34" charset="0"/>
              </a:rPr>
              <a:t>S2</a:t>
            </a:r>
            <a:r>
              <a:rPr lang="zh-CN" altLang="en-US" b="1" dirty="0">
                <a:latin typeface="Calibri" pitchFamily="34" charset="0"/>
              </a:rPr>
              <a:t>、</a:t>
            </a:r>
            <a:r>
              <a:rPr lang="en-US" altLang="zh-CN" b="1" dirty="0">
                <a:latin typeface="Calibri" pitchFamily="34" charset="0"/>
              </a:rPr>
              <a:t>S3</a:t>
            </a:r>
            <a:r>
              <a:rPr lang="zh-CN" altLang="en-US" b="1" dirty="0">
                <a:latin typeface="Calibri" pitchFamily="34" charset="0"/>
              </a:rPr>
              <a:t>、</a:t>
            </a:r>
            <a:r>
              <a:rPr lang="en-US" altLang="zh-CN" b="1" dirty="0">
                <a:latin typeface="Calibri" pitchFamily="34" charset="0"/>
              </a:rPr>
              <a:t>S4</a:t>
            </a:r>
            <a:r>
              <a:rPr lang="zh-CN" altLang="en-US" b="1" dirty="0">
                <a:latin typeface="Calibri" pitchFamily="34" charset="0"/>
              </a:rPr>
              <a:t>、</a:t>
            </a:r>
            <a:r>
              <a:rPr lang="en-US" altLang="zh-CN" b="1" dirty="0">
                <a:latin typeface="Calibri" pitchFamily="34" charset="0"/>
              </a:rPr>
              <a:t>S5</a:t>
            </a:r>
            <a:endParaRPr lang="en-US" altLang="zh-CN" b="1" dirty="0">
              <a:latin typeface="Times New Roman" pitchFamily="18" charset="0"/>
            </a:endParaRPr>
          </a:p>
          <a:p>
            <a:pPr algn="ctr" eaLnBrk="1" hangingPunct="1"/>
            <a:r>
              <a:rPr lang="zh-CN" altLang="en-US" b="1" dirty="0">
                <a:latin typeface="Calibri" pitchFamily="34" charset="0"/>
              </a:rPr>
              <a:t>的声明</a:t>
            </a:r>
            <a:endParaRPr lang="zh-CN" altLang="zh-CN" b="1" dirty="0"/>
          </a:p>
        </p:txBody>
      </p:sp>
      <p:sp>
        <p:nvSpPr>
          <p:cNvPr id="27669" name="Rectangle 18"/>
          <p:cNvSpPr>
            <a:spLocks noChangeArrowheads="1"/>
          </p:cNvSpPr>
          <p:nvPr/>
        </p:nvSpPr>
        <p:spPr bwMode="auto">
          <a:xfrm>
            <a:off x="5664264" y="2695569"/>
            <a:ext cx="2766934" cy="2111590"/>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b="1"/>
          </a:p>
        </p:txBody>
      </p:sp>
      <p:sp>
        <p:nvSpPr>
          <p:cNvPr id="27670" name="Text Box 19"/>
          <p:cNvSpPr txBox="1">
            <a:spLocks noChangeArrowheads="1"/>
          </p:cNvSpPr>
          <p:nvPr/>
        </p:nvSpPr>
        <p:spPr bwMode="auto">
          <a:xfrm>
            <a:off x="9022750" y="4245262"/>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S5</a:t>
            </a:r>
            <a:endParaRPr lang="zh-CN" altLang="zh-CN" b="1" dirty="0"/>
          </a:p>
        </p:txBody>
      </p:sp>
      <p:sp>
        <p:nvSpPr>
          <p:cNvPr id="27671" name="Text Box 20"/>
          <p:cNvSpPr txBox="1">
            <a:spLocks noChangeArrowheads="1"/>
          </p:cNvSpPr>
          <p:nvPr/>
        </p:nvSpPr>
        <p:spPr bwMode="auto">
          <a:xfrm>
            <a:off x="9022750" y="3611785"/>
            <a:ext cx="1361204" cy="408002"/>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S4</a:t>
            </a:r>
            <a:endParaRPr lang="zh-CN" altLang="zh-CN" b="1" dirty="0"/>
          </a:p>
        </p:txBody>
      </p:sp>
      <p:sp>
        <p:nvSpPr>
          <p:cNvPr id="27672" name="Text Box 21"/>
          <p:cNvSpPr txBox="1">
            <a:spLocks noChangeArrowheads="1"/>
          </p:cNvSpPr>
          <p:nvPr/>
        </p:nvSpPr>
        <p:spPr bwMode="auto">
          <a:xfrm>
            <a:off x="9022750" y="2961606"/>
            <a:ext cx="1361204" cy="425897"/>
          </a:xfrm>
          <a:prstGeom prst="rect">
            <a:avLst/>
          </a:prstGeom>
          <a:solidFill>
            <a:srgbClr val="FFFFFF"/>
          </a:solidFill>
          <a:ln w="9525">
            <a:solidFill>
              <a:srgbClr val="000000"/>
            </a:solidFill>
            <a:miter lim="800000"/>
            <a:headEnd/>
            <a:tailEnd/>
          </a:ln>
        </p:spPr>
        <p:txBody>
          <a:bodyPr lIns="18000" tIns="10800" rIns="18000" bIns="10800"/>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just" eaLnBrk="1" hangingPunct="1"/>
            <a:r>
              <a:rPr lang="en-US" altLang="zh-CN" b="1" dirty="0">
                <a:latin typeface="Calibri" pitchFamily="34" charset="0"/>
              </a:rPr>
              <a:t>S3</a:t>
            </a:r>
            <a:endParaRPr lang="zh-CN" altLang="zh-CN" b="1" dirty="0"/>
          </a:p>
        </p:txBody>
      </p:sp>
      <p:sp>
        <p:nvSpPr>
          <p:cNvPr id="27673" name="Rectangle 22"/>
          <p:cNvSpPr>
            <a:spLocks noChangeArrowheads="1"/>
          </p:cNvSpPr>
          <p:nvPr/>
        </p:nvSpPr>
        <p:spPr bwMode="auto">
          <a:xfrm>
            <a:off x="8800123" y="2702727"/>
            <a:ext cx="1765113" cy="2111590"/>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b="1"/>
          </a:p>
        </p:txBody>
      </p:sp>
      <p:sp>
        <p:nvSpPr>
          <p:cNvPr id="27653"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F729B783-33C7-4050-A52E-AD37614CBCF5}" type="slidenum">
              <a:rPr lang="en-US" altLang="zh-CN" sz="1200">
                <a:ea typeface="楷体_GB2312" pitchFamily="49" charset="-122"/>
              </a:rPr>
              <a:pPr algn="r" eaLnBrk="1" hangingPunct="1"/>
              <a:t>49</a:t>
            </a:fld>
            <a:endParaRPr lang="en-US" altLang="zh-CN" sz="1200">
              <a:ea typeface="楷体_GB2312" pitchFamily="49" charset="-122"/>
            </a:endParaRPr>
          </a:p>
        </p:txBody>
      </p:sp>
      <p:sp>
        <p:nvSpPr>
          <p:cNvPr id="27654" name="矩形 1"/>
          <p:cNvSpPr>
            <a:spLocks noChangeArrowheads="1"/>
          </p:cNvSpPr>
          <p:nvPr/>
        </p:nvSpPr>
        <p:spPr bwMode="auto">
          <a:xfrm>
            <a:off x="946087" y="5699126"/>
            <a:ext cx="41585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1" hangingPunct="1"/>
            <a:r>
              <a:rPr lang="en-US" altLang="zh-CN" b="1" dirty="0">
                <a:latin typeface="Calibri" pitchFamily="34" charset="0"/>
              </a:rPr>
              <a:t>S1</a:t>
            </a:r>
            <a:r>
              <a:rPr lang="zh-CN" altLang="en-US" b="1" dirty="0">
                <a:latin typeface="Calibri" pitchFamily="34" charset="0"/>
              </a:rPr>
              <a:t>调用</a:t>
            </a:r>
            <a:r>
              <a:rPr lang="en-US" altLang="zh-CN" b="1" dirty="0">
                <a:latin typeface="Calibri" pitchFamily="34" charset="0"/>
              </a:rPr>
              <a:t>S2</a:t>
            </a:r>
            <a:r>
              <a:rPr lang="zh-CN" altLang="en-US" b="1" dirty="0">
                <a:latin typeface="Calibri" pitchFamily="34" charset="0"/>
              </a:rPr>
              <a:t>、</a:t>
            </a:r>
            <a:r>
              <a:rPr lang="en-US" altLang="zh-CN" b="1" dirty="0">
                <a:latin typeface="Calibri" pitchFamily="34" charset="0"/>
              </a:rPr>
              <a:t>S3</a:t>
            </a:r>
            <a:r>
              <a:rPr lang="zh-CN" altLang="en-US" b="1" dirty="0">
                <a:latin typeface="Calibri" pitchFamily="34" charset="0"/>
              </a:rPr>
              <a:t>，</a:t>
            </a:r>
            <a:r>
              <a:rPr lang="en-US" altLang="zh-CN" b="1" dirty="0">
                <a:latin typeface="Calibri" pitchFamily="34" charset="0"/>
              </a:rPr>
              <a:t>S2</a:t>
            </a:r>
            <a:r>
              <a:rPr lang="zh-CN" altLang="en-US" b="1" dirty="0">
                <a:latin typeface="Calibri" pitchFamily="34" charset="0"/>
              </a:rPr>
              <a:t>调用</a:t>
            </a:r>
            <a:r>
              <a:rPr lang="en-US" altLang="zh-CN" b="1" dirty="0">
                <a:latin typeface="Calibri" pitchFamily="34" charset="0"/>
              </a:rPr>
              <a:t>S4</a:t>
            </a:r>
            <a:r>
              <a:rPr lang="zh-CN" altLang="en-US" b="1" dirty="0">
                <a:latin typeface="Calibri" pitchFamily="34" charset="0"/>
              </a:rPr>
              <a:t>、</a:t>
            </a:r>
            <a:r>
              <a:rPr lang="en-US" altLang="zh-CN" b="1" dirty="0">
                <a:latin typeface="Calibri" pitchFamily="34" charset="0"/>
              </a:rPr>
              <a:t>S5</a:t>
            </a:r>
            <a:endParaRPr lang="zh-CN"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3" grpId="0" animBg="1"/>
      <p:bldP spid="27664" grpId="0" animBg="1"/>
      <p:bldP spid="27666" grpId="0" animBg="1"/>
      <p:bldP spid="27667" grpId="0" animBg="1"/>
      <p:bldP spid="27668" grpId="0" animBg="1"/>
      <p:bldP spid="27669" grpId="0" animBg="1"/>
      <p:bldP spid="27670" grpId="0" animBg="1"/>
      <p:bldP spid="27671" grpId="0" animBg="1"/>
      <p:bldP spid="27672" grpId="0" animBg="1"/>
      <p:bldP spid="276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子程序的好处</a:t>
            </a:r>
          </a:p>
        </p:txBody>
      </p:sp>
      <p:sp>
        <p:nvSpPr>
          <p:cNvPr id="10243" name="内容占位符 2"/>
          <p:cNvSpPr>
            <a:spLocks noGrp="1"/>
          </p:cNvSpPr>
          <p:nvPr>
            <p:ph idx="1"/>
          </p:nvPr>
        </p:nvSpPr>
        <p:spPr/>
        <p:txBody>
          <a:bodyPr/>
          <a:lstStyle/>
          <a:p>
            <a:r>
              <a:rPr lang="zh-CN" altLang="en-US" dirty="0"/>
              <a:t>子程序的开发可以相互独立</a:t>
            </a:r>
            <a:endParaRPr lang="en-US" altLang="zh-CN" dirty="0"/>
          </a:p>
          <a:p>
            <a:pPr lvl="1"/>
            <a:r>
              <a:rPr kumimoji="0" lang="zh-CN" altLang="en-US" b="1" dirty="0"/>
              <a:t>于是，使多位程序员</a:t>
            </a:r>
            <a:r>
              <a:rPr kumimoji="0" lang="zh-CN" altLang="en-US" b="1" dirty="0">
                <a:solidFill>
                  <a:srgbClr val="FF0000"/>
                </a:solidFill>
              </a:rPr>
              <a:t>合作</a:t>
            </a:r>
            <a:r>
              <a:rPr kumimoji="0" lang="zh-CN" altLang="en-US" b="1" dirty="0"/>
              <a:t>开发一个程序更为</a:t>
            </a:r>
            <a:r>
              <a:rPr kumimoji="0" lang="zh-CN" altLang="en-US" b="1" dirty="0">
                <a:solidFill>
                  <a:srgbClr val="FF0000"/>
                </a:solidFill>
              </a:rPr>
              <a:t>方便</a:t>
            </a:r>
            <a:r>
              <a:rPr kumimoji="0" lang="zh-CN" altLang="en-US" b="1" dirty="0"/>
              <a:t>，每位程序员可以负责一个模块（一个模块对应一个源文件）；</a:t>
            </a:r>
            <a:endParaRPr kumimoji="0" lang="en-US" altLang="zh-CN" b="1" dirty="0"/>
          </a:p>
          <a:p>
            <a:pPr lvl="1"/>
            <a:r>
              <a:rPr kumimoji="0" lang="zh-CN" altLang="en-US" b="1" dirty="0"/>
              <a:t>而且，开发一个子程序代码时可以直接调用另一个子程序，使用者只需知道所调用的子程序对应的功能，而不必关心它们具体</a:t>
            </a:r>
            <a:r>
              <a:rPr kumimoji="0" lang="zh-CN" altLang="en-US" b="1" dirty="0">
                <a:solidFill>
                  <a:srgbClr val="FF0000"/>
                </a:solidFill>
              </a:rPr>
              <a:t>封装</a:t>
            </a:r>
            <a:r>
              <a:rPr kumimoji="0" lang="zh-CN" altLang="en-US" b="1" dirty="0"/>
              <a:t>的细节，从而提高开发</a:t>
            </a:r>
            <a:r>
              <a:rPr kumimoji="0" lang="zh-CN" altLang="en-US" b="1" dirty="0">
                <a:solidFill>
                  <a:srgbClr val="FF0000"/>
                </a:solidFill>
              </a:rPr>
              <a:t>效率</a:t>
            </a:r>
            <a:r>
              <a:rPr kumimoji="0" lang="zh-CN" altLang="en-US" b="1" dirty="0"/>
              <a:t>；</a:t>
            </a:r>
            <a:endParaRPr kumimoji="0" lang="en-US" altLang="zh-CN" b="1" dirty="0"/>
          </a:p>
          <a:p>
            <a:pPr lvl="1"/>
            <a:r>
              <a:rPr kumimoji="0" lang="zh-CN" altLang="en-US" b="1" dirty="0"/>
              <a:t>即使是一位程序员独自开发一个程序，子程序使程序的结构变得</a:t>
            </a:r>
            <a:r>
              <a:rPr kumimoji="0" lang="zh-CN" altLang="en-US" b="1" dirty="0">
                <a:solidFill>
                  <a:srgbClr val="FF0000"/>
                </a:solidFill>
              </a:rPr>
              <a:t>清晰、灵活</a:t>
            </a:r>
            <a:r>
              <a:rPr kumimoji="0" lang="zh-CN" altLang="en-US" b="1" dirty="0"/>
              <a:t>，也便于程序的</a:t>
            </a:r>
            <a:r>
              <a:rPr kumimoji="0" lang="zh-CN" altLang="en-US" b="1" dirty="0">
                <a:solidFill>
                  <a:srgbClr val="FF0000"/>
                </a:solidFill>
              </a:rPr>
              <a:t>扩展和修改</a:t>
            </a:r>
            <a:r>
              <a:rPr kumimoji="0" lang="zh-CN" altLang="en-US" b="1" dirty="0"/>
              <a:t>；</a:t>
            </a:r>
            <a:endParaRPr kumimoji="0" lang="en-US" altLang="zh-CN" b="1" dirty="0"/>
          </a:p>
          <a:p>
            <a:pPr lvl="1"/>
            <a:r>
              <a:rPr kumimoji="0" lang="zh-CN" altLang="en-US" b="1" dirty="0"/>
              <a:t>子程序往往还可以减少程序中的</a:t>
            </a:r>
            <a:r>
              <a:rPr kumimoji="0" lang="zh-CN" altLang="en-US" b="1" dirty="0">
                <a:solidFill>
                  <a:srgbClr val="FF0000"/>
                </a:solidFill>
              </a:rPr>
              <a:t>重复</a:t>
            </a:r>
            <a:r>
              <a:rPr kumimoji="0" lang="zh-CN" altLang="en-US" b="1" dirty="0"/>
              <a:t>代码，避免代码间的不</a:t>
            </a:r>
            <a:r>
              <a:rPr kumimoji="0" lang="zh-CN" altLang="en-US" b="1" dirty="0">
                <a:solidFill>
                  <a:srgbClr val="FF0000"/>
                </a:solidFill>
              </a:rPr>
              <a:t>一致性</a:t>
            </a:r>
            <a:r>
              <a:rPr kumimoji="0" lang="zh-CN" altLang="en-US" b="1" dirty="0"/>
              <a:t>。</a:t>
            </a:r>
            <a:endParaRPr kumimoji="0" lang="en-US" altLang="zh-CN" b="1" dirty="0"/>
          </a:p>
          <a:p>
            <a:endParaRPr lang="en-US" altLang="zh-CN" dirty="0"/>
          </a:p>
          <a:p>
            <a:r>
              <a:rPr lang="zh-CN" altLang="en-US" dirty="0"/>
              <a:t>子程序是程序模块设计的基础</a:t>
            </a:r>
            <a:endParaRPr lang="en-US" altLang="zh-CN" dirty="0"/>
          </a:p>
          <a:p>
            <a:endParaRPr lang="zh-CN" altLang="zh-CN" dirty="0"/>
          </a:p>
          <a:p>
            <a:endParaRPr lang="zh-CN" altLang="en-US" dirty="0"/>
          </a:p>
        </p:txBody>
      </p:sp>
      <p:sp>
        <p:nvSpPr>
          <p:cNvPr id="10244"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AC388674-F0A2-4FFF-A7FB-53CE82BB8590}" type="slidenum">
              <a:rPr lang="en-US" altLang="zh-CN" sz="1200">
                <a:ea typeface="楷体_GB2312" pitchFamily="49" charset="-122"/>
              </a:rPr>
              <a:pPr algn="r" eaLnBrk="1" hangingPunct="1"/>
              <a:t>5</a:t>
            </a:fld>
            <a:endParaRPr lang="en-US" altLang="zh-CN" sz="1200">
              <a:ea typeface="楷体_GB2312" pitchFamily="49" charset="-122"/>
            </a:endParaRPr>
          </a:p>
        </p:txBody>
      </p:sp>
    </p:spTree>
    <p:extLst>
      <p:ext uri="{BB962C8B-B14F-4D97-AF65-F5344CB8AC3E}">
        <p14:creationId xmlns:p14="http://schemas.microsoft.com/office/powerpoint/2010/main" val="40828820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dirty="0"/>
          </a:p>
        </p:txBody>
      </p:sp>
      <p:sp>
        <p:nvSpPr>
          <p:cNvPr id="33795" name="内容占位符 2"/>
          <p:cNvSpPr>
            <a:spLocks noGrp="1"/>
          </p:cNvSpPr>
          <p:nvPr>
            <p:ph idx="1"/>
          </p:nvPr>
        </p:nvSpPr>
        <p:spPr/>
        <p:txBody>
          <a:bodyPr/>
          <a:lstStyle/>
          <a:p>
            <a:r>
              <a:rPr lang="zh-CN" altLang="en-US" dirty="0"/>
              <a:t>例</a:t>
            </a:r>
            <a:r>
              <a:rPr lang="en-US" altLang="zh-CN" dirty="0"/>
              <a:t>2.5</a:t>
            </a:r>
            <a:r>
              <a:rPr lang="zh-CN" altLang="en-US" dirty="0"/>
              <a:t> 甲乙两人共同开发一个程序，实现求最大数的阶乘功能。</a:t>
            </a:r>
            <a:endParaRPr lang="zh-CN" altLang="zh-CN" dirty="0"/>
          </a:p>
          <a:p>
            <a:endParaRPr lang="zh-CN" altLang="en-US" dirty="0"/>
          </a:p>
        </p:txBody>
      </p:sp>
      <p:sp>
        <p:nvSpPr>
          <p:cNvPr id="3379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91925A5-86E1-4CF7-B26B-B2DF79B087AD}" type="slidenum">
              <a:rPr lang="en-US" altLang="zh-CN" sz="1200">
                <a:ea typeface="楷体_GB2312" pitchFamily="49" charset="-122"/>
              </a:rPr>
              <a:pPr algn="r" eaLnBrk="1" hangingPunct="1"/>
              <a:t>50</a:t>
            </a:fld>
            <a:endParaRPr lang="en-US" altLang="zh-CN" sz="1200">
              <a:ea typeface="楷体_GB2312" pitchFamily="49" charset="-122"/>
            </a:endParaRPr>
          </a:p>
        </p:txBody>
      </p:sp>
      <p:sp>
        <p:nvSpPr>
          <p:cNvPr id="5" name="Rectangle 1">
            <a:extLst>
              <a:ext uri="{FF2B5EF4-FFF2-40B4-BE49-F238E27FC236}">
                <a16:creationId xmlns:a16="http://schemas.microsoft.com/office/drawing/2014/main" id="{53E916D8-E810-4410-B7A5-00A254F2F34D}"/>
              </a:ext>
            </a:extLst>
          </p:cNvPr>
          <p:cNvSpPr>
            <a:spLocks noChangeArrowheads="1"/>
          </p:cNvSpPr>
          <p:nvPr/>
        </p:nvSpPr>
        <p:spPr bwMode="auto">
          <a:xfrm>
            <a:off x="64536" y="1517587"/>
            <a:ext cx="11880000" cy="50167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sz="2000" dirty="0">
                <a:solidFill>
                  <a:srgbClr val="FF0000"/>
                </a:solidFill>
                <a:latin typeface="Courier New" pitchFamily="49" charset="0"/>
                <a:cs typeface="Courier New" pitchFamily="49" charset="0"/>
              </a:rPr>
              <a:t>//</a:t>
            </a:r>
            <a:r>
              <a:rPr lang="en-US" altLang="zh-CN" sz="2000" dirty="0" err="1">
                <a:solidFill>
                  <a:srgbClr val="FF0000"/>
                </a:solidFill>
                <a:latin typeface="Courier New" pitchFamily="49" charset="0"/>
                <a:cs typeface="Courier New" pitchFamily="49" charset="0"/>
              </a:rPr>
              <a:t>first.c</a:t>
            </a:r>
            <a:r>
              <a:rPr lang="en-US" altLang="zh-CN" sz="2000" dirty="0">
                <a:solidFill>
                  <a:srgbClr val="FF0000"/>
                </a:solidFill>
                <a:latin typeface="Courier New" pitchFamily="49" charset="0"/>
                <a:cs typeface="Courier New" pitchFamily="49" charset="0"/>
              </a:rPr>
              <a:t> </a:t>
            </a:r>
            <a:r>
              <a:rPr lang="zh-CN" altLang="en-US" sz="2000" dirty="0">
                <a:solidFill>
                  <a:srgbClr val="FF0000"/>
                </a:solidFill>
                <a:latin typeface="Courier New" pitchFamily="49" charset="0"/>
                <a:cs typeface="Courier New" pitchFamily="49" charset="0"/>
              </a:rPr>
              <a:t>甲</a:t>
            </a:r>
            <a:endParaRPr lang="en-US" altLang="zh-CN" sz="2000" dirty="0">
              <a:solidFill>
                <a:srgbClr val="FF0000"/>
              </a:solidFill>
              <a:latin typeface="Courier New" pitchFamily="49" charset="0"/>
              <a:cs typeface="Courier New" pitchFamily="49" charset="0"/>
            </a:endParaRPr>
          </a:p>
          <a:p>
            <a:pPr indent="266700" eaLnBrk="1" hangingPunct="1"/>
            <a:r>
              <a:rPr lang="en-US" altLang="zh-CN" sz="2000" dirty="0">
                <a:latin typeface="Courier New" pitchFamily="49" charset="0"/>
                <a:cs typeface="Courier New" pitchFamily="49" charset="0"/>
              </a:rPr>
              <a:t>#include &lt;</a:t>
            </a:r>
            <a:r>
              <a:rPr lang="en-US" altLang="zh-CN" sz="2000" dirty="0" err="1">
                <a:latin typeface="Courier New" pitchFamily="49" charset="0"/>
                <a:cs typeface="Courier New" pitchFamily="49" charset="0"/>
              </a:rPr>
              <a:t>stdio.h</a:t>
            </a:r>
            <a:r>
              <a:rPr lang="en-US" altLang="zh-CN" sz="2000" dirty="0">
                <a:latin typeface="Courier New" pitchFamily="49" charset="0"/>
                <a:cs typeface="Courier New" pitchFamily="49" charset="0"/>
              </a:rPr>
              <a:t>&gt;</a:t>
            </a:r>
          </a:p>
          <a:p>
            <a:pPr indent="266700"/>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myMax</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a:t>
            </a:r>
          </a:p>
          <a:p>
            <a:pPr indent="266700"/>
            <a:r>
              <a:rPr lang="en-US" altLang="zh-CN" sz="2000" b="1" dirty="0">
                <a:solidFill>
                  <a:srgbClr val="FF0000"/>
                </a:solidFill>
                <a:latin typeface="Courier New" pitchFamily="49" charset="0"/>
                <a:cs typeface="Courier New" pitchFamily="49" charset="0"/>
              </a:rPr>
              <a:t>extern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myFactorial</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声明乙编写的函数</a:t>
            </a:r>
          </a:p>
          <a:p>
            <a:pPr indent="266700"/>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main()</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n1, n2, n3, max, f;	</a:t>
            </a:r>
          </a:p>
          <a:p>
            <a:pPr indent="266700"/>
            <a:r>
              <a:rPr lang="en-US" altLang="zh-CN" sz="2000" dirty="0">
                <a:latin typeface="Courier New" pitchFamily="49" charset="0"/>
                <a:cs typeface="Courier New" pitchFamily="49" charset="0"/>
              </a:rPr>
              <a:t>    </a:t>
            </a:r>
            <a:r>
              <a:rPr lang="pt-BR" altLang="zh-CN" sz="2000" dirty="0">
                <a:latin typeface="Courier New" pitchFamily="49" charset="0"/>
                <a:cs typeface="Courier New" pitchFamily="49" charset="0"/>
              </a:rPr>
              <a:t>printf("</a:t>
            </a:r>
            <a:r>
              <a:rPr lang="en-US" altLang="zh-CN" sz="2000" dirty="0">
                <a:latin typeface="Courier New" pitchFamily="49" charset="0"/>
                <a:cs typeface="Courier New" pitchFamily="49" charset="0"/>
              </a:rPr>
              <a:t>Please input three integers: \n");</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("%d", &amp;</a:t>
            </a:r>
            <a:r>
              <a:rPr lang="pt-BR" altLang="zh-CN" sz="2000" dirty="0">
                <a:latin typeface="Courier New" pitchFamily="49" charset="0"/>
                <a:cs typeface="Courier New" pitchFamily="49" charset="0"/>
              </a:rPr>
              <a:t>n1, &amp;n2, &amp;n3);</a:t>
            </a:r>
          </a:p>
          <a:p>
            <a:pPr indent="266700"/>
            <a:r>
              <a:rPr lang="pt-BR" altLang="zh-CN" sz="2000" dirty="0">
                <a:latin typeface="Courier New" pitchFamily="49" charset="0"/>
                <a:cs typeface="Courier New" pitchFamily="49" charset="0"/>
              </a:rPr>
              <a:t>    max = myMax(n1, n2, n3);</a:t>
            </a:r>
          </a:p>
          <a:p>
            <a:pPr indent="266700"/>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f = </a:t>
            </a:r>
            <a:r>
              <a:rPr lang="en-US" altLang="zh-CN" sz="2000" b="1" dirty="0" err="1">
                <a:latin typeface="Courier New" pitchFamily="49" charset="0"/>
                <a:cs typeface="Courier New" pitchFamily="49" charset="0"/>
              </a:rPr>
              <a:t>myFactorial</a:t>
            </a:r>
            <a:r>
              <a:rPr lang="en-US" altLang="zh-CN" sz="2000" dirty="0">
                <a:latin typeface="Courier New" pitchFamily="49" charset="0"/>
                <a:cs typeface="Courier New" pitchFamily="49" charset="0"/>
              </a:rPr>
              <a:t>(max);</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 …</a:t>
            </a:r>
          </a:p>
          <a:p>
            <a:pPr indent="266700"/>
            <a:r>
              <a:rPr lang="en-US" altLang="zh-CN" sz="2000" dirty="0">
                <a:latin typeface="Courier New" pitchFamily="49" charset="0"/>
                <a:cs typeface="Courier New" pitchFamily="49" charset="0"/>
              </a:rPr>
              <a:t>    return 0;</a:t>
            </a:r>
          </a:p>
          <a:p>
            <a:pPr indent="266700"/>
            <a:r>
              <a:rPr lang="en-US" altLang="zh-CN" sz="2000" dirty="0">
                <a:latin typeface="Courier New" pitchFamily="49" charset="0"/>
                <a:cs typeface="Courier New" pitchFamily="49" charset="0"/>
              </a:rPr>
              <a:t>}</a:t>
            </a:r>
          </a:p>
          <a:p>
            <a:pPr indent="266700"/>
            <a:endParaRPr lang="en-US" altLang="zh-CN" sz="2000" dirty="0">
              <a:latin typeface="Courier New" pitchFamily="49" charset="0"/>
              <a:cs typeface="Courier New" pitchFamily="49" charset="0"/>
            </a:endParaRPr>
          </a:p>
          <a:p>
            <a:pPr indent="266700"/>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myMax</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n1,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n2,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n3)</a:t>
            </a:r>
          </a:p>
          <a:p>
            <a:pPr indent="266700"/>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	</a:t>
            </a:r>
            <a:r>
              <a:rPr lang="sv-SE" altLang="zh-CN" sz="2000" dirty="0">
                <a:latin typeface="Courier New" pitchFamily="49" charset="0"/>
                <a:cs typeface="Courier New" pitchFamily="49" charset="0"/>
              </a:rPr>
              <a:t>}</a:t>
            </a:r>
          </a:p>
        </p:txBody>
      </p:sp>
      <p:sp>
        <p:nvSpPr>
          <p:cNvPr id="8" name="Rectangle 1">
            <a:extLst>
              <a:ext uri="{FF2B5EF4-FFF2-40B4-BE49-F238E27FC236}">
                <a16:creationId xmlns:a16="http://schemas.microsoft.com/office/drawing/2014/main" id="{C965EB5D-E496-4045-ABFF-163CEC8A2953}"/>
              </a:ext>
            </a:extLst>
          </p:cNvPr>
          <p:cNvSpPr>
            <a:spLocks noChangeArrowheads="1"/>
          </p:cNvSpPr>
          <p:nvPr/>
        </p:nvSpPr>
        <p:spPr bwMode="auto">
          <a:xfrm>
            <a:off x="6545856" y="4287576"/>
            <a:ext cx="54000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sz="2000" dirty="0">
                <a:solidFill>
                  <a:srgbClr val="FF0000"/>
                </a:solidFill>
                <a:latin typeface="Courier New" pitchFamily="49" charset="0"/>
                <a:cs typeface="Courier New" pitchFamily="49" charset="0"/>
              </a:rPr>
              <a:t>//</a:t>
            </a:r>
            <a:r>
              <a:rPr lang="en-US" altLang="zh-CN" sz="2000" dirty="0" err="1">
                <a:solidFill>
                  <a:srgbClr val="FF0000"/>
                </a:solidFill>
                <a:latin typeface="Courier New" pitchFamily="49" charset="0"/>
                <a:cs typeface="Courier New" pitchFamily="49" charset="0"/>
              </a:rPr>
              <a:t>second.c</a:t>
            </a:r>
            <a:r>
              <a:rPr lang="en-US" altLang="zh-CN" sz="2000" dirty="0">
                <a:solidFill>
                  <a:srgbClr val="FF0000"/>
                </a:solidFill>
                <a:latin typeface="Courier New" pitchFamily="49" charset="0"/>
                <a:cs typeface="Courier New" pitchFamily="49" charset="0"/>
              </a:rPr>
              <a:t> </a:t>
            </a:r>
            <a:r>
              <a:rPr lang="zh-CN" altLang="en-US" sz="2000" dirty="0">
                <a:solidFill>
                  <a:srgbClr val="FF0000"/>
                </a:solidFill>
                <a:latin typeface="Courier New" pitchFamily="49" charset="0"/>
                <a:cs typeface="Courier New" pitchFamily="49" charset="0"/>
              </a:rPr>
              <a:t>乙</a:t>
            </a:r>
            <a:endParaRPr lang="en-US" altLang="zh-CN" sz="2000" dirty="0">
              <a:solidFill>
                <a:srgbClr val="FF0000"/>
              </a:solidFill>
              <a:latin typeface="Courier New" pitchFamily="49" charset="0"/>
              <a:cs typeface="Courier New" pitchFamily="49" charset="0"/>
            </a:endParaRPr>
          </a:p>
          <a:p>
            <a:pPr indent="266700"/>
            <a:r>
              <a:rPr lang="en-US" altLang="zh-CN" sz="2000"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dirty="0">
                <a:latin typeface="Courier New" pitchFamily="49" charset="0"/>
                <a:cs typeface="Courier New" pitchFamily="49" charset="0"/>
              </a:rPr>
              <a:t>(int n)</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f = 1;</a:t>
            </a:r>
          </a:p>
          <a:p>
            <a:pPr indent="266700"/>
            <a:r>
              <a:rPr lang="en-US" altLang="zh-CN" sz="2000" dirty="0">
                <a:latin typeface="Courier New" pitchFamily="49" charset="0"/>
                <a:cs typeface="Courier New" pitchFamily="49" charset="0"/>
              </a:rPr>
              <a:t>	for(</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=2;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n;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p>
          <a:p>
            <a:pPr indent="266700"/>
            <a:r>
              <a:rPr lang="en-US" altLang="zh-CN" sz="2000" dirty="0">
                <a:latin typeface="Courier New" pitchFamily="49" charset="0"/>
                <a:cs typeface="Courier New" pitchFamily="49" charset="0"/>
              </a:rPr>
              <a:t>		f *=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p>
          <a:p>
            <a:pPr indent="266700"/>
            <a:r>
              <a:rPr lang="en-US" altLang="zh-CN" sz="2000" dirty="0">
                <a:latin typeface="Courier New" pitchFamily="49" charset="0"/>
                <a:cs typeface="Courier New" pitchFamily="49" charset="0"/>
              </a:rPr>
              <a:t>	return f;	</a:t>
            </a:r>
          </a:p>
          <a:p>
            <a:pPr indent="266700"/>
            <a:r>
              <a:rPr lang="sv-SE" altLang="zh-CN" sz="2000" dirty="0">
                <a:latin typeface="Courier New" pitchFamily="49" charset="0"/>
                <a:cs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3200" dirty="0">
                <a:sym typeface="Wingdings 3" pitchFamily="18" charset="2"/>
              </a:rPr>
              <a:t>文件包含预处理</a:t>
            </a:r>
            <a:r>
              <a:rPr lang="zh-CN" altLang="en-US" sz="3200" dirty="0"/>
              <a:t>（</a:t>
            </a:r>
            <a:r>
              <a:rPr lang="en-US" altLang="zh-CN" sz="3200" dirty="0"/>
              <a:t>preprocess</a:t>
            </a:r>
            <a:r>
              <a:rPr lang="zh-CN" altLang="en-US" sz="3200" dirty="0"/>
              <a:t>）</a:t>
            </a:r>
            <a:r>
              <a:rPr lang="zh-CN" altLang="en-US" sz="3200" dirty="0">
                <a:sym typeface="Wingdings 3" pitchFamily="18" charset="2"/>
              </a:rPr>
              <a:t>命令与头文件</a:t>
            </a:r>
            <a:r>
              <a:rPr lang="zh-CN" altLang="en-US" sz="3200" dirty="0"/>
              <a:t>（</a:t>
            </a:r>
            <a:r>
              <a:rPr lang="en-US" altLang="zh-CN" sz="3200" dirty="0"/>
              <a:t>head file</a:t>
            </a:r>
            <a:r>
              <a:rPr lang="zh-CN" altLang="en-US" sz="3200" dirty="0"/>
              <a:t>）</a:t>
            </a:r>
          </a:p>
        </p:txBody>
      </p:sp>
      <p:sp>
        <p:nvSpPr>
          <p:cNvPr id="33795" name="内容占位符 2"/>
          <p:cNvSpPr>
            <a:spLocks noGrp="1"/>
          </p:cNvSpPr>
          <p:nvPr>
            <p:ph idx="1"/>
          </p:nvPr>
        </p:nvSpPr>
        <p:spPr/>
        <p:txBody>
          <a:bodyPr/>
          <a:lstStyle/>
          <a:p>
            <a:endParaRPr lang="zh-CN" altLang="en-US" dirty="0"/>
          </a:p>
        </p:txBody>
      </p:sp>
      <p:sp>
        <p:nvSpPr>
          <p:cNvPr id="3379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91925A5-86E1-4CF7-B26B-B2DF79B087AD}" type="slidenum">
              <a:rPr lang="en-US" altLang="zh-CN" sz="1200">
                <a:ea typeface="楷体_GB2312" pitchFamily="49" charset="-122"/>
              </a:rPr>
              <a:pPr algn="r" eaLnBrk="1" hangingPunct="1"/>
              <a:t>51</a:t>
            </a:fld>
            <a:endParaRPr lang="en-US" altLang="zh-CN" sz="1200">
              <a:ea typeface="楷体_GB2312" pitchFamily="49" charset="-122"/>
            </a:endParaRPr>
          </a:p>
        </p:txBody>
      </p:sp>
      <p:sp>
        <p:nvSpPr>
          <p:cNvPr id="5" name="Rectangle 1">
            <a:extLst>
              <a:ext uri="{FF2B5EF4-FFF2-40B4-BE49-F238E27FC236}">
                <a16:creationId xmlns:a16="http://schemas.microsoft.com/office/drawing/2014/main" id="{53E916D8-E810-4410-B7A5-00A254F2F34D}"/>
              </a:ext>
            </a:extLst>
          </p:cNvPr>
          <p:cNvSpPr>
            <a:spLocks noChangeArrowheads="1"/>
          </p:cNvSpPr>
          <p:nvPr/>
        </p:nvSpPr>
        <p:spPr bwMode="auto">
          <a:xfrm>
            <a:off x="64534" y="1517587"/>
            <a:ext cx="11880000" cy="50167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sz="2000" dirty="0">
                <a:solidFill>
                  <a:srgbClr val="FF0000"/>
                </a:solidFill>
                <a:latin typeface="Courier New" pitchFamily="49" charset="0"/>
                <a:cs typeface="Courier New" pitchFamily="49" charset="0"/>
              </a:rPr>
              <a:t>//</a:t>
            </a:r>
            <a:r>
              <a:rPr lang="en-US" altLang="zh-CN" sz="2000" dirty="0" err="1">
                <a:solidFill>
                  <a:srgbClr val="FF0000"/>
                </a:solidFill>
                <a:latin typeface="Courier New" pitchFamily="49" charset="0"/>
                <a:cs typeface="Courier New" pitchFamily="49" charset="0"/>
              </a:rPr>
              <a:t>first.c</a:t>
            </a:r>
            <a:r>
              <a:rPr lang="en-US" altLang="zh-CN" sz="2000" dirty="0">
                <a:solidFill>
                  <a:srgbClr val="FF0000"/>
                </a:solidFill>
                <a:latin typeface="Courier New" pitchFamily="49" charset="0"/>
                <a:cs typeface="Courier New" pitchFamily="49" charset="0"/>
              </a:rPr>
              <a:t> </a:t>
            </a:r>
            <a:r>
              <a:rPr lang="zh-CN" altLang="en-US" sz="2000" dirty="0">
                <a:solidFill>
                  <a:srgbClr val="FF0000"/>
                </a:solidFill>
                <a:latin typeface="Courier New" pitchFamily="49" charset="0"/>
                <a:cs typeface="Courier New" pitchFamily="49" charset="0"/>
              </a:rPr>
              <a:t>甲</a:t>
            </a:r>
            <a:endParaRPr lang="en-US" altLang="zh-CN" sz="2000" dirty="0">
              <a:solidFill>
                <a:srgbClr val="FF0000"/>
              </a:solidFill>
              <a:latin typeface="Courier New" pitchFamily="49" charset="0"/>
              <a:cs typeface="Courier New" pitchFamily="49" charset="0"/>
            </a:endParaRPr>
          </a:p>
          <a:p>
            <a:pPr indent="266700" eaLnBrk="1" hangingPunct="1"/>
            <a:r>
              <a:rPr lang="en-US" altLang="zh-CN" sz="2000" dirty="0">
                <a:latin typeface="Courier New" pitchFamily="49" charset="0"/>
                <a:cs typeface="Courier New" pitchFamily="49" charset="0"/>
              </a:rPr>
              <a:t>#include &lt;</a:t>
            </a:r>
            <a:r>
              <a:rPr lang="en-US" altLang="zh-CN" sz="2000" dirty="0" err="1">
                <a:latin typeface="Courier New" pitchFamily="49" charset="0"/>
                <a:cs typeface="Courier New" pitchFamily="49" charset="0"/>
              </a:rPr>
              <a:t>stdio.h</a:t>
            </a:r>
            <a:r>
              <a:rPr lang="en-US" altLang="zh-CN" sz="2000" dirty="0">
                <a:latin typeface="Courier New" pitchFamily="49" charset="0"/>
                <a:cs typeface="Courier New" pitchFamily="49" charset="0"/>
              </a:rPr>
              <a:t>&gt;</a:t>
            </a:r>
          </a:p>
          <a:p>
            <a:pPr indent="266700"/>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myMax</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a:t>
            </a:r>
          </a:p>
          <a:p>
            <a:pPr indent="266700"/>
            <a:r>
              <a:rPr lang="en-US" altLang="zh-CN" sz="2000" b="1" dirty="0">
                <a:solidFill>
                  <a:srgbClr val="FF0000"/>
                </a:solidFill>
                <a:latin typeface="Courier New" pitchFamily="49" charset="0"/>
                <a:cs typeface="Courier New" pitchFamily="49" charset="0"/>
              </a:rPr>
              <a:t>#include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second.h</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包含乙编写的头文件</a:t>
            </a:r>
          </a:p>
          <a:p>
            <a:pPr indent="266700"/>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main()</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n1, n2, n3, max, f;	</a:t>
            </a:r>
          </a:p>
          <a:p>
            <a:pPr indent="266700"/>
            <a:r>
              <a:rPr lang="en-US" altLang="zh-CN" sz="2000" dirty="0">
                <a:latin typeface="Courier New" pitchFamily="49" charset="0"/>
                <a:cs typeface="Courier New" pitchFamily="49" charset="0"/>
              </a:rPr>
              <a:t>    </a:t>
            </a:r>
            <a:r>
              <a:rPr lang="pt-BR" altLang="zh-CN" sz="2000" dirty="0">
                <a:latin typeface="Courier New" pitchFamily="49" charset="0"/>
                <a:cs typeface="Courier New" pitchFamily="49" charset="0"/>
              </a:rPr>
              <a:t>printf("</a:t>
            </a:r>
            <a:r>
              <a:rPr lang="en-US" altLang="zh-CN" sz="2000" dirty="0">
                <a:latin typeface="Courier New" pitchFamily="49" charset="0"/>
                <a:cs typeface="Courier New" pitchFamily="49" charset="0"/>
              </a:rPr>
              <a:t>Please input three integers: \n");</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("%d", &amp;</a:t>
            </a:r>
            <a:r>
              <a:rPr lang="pt-BR" altLang="zh-CN" sz="2000" dirty="0">
                <a:latin typeface="Courier New" pitchFamily="49" charset="0"/>
                <a:cs typeface="Courier New" pitchFamily="49" charset="0"/>
              </a:rPr>
              <a:t>n1, &amp;n2, &amp;n3);</a:t>
            </a:r>
          </a:p>
          <a:p>
            <a:pPr indent="266700"/>
            <a:r>
              <a:rPr lang="pt-BR" altLang="zh-CN" sz="2000" dirty="0">
                <a:latin typeface="Courier New" pitchFamily="49" charset="0"/>
                <a:cs typeface="Courier New" pitchFamily="49" charset="0"/>
              </a:rPr>
              <a:t>    max = myMax(n1, n2, n3);</a:t>
            </a:r>
          </a:p>
          <a:p>
            <a:pPr indent="266700"/>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f = </a:t>
            </a:r>
            <a:r>
              <a:rPr lang="en-US" altLang="zh-CN" sz="2000" b="1" dirty="0" err="1">
                <a:latin typeface="Courier New" pitchFamily="49" charset="0"/>
                <a:cs typeface="Courier New" pitchFamily="49" charset="0"/>
              </a:rPr>
              <a:t>myFactorial</a:t>
            </a:r>
            <a:r>
              <a:rPr lang="en-US" altLang="zh-CN" sz="2000" dirty="0">
                <a:latin typeface="Courier New" pitchFamily="49" charset="0"/>
                <a:cs typeface="Courier New" pitchFamily="49" charset="0"/>
              </a:rPr>
              <a:t>(max);</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 …</a:t>
            </a:r>
          </a:p>
          <a:p>
            <a:pPr indent="266700"/>
            <a:r>
              <a:rPr lang="en-US" altLang="zh-CN" sz="2000" dirty="0">
                <a:latin typeface="Courier New" pitchFamily="49" charset="0"/>
                <a:cs typeface="Courier New" pitchFamily="49" charset="0"/>
              </a:rPr>
              <a:t>    return 0;</a:t>
            </a:r>
          </a:p>
          <a:p>
            <a:pPr indent="266700"/>
            <a:r>
              <a:rPr lang="en-US" altLang="zh-CN" sz="2000" dirty="0">
                <a:latin typeface="Courier New" pitchFamily="49" charset="0"/>
                <a:cs typeface="Courier New" pitchFamily="49" charset="0"/>
              </a:rPr>
              <a:t>}</a:t>
            </a:r>
          </a:p>
          <a:p>
            <a:pPr indent="266700"/>
            <a:endParaRPr lang="en-US" altLang="zh-CN" sz="2000" dirty="0">
              <a:latin typeface="Courier New" pitchFamily="49" charset="0"/>
              <a:cs typeface="Courier New" pitchFamily="49" charset="0"/>
            </a:endParaRPr>
          </a:p>
          <a:p>
            <a:pPr indent="266700"/>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myMax</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n1,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n2,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n3)</a:t>
            </a:r>
          </a:p>
          <a:p>
            <a:pPr indent="266700"/>
            <a:r>
              <a:rPr lang="pt-BR" altLang="zh-CN" sz="2000" dirty="0">
                <a:latin typeface="Courier New" pitchFamily="49" charset="0"/>
                <a:cs typeface="Courier New" pitchFamily="49" charset="0"/>
              </a:rPr>
              <a:t>{    </a:t>
            </a:r>
            <a:r>
              <a:rPr lang="en-US" altLang="zh-CN" sz="2000" dirty="0">
                <a:latin typeface="Courier New" pitchFamily="49" charset="0"/>
                <a:cs typeface="Courier New" pitchFamily="49" charset="0"/>
              </a:rPr>
              <a:t>…	</a:t>
            </a:r>
            <a:r>
              <a:rPr lang="sv-SE" altLang="zh-CN" sz="2000" dirty="0">
                <a:latin typeface="Courier New" pitchFamily="49" charset="0"/>
                <a:cs typeface="Courier New" pitchFamily="49" charset="0"/>
              </a:rPr>
              <a:t>}</a:t>
            </a:r>
          </a:p>
        </p:txBody>
      </p:sp>
      <p:sp>
        <p:nvSpPr>
          <p:cNvPr id="6" name="Rectangle 1">
            <a:extLst>
              <a:ext uri="{FF2B5EF4-FFF2-40B4-BE49-F238E27FC236}">
                <a16:creationId xmlns:a16="http://schemas.microsoft.com/office/drawing/2014/main" id="{97E29EB2-FD8C-460E-8070-1966ED44A6A2}"/>
              </a:ext>
            </a:extLst>
          </p:cNvPr>
          <p:cNvSpPr>
            <a:spLocks noChangeArrowheads="1"/>
          </p:cNvSpPr>
          <p:nvPr/>
        </p:nvSpPr>
        <p:spPr bwMode="auto">
          <a:xfrm>
            <a:off x="6545856" y="4287576"/>
            <a:ext cx="54000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sz="2000" dirty="0">
                <a:solidFill>
                  <a:srgbClr val="FF0000"/>
                </a:solidFill>
                <a:latin typeface="Courier New" pitchFamily="49" charset="0"/>
                <a:cs typeface="Courier New" pitchFamily="49" charset="0"/>
              </a:rPr>
              <a:t>//</a:t>
            </a:r>
            <a:r>
              <a:rPr lang="en-US" altLang="zh-CN" sz="2000" dirty="0" err="1">
                <a:solidFill>
                  <a:srgbClr val="FF0000"/>
                </a:solidFill>
                <a:latin typeface="Courier New" pitchFamily="49" charset="0"/>
                <a:cs typeface="Courier New" pitchFamily="49" charset="0"/>
              </a:rPr>
              <a:t>second.c</a:t>
            </a:r>
            <a:r>
              <a:rPr lang="en-US" altLang="zh-CN" sz="2000" dirty="0">
                <a:solidFill>
                  <a:srgbClr val="FF0000"/>
                </a:solidFill>
                <a:latin typeface="Courier New" pitchFamily="49" charset="0"/>
                <a:cs typeface="Courier New" pitchFamily="49" charset="0"/>
              </a:rPr>
              <a:t> </a:t>
            </a:r>
            <a:r>
              <a:rPr lang="zh-CN" altLang="en-US" sz="2000" dirty="0">
                <a:solidFill>
                  <a:srgbClr val="FF0000"/>
                </a:solidFill>
                <a:latin typeface="Courier New" pitchFamily="49" charset="0"/>
                <a:cs typeface="Courier New" pitchFamily="49" charset="0"/>
              </a:rPr>
              <a:t>乙</a:t>
            </a:r>
            <a:endParaRPr lang="en-US" altLang="zh-CN" sz="2000" dirty="0">
              <a:solidFill>
                <a:srgbClr val="FF0000"/>
              </a:solidFill>
              <a:latin typeface="Courier New" pitchFamily="49" charset="0"/>
              <a:cs typeface="Courier New" pitchFamily="49" charset="0"/>
            </a:endParaRPr>
          </a:p>
          <a:p>
            <a:pPr indent="266700"/>
            <a:r>
              <a:rPr lang="en-US" altLang="zh-CN" sz="2000" dirty="0">
                <a:latin typeface="Courier New" pitchFamily="49" charset="0"/>
                <a:cs typeface="Courier New" pitchFamily="49" charset="0"/>
              </a:rPr>
              <a:t>int </a:t>
            </a:r>
            <a:r>
              <a:rPr lang="en-US" altLang="zh-CN" sz="2000" b="1" dirty="0" err="1">
                <a:latin typeface="Courier New" pitchFamily="49" charset="0"/>
                <a:cs typeface="Courier New" pitchFamily="49" charset="0"/>
              </a:rPr>
              <a:t>myFactorial</a:t>
            </a:r>
            <a:r>
              <a:rPr lang="en-US" altLang="zh-CN" sz="2000" dirty="0">
                <a:latin typeface="Courier New" pitchFamily="49" charset="0"/>
                <a:cs typeface="Courier New" pitchFamily="49" charset="0"/>
              </a:rPr>
              <a:t>(int n)</a:t>
            </a:r>
          </a:p>
          <a:p>
            <a:pPr indent="266700"/>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f = 1;</a:t>
            </a:r>
          </a:p>
          <a:p>
            <a:pPr indent="266700"/>
            <a:r>
              <a:rPr lang="en-US" altLang="zh-CN" sz="2000" dirty="0">
                <a:latin typeface="Courier New" pitchFamily="49" charset="0"/>
                <a:cs typeface="Courier New" pitchFamily="49" charset="0"/>
              </a:rPr>
              <a:t>	for(</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=2;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 &lt;= n;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p>
          <a:p>
            <a:pPr indent="266700"/>
            <a:r>
              <a:rPr lang="en-US" altLang="zh-CN" sz="2000" dirty="0">
                <a:latin typeface="Courier New" pitchFamily="49" charset="0"/>
                <a:cs typeface="Courier New" pitchFamily="49" charset="0"/>
              </a:rPr>
              <a:t>		f *= </a:t>
            </a:r>
            <a:r>
              <a:rPr lang="en-US" altLang="zh-CN" sz="2000" dirty="0" err="1">
                <a:latin typeface="Courier New" pitchFamily="49" charset="0"/>
                <a:cs typeface="Courier New" pitchFamily="49" charset="0"/>
              </a:rPr>
              <a:t>i</a:t>
            </a:r>
            <a:r>
              <a:rPr lang="en-US" altLang="zh-CN" sz="2000" dirty="0">
                <a:latin typeface="Courier New" pitchFamily="49" charset="0"/>
                <a:cs typeface="Courier New" pitchFamily="49" charset="0"/>
              </a:rPr>
              <a:t>;</a:t>
            </a:r>
          </a:p>
          <a:p>
            <a:pPr indent="266700"/>
            <a:r>
              <a:rPr lang="en-US" altLang="zh-CN" sz="2000" dirty="0">
                <a:latin typeface="Courier New" pitchFamily="49" charset="0"/>
                <a:cs typeface="Courier New" pitchFamily="49" charset="0"/>
              </a:rPr>
              <a:t>	return f;	</a:t>
            </a:r>
          </a:p>
          <a:p>
            <a:pPr indent="266700"/>
            <a:r>
              <a:rPr lang="sv-SE" altLang="zh-CN" sz="2000" dirty="0">
                <a:latin typeface="Courier New" pitchFamily="49" charset="0"/>
                <a:cs typeface="Courier New" pitchFamily="49" charset="0"/>
              </a:rPr>
              <a:t>}</a:t>
            </a:r>
          </a:p>
        </p:txBody>
      </p:sp>
      <p:sp>
        <p:nvSpPr>
          <p:cNvPr id="2" name="矩形 1">
            <a:extLst>
              <a:ext uri="{FF2B5EF4-FFF2-40B4-BE49-F238E27FC236}">
                <a16:creationId xmlns:a16="http://schemas.microsoft.com/office/drawing/2014/main" id="{C1D6523D-FBDA-4297-9040-56906FEF3EAB}"/>
              </a:ext>
            </a:extLst>
          </p:cNvPr>
          <p:cNvSpPr/>
          <p:nvPr/>
        </p:nvSpPr>
        <p:spPr>
          <a:xfrm>
            <a:off x="7400351" y="3429000"/>
            <a:ext cx="4536000" cy="707886"/>
          </a:xfrm>
          <a:prstGeom prst="rect">
            <a:avLst/>
          </a:prstGeom>
          <a:ln>
            <a:solidFill>
              <a:schemeClr val="tx1"/>
            </a:solidFill>
          </a:ln>
        </p:spPr>
        <p:txBody>
          <a:bodyPr wrap="square">
            <a:spAutoFit/>
          </a:bodyPr>
          <a:lstStyle/>
          <a:p>
            <a:r>
              <a:rPr lang="en-US" altLang="zh-CN" sz="2000" b="1" dirty="0">
                <a:solidFill>
                  <a:srgbClr val="FF0000"/>
                </a:solidFill>
                <a:latin typeface="Courier New" panose="02070309020205020404" pitchFamily="49" charset="0"/>
                <a:cs typeface="Courier New" pitchFamily="49" charset="0"/>
              </a:rPr>
              <a:t>//</a:t>
            </a:r>
            <a:r>
              <a:rPr lang="en-US" altLang="zh-CN" sz="2000" b="1" dirty="0" err="1">
                <a:solidFill>
                  <a:srgbClr val="FF0000"/>
                </a:solidFill>
                <a:latin typeface="Courier New" panose="02070309020205020404" pitchFamily="49" charset="0"/>
                <a:cs typeface="Courier New" pitchFamily="49" charset="0"/>
              </a:rPr>
              <a:t>second.h</a:t>
            </a:r>
            <a:endParaRPr lang="zh-CN" altLang="zh-CN" sz="2000" b="1" dirty="0">
              <a:solidFill>
                <a:srgbClr val="FF0000"/>
              </a:solidFill>
              <a:latin typeface="Courier New" panose="02070309020205020404" pitchFamily="49" charset="0"/>
              <a:cs typeface="Courier New" pitchFamily="49" charset="0"/>
            </a:endParaRPr>
          </a:p>
          <a:p>
            <a:r>
              <a:rPr lang="en-US" altLang="zh-CN" sz="2000" b="1" dirty="0">
                <a:solidFill>
                  <a:srgbClr val="FF0000"/>
                </a:solidFill>
                <a:latin typeface="Courier New" panose="02070309020205020404" pitchFamily="49" charset="0"/>
                <a:cs typeface="Courier New" pitchFamily="49" charset="0"/>
              </a:rPr>
              <a:t>extern</a:t>
            </a:r>
            <a:r>
              <a:rPr lang="en-US" altLang="zh-CN" sz="2000" b="1" dirty="0">
                <a:latin typeface="Courier New" panose="02070309020205020404" pitchFamily="49" charset="0"/>
                <a:cs typeface="Courier New" pitchFamily="49" charset="0"/>
              </a:rPr>
              <a:t> int </a:t>
            </a:r>
            <a:r>
              <a:rPr lang="en-US" altLang="zh-CN" sz="2000" b="1" dirty="0" err="1">
                <a:latin typeface="Courier New" panose="02070309020205020404" pitchFamily="49" charset="0"/>
                <a:cs typeface="Courier New" pitchFamily="49" charset="0"/>
              </a:rPr>
              <a:t>myFactorial</a:t>
            </a:r>
            <a:r>
              <a:rPr lang="en-US" altLang="zh-CN" sz="2000" b="1" dirty="0">
                <a:latin typeface="Courier New" panose="02070309020205020404" pitchFamily="49" charset="0"/>
                <a:cs typeface="Courier New" pitchFamily="49" charset="0"/>
              </a:rPr>
              <a:t>(int); </a:t>
            </a:r>
            <a:endParaRPr lang="zh-CN" altLang="en-US" sz="2000" b="1" dirty="0">
              <a:latin typeface="Courier New" panose="02070309020205020404" pitchFamily="49" charset="0"/>
              <a:cs typeface="Courier New" panose="02070309020205020404" pitchFamily="49" charset="0"/>
            </a:endParaRPr>
          </a:p>
        </p:txBody>
      </p:sp>
      <p:sp>
        <p:nvSpPr>
          <p:cNvPr id="3" name="椭圆 2">
            <a:extLst>
              <a:ext uri="{FF2B5EF4-FFF2-40B4-BE49-F238E27FC236}">
                <a16:creationId xmlns:a16="http://schemas.microsoft.com/office/drawing/2014/main" id="{B9460964-1BC4-4CDE-B5D5-08DBA8764474}"/>
              </a:ext>
            </a:extLst>
          </p:cNvPr>
          <p:cNvSpPr/>
          <p:nvPr/>
        </p:nvSpPr>
        <p:spPr bwMode="auto">
          <a:xfrm>
            <a:off x="289561" y="2483895"/>
            <a:ext cx="3240360" cy="4050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 name="椭圆 8">
            <a:extLst>
              <a:ext uri="{FF2B5EF4-FFF2-40B4-BE49-F238E27FC236}">
                <a16:creationId xmlns:a16="http://schemas.microsoft.com/office/drawing/2014/main" id="{2A8B03A1-CD71-46D8-97E6-36B00D304515}"/>
              </a:ext>
            </a:extLst>
          </p:cNvPr>
          <p:cNvSpPr/>
          <p:nvPr/>
        </p:nvSpPr>
        <p:spPr bwMode="auto">
          <a:xfrm>
            <a:off x="7399029" y="3728661"/>
            <a:ext cx="4428000" cy="4050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97430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p:cNvSpPr>
          <p:nvPr>
            <p:ph type="title"/>
          </p:nvPr>
        </p:nvSpPr>
        <p:spPr/>
        <p:txBody>
          <a:bodyPr/>
          <a:lstStyle/>
          <a:p>
            <a:endParaRPr lang="zh-CN" altLang="en-US"/>
          </a:p>
        </p:txBody>
      </p:sp>
      <p:sp>
        <p:nvSpPr>
          <p:cNvPr id="16386" name="Rectangle 3"/>
          <p:cNvSpPr>
            <a:spLocks noGrp="1" noChangeArrowheads="1"/>
          </p:cNvSpPr>
          <p:nvPr>
            <p:ph idx="1"/>
          </p:nvPr>
        </p:nvSpPr>
        <p:spPr/>
        <p:txBody>
          <a:bodyPr/>
          <a:lstStyle/>
          <a:p>
            <a:r>
              <a:rPr lang="zh-CN" altLang="en-US" b="0" dirty="0"/>
              <a:t>头文件里还可以放全局变量的声明等内容</a:t>
            </a:r>
            <a:endParaRPr lang="en-US" altLang="zh-CN" b="0" dirty="0"/>
          </a:p>
          <a:p>
            <a:endParaRPr lang="en-US" altLang="zh-CN" dirty="0"/>
          </a:p>
          <a:p>
            <a:endParaRPr lang="en-US" altLang="zh-CN" dirty="0"/>
          </a:p>
        </p:txBody>
      </p:sp>
      <p:sp>
        <p:nvSpPr>
          <p:cNvPr id="4" name="Rectangle 4"/>
          <p:cNvSpPr>
            <a:spLocks noChangeArrowheads="1"/>
          </p:cNvSpPr>
          <p:nvPr/>
        </p:nvSpPr>
        <p:spPr bwMode="auto">
          <a:xfrm>
            <a:off x="2839096" y="5973378"/>
            <a:ext cx="2941075"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rIns="18000">
            <a:spAutoFit/>
          </a:bodyPr>
          <a:lstStyle/>
          <a:p>
            <a:pPr eaLnBrk="1" hangingPunct="1"/>
            <a:r>
              <a:rPr lang="en-US" altLang="zh-CN" b="1" dirty="0">
                <a:solidFill>
                  <a:srgbClr val="FF0000"/>
                </a:solidFill>
                <a:latin typeface="Courier New" pitchFamily="49" charset="0"/>
                <a:cs typeface="Courier New" pitchFamily="49" charset="0"/>
              </a:rPr>
              <a:t>extern</a:t>
            </a:r>
            <a:r>
              <a:rPr lang="en-US" altLang="zh-CN" b="1" dirty="0">
                <a:solidFill>
                  <a:srgbClr val="0000FF"/>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int x, y;</a:t>
            </a:r>
          </a:p>
          <a:p>
            <a:pPr eaLnBrk="1" hangingPunct="1"/>
            <a:r>
              <a:rPr lang="en-US" altLang="zh-CN" b="1" dirty="0">
                <a:latin typeface="Courier New" pitchFamily="49" charset="0"/>
                <a:cs typeface="Courier New" pitchFamily="49" charset="0"/>
              </a:rPr>
              <a:t>int F();</a:t>
            </a:r>
          </a:p>
        </p:txBody>
      </p:sp>
      <p:sp>
        <p:nvSpPr>
          <p:cNvPr id="5" name="Rectangle 5"/>
          <p:cNvSpPr>
            <a:spLocks noChangeArrowheads="1"/>
          </p:cNvSpPr>
          <p:nvPr/>
        </p:nvSpPr>
        <p:spPr bwMode="auto">
          <a:xfrm>
            <a:off x="2839096" y="5576503"/>
            <a:ext cx="1617226"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b="1" dirty="0"/>
              <a:t>//</a:t>
            </a:r>
            <a:r>
              <a:rPr lang="en-US" altLang="zh-CN" sz="2000" b="1" dirty="0" err="1"/>
              <a:t>xlib.h</a:t>
            </a:r>
            <a:endParaRPr lang="zh-CN" altLang="en-US" sz="2000" b="1" dirty="0"/>
          </a:p>
        </p:txBody>
      </p:sp>
      <p:sp>
        <p:nvSpPr>
          <p:cNvPr id="6" name="Rectangle 6"/>
          <p:cNvSpPr>
            <a:spLocks noChangeArrowheads="1"/>
          </p:cNvSpPr>
          <p:nvPr/>
        </p:nvSpPr>
        <p:spPr bwMode="auto">
          <a:xfrm>
            <a:off x="8517706" y="4126719"/>
            <a:ext cx="3248130" cy="2677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rIns="18000">
            <a:spAutoFit/>
          </a:bodyPr>
          <a:lstStyle/>
          <a:p>
            <a:pPr eaLnBrk="1" hangingPunct="1"/>
            <a:r>
              <a:rPr lang="en-US" altLang="zh-CN" b="1" dirty="0">
                <a:solidFill>
                  <a:srgbClr val="FF0000"/>
                </a:solidFill>
                <a:latin typeface="Courier New" pitchFamily="49" charset="0"/>
                <a:cs typeface="Courier New" pitchFamily="49" charset="0"/>
              </a:rPr>
              <a:t>#include "</a:t>
            </a:r>
            <a:r>
              <a:rPr lang="en-US" altLang="zh-CN" b="1" dirty="0" err="1">
                <a:solidFill>
                  <a:srgbClr val="FF0000"/>
                </a:solidFill>
                <a:latin typeface="Courier New" pitchFamily="49" charset="0"/>
                <a:cs typeface="Courier New" pitchFamily="49" charset="0"/>
              </a:rPr>
              <a:t>xlib.h</a:t>
            </a:r>
            <a:r>
              <a:rPr lang="en-US" altLang="zh-CN" b="1" dirty="0">
                <a:solidFill>
                  <a:srgbClr val="FF0000"/>
                </a:solidFill>
                <a:latin typeface="Courier New" pitchFamily="49" charset="0"/>
                <a:cs typeface="Courier New" pitchFamily="49" charset="0"/>
              </a:rPr>
              <a:t>"</a:t>
            </a:r>
          </a:p>
          <a:p>
            <a:pPr eaLnBrk="1" hangingPunct="1"/>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G()</a:t>
            </a:r>
            <a:endParaRPr lang="zh-CN" altLang="en-US"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z; </a:t>
            </a:r>
          </a:p>
          <a:p>
            <a:pPr eaLnBrk="1" hangingPunct="1"/>
            <a:r>
              <a:rPr lang="en-US" altLang="zh-CN" b="1" dirty="0">
                <a:latin typeface="Courier New" pitchFamily="49" charset="0"/>
                <a:cs typeface="Courier New" pitchFamily="49" charset="0"/>
              </a:rPr>
              <a:t>	F();</a:t>
            </a:r>
            <a:endParaRPr lang="zh-CN" altLang="en-US" b="1" dirty="0">
              <a:latin typeface="Courier New" pitchFamily="49" charset="0"/>
              <a:cs typeface="Courier New" pitchFamily="49" charset="0"/>
            </a:endParaRPr>
          </a:p>
          <a:p>
            <a:pPr eaLnBrk="1" hangingPunct="1"/>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z = x + y;</a:t>
            </a:r>
          </a:p>
          <a:p>
            <a:pPr eaLnBrk="1" hangingPunct="1"/>
            <a:r>
              <a:rPr lang="en-US" altLang="zh-CN" b="1" dirty="0">
                <a:latin typeface="Courier New" pitchFamily="49" charset="0"/>
                <a:cs typeface="Courier New" pitchFamily="49" charset="0"/>
              </a:rPr>
              <a:t>	return z;</a:t>
            </a:r>
          </a:p>
          <a:p>
            <a:pPr eaLnBrk="1" hangingPunct="1"/>
            <a:r>
              <a:rPr lang="en-US" altLang="zh-CN" b="1" dirty="0">
                <a:latin typeface="Courier New" pitchFamily="49" charset="0"/>
                <a:cs typeface="Courier New" pitchFamily="49" charset="0"/>
              </a:rPr>
              <a:t>}</a:t>
            </a:r>
          </a:p>
        </p:txBody>
      </p:sp>
      <p:sp>
        <p:nvSpPr>
          <p:cNvPr id="7" name="Rectangle 7"/>
          <p:cNvSpPr>
            <a:spLocks noChangeArrowheads="1"/>
          </p:cNvSpPr>
          <p:nvPr/>
        </p:nvSpPr>
        <p:spPr bwMode="auto">
          <a:xfrm>
            <a:off x="8517706" y="3749030"/>
            <a:ext cx="15282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000" b="1" dirty="0"/>
              <a:t>//</a:t>
            </a:r>
            <a:r>
              <a:rPr lang="en-US" altLang="zh-CN" sz="2000" b="1" dirty="0" err="1"/>
              <a:t>my.c</a:t>
            </a:r>
            <a:endParaRPr lang="zh-CN" altLang="en-US" sz="2000" b="1" dirty="0"/>
          </a:p>
        </p:txBody>
      </p:sp>
      <p:sp>
        <p:nvSpPr>
          <p:cNvPr id="8" name="Rectangle 11"/>
          <p:cNvSpPr>
            <a:spLocks noChangeArrowheads="1"/>
          </p:cNvSpPr>
          <p:nvPr/>
        </p:nvSpPr>
        <p:spPr bwMode="auto">
          <a:xfrm>
            <a:off x="2765577" y="1713912"/>
            <a:ext cx="3000692" cy="304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p>
            <a:pPr eaLnBrk="1" hangingPunct="1"/>
            <a:r>
              <a:rPr lang="en-US" altLang="zh-CN" b="1" dirty="0">
                <a:solidFill>
                  <a:srgbClr val="FF0000"/>
                </a:solidFill>
                <a:latin typeface="Courier New" pitchFamily="49" charset="0"/>
                <a:cs typeface="Courier New" pitchFamily="49" charset="0"/>
              </a:rPr>
              <a:t>extern</a:t>
            </a:r>
            <a:r>
              <a:rPr lang="en-US" altLang="zh-CN" b="1" dirty="0">
                <a:solidFill>
                  <a:srgbClr val="0000FF"/>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int</a:t>
            </a:r>
            <a:r>
              <a:rPr lang="en-US" altLang="zh-CN" b="1" dirty="0">
                <a:solidFill>
                  <a:srgbClr val="FF0000"/>
                </a:solidFill>
                <a:latin typeface="Courier New" pitchFamily="49" charset="0"/>
                <a:cs typeface="Courier New" pitchFamily="49" charset="0"/>
              </a:rPr>
              <a:t> x, y;</a:t>
            </a:r>
          </a:p>
          <a:p>
            <a:pPr eaLnBrk="1" hangingPunct="1"/>
            <a:r>
              <a:rPr lang="en-US" altLang="zh-CN" b="1" dirty="0">
                <a:latin typeface="Courier New" pitchFamily="49" charset="0"/>
                <a:cs typeface="Courier New" pitchFamily="49" charset="0"/>
              </a:rPr>
              <a:t>int F();</a:t>
            </a:r>
          </a:p>
          <a:p>
            <a:pPr eaLnBrk="1" hangingPunct="1"/>
            <a:r>
              <a:rPr lang="en-US" altLang="zh-CN" b="1" dirty="0">
                <a:latin typeface="Courier New" pitchFamily="49" charset="0"/>
                <a:cs typeface="Courier New" pitchFamily="49" charset="0"/>
              </a:rPr>
              <a:t>int G()</a:t>
            </a:r>
            <a:endParaRPr lang="zh-CN" altLang="en-US"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z; </a:t>
            </a:r>
          </a:p>
          <a:p>
            <a:pPr eaLnBrk="1" hangingPunct="1"/>
            <a:r>
              <a:rPr lang="en-US" altLang="zh-CN" b="1" dirty="0">
                <a:latin typeface="Courier New" pitchFamily="49" charset="0"/>
                <a:cs typeface="Courier New" pitchFamily="49" charset="0"/>
              </a:rPr>
              <a:t>	F();</a:t>
            </a:r>
            <a:endParaRPr lang="zh-CN" altLang="en-US" b="1" dirty="0">
              <a:latin typeface="Courier New" pitchFamily="49" charset="0"/>
              <a:cs typeface="Courier New" pitchFamily="49" charset="0"/>
            </a:endParaRPr>
          </a:p>
          <a:p>
            <a:pPr eaLnBrk="1" hangingPunct="1"/>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z = x + y;</a:t>
            </a:r>
          </a:p>
          <a:p>
            <a:pPr eaLnBrk="1" hangingPunct="1"/>
            <a:r>
              <a:rPr lang="en-US" altLang="zh-CN" b="1" dirty="0">
                <a:latin typeface="Courier New" pitchFamily="49" charset="0"/>
                <a:cs typeface="Courier New" pitchFamily="49" charset="0"/>
              </a:rPr>
              <a:t>	return z;</a:t>
            </a:r>
          </a:p>
          <a:p>
            <a:pPr eaLnBrk="1" hangingPunct="1"/>
            <a:r>
              <a:rPr lang="en-US" altLang="zh-CN" b="1" dirty="0">
                <a:latin typeface="Courier New" pitchFamily="49" charset="0"/>
                <a:cs typeface="Courier New" pitchFamily="49" charset="0"/>
              </a:rPr>
              <a:t>}</a:t>
            </a:r>
          </a:p>
        </p:txBody>
      </p:sp>
      <p:sp>
        <p:nvSpPr>
          <p:cNvPr id="9" name="Rectangle 12"/>
          <p:cNvSpPr>
            <a:spLocks noChangeArrowheads="1"/>
          </p:cNvSpPr>
          <p:nvPr/>
        </p:nvSpPr>
        <p:spPr bwMode="auto">
          <a:xfrm>
            <a:off x="2765577" y="1313862"/>
            <a:ext cx="162040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b="1" dirty="0"/>
              <a:t>//</a:t>
            </a:r>
            <a:r>
              <a:rPr lang="en-US" altLang="zh-CN" sz="2000" b="1" dirty="0" err="1"/>
              <a:t>my.c</a:t>
            </a:r>
            <a:endParaRPr lang="zh-CN" altLang="en-US" sz="2000" b="1" dirty="0"/>
          </a:p>
        </p:txBody>
      </p:sp>
      <p:sp>
        <p:nvSpPr>
          <p:cNvPr id="10" name="AutoShape 13"/>
          <p:cNvSpPr>
            <a:spLocks noChangeArrowheads="1"/>
          </p:cNvSpPr>
          <p:nvPr/>
        </p:nvSpPr>
        <p:spPr bwMode="auto">
          <a:xfrm>
            <a:off x="5896878" y="2991895"/>
            <a:ext cx="914436" cy="630122"/>
          </a:xfrm>
          <a:prstGeom prst="rightArrow">
            <a:avLst>
              <a:gd name="adj1" fmla="val 50000"/>
              <a:gd name="adj2" fmla="val 24991"/>
            </a:avLst>
          </a:prstGeom>
          <a:noFill/>
          <a:ln w="9525">
            <a:solidFill>
              <a:schemeClr val="tx1"/>
            </a:solidFill>
            <a:miter lim="800000"/>
            <a:headEnd/>
            <a:tailEnd/>
          </a:ln>
        </p:spPr>
        <p:txBody>
          <a:bodyPr wrap="none" anchor="ctr"/>
          <a:lstStyle/>
          <a:p>
            <a:pPr eaLnBrk="1" hangingPunct="1"/>
            <a:endParaRPr lang="zh-CN" altLang="en-US"/>
          </a:p>
        </p:txBody>
      </p:sp>
      <p:sp>
        <p:nvSpPr>
          <p:cNvPr id="11" name="Rectangle 14"/>
          <p:cNvSpPr>
            <a:spLocks noChangeArrowheads="1"/>
          </p:cNvSpPr>
          <p:nvPr/>
        </p:nvSpPr>
        <p:spPr bwMode="auto">
          <a:xfrm>
            <a:off x="82321" y="1713912"/>
            <a:ext cx="2638251"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rIns="18000">
            <a:spAutoFit/>
          </a:bodyPr>
          <a:lstStyle/>
          <a:p>
            <a:pPr eaLnBrk="1" hangingPunct="1"/>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x, y;</a:t>
            </a:r>
          </a:p>
          <a:p>
            <a:pPr eaLnBrk="1" hangingPunct="1"/>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F()</a:t>
            </a:r>
            <a:endParaRPr lang="zh-CN" altLang="en-US"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x = 1000;</a:t>
            </a:r>
          </a:p>
          <a:p>
            <a:pPr eaLnBrk="1" hangingPunct="1"/>
            <a:r>
              <a:rPr lang="en-US" altLang="zh-CN" b="1" dirty="0">
                <a:latin typeface="Courier New" pitchFamily="49" charset="0"/>
                <a:cs typeface="Courier New" pitchFamily="49" charset="0"/>
              </a:rPr>
              <a:t>	y = x*x;</a:t>
            </a:r>
          </a:p>
          <a:p>
            <a:pPr eaLnBrk="1" hangingPunct="1"/>
            <a:r>
              <a:rPr lang="en-US" altLang="zh-CN" b="1" dirty="0">
                <a:latin typeface="Courier New" pitchFamily="49" charset="0"/>
                <a:cs typeface="Courier New" pitchFamily="49" charset="0"/>
              </a:rPr>
              <a:t>	return y;</a:t>
            </a:r>
          </a:p>
          <a:p>
            <a:pPr eaLnBrk="1" hangingPunct="1"/>
            <a:r>
              <a:rPr lang="en-US" altLang="zh-CN" b="1" dirty="0">
                <a:latin typeface="Courier New" pitchFamily="49" charset="0"/>
                <a:cs typeface="Courier New" pitchFamily="49" charset="0"/>
              </a:rPr>
              <a:t>}</a:t>
            </a:r>
          </a:p>
        </p:txBody>
      </p:sp>
      <p:sp>
        <p:nvSpPr>
          <p:cNvPr id="12" name="Rectangle 15"/>
          <p:cNvSpPr>
            <a:spLocks noChangeArrowheads="1"/>
          </p:cNvSpPr>
          <p:nvPr/>
        </p:nvSpPr>
        <p:spPr bwMode="auto">
          <a:xfrm>
            <a:off x="82321" y="1313862"/>
            <a:ext cx="186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b="1" dirty="0"/>
              <a:t>//</a:t>
            </a:r>
            <a:r>
              <a:rPr lang="en-US" altLang="zh-CN" sz="2000" b="1" dirty="0" err="1"/>
              <a:t>xlib.c</a:t>
            </a:r>
            <a:endParaRPr lang="zh-CN" altLang="en-US" sz="2000" b="1" dirty="0"/>
          </a:p>
        </p:txBody>
      </p:sp>
      <p:sp>
        <p:nvSpPr>
          <p:cNvPr id="39949"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3E61232-38D0-4E0D-A654-7EFBB7F5C876}" type="slidenum">
              <a:rPr lang="en-US" altLang="zh-CN" sz="1200">
                <a:ea typeface="楷体_GB2312" pitchFamily="49" charset="-122"/>
              </a:rPr>
              <a:pPr algn="r" eaLnBrk="1" hangingPunct="1"/>
              <a:t>52</a:t>
            </a:fld>
            <a:endParaRPr lang="en-US" altLang="zh-CN" sz="1200">
              <a:ea typeface="楷体_GB2312" pitchFamily="49" charset="-122"/>
            </a:endParaRPr>
          </a:p>
        </p:txBody>
      </p:sp>
      <p:sp>
        <p:nvSpPr>
          <p:cNvPr id="15" name="Rectangle 15">
            <a:extLst>
              <a:ext uri="{FF2B5EF4-FFF2-40B4-BE49-F238E27FC236}">
                <a16:creationId xmlns:a16="http://schemas.microsoft.com/office/drawing/2014/main" id="{951A1D00-62BB-46E7-A626-2A2E9CF8EED9}"/>
              </a:ext>
            </a:extLst>
          </p:cNvPr>
          <p:cNvSpPr>
            <a:spLocks noChangeArrowheads="1"/>
          </p:cNvSpPr>
          <p:nvPr/>
        </p:nvSpPr>
        <p:spPr bwMode="auto">
          <a:xfrm>
            <a:off x="5825176" y="4091246"/>
            <a:ext cx="186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b="1" dirty="0"/>
              <a:t>//</a:t>
            </a:r>
            <a:r>
              <a:rPr lang="en-US" altLang="zh-CN" sz="2000" b="1" dirty="0" err="1"/>
              <a:t>xlib.c</a:t>
            </a:r>
            <a:endParaRPr lang="zh-CN" altLang="en-US" sz="2000" b="1" dirty="0"/>
          </a:p>
        </p:txBody>
      </p:sp>
      <p:sp>
        <p:nvSpPr>
          <p:cNvPr id="16" name="Rectangle 14">
            <a:extLst>
              <a:ext uri="{FF2B5EF4-FFF2-40B4-BE49-F238E27FC236}">
                <a16:creationId xmlns:a16="http://schemas.microsoft.com/office/drawing/2014/main" id="{6CC6BA54-E064-41DD-8AD8-83551EFDBBB8}"/>
              </a:ext>
            </a:extLst>
          </p:cNvPr>
          <p:cNvSpPr>
            <a:spLocks noChangeArrowheads="1"/>
          </p:cNvSpPr>
          <p:nvPr/>
        </p:nvSpPr>
        <p:spPr bwMode="auto">
          <a:xfrm>
            <a:off x="5825176" y="4496051"/>
            <a:ext cx="2638251"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rIns="18000">
            <a:spAutoFit/>
          </a:bodyPr>
          <a:lstStyle/>
          <a:p>
            <a:pPr eaLnBrk="1" hangingPunct="1"/>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x, y;</a:t>
            </a:r>
          </a:p>
          <a:p>
            <a:pPr eaLnBrk="1" hangingPunct="1"/>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F()</a:t>
            </a:r>
            <a:endParaRPr lang="zh-CN" altLang="en-US" b="1" dirty="0">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x = 1000;</a:t>
            </a:r>
          </a:p>
          <a:p>
            <a:pPr eaLnBrk="1" hangingPunct="1"/>
            <a:r>
              <a:rPr lang="en-US" altLang="zh-CN" b="1" dirty="0">
                <a:latin typeface="Courier New" pitchFamily="49" charset="0"/>
                <a:cs typeface="Courier New" pitchFamily="49" charset="0"/>
              </a:rPr>
              <a:t>	y = x*x;</a:t>
            </a:r>
          </a:p>
          <a:p>
            <a:pPr eaLnBrk="1" hangingPunct="1"/>
            <a:r>
              <a:rPr lang="en-US" altLang="zh-CN" b="1" dirty="0">
                <a:latin typeface="Courier New" pitchFamily="49" charset="0"/>
                <a:cs typeface="Courier New" pitchFamily="49" charset="0"/>
              </a:rPr>
              <a:t>	return y;</a:t>
            </a:r>
          </a:p>
          <a:p>
            <a:pPr eaLnBrk="1" hangingPunct="1"/>
            <a:r>
              <a:rPr lang="en-US" altLang="zh-CN" b="1" dirty="0">
                <a:latin typeface="Courier New" pitchFamily="49" charset="0"/>
                <a:cs typeface="Courier New" pitchFamily="49" charset="0"/>
              </a:rPr>
              <a:t>}</a:t>
            </a:r>
          </a:p>
        </p:txBody>
      </p:sp>
    </p:spTree>
    <p:extLst>
      <p:ext uri="{BB962C8B-B14F-4D97-AF65-F5344CB8AC3E}">
        <p14:creationId xmlns:p14="http://schemas.microsoft.com/office/powerpoint/2010/main" val="269172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5" grpId="0"/>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a:spLocks noGrp="1"/>
          </p:cNvSpPr>
          <p:nvPr>
            <p:ph type="title"/>
          </p:nvPr>
        </p:nvSpPr>
        <p:spPr/>
        <p:txBody>
          <a:bodyPr/>
          <a:lstStyle/>
          <a:p>
            <a:r>
              <a:rPr lang="zh-CN" altLang="en-US" dirty="0"/>
              <a:t>模块 </a:t>
            </a:r>
            <a:r>
              <a:rPr lang="en-US" altLang="zh-CN" dirty="0"/>
              <a:t>= </a:t>
            </a:r>
            <a:r>
              <a:rPr lang="zh-CN" altLang="en-US" dirty="0"/>
              <a:t>接口 </a:t>
            </a:r>
            <a:r>
              <a:rPr lang="en-US" altLang="zh-CN" dirty="0"/>
              <a:t>+ </a:t>
            </a:r>
            <a:r>
              <a:rPr lang="zh-CN" altLang="en-US" dirty="0"/>
              <a:t>实现</a:t>
            </a:r>
          </a:p>
        </p:txBody>
      </p:sp>
      <p:sp>
        <p:nvSpPr>
          <p:cNvPr id="13314" name="Rectangle 3"/>
          <p:cNvSpPr>
            <a:spLocks noGrp="1" noChangeArrowheads="1"/>
          </p:cNvSpPr>
          <p:nvPr>
            <p:ph idx="1"/>
          </p:nvPr>
        </p:nvSpPr>
        <p:spPr/>
        <p:txBody>
          <a:bodyPr/>
          <a:lstStyle/>
          <a:p>
            <a:pPr>
              <a:lnSpc>
                <a:spcPct val="90000"/>
              </a:lnSpc>
            </a:pPr>
            <a:endParaRPr kumimoji="0" lang="en-US" altLang="zh-CN" b="0" dirty="0"/>
          </a:p>
          <a:p>
            <a:pPr>
              <a:lnSpc>
                <a:spcPct val="90000"/>
              </a:lnSpc>
            </a:pPr>
            <a:r>
              <a:rPr kumimoji="0" lang="zh-CN" altLang="en-US" b="0" dirty="0"/>
              <a:t>接口（</a:t>
            </a:r>
            <a:r>
              <a:rPr kumimoji="0" lang="en-US" altLang="zh-CN" b="0" dirty="0"/>
              <a:t>interface</a:t>
            </a:r>
            <a:r>
              <a:rPr kumimoji="0" lang="zh-CN" altLang="en-US" b="0" dirty="0"/>
              <a:t>，</a:t>
            </a:r>
            <a:r>
              <a:rPr kumimoji="0" lang="en-US" altLang="zh-CN" b="0" dirty="0"/>
              <a:t>.h </a:t>
            </a:r>
            <a:r>
              <a:rPr kumimoji="0" lang="zh-CN" altLang="en-US" b="0" dirty="0"/>
              <a:t>文件）</a:t>
            </a:r>
            <a:endParaRPr kumimoji="0" lang="en-US" altLang="zh-CN" b="0" dirty="0"/>
          </a:p>
          <a:p>
            <a:pPr lvl="1">
              <a:lnSpc>
                <a:spcPct val="90000"/>
              </a:lnSpc>
            </a:pPr>
            <a:r>
              <a:rPr lang="zh-CN" altLang="en-US" b="0" dirty="0"/>
              <a:t>在</a:t>
            </a:r>
            <a:r>
              <a:rPr kumimoji="0" lang="zh-CN" altLang="en-US" b="0" dirty="0"/>
              <a:t>本模块中定义的、提供给其他模块使用的函数等程序实体的声明</a:t>
            </a:r>
            <a:endParaRPr kumimoji="0" lang="en-US" altLang="zh-CN" b="0" dirty="0"/>
          </a:p>
          <a:p>
            <a:pPr lvl="1">
              <a:lnSpc>
                <a:spcPct val="90000"/>
              </a:lnSpc>
            </a:pPr>
            <a:endParaRPr kumimoji="0" lang="zh-CN" altLang="en-US" b="0" dirty="0"/>
          </a:p>
          <a:p>
            <a:pPr>
              <a:lnSpc>
                <a:spcPct val="90000"/>
              </a:lnSpc>
            </a:pPr>
            <a:r>
              <a:rPr kumimoji="0" lang="zh-CN" altLang="en-US" b="0" dirty="0"/>
              <a:t>实现（</a:t>
            </a:r>
            <a:r>
              <a:rPr kumimoji="0" lang="en-US" altLang="zh-CN" b="0" dirty="0"/>
              <a:t>implementation</a:t>
            </a:r>
            <a:r>
              <a:rPr kumimoji="0" lang="zh-CN" altLang="en-US" b="0" dirty="0"/>
              <a:t>，</a:t>
            </a:r>
            <a:r>
              <a:rPr kumimoji="0" lang="en-US" altLang="zh-CN" b="0" dirty="0"/>
              <a:t>.c </a:t>
            </a:r>
            <a:r>
              <a:rPr kumimoji="0" lang="zh-CN" altLang="en-US" b="0" dirty="0"/>
              <a:t>文件）</a:t>
            </a:r>
          </a:p>
          <a:p>
            <a:pPr lvl="1">
              <a:lnSpc>
                <a:spcPct val="90000"/>
              </a:lnSpc>
            </a:pPr>
            <a:r>
              <a:rPr kumimoji="0" lang="zh-CN" altLang="en-US" b="0" dirty="0"/>
              <a:t>函数等程序实体的定义</a:t>
            </a:r>
          </a:p>
          <a:p>
            <a:endParaRPr lang="en-US" altLang="zh-CN" sz="2400" b="0" dirty="0"/>
          </a:p>
          <a:p>
            <a:endParaRPr lang="en-US" altLang="zh-CN" sz="2400" b="0" dirty="0"/>
          </a:p>
          <a:p>
            <a:endParaRPr lang="en-US" altLang="zh-CN" sz="2400" b="0" dirty="0"/>
          </a:p>
          <a:p>
            <a:pPr lvl="1">
              <a:lnSpc>
                <a:spcPct val="90000"/>
              </a:lnSpc>
            </a:pPr>
            <a:endParaRPr kumimoji="0" lang="en-US" altLang="zh-CN" dirty="0"/>
          </a:p>
        </p:txBody>
      </p:sp>
      <p:grpSp>
        <p:nvGrpSpPr>
          <p:cNvPr id="3" name="组合 2">
            <a:extLst>
              <a:ext uri="{FF2B5EF4-FFF2-40B4-BE49-F238E27FC236}">
                <a16:creationId xmlns:a16="http://schemas.microsoft.com/office/drawing/2014/main" id="{A02EE740-9B40-40B3-B208-15D54CF9436E}"/>
              </a:ext>
            </a:extLst>
          </p:cNvPr>
          <p:cNvGrpSpPr/>
          <p:nvPr/>
        </p:nvGrpSpPr>
        <p:grpSpPr>
          <a:xfrm>
            <a:off x="9247387" y="2573905"/>
            <a:ext cx="2207187" cy="2307425"/>
            <a:chOff x="7902459" y="2246700"/>
            <a:chExt cx="2207187" cy="2307425"/>
          </a:xfrm>
        </p:grpSpPr>
        <p:sp>
          <p:nvSpPr>
            <p:cNvPr id="37897" name="Rectangle 5"/>
            <p:cNvSpPr>
              <a:spLocks noChangeArrowheads="1"/>
            </p:cNvSpPr>
            <p:nvPr/>
          </p:nvSpPr>
          <p:spPr bwMode="auto">
            <a:xfrm>
              <a:off x="7902459" y="2246700"/>
              <a:ext cx="2207187" cy="2307425"/>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37898" name="Rectangle 8"/>
            <p:cNvSpPr>
              <a:spLocks noChangeArrowheads="1"/>
            </p:cNvSpPr>
            <p:nvPr/>
          </p:nvSpPr>
          <p:spPr bwMode="auto">
            <a:xfrm>
              <a:off x="8418810" y="2839236"/>
              <a:ext cx="1343781" cy="426773"/>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37899" name="Rectangle 9"/>
            <p:cNvSpPr>
              <a:spLocks noChangeArrowheads="1"/>
            </p:cNvSpPr>
            <p:nvPr/>
          </p:nvSpPr>
          <p:spPr bwMode="auto">
            <a:xfrm>
              <a:off x="8370137" y="3386794"/>
              <a:ext cx="1453823" cy="987311"/>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37900" name="Text Box 12"/>
            <p:cNvSpPr txBox="1">
              <a:spLocks noChangeArrowheads="1"/>
            </p:cNvSpPr>
            <p:nvPr/>
          </p:nvSpPr>
          <p:spPr bwMode="auto">
            <a:xfrm>
              <a:off x="7985416" y="2353815"/>
              <a:ext cx="144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en-US" altLang="zh-CN" sz="2000" dirty="0"/>
                <a:t> Module B</a:t>
              </a:r>
            </a:p>
          </p:txBody>
        </p:sp>
        <p:sp>
          <p:nvSpPr>
            <p:cNvPr id="37901" name="Text Box 14"/>
            <p:cNvSpPr txBox="1">
              <a:spLocks noChangeArrowheads="1"/>
            </p:cNvSpPr>
            <p:nvPr/>
          </p:nvSpPr>
          <p:spPr bwMode="auto">
            <a:xfrm>
              <a:off x="8863210" y="2809711"/>
              <a:ext cx="588301" cy="62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en-US" altLang="zh-CN" dirty="0"/>
                <a:t>.h</a:t>
              </a:r>
            </a:p>
          </p:txBody>
        </p:sp>
        <p:sp>
          <p:nvSpPr>
            <p:cNvPr id="37902" name="Text Box 16"/>
            <p:cNvSpPr txBox="1">
              <a:spLocks noChangeArrowheads="1"/>
            </p:cNvSpPr>
            <p:nvPr/>
          </p:nvSpPr>
          <p:spPr bwMode="auto">
            <a:xfrm>
              <a:off x="8886488" y="3523683"/>
              <a:ext cx="768177" cy="62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en-US" altLang="zh-CN" dirty="0"/>
                <a:t>.c</a:t>
              </a:r>
            </a:p>
          </p:txBody>
        </p:sp>
      </p:grpSp>
      <p:sp>
        <p:nvSpPr>
          <p:cNvPr id="19" name="Line 10"/>
          <p:cNvSpPr>
            <a:spLocks noChangeShapeType="1"/>
          </p:cNvSpPr>
          <p:nvPr/>
        </p:nvSpPr>
        <p:spPr bwMode="auto">
          <a:xfrm flipH="1">
            <a:off x="7440134" y="3412520"/>
            <a:ext cx="2323604" cy="48668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89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A4A24B7F-B203-4E1A-B5FA-91920400616D}" type="slidenum">
              <a:rPr lang="en-US" altLang="zh-CN" sz="1200">
                <a:ea typeface="楷体_GB2312" pitchFamily="49" charset="-122"/>
              </a:rPr>
              <a:pPr algn="r" eaLnBrk="1" hangingPunct="1"/>
              <a:t>53</a:t>
            </a:fld>
            <a:endParaRPr lang="en-US" altLang="zh-CN" sz="1200">
              <a:ea typeface="楷体_GB2312" pitchFamily="49" charset="-122"/>
            </a:endParaRPr>
          </a:p>
        </p:txBody>
      </p:sp>
      <p:grpSp>
        <p:nvGrpSpPr>
          <p:cNvPr id="2" name="组合 1">
            <a:extLst>
              <a:ext uri="{FF2B5EF4-FFF2-40B4-BE49-F238E27FC236}">
                <a16:creationId xmlns:a16="http://schemas.microsoft.com/office/drawing/2014/main" id="{C4B4B2E0-C531-4DCA-BBD3-62A6B5D52717}"/>
              </a:ext>
            </a:extLst>
          </p:cNvPr>
          <p:cNvGrpSpPr/>
          <p:nvPr/>
        </p:nvGrpSpPr>
        <p:grpSpPr>
          <a:xfrm>
            <a:off x="6100108" y="2573905"/>
            <a:ext cx="2207187" cy="2307425"/>
            <a:chOff x="4755180" y="2233081"/>
            <a:chExt cx="2207187" cy="2307425"/>
          </a:xfrm>
        </p:grpSpPr>
        <p:sp>
          <p:nvSpPr>
            <p:cNvPr id="15" name="Rectangle 5">
              <a:extLst>
                <a:ext uri="{FF2B5EF4-FFF2-40B4-BE49-F238E27FC236}">
                  <a16:creationId xmlns:a16="http://schemas.microsoft.com/office/drawing/2014/main" id="{6808620C-814E-4E81-8AA9-F7282E6EC6B8}"/>
                </a:ext>
              </a:extLst>
            </p:cNvPr>
            <p:cNvSpPr>
              <a:spLocks noChangeArrowheads="1"/>
            </p:cNvSpPr>
            <p:nvPr/>
          </p:nvSpPr>
          <p:spPr bwMode="auto">
            <a:xfrm>
              <a:off x="4755180" y="2233081"/>
              <a:ext cx="2207187" cy="2307425"/>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16" name="Rectangle 8">
              <a:extLst>
                <a:ext uri="{FF2B5EF4-FFF2-40B4-BE49-F238E27FC236}">
                  <a16:creationId xmlns:a16="http://schemas.microsoft.com/office/drawing/2014/main" id="{A114633C-293A-466E-9175-364F2FB83B1C}"/>
                </a:ext>
              </a:extLst>
            </p:cNvPr>
            <p:cNvSpPr>
              <a:spLocks noChangeArrowheads="1"/>
            </p:cNvSpPr>
            <p:nvPr/>
          </p:nvSpPr>
          <p:spPr bwMode="auto">
            <a:xfrm>
              <a:off x="5271531" y="2825617"/>
              <a:ext cx="1343781" cy="426773"/>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17" name="Rectangle 9">
              <a:extLst>
                <a:ext uri="{FF2B5EF4-FFF2-40B4-BE49-F238E27FC236}">
                  <a16:creationId xmlns:a16="http://schemas.microsoft.com/office/drawing/2014/main" id="{C58869B2-8163-4D38-A0C4-490AA8B41F83}"/>
                </a:ext>
              </a:extLst>
            </p:cNvPr>
            <p:cNvSpPr>
              <a:spLocks noChangeArrowheads="1"/>
            </p:cNvSpPr>
            <p:nvPr/>
          </p:nvSpPr>
          <p:spPr bwMode="auto">
            <a:xfrm>
              <a:off x="5222858" y="3373175"/>
              <a:ext cx="1453823" cy="987311"/>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18" name="Text Box 12">
              <a:extLst>
                <a:ext uri="{FF2B5EF4-FFF2-40B4-BE49-F238E27FC236}">
                  <a16:creationId xmlns:a16="http://schemas.microsoft.com/office/drawing/2014/main" id="{6BCD129D-0249-4A79-AD86-C7601D5E4565}"/>
                </a:ext>
              </a:extLst>
            </p:cNvPr>
            <p:cNvSpPr txBox="1">
              <a:spLocks noChangeArrowheads="1"/>
            </p:cNvSpPr>
            <p:nvPr/>
          </p:nvSpPr>
          <p:spPr bwMode="auto">
            <a:xfrm>
              <a:off x="4838137" y="2340196"/>
              <a:ext cx="144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en-US" altLang="zh-CN" sz="2000" dirty="0"/>
                <a:t> Module A</a:t>
              </a:r>
            </a:p>
          </p:txBody>
        </p:sp>
        <p:sp>
          <p:nvSpPr>
            <p:cNvPr id="20" name="Text Box 14">
              <a:extLst>
                <a:ext uri="{FF2B5EF4-FFF2-40B4-BE49-F238E27FC236}">
                  <a16:creationId xmlns:a16="http://schemas.microsoft.com/office/drawing/2014/main" id="{935381C7-C651-49E2-90DF-98DF5BE26D3B}"/>
                </a:ext>
              </a:extLst>
            </p:cNvPr>
            <p:cNvSpPr txBox="1">
              <a:spLocks noChangeArrowheads="1"/>
            </p:cNvSpPr>
            <p:nvPr/>
          </p:nvSpPr>
          <p:spPr bwMode="auto">
            <a:xfrm>
              <a:off x="5715931" y="2796092"/>
              <a:ext cx="588301" cy="62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en-US" altLang="zh-CN" dirty="0"/>
                <a:t>.h</a:t>
              </a:r>
            </a:p>
          </p:txBody>
        </p:sp>
        <p:sp>
          <p:nvSpPr>
            <p:cNvPr id="21" name="Text Box 16">
              <a:extLst>
                <a:ext uri="{FF2B5EF4-FFF2-40B4-BE49-F238E27FC236}">
                  <a16:creationId xmlns:a16="http://schemas.microsoft.com/office/drawing/2014/main" id="{07A35E25-DEEF-43FF-A34E-0EE9D6AB160D}"/>
                </a:ext>
              </a:extLst>
            </p:cNvPr>
            <p:cNvSpPr txBox="1">
              <a:spLocks noChangeArrowheads="1"/>
            </p:cNvSpPr>
            <p:nvPr/>
          </p:nvSpPr>
          <p:spPr bwMode="auto">
            <a:xfrm>
              <a:off x="5739209" y="3510064"/>
              <a:ext cx="768177" cy="62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spcBef>
                  <a:spcPct val="50000"/>
                </a:spcBef>
              </a:pPr>
              <a:r>
                <a:rPr lang="en-US" altLang="zh-CN" dirty="0"/>
                <a: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01600" y="25400"/>
            <a:ext cx="11987213" cy="615950"/>
          </a:xfrm>
        </p:spPr>
        <p:txBody>
          <a:bodyPr/>
          <a:lstStyle/>
          <a:p>
            <a:r>
              <a:rPr lang="zh-CN" altLang="en-US" dirty="0"/>
              <a:t>标识符的属性 </a:t>
            </a:r>
            <a:r>
              <a:rPr lang="en-US" altLang="zh-CN"/>
              <a:t>(Identifier</a:t>
            </a:r>
            <a:r>
              <a:rPr lang="en-US" altLang="zh-CN" dirty="0"/>
              <a:t>)</a:t>
            </a:r>
            <a:endParaRPr lang="zh-CN" altLang="en-US" dirty="0"/>
          </a:p>
        </p:txBody>
      </p:sp>
      <p:sp>
        <p:nvSpPr>
          <p:cNvPr id="49155" name="内容占位符 2"/>
          <p:cNvSpPr>
            <a:spLocks noGrp="1"/>
          </p:cNvSpPr>
          <p:nvPr>
            <p:ph idx="1"/>
          </p:nvPr>
        </p:nvSpPr>
        <p:spPr/>
        <p:txBody>
          <a:bodyPr/>
          <a:lstStyle/>
          <a:p>
            <a:r>
              <a:rPr lang="zh-CN" altLang="en-US" dirty="0">
                <a:solidFill>
                  <a:srgbClr val="FF0000"/>
                </a:solidFill>
              </a:rPr>
              <a:t>作用域（</a:t>
            </a:r>
            <a:r>
              <a:rPr lang="pt-BR" altLang="zh-CN" dirty="0">
                <a:solidFill>
                  <a:srgbClr val="FF0000"/>
                </a:solidFill>
              </a:rPr>
              <a:t>scope</a:t>
            </a:r>
            <a:r>
              <a:rPr lang="zh-CN" altLang="en-US" dirty="0">
                <a:solidFill>
                  <a:srgbClr val="FF0000"/>
                </a:solidFill>
              </a:rPr>
              <a:t>）</a:t>
            </a:r>
            <a:endParaRPr lang="en-US" altLang="zh-CN" dirty="0">
              <a:solidFill>
                <a:srgbClr val="FF0000"/>
              </a:solidFill>
            </a:endParaRPr>
          </a:p>
        </p:txBody>
      </p:sp>
      <p:sp>
        <p:nvSpPr>
          <p:cNvPr id="4915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D6A6B93-AF47-4043-B44C-AD68BBE3C015}" type="slidenum">
              <a:rPr lang="en-US" altLang="zh-CN" sz="1200">
                <a:ea typeface="楷体_GB2312" pitchFamily="49" charset="-122"/>
              </a:rPr>
              <a:pPr algn="r" eaLnBrk="1" hangingPunct="1"/>
              <a:t>54</a:t>
            </a:fld>
            <a:endParaRPr lang="en-US" altLang="zh-CN" sz="1200">
              <a:ea typeface="楷体_GB2312" pitchFamily="49" charset="-122"/>
            </a:endParaRPr>
          </a:p>
        </p:txBody>
      </p:sp>
      <p:sp>
        <p:nvSpPr>
          <p:cNvPr id="2" name="对话气泡: 矩形 1">
            <a:extLst>
              <a:ext uri="{FF2B5EF4-FFF2-40B4-BE49-F238E27FC236}">
                <a16:creationId xmlns:a16="http://schemas.microsoft.com/office/drawing/2014/main" id="{1F71EC68-7B2A-4A00-92BD-47E49D3ECED5}"/>
              </a:ext>
            </a:extLst>
          </p:cNvPr>
          <p:cNvSpPr/>
          <p:nvPr/>
        </p:nvSpPr>
        <p:spPr bwMode="auto">
          <a:xfrm>
            <a:off x="4523009" y="862246"/>
            <a:ext cx="3012357" cy="496524"/>
          </a:xfrm>
          <a:prstGeom prst="wedgeRectCallout">
            <a:avLst>
              <a:gd name="adj1" fmla="val -64847"/>
              <a:gd name="adj2" fmla="val -185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solidFill>
                  <a:srgbClr val="FF0000"/>
                </a:solidFill>
                <a:latin typeface="华文中宋" panose="02010600040101010101" pitchFamily="2" charset="-122"/>
                <a:ea typeface="华文中宋" panose="02010600040101010101" pitchFamily="2" charset="-122"/>
              </a:rPr>
              <a:t>标识符的有效范围</a:t>
            </a:r>
            <a:endParaRPr kumimoji="0" lang="zh-CN" altLang="en-US" sz="1800"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1"/>
          <p:cNvSpPr>
            <a:spLocks noChangeArrowheads="1"/>
          </p:cNvSpPr>
          <p:nvPr/>
        </p:nvSpPr>
        <p:spPr bwMode="auto">
          <a:xfrm>
            <a:off x="95084" y="1898830"/>
            <a:ext cx="10995677" cy="48936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first.c</a:t>
            </a:r>
            <a:endParaRPr lang="en-US" altLang="zh-CN" b="1" dirty="0">
              <a:solidFill>
                <a:srgbClr val="FF0000"/>
              </a:solidFill>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s</a:t>
            </a:r>
            <a:r>
              <a:rPr lang="en-US" altLang="zh-CN" b="1" dirty="0">
                <a:latin typeface="Courier New" pitchFamily="49" charset="0"/>
                <a:cs typeface="Courier New" pitchFamily="49" charset="0"/>
              </a:rPr>
              <a:t> = 0; //</a:t>
            </a:r>
            <a:r>
              <a:rPr lang="zh-CN" altLang="en-US" b="1" dirty="0">
                <a:latin typeface="Courier New" pitchFamily="49" charset="0"/>
                <a:cs typeface="Courier New" pitchFamily="49" charset="0"/>
              </a:rPr>
              <a:t>从定义开始有效</a:t>
            </a:r>
            <a:endParaRPr lang="zh-CN" altLang="pt-BR" b="1" dirty="0">
              <a:latin typeface="Courier New" pitchFamily="49" charset="0"/>
              <a:cs typeface="Courier New" pitchFamily="49" charset="0"/>
            </a:endParaRPr>
          </a:p>
          <a:p>
            <a:r>
              <a:rPr lang="en-US" altLang="zh-CN" b="1" dirty="0">
                <a:latin typeface="Courier New" pitchFamily="49" charset="0"/>
                <a:cs typeface="Courier New" pitchFamily="49" charset="0"/>
              </a:rPr>
              <a:t>extern void </a:t>
            </a:r>
            <a:r>
              <a:rPr lang="en-US" altLang="zh-CN" b="1" dirty="0" err="1">
                <a:solidFill>
                  <a:srgbClr val="FF0000"/>
                </a:solidFill>
                <a:latin typeface="Courier New" pitchFamily="49" charset="0"/>
                <a:cs typeface="Courier New" pitchFamily="49" charset="0"/>
              </a:rPr>
              <a:t>MySum</a:t>
            </a:r>
            <a:r>
              <a:rPr lang="en-US" altLang="zh-CN" b="1" dirty="0">
                <a:latin typeface="Courier New" pitchFamily="49" charset="0"/>
                <a:cs typeface="Courier New" pitchFamily="49" charset="0"/>
              </a:rPr>
              <a:t>(int); //</a:t>
            </a:r>
            <a:r>
              <a:rPr lang="zh-CN" altLang="en-US" b="1" dirty="0">
                <a:latin typeface="Courier New" pitchFamily="49" charset="0"/>
                <a:cs typeface="Courier New" pitchFamily="49" charset="0"/>
              </a:rPr>
              <a:t>从声明之后有效</a:t>
            </a:r>
            <a:endParaRPr lang="en-US" altLang="zh-CN" b="1" dirty="0">
              <a:latin typeface="Courier New" pitchFamily="49" charset="0"/>
              <a:cs typeface="Courier New" pitchFamily="49" charset="0"/>
            </a:endParaRPr>
          </a:p>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 </a:t>
            </a:r>
          </a:p>
          <a:p>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printf(</a:t>
            </a:r>
            <a:r>
              <a:rPr lang="en-US" altLang="zh-CN" b="1" dirty="0">
                <a:latin typeface="Courier New" pitchFamily="49" charset="0"/>
                <a:cs typeface="Courier New" pitchFamily="49" charset="0"/>
              </a:rPr>
              <a:t>"Please input an integer: \n");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a:t>
            </a:r>
          </a:p>
          <a:p>
            <a:r>
              <a:rPr lang="en-US" altLang="zh-CN" b="1" dirty="0">
                <a:latin typeface="Courier New" pitchFamily="49" charset="0"/>
                <a:cs typeface="Courier New" pitchFamily="49" charset="0"/>
              </a:rPr>
              <a:t>	if(n &lt;= 0) </a:t>
            </a:r>
            <a:r>
              <a:rPr lang="en-US" altLang="zh-CN" b="1" dirty="0" err="1">
                <a:latin typeface="Courier New" pitchFamily="49" charset="0"/>
                <a:cs typeface="Courier New" pitchFamily="49" charset="0"/>
              </a:rPr>
              <a:t>goto</a:t>
            </a:r>
            <a:r>
              <a:rPr lang="en-US" altLang="zh-CN" b="1" dirty="0">
                <a:latin typeface="Courier New" pitchFamily="49" charset="0"/>
                <a:cs typeface="Courier New" pitchFamily="49" charset="0"/>
              </a:rPr>
              <a:t> L1; </a:t>
            </a:r>
          </a:p>
          <a:p>
            <a:r>
              <a:rPr lang="zh-CN" altLang="en-US" b="1" dirty="0">
                <a:latin typeface="Courier New" pitchFamily="49" charset="0"/>
                <a:cs typeface="Courier New" pitchFamily="49" charset="0"/>
              </a:rPr>
              <a:t>	</a:t>
            </a:r>
            <a:r>
              <a:rPr lang="pt-BR" altLang="zh-CN" b="1" dirty="0">
                <a:solidFill>
                  <a:srgbClr val="FF0000"/>
                </a:solidFill>
                <a:latin typeface="Courier New" pitchFamily="49" charset="0"/>
                <a:cs typeface="Courier New" pitchFamily="49" charset="0"/>
              </a:rPr>
              <a:t>MySum</a:t>
            </a:r>
            <a:r>
              <a:rPr lang="pt-BR" altLang="zh-CN" b="1" dirty="0">
                <a:latin typeface="Courier New" pitchFamily="49" charset="0"/>
                <a:cs typeface="Courier New" pitchFamily="49" charset="0"/>
              </a:rPr>
              <a:t>(n);</a:t>
            </a:r>
          </a:p>
          <a:p>
            <a:r>
              <a:rPr lang="pt-BR" altLang="zh-CN" b="1" dirty="0">
                <a:latin typeface="Courier New" pitchFamily="49" charset="0"/>
                <a:cs typeface="Courier New" pitchFamily="49" charset="0"/>
              </a:rPr>
              <a:t>L1:	printf("s = %d \n",  </a:t>
            </a:r>
            <a:r>
              <a:rPr lang="pt-BR" altLang="zh-CN" b="1" dirty="0">
                <a:solidFill>
                  <a:srgbClr val="FF0000"/>
                </a:solidFill>
                <a:latin typeface="Courier New" pitchFamily="49" charset="0"/>
                <a:cs typeface="Courier New" pitchFamily="49" charset="0"/>
              </a:rPr>
              <a:t>s</a:t>
            </a:r>
            <a:r>
              <a:rPr lang="pt-BR" altLang="zh-CN" b="1" dirty="0">
                <a:latin typeface="Courier New" pitchFamily="49" charset="0"/>
                <a:cs typeface="Courier New" pitchFamily="49" charset="0"/>
              </a:rPr>
              <a:t>);  </a:t>
            </a:r>
            <a:endParaRPr lang="zh-CN" altLang="pt-BR" b="1" dirty="0">
              <a:latin typeface="Courier New" pitchFamily="49" charset="0"/>
              <a:cs typeface="Courier New" pitchFamily="49" charset="0"/>
            </a:endParaRPr>
          </a:p>
          <a:p>
            <a:r>
              <a:rPr lang="pt-BR" altLang="zh-CN" b="1" dirty="0">
                <a:latin typeface="Courier New" pitchFamily="49" charset="0"/>
                <a:cs typeface="Courier New" pitchFamily="49" charset="0"/>
              </a:rPr>
              <a:t>	return 0;</a:t>
            </a:r>
          </a:p>
          <a:p>
            <a:r>
              <a:rPr lang="pt-BR" altLang="zh-CN" b="1" dirty="0">
                <a:latin typeface="Courier New" pitchFamily="49" charset="0"/>
                <a:cs typeface="Courier New" pitchFamily="49" charset="0"/>
              </a:rPr>
              <a:t>}</a:t>
            </a:r>
          </a:p>
        </p:txBody>
      </p:sp>
      <p:sp>
        <p:nvSpPr>
          <p:cNvPr id="53253"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7C3A8656-1AFA-4C97-B481-E1EF253BF2C0}" type="slidenum">
              <a:rPr lang="en-US" altLang="zh-CN" sz="1200">
                <a:ea typeface="楷体_GB2312" pitchFamily="49" charset="-122"/>
              </a:rPr>
              <a:pPr algn="r" eaLnBrk="1" hangingPunct="1"/>
              <a:t>55</a:t>
            </a:fld>
            <a:endParaRPr lang="en-US" altLang="zh-CN" sz="1200">
              <a:ea typeface="楷体_GB2312" pitchFamily="49" charset="-122"/>
            </a:endParaRPr>
          </a:p>
        </p:txBody>
      </p:sp>
      <p:sp>
        <p:nvSpPr>
          <p:cNvPr id="53254" name="矩形 5"/>
          <p:cNvSpPr>
            <a:spLocks noChangeArrowheads="1"/>
          </p:cNvSpPr>
          <p:nvPr/>
        </p:nvSpPr>
        <p:spPr bwMode="auto">
          <a:xfrm>
            <a:off x="5555146" y="26618"/>
            <a:ext cx="6552000" cy="2862322"/>
          </a:xfrm>
          <a:prstGeom prst="rect">
            <a:avLst/>
          </a:prstGeom>
          <a:solidFill>
            <a:schemeClr val="bg1"/>
          </a:solidFill>
          <a:ln w="9525">
            <a:solidFill>
              <a:schemeClr val="tx1"/>
            </a:solidFill>
            <a:miter lim="800000"/>
            <a:headEnd/>
            <a:tailEnd/>
          </a:ln>
        </p:spPr>
        <p:txBody>
          <a:bodyPr wrap="square">
            <a:spAutoFit/>
          </a:bodyPr>
          <a:lstStyle/>
          <a:p>
            <a:r>
              <a:rPr lang="en-US" altLang="zh-CN" sz="2000" b="1" dirty="0">
                <a:solidFill>
                  <a:srgbClr val="FF0000"/>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second.c</a:t>
            </a:r>
            <a:endParaRPr lang="en-US" altLang="zh-CN" sz="2000" b="1" dirty="0">
              <a:solidFill>
                <a:srgbClr val="FF0000"/>
              </a:solidFill>
              <a:latin typeface="Courier New" pitchFamily="49" charset="0"/>
              <a:cs typeface="Courier New" pitchFamily="49" charset="0"/>
            </a:endParaRPr>
          </a:p>
          <a:p>
            <a:r>
              <a:rPr lang="en-US" altLang="zh-CN" sz="2000" b="1" dirty="0">
                <a:latin typeface="Courier New" pitchFamily="49" charset="0"/>
                <a:cs typeface="Courier New" pitchFamily="49" charset="0"/>
              </a:rPr>
              <a:t>extern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s</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从声明之后有效</a:t>
            </a:r>
            <a:endParaRPr lang="pt-BR" altLang="zh-CN" sz="2000" b="1" dirty="0">
              <a:latin typeface="Courier New" pitchFamily="49" charset="0"/>
              <a:cs typeface="Courier New" pitchFamily="49" charset="0"/>
            </a:endParaRPr>
          </a:p>
          <a:p>
            <a:r>
              <a:rPr lang="pt-BR" altLang="zh-CN" sz="2000" b="1" dirty="0">
                <a:latin typeface="Courier New" pitchFamily="49" charset="0"/>
                <a:cs typeface="Courier New" pitchFamily="49" charset="0"/>
              </a:rPr>
              <a:t>void </a:t>
            </a:r>
            <a:r>
              <a:rPr lang="pt-BR" altLang="zh-CN" sz="2000" b="1" dirty="0">
                <a:solidFill>
                  <a:srgbClr val="FF0000"/>
                </a:solidFill>
                <a:latin typeface="Courier New" pitchFamily="49" charset="0"/>
                <a:cs typeface="Courier New" pitchFamily="49" charset="0"/>
              </a:rPr>
              <a:t>MySum</a:t>
            </a:r>
            <a:r>
              <a:rPr lang="pt-BR" altLang="zh-CN" sz="2000" b="1" dirty="0">
                <a:latin typeface="Courier New" pitchFamily="49" charset="0"/>
                <a:cs typeface="Courier New" pitchFamily="49" charset="0"/>
              </a:rPr>
              <a:t>(int n)</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从定义开始有效</a:t>
            </a:r>
            <a:endParaRPr lang="pt-BR" altLang="zh-CN" sz="2000" b="1" dirty="0">
              <a:latin typeface="Courier New" pitchFamily="49" charset="0"/>
              <a:cs typeface="Courier New" pitchFamily="49" charset="0"/>
            </a:endParaRPr>
          </a:p>
          <a:p>
            <a:r>
              <a:rPr lang="pt-BR" altLang="zh-CN" sz="2000" b="1" dirty="0">
                <a:latin typeface="Courier New" pitchFamily="49" charset="0"/>
                <a:cs typeface="Courier New" pitchFamily="49" charset="0"/>
              </a:rPr>
              <a:t>{</a:t>
            </a:r>
          </a:p>
          <a:p>
            <a:r>
              <a:rPr lang="pt-BR" altLang="zh-CN" sz="2000" b="1" dirty="0">
                <a:latin typeface="Courier New" pitchFamily="49" charset="0"/>
                <a:cs typeface="Courier New" pitchFamily="49" charset="0"/>
              </a:rPr>
              <a:t>  int sum = 0; </a:t>
            </a:r>
            <a:endParaRPr lang="zh-CN" altLang="pt-BR"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pt-BR" altLang="zh-CN" sz="2000" b="1" dirty="0">
                <a:latin typeface="Courier New" pitchFamily="49" charset="0"/>
                <a:cs typeface="Courier New" pitchFamily="49" charset="0"/>
              </a:rPr>
              <a:t>for(int i=1; i &lt;= n; ++i)  </a:t>
            </a:r>
            <a:endParaRPr lang="zh-CN" altLang="pt-BR"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pt-BR" altLang="zh-CN" sz="2000" b="1" dirty="0">
                <a:latin typeface="Courier New" pitchFamily="49" charset="0"/>
                <a:cs typeface="Courier New" pitchFamily="49" charset="0"/>
              </a:rPr>
              <a:t>	sum += i;</a:t>
            </a:r>
          </a:p>
          <a:p>
            <a:r>
              <a:rPr lang="pt-BR" altLang="zh-CN" sz="2000" b="1" dirty="0">
                <a:latin typeface="Courier New" pitchFamily="49" charset="0"/>
                <a:cs typeface="Courier New" pitchFamily="49" charset="0"/>
              </a:rPr>
              <a:t>  </a:t>
            </a:r>
            <a:r>
              <a:rPr lang="pt-BR" altLang="zh-CN" sz="2000" b="1" dirty="0">
                <a:solidFill>
                  <a:srgbClr val="FF0000"/>
                </a:solidFill>
                <a:latin typeface="Courier New" pitchFamily="49" charset="0"/>
                <a:cs typeface="Courier New" pitchFamily="49" charset="0"/>
              </a:rPr>
              <a:t>s</a:t>
            </a:r>
            <a:r>
              <a:rPr lang="pt-BR" altLang="zh-CN" sz="2000" b="1" dirty="0">
                <a:latin typeface="Courier New" pitchFamily="49" charset="0"/>
                <a:cs typeface="Courier New" pitchFamily="49" charset="0"/>
              </a:rPr>
              <a:t> = sum;</a:t>
            </a:r>
          </a:p>
          <a:p>
            <a:r>
              <a:rPr lang="sv-SE" altLang="zh-CN" sz="2000" b="1" dirty="0">
                <a:latin typeface="Courier New" pitchFamily="49" charset="0"/>
                <a:cs typeface="Courier New" pitchFamily="49" charset="0"/>
              </a:rPr>
              <a:t>}</a:t>
            </a:r>
            <a:r>
              <a:rPr lang="pt-BR" altLang="zh-CN" sz="2000" b="1" dirty="0">
                <a:latin typeface="Courier New" pitchFamily="49" charset="0"/>
                <a:cs typeface="Courier New" pitchFamily="49" charset="0"/>
              </a:rPr>
              <a:t>  </a:t>
            </a:r>
            <a:endParaRPr lang="sv-SE" altLang="zh-CN" sz="2000" b="1" dirty="0">
              <a:latin typeface="Courier New" pitchFamily="49" charset="0"/>
              <a:cs typeface="Courier New" pitchFamily="49" charset="0"/>
            </a:endParaRPr>
          </a:p>
        </p:txBody>
      </p:sp>
      <p:sp>
        <p:nvSpPr>
          <p:cNvPr id="2" name="标题 1"/>
          <p:cNvSpPr>
            <a:spLocks noGrp="1"/>
          </p:cNvSpPr>
          <p:nvPr>
            <p:ph type="title"/>
          </p:nvPr>
        </p:nvSpPr>
        <p:spPr>
          <a:xfrm>
            <a:off x="101773" y="76200"/>
            <a:ext cx="6713513" cy="615950"/>
          </a:xfrm>
        </p:spPr>
        <p:txBody>
          <a:bodyPr/>
          <a:lstStyle/>
          <a:p>
            <a:r>
              <a:rPr lang="zh-CN" altLang="en-US" dirty="0"/>
              <a:t>文件作用域</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a:t>文件作用域</a:t>
            </a:r>
          </a:p>
        </p:txBody>
      </p:sp>
      <p:sp>
        <p:nvSpPr>
          <p:cNvPr id="28675" name="内容占位符 2"/>
          <p:cNvSpPr>
            <a:spLocks noGrp="1"/>
          </p:cNvSpPr>
          <p:nvPr>
            <p:ph idx="1"/>
          </p:nvPr>
        </p:nvSpPr>
        <p:spPr/>
        <p:txBody>
          <a:bodyPr/>
          <a:lstStyle/>
          <a:p>
            <a:pPr>
              <a:defRPr/>
            </a:pPr>
            <a:endParaRPr lang="zh-CN" altLang="zh-CN" dirty="0"/>
          </a:p>
          <a:p>
            <a:pPr marL="0" indent="0">
              <a:buFontTx/>
              <a:buNone/>
              <a:defRPr/>
            </a:pPr>
            <a:r>
              <a:rPr lang="en-US" altLang="zh-CN" dirty="0"/>
              <a:t>  </a:t>
            </a:r>
            <a:endParaRPr lang="zh-CN" altLang="en-US" dirty="0"/>
          </a:p>
        </p:txBody>
      </p:sp>
      <p:sp>
        <p:nvSpPr>
          <p:cNvPr id="55300" name="Rectangle 1"/>
          <p:cNvSpPr>
            <a:spLocks noChangeArrowheads="1"/>
          </p:cNvSpPr>
          <p:nvPr/>
        </p:nvSpPr>
        <p:spPr bwMode="auto">
          <a:xfrm>
            <a:off x="102547" y="1898830"/>
            <a:ext cx="9683069" cy="48936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first.c</a:t>
            </a:r>
            <a:endParaRPr lang="en-US" altLang="zh-CN" b="1" dirty="0">
              <a:solidFill>
                <a:srgbClr val="FF0000"/>
              </a:solidFill>
              <a:latin typeface="Courier New" pitchFamily="49" charset="0"/>
              <a:cs typeface="Courier New" pitchFamily="49" charset="0"/>
            </a:endParaRPr>
          </a:p>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eaLnBrk="1" hangingPunct="1"/>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static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s</a:t>
            </a:r>
            <a:r>
              <a:rPr lang="en-US" altLang="zh-CN" b="1" dirty="0">
                <a:latin typeface="Courier New" pitchFamily="49" charset="0"/>
                <a:cs typeface="Courier New" pitchFamily="49" charset="0"/>
              </a:rPr>
              <a:t> = 0; //</a:t>
            </a:r>
            <a:r>
              <a:rPr lang="zh-CN" altLang="en-US" b="1" dirty="0">
                <a:latin typeface="Courier New" pitchFamily="49" charset="0"/>
                <a:cs typeface="Courier New" pitchFamily="49" charset="0"/>
              </a:rPr>
              <a:t>从定义开始有效</a:t>
            </a:r>
            <a:endParaRPr lang="en-US" altLang="zh-CN" b="1" dirty="0">
              <a:latin typeface="Courier New" pitchFamily="49" charset="0"/>
              <a:cs typeface="Courier New" pitchFamily="49" charset="0"/>
            </a:endParaRPr>
          </a:p>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 </a:t>
            </a:r>
          </a:p>
          <a:p>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printf(</a:t>
            </a:r>
            <a:r>
              <a:rPr lang="en-US" altLang="zh-CN" b="1" dirty="0">
                <a:latin typeface="Courier New" pitchFamily="49" charset="0"/>
                <a:cs typeface="Courier New" pitchFamily="49" charset="0"/>
              </a:rPr>
              <a:t>"Please input an integer: \n");</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a:t>
            </a:r>
          </a:p>
          <a:p>
            <a:r>
              <a:rPr lang="en-US" altLang="zh-CN" b="1" dirty="0">
                <a:latin typeface="Courier New" pitchFamily="49" charset="0"/>
                <a:cs typeface="Courier New" pitchFamily="49" charset="0"/>
              </a:rPr>
              <a:t>	if(n &lt;= 0) </a:t>
            </a:r>
            <a:r>
              <a:rPr lang="en-US" altLang="zh-CN" b="1" dirty="0" err="1">
                <a:latin typeface="Courier New" pitchFamily="49" charset="0"/>
                <a:cs typeface="Courier New" pitchFamily="49" charset="0"/>
              </a:rPr>
              <a:t>goto</a:t>
            </a:r>
            <a:r>
              <a:rPr lang="en-US" altLang="zh-CN" b="1" dirty="0">
                <a:latin typeface="Courier New" pitchFamily="49" charset="0"/>
                <a:cs typeface="Courier New" pitchFamily="49" charset="0"/>
              </a:rPr>
              <a:t> L1; </a:t>
            </a:r>
          </a:p>
          <a:p>
            <a:r>
              <a:rPr lang="zh-CN" altLang="en-US" b="1" dirty="0">
                <a:latin typeface="Courier New" pitchFamily="49" charset="0"/>
                <a:cs typeface="Courier New" pitchFamily="49" charset="0"/>
              </a:rPr>
              <a:t>	</a:t>
            </a:r>
            <a:r>
              <a:rPr lang="pt-BR" altLang="zh-CN" b="1" dirty="0">
                <a:solidFill>
                  <a:srgbClr val="FF0000"/>
                </a:solidFill>
                <a:latin typeface="Courier New" pitchFamily="49" charset="0"/>
                <a:cs typeface="Courier New" pitchFamily="49" charset="0"/>
              </a:rPr>
              <a:t>s</a:t>
            </a:r>
            <a:r>
              <a:rPr lang="pt-BR" altLang="zh-CN" b="1" dirty="0">
                <a:latin typeface="Courier New" pitchFamily="49" charset="0"/>
                <a:cs typeface="Courier New" pitchFamily="49" charset="0"/>
              </a:rPr>
              <a:t> = ... ;</a:t>
            </a:r>
          </a:p>
          <a:p>
            <a:r>
              <a:rPr lang="pt-BR" altLang="zh-CN" b="1" dirty="0">
                <a:latin typeface="Courier New" pitchFamily="49" charset="0"/>
                <a:cs typeface="Courier New" pitchFamily="49" charset="0"/>
              </a:rPr>
              <a:t>L1:	printf("s = %d \n", s);  </a:t>
            </a:r>
            <a:endParaRPr lang="zh-CN" altLang="pt-BR" b="1" dirty="0">
              <a:latin typeface="Courier New" pitchFamily="49" charset="0"/>
              <a:cs typeface="Courier New" pitchFamily="49" charset="0"/>
            </a:endParaRPr>
          </a:p>
          <a:p>
            <a:r>
              <a:rPr lang="pt-BR" altLang="zh-CN" b="1" dirty="0">
                <a:latin typeface="Courier New" pitchFamily="49" charset="0"/>
                <a:cs typeface="Courier New" pitchFamily="49" charset="0"/>
              </a:rPr>
              <a:t>	return 0;</a:t>
            </a:r>
          </a:p>
          <a:p>
            <a:r>
              <a:rPr lang="pt-BR" altLang="zh-CN" b="1" dirty="0">
                <a:latin typeface="Courier New" pitchFamily="49" charset="0"/>
                <a:cs typeface="Courier New" pitchFamily="49" charset="0"/>
              </a:rPr>
              <a:t>}</a:t>
            </a:r>
          </a:p>
        </p:txBody>
      </p:sp>
      <p:sp>
        <p:nvSpPr>
          <p:cNvPr id="55301"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496D394-F8C2-4054-A790-D696B61675B4}" type="slidenum">
              <a:rPr lang="en-US" altLang="zh-CN" sz="1200">
                <a:ea typeface="楷体_GB2312" pitchFamily="49" charset="-122"/>
              </a:rPr>
              <a:pPr algn="r" eaLnBrk="1" hangingPunct="1"/>
              <a:t>56</a:t>
            </a:fld>
            <a:endParaRPr lang="en-US" altLang="zh-CN" sz="1200">
              <a:ea typeface="楷体_GB2312" pitchFamily="49" charset="-122"/>
            </a:endParaRPr>
          </a:p>
        </p:txBody>
      </p:sp>
      <p:sp>
        <p:nvSpPr>
          <p:cNvPr id="55302" name="矩形 5"/>
          <p:cNvSpPr>
            <a:spLocks noChangeArrowheads="1"/>
          </p:cNvSpPr>
          <p:nvPr/>
        </p:nvSpPr>
        <p:spPr bwMode="auto">
          <a:xfrm>
            <a:off x="5555146" y="26618"/>
            <a:ext cx="6552000" cy="2554545"/>
          </a:xfrm>
          <a:prstGeom prst="rect">
            <a:avLst/>
          </a:prstGeom>
          <a:solidFill>
            <a:schemeClr val="bg1"/>
          </a:solidFill>
          <a:ln w="9525">
            <a:solidFill>
              <a:schemeClr val="tx1"/>
            </a:solidFill>
            <a:miter lim="800000"/>
            <a:headEnd/>
            <a:tailEnd/>
          </a:ln>
        </p:spPr>
        <p:txBody>
          <a:bodyPr wrap="square">
            <a:spAutoFit/>
          </a:bodyPr>
          <a:lstStyle/>
          <a:p>
            <a:r>
              <a:rPr lang="en-US" altLang="zh-CN" sz="2000" b="1" dirty="0">
                <a:solidFill>
                  <a:srgbClr val="FF0000"/>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second.c</a:t>
            </a:r>
            <a:endParaRPr lang="en-US" altLang="zh-CN" sz="2000" b="1" dirty="0">
              <a:solidFill>
                <a:srgbClr val="FF0000"/>
              </a:solidFill>
              <a:latin typeface="Courier New" pitchFamily="49" charset="0"/>
              <a:cs typeface="Courier New" pitchFamily="49" charset="0"/>
            </a:endParaRPr>
          </a:p>
          <a:p>
            <a:r>
              <a:rPr lang="pt-BR" altLang="zh-CN" sz="2000" b="1" dirty="0">
                <a:latin typeface="Courier New" pitchFamily="49" charset="0"/>
                <a:cs typeface="Courier New" pitchFamily="49" charset="0"/>
              </a:rPr>
              <a:t>static void </a:t>
            </a:r>
            <a:r>
              <a:rPr lang="pt-BR" altLang="zh-CN" sz="2000" b="1" dirty="0">
                <a:solidFill>
                  <a:srgbClr val="FF0000"/>
                </a:solidFill>
                <a:latin typeface="Courier New" pitchFamily="49" charset="0"/>
                <a:cs typeface="Courier New" pitchFamily="49" charset="0"/>
              </a:rPr>
              <a:t>MySum</a:t>
            </a:r>
            <a:r>
              <a:rPr lang="pt-BR" altLang="zh-CN" sz="2000" b="1" dirty="0">
                <a:latin typeface="Courier New" pitchFamily="49" charset="0"/>
                <a:cs typeface="Courier New" pitchFamily="49" charset="0"/>
              </a:rPr>
              <a:t>(int n)</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从定义开始有效</a:t>
            </a:r>
            <a:endParaRPr lang="en-US" altLang="zh-CN" sz="2000" b="1" dirty="0">
              <a:latin typeface="Courier New" pitchFamily="49" charset="0"/>
              <a:cs typeface="Courier New" pitchFamily="49" charset="0"/>
            </a:endParaRPr>
          </a:p>
          <a:p>
            <a:r>
              <a:rPr lang="pt-BR" altLang="zh-CN" sz="2000" b="1" dirty="0">
                <a:latin typeface="Courier New" pitchFamily="49" charset="0"/>
                <a:cs typeface="Courier New" pitchFamily="49" charset="0"/>
              </a:rPr>
              <a:t>{</a:t>
            </a:r>
          </a:p>
          <a:p>
            <a:r>
              <a:rPr lang="pt-BR" altLang="zh-CN" sz="2000" b="1" dirty="0">
                <a:latin typeface="Courier New" pitchFamily="49" charset="0"/>
                <a:cs typeface="Courier New" pitchFamily="49" charset="0"/>
              </a:rPr>
              <a:t>	int sum = 0; </a:t>
            </a:r>
            <a:endParaRPr lang="zh-CN" altLang="pt-BR" sz="2000" b="1" dirty="0">
              <a:latin typeface="Courier New" pitchFamily="49" charset="0"/>
              <a:cs typeface="Courier New" pitchFamily="49" charset="0"/>
            </a:endParaRPr>
          </a:p>
          <a:p>
            <a:r>
              <a:rPr lang="zh-CN" altLang="pt-BR" sz="2000" b="1" dirty="0">
                <a:latin typeface="Courier New" pitchFamily="49" charset="0"/>
                <a:cs typeface="Courier New" pitchFamily="49" charset="0"/>
              </a:rPr>
              <a:t>	</a:t>
            </a:r>
            <a:r>
              <a:rPr lang="pt-BR" altLang="zh-CN" sz="2000" b="1" dirty="0">
                <a:latin typeface="Courier New" pitchFamily="49" charset="0"/>
                <a:cs typeface="Courier New" pitchFamily="49" charset="0"/>
              </a:rPr>
              <a:t>for(int i=1; i &lt;= n; ++i)  </a:t>
            </a:r>
            <a:endParaRPr lang="zh-CN" altLang="pt-BR" sz="2000" b="1" dirty="0">
              <a:latin typeface="Courier New" pitchFamily="49" charset="0"/>
              <a:cs typeface="Courier New" pitchFamily="49" charset="0"/>
            </a:endParaRPr>
          </a:p>
          <a:p>
            <a:r>
              <a:rPr lang="zh-CN" altLang="pt-BR" sz="2000" b="1" dirty="0">
                <a:latin typeface="Courier New" pitchFamily="49" charset="0"/>
                <a:cs typeface="Courier New" pitchFamily="49" charset="0"/>
              </a:rPr>
              <a:t>	</a:t>
            </a:r>
            <a:r>
              <a:rPr lang="pt-BR" altLang="zh-CN" sz="2000" b="1" dirty="0">
                <a:latin typeface="Courier New" pitchFamily="49" charset="0"/>
                <a:cs typeface="Courier New" pitchFamily="49" charset="0"/>
              </a:rPr>
              <a:t>	sum += i;</a:t>
            </a:r>
          </a:p>
          <a:p>
            <a:r>
              <a:rPr lang="pt-BR" altLang="zh-CN" sz="2000" b="1" dirty="0">
                <a:latin typeface="Courier New" pitchFamily="49" charset="0"/>
                <a:cs typeface="Courier New" pitchFamily="49" charset="0"/>
              </a:rPr>
              <a:t>	printf("%d", sum);</a:t>
            </a:r>
          </a:p>
          <a:p>
            <a:r>
              <a:rPr lang="sv-SE" altLang="zh-CN" sz="2000" b="1" dirty="0">
                <a:latin typeface="Courier New" pitchFamily="49" charset="0"/>
                <a:cs typeface="Courier New" pitchFamily="49" charset="0"/>
              </a:rPr>
              <a:t>}</a:t>
            </a:r>
            <a:r>
              <a:rPr lang="pt-BR" altLang="zh-CN" sz="2000" b="1" dirty="0">
                <a:latin typeface="Courier New" pitchFamily="49" charset="0"/>
                <a:cs typeface="Courier New" pitchFamily="49" charset="0"/>
              </a:rPr>
              <a:t>  </a:t>
            </a:r>
            <a:endParaRPr lang="sv-SE" altLang="zh-CN" sz="2000" b="1" dirty="0">
              <a:latin typeface="Courier New" pitchFamily="49" charset="0"/>
              <a:cs typeface="Courier New"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文件作用域</a:t>
            </a:r>
          </a:p>
        </p:txBody>
      </p:sp>
      <p:sp>
        <p:nvSpPr>
          <p:cNvPr id="52228" name="Rectangle 1"/>
          <p:cNvSpPr>
            <a:spLocks noChangeArrowheads="1"/>
          </p:cNvSpPr>
          <p:nvPr/>
        </p:nvSpPr>
        <p:spPr bwMode="auto">
          <a:xfrm>
            <a:off x="109541" y="1541396"/>
            <a:ext cx="10981220" cy="52629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first.c</a:t>
            </a:r>
            <a:endParaRPr lang="en-US" altLang="zh-CN" b="1" dirty="0">
              <a:solidFill>
                <a:srgbClr val="FF0000"/>
              </a:solidFill>
              <a:latin typeface="Courier New" pitchFamily="49" charset="0"/>
              <a:cs typeface="Courier New" pitchFamily="49" charset="0"/>
            </a:endParaRPr>
          </a:p>
          <a:p>
            <a:pPr indent="266700"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s</a:t>
            </a:r>
            <a:r>
              <a:rPr lang="en-US" altLang="zh-CN" b="1" dirty="0">
                <a:latin typeface="Courier New" pitchFamily="49" charset="0"/>
                <a:cs typeface="Courier New" pitchFamily="49" charset="0"/>
              </a:rPr>
              <a:t> = 0; //</a:t>
            </a:r>
            <a:r>
              <a:rPr lang="zh-CN" altLang="en-US" b="1" dirty="0">
                <a:latin typeface="Courier New" pitchFamily="49" charset="0"/>
                <a:cs typeface="Courier New" pitchFamily="49" charset="0"/>
              </a:rPr>
              <a:t>从定义开始有效</a:t>
            </a:r>
            <a:endParaRPr lang="en-US" altLang="zh-CN" b="1" dirty="0">
              <a:latin typeface="Courier New" pitchFamily="49" charset="0"/>
              <a:cs typeface="Courier New" pitchFamily="49" charset="0"/>
            </a:endParaRPr>
          </a:p>
          <a:p>
            <a:pPr indent="266700"/>
            <a:r>
              <a:rPr lang="en-US" altLang="zh-CN" b="1" dirty="0">
                <a:latin typeface="Courier New" pitchFamily="49" charset="0"/>
                <a:cs typeface="Courier New" pitchFamily="49" charset="0"/>
              </a:rPr>
              <a:t>void </a:t>
            </a:r>
            <a:r>
              <a:rPr lang="en-US" altLang="zh-CN" b="1" dirty="0" err="1">
                <a:solidFill>
                  <a:srgbClr val="FF0000"/>
                </a:solidFill>
                <a:latin typeface="Courier New" pitchFamily="49" charset="0"/>
                <a:cs typeface="Courier New" pitchFamily="49" charset="0"/>
              </a:rPr>
              <a:t>MySum</a:t>
            </a:r>
            <a:r>
              <a:rPr lang="en-US" altLang="zh-CN" b="1" dirty="0">
                <a:latin typeface="Courier New" pitchFamily="49" charset="0"/>
                <a:cs typeface="Courier New" pitchFamily="49" charset="0"/>
              </a:rPr>
              <a:t>(int); //</a:t>
            </a:r>
            <a:r>
              <a:rPr lang="zh-CN" altLang="en-US" b="1" dirty="0">
                <a:latin typeface="Courier New" pitchFamily="49" charset="0"/>
                <a:cs typeface="Courier New" pitchFamily="49" charset="0"/>
              </a:rPr>
              <a:t>从声明之后有效</a:t>
            </a: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pPr indent="266700"/>
            <a:r>
              <a:rPr lang="en-US" altLang="zh-CN" b="1" dirty="0">
                <a:latin typeface="Courier New" pitchFamily="49" charset="0"/>
                <a:cs typeface="Courier New" pitchFamily="49" charset="0"/>
              </a:rPr>
              <a:t>{</a:t>
            </a:r>
          </a:p>
          <a:p>
            <a:pPr indent="266700"/>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 </a:t>
            </a:r>
            <a:endParaRPr lang="zh-CN" altLang="pt-BR" b="1" dirty="0">
              <a:latin typeface="Courier New" pitchFamily="49" charset="0"/>
              <a:cs typeface="Courier New" pitchFamily="49" charset="0"/>
            </a:endParaRPr>
          </a:p>
          <a:p>
            <a:pPr indent="266700"/>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printf(</a:t>
            </a:r>
            <a:r>
              <a:rPr lang="en-US" altLang="zh-CN" b="1" dirty="0">
                <a:latin typeface="Courier New" pitchFamily="49" charset="0"/>
                <a:cs typeface="Courier New" pitchFamily="49" charset="0"/>
              </a:rPr>
              <a:t>"Please input an integer: \n");</a:t>
            </a:r>
          </a:p>
          <a:p>
            <a:pPr indent="266700"/>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a:t>
            </a:r>
          </a:p>
          <a:p>
            <a:pPr indent="266700"/>
            <a:r>
              <a:rPr lang="en-US" altLang="zh-CN" b="1" dirty="0">
                <a:latin typeface="Courier New" pitchFamily="49" charset="0"/>
                <a:cs typeface="Courier New" pitchFamily="49" charset="0"/>
              </a:rPr>
              <a:t>	if(n &lt;= 0) </a:t>
            </a:r>
            <a:r>
              <a:rPr lang="en-US" altLang="zh-CN" b="1" dirty="0" err="1">
                <a:latin typeface="Courier New" pitchFamily="49" charset="0"/>
                <a:cs typeface="Courier New" pitchFamily="49" charset="0"/>
              </a:rPr>
              <a:t>goto</a:t>
            </a:r>
            <a:r>
              <a:rPr lang="en-US" altLang="zh-CN" b="1" dirty="0">
                <a:latin typeface="Courier New" pitchFamily="49" charset="0"/>
                <a:cs typeface="Courier New" pitchFamily="49" charset="0"/>
              </a:rPr>
              <a:t> L1; </a:t>
            </a:r>
          </a:p>
          <a:p>
            <a:pPr indent="266700"/>
            <a:r>
              <a:rPr lang="zh-CN" altLang="en-US" b="1" dirty="0">
                <a:latin typeface="Courier New" pitchFamily="49" charset="0"/>
                <a:cs typeface="Courier New" pitchFamily="49" charset="0"/>
              </a:rPr>
              <a:t>	</a:t>
            </a:r>
            <a:r>
              <a:rPr lang="pt-BR" altLang="zh-CN" b="1" dirty="0">
                <a:solidFill>
                  <a:srgbClr val="FF0000"/>
                </a:solidFill>
                <a:latin typeface="Courier New" pitchFamily="49" charset="0"/>
                <a:cs typeface="Courier New" pitchFamily="49" charset="0"/>
              </a:rPr>
              <a:t>MySum</a:t>
            </a:r>
            <a:r>
              <a:rPr lang="pt-BR" altLang="zh-CN" b="1" dirty="0">
                <a:latin typeface="Courier New" pitchFamily="49" charset="0"/>
                <a:cs typeface="Courier New" pitchFamily="49" charset="0"/>
              </a:rPr>
              <a:t>(n);</a:t>
            </a:r>
          </a:p>
          <a:p>
            <a:pPr indent="266700"/>
            <a:r>
              <a:rPr lang="pt-BR" altLang="zh-CN" b="1" dirty="0">
                <a:latin typeface="Courier New" pitchFamily="49" charset="0"/>
                <a:cs typeface="Courier New" pitchFamily="49" charset="0"/>
              </a:rPr>
              <a:t>L1:	printf("s = %d \n", </a:t>
            </a:r>
            <a:r>
              <a:rPr lang="pt-BR" altLang="zh-CN" b="1" dirty="0">
                <a:solidFill>
                  <a:srgbClr val="FF0000"/>
                </a:solidFill>
                <a:latin typeface="Courier New" pitchFamily="49" charset="0"/>
                <a:cs typeface="Courier New" pitchFamily="49" charset="0"/>
              </a:rPr>
              <a:t>s</a:t>
            </a:r>
            <a:r>
              <a:rPr lang="pt-BR" altLang="zh-CN" b="1" dirty="0">
                <a:latin typeface="Courier New" pitchFamily="49" charset="0"/>
                <a:cs typeface="Courier New" pitchFamily="49" charset="0"/>
              </a:rPr>
              <a:t>); </a:t>
            </a:r>
            <a:endParaRPr lang="zh-CN" altLang="pt-BR" b="1" dirty="0">
              <a:latin typeface="Courier New" pitchFamily="49" charset="0"/>
              <a:cs typeface="Courier New" pitchFamily="49" charset="0"/>
            </a:endParaRPr>
          </a:p>
          <a:p>
            <a:pPr indent="266700"/>
            <a:r>
              <a:rPr lang="pt-BR" altLang="zh-CN" b="1" dirty="0">
                <a:latin typeface="Courier New" pitchFamily="49" charset="0"/>
                <a:cs typeface="Courier New" pitchFamily="49" charset="0"/>
              </a:rPr>
              <a:t>	return 0;</a:t>
            </a:r>
          </a:p>
          <a:p>
            <a:pPr indent="266700"/>
            <a:r>
              <a:rPr lang="pt-BR" altLang="zh-CN" b="1" dirty="0">
                <a:latin typeface="Courier New" pitchFamily="49" charset="0"/>
                <a:cs typeface="Courier New" pitchFamily="49" charset="0"/>
              </a:rPr>
              <a:t>}</a:t>
            </a:r>
          </a:p>
        </p:txBody>
      </p:sp>
      <p:sp>
        <p:nvSpPr>
          <p:cNvPr id="52229"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89FB803-2C9E-455B-AAAF-59EF586A5150}" type="slidenum">
              <a:rPr lang="en-US" altLang="zh-CN" sz="1200">
                <a:ea typeface="楷体_GB2312" pitchFamily="49" charset="-122"/>
              </a:rPr>
              <a:pPr algn="r" eaLnBrk="1" hangingPunct="1"/>
              <a:t>57</a:t>
            </a:fld>
            <a:endParaRPr lang="en-US" altLang="zh-CN" sz="1200">
              <a:ea typeface="楷体_GB2312" pitchFamily="49" charset="-122"/>
            </a:endParaRPr>
          </a:p>
        </p:txBody>
      </p:sp>
      <p:sp>
        <p:nvSpPr>
          <p:cNvPr id="6" name="矩形 5"/>
          <p:cNvSpPr>
            <a:spLocks noChangeArrowheads="1"/>
          </p:cNvSpPr>
          <p:nvPr/>
        </p:nvSpPr>
        <p:spPr bwMode="auto">
          <a:xfrm>
            <a:off x="5498984" y="365066"/>
            <a:ext cx="6090717" cy="2246769"/>
          </a:xfrm>
          <a:prstGeom prst="rect">
            <a:avLst/>
          </a:prstGeom>
          <a:solidFill>
            <a:schemeClr val="bg1"/>
          </a:solidFill>
          <a:ln w="9525">
            <a:solidFill>
              <a:schemeClr val="tx1"/>
            </a:solidFill>
            <a:miter lim="800000"/>
            <a:headEnd/>
            <a:tailEnd/>
          </a:ln>
        </p:spPr>
        <p:txBody>
          <a:bodyPr wrap="square">
            <a:spAutoFit/>
          </a:bodyPr>
          <a:lstStyle/>
          <a:p>
            <a:pPr indent="266700"/>
            <a:r>
              <a:rPr lang="pt-BR" altLang="zh-CN" sz="2000" b="1" dirty="0">
                <a:latin typeface="Courier New" pitchFamily="49" charset="0"/>
                <a:cs typeface="Courier New" pitchFamily="49" charset="0"/>
              </a:rPr>
              <a:t>void </a:t>
            </a:r>
            <a:r>
              <a:rPr lang="en-US" altLang="zh-CN" sz="2000" b="1" dirty="0">
                <a:solidFill>
                  <a:srgbClr val="FF0000"/>
                </a:solidFill>
                <a:latin typeface="Courier New" pitchFamily="49" charset="0"/>
                <a:cs typeface="Courier New" pitchFamily="49" charset="0"/>
              </a:rPr>
              <a:t>M</a:t>
            </a:r>
            <a:r>
              <a:rPr lang="pt-BR" altLang="zh-CN" sz="2000" b="1" dirty="0">
                <a:solidFill>
                  <a:srgbClr val="FF0000"/>
                </a:solidFill>
                <a:latin typeface="Courier New" pitchFamily="49" charset="0"/>
                <a:cs typeface="Courier New" pitchFamily="49" charset="0"/>
              </a:rPr>
              <a:t>ySum</a:t>
            </a:r>
            <a:r>
              <a:rPr lang="pt-BR" altLang="zh-CN" sz="2000" b="1" dirty="0">
                <a:latin typeface="Courier New" pitchFamily="49" charset="0"/>
                <a:cs typeface="Courier New" pitchFamily="49" charset="0"/>
              </a:rPr>
              <a:t>(int n) </a:t>
            </a:r>
          </a:p>
          <a:p>
            <a:pPr indent="266700"/>
            <a:r>
              <a:rPr lang="pt-BR" altLang="zh-CN" sz="2000" b="1" dirty="0">
                <a:latin typeface="Courier New" pitchFamily="49" charset="0"/>
                <a:cs typeface="Courier New" pitchFamily="49" charset="0"/>
              </a:rPr>
              <a:t>{</a:t>
            </a:r>
          </a:p>
          <a:p>
            <a:pPr indent="266700"/>
            <a:r>
              <a:rPr lang="pt-BR" altLang="zh-CN" sz="2000" b="1" dirty="0">
                <a:latin typeface="Courier New" pitchFamily="49" charset="0"/>
                <a:cs typeface="Courier New" pitchFamily="49" charset="0"/>
              </a:rPr>
              <a:t>	int sum = 0; </a:t>
            </a:r>
            <a:endParaRPr lang="zh-CN" altLang="pt-BR" sz="2000" b="1" dirty="0">
              <a:latin typeface="Courier New" pitchFamily="49" charset="0"/>
              <a:cs typeface="Courier New" pitchFamily="49" charset="0"/>
            </a:endParaRPr>
          </a:p>
          <a:p>
            <a:pPr indent="266700"/>
            <a:r>
              <a:rPr lang="zh-CN" altLang="pt-BR" sz="2000" b="1" dirty="0">
                <a:latin typeface="Courier New" pitchFamily="49" charset="0"/>
                <a:cs typeface="Courier New" pitchFamily="49" charset="0"/>
              </a:rPr>
              <a:t>	</a:t>
            </a:r>
            <a:r>
              <a:rPr lang="pt-BR" altLang="zh-CN" sz="2000" b="1" dirty="0">
                <a:latin typeface="Courier New" pitchFamily="49" charset="0"/>
                <a:cs typeface="Courier New" pitchFamily="49" charset="0"/>
              </a:rPr>
              <a:t>for(int i=1; i &lt;= n; ++i)  </a:t>
            </a:r>
            <a:endParaRPr lang="zh-CN" altLang="pt-BR" sz="2000" b="1" dirty="0">
              <a:latin typeface="Courier New" pitchFamily="49" charset="0"/>
              <a:cs typeface="Courier New" pitchFamily="49" charset="0"/>
            </a:endParaRPr>
          </a:p>
          <a:p>
            <a:pPr indent="266700"/>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	sum += i;</a:t>
            </a:r>
          </a:p>
          <a:p>
            <a:pPr indent="266700"/>
            <a:r>
              <a:rPr lang="pt-BR" altLang="zh-CN" sz="2000" b="1" dirty="0">
                <a:latin typeface="Courier New" pitchFamily="49" charset="0"/>
                <a:cs typeface="Courier New" pitchFamily="49" charset="0"/>
              </a:rPr>
              <a:t>	</a:t>
            </a:r>
            <a:r>
              <a:rPr lang="pt-BR" altLang="zh-CN" sz="2000" b="1" dirty="0">
                <a:solidFill>
                  <a:srgbClr val="FF0000"/>
                </a:solidFill>
                <a:latin typeface="Courier New" pitchFamily="49" charset="0"/>
                <a:cs typeface="Courier New" pitchFamily="49" charset="0"/>
              </a:rPr>
              <a:t>s</a:t>
            </a:r>
            <a:r>
              <a:rPr lang="pt-BR" altLang="zh-CN" sz="2000" b="1" dirty="0">
                <a:latin typeface="Courier New" pitchFamily="49" charset="0"/>
                <a:cs typeface="Courier New" pitchFamily="49" charset="0"/>
              </a:rPr>
              <a:t> = sum;</a:t>
            </a:r>
          </a:p>
          <a:p>
            <a:pPr indent="266700"/>
            <a:r>
              <a:rPr lang="sv-SE" altLang="zh-CN" sz="2000" b="1" dirty="0">
                <a:latin typeface="Courier New" pitchFamily="49" charset="0"/>
                <a:cs typeface="Courier New" pitchFamily="49" charset="0"/>
              </a:rPr>
              <a:t>}</a:t>
            </a:r>
            <a:r>
              <a:rPr lang="pt-BR"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写在</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first.c</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文件后部</a:t>
            </a:r>
            <a:endParaRPr lang="sv-SE" altLang="zh-CN" sz="2000" b="1" dirty="0">
              <a:latin typeface="Courier New" pitchFamily="49" charset="0"/>
              <a:cs typeface="Courier New" pitchFamily="49" charset="0"/>
            </a:endParaRPr>
          </a:p>
        </p:txBody>
      </p:sp>
    </p:spTree>
    <p:extLst>
      <p:ext uri="{BB962C8B-B14F-4D97-AF65-F5344CB8AC3E}">
        <p14:creationId xmlns:p14="http://schemas.microsoft.com/office/powerpoint/2010/main" val="1680517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a:t>块作用域</a:t>
            </a:r>
          </a:p>
        </p:txBody>
      </p:sp>
      <p:sp>
        <p:nvSpPr>
          <p:cNvPr id="51203" name="内容占位符 2"/>
          <p:cNvSpPr>
            <a:spLocks noGrp="1"/>
          </p:cNvSpPr>
          <p:nvPr>
            <p:ph idx="1"/>
          </p:nvPr>
        </p:nvSpPr>
        <p:spPr/>
        <p:txBody>
          <a:bodyPr/>
          <a:lstStyle/>
          <a:p>
            <a:endParaRPr lang="zh-CN" altLang="zh-CN" dirty="0"/>
          </a:p>
          <a:p>
            <a:endParaRPr lang="zh-CN" altLang="en-US" dirty="0"/>
          </a:p>
        </p:txBody>
      </p:sp>
      <p:sp>
        <p:nvSpPr>
          <p:cNvPr id="51204" name="Rectangle 1"/>
          <p:cNvSpPr>
            <a:spLocks noChangeArrowheads="1"/>
          </p:cNvSpPr>
          <p:nvPr/>
        </p:nvSpPr>
        <p:spPr bwMode="auto">
          <a:xfrm>
            <a:off x="109541" y="1541396"/>
            <a:ext cx="10996262" cy="52629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first.c</a:t>
            </a:r>
            <a:endParaRPr lang="en-US" altLang="zh-CN" b="1" dirty="0">
              <a:solidFill>
                <a:srgbClr val="FF0000"/>
              </a:solidFill>
              <a:latin typeface="Courier New" pitchFamily="49" charset="0"/>
              <a:cs typeface="Courier New" pitchFamily="49" charset="0"/>
            </a:endParaRPr>
          </a:p>
          <a:p>
            <a:pPr indent="266700"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s = 0; </a:t>
            </a:r>
          </a:p>
          <a:p>
            <a:pPr indent="266700"/>
            <a:r>
              <a:rPr lang="en-US" altLang="zh-CN" b="1" dirty="0">
                <a:latin typeface="Courier New" pitchFamily="49" charset="0"/>
                <a:cs typeface="Courier New" pitchFamily="49" charset="0"/>
              </a:rPr>
              <a:t>void </a:t>
            </a:r>
            <a:r>
              <a:rPr lang="en-US" altLang="zh-CN" b="1" dirty="0" err="1">
                <a:latin typeface="Courier New" pitchFamily="49" charset="0"/>
                <a:cs typeface="Courier New" pitchFamily="49" charset="0"/>
              </a:rPr>
              <a:t>MySum</a:t>
            </a:r>
            <a:r>
              <a:rPr lang="en-US" altLang="zh-CN" b="1" dirty="0">
                <a:latin typeface="Courier New" pitchFamily="49" charset="0"/>
                <a:cs typeface="Courier New" pitchFamily="49" charset="0"/>
              </a:rPr>
              <a:t>(int);</a:t>
            </a:r>
            <a:r>
              <a:rPr lang="en-US" altLang="zh-CN" b="1" dirty="0">
                <a:solidFill>
                  <a:srgbClr val="000000"/>
                </a:solidFill>
                <a:latin typeface="Courier New" pitchFamily="49" charset="0"/>
                <a:cs typeface="Courier New" pitchFamily="49" charset="0"/>
              </a:rPr>
              <a:t>	</a:t>
            </a:r>
            <a:endParaRPr lang="en-US" altLang="zh-CN" b="1" dirty="0">
              <a:latin typeface="Courier New" pitchFamily="49" charset="0"/>
              <a:cs typeface="Courier New" pitchFamily="49" charset="0"/>
            </a:endParaRPr>
          </a:p>
          <a:p>
            <a:pPr indent="266700"/>
            <a:r>
              <a:rPr lang="en-US" altLang="zh-CN" b="1" dirty="0">
                <a:latin typeface="Courier New" pitchFamily="49" charset="0"/>
                <a:cs typeface="Courier New" pitchFamily="49" charset="0"/>
              </a:rPr>
              <a:t>int main()</a:t>
            </a:r>
          </a:p>
          <a:p>
            <a:pPr indent="266700"/>
            <a:r>
              <a:rPr lang="en-US" altLang="zh-CN" b="1" dirty="0">
                <a:latin typeface="Courier New" pitchFamily="49" charset="0"/>
                <a:cs typeface="Courier New" pitchFamily="49" charset="0"/>
              </a:rPr>
              <a:t>{</a:t>
            </a:r>
            <a:endParaRPr lang="zh-CN" altLang="pt-BR" b="1" dirty="0">
              <a:latin typeface="Courier New" pitchFamily="49" charset="0"/>
              <a:cs typeface="Courier New" pitchFamily="49" charset="0"/>
            </a:endParaRPr>
          </a:p>
          <a:p>
            <a:pPr indent="266700"/>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n</a:t>
            </a:r>
            <a:r>
              <a:rPr lang="en-US" altLang="zh-CN" b="1" dirty="0">
                <a:latin typeface="Courier New" pitchFamily="49" charset="0"/>
                <a:cs typeface="Courier New" pitchFamily="49" charset="0"/>
              </a:rPr>
              <a:t>;			//n</a:t>
            </a:r>
            <a:endParaRPr lang="zh-CN" altLang="pt-BR" b="1" dirty="0">
              <a:latin typeface="Courier New" pitchFamily="49" charset="0"/>
              <a:cs typeface="Courier New" pitchFamily="49" charset="0"/>
            </a:endParaRPr>
          </a:p>
          <a:p>
            <a:pPr indent="266700"/>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("Please input an integer: \n");</a:t>
            </a:r>
          </a:p>
          <a:p>
            <a:pPr indent="266700"/>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a:t>
            </a:r>
            <a:r>
              <a:rPr lang="en-US" altLang="zh-CN" b="1" dirty="0">
                <a:solidFill>
                  <a:srgbClr val="FF0000"/>
                </a:solidFill>
                <a:latin typeface="Courier New" pitchFamily="49" charset="0"/>
                <a:cs typeface="Courier New" pitchFamily="49" charset="0"/>
              </a:rPr>
              <a:t>n</a:t>
            </a:r>
            <a:r>
              <a:rPr lang="en-US" altLang="zh-CN" b="1" dirty="0">
                <a:latin typeface="Courier New" pitchFamily="49" charset="0"/>
                <a:cs typeface="Courier New" pitchFamily="49" charset="0"/>
              </a:rPr>
              <a:t>);</a:t>
            </a:r>
          </a:p>
          <a:p>
            <a:pPr indent="266700"/>
            <a:r>
              <a:rPr lang="en-US" altLang="zh-CN" b="1" dirty="0">
                <a:latin typeface="Courier New" pitchFamily="49" charset="0"/>
                <a:cs typeface="Courier New" pitchFamily="49" charset="0"/>
              </a:rPr>
              <a:t>	if(</a:t>
            </a:r>
            <a:r>
              <a:rPr lang="en-US" altLang="zh-CN" b="1" dirty="0">
                <a:solidFill>
                  <a:srgbClr val="FF0000"/>
                </a:solidFill>
                <a:latin typeface="Courier New" pitchFamily="49" charset="0"/>
                <a:cs typeface="Courier New" pitchFamily="49" charset="0"/>
              </a:rPr>
              <a:t>n</a:t>
            </a:r>
            <a:r>
              <a:rPr lang="en-US" altLang="zh-CN" b="1" dirty="0">
                <a:latin typeface="Courier New" pitchFamily="49" charset="0"/>
                <a:cs typeface="Courier New" pitchFamily="49" charset="0"/>
              </a:rPr>
              <a:t> &lt;= 0) </a:t>
            </a:r>
            <a:r>
              <a:rPr lang="en-US" altLang="zh-CN" b="1" dirty="0" err="1">
                <a:latin typeface="Courier New" pitchFamily="49" charset="0"/>
                <a:cs typeface="Courier New" pitchFamily="49" charset="0"/>
              </a:rPr>
              <a:t>goto</a:t>
            </a:r>
            <a:r>
              <a:rPr lang="en-US" altLang="zh-CN" b="1" dirty="0">
                <a:latin typeface="Courier New" pitchFamily="49" charset="0"/>
                <a:cs typeface="Courier New" pitchFamily="49" charset="0"/>
              </a:rPr>
              <a:t> L1; </a:t>
            </a:r>
          </a:p>
          <a:p>
            <a:pPr indent="266700"/>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MySum(</a:t>
            </a:r>
            <a:r>
              <a:rPr lang="pt-BR" altLang="zh-CN" b="1" dirty="0">
                <a:solidFill>
                  <a:srgbClr val="FF0000"/>
                </a:solidFill>
                <a:latin typeface="Courier New" pitchFamily="49" charset="0"/>
                <a:cs typeface="Courier New" pitchFamily="49" charset="0"/>
              </a:rPr>
              <a:t>n</a:t>
            </a:r>
            <a:r>
              <a:rPr lang="pt-BR" altLang="zh-CN" b="1" dirty="0">
                <a:latin typeface="Courier New" pitchFamily="49" charset="0"/>
                <a:cs typeface="Courier New" pitchFamily="49" charset="0"/>
              </a:rPr>
              <a:t>);</a:t>
            </a:r>
          </a:p>
          <a:p>
            <a:pPr indent="266700"/>
            <a:r>
              <a:rPr lang="pt-BR" altLang="zh-CN" b="1" dirty="0">
                <a:latin typeface="Courier New" pitchFamily="49" charset="0"/>
                <a:cs typeface="Courier New" pitchFamily="49" charset="0"/>
              </a:rPr>
              <a:t>L1:	printf("s = %d \n", s); </a:t>
            </a:r>
            <a:endParaRPr lang="zh-CN" altLang="pt-BR" b="1" dirty="0">
              <a:latin typeface="Courier New" pitchFamily="49" charset="0"/>
              <a:cs typeface="Courier New" pitchFamily="49" charset="0"/>
            </a:endParaRPr>
          </a:p>
          <a:p>
            <a:pPr indent="266700"/>
            <a:r>
              <a:rPr lang="pt-BR" altLang="zh-CN" b="1" dirty="0">
                <a:latin typeface="Courier New" pitchFamily="49" charset="0"/>
                <a:cs typeface="Courier New" pitchFamily="49" charset="0"/>
              </a:rPr>
              <a:t>	return 0;</a:t>
            </a:r>
          </a:p>
          <a:p>
            <a:pPr indent="266700"/>
            <a:r>
              <a:rPr lang="pt-BR" altLang="zh-CN" b="1" dirty="0">
                <a:latin typeface="Courier New" pitchFamily="49" charset="0"/>
                <a:cs typeface="Courier New" pitchFamily="49" charset="0"/>
              </a:rPr>
              <a:t>}</a:t>
            </a:r>
          </a:p>
        </p:txBody>
      </p:sp>
      <p:sp>
        <p:nvSpPr>
          <p:cNvPr id="51205"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5F786A33-5C95-4286-8C81-6BCE13822371}" type="slidenum">
              <a:rPr lang="en-US" altLang="zh-CN" sz="1200">
                <a:ea typeface="楷体_GB2312" pitchFamily="49" charset="-122"/>
              </a:rPr>
              <a:pPr algn="r" eaLnBrk="1" hangingPunct="1"/>
              <a:t>58</a:t>
            </a:fld>
            <a:endParaRPr lang="en-US" altLang="zh-CN" sz="1200">
              <a:ea typeface="楷体_GB2312" pitchFamily="49" charset="-122"/>
            </a:endParaRPr>
          </a:p>
        </p:txBody>
      </p:sp>
      <p:sp>
        <p:nvSpPr>
          <p:cNvPr id="51206" name="矩形 5"/>
          <p:cNvSpPr>
            <a:spLocks noChangeArrowheads="1"/>
          </p:cNvSpPr>
          <p:nvPr/>
        </p:nvSpPr>
        <p:spPr bwMode="auto">
          <a:xfrm>
            <a:off x="5420131" y="102111"/>
            <a:ext cx="6623505" cy="2246769"/>
          </a:xfrm>
          <a:prstGeom prst="rect">
            <a:avLst/>
          </a:prstGeom>
          <a:solidFill>
            <a:schemeClr val="bg1"/>
          </a:solidFill>
          <a:ln w="9525">
            <a:solidFill>
              <a:schemeClr val="tx1"/>
            </a:solidFill>
            <a:miter lim="800000"/>
            <a:headEnd/>
            <a:tailEnd/>
          </a:ln>
        </p:spPr>
        <p:txBody>
          <a:bodyPr wrap="square">
            <a:spAutoFit/>
          </a:bodyPr>
          <a:lstStyle/>
          <a:p>
            <a:pPr indent="266700"/>
            <a:r>
              <a:rPr lang="pt-BR" altLang="zh-CN" sz="2000" b="1" dirty="0">
                <a:latin typeface="Courier New" pitchFamily="49" charset="0"/>
                <a:cs typeface="Courier New" pitchFamily="49" charset="0"/>
              </a:rPr>
              <a:t>void MySum(int </a:t>
            </a:r>
            <a:r>
              <a:rPr lang="pt-BR" altLang="zh-CN" sz="2000" b="1" dirty="0">
                <a:solidFill>
                  <a:srgbClr val="FF00FF"/>
                </a:solidFill>
                <a:latin typeface="Courier New" pitchFamily="49" charset="0"/>
                <a:cs typeface="Courier New" pitchFamily="49" charset="0"/>
              </a:rPr>
              <a:t>n</a:t>
            </a:r>
            <a:r>
              <a:rPr lang="pt-BR" altLang="zh-CN" sz="2000" b="1" dirty="0">
                <a:latin typeface="Courier New" pitchFamily="49" charset="0"/>
                <a:cs typeface="Courier New" pitchFamily="49" charset="0"/>
              </a:rPr>
              <a:t>) 			</a:t>
            </a:r>
            <a:r>
              <a:rPr lang="en-US" altLang="zh-CN" sz="2000" b="1" dirty="0">
                <a:latin typeface="Courier New" pitchFamily="49" charset="0"/>
                <a:cs typeface="Courier New" pitchFamily="49" charset="0"/>
              </a:rPr>
              <a:t>//n</a:t>
            </a:r>
            <a:endParaRPr lang="pt-BR" altLang="zh-CN" sz="2000" b="1" dirty="0">
              <a:latin typeface="Courier New" pitchFamily="49" charset="0"/>
              <a:cs typeface="Courier New" pitchFamily="49" charset="0"/>
            </a:endParaRPr>
          </a:p>
          <a:p>
            <a:pPr indent="266700"/>
            <a:r>
              <a:rPr lang="pt-BR" altLang="zh-CN" sz="2000" b="1" dirty="0">
                <a:latin typeface="Courier New" pitchFamily="49" charset="0"/>
                <a:cs typeface="Courier New" pitchFamily="49" charset="0"/>
              </a:rPr>
              <a:t>{				</a:t>
            </a:r>
          </a:p>
          <a:p>
            <a:pPr indent="266700"/>
            <a:r>
              <a:rPr lang="pt-BR" altLang="zh-CN" sz="2000" b="1" dirty="0">
                <a:latin typeface="Courier New" pitchFamily="49" charset="0"/>
                <a:cs typeface="Courier New" pitchFamily="49" charset="0"/>
              </a:rPr>
              <a:t>	int </a:t>
            </a:r>
            <a:r>
              <a:rPr lang="pt-BR" altLang="zh-CN" sz="2000" b="1" dirty="0">
                <a:solidFill>
                  <a:srgbClr val="FF0000"/>
                </a:solidFill>
                <a:latin typeface="Courier New" pitchFamily="49" charset="0"/>
                <a:cs typeface="Courier New" pitchFamily="49" charset="0"/>
              </a:rPr>
              <a:t>sum</a:t>
            </a:r>
            <a:r>
              <a:rPr lang="pt-BR" altLang="zh-CN" sz="2000" b="1" dirty="0">
                <a:latin typeface="Courier New" pitchFamily="49" charset="0"/>
                <a:cs typeface="Courier New" pitchFamily="49" charset="0"/>
              </a:rPr>
              <a:t> = 0;			</a:t>
            </a:r>
            <a:r>
              <a:rPr lang="en-US" altLang="zh-CN" sz="2000" b="1" dirty="0">
                <a:latin typeface="Courier New" pitchFamily="49" charset="0"/>
                <a:cs typeface="Courier New" pitchFamily="49" charset="0"/>
              </a:rPr>
              <a:t>//sum</a:t>
            </a:r>
            <a:endParaRPr lang="zh-CN" altLang="pt-BR" sz="2000" b="1" dirty="0">
              <a:latin typeface="Courier New" pitchFamily="49" charset="0"/>
              <a:cs typeface="Courier New" pitchFamily="49" charset="0"/>
            </a:endParaRPr>
          </a:p>
          <a:p>
            <a:pPr indent="266700"/>
            <a:r>
              <a:rPr lang="zh-CN" altLang="pt-BR" sz="2000" b="1" dirty="0">
                <a:latin typeface="Courier New" pitchFamily="49" charset="0"/>
                <a:cs typeface="Courier New" pitchFamily="49" charset="0"/>
              </a:rPr>
              <a:t>	</a:t>
            </a:r>
            <a:r>
              <a:rPr lang="pt-BR" altLang="zh-CN" sz="2000" b="1" dirty="0">
                <a:latin typeface="Courier New" pitchFamily="49" charset="0"/>
                <a:cs typeface="Courier New" pitchFamily="49" charset="0"/>
              </a:rPr>
              <a:t>for(int </a:t>
            </a:r>
            <a:r>
              <a:rPr lang="pt-BR" altLang="zh-CN" sz="2000" b="1" dirty="0">
                <a:solidFill>
                  <a:srgbClr val="FF0000"/>
                </a:solidFill>
                <a:latin typeface="Courier New" pitchFamily="49" charset="0"/>
                <a:cs typeface="Courier New" pitchFamily="49" charset="0"/>
              </a:rPr>
              <a:t>i</a:t>
            </a:r>
            <a:r>
              <a:rPr lang="pt-BR" altLang="zh-CN" sz="2000" b="1" dirty="0">
                <a:latin typeface="Courier New" pitchFamily="49" charset="0"/>
                <a:cs typeface="Courier New" pitchFamily="49" charset="0"/>
              </a:rPr>
              <a:t>=1; </a:t>
            </a:r>
            <a:r>
              <a:rPr lang="pt-BR" altLang="zh-CN" sz="2000" b="1" dirty="0">
                <a:solidFill>
                  <a:srgbClr val="FF0000"/>
                </a:solidFill>
                <a:latin typeface="Courier New" pitchFamily="49" charset="0"/>
                <a:cs typeface="Courier New" pitchFamily="49" charset="0"/>
              </a:rPr>
              <a:t>i</a:t>
            </a:r>
            <a:r>
              <a:rPr lang="pt-BR" altLang="zh-CN" sz="2000" b="1" dirty="0">
                <a:latin typeface="Courier New" pitchFamily="49" charset="0"/>
                <a:cs typeface="Courier New" pitchFamily="49" charset="0"/>
              </a:rPr>
              <a:t> &lt;= </a:t>
            </a:r>
            <a:r>
              <a:rPr lang="pt-BR" altLang="zh-CN" sz="2000" b="1" dirty="0">
                <a:solidFill>
                  <a:srgbClr val="FF00FF"/>
                </a:solidFill>
                <a:latin typeface="Courier New" pitchFamily="49" charset="0"/>
                <a:cs typeface="Courier New" pitchFamily="49" charset="0"/>
              </a:rPr>
              <a:t>n</a:t>
            </a:r>
            <a:r>
              <a:rPr lang="pt-BR" altLang="zh-CN" sz="2000" b="1" dirty="0">
                <a:latin typeface="Courier New" pitchFamily="49" charset="0"/>
                <a:cs typeface="Courier New" pitchFamily="49" charset="0"/>
              </a:rPr>
              <a:t>; ++</a:t>
            </a:r>
            <a:r>
              <a:rPr lang="pt-BR" altLang="zh-CN" sz="2000" b="1" dirty="0">
                <a:solidFill>
                  <a:srgbClr val="FF0000"/>
                </a:solidFill>
                <a:latin typeface="Courier New" pitchFamily="49" charset="0"/>
                <a:cs typeface="Courier New" pitchFamily="49" charset="0"/>
              </a:rPr>
              <a:t>i</a:t>
            </a:r>
            <a:r>
              <a:rPr lang="pt-BR" altLang="zh-CN"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pt-BR" altLang="zh-CN" sz="2000" b="1" dirty="0">
                <a:latin typeface="Courier New" pitchFamily="49" charset="0"/>
                <a:cs typeface="Courier New" pitchFamily="49" charset="0"/>
              </a:rPr>
              <a:t> </a:t>
            </a:r>
            <a:endParaRPr lang="zh-CN" altLang="pt-BR" sz="2000" b="1" dirty="0">
              <a:latin typeface="Courier New" pitchFamily="49" charset="0"/>
              <a:cs typeface="Courier New" pitchFamily="49" charset="0"/>
            </a:endParaRPr>
          </a:p>
          <a:p>
            <a:pPr indent="266700"/>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	</a:t>
            </a:r>
            <a:r>
              <a:rPr lang="pt-BR" altLang="zh-CN" sz="2000" b="1" dirty="0">
                <a:solidFill>
                  <a:srgbClr val="FF0000"/>
                </a:solidFill>
                <a:latin typeface="Courier New" pitchFamily="49" charset="0"/>
                <a:cs typeface="Courier New" pitchFamily="49" charset="0"/>
              </a:rPr>
              <a:t>sum</a:t>
            </a:r>
            <a:r>
              <a:rPr lang="pt-BR" altLang="zh-CN" sz="2000" b="1" dirty="0">
                <a:latin typeface="Courier New" pitchFamily="49" charset="0"/>
                <a:cs typeface="Courier New" pitchFamily="49" charset="0"/>
              </a:rPr>
              <a:t> += </a:t>
            </a:r>
            <a:r>
              <a:rPr lang="pt-BR" altLang="zh-CN" sz="2000" b="1" dirty="0">
                <a:solidFill>
                  <a:srgbClr val="FF0000"/>
                </a:solidFill>
                <a:latin typeface="Courier New" pitchFamily="49" charset="0"/>
                <a:cs typeface="Courier New" pitchFamily="49" charset="0"/>
              </a:rPr>
              <a:t>i</a:t>
            </a:r>
            <a:r>
              <a:rPr lang="pt-BR" altLang="zh-CN" sz="2000" b="1" dirty="0">
                <a:latin typeface="Courier New" pitchFamily="49" charset="0"/>
                <a:cs typeface="Courier New" pitchFamily="49" charset="0"/>
              </a:rPr>
              <a:t>;</a:t>
            </a:r>
            <a:r>
              <a:rPr lang="en-US" altLang="zh-CN" sz="2000" b="1" dirty="0">
                <a:latin typeface="Courier New" pitchFamily="49" charset="0"/>
                <a:cs typeface="Courier New" pitchFamily="49" charset="0"/>
              </a:rPr>
              <a:t>	</a:t>
            </a:r>
            <a:endParaRPr lang="pt-BR" altLang="zh-CN" sz="2000" b="1" dirty="0">
              <a:latin typeface="Courier New" pitchFamily="49" charset="0"/>
              <a:cs typeface="Courier New" pitchFamily="49" charset="0"/>
            </a:endParaRPr>
          </a:p>
          <a:p>
            <a:pPr indent="266700"/>
            <a:r>
              <a:rPr lang="pt-BR" altLang="zh-CN" sz="2000" b="1" dirty="0">
                <a:latin typeface="Courier New" pitchFamily="49" charset="0"/>
                <a:cs typeface="Courier New" pitchFamily="49" charset="0"/>
              </a:rPr>
              <a:t>	s = </a:t>
            </a:r>
            <a:r>
              <a:rPr lang="pt-BR" altLang="zh-CN" sz="2000" b="1" dirty="0">
                <a:solidFill>
                  <a:srgbClr val="FF0000"/>
                </a:solidFill>
                <a:latin typeface="Courier New" pitchFamily="49" charset="0"/>
                <a:cs typeface="Courier New" pitchFamily="49" charset="0"/>
              </a:rPr>
              <a:t>sum</a:t>
            </a:r>
            <a:r>
              <a:rPr lang="pt-BR" altLang="zh-CN" sz="2000" b="1" dirty="0">
                <a:latin typeface="Courier New" pitchFamily="49" charset="0"/>
                <a:cs typeface="Courier New" pitchFamily="49" charset="0"/>
              </a:rPr>
              <a:t>;</a:t>
            </a:r>
          </a:p>
          <a:p>
            <a:pPr indent="266700"/>
            <a:r>
              <a:rPr lang="sv-SE" altLang="zh-CN" sz="2000" b="1" dirty="0">
                <a:latin typeface="Courier New" pitchFamily="49" charset="0"/>
                <a:cs typeface="Courier New" pitchFamily="49" charset="0"/>
              </a:rPr>
              <a:t>}</a:t>
            </a:r>
            <a:r>
              <a:rPr lang="pt-BR"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写在</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first.c</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文件后部</a:t>
            </a:r>
            <a:endParaRPr lang="sv-SE" altLang="zh-CN" sz="2000" b="1" dirty="0">
              <a:latin typeface="Courier New" pitchFamily="49" charset="0"/>
              <a:cs typeface="Courier New" pitchFamily="49" charset="0"/>
            </a:endParaRPr>
          </a:p>
        </p:txBody>
      </p:sp>
      <p:sp>
        <p:nvSpPr>
          <p:cNvPr id="2" name="矩形 1">
            <a:extLst>
              <a:ext uri="{FF2B5EF4-FFF2-40B4-BE49-F238E27FC236}">
                <a16:creationId xmlns:a16="http://schemas.microsoft.com/office/drawing/2014/main" id="{EF707A70-E985-4251-BDAF-3DAF441596C5}"/>
              </a:ext>
            </a:extLst>
          </p:cNvPr>
          <p:cNvSpPr/>
          <p:nvPr/>
        </p:nvSpPr>
        <p:spPr>
          <a:xfrm>
            <a:off x="6320230" y="1301388"/>
            <a:ext cx="4567815" cy="461665"/>
          </a:xfrm>
          <a:prstGeom prst="rect">
            <a:avLst/>
          </a:prstGeom>
        </p:spPr>
        <p:txBody>
          <a:bodyPr wrap="square">
            <a:spAutoFit/>
          </a:bodyPr>
          <a:lstStyle/>
          <a:p>
            <a:r>
              <a:rPr lang="en-US" altLang="zh-CN" b="1" dirty="0">
                <a:solidFill>
                  <a:srgbClr val="FF0000"/>
                </a:solidFill>
                <a:latin typeface="Courier New" pitchFamily="49" charset="0"/>
                <a:cs typeface="Courier New" pitchFamily="49" charset="0"/>
              </a:rPr>
              <a:t>{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函数作用域</a:t>
            </a:r>
          </a:p>
        </p:txBody>
      </p:sp>
      <p:sp>
        <p:nvSpPr>
          <p:cNvPr id="52228" name="Rectangle 1"/>
          <p:cNvSpPr>
            <a:spLocks noChangeArrowheads="1"/>
          </p:cNvSpPr>
          <p:nvPr/>
        </p:nvSpPr>
        <p:spPr bwMode="auto">
          <a:xfrm>
            <a:off x="109541" y="1493785"/>
            <a:ext cx="10981220" cy="52629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first.c</a:t>
            </a:r>
            <a:endParaRPr lang="en-US" altLang="zh-CN" b="1" dirty="0">
              <a:solidFill>
                <a:srgbClr val="FF0000"/>
              </a:solidFill>
              <a:latin typeface="Courier New" pitchFamily="49" charset="0"/>
              <a:cs typeface="Courier New" pitchFamily="49" charset="0"/>
            </a:endParaRPr>
          </a:p>
          <a:p>
            <a:pPr indent="266700"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s = 0; </a:t>
            </a:r>
          </a:p>
          <a:p>
            <a:pPr indent="266700"/>
            <a:r>
              <a:rPr lang="en-US" altLang="zh-CN" b="1" dirty="0">
                <a:latin typeface="Courier New" pitchFamily="49" charset="0"/>
                <a:cs typeface="Courier New" pitchFamily="49" charset="0"/>
              </a:rPr>
              <a:t>void </a:t>
            </a:r>
            <a:r>
              <a:rPr lang="en-US" altLang="zh-CN" b="1" dirty="0" err="1">
                <a:latin typeface="Courier New" pitchFamily="49" charset="0"/>
                <a:cs typeface="Courier New" pitchFamily="49" charset="0"/>
              </a:rPr>
              <a:t>MySum</a:t>
            </a:r>
            <a:r>
              <a:rPr lang="en-US" altLang="zh-CN" b="1" dirty="0">
                <a:latin typeface="Courier New" pitchFamily="49" charset="0"/>
                <a:cs typeface="Courier New" pitchFamily="49" charset="0"/>
              </a:rPr>
              <a:t>(int</a:t>
            </a:r>
            <a:r>
              <a:rPr lang="en-US" altLang="zh-CN" b="1" dirty="0">
                <a:solidFill>
                  <a:srgbClr val="7F7F7F"/>
                </a:solidFill>
                <a:latin typeface="Courier New" pitchFamily="49" charset="0"/>
                <a:cs typeface="Courier New" pitchFamily="49" charset="0"/>
              </a:rPr>
              <a:t> n</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pPr indent="266700"/>
            <a:r>
              <a:rPr lang="en-US" altLang="zh-CN" b="1" dirty="0">
                <a:latin typeface="Courier New" pitchFamily="49" charset="0"/>
                <a:cs typeface="Courier New" pitchFamily="49" charset="0"/>
              </a:rPr>
              <a:t>{</a:t>
            </a:r>
          </a:p>
          <a:p>
            <a:pPr indent="266700"/>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a:t>
            </a:r>
            <a:endParaRPr lang="zh-CN" altLang="pt-BR" b="1" dirty="0">
              <a:latin typeface="Courier New" pitchFamily="49" charset="0"/>
              <a:cs typeface="Courier New" pitchFamily="49" charset="0"/>
            </a:endParaRPr>
          </a:p>
          <a:p>
            <a:pPr indent="266700"/>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printf(</a:t>
            </a:r>
            <a:r>
              <a:rPr lang="en-US" altLang="zh-CN" b="1" dirty="0">
                <a:latin typeface="Courier New" pitchFamily="49" charset="0"/>
                <a:cs typeface="Courier New" pitchFamily="49" charset="0"/>
              </a:rPr>
              <a:t>"Please input an integer: \n");</a:t>
            </a:r>
          </a:p>
          <a:p>
            <a:pPr indent="266700"/>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a:t>
            </a:r>
          </a:p>
          <a:p>
            <a:pPr indent="266700"/>
            <a:r>
              <a:rPr lang="en-US" altLang="zh-CN" b="1" dirty="0">
                <a:latin typeface="Courier New" pitchFamily="49" charset="0"/>
                <a:cs typeface="Courier New" pitchFamily="49" charset="0"/>
              </a:rPr>
              <a:t>	if(n &lt;= 0) </a:t>
            </a:r>
            <a:r>
              <a:rPr lang="en-US" altLang="zh-CN" b="1" dirty="0" err="1">
                <a:latin typeface="Courier New" pitchFamily="49" charset="0"/>
                <a:cs typeface="Courier New" pitchFamily="49" charset="0"/>
              </a:rPr>
              <a:t>goto</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L1</a:t>
            </a:r>
            <a:r>
              <a:rPr lang="en-US" altLang="zh-CN" b="1" dirty="0">
                <a:latin typeface="Courier New" pitchFamily="49" charset="0"/>
                <a:cs typeface="Courier New" pitchFamily="49" charset="0"/>
              </a:rPr>
              <a:t>; </a:t>
            </a:r>
          </a:p>
          <a:p>
            <a:pPr indent="266700"/>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MySum(n);</a:t>
            </a:r>
          </a:p>
          <a:p>
            <a:pPr indent="266700"/>
            <a:r>
              <a:rPr lang="pt-BR" altLang="zh-CN" b="1" dirty="0">
                <a:solidFill>
                  <a:srgbClr val="FF0000"/>
                </a:solidFill>
                <a:latin typeface="Courier New" pitchFamily="49" charset="0"/>
                <a:cs typeface="Courier New" pitchFamily="49" charset="0"/>
              </a:rPr>
              <a:t>L1</a:t>
            </a:r>
            <a:r>
              <a:rPr lang="pt-BR" altLang="zh-CN" b="1" dirty="0">
                <a:latin typeface="Courier New" pitchFamily="49" charset="0"/>
                <a:cs typeface="Courier New" pitchFamily="49" charset="0"/>
              </a:rPr>
              <a:t>:	printf("s = %d \n", s); </a:t>
            </a:r>
            <a:r>
              <a:rPr lang="en-US" altLang="zh-CN" b="1" dirty="0">
                <a:latin typeface="Courier New" pitchFamily="49" charset="0"/>
                <a:cs typeface="Courier New" pitchFamily="49" charset="0"/>
              </a:rPr>
              <a:t>//L1</a:t>
            </a:r>
            <a:endParaRPr lang="zh-CN" altLang="pt-BR" b="1" dirty="0">
              <a:latin typeface="Courier New" pitchFamily="49" charset="0"/>
              <a:cs typeface="Courier New" pitchFamily="49" charset="0"/>
            </a:endParaRPr>
          </a:p>
          <a:p>
            <a:pPr indent="266700"/>
            <a:r>
              <a:rPr lang="pt-BR" altLang="zh-CN" b="1" dirty="0">
                <a:latin typeface="Courier New" pitchFamily="49" charset="0"/>
                <a:cs typeface="Courier New" pitchFamily="49" charset="0"/>
              </a:rPr>
              <a:t>	return 0;</a:t>
            </a:r>
          </a:p>
          <a:p>
            <a:pPr indent="266700"/>
            <a:r>
              <a:rPr lang="pt-BR" altLang="zh-CN" b="1" dirty="0">
                <a:latin typeface="Courier New" pitchFamily="49" charset="0"/>
                <a:cs typeface="Courier New" pitchFamily="49" charset="0"/>
              </a:rPr>
              <a:t>}</a:t>
            </a:r>
          </a:p>
        </p:txBody>
      </p:sp>
      <p:sp>
        <p:nvSpPr>
          <p:cNvPr id="52229"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89FB803-2C9E-455B-AAAF-59EF586A5150}" type="slidenum">
              <a:rPr lang="en-US" altLang="zh-CN" sz="1200">
                <a:ea typeface="楷体_GB2312" pitchFamily="49" charset="-122"/>
              </a:rPr>
              <a:pPr algn="r" eaLnBrk="1" hangingPunct="1"/>
              <a:t>59</a:t>
            </a:fld>
            <a:endParaRPr lang="en-US" altLang="zh-CN" sz="1200">
              <a:ea typeface="楷体_GB2312" pitchFamily="49" charset="-122"/>
            </a:endParaRPr>
          </a:p>
        </p:txBody>
      </p:sp>
      <p:sp>
        <p:nvSpPr>
          <p:cNvPr id="7" name="矩形 6">
            <a:extLst>
              <a:ext uri="{FF2B5EF4-FFF2-40B4-BE49-F238E27FC236}">
                <a16:creationId xmlns:a16="http://schemas.microsoft.com/office/drawing/2014/main" id="{A3F72A01-F5B9-4578-8566-EE4FBE9820EB}"/>
              </a:ext>
            </a:extLst>
          </p:cNvPr>
          <p:cNvSpPr>
            <a:spLocks noChangeArrowheads="1"/>
          </p:cNvSpPr>
          <p:nvPr/>
        </p:nvSpPr>
        <p:spPr bwMode="auto">
          <a:xfrm>
            <a:off x="5498984" y="365066"/>
            <a:ext cx="6090717" cy="2246769"/>
          </a:xfrm>
          <a:prstGeom prst="rect">
            <a:avLst/>
          </a:prstGeom>
          <a:solidFill>
            <a:schemeClr val="bg1"/>
          </a:solidFill>
          <a:ln w="9525">
            <a:solidFill>
              <a:schemeClr val="tx1"/>
            </a:solidFill>
            <a:miter lim="800000"/>
            <a:headEnd/>
            <a:tailEnd/>
          </a:ln>
        </p:spPr>
        <p:txBody>
          <a:bodyPr wrap="square">
            <a:spAutoFit/>
          </a:bodyPr>
          <a:lstStyle/>
          <a:p>
            <a:pPr indent="266700"/>
            <a:r>
              <a:rPr lang="pt-BR" altLang="zh-CN" sz="2000" b="1" dirty="0">
                <a:latin typeface="Courier New" pitchFamily="49" charset="0"/>
                <a:cs typeface="Courier New" pitchFamily="49" charset="0"/>
              </a:rPr>
              <a:t>void </a:t>
            </a:r>
            <a:r>
              <a:rPr lang="en-US" altLang="zh-CN" sz="2000" b="1" dirty="0">
                <a:latin typeface="Courier New" pitchFamily="49" charset="0"/>
                <a:cs typeface="Courier New" pitchFamily="49" charset="0"/>
              </a:rPr>
              <a:t>M</a:t>
            </a:r>
            <a:r>
              <a:rPr lang="pt-BR" altLang="zh-CN" sz="2000" b="1" dirty="0">
                <a:latin typeface="Courier New" pitchFamily="49" charset="0"/>
                <a:cs typeface="Courier New" pitchFamily="49" charset="0"/>
              </a:rPr>
              <a:t>ySum(int n) </a:t>
            </a:r>
          </a:p>
          <a:p>
            <a:pPr indent="266700"/>
            <a:r>
              <a:rPr lang="pt-BR" altLang="zh-CN" sz="2000" b="1" dirty="0">
                <a:latin typeface="Courier New" pitchFamily="49" charset="0"/>
                <a:cs typeface="Courier New" pitchFamily="49" charset="0"/>
              </a:rPr>
              <a:t>{</a:t>
            </a:r>
          </a:p>
          <a:p>
            <a:pPr indent="266700"/>
            <a:r>
              <a:rPr lang="pt-BR" altLang="zh-CN" sz="2000" b="1" dirty="0">
                <a:latin typeface="Courier New" pitchFamily="49" charset="0"/>
                <a:cs typeface="Courier New" pitchFamily="49" charset="0"/>
              </a:rPr>
              <a:t>	int sum = 0; </a:t>
            </a:r>
            <a:endParaRPr lang="zh-CN" altLang="pt-BR" sz="2000" b="1" dirty="0">
              <a:latin typeface="Courier New" pitchFamily="49" charset="0"/>
              <a:cs typeface="Courier New" pitchFamily="49" charset="0"/>
            </a:endParaRPr>
          </a:p>
          <a:p>
            <a:pPr indent="266700"/>
            <a:r>
              <a:rPr lang="zh-CN" altLang="pt-BR" sz="2000" b="1" dirty="0">
                <a:latin typeface="Courier New" pitchFamily="49" charset="0"/>
                <a:cs typeface="Courier New" pitchFamily="49" charset="0"/>
              </a:rPr>
              <a:t>	</a:t>
            </a:r>
            <a:r>
              <a:rPr lang="pt-BR" altLang="zh-CN" sz="2000" b="1" dirty="0">
                <a:latin typeface="Courier New" pitchFamily="49" charset="0"/>
                <a:cs typeface="Courier New" pitchFamily="49" charset="0"/>
              </a:rPr>
              <a:t>for(int i=1; i &lt;= n; ++i)  </a:t>
            </a:r>
            <a:endParaRPr lang="zh-CN" altLang="pt-BR" sz="2000" b="1" dirty="0">
              <a:latin typeface="Courier New" pitchFamily="49" charset="0"/>
              <a:cs typeface="Courier New" pitchFamily="49" charset="0"/>
            </a:endParaRPr>
          </a:p>
          <a:p>
            <a:pPr indent="266700"/>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	sum += i;</a:t>
            </a:r>
          </a:p>
          <a:p>
            <a:pPr indent="266700"/>
            <a:r>
              <a:rPr lang="pt-BR" altLang="zh-CN" sz="2000" b="1" dirty="0">
                <a:latin typeface="Courier New" pitchFamily="49" charset="0"/>
                <a:cs typeface="Courier New" pitchFamily="49" charset="0"/>
              </a:rPr>
              <a:t>	s = sum;</a:t>
            </a:r>
          </a:p>
          <a:p>
            <a:pPr indent="266700"/>
            <a:r>
              <a:rPr lang="sv-SE" altLang="zh-CN" sz="2000" b="1" dirty="0">
                <a:latin typeface="Courier New" pitchFamily="49" charset="0"/>
                <a:cs typeface="Courier New" pitchFamily="49" charset="0"/>
              </a:rPr>
              <a:t>}</a:t>
            </a:r>
            <a:r>
              <a:rPr lang="pt-BR"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写在</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first.c</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文件后部</a:t>
            </a:r>
            <a:endParaRPr lang="sv-SE" altLang="zh-CN" sz="2000" b="1" dirty="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p:txBody>
          <a:bodyPr/>
          <a:lstStyle/>
          <a:p>
            <a:r>
              <a:rPr lang="en-US" altLang="zh-CN" dirty="0"/>
              <a:t>C</a:t>
            </a:r>
            <a:r>
              <a:rPr lang="zh-CN" altLang="en-US" dirty="0"/>
              <a:t>语言子程序</a:t>
            </a:r>
            <a:r>
              <a:rPr lang="en-US" altLang="zh-CN" dirty="0"/>
              <a:t>——</a:t>
            </a:r>
            <a:r>
              <a:rPr lang="zh-CN" altLang="en-US" dirty="0"/>
              <a:t>函数（</a:t>
            </a:r>
            <a:r>
              <a:rPr lang="en-US" altLang="zh-CN" dirty="0"/>
              <a:t>function</a:t>
            </a:r>
            <a:r>
              <a:rPr lang="zh-CN" altLang="en-US" dirty="0"/>
              <a:t>）</a:t>
            </a:r>
          </a:p>
        </p:txBody>
      </p:sp>
      <p:sp>
        <p:nvSpPr>
          <p:cNvPr id="14339" name="Rectangle 3"/>
          <p:cNvSpPr>
            <a:spLocks noGrp="1" noChangeArrowheads="1"/>
          </p:cNvSpPr>
          <p:nvPr>
            <p:ph idx="1"/>
          </p:nvPr>
        </p:nvSpPr>
        <p:spPr/>
        <p:txBody>
          <a:bodyPr/>
          <a:lstStyle/>
          <a:p>
            <a:r>
              <a:rPr lang="en-US" altLang="zh-CN" sz="2400" b="0" dirty="0"/>
              <a:t>17</a:t>
            </a:r>
            <a:r>
              <a:rPr lang="zh-CN" altLang="en-US" sz="2400" b="0" dirty="0"/>
              <a:t>世纪末，在德国的数学家莱布尼兹的文章中，首先使用了“</a:t>
            </a:r>
            <a:r>
              <a:rPr lang="en-US" altLang="zh-CN" sz="2400" b="0" dirty="0"/>
              <a:t>function”</a:t>
            </a:r>
            <a:r>
              <a:rPr lang="zh-CN" altLang="en-US" sz="2400" b="0" dirty="0"/>
              <a:t>一词，不过，它表示“幂”、“坐标”、“切线长”等概念。</a:t>
            </a:r>
          </a:p>
          <a:p>
            <a:endParaRPr lang="en-US" altLang="zh-CN" sz="2400" b="0" dirty="0"/>
          </a:p>
          <a:p>
            <a:r>
              <a:rPr lang="en-US" altLang="zh-CN" sz="2400" b="0" dirty="0"/>
              <a:t>19</a:t>
            </a:r>
            <a:r>
              <a:rPr lang="zh-CN" altLang="en-US" sz="2400" b="0" dirty="0"/>
              <a:t>世纪中期，法国数学家黎曼吸收了莱布尼茨及后来达朗贝尔和欧拉的成果，第一次准确地提出了</a:t>
            </a:r>
            <a:r>
              <a:rPr lang="en-US" altLang="zh-CN" sz="2400" b="0" dirty="0"/>
              <a:t>function</a:t>
            </a:r>
            <a:r>
              <a:rPr lang="zh-CN" altLang="en-US" sz="2400" b="0" dirty="0"/>
              <a:t>的定义：某一个量依赖于另一个量，使后一个量变化时，前一个量也随着变化。</a:t>
            </a:r>
            <a:endParaRPr lang="en-US" altLang="zh-CN" sz="2400" b="0" dirty="0"/>
          </a:p>
          <a:p>
            <a:endParaRPr lang="en-US" altLang="zh-CN" sz="2400" b="0" dirty="0">
              <a:solidFill>
                <a:srgbClr val="000000"/>
              </a:solidFill>
            </a:endParaRPr>
          </a:p>
          <a:p>
            <a:r>
              <a:rPr lang="zh-CN" altLang="en-US" sz="2400" b="0" dirty="0">
                <a:solidFill>
                  <a:srgbClr val="000000"/>
                </a:solidFill>
              </a:rPr>
              <a:t>清</a:t>
            </a:r>
            <a:r>
              <a:rPr lang="en-US" altLang="zh-CN" sz="2400" b="0" dirty="0">
                <a:solidFill>
                  <a:srgbClr val="000000"/>
                </a:solidFill>
              </a:rPr>
              <a:t>.</a:t>
            </a:r>
            <a:r>
              <a:rPr lang="zh-CN" altLang="en-US" sz="2400" b="0" dirty="0">
                <a:solidFill>
                  <a:srgbClr val="000000"/>
                </a:solidFill>
              </a:rPr>
              <a:t>李善兰：“</a:t>
            </a:r>
            <a:r>
              <a:rPr lang="zh-CN" altLang="en-US" sz="2400" b="0" dirty="0"/>
              <a:t>凡此变数中函（包含）彼变数者，则此为彼之函数”。</a:t>
            </a:r>
          </a:p>
          <a:p>
            <a:pPr lvl="1"/>
            <a:r>
              <a:rPr lang="zh-CN" altLang="en-US" sz="2000" b="0" dirty="0"/>
              <a:t>注：圅（象形。今隶误作函。本义</a:t>
            </a:r>
            <a:r>
              <a:rPr lang="en-US" altLang="zh-CN" sz="2000" b="0" dirty="0"/>
              <a:t>:</a:t>
            </a:r>
            <a:r>
              <a:rPr lang="zh-CN" altLang="en-US" sz="2000" b="0" dirty="0"/>
              <a:t>舌</a:t>
            </a:r>
            <a:r>
              <a:rPr lang="en-US" altLang="zh-CN" sz="2000" b="0" dirty="0"/>
              <a:t>[tongue]</a:t>
            </a:r>
            <a:r>
              <a:rPr lang="zh-CN" altLang="en-US" sz="2000" b="0" dirty="0"/>
              <a:t>。后指盛物的匣子、套子 </a:t>
            </a:r>
            <a:r>
              <a:rPr lang="en-US" altLang="zh-CN" sz="2000" b="0" dirty="0"/>
              <a:t>[case]</a:t>
            </a:r>
            <a:r>
              <a:rPr lang="zh-CN" altLang="en-US" sz="2000" b="0" dirty="0"/>
              <a:t>。）</a:t>
            </a:r>
          </a:p>
          <a:p>
            <a:endParaRPr lang="en-US" altLang="zh-CN" sz="2400" dirty="0"/>
          </a:p>
          <a:p>
            <a:r>
              <a:rPr lang="zh-CN" altLang="zh-CN" sz="2400" dirty="0"/>
              <a:t>定义：某一个量依赖于另一个量，使后一个量变化时，前一个量也随着变化</a:t>
            </a:r>
            <a:endParaRPr lang="en-US" altLang="zh-CN" sz="2400" dirty="0"/>
          </a:p>
        </p:txBody>
      </p:sp>
      <p:sp>
        <p:nvSpPr>
          <p:cNvPr id="12292"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FC4152F9-5CAB-4E7D-8BE6-B30F236DBBE0}" type="slidenum">
              <a:rPr lang="en-US" altLang="zh-CN" sz="1200">
                <a:ea typeface="楷体_GB2312" pitchFamily="49" charset="-122"/>
              </a:rPr>
              <a:pPr algn="r" eaLnBrk="1" hangingPunct="1"/>
              <a:t>6</a:t>
            </a:fld>
            <a:endParaRPr lang="en-US" altLang="zh-CN" sz="120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函数原型作用域</a:t>
            </a:r>
          </a:p>
        </p:txBody>
      </p:sp>
      <p:sp>
        <p:nvSpPr>
          <p:cNvPr id="52228" name="Rectangle 1"/>
          <p:cNvSpPr>
            <a:spLocks noChangeArrowheads="1"/>
          </p:cNvSpPr>
          <p:nvPr/>
        </p:nvSpPr>
        <p:spPr bwMode="auto">
          <a:xfrm>
            <a:off x="109541" y="1493785"/>
            <a:ext cx="10981220" cy="52629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b="1" dirty="0">
                <a:solidFill>
                  <a:srgbClr val="FF0000"/>
                </a:solidFill>
                <a:latin typeface="Courier New" pitchFamily="49" charset="0"/>
                <a:cs typeface="Courier New" pitchFamily="49" charset="0"/>
              </a:rPr>
              <a:t>// </a:t>
            </a:r>
            <a:r>
              <a:rPr lang="en-US" altLang="zh-CN" b="1" dirty="0" err="1">
                <a:solidFill>
                  <a:srgbClr val="FF0000"/>
                </a:solidFill>
                <a:latin typeface="Courier New" pitchFamily="49" charset="0"/>
                <a:cs typeface="Courier New" pitchFamily="49" charset="0"/>
              </a:rPr>
              <a:t>first.c</a:t>
            </a:r>
            <a:endParaRPr lang="en-US" altLang="zh-CN" b="1" dirty="0">
              <a:solidFill>
                <a:srgbClr val="FF0000"/>
              </a:solidFill>
              <a:latin typeface="Courier New" pitchFamily="49" charset="0"/>
              <a:cs typeface="Courier New" pitchFamily="49" charset="0"/>
            </a:endParaRPr>
          </a:p>
          <a:p>
            <a:pPr indent="266700"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s = 0; </a:t>
            </a:r>
          </a:p>
          <a:p>
            <a:pPr indent="266700"/>
            <a:r>
              <a:rPr lang="en-US" altLang="zh-CN" b="1" dirty="0">
                <a:latin typeface="Courier New" pitchFamily="49" charset="0"/>
                <a:cs typeface="Courier New" pitchFamily="49" charset="0"/>
              </a:rPr>
              <a:t>void </a:t>
            </a:r>
            <a:r>
              <a:rPr lang="en-US" altLang="zh-CN" b="1" dirty="0" err="1">
                <a:latin typeface="Courier New" pitchFamily="49" charset="0"/>
                <a:cs typeface="Courier New" pitchFamily="49" charset="0"/>
              </a:rPr>
              <a:t>MySum</a:t>
            </a:r>
            <a:r>
              <a:rPr lang="en-US" altLang="zh-CN" b="1" dirty="0">
                <a:latin typeface="Courier New" pitchFamily="49" charset="0"/>
                <a:cs typeface="Courier New" pitchFamily="49" charset="0"/>
              </a:rPr>
              <a:t>(int</a:t>
            </a:r>
            <a:r>
              <a:rPr lang="en-US" altLang="zh-CN" b="1" dirty="0">
                <a:solidFill>
                  <a:srgbClr val="7F7F7F"/>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n</a:t>
            </a:r>
            <a:r>
              <a:rPr lang="en-US" altLang="zh-CN" b="1" dirty="0">
                <a:latin typeface="Courier New" pitchFamily="49" charset="0"/>
                <a:cs typeface="Courier New" pitchFamily="49" charset="0"/>
              </a:rPr>
              <a:t>);		//</a:t>
            </a:r>
            <a:r>
              <a:rPr lang="en-US" altLang="zh-CN" b="1" dirty="0">
                <a:solidFill>
                  <a:schemeClr val="bg2">
                    <a:lumMod val="60000"/>
                    <a:lumOff val="40000"/>
                  </a:schemeClr>
                </a:solidFill>
                <a:latin typeface="Courier New" pitchFamily="49" charset="0"/>
                <a:cs typeface="Courier New" pitchFamily="49" charset="0"/>
              </a:rPr>
              <a:t>n</a:t>
            </a:r>
            <a:endParaRPr lang="zh-CN" altLang="en-US" b="1" dirty="0">
              <a:solidFill>
                <a:schemeClr val="bg2">
                  <a:lumMod val="60000"/>
                  <a:lumOff val="40000"/>
                </a:schemeClr>
              </a:solidFill>
              <a:latin typeface="Courier New" pitchFamily="49" charset="0"/>
              <a:cs typeface="Courier New" pitchFamily="49" charset="0"/>
            </a:endParaRPr>
          </a:p>
          <a:p>
            <a:pPr indent="266700"/>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pPr indent="266700"/>
            <a:r>
              <a:rPr lang="en-US" altLang="zh-CN" b="1" dirty="0">
                <a:latin typeface="Courier New" pitchFamily="49" charset="0"/>
                <a:cs typeface="Courier New" pitchFamily="49" charset="0"/>
              </a:rPr>
              <a:t>{</a:t>
            </a:r>
          </a:p>
          <a:p>
            <a:pPr indent="266700"/>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a:t>
            </a:r>
            <a:endParaRPr lang="zh-CN" altLang="pt-BR" b="1" dirty="0">
              <a:latin typeface="Courier New" pitchFamily="49" charset="0"/>
              <a:cs typeface="Courier New" pitchFamily="49" charset="0"/>
            </a:endParaRPr>
          </a:p>
          <a:p>
            <a:pPr indent="266700"/>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printf(</a:t>
            </a:r>
            <a:r>
              <a:rPr lang="en-US" altLang="zh-CN" b="1" dirty="0">
                <a:latin typeface="Courier New" pitchFamily="49" charset="0"/>
                <a:cs typeface="Courier New" pitchFamily="49" charset="0"/>
              </a:rPr>
              <a:t>"Please input an integer: \n");</a:t>
            </a:r>
          </a:p>
          <a:p>
            <a:pPr indent="266700"/>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&amp;n);</a:t>
            </a:r>
          </a:p>
          <a:p>
            <a:pPr indent="266700"/>
            <a:r>
              <a:rPr lang="en-US" altLang="zh-CN" b="1" dirty="0">
                <a:latin typeface="Courier New" pitchFamily="49" charset="0"/>
                <a:cs typeface="Courier New" pitchFamily="49" charset="0"/>
              </a:rPr>
              <a:t>	if(n &lt;= 0) </a:t>
            </a:r>
            <a:r>
              <a:rPr lang="en-US" altLang="zh-CN" b="1" dirty="0" err="1">
                <a:latin typeface="Courier New" pitchFamily="49" charset="0"/>
                <a:cs typeface="Courier New" pitchFamily="49" charset="0"/>
              </a:rPr>
              <a:t>goto</a:t>
            </a:r>
            <a:r>
              <a:rPr lang="en-US" altLang="zh-CN" b="1" dirty="0">
                <a:latin typeface="Courier New" pitchFamily="49" charset="0"/>
                <a:cs typeface="Courier New" pitchFamily="49" charset="0"/>
              </a:rPr>
              <a:t> L1; </a:t>
            </a:r>
          </a:p>
          <a:p>
            <a:pPr indent="266700"/>
            <a:r>
              <a:rPr lang="zh-CN" altLang="en-US" b="1" dirty="0">
                <a:latin typeface="Courier New" pitchFamily="49" charset="0"/>
                <a:cs typeface="Courier New" pitchFamily="49" charset="0"/>
              </a:rPr>
              <a:t>	</a:t>
            </a:r>
            <a:r>
              <a:rPr lang="pt-BR" altLang="zh-CN" b="1" dirty="0">
                <a:latin typeface="Courier New" pitchFamily="49" charset="0"/>
                <a:cs typeface="Courier New" pitchFamily="49" charset="0"/>
              </a:rPr>
              <a:t>MySum(n);</a:t>
            </a:r>
          </a:p>
          <a:p>
            <a:pPr indent="266700"/>
            <a:r>
              <a:rPr lang="pt-BR" altLang="zh-CN" b="1" dirty="0">
                <a:latin typeface="Courier New" pitchFamily="49" charset="0"/>
                <a:cs typeface="Courier New" pitchFamily="49" charset="0"/>
              </a:rPr>
              <a:t>L1:	printf("s = %d \n", s); </a:t>
            </a:r>
            <a:endParaRPr lang="zh-CN" altLang="pt-BR" b="1" dirty="0">
              <a:latin typeface="Courier New" pitchFamily="49" charset="0"/>
              <a:cs typeface="Courier New" pitchFamily="49" charset="0"/>
            </a:endParaRPr>
          </a:p>
          <a:p>
            <a:pPr indent="266700"/>
            <a:r>
              <a:rPr lang="pt-BR" altLang="zh-CN" b="1" dirty="0">
                <a:latin typeface="Courier New" pitchFamily="49" charset="0"/>
                <a:cs typeface="Courier New" pitchFamily="49" charset="0"/>
              </a:rPr>
              <a:t>	return 0;</a:t>
            </a:r>
          </a:p>
          <a:p>
            <a:pPr indent="266700"/>
            <a:r>
              <a:rPr lang="pt-BR" altLang="zh-CN" b="1" dirty="0">
                <a:latin typeface="Courier New" pitchFamily="49" charset="0"/>
                <a:cs typeface="Courier New" pitchFamily="49" charset="0"/>
              </a:rPr>
              <a:t>}</a:t>
            </a:r>
          </a:p>
        </p:txBody>
      </p:sp>
      <p:sp>
        <p:nvSpPr>
          <p:cNvPr id="52229"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89FB803-2C9E-455B-AAAF-59EF586A5150}" type="slidenum">
              <a:rPr lang="en-US" altLang="zh-CN" sz="1200">
                <a:ea typeface="楷体_GB2312" pitchFamily="49" charset="-122"/>
              </a:rPr>
              <a:pPr algn="r" eaLnBrk="1" hangingPunct="1"/>
              <a:t>60</a:t>
            </a:fld>
            <a:endParaRPr lang="en-US" altLang="zh-CN" sz="1200">
              <a:ea typeface="楷体_GB2312" pitchFamily="49" charset="-122"/>
            </a:endParaRPr>
          </a:p>
        </p:txBody>
      </p:sp>
      <p:sp>
        <p:nvSpPr>
          <p:cNvPr id="7" name="矩形 6">
            <a:extLst>
              <a:ext uri="{FF2B5EF4-FFF2-40B4-BE49-F238E27FC236}">
                <a16:creationId xmlns:a16="http://schemas.microsoft.com/office/drawing/2014/main" id="{A3F72A01-F5B9-4578-8566-EE4FBE9820EB}"/>
              </a:ext>
            </a:extLst>
          </p:cNvPr>
          <p:cNvSpPr>
            <a:spLocks noChangeArrowheads="1"/>
          </p:cNvSpPr>
          <p:nvPr/>
        </p:nvSpPr>
        <p:spPr bwMode="auto">
          <a:xfrm>
            <a:off x="5498984" y="365066"/>
            <a:ext cx="6090717" cy="2246769"/>
          </a:xfrm>
          <a:prstGeom prst="rect">
            <a:avLst/>
          </a:prstGeom>
          <a:solidFill>
            <a:schemeClr val="bg1"/>
          </a:solidFill>
          <a:ln w="9525">
            <a:solidFill>
              <a:schemeClr val="tx1"/>
            </a:solidFill>
            <a:miter lim="800000"/>
            <a:headEnd/>
            <a:tailEnd/>
          </a:ln>
        </p:spPr>
        <p:txBody>
          <a:bodyPr wrap="square">
            <a:spAutoFit/>
          </a:bodyPr>
          <a:lstStyle/>
          <a:p>
            <a:pPr indent="266700"/>
            <a:r>
              <a:rPr lang="pt-BR" altLang="zh-CN" sz="2000" b="1" dirty="0">
                <a:latin typeface="Courier New" pitchFamily="49" charset="0"/>
                <a:cs typeface="Courier New" pitchFamily="49" charset="0"/>
              </a:rPr>
              <a:t>void </a:t>
            </a:r>
            <a:r>
              <a:rPr lang="en-US" altLang="zh-CN" sz="2000" b="1" dirty="0">
                <a:latin typeface="Courier New" pitchFamily="49" charset="0"/>
                <a:cs typeface="Courier New" pitchFamily="49" charset="0"/>
              </a:rPr>
              <a:t>M</a:t>
            </a:r>
            <a:r>
              <a:rPr lang="pt-BR" altLang="zh-CN" sz="2000" b="1" dirty="0">
                <a:latin typeface="Courier New" pitchFamily="49" charset="0"/>
                <a:cs typeface="Courier New" pitchFamily="49" charset="0"/>
              </a:rPr>
              <a:t>ySum(int n) </a:t>
            </a:r>
          </a:p>
          <a:p>
            <a:pPr indent="266700"/>
            <a:r>
              <a:rPr lang="pt-BR" altLang="zh-CN" sz="2000" b="1" dirty="0">
                <a:latin typeface="Courier New" pitchFamily="49" charset="0"/>
                <a:cs typeface="Courier New" pitchFamily="49" charset="0"/>
              </a:rPr>
              <a:t>{</a:t>
            </a:r>
          </a:p>
          <a:p>
            <a:pPr indent="266700"/>
            <a:r>
              <a:rPr lang="pt-BR" altLang="zh-CN" sz="2000" b="1" dirty="0">
                <a:latin typeface="Courier New" pitchFamily="49" charset="0"/>
                <a:cs typeface="Courier New" pitchFamily="49" charset="0"/>
              </a:rPr>
              <a:t>	int sum = 0; </a:t>
            </a:r>
            <a:endParaRPr lang="zh-CN" altLang="pt-BR" sz="2000" b="1" dirty="0">
              <a:latin typeface="Courier New" pitchFamily="49" charset="0"/>
              <a:cs typeface="Courier New" pitchFamily="49" charset="0"/>
            </a:endParaRPr>
          </a:p>
          <a:p>
            <a:pPr indent="266700"/>
            <a:r>
              <a:rPr lang="zh-CN" altLang="pt-BR" sz="2000" b="1" dirty="0">
                <a:latin typeface="Courier New" pitchFamily="49" charset="0"/>
                <a:cs typeface="Courier New" pitchFamily="49" charset="0"/>
              </a:rPr>
              <a:t>	</a:t>
            </a:r>
            <a:r>
              <a:rPr lang="pt-BR" altLang="zh-CN" sz="2000" b="1" dirty="0">
                <a:latin typeface="Courier New" pitchFamily="49" charset="0"/>
                <a:cs typeface="Courier New" pitchFamily="49" charset="0"/>
              </a:rPr>
              <a:t>for(int i=1; i &lt;= n; ++i)  </a:t>
            </a:r>
            <a:endParaRPr lang="zh-CN" altLang="pt-BR" sz="2000" b="1" dirty="0">
              <a:latin typeface="Courier New" pitchFamily="49" charset="0"/>
              <a:cs typeface="Courier New" pitchFamily="49" charset="0"/>
            </a:endParaRPr>
          </a:p>
          <a:p>
            <a:pPr indent="266700"/>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	sum += i;</a:t>
            </a:r>
          </a:p>
          <a:p>
            <a:pPr indent="266700"/>
            <a:r>
              <a:rPr lang="pt-BR" altLang="zh-CN" sz="2000" b="1" dirty="0">
                <a:latin typeface="Courier New" pitchFamily="49" charset="0"/>
                <a:cs typeface="Courier New" pitchFamily="49" charset="0"/>
              </a:rPr>
              <a:t>	s = sum;</a:t>
            </a:r>
          </a:p>
          <a:p>
            <a:pPr indent="266700"/>
            <a:r>
              <a:rPr lang="sv-SE" altLang="zh-CN" sz="2000" b="1" dirty="0">
                <a:latin typeface="Courier New" pitchFamily="49" charset="0"/>
                <a:cs typeface="Courier New" pitchFamily="49" charset="0"/>
              </a:rPr>
              <a:t>}</a:t>
            </a:r>
            <a:r>
              <a:rPr lang="pt-BR"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写在</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first.c</a:t>
            </a:r>
            <a:r>
              <a:rPr lang="en-US" altLang="zh-CN" sz="2000" b="1" dirty="0">
                <a:latin typeface="Courier New" pitchFamily="49" charset="0"/>
                <a:cs typeface="Courier New" pitchFamily="49" charset="0"/>
              </a:rPr>
              <a:t> </a:t>
            </a:r>
            <a:r>
              <a:rPr lang="zh-CN" altLang="en-US" sz="2000" b="1" dirty="0">
                <a:latin typeface="Courier New" pitchFamily="49" charset="0"/>
                <a:cs typeface="Courier New" pitchFamily="49" charset="0"/>
              </a:rPr>
              <a:t>文件后部</a:t>
            </a:r>
            <a:endParaRPr lang="sv-SE" altLang="zh-CN" sz="2000" b="1" dirty="0">
              <a:latin typeface="Courier New" pitchFamily="49" charset="0"/>
              <a:cs typeface="Courier New" pitchFamily="49" charset="0"/>
            </a:endParaRPr>
          </a:p>
        </p:txBody>
      </p:sp>
    </p:spTree>
    <p:extLst>
      <p:ext uri="{BB962C8B-B14F-4D97-AF65-F5344CB8AC3E}">
        <p14:creationId xmlns:p14="http://schemas.microsoft.com/office/powerpoint/2010/main" val="137196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a:p>
        </p:txBody>
      </p:sp>
      <p:sp>
        <p:nvSpPr>
          <p:cNvPr id="13315" name="内容占位符 2"/>
          <p:cNvSpPr>
            <a:spLocks noGrp="1"/>
          </p:cNvSpPr>
          <p:nvPr>
            <p:ph idx="1"/>
          </p:nvPr>
        </p:nvSpPr>
        <p:spPr/>
        <p:txBody>
          <a:bodyPr/>
          <a:lstStyle/>
          <a:p>
            <a:r>
              <a:rPr lang="zh-CN" altLang="en-US" dirty="0"/>
              <a:t>内层作用域的标识符会“挤走”外层作用域的同名标识符。</a:t>
            </a:r>
          </a:p>
          <a:p>
            <a:endParaRPr lang="zh-CN" altLang="en-US" dirty="0"/>
          </a:p>
        </p:txBody>
      </p:sp>
      <p:sp>
        <p:nvSpPr>
          <p:cNvPr id="13316" name="矩形 3"/>
          <p:cNvSpPr>
            <a:spLocks noChangeArrowheads="1"/>
          </p:cNvSpPr>
          <p:nvPr/>
        </p:nvSpPr>
        <p:spPr bwMode="auto">
          <a:xfrm>
            <a:off x="279874" y="1673226"/>
            <a:ext cx="11586140"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myFactorial</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n)</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int f = 1;</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for(int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=2;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&lt;= 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int f </a:t>
            </a:r>
            <a:r>
              <a:rPr lang="en-US" altLang="zh-CN" dirty="0">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 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//for</a:t>
            </a:r>
            <a:r>
              <a:rPr lang="zh-CN" altLang="en-US" dirty="0">
                <a:latin typeface="Courier New" pitchFamily="49" charset="0"/>
                <a:cs typeface="Courier New" pitchFamily="49" charset="0"/>
              </a:rPr>
              <a:t>语句里重新定义了一个 </a:t>
            </a:r>
            <a:r>
              <a:rPr lang="en-US" altLang="zh-CN" dirty="0">
                <a:solidFill>
                  <a:schemeClr val="accent2"/>
                </a:solidFill>
                <a:latin typeface="Courier New" pitchFamily="49" charset="0"/>
                <a:cs typeface="Courier New" pitchFamily="49" charset="0"/>
              </a:rPr>
              <a:t>f</a:t>
            </a:r>
            <a:r>
              <a:rPr lang="en-US" altLang="zh-CN" dirty="0">
                <a:latin typeface="Courier New" pitchFamily="49" charset="0"/>
                <a:cs typeface="Courier New" pitchFamily="49" charset="0"/>
              </a:rPr>
              <a:t> </a:t>
            </a:r>
            <a:endParaRPr lang="zh-CN" altLang="zh-CN" dirty="0">
              <a:solidFill>
                <a:srgbClr val="FF0000"/>
              </a:solidFill>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eaLnBrk="1" hangingPunct="1"/>
            <a:r>
              <a:rPr lang="pt-BR" altLang="zh-CN" dirty="0">
                <a:latin typeface="Courier New" pitchFamily="49" charset="0"/>
                <a:cs typeface="Courier New" pitchFamily="49" charset="0"/>
              </a:rPr>
              <a:t>	return f;					//</a:t>
            </a:r>
            <a:r>
              <a:rPr lang="zh-CN" altLang="en-US" dirty="0">
                <a:latin typeface="Courier New" pitchFamily="49" charset="0"/>
                <a:cs typeface="Courier New" pitchFamily="49" charset="0"/>
              </a:rPr>
              <a:t>这里的 </a:t>
            </a:r>
            <a:r>
              <a:rPr lang="pt-BR" altLang="zh-CN" dirty="0">
                <a:latin typeface="Courier New" pitchFamily="49" charset="0"/>
                <a:cs typeface="Courier New" pitchFamily="49" charset="0"/>
              </a:rPr>
              <a:t>f </a:t>
            </a:r>
            <a:r>
              <a:rPr lang="zh-CN" altLang="en-US" dirty="0">
                <a:latin typeface="Courier New" pitchFamily="49" charset="0"/>
                <a:cs typeface="Courier New" pitchFamily="49" charset="0"/>
              </a:rPr>
              <a:t>仍为</a:t>
            </a:r>
            <a:r>
              <a:rPr lang="pt-BR" altLang="zh-CN" dirty="0">
                <a:latin typeface="Courier New" pitchFamily="49" charset="0"/>
                <a:cs typeface="Courier New" pitchFamily="49" charset="0"/>
              </a:rPr>
              <a:t>1</a:t>
            </a:r>
            <a:endParaRPr lang="zh-CN" altLang="zh-CN" dirty="0">
              <a:latin typeface="Courier New" pitchFamily="49" charset="0"/>
              <a:cs typeface="Courier New" pitchFamily="49" charset="0"/>
            </a:endParaRPr>
          </a:p>
          <a:p>
            <a:pPr eaLnBrk="1" hangingPunct="1"/>
            <a:r>
              <a:rPr lang="zh-CN" altLang="zh-CN" dirty="0">
                <a:latin typeface="Courier New" pitchFamily="49" charset="0"/>
                <a:cs typeface="Courier New" pitchFamily="49" charset="0"/>
              </a:rPr>
              <a:t>}</a:t>
            </a:r>
          </a:p>
          <a:p>
            <a:pPr eaLnBrk="1" hangingPunct="1"/>
            <a:endParaRPr lang="zh-CN" altLang="en-US" dirty="0">
              <a:latin typeface="Courier New" pitchFamily="49" charset="0"/>
              <a:cs typeface="Courier New" pitchFamily="49" charset="0"/>
            </a:endParaRPr>
          </a:p>
        </p:txBody>
      </p:sp>
      <p:sp>
        <p:nvSpPr>
          <p:cNvPr id="5" name="Rectangle 4"/>
          <p:cNvSpPr>
            <a:spLocks noChangeArrowheads="1"/>
          </p:cNvSpPr>
          <p:nvPr/>
        </p:nvSpPr>
        <p:spPr bwMode="auto">
          <a:xfrm>
            <a:off x="1090872" y="2484438"/>
            <a:ext cx="5139501" cy="2204702"/>
          </a:xfrm>
          <a:prstGeom prst="rect">
            <a:avLst/>
          </a:prstGeom>
          <a:solidFill>
            <a:srgbClr val="0000FF">
              <a:alpha val="50195"/>
            </a:srgbClr>
          </a:solidFill>
          <a:ln w="9525">
            <a:solidFill>
              <a:schemeClr val="tx1"/>
            </a:solidFill>
            <a:miter lim="800000"/>
            <a:headEnd/>
            <a:tailEnd/>
          </a:ln>
        </p:spPr>
        <p:txBody>
          <a:bodyPr wrap="none" anchor="ctr"/>
          <a:lstStyle/>
          <a:p>
            <a:pPr eaLnBrk="1" hangingPunct="1"/>
            <a:endParaRPr lang="zh-CN" altLang="en-US"/>
          </a:p>
        </p:txBody>
      </p:sp>
      <p:sp>
        <p:nvSpPr>
          <p:cNvPr id="6" name="Rectangle 5"/>
          <p:cNvSpPr>
            <a:spLocks noChangeArrowheads="1"/>
          </p:cNvSpPr>
          <p:nvPr/>
        </p:nvSpPr>
        <p:spPr bwMode="auto">
          <a:xfrm>
            <a:off x="1090872" y="3475038"/>
            <a:ext cx="5139501" cy="539027"/>
          </a:xfrm>
          <a:prstGeom prst="rect">
            <a:avLst/>
          </a:prstGeom>
          <a:solidFill>
            <a:schemeClr val="accent1">
              <a:alpha val="50195"/>
            </a:schemeClr>
          </a:solidFill>
          <a:ln w="9525">
            <a:solidFill>
              <a:schemeClr val="tx1"/>
            </a:solidFill>
            <a:miter lim="800000"/>
            <a:headEnd/>
            <a:tailEnd/>
          </a:ln>
        </p:spPr>
        <p:txBody>
          <a:bodyPr wrap="none" anchor="ctr"/>
          <a:lstStyle/>
          <a:p>
            <a:pPr eaLnBrk="1" hangingPunct="1"/>
            <a:endParaRPr lang="zh-CN" altLang="en-US"/>
          </a:p>
        </p:txBody>
      </p:sp>
      <p:sp>
        <p:nvSpPr>
          <p:cNvPr id="13319"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951BAA4-25A6-4507-B461-2785B10049E2}" type="slidenum">
              <a:rPr lang="en-US" altLang="zh-CN" sz="1200">
                <a:ea typeface="楷体_GB2312" pitchFamily="49" charset="-122"/>
              </a:rPr>
              <a:pPr algn="r" eaLnBrk="1" hangingPunct="1"/>
              <a:t>61</a:t>
            </a:fld>
            <a:endParaRPr lang="en-US" altLang="zh-CN" sz="1200">
              <a:ea typeface="楷体_GB2312" pitchFamily="49" charset="-122"/>
            </a:endParaRPr>
          </a:p>
        </p:txBody>
      </p:sp>
    </p:spTree>
    <p:extLst>
      <p:ext uri="{BB962C8B-B14F-4D97-AF65-F5344CB8AC3E}">
        <p14:creationId xmlns:p14="http://schemas.microsoft.com/office/powerpoint/2010/main" val="2756575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a:p>
        </p:txBody>
      </p:sp>
      <p:sp>
        <p:nvSpPr>
          <p:cNvPr id="14339" name="内容占位符 2"/>
          <p:cNvSpPr>
            <a:spLocks noGrp="1"/>
          </p:cNvSpPr>
          <p:nvPr>
            <p:ph idx="1"/>
          </p:nvPr>
        </p:nvSpPr>
        <p:spPr/>
        <p:txBody>
          <a:bodyPr/>
          <a:lstStyle/>
          <a:p>
            <a:pPr eaLnBrk="1" hangingPunct="1"/>
            <a:r>
              <a:rPr lang="zh-CN" altLang="en-US" dirty="0"/>
              <a:t>在内层作用域中若要使用与其同名的外层作用域中的标识符，则需要用</a:t>
            </a:r>
            <a:endParaRPr lang="en-US" altLang="zh-CN" dirty="0"/>
          </a:p>
          <a:p>
            <a:pPr marL="0" indent="0" eaLnBrk="1" hangingPunct="1">
              <a:buNone/>
            </a:pPr>
            <a:r>
              <a:rPr lang="en-US" altLang="zh-CN" dirty="0"/>
              <a:t>	</a:t>
            </a:r>
            <a:r>
              <a:rPr lang="zh-CN" altLang="en-US" dirty="0"/>
              <a:t>全局域选择符（</a:t>
            </a:r>
            <a:r>
              <a:rPr lang="en-US" altLang="zh-CN" dirty="0"/>
              <a:t>::</a:t>
            </a:r>
            <a:r>
              <a:rPr lang="zh-CN" altLang="en-US" dirty="0"/>
              <a:t>）进行限制。</a:t>
            </a:r>
          </a:p>
          <a:p>
            <a:pPr eaLnBrk="1" hangingPunct="1">
              <a:lnSpc>
                <a:spcPct val="90000"/>
              </a:lnSpc>
            </a:pPr>
            <a:endParaRPr lang="zh-CN" altLang="en-US" dirty="0"/>
          </a:p>
          <a:p>
            <a:endParaRPr lang="zh-CN" altLang="en-US" dirty="0"/>
          </a:p>
        </p:txBody>
      </p:sp>
      <p:sp>
        <p:nvSpPr>
          <p:cNvPr id="14340" name="矩形 3"/>
          <p:cNvSpPr>
            <a:spLocks noChangeArrowheads="1"/>
          </p:cNvSpPr>
          <p:nvPr/>
        </p:nvSpPr>
        <p:spPr bwMode="auto">
          <a:xfrm>
            <a:off x="755342" y="2393951"/>
            <a:ext cx="1025992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dirty="0" err="1">
                <a:solidFill>
                  <a:schemeClr val="accent2"/>
                </a:solidFill>
                <a:latin typeface="Courier New" pitchFamily="49" charset="0"/>
                <a:cs typeface="Courier New" pitchFamily="49" charset="0"/>
              </a:rPr>
              <a:t>int</a:t>
            </a:r>
            <a:r>
              <a:rPr lang="en-US" altLang="zh-CN" dirty="0">
                <a:solidFill>
                  <a:schemeClr val="accent2"/>
                </a:solidFill>
                <a:latin typeface="Courier New" pitchFamily="49" charset="0"/>
                <a:cs typeface="Courier New" pitchFamily="49" charset="0"/>
              </a:rPr>
              <a:t> f = 1;</a:t>
            </a:r>
          </a:p>
          <a:p>
            <a:pPr eaLnBrk="1" hangingPunct="1"/>
            <a:r>
              <a:rPr lang="en-US" altLang="zh-CN" dirty="0">
                <a:latin typeface="Courier New" pitchFamily="49" charset="0"/>
                <a:cs typeface="Courier New" pitchFamily="49" charset="0"/>
              </a:rPr>
              <a:t>int </a:t>
            </a:r>
            <a:r>
              <a:rPr lang="en-US" altLang="zh-CN" dirty="0" err="1">
                <a:latin typeface="Courier New" pitchFamily="49" charset="0"/>
                <a:cs typeface="Courier New" pitchFamily="49" charset="0"/>
              </a:rPr>
              <a:t>myFactorial</a:t>
            </a:r>
            <a:r>
              <a:rPr lang="en-US" altLang="zh-CN" dirty="0">
                <a:latin typeface="Courier New" pitchFamily="49" charset="0"/>
                <a:cs typeface="Courier New" pitchFamily="49" charset="0"/>
              </a:rPr>
              <a:t>(int n</a:t>
            </a:r>
            <a:r>
              <a:rPr lang="en-US" altLang="zh-CN" dirty="0">
                <a:solidFill>
                  <a:srgbClr val="FF00FF"/>
                </a:solidFill>
                <a:latin typeface="Courier New" pitchFamily="49" charset="0"/>
                <a:cs typeface="Courier New" pitchFamily="49" charset="0"/>
              </a:rPr>
              <a:t>,</a:t>
            </a:r>
            <a:r>
              <a:rPr lang="zh-CN" altLang="en-US" dirty="0">
                <a:solidFill>
                  <a:srgbClr val="FF00FF"/>
                </a:solidFill>
                <a:latin typeface="Courier New" pitchFamily="49" charset="0"/>
                <a:cs typeface="Courier New" pitchFamily="49" charset="0"/>
              </a:rPr>
              <a:t> </a:t>
            </a:r>
            <a:r>
              <a:rPr lang="en-US" altLang="zh-CN" dirty="0">
                <a:solidFill>
                  <a:srgbClr val="FF00FF"/>
                </a:solidFill>
                <a:latin typeface="Courier New" pitchFamily="49" charset="0"/>
                <a:cs typeface="Courier New" pitchFamily="49" charset="0"/>
              </a:rPr>
              <a:t>int</a:t>
            </a:r>
            <a:r>
              <a:rPr lang="zh-CN" altLang="en-US" dirty="0">
                <a:solidFill>
                  <a:srgbClr val="FF00FF"/>
                </a:solidFill>
                <a:latin typeface="Courier New" pitchFamily="49" charset="0"/>
                <a:cs typeface="Courier New" pitchFamily="49" charset="0"/>
              </a:rPr>
              <a:t> </a:t>
            </a:r>
            <a:r>
              <a:rPr lang="en-US" altLang="zh-CN" dirty="0">
                <a:solidFill>
                  <a:srgbClr val="FF00FF"/>
                </a:solidFill>
                <a:latin typeface="Courier New" pitchFamily="49" charset="0"/>
                <a:cs typeface="Courier New" pitchFamily="49" charset="0"/>
              </a:rPr>
              <a:t>f</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for(int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=2;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&lt;= 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f </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eaLnBrk="1" hangingPunct="1"/>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eaLnBrk="1" hangingPunct="1"/>
            <a:r>
              <a:rPr lang="pt-BR" altLang="zh-CN" dirty="0">
                <a:latin typeface="Courier New" pitchFamily="49" charset="0"/>
                <a:cs typeface="Courier New" pitchFamily="49" charset="0"/>
              </a:rPr>
              <a:t>	return </a:t>
            </a:r>
            <a:r>
              <a:rPr lang="pt-BR" altLang="zh-CN" dirty="0">
                <a:solidFill>
                  <a:srgbClr val="FF00FF"/>
                </a:solidFill>
                <a:latin typeface="Courier New" pitchFamily="49" charset="0"/>
                <a:cs typeface="Courier New" pitchFamily="49" charset="0"/>
              </a:rPr>
              <a:t>f </a:t>
            </a:r>
            <a:r>
              <a:rPr lang="zh-CN" altLang="en-US" dirty="0">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f</a:t>
            </a:r>
            <a:r>
              <a:rPr lang="pt-BR" altLang="zh-CN" dirty="0">
                <a:latin typeface="Courier New" pitchFamily="49" charset="0"/>
                <a:cs typeface="Courier New" pitchFamily="49" charset="0"/>
              </a:rPr>
              <a:t>;</a:t>
            </a:r>
            <a:r>
              <a:rPr lang="zh-CN" altLang="en-US" dirty="0">
                <a:latin typeface="Courier New" pitchFamily="49" charset="0"/>
                <a:cs typeface="Courier New" pitchFamily="49" charset="0"/>
              </a:rPr>
              <a:t> </a:t>
            </a:r>
            <a:endParaRPr lang="en-US" altLang="zh-CN" dirty="0">
              <a:latin typeface="Courier New" pitchFamily="49" charset="0"/>
              <a:cs typeface="Courier New" pitchFamily="49" charset="0"/>
            </a:endParaRPr>
          </a:p>
          <a:p>
            <a:pPr eaLnBrk="1" hangingPunct="1"/>
            <a:r>
              <a:rPr lang="zh-CN" altLang="zh-CN" dirty="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14341"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94E0C52-81E4-4578-84C9-37B59602F967}" type="slidenum">
              <a:rPr lang="en-US" altLang="zh-CN" sz="1200">
                <a:ea typeface="楷体_GB2312" pitchFamily="49" charset="-122"/>
              </a:rPr>
              <a:pPr algn="r" eaLnBrk="1" hangingPunct="1"/>
              <a:t>62</a:t>
            </a:fld>
            <a:endParaRPr lang="en-US" altLang="zh-CN" sz="1200">
              <a:ea typeface="楷体_GB2312" pitchFamily="49" charset="-122"/>
            </a:endParaRPr>
          </a:p>
        </p:txBody>
      </p:sp>
    </p:spTree>
    <p:extLst>
      <p:ext uri="{BB962C8B-B14F-4D97-AF65-F5344CB8AC3E}">
        <p14:creationId xmlns:p14="http://schemas.microsoft.com/office/powerpoint/2010/main" val="273224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标识符的属性</a:t>
            </a:r>
          </a:p>
        </p:txBody>
      </p:sp>
      <p:sp>
        <p:nvSpPr>
          <p:cNvPr id="49155" name="内容占位符 2"/>
          <p:cNvSpPr>
            <a:spLocks noGrp="1"/>
          </p:cNvSpPr>
          <p:nvPr>
            <p:ph idx="1"/>
          </p:nvPr>
        </p:nvSpPr>
        <p:spPr/>
        <p:txBody>
          <a:bodyPr/>
          <a:lstStyle/>
          <a:p>
            <a:r>
              <a:rPr lang="zh-CN" altLang="en-US" dirty="0"/>
              <a:t>作用域（</a:t>
            </a:r>
            <a:r>
              <a:rPr lang="pt-BR" altLang="zh-CN" dirty="0"/>
              <a:t>scope</a:t>
            </a:r>
            <a:r>
              <a:rPr lang="zh-CN" altLang="en-US" dirty="0"/>
              <a:t>）</a:t>
            </a:r>
            <a:endParaRPr lang="en-US" altLang="zh-CN" dirty="0"/>
          </a:p>
          <a:p>
            <a:pPr lvl="1"/>
            <a:r>
              <a:rPr lang="zh-CN" altLang="en-US" b="0" dirty="0">
                <a:solidFill>
                  <a:srgbClr val="FF0000"/>
                </a:solidFill>
              </a:rPr>
              <a:t>链接（</a:t>
            </a:r>
            <a:r>
              <a:rPr lang="en-US" altLang="zh-CN" b="0" dirty="0">
                <a:solidFill>
                  <a:srgbClr val="FF0000"/>
                </a:solidFill>
              </a:rPr>
              <a:t>linkage</a:t>
            </a:r>
            <a:r>
              <a:rPr lang="zh-CN" altLang="en-US" b="0" dirty="0">
                <a:solidFill>
                  <a:srgbClr val="FF0000"/>
                </a:solidFill>
              </a:rPr>
              <a:t>）</a:t>
            </a:r>
          </a:p>
          <a:p>
            <a:endParaRPr lang="en-US" altLang="zh-CN" dirty="0"/>
          </a:p>
        </p:txBody>
      </p:sp>
      <p:sp>
        <p:nvSpPr>
          <p:cNvPr id="4915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D6A6B93-AF47-4043-B44C-AD68BBE3C015}" type="slidenum">
              <a:rPr lang="en-US" altLang="zh-CN" sz="1200">
                <a:ea typeface="楷体_GB2312" pitchFamily="49" charset="-122"/>
              </a:rPr>
              <a:pPr algn="r" eaLnBrk="1" hangingPunct="1"/>
              <a:t>63</a:t>
            </a:fld>
            <a:endParaRPr lang="en-US" altLang="zh-CN" sz="1200">
              <a:ea typeface="楷体_GB2312" pitchFamily="49" charset="-122"/>
            </a:endParaRPr>
          </a:p>
        </p:txBody>
      </p:sp>
      <p:sp>
        <p:nvSpPr>
          <p:cNvPr id="2" name="对话气泡: 矩形 1">
            <a:extLst>
              <a:ext uri="{FF2B5EF4-FFF2-40B4-BE49-F238E27FC236}">
                <a16:creationId xmlns:a16="http://schemas.microsoft.com/office/drawing/2014/main" id="{1F71EC68-7B2A-4A00-92BD-47E49D3ECED5}"/>
              </a:ext>
            </a:extLst>
          </p:cNvPr>
          <p:cNvSpPr/>
          <p:nvPr/>
        </p:nvSpPr>
        <p:spPr bwMode="auto">
          <a:xfrm>
            <a:off x="4523009" y="862246"/>
            <a:ext cx="3012357" cy="496524"/>
          </a:xfrm>
          <a:prstGeom prst="wedgeRectCallout">
            <a:avLst>
              <a:gd name="adj1" fmla="val -64847"/>
              <a:gd name="adj2" fmla="val -185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华文中宋" panose="02010600040101010101" pitchFamily="2" charset="-122"/>
                <a:ea typeface="华文中宋" panose="02010600040101010101" pitchFamily="2" charset="-122"/>
              </a:rPr>
              <a:t>标识符的有效范围</a:t>
            </a:r>
            <a:endParaRPr kumimoji="0" lang="zh-CN" altLang="en-US" sz="180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p:txBody>
      </p:sp>
      <p:sp>
        <p:nvSpPr>
          <p:cNvPr id="8" name="对话气泡: 矩形 7">
            <a:extLst>
              <a:ext uri="{FF2B5EF4-FFF2-40B4-BE49-F238E27FC236}">
                <a16:creationId xmlns:a16="http://schemas.microsoft.com/office/drawing/2014/main" id="{C04589D0-E1BA-4E07-8E1F-CC501210B261}"/>
              </a:ext>
            </a:extLst>
          </p:cNvPr>
          <p:cNvSpPr/>
          <p:nvPr/>
        </p:nvSpPr>
        <p:spPr bwMode="auto">
          <a:xfrm>
            <a:off x="4523009" y="1527614"/>
            <a:ext cx="5982687" cy="496524"/>
          </a:xfrm>
          <a:prstGeom prst="wedgeRectCallout">
            <a:avLst>
              <a:gd name="adj1" fmla="val -70705"/>
              <a:gd name="adj2" fmla="val -2827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solidFill>
                  <a:srgbClr val="FF0000"/>
                </a:solidFill>
                <a:latin typeface="华文中宋" panose="02010600040101010101" pitchFamily="2" charset="-122"/>
                <a:ea typeface="华文中宋" panose="02010600040101010101" pitchFamily="2" charset="-122"/>
              </a:rPr>
              <a:t>不同子程序中的同名</a:t>
            </a:r>
            <a:r>
              <a:rPr lang="zh-CN" altLang="zh-CN" dirty="0">
                <a:solidFill>
                  <a:srgbClr val="FF0000"/>
                </a:solidFill>
                <a:latin typeface="华文中宋" panose="02010600040101010101" pitchFamily="2" charset="-122"/>
                <a:ea typeface="华文中宋" panose="02010600040101010101" pitchFamily="2" charset="-122"/>
              </a:rPr>
              <a:t>标识符</a:t>
            </a:r>
            <a:r>
              <a:rPr lang="zh-CN" altLang="en-US" dirty="0">
                <a:solidFill>
                  <a:srgbClr val="FF0000"/>
                </a:solidFill>
                <a:latin typeface="华文中宋" panose="02010600040101010101" pitchFamily="2" charset="-122"/>
                <a:ea typeface="华文中宋" panose="02010600040101010101" pitchFamily="2" charset="-122"/>
              </a:rPr>
              <a:t>之间</a:t>
            </a:r>
            <a:r>
              <a:rPr lang="zh-CN" altLang="zh-CN" dirty="0">
                <a:solidFill>
                  <a:srgbClr val="FF0000"/>
                </a:solidFill>
                <a:latin typeface="华文中宋" panose="02010600040101010101" pitchFamily="2" charset="-122"/>
                <a:ea typeface="华文中宋" panose="02010600040101010101" pitchFamily="2" charset="-122"/>
              </a:rPr>
              <a:t>的</a:t>
            </a:r>
            <a:r>
              <a:rPr lang="zh-CN" altLang="en-US" dirty="0">
                <a:solidFill>
                  <a:srgbClr val="FF0000"/>
                </a:solidFill>
                <a:latin typeface="华文中宋" panose="02010600040101010101" pitchFamily="2" charset="-122"/>
                <a:ea typeface="华文中宋" panose="02010600040101010101" pitchFamily="2" charset="-122"/>
              </a:rPr>
              <a:t>关系</a:t>
            </a:r>
            <a:endParaRPr kumimoji="0" lang="zh-CN" altLang="en-US" sz="1800"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523940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9571" y="413665"/>
            <a:ext cx="11709242" cy="707886"/>
          </a:xfrm>
          <a:prstGeom prst="rect">
            <a:avLst/>
          </a:prstGeom>
        </p:spPr>
        <p:txBody>
          <a:bodyPr wrap="square">
            <a:spAutoFit/>
          </a:bodyPr>
          <a:lstStyle/>
          <a:p>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second.c</a:t>
            </a:r>
            <a:r>
              <a:rPr lang="en-US" altLang="zh-CN" sz="2000" b="1" dirty="0">
                <a:latin typeface="Courier New" panose="02070309020205020404" pitchFamily="49" charset="0"/>
                <a:cs typeface="Courier New" pitchFamily="49" charset="0"/>
              </a:rPr>
              <a:t>-by </a:t>
            </a:r>
            <a:r>
              <a:rPr lang="zh-CN" altLang="zh-CN" sz="2000" b="1" dirty="0">
                <a:latin typeface="Courier New" panose="02070309020205020404" pitchFamily="49" charset="0"/>
                <a:cs typeface="Courier New" pitchFamily="49" charset="0"/>
              </a:rPr>
              <a:t>乙</a:t>
            </a:r>
          </a:p>
          <a:p>
            <a:endParaRPr lang="zh-CN" altLang="zh-CN" sz="2000" b="1" dirty="0">
              <a:latin typeface="Courier New" panose="02070309020205020404" pitchFamily="49" charset="0"/>
              <a:cs typeface="Courier New" pitchFamily="49" charset="0"/>
            </a:endParaRPr>
          </a:p>
        </p:txBody>
      </p:sp>
      <p:sp>
        <p:nvSpPr>
          <p:cNvPr id="3" name="灯片编号占位符 5">
            <a:extLst>
              <a:ext uri="{FF2B5EF4-FFF2-40B4-BE49-F238E27FC236}">
                <a16:creationId xmlns:a16="http://schemas.microsoft.com/office/drawing/2014/main" id="{B4051894-8358-4204-9242-243460374E13}"/>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31DC46C-440D-4949-BC5C-328865BAE5E1}" type="slidenum">
              <a:rPr lang="en-US" altLang="zh-CN" sz="1200">
                <a:ea typeface="楷体_GB2312" pitchFamily="49" charset="-122"/>
              </a:rPr>
              <a:pPr algn="r" eaLnBrk="1" hangingPunct="1"/>
              <a:t>64</a:t>
            </a:fld>
            <a:endParaRPr lang="en-US" altLang="zh-CN" sz="1200">
              <a:ea typeface="楷体_GB2312" pitchFamily="49" charset="-122"/>
            </a:endParaRPr>
          </a:p>
        </p:txBody>
      </p:sp>
      <p:sp>
        <p:nvSpPr>
          <p:cNvPr id="5" name="标题 4">
            <a:extLst>
              <a:ext uri="{FF2B5EF4-FFF2-40B4-BE49-F238E27FC236}">
                <a16:creationId xmlns:a16="http://schemas.microsoft.com/office/drawing/2014/main" id="{5B931D22-521E-4608-8C13-A7A55571F983}"/>
              </a:ext>
            </a:extLst>
          </p:cNvPr>
          <p:cNvSpPr>
            <a:spLocks noGrp="1"/>
          </p:cNvSpPr>
          <p:nvPr>
            <p:ph type="title"/>
          </p:nvPr>
        </p:nvSpPr>
        <p:spPr>
          <a:xfrm>
            <a:off x="101773" y="76200"/>
            <a:ext cx="11986868" cy="615950"/>
          </a:xfrm>
        </p:spPr>
        <p:txBody>
          <a:bodyPr/>
          <a:lstStyle/>
          <a:p>
            <a:r>
              <a:rPr lang="en-US" altLang="zh-CN" dirty="0"/>
              <a:t>											</a:t>
            </a:r>
            <a:r>
              <a:rPr lang="zh-CN" altLang="en-US" dirty="0"/>
              <a:t>链接</a:t>
            </a:r>
          </a:p>
        </p:txBody>
      </p:sp>
    </p:spTree>
    <p:extLst>
      <p:ext uri="{BB962C8B-B14F-4D97-AF65-F5344CB8AC3E}">
        <p14:creationId xmlns:p14="http://schemas.microsoft.com/office/powerpoint/2010/main" val="2694357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541" y="98630"/>
            <a:ext cx="12080872" cy="7478970"/>
          </a:xfrm>
          <a:prstGeom prst="rect">
            <a:avLst/>
          </a:prstGeom>
        </p:spPr>
        <p:txBody>
          <a:bodyPr wrap="square">
            <a:spAutoFit/>
          </a:bodyPr>
          <a:lstStyle/>
          <a:p>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first.c</a:t>
            </a:r>
            <a:r>
              <a:rPr lang="en-US" altLang="zh-CN" sz="2000" b="1" dirty="0">
                <a:latin typeface="Courier New" panose="02070309020205020404" pitchFamily="49" charset="0"/>
                <a:cs typeface="Courier New" pitchFamily="49" charset="0"/>
              </a:rPr>
              <a:t>-by </a:t>
            </a:r>
            <a:r>
              <a:rPr lang="zh-CN" altLang="zh-CN" sz="2000" b="1" dirty="0">
                <a:latin typeface="Courier New" panose="02070309020205020404" pitchFamily="49" charset="0"/>
                <a:cs typeface="Courier New" pitchFamily="49" charset="0"/>
              </a:rPr>
              <a:t>甲</a:t>
            </a:r>
          </a:p>
          <a:p>
            <a:r>
              <a:rPr lang="en-US" altLang="zh-CN" sz="2000" b="1" dirty="0">
                <a:latin typeface="Courier New" panose="02070309020205020404" pitchFamily="49" charset="0"/>
                <a:cs typeface="Courier New" pitchFamily="49" charset="0"/>
              </a:rPr>
              <a:t>#include &lt;</a:t>
            </a:r>
            <a:r>
              <a:rPr lang="en-US" altLang="zh-CN" sz="2000" b="1" dirty="0" err="1">
                <a:latin typeface="Courier New" panose="02070309020205020404" pitchFamily="49" charset="0"/>
                <a:cs typeface="Courier New" pitchFamily="49" charset="0"/>
              </a:rPr>
              <a:t>stdio.h</a:t>
            </a:r>
            <a:r>
              <a:rPr lang="en-US" altLang="zh-CN" sz="2000" b="1" dirty="0">
                <a:latin typeface="Courier New" panose="02070309020205020404" pitchFamily="49" charset="0"/>
                <a:cs typeface="Courier New" pitchFamily="49" charset="0"/>
              </a:rPr>
              <a:t>&gt;</a:t>
            </a:r>
            <a:endParaRPr lang="zh-CN" altLang="zh-CN" sz="2000" b="1" dirty="0">
              <a:latin typeface="Courier New" panose="02070309020205020404" pitchFamily="49" charset="0"/>
              <a:cs typeface="Courier New" pitchFamily="49" charset="0"/>
            </a:endParaRPr>
          </a:p>
          <a:p>
            <a:r>
              <a:rPr lang="en-US" altLang="zh-CN" sz="2000" b="1" dirty="0">
                <a:solidFill>
                  <a:srgbClr val="0000FF"/>
                </a:solidFill>
                <a:latin typeface="Courier New" panose="02070309020205020404" pitchFamily="49" charset="0"/>
                <a:cs typeface="Courier New" pitchFamily="49" charset="0"/>
              </a:rPr>
              <a:t>int m = 2;	</a:t>
            </a:r>
            <a:r>
              <a:rPr lang="en-US" altLang="zh-CN" sz="2000" dirty="0">
                <a:solidFill>
                  <a:srgbClr val="0000FF"/>
                </a:solidFill>
                <a:latin typeface="Courier New" panose="02070309020205020404" pitchFamily="49" charset="0"/>
                <a:cs typeface="Courier New" pitchFamily="49" charset="0"/>
              </a:rPr>
              <a:t>//</a:t>
            </a:r>
            <a:r>
              <a:rPr lang="zh-CN" altLang="en-US" sz="2000" b="1" dirty="0">
                <a:solidFill>
                  <a:srgbClr val="0000FF"/>
                </a:solidFill>
                <a:latin typeface="Courier New" panose="02070309020205020404" pitchFamily="49" charset="0"/>
                <a:cs typeface="Courier New" pitchFamily="49" charset="0"/>
              </a:rPr>
              <a:t>具有</a:t>
            </a:r>
            <a:r>
              <a:rPr lang="zh-CN" altLang="en-US" sz="2000" dirty="0">
                <a:solidFill>
                  <a:srgbClr val="0000FF"/>
                </a:solidFill>
                <a:latin typeface="Courier New" panose="02070309020205020404" pitchFamily="49" charset="0"/>
                <a:cs typeface="Courier New" pitchFamily="49" charset="0"/>
              </a:rPr>
              <a:t>外部链接或内部链接属性，</a:t>
            </a:r>
            <a:r>
              <a:rPr lang="zh-CN" altLang="zh-CN" sz="2000" dirty="0">
                <a:solidFill>
                  <a:srgbClr val="0000FF"/>
                </a:solidFill>
                <a:latin typeface="Courier New" panose="02070309020205020404" pitchFamily="49" charset="0"/>
                <a:cs typeface="Courier New" pitchFamily="49" charset="0"/>
              </a:rPr>
              <a:t>被</a:t>
            </a:r>
            <a:r>
              <a:rPr lang="en-US" altLang="zh-CN" sz="2000" dirty="0">
                <a:solidFill>
                  <a:srgbClr val="0000FF"/>
                </a:solidFill>
                <a:latin typeface="Courier New" panose="02070309020205020404" pitchFamily="49" charset="0"/>
                <a:cs typeface="Courier New" pitchFamily="49" charset="0"/>
              </a:rPr>
              <a:t> </a:t>
            </a:r>
            <a:r>
              <a:rPr lang="en-US" altLang="zh-CN" sz="2000" dirty="0" err="1">
                <a:solidFill>
                  <a:srgbClr val="0000FF"/>
                </a:solidFill>
                <a:latin typeface="Courier New" panose="02070309020205020404" pitchFamily="49" charset="0"/>
                <a:ea typeface="宋体" pitchFamily="2" charset="-122"/>
                <a:cs typeface="Courier New" panose="02070309020205020404" pitchFamily="49" charset="0"/>
              </a:rPr>
              <a:t>second.c</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 </a:t>
            </a:r>
            <a:r>
              <a:rPr lang="zh-CN" altLang="en-US" sz="2000" dirty="0">
                <a:solidFill>
                  <a:srgbClr val="0000FF"/>
                </a:solidFill>
                <a:latin typeface="Courier New" panose="02070309020205020404" pitchFamily="49" charset="0"/>
                <a:ea typeface="宋体" pitchFamily="2" charset="-122"/>
                <a:cs typeface="Courier New" panose="02070309020205020404" pitchFamily="49" charset="0"/>
              </a:rPr>
              <a:t>中的使用外部</a:t>
            </a:r>
            <a:r>
              <a:rPr lang="zh-CN" altLang="zh-CN" sz="2000" dirty="0">
                <a:solidFill>
                  <a:srgbClr val="0000FF"/>
                </a:solidFill>
                <a:latin typeface="Courier New" panose="02070309020205020404" pitchFamily="49" charset="0"/>
                <a:ea typeface="宋体" pitchFamily="2" charset="-122"/>
                <a:cs typeface="Courier New" panose="02070309020205020404" pitchFamily="49" charset="0"/>
              </a:rPr>
              <a:t>链</a:t>
            </a:r>
            <a:r>
              <a:rPr lang="zh-CN" altLang="zh-CN" sz="2000" dirty="0">
                <a:solidFill>
                  <a:srgbClr val="0000FF"/>
                </a:solidFill>
                <a:latin typeface="Courier New" panose="02070309020205020404" pitchFamily="49" charset="0"/>
                <a:cs typeface="Courier New" pitchFamily="49" charset="0"/>
              </a:rPr>
              <a:t>接</a:t>
            </a:r>
          </a:p>
          <a:p>
            <a:r>
              <a:rPr lang="en-US" altLang="zh-CN" sz="2000" b="1" dirty="0">
                <a:solidFill>
                  <a:srgbClr val="0000FF"/>
                </a:solidFill>
                <a:latin typeface="Courier New" panose="02070309020205020404" pitchFamily="49" charset="0"/>
                <a:cs typeface="Courier New" pitchFamily="49" charset="0"/>
              </a:rPr>
              <a:t>extern int </a:t>
            </a:r>
            <a:r>
              <a:rPr lang="en-US" altLang="zh-CN" sz="2000" b="1" dirty="0" err="1">
                <a:solidFill>
                  <a:srgbClr val="0000FF"/>
                </a:solidFill>
                <a:latin typeface="Courier New" panose="02070309020205020404" pitchFamily="49" charset="0"/>
                <a:cs typeface="Courier New" pitchFamily="49" charset="0"/>
              </a:rPr>
              <a:t>MyFact</a:t>
            </a:r>
            <a:r>
              <a:rPr lang="en-US" altLang="zh-CN" sz="2000" b="1" dirty="0">
                <a:solidFill>
                  <a:srgbClr val="0000FF"/>
                </a:solidFill>
                <a:latin typeface="Courier New" panose="02070309020205020404" pitchFamily="49" charset="0"/>
                <a:cs typeface="Courier New" pitchFamily="49" charset="0"/>
              </a:rPr>
              <a:t> (int); </a:t>
            </a:r>
            <a:r>
              <a:rPr lang="en-US" altLang="zh-CN" sz="2000" dirty="0">
                <a:solidFill>
                  <a:srgbClr val="0000FF"/>
                </a:solidFill>
                <a:latin typeface="Courier New" panose="02070309020205020404" pitchFamily="49" charset="0"/>
                <a:cs typeface="Courier New" pitchFamily="49" charset="0"/>
              </a:rPr>
              <a:t>//</a:t>
            </a:r>
            <a:r>
              <a:rPr lang="zh-CN" altLang="en-US" sz="2000" dirty="0">
                <a:solidFill>
                  <a:srgbClr val="0000FF"/>
                </a:solidFill>
                <a:latin typeface="Courier New" panose="02070309020205020404" pitchFamily="49" charset="0"/>
                <a:cs typeface="Courier New" panose="02070309020205020404" pitchFamily="49" charset="0"/>
              </a:rPr>
              <a:t>要求定义的</a:t>
            </a:r>
            <a:r>
              <a:rPr lang="en-US" altLang="zh-CN" sz="2000" dirty="0">
                <a:solidFill>
                  <a:srgbClr val="0000FF"/>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MyFact</a:t>
            </a:r>
            <a:r>
              <a:rPr lang="en-US" altLang="zh-CN" sz="2000" dirty="0">
                <a:solidFill>
                  <a:srgbClr val="0000FF"/>
                </a:solidFill>
                <a:latin typeface="Courier New" panose="02070309020205020404" pitchFamily="49" charset="0"/>
                <a:cs typeface="Courier New" panose="02070309020205020404" pitchFamily="49" charset="0"/>
              </a:rPr>
              <a:t> </a:t>
            </a:r>
            <a:r>
              <a:rPr lang="zh-CN" altLang="en-US" sz="2000" b="1" dirty="0">
                <a:solidFill>
                  <a:srgbClr val="0000FF"/>
                </a:solidFill>
                <a:latin typeface="Courier New" panose="02070309020205020404" pitchFamily="49" charset="0"/>
                <a:cs typeface="Courier New" panose="02070309020205020404" pitchFamily="49" charset="0"/>
              </a:rPr>
              <a:t>应</a:t>
            </a:r>
            <a:r>
              <a:rPr lang="zh-CN" altLang="zh-CN" sz="2000" b="1" dirty="0">
                <a:solidFill>
                  <a:srgbClr val="0000FF"/>
                </a:solidFill>
                <a:latin typeface="Courier New" panose="02070309020205020404" pitchFamily="49" charset="0"/>
                <a:cs typeface="Courier New" panose="02070309020205020404" pitchFamily="49" charset="0"/>
              </a:rPr>
              <a:t>具有</a:t>
            </a:r>
            <a:r>
              <a:rPr lang="zh-CN" altLang="zh-CN" sz="2000" dirty="0">
                <a:solidFill>
                  <a:srgbClr val="0000FF"/>
                </a:solidFill>
                <a:latin typeface="Courier New" panose="02070309020205020404" pitchFamily="49" charset="0"/>
                <a:cs typeface="Courier New" panose="02070309020205020404" pitchFamily="49" charset="0"/>
              </a:rPr>
              <a:t>外部链接属性</a:t>
            </a:r>
            <a:endParaRPr lang="zh-CN" altLang="zh-CN" sz="2000" b="1" dirty="0">
              <a:solidFill>
                <a:srgbClr val="0000FF"/>
              </a:solidFill>
              <a:latin typeface="Courier New" panose="02070309020205020404" pitchFamily="49" charset="0"/>
              <a:cs typeface="Courier New" pitchFamily="49" charset="0"/>
            </a:endParaRPr>
          </a:p>
          <a:p>
            <a:r>
              <a:rPr lang="en-US" altLang="zh-CN" sz="2000" b="1" dirty="0">
                <a:solidFill>
                  <a:srgbClr val="FF0000"/>
                </a:solidFill>
                <a:latin typeface="Courier New" panose="02070309020205020404" pitchFamily="49" charset="0"/>
                <a:cs typeface="Courier New" pitchFamily="49" charset="0"/>
              </a:rPr>
              <a:t>static int </a:t>
            </a:r>
            <a:r>
              <a:rPr lang="en-US" altLang="zh-CN" sz="2000" b="1" dirty="0" err="1">
                <a:solidFill>
                  <a:srgbClr val="FF0000"/>
                </a:solidFill>
                <a:latin typeface="Courier New" panose="02070309020205020404" pitchFamily="49" charset="0"/>
                <a:cs typeface="Courier New" pitchFamily="49" charset="0"/>
              </a:rPr>
              <a:t>MyMax</a:t>
            </a:r>
            <a:r>
              <a:rPr lang="en-US" altLang="zh-CN" sz="2000" b="1" dirty="0">
                <a:solidFill>
                  <a:srgbClr val="FF0000"/>
                </a:solidFill>
                <a:latin typeface="Courier New" panose="02070309020205020404" pitchFamily="49" charset="0"/>
                <a:cs typeface="Courier New" pitchFamily="49" charset="0"/>
              </a:rPr>
              <a:t>(int, int, int); </a:t>
            </a:r>
            <a:r>
              <a:rPr lang="en-US" altLang="zh-CN" sz="2000" dirty="0">
                <a:solidFill>
                  <a:srgbClr val="FF0000"/>
                </a:solidFill>
                <a:latin typeface="Courier New" panose="02070309020205020404" pitchFamily="49" charset="0"/>
                <a:cs typeface="Courier New" pitchFamily="49" charset="0"/>
              </a:rPr>
              <a:t>//</a:t>
            </a:r>
            <a:r>
              <a:rPr lang="zh-CN" altLang="en-US" sz="2000" dirty="0">
                <a:solidFill>
                  <a:srgbClr val="FF0000"/>
                </a:solidFill>
                <a:latin typeface="Courier New" panose="02070309020205020404" pitchFamily="49" charset="0"/>
                <a:cs typeface="Courier New" panose="02070309020205020404" pitchFamily="49" charset="0"/>
              </a:rPr>
              <a:t>要求定义的</a:t>
            </a:r>
            <a:r>
              <a:rPr lang="en-US" altLang="zh-CN" sz="2000" dirty="0">
                <a:solidFill>
                  <a:srgbClr val="FF0000"/>
                </a:solidFill>
                <a:latin typeface="Courier New" panose="02070309020205020404" pitchFamily="49" charset="0"/>
                <a:cs typeface="Courier New" panose="02070309020205020404" pitchFamily="49" charset="0"/>
              </a:rPr>
              <a:t> </a:t>
            </a:r>
            <a:r>
              <a:rPr lang="en-US" altLang="zh-CN" sz="2000" dirty="0" err="1">
                <a:solidFill>
                  <a:srgbClr val="FF0000"/>
                </a:solidFill>
                <a:latin typeface="Courier New" panose="02070309020205020404" pitchFamily="49" charset="0"/>
                <a:cs typeface="Courier New" panose="02070309020205020404" pitchFamily="49" charset="0"/>
              </a:rPr>
              <a:t>MyMax</a:t>
            </a:r>
            <a:r>
              <a:rPr lang="en-US" altLang="zh-CN" sz="2000" dirty="0">
                <a:solidFill>
                  <a:srgbClr val="FF0000"/>
                </a:solidFill>
                <a:latin typeface="Courier New" panose="02070309020205020404" pitchFamily="49" charset="0"/>
                <a:cs typeface="Courier New" panose="02070309020205020404" pitchFamily="49" charset="0"/>
              </a:rPr>
              <a:t> </a:t>
            </a:r>
            <a:r>
              <a:rPr lang="zh-CN" altLang="en-US" sz="2000" b="1" dirty="0">
                <a:solidFill>
                  <a:srgbClr val="FF0000"/>
                </a:solidFill>
                <a:latin typeface="Courier New" panose="02070309020205020404" pitchFamily="49" charset="0"/>
                <a:cs typeface="Courier New" panose="02070309020205020404" pitchFamily="49" charset="0"/>
              </a:rPr>
              <a:t>应</a:t>
            </a:r>
            <a:r>
              <a:rPr lang="zh-CN" altLang="zh-CN" sz="2000" b="1" dirty="0">
                <a:solidFill>
                  <a:srgbClr val="FF0000"/>
                </a:solidFill>
                <a:latin typeface="Courier New" panose="02070309020205020404" pitchFamily="49" charset="0"/>
                <a:cs typeface="Courier New" panose="02070309020205020404" pitchFamily="49" charset="0"/>
              </a:rPr>
              <a:t>具有</a:t>
            </a:r>
            <a:r>
              <a:rPr lang="zh-CN" altLang="zh-CN" sz="2000" dirty="0">
                <a:solidFill>
                  <a:srgbClr val="FF0000"/>
                </a:solidFill>
                <a:latin typeface="Courier New" panose="02070309020205020404" pitchFamily="49" charset="0"/>
                <a:cs typeface="Courier New" panose="02070309020205020404" pitchFamily="49" charset="0"/>
              </a:rPr>
              <a:t>内部链接属性</a:t>
            </a:r>
          </a:p>
          <a:p>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main()</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n1, n2, n3;</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scanf</a:t>
            </a:r>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d%d%d</a:t>
            </a:r>
            <a:r>
              <a:rPr lang="en-US" altLang="zh-CN" sz="2000" b="1" dirty="0">
                <a:latin typeface="Courier New" panose="02070309020205020404" pitchFamily="49" charset="0"/>
                <a:cs typeface="Courier New" pitchFamily="49" charset="0"/>
              </a:rPr>
              <a:t>", &amp;n1, &amp;n2, &amp;n3); 	</a:t>
            </a:r>
            <a:r>
              <a:rPr lang="en-US" altLang="zh-CN" sz="2000" dirty="0">
                <a:latin typeface="Courier New" panose="02070309020205020404" pitchFamily="49" charset="0"/>
                <a:cs typeface="Courier New" pitchFamily="49" charset="0"/>
              </a:rPr>
              <a:t>//n1, n2, n3, max, f</a:t>
            </a:r>
            <a:r>
              <a:rPr lang="zh-CN" altLang="zh-CN" sz="2000"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a:t>
            </a:r>
            <a:r>
              <a:rPr lang="en-US" altLang="zh-CN" sz="2000" b="1" dirty="0">
                <a:solidFill>
                  <a:srgbClr val="FF0000"/>
                </a:solidFill>
                <a:latin typeface="Courier New" panose="02070309020205020404" pitchFamily="49" charset="0"/>
                <a:cs typeface="Courier New" pitchFamily="49" charset="0"/>
              </a:rPr>
              <a:t>int max = </a:t>
            </a:r>
            <a:r>
              <a:rPr lang="en-US" altLang="zh-CN" sz="2000" b="1" dirty="0" err="1">
                <a:solidFill>
                  <a:srgbClr val="FF0000"/>
                </a:solidFill>
                <a:latin typeface="Courier New" panose="02070309020205020404" pitchFamily="49" charset="0"/>
                <a:cs typeface="Courier New" pitchFamily="49" charset="0"/>
              </a:rPr>
              <a:t>MyMax</a:t>
            </a:r>
            <a:r>
              <a:rPr lang="en-US" altLang="zh-CN" sz="2000" b="1" dirty="0">
                <a:solidFill>
                  <a:srgbClr val="FF0000"/>
                </a:solidFill>
                <a:latin typeface="Courier New" panose="02070309020205020404" pitchFamily="49" charset="0"/>
                <a:cs typeface="Courier New" pitchFamily="49" charset="0"/>
              </a:rPr>
              <a:t>(n1, n2, n3); 	</a:t>
            </a:r>
            <a:r>
              <a:rPr lang="en-US" altLang="zh-CN" sz="2000" dirty="0">
                <a:solidFill>
                  <a:srgbClr val="FF0000"/>
                </a:solidFill>
                <a:latin typeface="Courier New" panose="02070309020205020404" pitchFamily="49" charset="0"/>
                <a:cs typeface="Courier New" pitchFamily="49" charset="0"/>
              </a:rPr>
              <a:t>//</a:t>
            </a:r>
            <a:r>
              <a:rPr lang="zh-CN" altLang="en-US" sz="2000" dirty="0">
                <a:solidFill>
                  <a:srgbClr val="FF0000"/>
                </a:solidFill>
                <a:latin typeface="Courier New" panose="02070309020205020404" pitchFamily="49" charset="0"/>
                <a:cs typeface="Courier New" pitchFamily="49" charset="0"/>
              </a:rPr>
              <a:t>链接下面定义的 </a:t>
            </a:r>
            <a:r>
              <a:rPr lang="en-US" altLang="zh-CN" sz="2000" dirty="0" err="1">
                <a:solidFill>
                  <a:srgbClr val="FF0000"/>
                </a:solidFill>
                <a:latin typeface="Courier New" panose="02070309020205020404" pitchFamily="49" charset="0"/>
                <a:cs typeface="Courier New" pitchFamily="49" charset="0"/>
              </a:rPr>
              <a:t>MyMax</a:t>
            </a:r>
            <a:endParaRPr lang="zh-CN" altLang="zh-CN" sz="2000" dirty="0">
              <a:solidFill>
                <a:srgbClr val="FF0000"/>
              </a:solidFill>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a:solidFill>
                  <a:srgbClr val="0000FF"/>
                </a:solidFill>
                <a:latin typeface="Courier New" panose="02070309020205020404" pitchFamily="49" charset="0"/>
                <a:cs typeface="Courier New" pitchFamily="49" charset="0"/>
              </a:rPr>
              <a:t>int f = </a:t>
            </a:r>
            <a:r>
              <a:rPr lang="en-US" altLang="zh-CN" sz="2000" b="1" dirty="0" err="1">
                <a:solidFill>
                  <a:srgbClr val="0000FF"/>
                </a:solidFill>
                <a:latin typeface="Courier New" panose="02070309020205020404" pitchFamily="49" charset="0"/>
                <a:cs typeface="Courier New" pitchFamily="49" charset="0"/>
              </a:rPr>
              <a:t>MyFact</a:t>
            </a:r>
            <a:r>
              <a:rPr lang="en-US" altLang="zh-CN" sz="2000" b="1" dirty="0">
                <a:solidFill>
                  <a:srgbClr val="0000FF"/>
                </a:solidFill>
                <a:latin typeface="Courier New" panose="02070309020205020404" pitchFamily="49" charset="0"/>
                <a:cs typeface="Courier New" pitchFamily="49" charset="0"/>
              </a:rPr>
              <a:t> (max); 	</a:t>
            </a:r>
            <a:r>
              <a:rPr lang="en-US" altLang="zh-CN" sz="2000" dirty="0">
                <a:solidFill>
                  <a:srgbClr val="0000FF"/>
                </a:solidFill>
                <a:latin typeface="Courier New" panose="02070309020205020404" pitchFamily="49" charset="0"/>
                <a:cs typeface="Courier New" pitchFamily="49" charset="0"/>
              </a:rPr>
              <a:t>//</a:t>
            </a:r>
            <a:r>
              <a:rPr lang="zh-CN" altLang="en-US" sz="2000" dirty="0">
                <a:solidFill>
                  <a:srgbClr val="0000FF"/>
                </a:solidFill>
                <a:latin typeface="Courier New" panose="02070309020205020404" pitchFamily="49" charset="0"/>
                <a:cs typeface="Courier New" pitchFamily="49" charset="0"/>
              </a:rPr>
              <a:t>链接 </a:t>
            </a:r>
            <a:r>
              <a:rPr lang="en-US" altLang="zh-CN" sz="2000" dirty="0" err="1">
                <a:solidFill>
                  <a:srgbClr val="0000FF"/>
                </a:solidFill>
                <a:latin typeface="Courier New" panose="02070309020205020404" pitchFamily="49" charset="0"/>
                <a:ea typeface="宋体" pitchFamily="2" charset="-122"/>
                <a:cs typeface="Courier New" panose="02070309020205020404" pitchFamily="49" charset="0"/>
              </a:rPr>
              <a:t>second.c</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 </a:t>
            </a:r>
            <a:r>
              <a:rPr lang="zh-CN" altLang="en-US" sz="2000" dirty="0">
                <a:solidFill>
                  <a:srgbClr val="0000FF"/>
                </a:solidFill>
                <a:latin typeface="Courier New" panose="02070309020205020404" pitchFamily="49" charset="0"/>
                <a:ea typeface="宋体" pitchFamily="2" charset="-122"/>
                <a:cs typeface="Courier New" panose="02070309020205020404" pitchFamily="49" charset="0"/>
              </a:rPr>
              <a:t>中定义的 </a:t>
            </a:r>
            <a:r>
              <a:rPr lang="en-US" altLang="zh-CN" sz="2000" dirty="0" err="1">
                <a:solidFill>
                  <a:srgbClr val="0000FF"/>
                </a:solidFill>
                <a:latin typeface="Courier New" panose="02070309020205020404" pitchFamily="49" charset="0"/>
                <a:cs typeface="Courier New" pitchFamily="49" charset="0"/>
              </a:rPr>
              <a:t>MyFact</a:t>
            </a:r>
            <a:endParaRPr lang="zh-CN" altLang="zh-CN" sz="2000" dirty="0">
              <a:solidFill>
                <a:srgbClr val="0000FF"/>
              </a:solidFill>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printf</a:t>
            </a:r>
            <a:r>
              <a:rPr lang="en-US" altLang="zh-CN" sz="2000" b="1" dirty="0">
                <a:latin typeface="Courier New" panose="02070309020205020404" pitchFamily="49" charset="0"/>
                <a:cs typeface="Courier New" pitchFamily="49" charset="0"/>
              </a:rPr>
              <a:t>("The factorial of max. is: %d \n", f);</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return 0;</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a:t>
            </a:r>
          </a:p>
          <a:p>
            <a:r>
              <a:rPr lang="en-US" altLang="zh-CN" sz="2000" b="1" dirty="0">
                <a:solidFill>
                  <a:srgbClr val="FF0000"/>
                </a:solidFill>
                <a:latin typeface="Courier New" panose="02070309020205020404" pitchFamily="49" charset="0"/>
                <a:cs typeface="Courier New" pitchFamily="49" charset="0"/>
              </a:rPr>
              <a:t>static int </a:t>
            </a:r>
            <a:r>
              <a:rPr lang="en-US" altLang="zh-CN" sz="2000" b="1" dirty="0" err="1">
                <a:solidFill>
                  <a:srgbClr val="FF0000"/>
                </a:solidFill>
                <a:latin typeface="Courier New" panose="02070309020205020404" pitchFamily="49" charset="0"/>
                <a:cs typeface="Courier New" pitchFamily="49" charset="0"/>
              </a:rPr>
              <a:t>MyMax</a:t>
            </a:r>
            <a:r>
              <a:rPr lang="en-US" altLang="zh-CN" sz="2000" b="1" dirty="0">
                <a:solidFill>
                  <a:srgbClr val="FF0000"/>
                </a:solidFill>
                <a:latin typeface="Courier New" panose="02070309020205020404" pitchFamily="49" charset="0"/>
                <a:cs typeface="Courier New" pitchFamily="49" charset="0"/>
              </a:rPr>
              <a:t>(int n1, int n2, int n3</a:t>
            </a:r>
            <a:r>
              <a:rPr lang="en-US" altLang="zh-CN" sz="2000" dirty="0">
                <a:solidFill>
                  <a:srgbClr val="FF0000"/>
                </a:solidFill>
                <a:latin typeface="Courier New" panose="02070309020205020404" pitchFamily="49" charset="0"/>
                <a:cs typeface="Courier New" pitchFamily="49" charset="0"/>
              </a:rPr>
              <a:t>)//</a:t>
            </a:r>
            <a:r>
              <a:rPr lang="zh-CN" altLang="en-US" sz="2000" dirty="0">
                <a:solidFill>
                  <a:srgbClr val="FF0000"/>
                </a:solidFill>
                <a:latin typeface="Courier New" panose="02070309020205020404" pitchFamily="49" charset="0"/>
                <a:cs typeface="Courier New" panose="02070309020205020404" pitchFamily="49" charset="0"/>
              </a:rPr>
              <a:t>仅</a:t>
            </a:r>
            <a:r>
              <a:rPr lang="zh-CN" altLang="zh-CN" sz="2000" dirty="0">
                <a:solidFill>
                  <a:srgbClr val="FF0000"/>
                </a:solidFill>
                <a:latin typeface="Courier New" panose="02070309020205020404" pitchFamily="49" charset="0"/>
                <a:cs typeface="Courier New" pitchFamily="49" charset="0"/>
              </a:rPr>
              <a:t>具有内部链接属性</a:t>
            </a:r>
            <a:r>
              <a:rPr lang="zh-CN" altLang="en-US" sz="2000" dirty="0">
                <a:solidFill>
                  <a:srgbClr val="FF0000"/>
                </a:solidFill>
                <a:latin typeface="Courier New" panose="02070309020205020404" pitchFamily="49" charset="0"/>
                <a:cs typeface="Courier New" pitchFamily="49" charset="0"/>
              </a:rPr>
              <a:t>，</a:t>
            </a:r>
            <a:r>
              <a:rPr lang="zh-CN" altLang="zh-CN" sz="2000" dirty="0">
                <a:solidFill>
                  <a:srgbClr val="FF0000"/>
                </a:solidFill>
                <a:latin typeface="Courier New" panose="02070309020205020404" pitchFamily="49" charset="0"/>
                <a:cs typeface="Courier New" pitchFamily="49" charset="0"/>
              </a:rPr>
              <a:t>被</a:t>
            </a:r>
            <a:r>
              <a:rPr lang="zh-CN" altLang="en-US" sz="2000" dirty="0">
                <a:solidFill>
                  <a:srgbClr val="FF0000"/>
                </a:solidFill>
                <a:latin typeface="Courier New" panose="02070309020205020404" pitchFamily="49" charset="0"/>
                <a:cs typeface="Courier New" pitchFamily="49" charset="0"/>
              </a:rPr>
              <a:t>上面的调用内部</a:t>
            </a:r>
            <a:r>
              <a:rPr lang="zh-CN" altLang="zh-CN" sz="2000" dirty="0">
                <a:solidFill>
                  <a:srgbClr val="FF0000"/>
                </a:solidFill>
                <a:latin typeface="Courier New" panose="02070309020205020404" pitchFamily="49" charset="0"/>
                <a:cs typeface="Courier New" pitchFamily="49" charset="0"/>
              </a:rPr>
              <a:t>链接</a:t>
            </a: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max; </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if(n1 &gt;= n2)	// n1, n2</a:t>
            </a:r>
            <a:r>
              <a:rPr lang="zh-CN" altLang="zh-CN" sz="2000" b="1"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max = n1;	// max</a:t>
            </a:r>
            <a:r>
              <a:rPr lang="zh-CN" altLang="zh-CN" sz="2000" b="1"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else</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max = n2;</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if(max &lt; n3)	// n3</a:t>
            </a:r>
            <a:r>
              <a:rPr lang="zh-CN" altLang="zh-CN" sz="2000" b="1"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max = n3;</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return max;</a:t>
            </a:r>
            <a:endParaRPr lang="zh-CN" altLang="zh-CN" sz="2000" b="1" dirty="0">
              <a:latin typeface="Courier New" pitchFamily="49" charset="0"/>
              <a:cs typeface="Courier New" pitchFamily="49" charset="0"/>
            </a:endParaRPr>
          </a:p>
          <a:p>
            <a:r>
              <a:rPr lang="zh-CN" altLang="zh-CN" sz="2000" b="1" dirty="0">
                <a:latin typeface="Courier New" pitchFamily="49" charset="0"/>
                <a:cs typeface="Courier New" pitchFamily="49" charset="0"/>
              </a:rPr>
              <a:t>}</a:t>
            </a:r>
          </a:p>
          <a:p>
            <a:endParaRPr lang="zh-CN" altLang="zh-CN" sz="2000" b="1" dirty="0">
              <a:latin typeface="Courier New" pitchFamily="49" charset="0"/>
              <a:cs typeface="Courier New" pitchFamily="49" charset="0"/>
            </a:endParaRPr>
          </a:p>
        </p:txBody>
      </p:sp>
      <p:sp>
        <p:nvSpPr>
          <p:cNvPr id="3" name="灯片编号占位符 5">
            <a:extLst>
              <a:ext uri="{FF2B5EF4-FFF2-40B4-BE49-F238E27FC236}">
                <a16:creationId xmlns:a16="http://schemas.microsoft.com/office/drawing/2014/main" id="{0DE1252E-E1E3-425B-ACE1-0C683DF00750}"/>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31DC46C-440D-4949-BC5C-328865BAE5E1}" type="slidenum">
              <a:rPr lang="en-US" altLang="zh-CN" sz="1200">
                <a:ea typeface="楷体_GB2312" pitchFamily="49" charset="-122"/>
              </a:rPr>
              <a:pPr algn="r" eaLnBrk="1" hangingPunct="1"/>
              <a:t>65</a:t>
            </a:fld>
            <a:endParaRPr lang="en-US" altLang="zh-CN" sz="1200">
              <a:ea typeface="楷体_GB2312" pitchFamily="49" charset="-122"/>
            </a:endParaRPr>
          </a:p>
        </p:txBody>
      </p:sp>
      <p:sp>
        <p:nvSpPr>
          <p:cNvPr id="5" name="标题 4">
            <a:extLst>
              <a:ext uri="{FF2B5EF4-FFF2-40B4-BE49-F238E27FC236}">
                <a16:creationId xmlns:a16="http://schemas.microsoft.com/office/drawing/2014/main" id="{3B39A601-2AF4-4B64-8192-8AB8B220C47C}"/>
              </a:ext>
            </a:extLst>
          </p:cNvPr>
          <p:cNvSpPr>
            <a:spLocks noGrp="1"/>
          </p:cNvSpPr>
          <p:nvPr>
            <p:ph type="title"/>
          </p:nvPr>
        </p:nvSpPr>
        <p:spPr/>
        <p:txBody>
          <a:bodyPr/>
          <a:lstStyle/>
          <a:p>
            <a:r>
              <a:rPr lang="en-US" altLang="zh-CN" dirty="0"/>
              <a:t>											</a:t>
            </a:r>
            <a:r>
              <a:rPr lang="zh-CN" altLang="en-US" dirty="0"/>
              <a:t>链接</a:t>
            </a:r>
          </a:p>
        </p:txBody>
      </p:sp>
    </p:spTree>
    <p:extLst>
      <p:ext uri="{BB962C8B-B14F-4D97-AF65-F5344CB8AC3E}">
        <p14:creationId xmlns:p14="http://schemas.microsoft.com/office/powerpoint/2010/main" val="24417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9571" y="413665"/>
            <a:ext cx="11709242" cy="6247864"/>
          </a:xfrm>
          <a:prstGeom prst="rect">
            <a:avLst/>
          </a:prstGeom>
        </p:spPr>
        <p:txBody>
          <a:bodyPr wrap="square">
            <a:spAutoFit/>
          </a:bodyPr>
          <a:lstStyle/>
          <a:p>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second.c</a:t>
            </a:r>
            <a:r>
              <a:rPr lang="en-US" altLang="zh-CN" sz="2000" b="1" dirty="0">
                <a:latin typeface="Courier New" panose="02070309020205020404" pitchFamily="49" charset="0"/>
                <a:cs typeface="Courier New" pitchFamily="49" charset="0"/>
              </a:rPr>
              <a:t>-by </a:t>
            </a:r>
            <a:r>
              <a:rPr lang="zh-CN" altLang="zh-CN" sz="2000" b="1" dirty="0">
                <a:latin typeface="Courier New" panose="02070309020205020404" pitchFamily="49" charset="0"/>
                <a:cs typeface="Courier New" pitchFamily="49" charset="0"/>
              </a:rPr>
              <a:t>乙</a:t>
            </a:r>
          </a:p>
          <a:p>
            <a:r>
              <a:rPr lang="en-US" altLang="zh-CN" sz="2000" b="1" dirty="0">
                <a:solidFill>
                  <a:srgbClr val="0000FF"/>
                </a:solidFill>
                <a:latin typeface="Courier New" panose="02070309020205020404" pitchFamily="49" charset="0"/>
                <a:cs typeface="Courier New" pitchFamily="49" charset="0"/>
              </a:rPr>
              <a:t>int </a:t>
            </a:r>
            <a:r>
              <a:rPr lang="en-US" altLang="zh-CN" sz="2000" b="1" dirty="0" err="1">
                <a:solidFill>
                  <a:srgbClr val="0000FF"/>
                </a:solidFill>
                <a:latin typeface="Courier New" panose="02070309020205020404" pitchFamily="49" charset="0"/>
                <a:cs typeface="Courier New" pitchFamily="49" charset="0"/>
              </a:rPr>
              <a:t>MyFact</a:t>
            </a:r>
            <a:r>
              <a:rPr lang="en-US" altLang="zh-CN" sz="2000" b="1" dirty="0">
                <a:solidFill>
                  <a:srgbClr val="0000FF"/>
                </a:solidFill>
                <a:latin typeface="Courier New" panose="02070309020205020404" pitchFamily="49" charset="0"/>
                <a:cs typeface="Courier New" pitchFamily="49" charset="0"/>
              </a:rPr>
              <a:t>(int n) </a:t>
            </a:r>
            <a:r>
              <a:rPr lang="en-US" altLang="zh-CN" sz="2000" dirty="0">
                <a:solidFill>
                  <a:srgbClr val="0000FF"/>
                </a:solidFill>
                <a:latin typeface="Courier New" panose="02070309020205020404" pitchFamily="49" charset="0"/>
                <a:cs typeface="Courier New" pitchFamily="49" charset="0"/>
              </a:rPr>
              <a:t>//</a:t>
            </a:r>
            <a:r>
              <a:rPr lang="zh-CN" altLang="en-US" sz="2000" b="1" dirty="0">
                <a:solidFill>
                  <a:srgbClr val="0000FF"/>
                </a:solidFill>
                <a:latin typeface="Courier New" panose="02070309020205020404" pitchFamily="49" charset="0"/>
                <a:cs typeface="Courier New" pitchFamily="49" charset="0"/>
              </a:rPr>
              <a:t>具有</a:t>
            </a:r>
            <a:r>
              <a:rPr lang="zh-CN" altLang="en-US" sz="2000" dirty="0">
                <a:solidFill>
                  <a:srgbClr val="0000FF"/>
                </a:solidFill>
                <a:latin typeface="Courier New" panose="02070309020205020404" pitchFamily="49" charset="0"/>
                <a:cs typeface="Courier New" pitchFamily="49" charset="0"/>
              </a:rPr>
              <a:t>外部链接或内部链接属性，被 </a:t>
            </a:r>
            <a:r>
              <a:rPr lang="en-US" altLang="zh-CN" sz="2000" dirty="0" err="1">
                <a:solidFill>
                  <a:srgbClr val="0000FF"/>
                </a:solidFill>
                <a:latin typeface="Courier New" panose="02070309020205020404" pitchFamily="49" charset="0"/>
                <a:ea typeface="宋体" pitchFamily="2" charset="-122"/>
                <a:cs typeface="Courier New" panose="02070309020205020404" pitchFamily="49" charset="0"/>
              </a:rPr>
              <a:t>first.c</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 </a:t>
            </a:r>
            <a:r>
              <a:rPr lang="zh-CN" altLang="en-US" sz="2000" dirty="0">
                <a:solidFill>
                  <a:srgbClr val="0000FF"/>
                </a:solidFill>
                <a:latin typeface="Courier New" panose="02070309020205020404" pitchFamily="49" charset="0"/>
                <a:ea typeface="宋体" pitchFamily="2" charset="-122"/>
                <a:cs typeface="Courier New" panose="02070309020205020404" pitchFamily="49" charset="0"/>
              </a:rPr>
              <a:t>中的调用外部</a:t>
            </a:r>
            <a:r>
              <a:rPr lang="zh-CN" altLang="en-US" sz="2000" dirty="0">
                <a:solidFill>
                  <a:srgbClr val="0000FF"/>
                </a:solidFill>
                <a:latin typeface="Courier New" panose="02070309020205020404" pitchFamily="49" charset="0"/>
                <a:cs typeface="Courier New" pitchFamily="49" charset="0"/>
              </a:rPr>
              <a:t>链接</a:t>
            </a:r>
            <a:endParaRPr lang="zh-CN" altLang="zh-CN" sz="2000" dirty="0">
              <a:solidFill>
                <a:srgbClr val="0000FF"/>
              </a:solidFill>
              <a:latin typeface="Courier New" panose="02070309020205020404" pitchFamily="49" charset="0"/>
              <a:ea typeface="宋体" pitchFamily="2" charset="-122"/>
              <a:cs typeface="Courier New" panose="02070309020205020404" pitchFamily="49" charset="0"/>
            </a:endParaRPr>
          </a:p>
          <a:p>
            <a:r>
              <a:rPr lang="en-US" altLang="zh-CN" sz="2000" b="1" dirty="0">
                <a:latin typeface="Courier New" panose="02070309020205020404" pitchFamily="49" charset="0"/>
                <a:cs typeface="Courier New" pitchFamily="49" charset="0"/>
              </a:rPr>
              <a:t>{</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a:solidFill>
                  <a:srgbClr val="0000FF"/>
                </a:solidFill>
                <a:latin typeface="Courier New" panose="02070309020205020404" pitchFamily="49" charset="0"/>
                <a:cs typeface="Courier New" pitchFamily="49" charset="0"/>
              </a:rPr>
              <a:t>extern int m; 			</a:t>
            </a:r>
            <a:r>
              <a:rPr lang="en-US" altLang="zh-CN" sz="2000" dirty="0">
                <a:solidFill>
                  <a:srgbClr val="0000FF"/>
                </a:solidFill>
                <a:latin typeface="Courier New" panose="02070309020205020404" pitchFamily="49" charset="0"/>
                <a:cs typeface="Courier New" pitchFamily="49" charset="0"/>
              </a:rPr>
              <a:t>//</a:t>
            </a:r>
            <a:r>
              <a:rPr lang="zh-CN" altLang="en-US" sz="2000" dirty="0">
                <a:solidFill>
                  <a:srgbClr val="0000FF"/>
                </a:solidFill>
                <a:latin typeface="Courier New" panose="02070309020205020404" pitchFamily="49" charset="0"/>
                <a:cs typeface="Courier New" panose="02070309020205020404" pitchFamily="49" charset="0"/>
              </a:rPr>
              <a:t>要求定义的</a:t>
            </a:r>
            <a:r>
              <a:rPr lang="en-US" altLang="zh-CN" sz="2000" dirty="0">
                <a:solidFill>
                  <a:srgbClr val="0000FF"/>
                </a:solidFill>
                <a:latin typeface="Courier New" panose="02070309020205020404" pitchFamily="49" charset="0"/>
                <a:cs typeface="Courier New" panose="02070309020205020404" pitchFamily="49" charset="0"/>
              </a:rPr>
              <a:t> m </a:t>
            </a:r>
            <a:r>
              <a:rPr lang="zh-CN" altLang="en-US" sz="2000" b="1" dirty="0">
                <a:solidFill>
                  <a:srgbClr val="0000FF"/>
                </a:solidFill>
                <a:latin typeface="Courier New" panose="02070309020205020404" pitchFamily="49" charset="0"/>
                <a:cs typeface="Courier New" panose="02070309020205020404" pitchFamily="49" charset="0"/>
              </a:rPr>
              <a:t>应</a:t>
            </a:r>
            <a:r>
              <a:rPr lang="zh-CN" altLang="zh-CN" sz="2000" b="1" dirty="0">
                <a:solidFill>
                  <a:srgbClr val="0000FF"/>
                </a:solidFill>
                <a:latin typeface="Courier New" panose="02070309020205020404" pitchFamily="49" charset="0"/>
                <a:cs typeface="Courier New" panose="02070309020205020404" pitchFamily="49" charset="0"/>
              </a:rPr>
              <a:t>具有</a:t>
            </a:r>
            <a:r>
              <a:rPr lang="zh-CN" altLang="zh-CN" sz="2000" dirty="0">
                <a:solidFill>
                  <a:srgbClr val="0000FF"/>
                </a:solidFill>
                <a:latin typeface="Courier New" panose="02070309020205020404" pitchFamily="49" charset="0"/>
                <a:cs typeface="Courier New" panose="02070309020205020404" pitchFamily="49" charset="0"/>
              </a:rPr>
              <a:t>外部链接属性</a:t>
            </a:r>
            <a:endParaRPr lang="zh-CN" altLang="zh-CN" sz="2000" b="1" dirty="0">
              <a:solidFill>
                <a:srgbClr val="0000FF"/>
              </a:solidFill>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f = 1;</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for(</a:t>
            </a:r>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i</a:t>
            </a:r>
            <a:r>
              <a:rPr lang="en-US" altLang="zh-CN" sz="2000" b="1" dirty="0">
                <a:latin typeface="Courier New" panose="02070309020205020404" pitchFamily="49" charset="0"/>
                <a:cs typeface="Courier New" pitchFamily="49" charset="0"/>
              </a:rPr>
              <a:t>=2; </a:t>
            </a:r>
            <a:r>
              <a:rPr lang="en-US" altLang="zh-CN" sz="2000" b="1" dirty="0" err="1">
                <a:latin typeface="Courier New" panose="02070309020205020404" pitchFamily="49" charset="0"/>
                <a:cs typeface="Courier New" pitchFamily="49" charset="0"/>
              </a:rPr>
              <a:t>i</a:t>
            </a:r>
            <a:r>
              <a:rPr lang="en-US" altLang="zh-CN" sz="2000" b="1" dirty="0">
                <a:latin typeface="Courier New" panose="02070309020205020404" pitchFamily="49" charset="0"/>
                <a:cs typeface="Courier New" pitchFamily="49" charset="0"/>
              </a:rPr>
              <a:t> &lt;= n; ++</a:t>
            </a:r>
            <a:r>
              <a:rPr lang="en-US" altLang="zh-CN" sz="2000" b="1" dirty="0" err="1">
                <a:latin typeface="Courier New" panose="02070309020205020404" pitchFamily="49" charset="0"/>
                <a:cs typeface="Courier New" pitchFamily="49" charset="0"/>
              </a:rPr>
              <a:t>i</a:t>
            </a:r>
            <a:r>
              <a:rPr lang="en-US" altLang="zh-CN" sz="2000" b="1" dirty="0">
                <a:latin typeface="Courier New" panose="02070309020205020404" pitchFamily="49" charset="0"/>
                <a:cs typeface="Courier New" pitchFamily="49" charset="0"/>
              </a:rPr>
              <a:t>) 	</a:t>
            </a:r>
            <a:r>
              <a:rPr lang="en-US" altLang="zh-CN" sz="2000" dirty="0">
                <a:latin typeface="Courier New" panose="02070309020205020404" pitchFamily="49" charset="0"/>
                <a:cs typeface="Courier New" pitchFamily="49" charset="0"/>
              </a:rPr>
              <a:t>//</a:t>
            </a:r>
            <a:r>
              <a:rPr lang="en-US" altLang="zh-CN" sz="2000" dirty="0" err="1">
                <a:latin typeface="Courier New" panose="02070309020205020404" pitchFamily="49" charset="0"/>
                <a:cs typeface="Courier New" pitchFamily="49" charset="0"/>
              </a:rPr>
              <a:t>i</a:t>
            </a:r>
            <a:r>
              <a:rPr lang="en-US" altLang="zh-CN" sz="2000" dirty="0">
                <a:latin typeface="Courier New" panose="02070309020205020404" pitchFamily="49" charset="0"/>
                <a:cs typeface="Courier New" pitchFamily="49" charset="0"/>
              </a:rPr>
              <a:t>, f, n</a:t>
            </a:r>
            <a:r>
              <a:rPr lang="zh-CN" altLang="zh-CN" sz="2000"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f *= </a:t>
            </a:r>
            <a:r>
              <a:rPr lang="en-US" altLang="zh-CN" sz="2000" b="1" dirty="0" err="1">
                <a:latin typeface="Courier New" panose="02070309020205020404" pitchFamily="49" charset="0"/>
                <a:cs typeface="Courier New" pitchFamily="49" charset="0"/>
              </a:rPr>
              <a:t>i</a:t>
            </a:r>
            <a:r>
              <a:rPr lang="en-US" altLang="zh-CN" sz="2000" b="1" dirty="0">
                <a:latin typeface="Courier New" panose="02070309020205020404" pitchFamily="49" charset="0"/>
                <a:cs typeface="Courier New" pitchFamily="49" charset="0"/>
              </a:rPr>
              <a:t>;</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a:solidFill>
                  <a:srgbClr val="0000FF"/>
                </a:solidFill>
                <a:latin typeface="Courier New" panose="02070309020205020404" pitchFamily="49" charset="0"/>
                <a:cs typeface="Courier New" pitchFamily="49" charset="0"/>
              </a:rPr>
              <a:t>return m*f;				</a:t>
            </a:r>
            <a:r>
              <a:rPr lang="en-US" altLang="zh-CN" sz="2000" dirty="0">
                <a:solidFill>
                  <a:srgbClr val="0000FF"/>
                </a:solidFill>
                <a:latin typeface="Courier New" panose="02070309020205020404" pitchFamily="49" charset="0"/>
                <a:cs typeface="Courier New" pitchFamily="49" charset="0"/>
              </a:rPr>
              <a:t>//</a:t>
            </a:r>
            <a:r>
              <a:rPr lang="zh-CN" altLang="en-US" sz="2000" dirty="0">
                <a:solidFill>
                  <a:srgbClr val="0000FF"/>
                </a:solidFill>
                <a:latin typeface="Courier New" panose="02070309020205020404" pitchFamily="49" charset="0"/>
                <a:cs typeface="Courier New" pitchFamily="49" charset="0"/>
              </a:rPr>
              <a:t>链接 </a:t>
            </a:r>
            <a:r>
              <a:rPr lang="en-US" altLang="zh-CN" sz="2000" dirty="0" err="1">
                <a:solidFill>
                  <a:srgbClr val="0000FF"/>
                </a:solidFill>
                <a:latin typeface="Courier New" panose="02070309020205020404" pitchFamily="49" charset="0"/>
                <a:ea typeface="宋体" pitchFamily="2" charset="-122"/>
                <a:cs typeface="Courier New" panose="02070309020205020404" pitchFamily="49" charset="0"/>
              </a:rPr>
              <a:t>first.c</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 </a:t>
            </a:r>
            <a:r>
              <a:rPr lang="zh-CN" altLang="en-US" sz="2000" dirty="0">
                <a:solidFill>
                  <a:srgbClr val="0000FF"/>
                </a:solidFill>
                <a:latin typeface="Courier New" panose="02070309020205020404" pitchFamily="49" charset="0"/>
                <a:ea typeface="宋体" pitchFamily="2" charset="-122"/>
                <a:cs typeface="Courier New" panose="02070309020205020404" pitchFamily="49" charset="0"/>
              </a:rPr>
              <a:t>中定义的 </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m </a:t>
            </a:r>
            <a:endParaRPr lang="zh-CN" altLang="zh-CN" sz="2000" dirty="0">
              <a:solidFill>
                <a:srgbClr val="0000FF"/>
              </a:solidFill>
              <a:latin typeface="Courier New" panose="02070309020205020404" pitchFamily="49" charset="0"/>
              <a:cs typeface="Courier New" pitchFamily="49" charset="0"/>
            </a:endParaRPr>
          </a:p>
          <a:p>
            <a:r>
              <a:rPr lang="zh-CN" altLang="zh-CN" sz="2000" b="1" dirty="0">
                <a:latin typeface="Courier New" pitchFamily="49" charset="0"/>
                <a:cs typeface="Courier New" pitchFamily="49" charset="0"/>
              </a:rPr>
              <a:t>}</a:t>
            </a:r>
          </a:p>
          <a:p>
            <a:r>
              <a:rPr lang="zh-CN" altLang="zh-CN" sz="2000" b="1" dirty="0">
                <a:latin typeface="Courier New" pitchFamily="49" charset="0"/>
                <a:cs typeface="Courier New" pitchFamily="49" charset="0"/>
              </a:rPr>
              <a:t>int MyMax(int n1, int n2, int n3)</a:t>
            </a:r>
            <a:r>
              <a:rPr lang="zh-CN" altLang="zh-CN" sz="2000" dirty="0">
                <a:latin typeface="Courier New" pitchFamily="49" charset="0"/>
                <a:cs typeface="Courier New" pitchFamily="49" charset="0"/>
              </a:rPr>
              <a:t>//</a:t>
            </a:r>
            <a:r>
              <a:rPr lang="zh-CN" altLang="en-US" sz="2000" b="1" dirty="0">
                <a:latin typeface="Courier New" panose="02070309020205020404" pitchFamily="49" charset="0"/>
                <a:cs typeface="Courier New" pitchFamily="49" charset="0"/>
              </a:rPr>
              <a:t>具有</a:t>
            </a:r>
            <a:r>
              <a:rPr lang="zh-CN" altLang="en-US" sz="2000" dirty="0">
                <a:latin typeface="Courier New" panose="02070309020205020404" pitchFamily="49" charset="0"/>
                <a:cs typeface="Courier New" pitchFamily="49" charset="0"/>
              </a:rPr>
              <a:t>外部链接或内部链接属性，</a:t>
            </a:r>
            <a:r>
              <a:rPr lang="zh-CN" altLang="zh-CN" sz="2000" dirty="0">
                <a:latin typeface="Courier New" pitchFamily="49" charset="0"/>
                <a:cs typeface="Courier New" pitchFamily="49" charset="0"/>
              </a:rPr>
              <a:t>没有被链接过</a:t>
            </a:r>
          </a:p>
          <a:p>
            <a:r>
              <a:rPr lang="zh-CN" altLang="zh-CN" sz="2000" b="1" dirty="0">
                <a:latin typeface="Courier New" pitchFamily="49" charset="0"/>
                <a:cs typeface="Courier New" pitchFamily="49" charset="0"/>
              </a:rPr>
              <a:t>{</a:t>
            </a:r>
          </a:p>
          <a:p>
            <a:r>
              <a:rPr lang="zh-CN" altLang="zh-CN" sz="2000" b="1" dirty="0">
                <a:latin typeface="Courier New" pitchFamily="49" charset="0"/>
                <a:cs typeface="Courier New" pitchFamily="49" charset="0"/>
              </a:rPr>
              <a:t>	int max;</a:t>
            </a:r>
          </a:p>
          <a:p>
            <a:r>
              <a:rPr lang="zh-CN" altLang="zh-CN" sz="2000" b="1" dirty="0">
                <a:latin typeface="Courier New" pitchFamily="49" charset="0"/>
                <a:cs typeface="Courier New" pitchFamily="49" charset="0"/>
              </a:rPr>
              <a:t>	if(n1 &gt;= n2)</a:t>
            </a:r>
          </a:p>
          <a:p>
            <a:r>
              <a:rPr lang="zh-CN" altLang="zh-CN" sz="2000" b="1" dirty="0">
                <a:latin typeface="Courier New" pitchFamily="49" charset="0"/>
                <a:cs typeface="Courier New" pitchFamily="49" charset="0"/>
              </a:rPr>
              <a:t>		</a:t>
            </a:r>
            <a:r>
              <a:rPr lang="pt-BR" altLang="zh-CN" sz="2000" b="1" dirty="0">
                <a:latin typeface="Courier New" panose="02070309020205020404" pitchFamily="49" charset="0"/>
                <a:cs typeface="Courier New" pitchFamily="49" charset="0"/>
              </a:rPr>
              <a:t>max = n1;</a:t>
            </a:r>
            <a:endParaRPr lang="zh-CN" altLang="zh-CN" sz="2000" b="1" dirty="0">
              <a:latin typeface="Courier New" panose="02070309020205020404" pitchFamily="49" charset="0"/>
              <a:cs typeface="Courier New" pitchFamily="49" charset="0"/>
            </a:endParaRPr>
          </a:p>
          <a:p>
            <a:r>
              <a:rPr lang="pt-BR" altLang="zh-CN" sz="2000" b="1" dirty="0">
                <a:latin typeface="Courier New" panose="02070309020205020404" pitchFamily="49" charset="0"/>
                <a:cs typeface="Courier New" pitchFamily="49" charset="0"/>
              </a:rPr>
              <a:t>	</a:t>
            </a:r>
            <a:r>
              <a:rPr lang="en-US" altLang="zh-CN" sz="2000" b="1" dirty="0">
                <a:latin typeface="Courier New" panose="02070309020205020404" pitchFamily="49" charset="0"/>
                <a:cs typeface="Courier New" pitchFamily="49" charset="0"/>
              </a:rPr>
              <a:t>else</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max = n2;</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if(max &lt; n3)</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max = n3;</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return max;</a:t>
            </a:r>
            <a:endParaRPr lang="zh-CN" altLang="zh-CN" sz="2000" b="1" dirty="0">
              <a:latin typeface="Courier New" pitchFamily="49" charset="0"/>
              <a:cs typeface="Courier New" pitchFamily="49" charset="0"/>
            </a:endParaRPr>
          </a:p>
          <a:p>
            <a:r>
              <a:rPr lang="zh-CN" altLang="zh-CN" sz="2000" b="1" dirty="0">
                <a:latin typeface="Courier New" pitchFamily="49" charset="0"/>
                <a:cs typeface="Courier New" pitchFamily="49" charset="0"/>
              </a:rPr>
              <a:t>}</a:t>
            </a:r>
          </a:p>
        </p:txBody>
      </p:sp>
      <p:sp>
        <p:nvSpPr>
          <p:cNvPr id="3" name="灯片编号占位符 5">
            <a:extLst>
              <a:ext uri="{FF2B5EF4-FFF2-40B4-BE49-F238E27FC236}">
                <a16:creationId xmlns:a16="http://schemas.microsoft.com/office/drawing/2014/main" id="{B4051894-8358-4204-9242-243460374E13}"/>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31DC46C-440D-4949-BC5C-328865BAE5E1}" type="slidenum">
              <a:rPr lang="en-US" altLang="zh-CN" sz="1200">
                <a:ea typeface="楷体_GB2312" pitchFamily="49" charset="-122"/>
              </a:rPr>
              <a:pPr algn="r" eaLnBrk="1" hangingPunct="1"/>
              <a:t>66</a:t>
            </a:fld>
            <a:endParaRPr lang="en-US" altLang="zh-CN" sz="1200">
              <a:ea typeface="楷体_GB2312" pitchFamily="49" charset="-122"/>
            </a:endParaRPr>
          </a:p>
        </p:txBody>
      </p:sp>
      <p:sp>
        <p:nvSpPr>
          <p:cNvPr id="5" name="标题 4">
            <a:extLst>
              <a:ext uri="{FF2B5EF4-FFF2-40B4-BE49-F238E27FC236}">
                <a16:creationId xmlns:a16="http://schemas.microsoft.com/office/drawing/2014/main" id="{5B931D22-521E-4608-8C13-A7A55571F983}"/>
              </a:ext>
            </a:extLst>
          </p:cNvPr>
          <p:cNvSpPr>
            <a:spLocks noGrp="1"/>
          </p:cNvSpPr>
          <p:nvPr>
            <p:ph type="title"/>
          </p:nvPr>
        </p:nvSpPr>
        <p:spPr>
          <a:xfrm>
            <a:off x="101773" y="76200"/>
            <a:ext cx="11986868" cy="615950"/>
          </a:xfrm>
        </p:spPr>
        <p:txBody>
          <a:bodyPr/>
          <a:lstStyle/>
          <a:p>
            <a:r>
              <a:rPr lang="en-US" altLang="zh-CN" dirty="0"/>
              <a:t>											</a:t>
            </a:r>
            <a:r>
              <a:rPr lang="zh-CN" altLang="en-US" dirty="0"/>
              <a:t>链接</a:t>
            </a:r>
          </a:p>
        </p:txBody>
      </p:sp>
    </p:spTree>
    <p:extLst>
      <p:ext uri="{BB962C8B-B14F-4D97-AF65-F5344CB8AC3E}">
        <p14:creationId xmlns:p14="http://schemas.microsoft.com/office/powerpoint/2010/main" val="402103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541" y="98630"/>
            <a:ext cx="12080872" cy="7478970"/>
          </a:xfrm>
          <a:prstGeom prst="rect">
            <a:avLst/>
          </a:prstGeom>
        </p:spPr>
        <p:txBody>
          <a:bodyPr wrap="square">
            <a:spAutoFit/>
          </a:bodyPr>
          <a:lstStyle/>
          <a:p>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first.c</a:t>
            </a:r>
            <a:r>
              <a:rPr lang="en-US" altLang="zh-CN" sz="2000" b="1" dirty="0">
                <a:latin typeface="Courier New" panose="02070309020205020404" pitchFamily="49" charset="0"/>
                <a:cs typeface="Courier New" pitchFamily="49" charset="0"/>
              </a:rPr>
              <a:t>-by </a:t>
            </a:r>
            <a:r>
              <a:rPr lang="zh-CN" altLang="zh-CN" sz="2000" b="1" dirty="0">
                <a:latin typeface="Courier New" panose="02070309020205020404" pitchFamily="49" charset="0"/>
                <a:cs typeface="Courier New" pitchFamily="49" charset="0"/>
              </a:rPr>
              <a:t>甲</a:t>
            </a:r>
          </a:p>
          <a:p>
            <a:r>
              <a:rPr lang="en-US" altLang="zh-CN" sz="2000" b="1" dirty="0">
                <a:latin typeface="Courier New" panose="02070309020205020404" pitchFamily="49" charset="0"/>
                <a:cs typeface="Courier New" pitchFamily="49" charset="0"/>
              </a:rPr>
              <a:t>#include &lt;</a:t>
            </a:r>
            <a:r>
              <a:rPr lang="en-US" altLang="zh-CN" sz="2000" b="1" dirty="0" err="1">
                <a:latin typeface="Courier New" panose="02070309020205020404" pitchFamily="49" charset="0"/>
                <a:cs typeface="Courier New" pitchFamily="49" charset="0"/>
              </a:rPr>
              <a:t>stdio.h</a:t>
            </a:r>
            <a:r>
              <a:rPr lang="en-US" altLang="zh-CN" sz="2000" b="1" dirty="0">
                <a:latin typeface="Courier New" panose="02070309020205020404" pitchFamily="49" charset="0"/>
                <a:cs typeface="Courier New" pitchFamily="49" charset="0"/>
              </a:rPr>
              <a:t>&gt;</a:t>
            </a:r>
            <a:endParaRPr lang="zh-CN" altLang="zh-CN" sz="2000" b="1" dirty="0">
              <a:latin typeface="Courier New" panose="02070309020205020404" pitchFamily="49" charset="0"/>
              <a:cs typeface="Courier New" pitchFamily="49" charset="0"/>
            </a:endParaRPr>
          </a:p>
          <a:p>
            <a:r>
              <a:rPr lang="en-US" altLang="zh-CN" sz="2000" b="1" dirty="0">
                <a:solidFill>
                  <a:srgbClr val="0000FF"/>
                </a:solidFill>
                <a:latin typeface="Courier New" panose="02070309020205020404" pitchFamily="49" charset="0"/>
                <a:cs typeface="Courier New" pitchFamily="49" charset="0"/>
              </a:rPr>
              <a:t>int m = 2;	</a:t>
            </a:r>
            <a:r>
              <a:rPr lang="en-US" altLang="zh-CN" sz="2000" dirty="0">
                <a:solidFill>
                  <a:srgbClr val="0000FF"/>
                </a:solidFill>
                <a:latin typeface="Courier New" panose="02070309020205020404" pitchFamily="49" charset="0"/>
                <a:cs typeface="Courier New" pitchFamily="49" charset="0"/>
              </a:rPr>
              <a:t>//</a:t>
            </a:r>
            <a:r>
              <a:rPr lang="zh-CN" altLang="en-US" sz="2000" b="1" dirty="0">
                <a:solidFill>
                  <a:srgbClr val="0000FF"/>
                </a:solidFill>
                <a:latin typeface="Courier New" panose="02070309020205020404" pitchFamily="49" charset="0"/>
                <a:cs typeface="Courier New" pitchFamily="49" charset="0"/>
              </a:rPr>
              <a:t>具有</a:t>
            </a:r>
            <a:r>
              <a:rPr lang="zh-CN" altLang="en-US" sz="2000" dirty="0">
                <a:solidFill>
                  <a:srgbClr val="0000FF"/>
                </a:solidFill>
                <a:latin typeface="Courier New" panose="02070309020205020404" pitchFamily="49" charset="0"/>
                <a:cs typeface="Courier New" pitchFamily="49" charset="0"/>
              </a:rPr>
              <a:t>外部链接或内部链接属性，</a:t>
            </a:r>
            <a:r>
              <a:rPr lang="zh-CN" altLang="zh-CN" sz="2000" dirty="0">
                <a:solidFill>
                  <a:srgbClr val="0000FF"/>
                </a:solidFill>
                <a:latin typeface="Courier New" panose="02070309020205020404" pitchFamily="49" charset="0"/>
                <a:cs typeface="Courier New" pitchFamily="49" charset="0"/>
              </a:rPr>
              <a:t>被</a:t>
            </a:r>
            <a:r>
              <a:rPr lang="en-US" altLang="zh-CN" sz="2000" dirty="0">
                <a:solidFill>
                  <a:srgbClr val="0000FF"/>
                </a:solidFill>
                <a:latin typeface="Courier New" panose="02070309020205020404" pitchFamily="49" charset="0"/>
                <a:cs typeface="Courier New" pitchFamily="49" charset="0"/>
              </a:rPr>
              <a:t> </a:t>
            </a:r>
            <a:r>
              <a:rPr lang="en-US" altLang="zh-CN" sz="2000" dirty="0" err="1">
                <a:solidFill>
                  <a:srgbClr val="0000FF"/>
                </a:solidFill>
                <a:latin typeface="Courier New" panose="02070309020205020404" pitchFamily="49" charset="0"/>
                <a:ea typeface="宋体" pitchFamily="2" charset="-122"/>
                <a:cs typeface="Courier New" panose="02070309020205020404" pitchFamily="49" charset="0"/>
              </a:rPr>
              <a:t>second.c</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 </a:t>
            </a:r>
            <a:r>
              <a:rPr lang="zh-CN" altLang="en-US" sz="2000" dirty="0">
                <a:solidFill>
                  <a:srgbClr val="0000FF"/>
                </a:solidFill>
                <a:latin typeface="Courier New" panose="02070309020205020404" pitchFamily="49" charset="0"/>
                <a:ea typeface="宋体" pitchFamily="2" charset="-122"/>
                <a:cs typeface="Courier New" panose="02070309020205020404" pitchFamily="49" charset="0"/>
              </a:rPr>
              <a:t>中的使用外部</a:t>
            </a:r>
            <a:r>
              <a:rPr lang="zh-CN" altLang="zh-CN" sz="2000" dirty="0">
                <a:solidFill>
                  <a:srgbClr val="0000FF"/>
                </a:solidFill>
                <a:latin typeface="Courier New" panose="02070309020205020404" pitchFamily="49" charset="0"/>
                <a:ea typeface="宋体" pitchFamily="2" charset="-122"/>
                <a:cs typeface="Courier New" panose="02070309020205020404" pitchFamily="49" charset="0"/>
              </a:rPr>
              <a:t>链</a:t>
            </a:r>
            <a:r>
              <a:rPr lang="zh-CN" altLang="zh-CN" sz="2000" dirty="0">
                <a:solidFill>
                  <a:srgbClr val="0000FF"/>
                </a:solidFill>
                <a:latin typeface="Courier New" panose="02070309020205020404" pitchFamily="49" charset="0"/>
                <a:cs typeface="Courier New" pitchFamily="49" charset="0"/>
              </a:rPr>
              <a:t>接</a:t>
            </a:r>
          </a:p>
          <a:p>
            <a:r>
              <a:rPr lang="en-US" altLang="zh-CN" sz="2000" b="1" dirty="0">
                <a:solidFill>
                  <a:srgbClr val="0000FF"/>
                </a:solidFill>
                <a:latin typeface="Courier New" panose="02070309020205020404" pitchFamily="49" charset="0"/>
                <a:cs typeface="Courier New" pitchFamily="49" charset="0"/>
              </a:rPr>
              <a:t>extern int </a:t>
            </a:r>
            <a:r>
              <a:rPr lang="en-US" altLang="zh-CN" sz="2000" b="1" dirty="0" err="1">
                <a:solidFill>
                  <a:srgbClr val="0000FF"/>
                </a:solidFill>
                <a:latin typeface="Courier New" panose="02070309020205020404" pitchFamily="49" charset="0"/>
                <a:cs typeface="Courier New" pitchFamily="49" charset="0"/>
              </a:rPr>
              <a:t>MyFact</a:t>
            </a:r>
            <a:r>
              <a:rPr lang="en-US" altLang="zh-CN" sz="2000" b="1" dirty="0">
                <a:solidFill>
                  <a:srgbClr val="0000FF"/>
                </a:solidFill>
                <a:latin typeface="Courier New" panose="02070309020205020404" pitchFamily="49" charset="0"/>
                <a:cs typeface="Courier New" pitchFamily="49" charset="0"/>
              </a:rPr>
              <a:t> (int); </a:t>
            </a:r>
            <a:r>
              <a:rPr lang="en-US" altLang="zh-CN" sz="2000" dirty="0">
                <a:solidFill>
                  <a:srgbClr val="0000FF"/>
                </a:solidFill>
                <a:latin typeface="Courier New" panose="02070309020205020404" pitchFamily="49" charset="0"/>
                <a:cs typeface="Courier New" pitchFamily="49" charset="0"/>
              </a:rPr>
              <a:t>//</a:t>
            </a:r>
            <a:r>
              <a:rPr lang="zh-CN" altLang="en-US" sz="2000" dirty="0">
                <a:solidFill>
                  <a:srgbClr val="0000FF"/>
                </a:solidFill>
                <a:latin typeface="Courier New" panose="02070309020205020404" pitchFamily="49" charset="0"/>
                <a:cs typeface="Courier New" panose="02070309020205020404" pitchFamily="49" charset="0"/>
              </a:rPr>
              <a:t>要求定义的</a:t>
            </a:r>
            <a:r>
              <a:rPr lang="en-US" altLang="zh-CN" sz="2000" dirty="0">
                <a:solidFill>
                  <a:srgbClr val="0000FF"/>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MyFact</a:t>
            </a:r>
            <a:r>
              <a:rPr lang="en-US" altLang="zh-CN" sz="2000" dirty="0">
                <a:solidFill>
                  <a:srgbClr val="0000FF"/>
                </a:solidFill>
                <a:latin typeface="Courier New" panose="02070309020205020404" pitchFamily="49" charset="0"/>
                <a:cs typeface="Courier New" panose="02070309020205020404" pitchFamily="49" charset="0"/>
              </a:rPr>
              <a:t> </a:t>
            </a:r>
            <a:r>
              <a:rPr lang="zh-CN" altLang="en-US" sz="2000" b="1" dirty="0">
                <a:solidFill>
                  <a:srgbClr val="0000FF"/>
                </a:solidFill>
                <a:latin typeface="Courier New" panose="02070309020205020404" pitchFamily="49" charset="0"/>
                <a:cs typeface="Courier New" panose="02070309020205020404" pitchFamily="49" charset="0"/>
              </a:rPr>
              <a:t>应</a:t>
            </a:r>
            <a:r>
              <a:rPr lang="zh-CN" altLang="zh-CN" sz="2000" b="1" dirty="0">
                <a:solidFill>
                  <a:srgbClr val="0000FF"/>
                </a:solidFill>
                <a:latin typeface="Courier New" panose="02070309020205020404" pitchFamily="49" charset="0"/>
                <a:cs typeface="Courier New" panose="02070309020205020404" pitchFamily="49" charset="0"/>
              </a:rPr>
              <a:t>具有</a:t>
            </a:r>
            <a:r>
              <a:rPr lang="zh-CN" altLang="zh-CN" sz="2000" dirty="0">
                <a:solidFill>
                  <a:srgbClr val="0000FF"/>
                </a:solidFill>
                <a:latin typeface="Courier New" panose="02070309020205020404" pitchFamily="49" charset="0"/>
                <a:cs typeface="Courier New" panose="02070309020205020404" pitchFamily="49" charset="0"/>
              </a:rPr>
              <a:t>外部链接属性</a:t>
            </a:r>
            <a:endParaRPr lang="zh-CN" altLang="zh-CN" sz="2000" b="1" dirty="0">
              <a:solidFill>
                <a:srgbClr val="0000FF"/>
              </a:solidFill>
              <a:latin typeface="Courier New" panose="02070309020205020404" pitchFamily="49" charset="0"/>
              <a:cs typeface="Courier New" pitchFamily="49" charset="0"/>
            </a:endParaRPr>
          </a:p>
          <a:p>
            <a:r>
              <a:rPr lang="en-US" altLang="zh-CN" sz="2000" b="1" dirty="0">
                <a:solidFill>
                  <a:srgbClr val="FF0000"/>
                </a:solidFill>
                <a:latin typeface="Courier New" panose="02070309020205020404" pitchFamily="49" charset="0"/>
                <a:cs typeface="Courier New" pitchFamily="49" charset="0"/>
              </a:rPr>
              <a:t>static int </a:t>
            </a:r>
            <a:r>
              <a:rPr lang="en-US" altLang="zh-CN" sz="2000" b="1" dirty="0" err="1">
                <a:solidFill>
                  <a:srgbClr val="FF0000"/>
                </a:solidFill>
                <a:latin typeface="Courier New" panose="02070309020205020404" pitchFamily="49" charset="0"/>
                <a:cs typeface="Courier New" pitchFamily="49" charset="0"/>
              </a:rPr>
              <a:t>MyMax</a:t>
            </a:r>
            <a:r>
              <a:rPr lang="en-US" altLang="zh-CN" sz="2000" b="1" dirty="0">
                <a:solidFill>
                  <a:srgbClr val="FF0000"/>
                </a:solidFill>
                <a:latin typeface="Courier New" panose="02070309020205020404" pitchFamily="49" charset="0"/>
                <a:cs typeface="Courier New" pitchFamily="49" charset="0"/>
              </a:rPr>
              <a:t>(int, int, int); </a:t>
            </a:r>
            <a:r>
              <a:rPr lang="en-US" altLang="zh-CN" sz="2000" dirty="0">
                <a:solidFill>
                  <a:srgbClr val="FF0000"/>
                </a:solidFill>
                <a:latin typeface="Courier New" panose="02070309020205020404" pitchFamily="49" charset="0"/>
                <a:cs typeface="Courier New" pitchFamily="49" charset="0"/>
              </a:rPr>
              <a:t>//</a:t>
            </a:r>
            <a:r>
              <a:rPr lang="zh-CN" altLang="en-US" sz="2000" dirty="0">
                <a:solidFill>
                  <a:srgbClr val="FF0000"/>
                </a:solidFill>
                <a:latin typeface="Courier New" panose="02070309020205020404" pitchFamily="49" charset="0"/>
                <a:cs typeface="Courier New" panose="02070309020205020404" pitchFamily="49" charset="0"/>
              </a:rPr>
              <a:t>要求定义的</a:t>
            </a:r>
            <a:r>
              <a:rPr lang="en-US" altLang="zh-CN" sz="2000" dirty="0">
                <a:solidFill>
                  <a:srgbClr val="FF0000"/>
                </a:solidFill>
                <a:latin typeface="Courier New" panose="02070309020205020404" pitchFamily="49" charset="0"/>
                <a:cs typeface="Courier New" panose="02070309020205020404" pitchFamily="49" charset="0"/>
              </a:rPr>
              <a:t> </a:t>
            </a:r>
            <a:r>
              <a:rPr lang="en-US" altLang="zh-CN" sz="2000" dirty="0" err="1">
                <a:solidFill>
                  <a:srgbClr val="FF0000"/>
                </a:solidFill>
                <a:latin typeface="Courier New" panose="02070309020205020404" pitchFamily="49" charset="0"/>
                <a:cs typeface="Courier New" panose="02070309020205020404" pitchFamily="49" charset="0"/>
              </a:rPr>
              <a:t>MyMax</a:t>
            </a:r>
            <a:r>
              <a:rPr lang="en-US" altLang="zh-CN" sz="2000" dirty="0">
                <a:solidFill>
                  <a:srgbClr val="FF0000"/>
                </a:solidFill>
                <a:latin typeface="Courier New" panose="02070309020205020404" pitchFamily="49" charset="0"/>
                <a:cs typeface="Courier New" panose="02070309020205020404" pitchFamily="49" charset="0"/>
              </a:rPr>
              <a:t> </a:t>
            </a:r>
            <a:r>
              <a:rPr lang="zh-CN" altLang="en-US" sz="2000" b="1" dirty="0">
                <a:solidFill>
                  <a:srgbClr val="FF0000"/>
                </a:solidFill>
                <a:latin typeface="Courier New" panose="02070309020205020404" pitchFamily="49" charset="0"/>
                <a:cs typeface="Courier New" panose="02070309020205020404" pitchFamily="49" charset="0"/>
              </a:rPr>
              <a:t>应</a:t>
            </a:r>
            <a:r>
              <a:rPr lang="zh-CN" altLang="zh-CN" sz="2000" b="1" dirty="0">
                <a:solidFill>
                  <a:srgbClr val="FF0000"/>
                </a:solidFill>
                <a:latin typeface="Courier New" panose="02070309020205020404" pitchFamily="49" charset="0"/>
                <a:cs typeface="Courier New" panose="02070309020205020404" pitchFamily="49" charset="0"/>
              </a:rPr>
              <a:t>具有</a:t>
            </a:r>
            <a:r>
              <a:rPr lang="zh-CN" altLang="zh-CN" sz="2000" dirty="0">
                <a:solidFill>
                  <a:srgbClr val="FF0000"/>
                </a:solidFill>
                <a:latin typeface="Courier New" panose="02070309020205020404" pitchFamily="49" charset="0"/>
                <a:cs typeface="Courier New" panose="02070309020205020404" pitchFamily="49" charset="0"/>
              </a:rPr>
              <a:t>内部链接属性</a:t>
            </a:r>
          </a:p>
          <a:p>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main()</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n1, n2, n3;</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scanf</a:t>
            </a:r>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d%d%d</a:t>
            </a:r>
            <a:r>
              <a:rPr lang="en-US" altLang="zh-CN" sz="2000" b="1" dirty="0">
                <a:latin typeface="Courier New" panose="02070309020205020404" pitchFamily="49" charset="0"/>
                <a:cs typeface="Courier New" pitchFamily="49" charset="0"/>
              </a:rPr>
              <a:t>", &amp;n1, &amp;n2, &amp;n3); 	</a:t>
            </a:r>
            <a:r>
              <a:rPr lang="en-US" altLang="zh-CN" sz="2000" dirty="0">
                <a:latin typeface="Courier New" panose="02070309020205020404" pitchFamily="49" charset="0"/>
                <a:cs typeface="Courier New" pitchFamily="49" charset="0"/>
              </a:rPr>
              <a:t>//n1, n2, n3, max, f</a:t>
            </a:r>
            <a:r>
              <a:rPr lang="zh-CN" altLang="zh-CN" sz="2000"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a:t>
            </a:r>
            <a:r>
              <a:rPr lang="en-US" altLang="zh-CN" sz="2000" b="1" dirty="0">
                <a:solidFill>
                  <a:srgbClr val="FF0000"/>
                </a:solidFill>
                <a:latin typeface="Courier New" panose="02070309020205020404" pitchFamily="49" charset="0"/>
                <a:cs typeface="Courier New" pitchFamily="49" charset="0"/>
              </a:rPr>
              <a:t>int max = </a:t>
            </a:r>
            <a:r>
              <a:rPr lang="en-US" altLang="zh-CN" sz="2000" b="1" dirty="0" err="1">
                <a:solidFill>
                  <a:srgbClr val="FF0000"/>
                </a:solidFill>
                <a:latin typeface="Courier New" panose="02070309020205020404" pitchFamily="49" charset="0"/>
                <a:cs typeface="Courier New" pitchFamily="49" charset="0"/>
              </a:rPr>
              <a:t>MyMax</a:t>
            </a:r>
            <a:r>
              <a:rPr lang="en-US" altLang="zh-CN" sz="2000" b="1" dirty="0">
                <a:solidFill>
                  <a:srgbClr val="FF0000"/>
                </a:solidFill>
                <a:latin typeface="Courier New" panose="02070309020205020404" pitchFamily="49" charset="0"/>
                <a:cs typeface="Courier New" pitchFamily="49" charset="0"/>
              </a:rPr>
              <a:t>(n1, n2, n3); 	</a:t>
            </a:r>
            <a:r>
              <a:rPr lang="en-US" altLang="zh-CN" sz="2000" dirty="0">
                <a:solidFill>
                  <a:srgbClr val="FF0000"/>
                </a:solidFill>
                <a:latin typeface="Courier New" panose="02070309020205020404" pitchFamily="49" charset="0"/>
                <a:cs typeface="Courier New" pitchFamily="49" charset="0"/>
              </a:rPr>
              <a:t>//</a:t>
            </a:r>
            <a:r>
              <a:rPr lang="zh-CN" altLang="en-US" sz="2000" dirty="0">
                <a:solidFill>
                  <a:srgbClr val="FF0000"/>
                </a:solidFill>
                <a:latin typeface="Courier New" panose="02070309020205020404" pitchFamily="49" charset="0"/>
                <a:cs typeface="Courier New" pitchFamily="49" charset="0"/>
              </a:rPr>
              <a:t>链接下面定义的 </a:t>
            </a:r>
            <a:r>
              <a:rPr lang="en-US" altLang="zh-CN" sz="2000" dirty="0" err="1">
                <a:solidFill>
                  <a:srgbClr val="FF0000"/>
                </a:solidFill>
                <a:latin typeface="Courier New" panose="02070309020205020404" pitchFamily="49" charset="0"/>
                <a:cs typeface="Courier New" pitchFamily="49" charset="0"/>
              </a:rPr>
              <a:t>MyMax</a:t>
            </a:r>
            <a:endParaRPr lang="zh-CN" altLang="zh-CN" sz="2000" dirty="0">
              <a:solidFill>
                <a:srgbClr val="FF0000"/>
              </a:solidFill>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a:solidFill>
                  <a:srgbClr val="0000FF"/>
                </a:solidFill>
                <a:latin typeface="Courier New" panose="02070309020205020404" pitchFamily="49" charset="0"/>
                <a:cs typeface="Courier New" pitchFamily="49" charset="0"/>
              </a:rPr>
              <a:t>int f = </a:t>
            </a:r>
            <a:r>
              <a:rPr lang="en-US" altLang="zh-CN" sz="2000" b="1" dirty="0" err="1">
                <a:solidFill>
                  <a:srgbClr val="0000FF"/>
                </a:solidFill>
                <a:latin typeface="Courier New" panose="02070309020205020404" pitchFamily="49" charset="0"/>
                <a:cs typeface="Courier New" pitchFamily="49" charset="0"/>
              </a:rPr>
              <a:t>MyFact</a:t>
            </a:r>
            <a:r>
              <a:rPr lang="en-US" altLang="zh-CN" sz="2000" b="1" dirty="0">
                <a:solidFill>
                  <a:srgbClr val="0000FF"/>
                </a:solidFill>
                <a:latin typeface="Courier New" panose="02070309020205020404" pitchFamily="49" charset="0"/>
                <a:cs typeface="Courier New" pitchFamily="49" charset="0"/>
              </a:rPr>
              <a:t> (max); 	</a:t>
            </a:r>
            <a:r>
              <a:rPr lang="en-US" altLang="zh-CN" sz="2000" dirty="0">
                <a:solidFill>
                  <a:srgbClr val="0000FF"/>
                </a:solidFill>
                <a:latin typeface="Courier New" panose="02070309020205020404" pitchFamily="49" charset="0"/>
                <a:cs typeface="Courier New" pitchFamily="49" charset="0"/>
              </a:rPr>
              <a:t>//</a:t>
            </a:r>
            <a:r>
              <a:rPr lang="zh-CN" altLang="en-US" sz="2000" dirty="0">
                <a:solidFill>
                  <a:srgbClr val="0000FF"/>
                </a:solidFill>
                <a:latin typeface="Courier New" panose="02070309020205020404" pitchFamily="49" charset="0"/>
                <a:cs typeface="Courier New" pitchFamily="49" charset="0"/>
              </a:rPr>
              <a:t>链接 </a:t>
            </a:r>
            <a:r>
              <a:rPr lang="en-US" altLang="zh-CN" sz="2000" dirty="0" err="1">
                <a:solidFill>
                  <a:srgbClr val="0000FF"/>
                </a:solidFill>
                <a:latin typeface="Courier New" panose="02070309020205020404" pitchFamily="49" charset="0"/>
                <a:ea typeface="宋体" pitchFamily="2" charset="-122"/>
                <a:cs typeface="Courier New" panose="02070309020205020404" pitchFamily="49" charset="0"/>
              </a:rPr>
              <a:t>second.c</a:t>
            </a:r>
            <a:r>
              <a:rPr lang="en-US" altLang="zh-CN" sz="2000" dirty="0">
                <a:solidFill>
                  <a:srgbClr val="0000FF"/>
                </a:solidFill>
                <a:latin typeface="Courier New" panose="02070309020205020404" pitchFamily="49" charset="0"/>
                <a:ea typeface="宋体" pitchFamily="2" charset="-122"/>
                <a:cs typeface="Courier New" panose="02070309020205020404" pitchFamily="49" charset="0"/>
              </a:rPr>
              <a:t> </a:t>
            </a:r>
            <a:r>
              <a:rPr lang="zh-CN" altLang="en-US" sz="2000" dirty="0">
                <a:solidFill>
                  <a:srgbClr val="0000FF"/>
                </a:solidFill>
                <a:latin typeface="Courier New" panose="02070309020205020404" pitchFamily="49" charset="0"/>
                <a:ea typeface="宋体" pitchFamily="2" charset="-122"/>
                <a:cs typeface="Courier New" panose="02070309020205020404" pitchFamily="49" charset="0"/>
              </a:rPr>
              <a:t>中定义的 </a:t>
            </a:r>
            <a:r>
              <a:rPr lang="en-US" altLang="zh-CN" sz="2000" dirty="0" err="1">
                <a:solidFill>
                  <a:srgbClr val="0000FF"/>
                </a:solidFill>
                <a:latin typeface="Courier New" panose="02070309020205020404" pitchFamily="49" charset="0"/>
                <a:cs typeface="Courier New" pitchFamily="49" charset="0"/>
              </a:rPr>
              <a:t>MyFact</a:t>
            </a:r>
            <a:endParaRPr lang="zh-CN" altLang="zh-CN" sz="2000" dirty="0">
              <a:solidFill>
                <a:srgbClr val="0000FF"/>
              </a:solidFill>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printf</a:t>
            </a:r>
            <a:r>
              <a:rPr lang="en-US" altLang="zh-CN" sz="2000" b="1" dirty="0">
                <a:latin typeface="Courier New" panose="02070309020205020404" pitchFamily="49" charset="0"/>
                <a:cs typeface="Courier New" pitchFamily="49" charset="0"/>
              </a:rPr>
              <a:t>("The factorial of max. is: %d \n", f);</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return 0;</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a:t>
            </a:r>
          </a:p>
          <a:p>
            <a:r>
              <a:rPr lang="en-US" altLang="zh-CN" sz="2000" b="1" dirty="0">
                <a:solidFill>
                  <a:srgbClr val="FF0000"/>
                </a:solidFill>
                <a:latin typeface="Courier New" panose="02070309020205020404" pitchFamily="49" charset="0"/>
                <a:cs typeface="Courier New" pitchFamily="49" charset="0"/>
              </a:rPr>
              <a:t>static int </a:t>
            </a:r>
            <a:r>
              <a:rPr lang="en-US" altLang="zh-CN" sz="2000" b="1" dirty="0" err="1">
                <a:solidFill>
                  <a:srgbClr val="FF0000"/>
                </a:solidFill>
                <a:latin typeface="Courier New" panose="02070309020205020404" pitchFamily="49" charset="0"/>
                <a:cs typeface="Courier New" pitchFamily="49" charset="0"/>
              </a:rPr>
              <a:t>MyMax</a:t>
            </a:r>
            <a:r>
              <a:rPr lang="en-US" altLang="zh-CN" sz="2000" b="1" dirty="0">
                <a:solidFill>
                  <a:srgbClr val="FF0000"/>
                </a:solidFill>
                <a:latin typeface="Courier New" panose="02070309020205020404" pitchFamily="49" charset="0"/>
                <a:cs typeface="Courier New" pitchFamily="49" charset="0"/>
              </a:rPr>
              <a:t>(int n1, int n2, int n3</a:t>
            </a:r>
            <a:r>
              <a:rPr lang="en-US" altLang="zh-CN" sz="2000" dirty="0">
                <a:solidFill>
                  <a:srgbClr val="FF0000"/>
                </a:solidFill>
                <a:latin typeface="Courier New" panose="02070309020205020404" pitchFamily="49" charset="0"/>
                <a:cs typeface="Courier New" pitchFamily="49" charset="0"/>
              </a:rPr>
              <a:t>)//</a:t>
            </a:r>
            <a:r>
              <a:rPr lang="zh-CN" altLang="en-US" sz="2000" dirty="0">
                <a:solidFill>
                  <a:srgbClr val="FF0000"/>
                </a:solidFill>
                <a:latin typeface="Courier New" panose="02070309020205020404" pitchFamily="49" charset="0"/>
                <a:cs typeface="Courier New" panose="02070309020205020404" pitchFamily="49" charset="0"/>
              </a:rPr>
              <a:t>仅</a:t>
            </a:r>
            <a:r>
              <a:rPr lang="zh-CN" altLang="zh-CN" sz="2000" dirty="0">
                <a:solidFill>
                  <a:srgbClr val="FF0000"/>
                </a:solidFill>
                <a:latin typeface="Courier New" panose="02070309020205020404" pitchFamily="49" charset="0"/>
                <a:cs typeface="Courier New" pitchFamily="49" charset="0"/>
              </a:rPr>
              <a:t>具有内部链接属性</a:t>
            </a:r>
            <a:r>
              <a:rPr lang="zh-CN" altLang="en-US" sz="2000" dirty="0">
                <a:solidFill>
                  <a:srgbClr val="FF0000"/>
                </a:solidFill>
                <a:latin typeface="Courier New" panose="02070309020205020404" pitchFamily="49" charset="0"/>
                <a:cs typeface="Courier New" pitchFamily="49" charset="0"/>
              </a:rPr>
              <a:t>，</a:t>
            </a:r>
            <a:r>
              <a:rPr lang="zh-CN" altLang="zh-CN" sz="2000" dirty="0">
                <a:solidFill>
                  <a:srgbClr val="FF0000"/>
                </a:solidFill>
                <a:latin typeface="Courier New" panose="02070309020205020404" pitchFamily="49" charset="0"/>
                <a:cs typeface="Courier New" pitchFamily="49" charset="0"/>
              </a:rPr>
              <a:t>被</a:t>
            </a:r>
            <a:r>
              <a:rPr lang="zh-CN" altLang="en-US" sz="2000" dirty="0">
                <a:solidFill>
                  <a:srgbClr val="FF0000"/>
                </a:solidFill>
                <a:latin typeface="Courier New" panose="02070309020205020404" pitchFamily="49" charset="0"/>
                <a:cs typeface="Courier New" pitchFamily="49" charset="0"/>
              </a:rPr>
              <a:t>上面的调用内部</a:t>
            </a:r>
            <a:r>
              <a:rPr lang="zh-CN" altLang="zh-CN" sz="2000" dirty="0">
                <a:solidFill>
                  <a:srgbClr val="FF0000"/>
                </a:solidFill>
                <a:latin typeface="Courier New" panose="02070309020205020404" pitchFamily="49" charset="0"/>
                <a:cs typeface="Courier New" pitchFamily="49" charset="0"/>
              </a:rPr>
              <a:t>链接</a:t>
            </a:r>
          </a:p>
          <a:p>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int</a:t>
            </a:r>
            <a:r>
              <a:rPr lang="en-US" altLang="zh-CN" sz="2000" b="1" dirty="0">
                <a:latin typeface="Courier New" panose="02070309020205020404" pitchFamily="49" charset="0"/>
                <a:cs typeface="Courier New" pitchFamily="49" charset="0"/>
              </a:rPr>
              <a:t> max; </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if(n1 &gt;= n2)	// n1, n2</a:t>
            </a:r>
            <a:r>
              <a:rPr lang="zh-CN" altLang="zh-CN" sz="2000" b="1"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max = n1;	// max</a:t>
            </a:r>
            <a:r>
              <a:rPr lang="zh-CN" altLang="zh-CN" sz="2000" b="1"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else</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max = n2;</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if(max &lt; n3)	// n3</a:t>
            </a:r>
            <a:r>
              <a:rPr lang="zh-CN" altLang="zh-CN" sz="2000" b="1" dirty="0">
                <a:latin typeface="Courier New" panose="02070309020205020404" pitchFamily="49" charset="0"/>
                <a:cs typeface="Courier New" pitchFamily="49" charset="0"/>
              </a:rPr>
              <a:t>无链接</a:t>
            </a:r>
          </a:p>
          <a:p>
            <a:r>
              <a:rPr lang="en-US" altLang="zh-CN" sz="2000" b="1" dirty="0">
                <a:latin typeface="Courier New" panose="02070309020205020404" pitchFamily="49" charset="0"/>
                <a:cs typeface="Courier New" pitchFamily="49" charset="0"/>
              </a:rPr>
              <a:t>		max = n3;</a:t>
            </a:r>
            <a:endParaRPr lang="zh-CN" altLang="zh-CN" sz="2000" b="1" dirty="0">
              <a:latin typeface="Courier New" panose="02070309020205020404" pitchFamily="49" charset="0"/>
              <a:cs typeface="Courier New" pitchFamily="49" charset="0"/>
            </a:endParaRPr>
          </a:p>
          <a:p>
            <a:r>
              <a:rPr lang="en-US" altLang="zh-CN" sz="2000" b="1" dirty="0">
                <a:latin typeface="Courier New" panose="02070309020205020404" pitchFamily="49" charset="0"/>
                <a:cs typeface="Courier New" pitchFamily="49" charset="0"/>
              </a:rPr>
              <a:t>	return max;</a:t>
            </a:r>
            <a:endParaRPr lang="zh-CN" altLang="zh-CN" sz="2000" b="1" dirty="0">
              <a:latin typeface="Courier New" pitchFamily="49" charset="0"/>
              <a:cs typeface="Courier New" pitchFamily="49" charset="0"/>
            </a:endParaRPr>
          </a:p>
          <a:p>
            <a:r>
              <a:rPr lang="zh-CN" altLang="zh-CN" sz="2000" b="1" dirty="0">
                <a:latin typeface="Courier New" pitchFamily="49" charset="0"/>
                <a:cs typeface="Courier New" pitchFamily="49" charset="0"/>
              </a:rPr>
              <a:t>}</a:t>
            </a:r>
          </a:p>
          <a:p>
            <a:endParaRPr lang="zh-CN" altLang="zh-CN" sz="2000" b="1" dirty="0">
              <a:latin typeface="Courier New" pitchFamily="49" charset="0"/>
              <a:cs typeface="Courier New" pitchFamily="49" charset="0"/>
            </a:endParaRPr>
          </a:p>
        </p:txBody>
      </p:sp>
      <p:sp>
        <p:nvSpPr>
          <p:cNvPr id="3" name="灯片编号占位符 5">
            <a:extLst>
              <a:ext uri="{FF2B5EF4-FFF2-40B4-BE49-F238E27FC236}">
                <a16:creationId xmlns:a16="http://schemas.microsoft.com/office/drawing/2014/main" id="{0DE1252E-E1E3-425B-ACE1-0C683DF00750}"/>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31DC46C-440D-4949-BC5C-328865BAE5E1}" type="slidenum">
              <a:rPr lang="en-US" altLang="zh-CN" sz="1200">
                <a:ea typeface="楷体_GB2312" pitchFamily="49" charset="-122"/>
              </a:rPr>
              <a:pPr algn="r" eaLnBrk="1" hangingPunct="1"/>
              <a:t>67</a:t>
            </a:fld>
            <a:endParaRPr lang="en-US" altLang="zh-CN" sz="1200">
              <a:ea typeface="楷体_GB2312" pitchFamily="49" charset="-122"/>
            </a:endParaRPr>
          </a:p>
        </p:txBody>
      </p:sp>
      <p:sp>
        <p:nvSpPr>
          <p:cNvPr id="5" name="标题 4">
            <a:extLst>
              <a:ext uri="{FF2B5EF4-FFF2-40B4-BE49-F238E27FC236}">
                <a16:creationId xmlns:a16="http://schemas.microsoft.com/office/drawing/2014/main" id="{C97F83B6-B7FE-4688-B777-D0414B1969EF}"/>
              </a:ext>
            </a:extLst>
          </p:cNvPr>
          <p:cNvSpPr>
            <a:spLocks noGrp="1"/>
          </p:cNvSpPr>
          <p:nvPr>
            <p:ph type="title"/>
          </p:nvPr>
        </p:nvSpPr>
        <p:spPr>
          <a:xfrm>
            <a:off x="101773" y="76200"/>
            <a:ext cx="11986868" cy="615950"/>
          </a:xfrm>
        </p:spPr>
        <p:txBody>
          <a:bodyPr/>
          <a:lstStyle/>
          <a:p>
            <a:r>
              <a:rPr lang="en-US" altLang="zh-CN" dirty="0"/>
              <a:t>											</a:t>
            </a:r>
            <a:r>
              <a:rPr lang="zh-CN" altLang="en-US" dirty="0"/>
              <a:t>链接</a:t>
            </a:r>
          </a:p>
        </p:txBody>
      </p:sp>
    </p:spTree>
    <p:extLst>
      <p:ext uri="{BB962C8B-B14F-4D97-AF65-F5344CB8AC3E}">
        <p14:creationId xmlns:p14="http://schemas.microsoft.com/office/powerpoint/2010/main" val="2829919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标识符的属性</a:t>
            </a:r>
          </a:p>
        </p:txBody>
      </p:sp>
      <p:sp>
        <p:nvSpPr>
          <p:cNvPr id="49155" name="内容占位符 2"/>
          <p:cNvSpPr>
            <a:spLocks noGrp="1"/>
          </p:cNvSpPr>
          <p:nvPr>
            <p:ph idx="1"/>
          </p:nvPr>
        </p:nvSpPr>
        <p:spPr/>
        <p:txBody>
          <a:bodyPr/>
          <a:lstStyle/>
          <a:p>
            <a:r>
              <a:rPr lang="zh-CN" altLang="en-US" dirty="0"/>
              <a:t>作用域（</a:t>
            </a:r>
            <a:r>
              <a:rPr lang="pt-BR" altLang="zh-CN" dirty="0"/>
              <a:t>scope</a:t>
            </a:r>
            <a:r>
              <a:rPr lang="zh-CN" altLang="en-US" dirty="0"/>
              <a:t>）</a:t>
            </a:r>
            <a:endParaRPr lang="en-US" altLang="zh-CN" dirty="0"/>
          </a:p>
          <a:p>
            <a:pPr lvl="1"/>
            <a:r>
              <a:rPr lang="zh-CN" altLang="en-US" b="0" dirty="0"/>
              <a:t>链接（</a:t>
            </a:r>
            <a:r>
              <a:rPr lang="en-US" altLang="zh-CN" b="0" dirty="0"/>
              <a:t>linkage</a:t>
            </a:r>
            <a:r>
              <a:rPr lang="zh-CN" altLang="en-US" b="0" dirty="0"/>
              <a:t>）</a:t>
            </a:r>
          </a:p>
          <a:p>
            <a:pPr lvl="1"/>
            <a:r>
              <a:rPr lang="zh-CN" altLang="en-US" dirty="0">
                <a:solidFill>
                  <a:srgbClr val="FF0000"/>
                </a:solidFill>
              </a:rPr>
              <a:t>名空间（</a:t>
            </a:r>
            <a:r>
              <a:rPr lang="en-US" altLang="zh-CN" dirty="0">
                <a:solidFill>
                  <a:srgbClr val="FF0000"/>
                </a:solidFill>
              </a:rPr>
              <a:t>namespace</a:t>
            </a:r>
            <a:r>
              <a:rPr lang="zh-CN" altLang="en-US" dirty="0">
                <a:solidFill>
                  <a:srgbClr val="FF0000"/>
                </a:solidFill>
              </a:rPr>
              <a:t>）</a:t>
            </a:r>
            <a:endParaRPr lang="en-US" altLang="zh-CN" dirty="0">
              <a:solidFill>
                <a:srgbClr val="FF0000"/>
              </a:solidFill>
            </a:endParaRPr>
          </a:p>
          <a:p>
            <a:endParaRPr lang="en-US" altLang="zh-CN" dirty="0"/>
          </a:p>
        </p:txBody>
      </p:sp>
      <p:sp>
        <p:nvSpPr>
          <p:cNvPr id="4915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D6A6B93-AF47-4043-B44C-AD68BBE3C015}" type="slidenum">
              <a:rPr lang="en-US" altLang="zh-CN" sz="1200">
                <a:ea typeface="楷体_GB2312" pitchFamily="49" charset="-122"/>
              </a:rPr>
              <a:pPr algn="r" eaLnBrk="1" hangingPunct="1"/>
              <a:t>68</a:t>
            </a:fld>
            <a:endParaRPr lang="en-US" altLang="zh-CN" sz="1200">
              <a:ea typeface="楷体_GB2312" pitchFamily="49" charset="-122"/>
            </a:endParaRPr>
          </a:p>
        </p:txBody>
      </p:sp>
      <p:sp>
        <p:nvSpPr>
          <p:cNvPr id="2" name="对话气泡: 矩形 1">
            <a:extLst>
              <a:ext uri="{FF2B5EF4-FFF2-40B4-BE49-F238E27FC236}">
                <a16:creationId xmlns:a16="http://schemas.microsoft.com/office/drawing/2014/main" id="{1F71EC68-7B2A-4A00-92BD-47E49D3ECED5}"/>
              </a:ext>
            </a:extLst>
          </p:cNvPr>
          <p:cNvSpPr/>
          <p:nvPr/>
        </p:nvSpPr>
        <p:spPr bwMode="auto">
          <a:xfrm>
            <a:off x="4523009" y="862246"/>
            <a:ext cx="3012357" cy="496524"/>
          </a:xfrm>
          <a:prstGeom prst="wedgeRectCallout">
            <a:avLst>
              <a:gd name="adj1" fmla="val -64847"/>
              <a:gd name="adj2" fmla="val -185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华文中宋" panose="02010600040101010101" pitchFamily="2" charset="-122"/>
                <a:ea typeface="华文中宋" panose="02010600040101010101" pitchFamily="2" charset="-122"/>
              </a:rPr>
              <a:t>标识符的有效范围</a:t>
            </a:r>
            <a:endParaRPr kumimoji="0" lang="zh-CN" altLang="en-US" sz="180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p:txBody>
      </p:sp>
      <p:sp>
        <p:nvSpPr>
          <p:cNvPr id="8" name="对话气泡: 矩形 7">
            <a:extLst>
              <a:ext uri="{FF2B5EF4-FFF2-40B4-BE49-F238E27FC236}">
                <a16:creationId xmlns:a16="http://schemas.microsoft.com/office/drawing/2014/main" id="{C04589D0-E1BA-4E07-8E1F-CC501210B261}"/>
              </a:ext>
            </a:extLst>
          </p:cNvPr>
          <p:cNvSpPr/>
          <p:nvPr/>
        </p:nvSpPr>
        <p:spPr bwMode="auto">
          <a:xfrm>
            <a:off x="4523009" y="1527614"/>
            <a:ext cx="5982687" cy="496524"/>
          </a:xfrm>
          <a:prstGeom prst="wedgeRectCallout">
            <a:avLst>
              <a:gd name="adj1" fmla="val -70705"/>
              <a:gd name="adj2" fmla="val -2827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latin typeface="华文中宋" panose="02010600040101010101" pitchFamily="2" charset="-122"/>
                <a:ea typeface="华文中宋" panose="02010600040101010101" pitchFamily="2" charset="-122"/>
              </a:rPr>
              <a:t>不同子程序中的同名</a:t>
            </a:r>
            <a:r>
              <a:rPr lang="zh-CN" altLang="zh-CN" dirty="0">
                <a:latin typeface="华文中宋" panose="02010600040101010101" pitchFamily="2" charset="-122"/>
                <a:ea typeface="华文中宋" panose="02010600040101010101" pitchFamily="2" charset="-122"/>
              </a:rPr>
              <a:t>标识符</a:t>
            </a:r>
            <a:r>
              <a:rPr lang="zh-CN" altLang="en-US" dirty="0">
                <a:latin typeface="华文中宋" panose="02010600040101010101" pitchFamily="2" charset="-122"/>
                <a:ea typeface="华文中宋" panose="02010600040101010101" pitchFamily="2" charset="-122"/>
              </a:rPr>
              <a:t>之间</a:t>
            </a:r>
            <a:r>
              <a:rPr lang="zh-CN" altLang="zh-CN" dirty="0">
                <a:latin typeface="华文中宋" panose="02010600040101010101" pitchFamily="2" charset="-122"/>
                <a:ea typeface="华文中宋" panose="02010600040101010101" pitchFamily="2" charset="-122"/>
              </a:rPr>
              <a:t>的</a:t>
            </a:r>
            <a:r>
              <a:rPr lang="zh-CN" altLang="en-US" dirty="0">
                <a:latin typeface="华文中宋" panose="02010600040101010101" pitchFamily="2" charset="-122"/>
                <a:ea typeface="华文中宋" panose="02010600040101010101" pitchFamily="2" charset="-122"/>
              </a:rPr>
              <a:t>关系</a:t>
            </a:r>
            <a:endParaRPr kumimoji="0" lang="zh-CN" altLang="en-US" sz="180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p:txBody>
      </p:sp>
      <p:sp>
        <p:nvSpPr>
          <p:cNvPr id="7" name="对话气泡: 矩形 6">
            <a:extLst>
              <a:ext uri="{FF2B5EF4-FFF2-40B4-BE49-F238E27FC236}">
                <a16:creationId xmlns:a16="http://schemas.microsoft.com/office/drawing/2014/main" id="{CA37A46C-6CCA-4737-9E39-8E91C2516A7B}"/>
              </a:ext>
            </a:extLst>
          </p:cNvPr>
          <p:cNvSpPr/>
          <p:nvPr/>
        </p:nvSpPr>
        <p:spPr bwMode="auto">
          <a:xfrm>
            <a:off x="4790061" y="2186631"/>
            <a:ext cx="6525725" cy="496524"/>
          </a:xfrm>
          <a:prstGeom prst="wedgeRectCallout">
            <a:avLst>
              <a:gd name="adj1" fmla="val -68975"/>
              <a:gd name="adj2" fmla="val -5955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solidFill>
                  <a:srgbClr val="FF0000"/>
                </a:solidFill>
                <a:latin typeface="华文中宋" panose="02010600040101010101" pitchFamily="2" charset="-122"/>
                <a:ea typeface="华文中宋" panose="02010600040101010101" pitchFamily="2" charset="-122"/>
              </a:rPr>
              <a:t>相同子程序中的不同类</a:t>
            </a:r>
            <a:r>
              <a:rPr lang="zh-CN" altLang="zh-CN" dirty="0">
                <a:solidFill>
                  <a:srgbClr val="FF0000"/>
                </a:solidFill>
                <a:latin typeface="华文中宋" panose="02010600040101010101" pitchFamily="2" charset="-122"/>
                <a:ea typeface="华文中宋" panose="02010600040101010101" pitchFamily="2" charset="-122"/>
              </a:rPr>
              <a:t>标识符的</a:t>
            </a:r>
            <a:r>
              <a:rPr lang="zh-CN" altLang="en-US" dirty="0">
                <a:solidFill>
                  <a:srgbClr val="FF0000"/>
                </a:solidFill>
                <a:latin typeface="华文中宋" panose="02010600040101010101" pitchFamily="2" charset="-122"/>
                <a:ea typeface="华文中宋" panose="02010600040101010101" pitchFamily="2" charset="-122"/>
              </a:rPr>
              <a:t>作用域子空间</a:t>
            </a:r>
            <a:endParaRPr kumimoji="0" lang="zh-CN" altLang="en-US" sz="1800"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89EAD08C-5F95-4657-9423-D6D7B6BEBE08}"/>
              </a:ext>
            </a:extLst>
          </p:cNvPr>
          <p:cNvSpPr/>
          <p:nvPr/>
        </p:nvSpPr>
        <p:spPr>
          <a:xfrm>
            <a:off x="5395518" y="3205350"/>
            <a:ext cx="6092825" cy="1938992"/>
          </a:xfrm>
          <a:prstGeom prst="rect">
            <a:avLst/>
          </a:prstGeom>
        </p:spPr>
        <p:txBody>
          <a:bodyPr>
            <a:spAutoFit/>
          </a:bodyPr>
          <a:lstStyle/>
          <a:p>
            <a:r>
              <a:rPr lang="en-US" altLang="zh-CN" dirty="0">
                <a:solidFill>
                  <a:srgbClr val="FF0000"/>
                </a:solidFill>
              </a:rPr>
              <a:t>C</a:t>
            </a:r>
            <a:r>
              <a:rPr lang="zh-CN" altLang="en-US" dirty="0">
                <a:solidFill>
                  <a:srgbClr val="FF0000"/>
                </a:solidFill>
              </a:rPr>
              <a:t>：隐含的名空间</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C++</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隐含的名空间</a:t>
            </a:r>
            <a:endParaRPr lang="en-US" altLang="zh-CN" dirty="0">
              <a:solidFill>
                <a:srgbClr val="FF0000"/>
              </a:solidFill>
            </a:endParaRPr>
          </a:p>
          <a:p>
            <a:pPr lvl="1"/>
            <a:r>
              <a:rPr lang="zh-CN" altLang="en-US" dirty="0">
                <a:solidFill>
                  <a:srgbClr val="FF0000"/>
                </a:solidFill>
              </a:rPr>
              <a:t>程序中指定名空间和使用名空间</a:t>
            </a:r>
          </a:p>
        </p:txBody>
      </p:sp>
    </p:spTree>
    <p:extLst>
      <p:ext uri="{BB962C8B-B14F-4D97-AF65-F5344CB8AC3E}">
        <p14:creationId xmlns:p14="http://schemas.microsoft.com/office/powerpoint/2010/main" val="23849653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a:t>隐含的名空间</a:t>
            </a:r>
          </a:p>
        </p:txBody>
      </p:sp>
      <p:sp>
        <p:nvSpPr>
          <p:cNvPr id="58371" name="内容占位符 2"/>
          <p:cNvSpPr>
            <a:spLocks noGrp="1"/>
          </p:cNvSpPr>
          <p:nvPr>
            <p:ph idx="1"/>
          </p:nvPr>
        </p:nvSpPr>
        <p:spPr/>
        <p:txBody>
          <a:bodyPr/>
          <a:lstStyle/>
          <a:p>
            <a:r>
              <a:rPr lang="zh-CN" altLang="en-US" dirty="0"/>
              <a:t>是一种抽象的标识符的容器。</a:t>
            </a:r>
            <a:endParaRPr lang="en-US" altLang="zh-CN" dirty="0"/>
          </a:p>
          <a:p>
            <a:r>
              <a:rPr lang="zh-CN" altLang="en-US" dirty="0"/>
              <a:t>程序中同一个作用域内逻辑上相关的标识符隐藏在同一个名空间里，否则，隐藏于不同的名空间。</a:t>
            </a:r>
            <a:endParaRPr lang="en-US" altLang="zh-CN" dirty="0"/>
          </a:p>
          <a:p>
            <a:endParaRPr lang="en-US" altLang="zh-CN" dirty="0"/>
          </a:p>
          <a:p>
            <a:r>
              <a:rPr lang="zh-CN" altLang="en-US" dirty="0"/>
              <a:t>隐含的名空间有四种：</a:t>
            </a:r>
            <a:endParaRPr lang="zh-CN" altLang="zh-CN" dirty="0"/>
          </a:p>
          <a:p>
            <a:pPr lvl="1"/>
            <a:r>
              <a:rPr kumimoji="0" lang="zh-CN" altLang="en-US" b="1" dirty="0"/>
              <a:t>语句标号的名空间；</a:t>
            </a:r>
            <a:endParaRPr kumimoji="0" lang="zh-CN" altLang="zh-CN" b="1" dirty="0"/>
          </a:p>
          <a:p>
            <a:pPr lvl="1"/>
            <a:r>
              <a:rPr kumimoji="0" lang="zh-CN" altLang="en-US" dirty="0"/>
              <a:t>标签的名空间（派生类型名</a:t>
            </a:r>
            <a:r>
              <a:rPr lang="en-US" altLang="zh-CN" dirty="0"/>
              <a:t>/</a:t>
            </a:r>
            <a:r>
              <a:rPr lang="zh-CN" altLang="zh-CN" dirty="0"/>
              <a:t>枚举</a:t>
            </a:r>
            <a:r>
              <a:rPr lang="zh-CN" altLang="en-US" dirty="0"/>
              <a:t>符</a:t>
            </a:r>
            <a:r>
              <a:rPr kumimoji="0" lang="zh-CN" altLang="en-US" dirty="0"/>
              <a:t>）；</a:t>
            </a:r>
            <a:endParaRPr kumimoji="0" lang="zh-CN" altLang="zh-CN" dirty="0"/>
          </a:p>
          <a:p>
            <a:pPr lvl="1"/>
            <a:r>
              <a:rPr kumimoji="0" lang="zh-CN" altLang="en-US" dirty="0"/>
              <a:t>某个派生类型（</a:t>
            </a:r>
            <a:r>
              <a:rPr lang="zh-CN" altLang="zh-CN" dirty="0"/>
              <a:t>结构</a:t>
            </a:r>
            <a:r>
              <a:rPr lang="en-US" altLang="zh-CN" dirty="0"/>
              <a:t>/</a:t>
            </a:r>
            <a:r>
              <a:rPr lang="zh-CN" altLang="zh-CN" dirty="0"/>
              <a:t>联合</a:t>
            </a:r>
            <a:r>
              <a:rPr kumimoji="0" lang="zh-CN" altLang="en-US" dirty="0"/>
              <a:t>）的所有成员的名空间；</a:t>
            </a:r>
            <a:endParaRPr kumimoji="0" lang="zh-CN" altLang="zh-CN" dirty="0"/>
          </a:p>
          <a:p>
            <a:pPr lvl="1"/>
            <a:r>
              <a:rPr kumimoji="0" lang="zh-CN" altLang="en-US" b="1" dirty="0"/>
              <a:t>其他标识符的名空间，这些标识符包括变量名、函数名、形参名。</a:t>
            </a:r>
            <a:endParaRPr kumimoji="0" lang="en-US" altLang="zh-CN" b="1" dirty="0"/>
          </a:p>
          <a:p>
            <a:pPr lvl="1"/>
            <a:endParaRPr kumimoji="0" lang="en-US" altLang="zh-CN" b="1" dirty="0"/>
          </a:p>
          <a:p>
            <a:pPr lvl="1"/>
            <a:endParaRPr kumimoji="0" lang="zh-CN" altLang="zh-CN" b="1" dirty="0"/>
          </a:p>
          <a:p>
            <a:endParaRPr lang="zh-CN" altLang="en-US" dirty="0"/>
          </a:p>
        </p:txBody>
      </p:sp>
      <p:sp>
        <p:nvSpPr>
          <p:cNvPr id="58372"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A9DCEFEB-CEC8-4B88-A48C-9D196C5AA9EC}" type="slidenum">
              <a:rPr lang="en-US" altLang="zh-CN" sz="1200">
                <a:ea typeface="楷体_GB2312" pitchFamily="49" charset="-122"/>
              </a:rPr>
              <a:pPr algn="r" eaLnBrk="1" hangingPunct="1"/>
              <a:t>69</a:t>
            </a:fld>
            <a:endParaRPr lang="en-US" altLang="zh-CN" sz="1200">
              <a:ea typeface="楷体_GB2312" pitchFamily="49" charset="-122"/>
            </a:endParaRPr>
          </a:p>
        </p:txBody>
      </p:sp>
    </p:spTree>
    <p:extLst>
      <p:ext uri="{BB962C8B-B14F-4D97-AF65-F5344CB8AC3E}">
        <p14:creationId xmlns:p14="http://schemas.microsoft.com/office/powerpoint/2010/main" val="4325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5"/>
          <p:cNvSpPr>
            <a:spLocks noGrp="1"/>
          </p:cNvSpPr>
          <p:nvPr>
            <p:ph type="title"/>
          </p:nvPr>
        </p:nvSpPr>
        <p:spPr/>
        <p:txBody>
          <a:bodyPr/>
          <a:lstStyle/>
          <a:p>
            <a:endParaRPr lang="zh-CN" altLang="en-US"/>
          </a:p>
        </p:txBody>
      </p:sp>
      <p:sp>
        <p:nvSpPr>
          <p:cNvPr id="460803" name="Rectangle 3"/>
          <p:cNvSpPr>
            <a:spLocks noGrp="1" noChangeArrowheads="1"/>
          </p:cNvSpPr>
          <p:nvPr>
            <p:ph idx="1"/>
          </p:nvPr>
        </p:nvSpPr>
        <p:spPr/>
        <p:txBody>
          <a:bodyPr/>
          <a:lstStyle/>
          <a:p>
            <a:pPr>
              <a:buFont typeface="Wingdings" pitchFamily="2" charset="2"/>
              <a:buNone/>
            </a:pPr>
            <a:r>
              <a:rPr lang="en-US" altLang="zh-CN" dirty="0">
                <a:latin typeface="Courier New" pitchFamily="49" charset="0"/>
                <a:cs typeface="Courier New" pitchFamily="49" charset="0"/>
              </a:rPr>
              <a:t>f</a:t>
            </a:r>
            <a:r>
              <a:rPr lang="en-US" altLang="zh-CN" b="0" dirty="0">
                <a:latin typeface="Courier New" pitchFamily="49" charset="0"/>
                <a:cs typeface="Courier New" pitchFamily="49" charset="0"/>
              </a:rPr>
              <a:t>(x, y, z) </a:t>
            </a:r>
          </a:p>
          <a:p>
            <a:pPr>
              <a:buFontTx/>
              <a:buChar char="•"/>
            </a:pPr>
            <a:endParaRPr lang="en-US" altLang="zh-CN" dirty="0">
              <a:latin typeface="Courier New" pitchFamily="49" charset="0"/>
              <a:cs typeface="Courier New" pitchFamily="49" charset="0"/>
            </a:endParaRPr>
          </a:p>
          <a:p>
            <a:pPr>
              <a:buFont typeface="Wingdings" pitchFamily="2" charset="2"/>
              <a:buNone/>
            </a:pPr>
            <a:r>
              <a:rPr lang="en-US" altLang="zh-CN" b="0" dirty="0">
                <a:latin typeface="Courier New" pitchFamily="49" charset="0"/>
                <a:cs typeface="Courier New" pitchFamily="49" charset="0"/>
              </a:rPr>
              <a:t>average = (n1+n2+n3)/3</a:t>
            </a:r>
          </a:p>
          <a:p>
            <a:pPr>
              <a:buFont typeface="Wingdings" pitchFamily="2" charset="2"/>
              <a:buNone/>
            </a:pPr>
            <a:r>
              <a:rPr lang="en-US" altLang="zh-CN" b="0" dirty="0">
                <a:latin typeface="Courier New" pitchFamily="49" charset="0"/>
                <a:cs typeface="Courier New" pitchFamily="49" charset="0"/>
              </a:rPr>
              <a:t>average = </a:t>
            </a:r>
            <a:r>
              <a:rPr lang="en-US" altLang="zh-CN" dirty="0">
                <a:latin typeface="Courier New" pitchFamily="49" charset="0"/>
                <a:cs typeface="Courier New" pitchFamily="49" charset="0"/>
              </a:rPr>
              <a:t>f</a:t>
            </a:r>
            <a:r>
              <a:rPr lang="en-US" altLang="zh-CN" b="0" dirty="0">
                <a:latin typeface="Courier New" pitchFamily="49" charset="0"/>
                <a:cs typeface="Courier New" pitchFamily="49" charset="0"/>
              </a:rPr>
              <a:t>(n1, n2, n3)</a:t>
            </a:r>
          </a:p>
          <a:p>
            <a:pPr lvl="1">
              <a:buFont typeface="Wingdings" pitchFamily="2" charset="2"/>
              <a:buNone/>
            </a:pPr>
            <a:r>
              <a:rPr kumimoji="0" lang="en-US" altLang="zh-CN" sz="2800" b="1" dirty="0">
                <a:latin typeface="Courier New" pitchFamily="49" charset="0"/>
                <a:cs typeface="Courier New" pitchFamily="49" charset="0"/>
              </a:rPr>
              <a:t>		      y</a:t>
            </a:r>
            <a:r>
              <a:rPr kumimoji="0" lang="en-US" altLang="zh-CN" sz="2800" dirty="0">
                <a:latin typeface="Courier New" pitchFamily="49" charset="0"/>
                <a:cs typeface="Courier New" pitchFamily="49" charset="0"/>
              </a:rPr>
              <a:t>(n1, n2, n3)</a:t>
            </a:r>
          </a:p>
          <a:p>
            <a:endParaRPr lang="en-US" altLang="zh-CN" dirty="0">
              <a:latin typeface="Courier New" pitchFamily="49" charset="0"/>
              <a:cs typeface="Courier New" pitchFamily="49" charset="0"/>
            </a:endParaRPr>
          </a:p>
          <a:p>
            <a:pPr>
              <a:buFont typeface="Wingdings" pitchFamily="2" charset="2"/>
              <a:buNone/>
            </a:pPr>
            <a:r>
              <a:rPr lang="en-US" altLang="zh-CN" dirty="0" err="1">
                <a:latin typeface="Courier New" pitchFamily="49" charset="0"/>
                <a:cs typeface="Courier New" pitchFamily="49" charset="0"/>
              </a:rPr>
              <a:t>MyFunction</a:t>
            </a:r>
            <a:r>
              <a:rPr lang="en-US" altLang="zh-CN" b="0" dirty="0">
                <a:latin typeface="Courier New" pitchFamily="49" charset="0"/>
                <a:cs typeface="Courier New" pitchFamily="49" charset="0"/>
              </a:rPr>
              <a:t>(n1, n2, n3)</a:t>
            </a:r>
          </a:p>
          <a:p>
            <a:pPr>
              <a:buFont typeface="Wingdings" pitchFamily="2" charset="2"/>
              <a:buNone/>
            </a:pPr>
            <a:r>
              <a:rPr lang="en-US" altLang="zh-CN" b="0" dirty="0">
                <a:latin typeface="Courier New" pitchFamily="49" charset="0"/>
                <a:cs typeface="Courier New" pitchFamily="49" charset="0"/>
              </a:rPr>
              <a:t>{average = (n1+n2+n3)/3}</a:t>
            </a:r>
            <a:endParaRPr lang="zh-CN" altLang="en-US" b="0" dirty="0">
              <a:latin typeface="Courier New" pitchFamily="49" charset="0"/>
              <a:cs typeface="Courier New" pitchFamily="49" charset="0"/>
            </a:endParaRPr>
          </a:p>
        </p:txBody>
      </p:sp>
      <p:sp>
        <p:nvSpPr>
          <p:cNvPr id="1331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41043589-F513-46BA-A2DA-4856AF072353}" type="slidenum">
              <a:rPr lang="en-US" altLang="zh-CN" sz="1200">
                <a:ea typeface="楷体_GB2312" pitchFamily="49" charset="-122"/>
              </a:rPr>
              <a:pPr algn="r" eaLnBrk="1" hangingPunct="1"/>
              <a:t>7</a:t>
            </a:fld>
            <a:endParaRPr lang="en-US" altLang="zh-CN" sz="120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0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z="2800" dirty="0"/>
              <a:t>一个程序中，相同作用域内</a:t>
            </a:r>
            <a:r>
              <a:rPr lang="zh-CN" altLang="zh-CN" sz="2800" dirty="0"/>
              <a:t>的同一个名空间里</a:t>
            </a:r>
            <a:r>
              <a:rPr lang="zh-CN" altLang="en-US" sz="2800" dirty="0"/>
              <a:t>不允许定义同名标识符</a:t>
            </a:r>
          </a:p>
        </p:txBody>
      </p:sp>
      <p:sp>
        <p:nvSpPr>
          <p:cNvPr id="46083" name="内容占位符 2"/>
          <p:cNvSpPr>
            <a:spLocks noGrp="1"/>
          </p:cNvSpPr>
          <p:nvPr>
            <p:ph idx="1"/>
          </p:nvPr>
        </p:nvSpPr>
        <p:spPr>
          <a:xfrm>
            <a:off x="93822" y="863600"/>
            <a:ext cx="11994819" cy="5715000"/>
          </a:xfrm>
        </p:spPr>
        <p:txBody>
          <a:bodyPr/>
          <a:lstStyle/>
          <a:p>
            <a:r>
              <a:rPr lang="zh-CN" altLang="en-US" dirty="0"/>
              <a:t>否则编译时会出现“重复定义”错误。</a:t>
            </a:r>
            <a:endParaRPr lang="en-US" altLang="zh-CN" dirty="0"/>
          </a:p>
          <a:p>
            <a:r>
              <a:rPr lang="zh-CN" altLang="en-US" dirty="0"/>
              <a:t>比如，</a:t>
            </a:r>
            <a:endParaRPr lang="en-US" altLang="zh-CN" dirty="0"/>
          </a:p>
          <a:p>
            <a:pPr lvl="1"/>
            <a:r>
              <a:rPr lang="zh-CN" altLang="en-US" dirty="0"/>
              <a:t>一个源文件中不可以定义同名函数或同名全局变量（</a:t>
            </a:r>
            <a:r>
              <a:rPr lang="en-US" altLang="zh-CN" dirty="0"/>
              <a:t>swap</a:t>
            </a:r>
            <a:r>
              <a:rPr lang="zh-CN" altLang="en-US" dirty="0"/>
              <a:t>、</a:t>
            </a:r>
            <a:r>
              <a:rPr lang="en-US" altLang="zh-CN" dirty="0"/>
              <a:t>count…?</a:t>
            </a:r>
            <a:r>
              <a:rPr lang="zh-CN" altLang="en-US" dirty="0"/>
              <a:t>）</a:t>
            </a:r>
            <a:endParaRPr lang="en-US" altLang="zh-CN" dirty="0"/>
          </a:p>
          <a:p>
            <a:pPr lvl="1"/>
            <a:r>
              <a:rPr lang="zh-CN" altLang="en-US" dirty="0"/>
              <a:t>函数里复合语句外不可以定义同名或与形参同名的局部变量</a:t>
            </a:r>
            <a:endParaRPr lang="en-US" altLang="zh-CN" dirty="0"/>
          </a:p>
          <a:p>
            <a:pPr lvl="1"/>
            <a:r>
              <a:rPr lang="zh-CN" altLang="en-US" dirty="0"/>
              <a:t>一个复合语句中不可以定义同名局部变量</a:t>
            </a:r>
            <a:endParaRPr lang="en-US" altLang="zh-CN" dirty="0"/>
          </a:p>
          <a:p>
            <a:pPr lvl="1"/>
            <a:r>
              <a:rPr lang="zh-CN" altLang="en-US" dirty="0"/>
              <a:t>一个函数中不能有相同的语句标号</a:t>
            </a:r>
            <a:endParaRPr lang="en-US" altLang="zh-CN" dirty="0"/>
          </a:p>
          <a:p>
            <a:pPr lvl="1"/>
            <a:r>
              <a:rPr lang="zh-CN" altLang="en-US" dirty="0"/>
              <a:t>函数原型中的形参名如果没省略的话，相互不可以重名</a:t>
            </a:r>
            <a:endParaRPr lang="en-US" altLang="zh-CN" dirty="0"/>
          </a:p>
          <a:p>
            <a:pPr lvl="1"/>
            <a:endParaRPr lang="en-US" altLang="zh-CN" dirty="0"/>
          </a:p>
          <a:p>
            <a:pPr eaLnBrk="1" hangingPunct="1">
              <a:lnSpc>
                <a:spcPct val="90000"/>
              </a:lnSpc>
            </a:pPr>
            <a:r>
              <a:rPr lang="zh-CN" altLang="en-US" b="0" dirty="0"/>
              <a:t>多模块程序可能会面临的一个问题：</a:t>
            </a:r>
            <a:endParaRPr lang="en-US" altLang="zh-CN" b="0" dirty="0"/>
          </a:p>
          <a:p>
            <a:pPr lvl="1" eaLnBrk="1" hangingPunct="1">
              <a:lnSpc>
                <a:spcPct val="90000"/>
              </a:lnSpc>
            </a:pPr>
            <a:r>
              <a:rPr kumimoji="0" lang="zh-CN" altLang="en-US" b="1" dirty="0"/>
              <a:t>在一个源文件中要用到两个分别在另外两个源文件中定义的不同全局程序实体（如：外部函数或外部变量），而这两个全局程序实体的名字相同。</a:t>
            </a:r>
            <a:endParaRPr kumimoji="0" lang="en-US" altLang="zh-CN" b="1" dirty="0"/>
          </a:p>
          <a:p>
            <a:pPr lvl="2" eaLnBrk="1" hangingPunct="1">
              <a:lnSpc>
                <a:spcPct val="90000"/>
              </a:lnSpc>
            </a:pPr>
            <a:r>
              <a:rPr kumimoji="0" lang="en-US" altLang="zh-CN" b="1" dirty="0"/>
              <a:t>C</a:t>
            </a:r>
            <a:r>
              <a:rPr kumimoji="0" lang="zh-CN" altLang="en-US" b="1" dirty="0"/>
              <a:t>语言：程序组合的时候让其中一个改名字，加 </a:t>
            </a:r>
            <a:r>
              <a:rPr kumimoji="0" lang="en-US" altLang="zh-CN" b="1" dirty="0"/>
              <a:t>static </a:t>
            </a:r>
            <a:r>
              <a:rPr kumimoji="0" lang="zh-CN" altLang="en-US" b="1" dirty="0"/>
              <a:t>禁止其中一个全局程序实体被外部链接</a:t>
            </a:r>
            <a:endParaRPr kumimoji="0" lang="en-US" altLang="zh-CN" b="1" dirty="0"/>
          </a:p>
          <a:p>
            <a:pPr lvl="2" eaLnBrk="1" hangingPunct="1">
              <a:lnSpc>
                <a:spcPct val="90000"/>
              </a:lnSpc>
            </a:pPr>
            <a:r>
              <a:rPr kumimoji="0" lang="en-US" altLang="zh-CN" b="1" dirty="0"/>
              <a:t>C++</a:t>
            </a:r>
            <a:r>
              <a:rPr kumimoji="0" lang="zh-CN" altLang="en-US" b="1" dirty="0"/>
              <a:t>语言：可以指定名空间 放入不同的名空间</a:t>
            </a:r>
            <a:endParaRPr lang="zh-CN" altLang="en-US" dirty="0"/>
          </a:p>
          <a:p>
            <a:pPr lvl="1"/>
            <a:endParaRPr lang="en-US" altLang="zh-CN" dirty="0"/>
          </a:p>
        </p:txBody>
      </p:sp>
      <p:sp>
        <p:nvSpPr>
          <p:cNvPr id="5939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E501A82-9CB2-4198-8A95-7A59BC6B62A9}" type="slidenum">
              <a:rPr lang="en-US" altLang="zh-CN" sz="1200">
                <a:ea typeface="楷体_GB2312" pitchFamily="49" charset="-122"/>
              </a:rPr>
              <a:pPr algn="r" eaLnBrk="1" hangingPunct="1"/>
              <a:t>70</a:t>
            </a:fld>
            <a:endParaRPr lang="en-US" altLang="zh-CN" sz="1200">
              <a:ea typeface="楷体_GB2312" pitchFamily="49" charset="-122"/>
            </a:endParaRPr>
          </a:p>
        </p:txBody>
      </p:sp>
    </p:spTree>
    <p:extLst>
      <p:ext uri="{BB962C8B-B14F-4D97-AF65-F5344CB8AC3E}">
        <p14:creationId xmlns:p14="http://schemas.microsoft.com/office/powerpoint/2010/main" val="12578195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08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08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程序中指定名空间和使用名空间</a:t>
            </a:r>
          </a:p>
        </p:txBody>
      </p:sp>
      <p:sp>
        <p:nvSpPr>
          <p:cNvPr id="3" name="内容占位符 2"/>
          <p:cNvSpPr>
            <a:spLocks noGrp="1"/>
          </p:cNvSpPr>
          <p:nvPr>
            <p:ph idx="1"/>
          </p:nvPr>
        </p:nvSpPr>
        <p:spPr/>
        <p:txBody>
          <a:bodyPr/>
          <a:lstStyle/>
          <a:p>
            <a:pPr eaLnBrk="1" hangingPunct="1">
              <a:lnSpc>
                <a:spcPct val="90000"/>
              </a:lnSpc>
            </a:pPr>
            <a:r>
              <a:rPr lang="zh-CN" altLang="en-US" b="0" dirty="0"/>
              <a:t>指定名空间：</a:t>
            </a:r>
            <a:endParaRPr lang="en-US" altLang="zh-CN" b="0" dirty="0"/>
          </a:p>
          <a:p>
            <a:pPr lvl="1" eaLnBrk="1" hangingPunct="1">
              <a:lnSpc>
                <a:spcPct val="90000"/>
              </a:lnSpc>
            </a:pPr>
            <a:r>
              <a:rPr lang="en-US" altLang="zh-CN" b="1" dirty="0"/>
              <a:t>namespace X{…}</a:t>
            </a:r>
          </a:p>
          <a:p>
            <a:pPr lvl="1" eaLnBrk="1" hangingPunct="1">
              <a:lnSpc>
                <a:spcPct val="90000"/>
              </a:lnSpc>
            </a:pPr>
            <a:r>
              <a:rPr kumimoji="0" lang="zh-CN" altLang="en-US" b="1" dirty="0"/>
              <a:t>在一个名空间中定义的全局标识符，其作用域为该名空间</a:t>
            </a:r>
          </a:p>
          <a:p>
            <a:pPr eaLnBrk="1" hangingPunct="1">
              <a:lnSpc>
                <a:spcPct val="90000"/>
              </a:lnSpc>
            </a:pPr>
            <a:endParaRPr lang="en-US" altLang="zh-CN" b="0" dirty="0"/>
          </a:p>
          <a:p>
            <a:pPr eaLnBrk="1" hangingPunct="1">
              <a:lnSpc>
                <a:spcPct val="90000"/>
              </a:lnSpc>
            </a:pPr>
            <a:r>
              <a:rPr lang="zh-CN" altLang="en-US" b="0" dirty="0"/>
              <a:t>使用名空间：</a:t>
            </a:r>
            <a:endParaRPr lang="en-US" altLang="zh-CN" b="0" dirty="0"/>
          </a:p>
          <a:p>
            <a:pPr lvl="1" eaLnBrk="1" hangingPunct="1">
              <a:lnSpc>
                <a:spcPct val="90000"/>
              </a:lnSpc>
            </a:pPr>
            <a:r>
              <a:rPr lang="en-US" altLang="zh-CN" b="1" dirty="0"/>
              <a:t>using namespace x</a:t>
            </a:r>
          </a:p>
          <a:p>
            <a:pPr lvl="1" eaLnBrk="1" hangingPunct="1">
              <a:lnSpc>
                <a:spcPct val="90000"/>
              </a:lnSpc>
            </a:pPr>
            <a:r>
              <a:rPr lang="en-US" altLang="zh-CN" b="1" dirty="0"/>
              <a:t>x::</a:t>
            </a:r>
          </a:p>
          <a:p>
            <a:pPr lvl="1" eaLnBrk="1" hangingPunct="1">
              <a:lnSpc>
                <a:spcPct val="90000"/>
              </a:lnSpc>
            </a:pPr>
            <a:r>
              <a:rPr lang="zh-CN" altLang="en-US" b="1" dirty="0"/>
              <a:t>当在一个名空间外部需要使用该名空间中定义的全局标识符时，可以用该名空间的名字来修饰或受限</a:t>
            </a:r>
            <a:endParaRPr lang="en-US" altLang="zh-CN" b="1" dirty="0"/>
          </a:p>
          <a:p>
            <a:pPr lvl="1" eaLnBrk="1" hangingPunct="1">
              <a:lnSpc>
                <a:spcPct val="90000"/>
              </a:lnSpc>
            </a:pPr>
            <a:endParaRPr lang="en-US" altLang="zh-CN" b="1" dirty="0"/>
          </a:p>
        </p:txBody>
      </p:sp>
      <p:sp>
        <p:nvSpPr>
          <p:cNvPr id="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73CD413-B7A3-4A27-A510-445FDDF6286D}" type="slidenum">
              <a:rPr lang="en-US" altLang="zh-CN" sz="1200">
                <a:ea typeface="楷体_GB2312" pitchFamily="49" charset="-122"/>
              </a:rPr>
              <a:pPr algn="r" eaLnBrk="1" hangingPunct="1"/>
              <a:t>71</a:t>
            </a:fld>
            <a:endParaRPr lang="en-US" altLang="zh-CN" sz="1200">
              <a:ea typeface="楷体_GB2312" pitchFamily="49" charset="-122"/>
            </a:endParaRPr>
          </a:p>
        </p:txBody>
      </p:sp>
    </p:spTree>
    <p:extLst>
      <p:ext uri="{BB962C8B-B14F-4D97-AF65-F5344CB8AC3E}">
        <p14:creationId xmlns:p14="http://schemas.microsoft.com/office/powerpoint/2010/main" val="217630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10003" y="863600"/>
            <a:ext cx="5580000" cy="2475390"/>
          </a:xfrm>
          <a:ln>
            <a:solidFill>
              <a:schemeClr val="tx1"/>
            </a:solidFill>
            <a:miter lim="800000"/>
            <a:headEnd/>
            <a:tailEnd/>
          </a:ln>
        </p:spPr>
        <p:txBody>
          <a:bodyPr/>
          <a:lstStyle/>
          <a:p>
            <a:pPr eaLnBrk="1" hangingPunct="1">
              <a:lnSpc>
                <a:spcPct val="80000"/>
              </a:lnSpc>
              <a:buFont typeface="Wingdings" pitchFamily="2" charset="2"/>
              <a:buNone/>
            </a:pP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模块</a:t>
            </a:r>
            <a:r>
              <a:rPr lang="en-US" altLang="zh-CN" sz="2400" dirty="0">
                <a:latin typeface="Courier New" pitchFamily="49" charset="0"/>
                <a:cs typeface="Courier New" pitchFamily="49" charset="0"/>
              </a:rPr>
              <a:t>1</a:t>
            </a:r>
          </a:p>
          <a:p>
            <a:pPr eaLnBrk="1" hangingPunct="1">
              <a:lnSpc>
                <a:spcPct val="80000"/>
              </a:lnSpc>
              <a:buFont typeface="Wingdings" pitchFamily="2" charset="2"/>
              <a:buNone/>
            </a:pPr>
            <a:r>
              <a:rPr lang="en-US" altLang="zh-CN" sz="2400" dirty="0">
                <a:latin typeface="Courier New" pitchFamily="49" charset="0"/>
                <a:cs typeface="Courier New" pitchFamily="49" charset="0"/>
              </a:rPr>
              <a:t>namespace </a:t>
            </a:r>
            <a:r>
              <a:rPr lang="en-US" altLang="zh-CN" sz="2400" dirty="0">
                <a:solidFill>
                  <a:srgbClr val="0000CC"/>
                </a:solidFill>
                <a:latin typeface="Courier New" pitchFamily="49" charset="0"/>
                <a:cs typeface="Courier New" pitchFamily="49" charset="0"/>
              </a:rPr>
              <a:t>A</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x=1;</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void f()</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 //......</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a:t>
            </a:r>
          </a:p>
          <a:p>
            <a:pPr eaLnBrk="1" hangingPunct="1">
              <a:lnSpc>
                <a:spcPct val="80000"/>
              </a:lnSpc>
              <a:buFont typeface="Wingdings" pitchFamily="2" charset="2"/>
              <a:buNone/>
            </a:pPr>
            <a:r>
              <a:rPr lang="en-US" altLang="zh-CN" sz="2400" dirty="0">
                <a:latin typeface="Courier New" pitchFamily="49" charset="0"/>
                <a:cs typeface="Courier New" pitchFamily="49" charset="0"/>
              </a:rPr>
              <a:t>}</a:t>
            </a:r>
          </a:p>
        </p:txBody>
      </p:sp>
      <p:sp>
        <p:nvSpPr>
          <p:cNvPr id="34819" name="Rectangle 4"/>
          <p:cNvSpPr>
            <a:spLocks noChangeArrowheads="1"/>
          </p:cNvSpPr>
          <p:nvPr/>
        </p:nvSpPr>
        <p:spPr bwMode="auto">
          <a:xfrm>
            <a:off x="10003" y="3425548"/>
            <a:ext cx="5580000" cy="27037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模块</a:t>
            </a:r>
            <a:r>
              <a:rPr lang="en-US" altLang="zh-CN" b="1" dirty="0">
                <a:latin typeface="Courier New" pitchFamily="49" charset="0"/>
                <a:cs typeface="Courier New" pitchFamily="49" charset="0"/>
              </a:rPr>
              <a:t>2</a:t>
            </a:r>
          </a:p>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namespace </a:t>
            </a:r>
            <a:r>
              <a:rPr lang="en-US" altLang="zh-CN" b="1" dirty="0">
                <a:solidFill>
                  <a:srgbClr val="0000CC"/>
                </a:solidFill>
                <a:latin typeface="Courier New" pitchFamily="49" charset="0"/>
                <a:cs typeface="Courier New" pitchFamily="49" charset="0"/>
              </a:rPr>
              <a:t>B</a:t>
            </a:r>
          </a:p>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x=0;</a:t>
            </a:r>
          </a:p>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	void f()</a:t>
            </a:r>
          </a:p>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	{ //......</a:t>
            </a:r>
          </a:p>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	}</a:t>
            </a:r>
          </a:p>
          <a:p>
            <a:pPr marL="342900" indent="-342900">
              <a:buClr>
                <a:schemeClr val="hlink"/>
              </a:buClr>
              <a:buSzPct val="60000"/>
              <a:buFont typeface="Wingdings" pitchFamily="2" charset="2"/>
              <a:buNone/>
            </a:pPr>
            <a:r>
              <a:rPr lang="en-US" altLang="zh-CN" b="1" dirty="0">
                <a:latin typeface="Courier New" pitchFamily="49" charset="0"/>
                <a:cs typeface="Courier New" pitchFamily="49" charset="0"/>
              </a:rPr>
              <a:t>}</a:t>
            </a:r>
          </a:p>
        </p:txBody>
      </p:sp>
      <p:sp>
        <p:nvSpPr>
          <p:cNvPr id="34820" name="Text Box 5"/>
          <p:cNvSpPr txBox="1">
            <a:spLocks noChangeArrowheads="1"/>
          </p:cNvSpPr>
          <p:nvPr/>
        </p:nvSpPr>
        <p:spPr bwMode="auto">
          <a:xfrm>
            <a:off x="6287799" y="823914"/>
            <a:ext cx="5278280"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r>
              <a:rPr lang="en-US" altLang="zh-CN" b="1" dirty="0">
                <a:solidFill>
                  <a:srgbClr val="0000CC"/>
                </a:solidFill>
                <a:latin typeface="Courier New" pitchFamily="49" charset="0"/>
                <a:cs typeface="Courier New" pitchFamily="49" charset="0"/>
              </a:rPr>
              <a:t>A::</a:t>
            </a:r>
            <a:r>
              <a:rPr lang="en-US" altLang="zh-CN" b="1" dirty="0">
                <a:latin typeface="Courier New" pitchFamily="49" charset="0"/>
                <a:cs typeface="Courier New" pitchFamily="49" charset="0"/>
              </a:rPr>
              <a:t>x = 3;		//A</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x </a:t>
            </a:r>
          </a:p>
          <a:p>
            <a:r>
              <a:rPr lang="en-US" altLang="zh-CN" b="1" dirty="0">
                <a:solidFill>
                  <a:srgbClr val="0000CC"/>
                </a:solidFill>
                <a:latin typeface="Courier New" pitchFamily="49" charset="0"/>
                <a:cs typeface="Courier New" pitchFamily="49" charset="0"/>
              </a:rPr>
              <a:t>A::</a:t>
            </a:r>
            <a:r>
              <a:rPr lang="en-US" altLang="zh-CN" b="1" dirty="0">
                <a:latin typeface="Courier New" pitchFamily="49" charset="0"/>
                <a:cs typeface="Courier New" pitchFamily="49" charset="0"/>
              </a:rPr>
              <a:t>f();		//A</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f</a:t>
            </a:r>
          </a:p>
          <a:p>
            <a:r>
              <a:rPr lang="en-US" altLang="zh-CN" b="1" dirty="0">
                <a:solidFill>
                  <a:srgbClr val="0000CC"/>
                </a:solidFill>
                <a:latin typeface="Courier New" pitchFamily="49" charset="0"/>
                <a:cs typeface="Courier New" pitchFamily="49" charset="0"/>
              </a:rPr>
              <a:t>B::</a:t>
            </a:r>
            <a:r>
              <a:rPr lang="en-US" altLang="zh-CN" b="1" dirty="0">
                <a:latin typeface="Courier New" pitchFamily="49" charset="0"/>
                <a:cs typeface="Courier New" pitchFamily="49" charset="0"/>
              </a:rPr>
              <a:t>x = 5; 		//B</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x</a:t>
            </a:r>
          </a:p>
          <a:p>
            <a:r>
              <a:rPr lang="en-US" altLang="zh-CN" b="1" dirty="0">
                <a:solidFill>
                  <a:srgbClr val="0000CC"/>
                </a:solidFill>
                <a:latin typeface="Courier New" pitchFamily="49" charset="0"/>
                <a:cs typeface="Courier New" pitchFamily="49" charset="0"/>
              </a:rPr>
              <a:t>B::</a:t>
            </a:r>
            <a:r>
              <a:rPr lang="en-US" altLang="zh-CN" b="1" dirty="0">
                <a:latin typeface="Courier New" pitchFamily="49" charset="0"/>
                <a:cs typeface="Courier New" pitchFamily="49" charset="0"/>
              </a:rPr>
              <a:t>f();		//B</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f</a:t>
            </a:r>
          </a:p>
        </p:txBody>
      </p:sp>
      <p:sp>
        <p:nvSpPr>
          <p:cNvPr id="34821" name="Text Box 9"/>
          <p:cNvSpPr txBox="1">
            <a:spLocks noChangeArrowheads="1"/>
          </p:cNvSpPr>
          <p:nvPr/>
        </p:nvSpPr>
        <p:spPr bwMode="auto">
          <a:xfrm>
            <a:off x="6287799" y="2592389"/>
            <a:ext cx="5307909"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r>
              <a:rPr lang="en-US" altLang="zh-CN" b="1" dirty="0">
                <a:latin typeface="Courier New" pitchFamily="49" charset="0"/>
                <a:cs typeface="Courier New" pitchFamily="49" charset="0"/>
              </a:rPr>
              <a:t>using namespace </a:t>
            </a:r>
            <a:r>
              <a:rPr lang="en-US" altLang="zh-CN" b="1" dirty="0">
                <a:solidFill>
                  <a:srgbClr val="0000CC"/>
                </a:solidFill>
                <a:latin typeface="Courier New" pitchFamily="49" charset="0"/>
                <a:cs typeface="Courier New" pitchFamily="49" charset="0"/>
              </a:rPr>
              <a:t>A</a:t>
            </a:r>
            <a:r>
              <a:rPr lang="en-US" altLang="zh-CN" b="1" dirty="0">
                <a:latin typeface="Courier New" pitchFamily="49" charset="0"/>
                <a:cs typeface="Courier New" pitchFamily="49" charset="0"/>
              </a:rPr>
              <a:t>;</a:t>
            </a:r>
          </a:p>
          <a:p>
            <a:r>
              <a:rPr lang="en-US" altLang="zh-CN" b="1" dirty="0">
                <a:solidFill>
                  <a:srgbClr val="FF0000"/>
                </a:solidFill>
                <a:latin typeface="Courier New" pitchFamily="49" charset="0"/>
                <a:cs typeface="Courier New" pitchFamily="49" charset="0"/>
              </a:rPr>
              <a:t>x</a:t>
            </a:r>
            <a:r>
              <a:rPr lang="en-US" altLang="zh-CN" b="1" dirty="0">
                <a:latin typeface="Courier New" pitchFamily="49" charset="0"/>
                <a:cs typeface="Courier New" pitchFamily="49" charset="0"/>
              </a:rPr>
              <a:t> = 3;		//A</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x </a:t>
            </a:r>
          </a:p>
          <a:p>
            <a:r>
              <a:rPr lang="en-US" altLang="zh-CN" b="1" dirty="0">
                <a:solidFill>
                  <a:srgbClr val="FF0000"/>
                </a:solidFill>
                <a:latin typeface="Courier New" pitchFamily="49" charset="0"/>
                <a:cs typeface="Courier New" pitchFamily="49" charset="0"/>
              </a:rPr>
              <a:t>f();</a:t>
            </a:r>
            <a:r>
              <a:rPr lang="en-US" altLang="zh-CN" b="1" dirty="0">
                <a:latin typeface="Courier New" pitchFamily="49" charset="0"/>
                <a:cs typeface="Courier New" pitchFamily="49" charset="0"/>
              </a:rPr>
              <a:t>			//A</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f</a:t>
            </a:r>
          </a:p>
          <a:p>
            <a:r>
              <a:rPr lang="en-US" altLang="zh-CN" b="1" dirty="0">
                <a:solidFill>
                  <a:srgbClr val="0000CC"/>
                </a:solidFill>
                <a:latin typeface="Courier New" pitchFamily="49" charset="0"/>
                <a:cs typeface="Courier New" pitchFamily="49" charset="0"/>
              </a:rPr>
              <a:t>B::</a:t>
            </a:r>
            <a:r>
              <a:rPr lang="en-US" altLang="zh-CN" b="1" dirty="0">
                <a:latin typeface="Courier New" pitchFamily="49" charset="0"/>
                <a:cs typeface="Courier New" pitchFamily="49" charset="0"/>
              </a:rPr>
              <a:t>x = 5;	 	//B</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x</a:t>
            </a:r>
          </a:p>
          <a:p>
            <a:r>
              <a:rPr lang="en-US" altLang="zh-CN" b="1" dirty="0">
                <a:solidFill>
                  <a:srgbClr val="0000CC"/>
                </a:solidFill>
                <a:latin typeface="Courier New" pitchFamily="49" charset="0"/>
                <a:cs typeface="Courier New" pitchFamily="49" charset="0"/>
              </a:rPr>
              <a:t>B::</a:t>
            </a:r>
            <a:r>
              <a:rPr lang="en-US" altLang="zh-CN" b="1" dirty="0">
                <a:latin typeface="Courier New" pitchFamily="49" charset="0"/>
                <a:cs typeface="Courier New" pitchFamily="49" charset="0"/>
              </a:rPr>
              <a:t>f();		//B</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f</a:t>
            </a:r>
          </a:p>
        </p:txBody>
      </p:sp>
      <p:sp>
        <p:nvSpPr>
          <p:cNvPr id="34822" name="Text Box 10"/>
          <p:cNvSpPr txBox="1">
            <a:spLocks noChangeArrowheads="1"/>
          </p:cNvSpPr>
          <p:nvPr/>
        </p:nvSpPr>
        <p:spPr bwMode="auto">
          <a:xfrm>
            <a:off x="6287799" y="4751389"/>
            <a:ext cx="5278280"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r>
              <a:rPr lang="en-US" altLang="zh-CN" b="1" dirty="0">
                <a:latin typeface="Courier New" pitchFamily="49" charset="0"/>
                <a:cs typeface="Courier New" pitchFamily="49" charset="0"/>
              </a:rPr>
              <a:t>using </a:t>
            </a:r>
            <a:r>
              <a:rPr lang="en-US" altLang="zh-CN" b="1" dirty="0">
                <a:solidFill>
                  <a:srgbClr val="0000CC"/>
                </a:solidFill>
                <a:latin typeface="Courier New" pitchFamily="49" charset="0"/>
                <a:cs typeface="Courier New" pitchFamily="49" charset="0"/>
              </a:rPr>
              <a:t>A::</a:t>
            </a:r>
            <a:r>
              <a:rPr lang="en-US" altLang="zh-CN" b="1" dirty="0">
                <a:latin typeface="Courier New" pitchFamily="49" charset="0"/>
                <a:cs typeface="Courier New" pitchFamily="49" charset="0"/>
              </a:rPr>
              <a:t>f;</a:t>
            </a:r>
          </a:p>
          <a:p>
            <a:r>
              <a:rPr lang="en-US" altLang="zh-CN" b="1" dirty="0">
                <a:solidFill>
                  <a:srgbClr val="0000CC"/>
                </a:solidFill>
                <a:latin typeface="Courier New" pitchFamily="49" charset="0"/>
                <a:cs typeface="Courier New" pitchFamily="49" charset="0"/>
              </a:rPr>
              <a:t>A::</a:t>
            </a:r>
            <a:r>
              <a:rPr lang="en-US" altLang="zh-CN" b="1" dirty="0">
                <a:latin typeface="Courier New" pitchFamily="49" charset="0"/>
                <a:cs typeface="Courier New" pitchFamily="49" charset="0"/>
              </a:rPr>
              <a:t>x = 3; 		//A</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x </a:t>
            </a:r>
          </a:p>
          <a:p>
            <a:r>
              <a:rPr lang="en-US" altLang="zh-CN" b="1" dirty="0">
                <a:solidFill>
                  <a:srgbClr val="FF0000"/>
                </a:solidFill>
                <a:latin typeface="Courier New" pitchFamily="49" charset="0"/>
                <a:cs typeface="Courier New" pitchFamily="49" charset="0"/>
              </a:rPr>
              <a:t>f();</a:t>
            </a:r>
            <a:r>
              <a:rPr lang="en-US" altLang="zh-CN" b="1" dirty="0">
                <a:latin typeface="Courier New" pitchFamily="49" charset="0"/>
                <a:cs typeface="Courier New" pitchFamily="49" charset="0"/>
              </a:rPr>
              <a:t>			//A</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f</a:t>
            </a:r>
          </a:p>
          <a:p>
            <a:r>
              <a:rPr lang="en-US" altLang="zh-CN" b="1" dirty="0">
                <a:solidFill>
                  <a:srgbClr val="0000CC"/>
                </a:solidFill>
                <a:latin typeface="Courier New" pitchFamily="49" charset="0"/>
                <a:cs typeface="Courier New" pitchFamily="49" charset="0"/>
              </a:rPr>
              <a:t>B::</a:t>
            </a:r>
            <a:r>
              <a:rPr lang="en-US" altLang="zh-CN" b="1" dirty="0">
                <a:latin typeface="Courier New" pitchFamily="49" charset="0"/>
                <a:cs typeface="Courier New" pitchFamily="49" charset="0"/>
              </a:rPr>
              <a:t>x = 5; 		//B</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x</a:t>
            </a:r>
          </a:p>
          <a:p>
            <a:r>
              <a:rPr lang="en-US" altLang="zh-CN" b="1" dirty="0">
                <a:solidFill>
                  <a:srgbClr val="0000CC"/>
                </a:solidFill>
                <a:latin typeface="Courier New" pitchFamily="49" charset="0"/>
                <a:cs typeface="Courier New" pitchFamily="49" charset="0"/>
              </a:rPr>
              <a:t>B::</a:t>
            </a:r>
            <a:r>
              <a:rPr lang="en-US" altLang="zh-CN" b="1" dirty="0">
                <a:latin typeface="Courier New" pitchFamily="49" charset="0"/>
                <a:cs typeface="Courier New" pitchFamily="49" charset="0"/>
              </a:rPr>
              <a:t>f();		//B</a:t>
            </a:r>
            <a:r>
              <a:rPr lang="zh-CN" altLang="en-US" b="1" dirty="0">
                <a:latin typeface="Courier New" pitchFamily="49" charset="0"/>
                <a:cs typeface="Courier New" pitchFamily="49" charset="0"/>
              </a:rPr>
              <a:t>中的</a:t>
            </a:r>
            <a:r>
              <a:rPr lang="en-US" altLang="zh-CN" b="1" dirty="0">
                <a:latin typeface="Courier New" pitchFamily="49" charset="0"/>
                <a:cs typeface="Courier New" pitchFamily="49" charset="0"/>
              </a:rPr>
              <a:t>f</a:t>
            </a:r>
          </a:p>
        </p:txBody>
      </p:sp>
      <p:sp>
        <p:nvSpPr>
          <p:cNvPr id="34823" name="Text Box 0"/>
          <p:cNvSpPr txBox="1">
            <a:spLocks noChangeArrowheads="1"/>
          </p:cNvSpPr>
          <p:nvPr/>
        </p:nvSpPr>
        <p:spPr bwMode="auto">
          <a:xfrm>
            <a:off x="9908943" y="234951"/>
            <a:ext cx="1144865"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b="1">
                <a:cs typeface="Arial" charset="0"/>
              </a:rPr>
              <a:t>//</a:t>
            </a:r>
            <a:r>
              <a:rPr lang="zh-CN" altLang="en-US" b="1">
                <a:cs typeface="Arial" charset="0"/>
              </a:rPr>
              <a:t>模块</a:t>
            </a:r>
            <a:r>
              <a:rPr lang="en-US" altLang="zh-CN" b="1">
                <a:cs typeface="Arial" charset="0"/>
              </a:rPr>
              <a:t>3</a:t>
            </a:r>
          </a:p>
        </p:txBody>
      </p:sp>
      <p:sp>
        <p:nvSpPr>
          <p:cNvPr id="34824" name="Text Box 1"/>
          <p:cNvSpPr txBox="1">
            <a:spLocks noChangeArrowheads="1"/>
          </p:cNvSpPr>
          <p:nvPr/>
        </p:nvSpPr>
        <p:spPr bwMode="auto">
          <a:xfrm>
            <a:off x="5638066" y="779463"/>
            <a:ext cx="562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1800">
                <a:latin typeface="Verdana" pitchFamily="34" charset="0"/>
              </a:rPr>
              <a:t>1</a:t>
            </a:r>
            <a:r>
              <a:rPr lang="zh-CN" altLang="en-US" sz="1800">
                <a:latin typeface="Verdana" pitchFamily="34" charset="0"/>
              </a:rPr>
              <a:t>、</a:t>
            </a:r>
          </a:p>
        </p:txBody>
      </p:sp>
      <p:sp>
        <p:nvSpPr>
          <p:cNvPr id="34825" name="Text Box 2"/>
          <p:cNvSpPr txBox="1">
            <a:spLocks noChangeArrowheads="1"/>
          </p:cNvSpPr>
          <p:nvPr/>
        </p:nvSpPr>
        <p:spPr bwMode="auto">
          <a:xfrm>
            <a:off x="5542829" y="2579688"/>
            <a:ext cx="562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1800">
                <a:latin typeface="Verdana" pitchFamily="34" charset="0"/>
              </a:rPr>
              <a:t>2</a:t>
            </a:r>
            <a:r>
              <a:rPr lang="zh-CN" altLang="en-US" sz="1800">
                <a:latin typeface="Verdana" pitchFamily="34" charset="0"/>
              </a:rPr>
              <a:t>、</a:t>
            </a:r>
          </a:p>
        </p:txBody>
      </p:sp>
      <p:sp>
        <p:nvSpPr>
          <p:cNvPr id="34826" name="Text Box 3"/>
          <p:cNvSpPr txBox="1">
            <a:spLocks noChangeArrowheads="1"/>
          </p:cNvSpPr>
          <p:nvPr/>
        </p:nvSpPr>
        <p:spPr bwMode="auto">
          <a:xfrm>
            <a:off x="5542829" y="4740276"/>
            <a:ext cx="562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1800">
                <a:latin typeface="Verdana" pitchFamily="34" charset="0"/>
              </a:rPr>
              <a:t>3</a:t>
            </a:r>
            <a:r>
              <a:rPr lang="zh-CN" altLang="en-US" sz="1800">
                <a:latin typeface="Verdana" pitchFamily="34" charset="0"/>
              </a:rPr>
              <a:t>、</a:t>
            </a:r>
          </a:p>
        </p:txBody>
      </p:sp>
      <p:sp>
        <p:nvSpPr>
          <p:cNvPr id="34827"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73CD413-B7A3-4A27-A510-445FDDF6286D}" type="slidenum">
              <a:rPr lang="en-US" altLang="zh-CN" sz="1200">
                <a:ea typeface="楷体_GB2312" pitchFamily="49" charset="-122"/>
              </a:rPr>
              <a:pPr algn="r" eaLnBrk="1" hangingPunct="1"/>
              <a:t>72</a:t>
            </a:fld>
            <a:endParaRPr lang="en-US" altLang="zh-CN" sz="1200">
              <a:ea typeface="楷体_GB2312" pitchFamily="49" charset="-122"/>
            </a:endParaRPr>
          </a:p>
        </p:txBody>
      </p:sp>
      <p:sp>
        <p:nvSpPr>
          <p:cNvPr id="34828" name="矩形 1"/>
          <p:cNvSpPr>
            <a:spLocks noChangeArrowheads="1"/>
          </p:cNvSpPr>
          <p:nvPr/>
        </p:nvSpPr>
        <p:spPr bwMode="auto">
          <a:xfrm>
            <a:off x="10003" y="6219310"/>
            <a:ext cx="5580000"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b="1" dirty="0"/>
              <a:t>要在头文件和源文件中同时定义名空间</a:t>
            </a:r>
          </a:p>
        </p:txBody>
      </p:sp>
      <p:sp>
        <p:nvSpPr>
          <p:cNvPr id="17" name="矩形 1"/>
          <p:cNvSpPr>
            <a:spLocks noChangeArrowheads="1"/>
          </p:cNvSpPr>
          <p:nvPr/>
        </p:nvSpPr>
        <p:spPr bwMode="auto">
          <a:xfrm>
            <a:off x="6287799" y="8620"/>
            <a:ext cx="3362182"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b="1" dirty="0">
                <a:latin typeface="Courier New" pitchFamily="49" charset="0"/>
                <a:cs typeface="Courier New" pitchFamily="49" charset="0"/>
              </a:rPr>
              <a:t>#include "mh1.h"</a:t>
            </a:r>
          </a:p>
          <a:p>
            <a:r>
              <a:rPr lang="en-US" altLang="zh-CN" b="1" dirty="0">
                <a:latin typeface="Courier New" pitchFamily="49" charset="0"/>
                <a:cs typeface="Courier New" pitchFamily="49" charset="0"/>
              </a:rPr>
              <a:t>#include "mh2.h"</a:t>
            </a:r>
            <a:endParaRPr lang="zh-CN" altLang="en-US" b="1" dirty="0">
              <a:latin typeface="Courier New" pitchFamily="49" charset="0"/>
              <a:cs typeface="Courier New" pitchFamily="49" charset="0"/>
            </a:endParaRPr>
          </a:p>
        </p:txBody>
      </p:sp>
      <p:sp>
        <p:nvSpPr>
          <p:cNvPr id="21" name="Rectangle 3"/>
          <p:cNvSpPr txBox="1">
            <a:spLocks noChangeArrowheads="1"/>
          </p:cNvSpPr>
          <p:nvPr/>
        </p:nvSpPr>
        <p:spPr bwMode="auto">
          <a:xfrm>
            <a:off x="2134766" y="863715"/>
            <a:ext cx="3465385" cy="199886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342900" indent="-342900" algn="l" rtl="0" eaLnBrk="0" fontAlgn="base" hangingPunct="0">
              <a:spcBef>
                <a:spcPct val="20000"/>
              </a:spcBef>
              <a:spcAft>
                <a:spcPct val="0"/>
              </a:spcAft>
              <a:buSzPct val="80000"/>
              <a:buBlip>
                <a:blip r:embed="rId2"/>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kumimoji="1"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kumimoji="1"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kumimoji="1" sz="2000">
                <a:solidFill>
                  <a:schemeClr val="tx1"/>
                </a:solidFill>
                <a:latin typeface="华文中宋" pitchFamily="2" charset="-122"/>
                <a:ea typeface="华文中宋" pitchFamily="2" charset="-122"/>
                <a:cs typeface="楷体_GB2312" charset="0"/>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eaLnBrk="1" hangingPunct="1">
              <a:lnSpc>
                <a:spcPct val="80000"/>
              </a:lnSpc>
              <a:buFont typeface="Wingdings" pitchFamily="2" charset="2"/>
              <a:buNone/>
            </a:pP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接口</a:t>
            </a:r>
            <a:r>
              <a:rPr lang="en-US" altLang="zh-CN" sz="2400" dirty="0">
                <a:latin typeface="Courier New" pitchFamily="49" charset="0"/>
                <a:cs typeface="Courier New" pitchFamily="49" charset="0"/>
              </a:rPr>
              <a:t>1(mh1.h)</a:t>
            </a:r>
          </a:p>
          <a:p>
            <a:pPr eaLnBrk="1" hangingPunct="1">
              <a:lnSpc>
                <a:spcPct val="80000"/>
              </a:lnSpc>
              <a:buFont typeface="Wingdings" pitchFamily="2" charset="2"/>
              <a:buNone/>
            </a:pPr>
            <a:r>
              <a:rPr lang="en-US" altLang="zh-CN" sz="2400" dirty="0">
                <a:latin typeface="Courier New" pitchFamily="49" charset="0"/>
                <a:cs typeface="Courier New" pitchFamily="49" charset="0"/>
              </a:rPr>
              <a:t>namespace </a:t>
            </a:r>
            <a:r>
              <a:rPr lang="en-US" altLang="zh-CN" sz="2400" dirty="0">
                <a:solidFill>
                  <a:srgbClr val="0000CC"/>
                </a:solidFill>
                <a:latin typeface="Courier New" pitchFamily="49" charset="0"/>
                <a:cs typeface="Courier New" pitchFamily="49" charset="0"/>
              </a:rPr>
              <a:t>A</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extern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x;</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extern void f();</a:t>
            </a:r>
          </a:p>
          <a:p>
            <a:pPr eaLnBrk="1" hangingPunct="1">
              <a:lnSpc>
                <a:spcPct val="80000"/>
              </a:lnSpc>
              <a:buFont typeface="Wingdings" pitchFamily="2" charset="2"/>
              <a:buNone/>
            </a:pPr>
            <a:r>
              <a:rPr lang="en-US" altLang="zh-CN" sz="2400" dirty="0">
                <a:latin typeface="Courier New" pitchFamily="49" charset="0"/>
                <a:cs typeface="Courier New" pitchFamily="49" charset="0"/>
              </a:rPr>
              <a:t>}</a:t>
            </a:r>
          </a:p>
        </p:txBody>
      </p:sp>
      <p:sp>
        <p:nvSpPr>
          <p:cNvPr id="22" name="Rectangle 3"/>
          <p:cNvSpPr txBox="1">
            <a:spLocks noChangeArrowheads="1"/>
          </p:cNvSpPr>
          <p:nvPr/>
        </p:nvSpPr>
        <p:spPr bwMode="auto">
          <a:xfrm>
            <a:off x="2134766" y="3455363"/>
            <a:ext cx="3420380" cy="199886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342900" indent="-342900" algn="l" rtl="0" eaLnBrk="0" fontAlgn="base" hangingPunct="0">
              <a:spcBef>
                <a:spcPct val="20000"/>
              </a:spcBef>
              <a:spcAft>
                <a:spcPct val="0"/>
              </a:spcAft>
              <a:buSzPct val="80000"/>
              <a:buBlip>
                <a:blip r:embed="rId2"/>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kumimoji="1"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kumimoji="1"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kumimoji="1" sz="2000">
                <a:solidFill>
                  <a:schemeClr val="tx1"/>
                </a:solidFill>
                <a:latin typeface="华文中宋" pitchFamily="2" charset="-122"/>
                <a:ea typeface="华文中宋" pitchFamily="2" charset="-122"/>
                <a:cs typeface="楷体_GB2312" charset="0"/>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eaLnBrk="1" hangingPunct="1">
              <a:lnSpc>
                <a:spcPct val="80000"/>
              </a:lnSpc>
              <a:buFont typeface="Wingdings" pitchFamily="2" charset="2"/>
              <a:buNone/>
            </a:pP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接口</a:t>
            </a:r>
            <a:r>
              <a:rPr lang="en-US" altLang="zh-CN" sz="2400" dirty="0">
                <a:latin typeface="Courier New" pitchFamily="49" charset="0"/>
                <a:cs typeface="Courier New" pitchFamily="49" charset="0"/>
              </a:rPr>
              <a:t>2(mh2.h)</a:t>
            </a:r>
          </a:p>
          <a:p>
            <a:pPr eaLnBrk="1" hangingPunct="1">
              <a:lnSpc>
                <a:spcPct val="80000"/>
              </a:lnSpc>
              <a:buFont typeface="Wingdings" pitchFamily="2" charset="2"/>
              <a:buNone/>
            </a:pPr>
            <a:r>
              <a:rPr lang="en-US" altLang="zh-CN" sz="2400" dirty="0">
                <a:latin typeface="Courier New" pitchFamily="49" charset="0"/>
                <a:cs typeface="Courier New" pitchFamily="49" charset="0"/>
              </a:rPr>
              <a:t>namespace </a:t>
            </a:r>
            <a:r>
              <a:rPr lang="en-US" altLang="zh-CN" sz="2400" dirty="0">
                <a:solidFill>
                  <a:srgbClr val="0000CC"/>
                </a:solidFill>
                <a:latin typeface="Courier New" pitchFamily="49" charset="0"/>
                <a:cs typeface="Courier New" pitchFamily="49" charset="0"/>
              </a:rPr>
              <a:t>B</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extern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x;</a:t>
            </a:r>
          </a:p>
          <a:p>
            <a:pPr eaLnBrk="1" hangingPunct="1">
              <a:lnSpc>
                <a:spcPct val="80000"/>
              </a:lnSpc>
              <a:buFont typeface="Wingdings" pitchFamily="2" charset="2"/>
              <a:buNone/>
            </a:pPr>
            <a:r>
              <a:rPr lang="en-US" altLang="zh-CN" sz="2400" dirty="0">
                <a:latin typeface="Courier New" pitchFamily="49" charset="0"/>
                <a:cs typeface="Courier New" pitchFamily="49" charset="0"/>
              </a:rPr>
              <a:t>	extern void f();</a:t>
            </a:r>
          </a:p>
          <a:p>
            <a:pPr eaLnBrk="1" hangingPunct="1">
              <a:lnSpc>
                <a:spcPct val="80000"/>
              </a:lnSpc>
              <a:buFont typeface="Wingdings" pitchFamily="2" charset="2"/>
              <a:buNone/>
            </a:pPr>
            <a:r>
              <a:rPr lang="en-US" altLang="zh-CN" sz="2400" dirty="0">
                <a:latin typeface="Courier New" pitchFamily="49" charset="0"/>
                <a:cs typeface="Courier New" pitchFamily="49" charset="0"/>
              </a:rPr>
              <a:t>}</a:t>
            </a:r>
          </a:p>
        </p:txBody>
      </p:sp>
    </p:spTree>
    <p:extLst>
      <p:ext uri="{BB962C8B-B14F-4D97-AF65-F5344CB8AC3E}">
        <p14:creationId xmlns:p14="http://schemas.microsoft.com/office/powerpoint/2010/main" val="25870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P spid="34821" grpId="0" animBg="1"/>
      <p:bldP spid="34822" grpId="0" animBg="1"/>
      <p:bldP spid="34823" grpId="0" animBg="1"/>
      <p:bldP spid="34824" grpId="0"/>
      <p:bldP spid="34825" grpId="0"/>
      <p:bldP spid="34826" grpId="0"/>
      <p:bldP spid="34828" grpId="0" animBg="1"/>
      <p:bldP spid="17" grpId="0" animBg="1"/>
      <p:bldP spid="21" grpId="0" animBg="1"/>
      <p:bldP spid="2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作用域：代码中的有效范围</a:t>
            </a:r>
          </a:p>
        </p:txBody>
      </p:sp>
      <p:sp>
        <p:nvSpPr>
          <p:cNvPr id="3" name="内容占位符 2"/>
          <p:cNvSpPr>
            <a:spLocks noGrp="1"/>
          </p:cNvSpPr>
          <p:nvPr>
            <p:ph idx="1"/>
          </p:nvPr>
        </p:nvSpPr>
        <p:spPr/>
        <p:txBody>
          <a:bodyPr/>
          <a:lstStyle/>
          <a:p>
            <a:pPr lvl="1"/>
            <a:endParaRPr lang="en-US" altLang="zh-CN" dirty="0"/>
          </a:p>
          <a:p>
            <a:pPr lvl="1"/>
            <a:r>
              <a:rPr lang="zh-CN" altLang="en-US" b="1" dirty="0"/>
              <a:t>文件</a:t>
            </a:r>
            <a:endParaRPr lang="en-US" altLang="zh-CN" b="1" dirty="0"/>
          </a:p>
          <a:p>
            <a:pPr lvl="1"/>
            <a:r>
              <a:rPr lang="zh-CN" altLang="en-US" b="1" dirty="0"/>
              <a:t>块</a:t>
            </a:r>
            <a:endParaRPr lang="en-US" altLang="zh-CN" b="1" dirty="0"/>
          </a:p>
          <a:p>
            <a:pPr lvl="1"/>
            <a:endParaRPr lang="en-US" altLang="zh-CN" dirty="0"/>
          </a:p>
          <a:p>
            <a:pPr lvl="1"/>
            <a:r>
              <a:rPr lang="zh-CN" altLang="en-US" dirty="0"/>
              <a:t>函数</a:t>
            </a:r>
            <a:endParaRPr lang="en-US" altLang="zh-CN" dirty="0"/>
          </a:p>
          <a:p>
            <a:pPr lvl="1"/>
            <a:r>
              <a:rPr lang="zh-CN" altLang="en-US" dirty="0"/>
              <a:t>函数原型</a:t>
            </a:r>
            <a:endParaRPr lang="en-US" altLang="zh-CN" dirty="0"/>
          </a:p>
          <a:p>
            <a:pPr lvl="1"/>
            <a:endParaRPr lang="en-US" altLang="zh-CN" dirty="0"/>
          </a:p>
          <a:p>
            <a:pPr lvl="1"/>
            <a:r>
              <a:rPr lang="zh-CN" altLang="en-US" b="1" dirty="0"/>
              <a:t>名空间作用域</a:t>
            </a:r>
            <a:endParaRPr lang="en-US" altLang="zh-CN" b="1" dirty="0"/>
          </a:p>
        </p:txBody>
      </p:sp>
      <p:sp>
        <p:nvSpPr>
          <p:cNvPr id="7" name="内容占位符 2"/>
          <p:cNvSpPr txBox="1">
            <a:spLocks/>
          </p:cNvSpPr>
          <p:nvPr/>
        </p:nvSpPr>
        <p:spPr bwMode="auto">
          <a:xfrm>
            <a:off x="3507237" y="2258870"/>
            <a:ext cx="8208000" cy="126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ctr" anchorCtr="0" compatLnSpc="1">
            <a:prstTxWarp prst="textNoShape">
              <a:avLst/>
            </a:prstTxWarp>
          </a:bodyPr>
          <a:lstStyle>
            <a:lvl1pPr marL="342900" indent="-342900" algn="l" rtl="0" eaLnBrk="0" fontAlgn="base" hangingPunct="0">
              <a:spcBef>
                <a:spcPct val="20000"/>
              </a:spcBef>
              <a:spcAft>
                <a:spcPct val="0"/>
              </a:spcAft>
              <a:buSzPct val="80000"/>
              <a:buBlip>
                <a:blip r:embed="rId3"/>
              </a:buBlip>
              <a:defRPr sz="2800" b="1">
                <a:solidFill>
                  <a:schemeClr val="tx1"/>
                </a:solidFill>
                <a:latin typeface="+mn-lt"/>
                <a:ea typeface="+mn-ea"/>
                <a:cs typeface="楷体_GB2312"/>
              </a:defRPr>
            </a:lvl1pPr>
            <a:lvl2pPr marL="742950" indent="-285750" algn="l" rtl="0" eaLnBrk="0" fontAlgn="base" hangingPunct="0">
              <a:spcBef>
                <a:spcPct val="20000"/>
              </a:spcBef>
              <a:spcAft>
                <a:spcPct val="0"/>
              </a:spcAft>
              <a:buSzPct val="80000"/>
              <a:buBlip>
                <a:blip r:embed="rId4"/>
              </a:buBlip>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SzPct val="80000"/>
              <a:buFont typeface="Arial" charset="0"/>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SzPct val="80000"/>
              <a:buFont typeface="Wingdings" pitchFamily="2" charset="2"/>
              <a:buChar char="ü"/>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SzPct val="80000"/>
              <a:buFont typeface="Arial" charset="0"/>
              <a:buChar char="»"/>
              <a:defRPr sz="2000">
                <a:solidFill>
                  <a:schemeClr val="tx1"/>
                </a:solidFill>
                <a:latin typeface="Arial" charset="0"/>
                <a:ea typeface="+mn-ea"/>
                <a:cs typeface="楷体_GB2312"/>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a:lstStyle>
          <a:p>
            <a:pPr marL="0" indent="0">
              <a:buNone/>
            </a:pPr>
            <a:r>
              <a:rPr lang="zh-CN" altLang="zh-CN" b="0" dirty="0">
                <a:latin typeface="华文中宋" pitchFamily="2" charset="-122"/>
                <a:ea typeface="华文中宋" pitchFamily="2" charset="-122"/>
              </a:rPr>
              <a:t>两个标识符的作用域相同意味着</a:t>
            </a:r>
            <a:r>
              <a:rPr lang="zh-CN" altLang="en-US" b="0" dirty="0">
                <a:latin typeface="华文中宋" pitchFamily="2" charset="-122"/>
                <a:ea typeface="华文中宋" pitchFamily="2" charset="-122"/>
              </a:rPr>
              <a:t>：</a:t>
            </a:r>
            <a:endParaRPr lang="en-US" altLang="zh-CN" b="0" dirty="0">
              <a:latin typeface="华文中宋" pitchFamily="2" charset="-122"/>
              <a:ea typeface="华文中宋" pitchFamily="2" charset="-122"/>
            </a:endParaRPr>
          </a:p>
          <a:p>
            <a:pPr marL="0" indent="0">
              <a:buNone/>
            </a:pPr>
            <a:r>
              <a:rPr lang="zh-CN" altLang="zh-CN" b="0" dirty="0">
                <a:latin typeface="华文中宋" pitchFamily="2" charset="-122"/>
                <a:ea typeface="华文中宋" pitchFamily="2" charset="-122"/>
              </a:rPr>
              <a:t>作用域种类相同，而且有效范围在同一处结束</a:t>
            </a:r>
            <a:endParaRPr lang="en-US" altLang="zh-CN" sz="2800" dirty="0">
              <a:latin typeface="华文中宋" pitchFamily="2" charset="-122"/>
              <a:ea typeface="华文中宋" pitchFamily="2" charset="-122"/>
            </a:endParaRPr>
          </a:p>
        </p:txBody>
      </p:sp>
      <p:sp>
        <p:nvSpPr>
          <p:cNvPr id="5" name="矩形 4"/>
          <p:cNvSpPr/>
          <p:nvPr/>
        </p:nvSpPr>
        <p:spPr>
          <a:xfrm>
            <a:off x="2359791" y="4925328"/>
            <a:ext cx="8208000" cy="1260000"/>
          </a:xfrm>
          <a:prstGeom prst="rect">
            <a:avLst/>
          </a:prstGeom>
          <a:ln>
            <a:solidFill>
              <a:schemeClr val="tx1"/>
            </a:solidFill>
          </a:ln>
        </p:spPr>
        <p:txBody>
          <a:bodyPr wrap="square" anchor="ctr" anchorCtr="0">
            <a:spAutoFit/>
          </a:bodyPr>
          <a:lstStyle/>
          <a:p>
            <a:pPr>
              <a:spcBef>
                <a:spcPct val="30000"/>
              </a:spcBef>
              <a:defRPr/>
            </a:pPr>
            <a:r>
              <a:rPr lang="zh-CN" altLang="en-US" sz="2800" dirty="0">
                <a:latin typeface="华文中宋" pitchFamily="2" charset="-122"/>
                <a:ea typeface="华文中宋" pitchFamily="2" charset="-122"/>
              </a:rPr>
              <a:t>看到同名标识符，代表的是不同的实体，意味着：</a:t>
            </a:r>
            <a:endParaRPr lang="en-US" altLang="zh-CN" sz="2800" dirty="0">
              <a:latin typeface="华文中宋" pitchFamily="2" charset="-122"/>
              <a:ea typeface="华文中宋" pitchFamily="2" charset="-122"/>
            </a:endParaRPr>
          </a:p>
          <a:p>
            <a:pPr>
              <a:spcBef>
                <a:spcPct val="30000"/>
              </a:spcBef>
              <a:defRPr/>
            </a:pPr>
            <a:r>
              <a:rPr lang="zh-CN" altLang="en-US" sz="2800" dirty="0">
                <a:latin typeface="华文中宋" pitchFamily="2" charset="-122"/>
                <a:ea typeface="华文中宋" pitchFamily="2" charset="-122"/>
              </a:rPr>
              <a:t>要么在不同的作用域，要么在不同的名空间</a:t>
            </a:r>
            <a:endParaRPr lang="en-US" altLang="zh-CN" sz="2800" dirty="0">
              <a:latin typeface="华文中宋" pitchFamily="2" charset="-122"/>
              <a:ea typeface="华文中宋" pitchFamily="2" charset="-122"/>
            </a:endParaRPr>
          </a:p>
        </p:txBody>
      </p:sp>
      <p:sp>
        <p:nvSpPr>
          <p:cNvPr id="6" name="灯片编号占位符 5">
            <a:extLst>
              <a:ext uri="{FF2B5EF4-FFF2-40B4-BE49-F238E27FC236}">
                <a16:creationId xmlns:a16="http://schemas.microsoft.com/office/drawing/2014/main" id="{C0EE93F4-65B2-489B-A4BB-7F53CB343EAF}"/>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31DC46C-440D-4949-BC5C-328865BAE5E1}" type="slidenum">
              <a:rPr lang="en-US" altLang="zh-CN" sz="1200">
                <a:ea typeface="楷体_GB2312" pitchFamily="49" charset="-122"/>
              </a:rPr>
              <a:pPr algn="r" eaLnBrk="1" hangingPunct="1"/>
              <a:t>73</a:t>
            </a:fld>
            <a:endParaRPr lang="en-US" altLang="zh-CN" sz="1200">
              <a:ea typeface="楷体_GB2312" pitchFamily="49" charset="-122"/>
            </a:endParaRPr>
          </a:p>
        </p:txBody>
      </p:sp>
    </p:spTree>
    <p:extLst>
      <p:ext uri="{BB962C8B-B14F-4D97-AF65-F5344CB8AC3E}">
        <p14:creationId xmlns:p14="http://schemas.microsoft.com/office/powerpoint/2010/main" val="2007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标识符的属性</a:t>
            </a:r>
          </a:p>
        </p:txBody>
      </p:sp>
      <p:sp>
        <p:nvSpPr>
          <p:cNvPr id="49155" name="内容占位符 2"/>
          <p:cNvSpPr>
            <a:spLocks noGrp="1"/>
          </p:cNvSpPr>
          <p:nvPr>
            <p:ph idx="1"/>
          </p:nvPr>
        </p:nvSpPr>
        <p:spPr/>
        <p:txBody>
          <a:bodyPr/>
          <a:lstStyle/>
          <a:p>
            <a:r>
              <a:rPr lang="zh-CN" altLang="en-US" dirty="0"/>
              <a:t>作用域（</a:t>
            </a:r>
            <a:r>
              <a:rPr lang="pt-BR" altLang="zh-CN" dirty="0"/>
              <a:t>scope</a:t>
            </a:r>
            <a:r>
              <a:rPr lang="zh-CN" altLang="en-US" dirty="0"/>
              <a:t>）</a:t>
            </a:r>
            <a:endParaRPr lang="en-US" altLang="zh-CN" dirty="0"/>
          </a:p>
          <a:p>
            <a:pPr lvl="1"/>
            <a:r>
              <a:rPr lang="zh-CN" altLang="en-US" b="0" dirty="0"/>
              <a:t>链接（</a:t>
            </a:r>
            <a:r>
              <a:rPr lang="en-US" altLang="zh-CN" b="0" dirty="0"/>
              <a:t>linkage</a:t>
            </a:r>
            <a:r>
              <a:rPr lang="zh-CN" altLang="en-US" b="0" dirty="0"/>
              <a:t>）</a:t>
            </a:r>
          </a:p>
          <a:p>
            <a:pPr lvl="1"/>
            <a:r>
              <a:rPr lang="zh-CN" altLang="en-US" dirty="0"/>
              <a:t>名空间（</a:t>
            </a:r>
            <a:r>
              <a:rPr lang="en-US" altLang="zh-CN" dirty="0"/>
              <a:t>namespace</a:t>
            </a:r>
            <a:r>
              <a:rPr lang="zh-CN" altLang="en-US" dirty="0"/>
              <a:t>）</a:t>
            </a:r>
            <a:endParaRPr lang="en-US" altLang="zh-CN" dirty="0"/>
          </a:p>
          <a:p>
            <a:endParaRPr lang="en-US" altLang="zh-CN" dirty="0"/>
          </a:p>
          <a:p>
            <a:r>
              <a:rPr lang="zh-CN" altLang="en-US" dirty="0">
                <a:solidFill>
                  <a:srgbClr val="FF0000"/>
                </a:solidFill>
              </a:rPr>
              <a:t>存储期（</a:t>
            </a:r>
            <a:r>
              <a:rPr lang="pt-BR" altLang="zh-CN" dirty="0">
                <a:solidFill>
                  <a:srgbClr val="FF0000"/>
                </a:solidFill>
              </a:rPr>
              <a:t>storage duration</a:t>
            </a:r>
            <a:r>
              <a:rPr lang="zh-CN" altLang="en-US" dirty="0">
                <a:solidFill>
                  <a:srgbClr val="FF0000"/>
                </a:solidFill>
              </a:rPr>
              <a:t>）</a:t>
            </a:r>
            <a:endParaRPr lang="en-US" altLang="zh-CN" dirty="0">
              <a:solidFill>
                <a:srgbClr val="FF0000"/>
              </a:solidFill>
            </a:endParaRPr>
          </a:p>
        </p:txBody>
      </p:sp>
      <p:sp>
        <p:nvSpPr>
          <p:cNvPr id="49156"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D6A6B93-AF47-4043-B44C-AD68BBE3C015}" type="slidenum">
              <a:rPr lang="en-US" altLang="zh-CN" sz="1200">
                <a:ea typeface="楷体_GB2312" pitchFamily="49" charset="-122"/>
              </a:rPr>
              <a:pPr algn="r" eaLnBrk="1" hangingPunct="1"/>
              <a:t>74</a:t>
            </a:fld>
            <a:endParaRPr lang="en-US" altLang="zh-CN" sz="1200">
              <a:ea typeface="楷体_GB2312" pitchFamily="49" charset="-122"/>
            </a:endParaRPr>
          </a:p>
        </p:txBody>
      </p:sp>
      <p:sp>
        <p:nvSpPr>
          <p:cNvPr id="2" name="对话气泡: 矩形 1">
            <a:extLst>
              <a:ext uri="{FF2B5EF4-FFF2-40B4-BE49-F238E27FC236}">
                <a16:creationId xmlns:a16="http://schemas.microsoft.com/office/drawing/2014/main" id="{1F71EC68-7B2A-4A00-92BD-47E49D3ECED5}"/>
              </a:ext>
            </a:extLst>
          </p:cNvPr>
          <p:cNvSpPr/>
          <p:nvPr/>
        </p:nvSpPr>
        <p:spPr bwMode="auto">
          <a:xfrm>
            <a:off x="4523009" y="862246"/>
            <a:ext cx="3012357" cy="496524"/>
          </a:xfrm>
          <a:prstGeom prst="wedgeRectCallout">
            <a:avLst>
              <a:gd name="adj1" fmla="val -64847"/>
              <a:gd name="adj2" fmla="val -185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dirty="0">
                <a:latin typeface="华文中宋" panose="02010600040101010101" pitchFamily="2" charset="-122"/>
                <a:ea typeface="华文中宋" panose="02010600040101010101" pitchFamily="2" charset="-122"/>
              </a:rPr>
              <a:t>标识符的有效范围</a:t>
            </a:r>
            <a:endParaRPr kumimoji="0" lang="zh-CN" altLang="en-US" sz="180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p:txBody>
      </p:sp>
      <p:sp>
        <p:nvSpPr>
          <p:cNvPr id="8" name="对话气泡: 矩形 7">
            <a:extLst>
              <a:ext uri="{FF2B5EF4-FFF2-40B4-BE49-F238E27FC236}">
                <a16:creationId xmlns:a16="http://schemas.microsoft.com/office/drawing/2014/main" id="{C04589D0-E1BA-4E07-8E1F-CC501210B261}"/>
              </a:ext>
            </a:extLst>
          </p:cNvPr>
          <p:cNvSpPr/>
          <p:nvPr/>
        </p:nvSpPr>
        <p:spPr bwMode="auto">
          <a:xfrm>
            <a:off x="4523009" y="1527614"/>
            <a:ext cx="5982687" cy="496524"/>
          </a:xfrm>
          <a:prstGeom prst="wedgeRectCallout">
            <a:avLst>
              <a:gd name="adj1" fmla="val -70705"/>
              <a:gd name="adj2" fmla="val -2827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latin typeface="华文中宋" panose="02010600040101010101" pitchFamily="2" charset="-122"/>
                <a:ea typeface="华文中宋" panose="02010600040101010101" pitchFamily="2" charset="-122"/>
              </a:rPr>
              <a:t>不同子程序中的同名</a:t>
            </a:r>
            <a:r>
              <a:rPr lang="zh-CN" altLang="zh-CN" dirty="0">
                <a:latin typeface="华文中宋" panose="02010600040101010101" pitchFamily="2" charset="-122"/>
                <a:ea typeface="华文中宋" panose="02010600040101010101" pitchFamily="2" charset="-122"/>
              </a:rPr>
              <a:t>标识符</a:t>
            </a:r>
            <a:r>
              <a:rPr lang="zh-CN" altLang="en-US" dirty="0">
                <a:latin typeface="华文中宋" panose="02010600040101010101" pitchFamily="2" charset="-122"/>
                <a:ea typeface="华文中宋" panose="02010600040101010101" pitchFamily="2" charset="-122"/>
              </a:rPr>
              <a:t>之间</a:t>
            </a:r>
            <a:r>
              <a:rPr lang="zh-CN" altLang="zh-CN" dirty="0">
                <a:latin typeface="华文中宋" panose="02010600040101010101" pitchFamily="2" charset="-122"/>
                <a:ea typeface="华文中宋" panose="02010600040101010101" pitchFamily="2" charset="-122"/>
              </a:rPr>
              <a:t>的</a:t>
            </a:r>
            <a:r>
              <a:rPr lang="zh-CN" altLang="en-US" dirty="0">
                <a:latin typeface="华文中宋" panose="02010600040101010101" pitchFamily="2" charset="-122"/>
                <a:ea typeface="华文中宋" panose="02010600040101010101" pitchFamily="2" charset="-122"/>
              </a:rPr>
              <a:t>关系</a:t>
            </a:r>
            <a:endParaRPr kumimoji="0" lang="zh-CN" altLang="en-US" sz="180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p:txBody>
      </p:sp>
      <p:sp>
        <p:nvSpPr>
          <p:cNvPr id="9" name="对话气泡: 矩形 8">
            <a:extLst>
              <a:ext uri="{FF2B5EF4-FFF2-40B4-BE49-F238E27FC236}">
                <a16:creationId xmlns:a16="http://schemas.microsoft.com/office/drawing/2014/main" id="{6B34AABF-350D-4194-AFD5-E1B3161DF498}"/>
              </a:ext>
            </a:extLst>
          </p:cNvPr>
          <p:cNvSpPr/>
          <p:nvPr/>
        </p:nvSpPr>
        <p:spPr bwMode="auto">
          <a:xfrm>
            <a:off x="5592903" y="2996395"/>
            <a:ext cx="4238661" cy="496524"/>
          </a:xfrm>
          <a:prstGeom prst="wedgeRectCallout">
            <a:avLst>
              <a:gd name="adj1" fmla="val -70705"/>
              <a:gd name="adj2" fmla="val -2827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solidFill>
                  <a:srgbClr val="FF0000"/>
                </a:solidFill>
                <a:latin typeface="华文中宋" panose="02010600040101010101" pitchFamily="2" charset="-122"/>
                <a:ea typeface="华文中宋" panose="02010600040101010101" pitchFamily="2" charset="-122"/>
              </a:rPr>
              <a:t>数据的生存寿命（</a:t>
            </a:r>
            <a:r>
              <a:rPr lang="pt-BR" altLang="zh-CN" dirty="0">
                <a:solidFill>
                  <a:srgbClr val="FF0000"/>
                </a:solidFill>
                <a:latin typeface="华文中宋" panose="02010600040101010101" pitchFamily="2" charset="-122"/>
                <a:ea typeface="华文中宋" panose="02010600040101010101" pitchFamily="2" charset="-122"/>
              </a:rPr>
              <a:t>lifetime</a:t>
            </a:r>
            <a:r>
              <a:rPr lang="zh-CN" altLang="en-US" dirty="0">
                <a:solidFill>
                  <a:srgbClr val="FF0000"/>
                </a:solidFill>
                <a:latin typeface="华文中宋" panose="02010600040101010101" pitchFamily="2" charset="-122"/>
                <a:ea typeface="华文中宋" panose="02010600040101010101" pitchFamily="2" charset="-122"/>
              </a:rPr>
              <a:t>）</a:t>
            </a:r>
            <a:endParaRPr kumimoji="0" lang="zh-CN" altLang="en-US" sz="1800" i="0" u="none" strike="noStrike" cap="none" normalizeH="0" baseline="0" dirty="0">
              <a:ln>
                <a:noFill/>
              </a:ln>
              <a:solidFill>
                <a:srgbClr val="FF0000"/>
              </a:solidFill>
              <a:effectLst/>
              <a:latin typeface="华文中宋" panose="02010600040101010101" pitchFamily="2" charset="-122"/>
              <a:ea typeface="华文中宋" panose="02010600040101010101" pitchFamily="2" charset="-122"/>
            </a:endParaRPr>
          </a:p>
        </p:txBody>
      </p:sp>
      <p:grpSp>
        <p:nvGrpSpPr>
          <p:cNvPr id="10" name="组合 9">
            <a:extLst>
              <a:ext uri="{FF2B5EF4-FFF2-40B4-BE49-F238E27FC236}">
                <a16:creationId xmlns:a16="http://schemas.microsoft.com/office/drawing/2014/main" id="{7EE303B4-ACDC-4379-BA95-E0A9651D3FC0}"/>
              </a:ext>
            </a:extLst>
          </p:cNvPr>
          <p:cNvGrpSpPr/>
          <p:nvPr/>
        </p:nvGrpSpPr>
        <p:grpSpPr>
          <a:xfrm>
            <a:off x="1774726" y="3883921"/>
            <a:ext cx="6228380" cy="2160240"/>
            <a:chOff x="5411442" y="4634916"/>
            <a:chExt cx="6228380" cy="2160240"/>
          </a:xfrm>
        </p:grpSpPr>
        <p:grpSp>
          <p:nvGrpSpPr>
            <p:cNvPr id="11" name="Group 4481">
              <a:extLst>
                <a:ext uri="{FF2B5EF4-FFF2-40B4-BE49-F238E27FC236}">
                  <a16:creationId xmlns:a16="http://schemas.microsoft.com/office/drawing/2014/main" id="{448036EA-D37B-4E31-A9FD-EB54A4528A70}"/>
                </a:ext>
              </a:extLst>
            </p:cNvPr>
            <p:cNvGrpSpPr>
              <a:grpSpLocks/>
            </p:cNvGrpSpPr>
            <p:nvPr/>
          </p:nvGrpSpPr>
          <p:grpSpPr bwMode="auto">
            <a:xfrm>
              <a:off x="5411442" y="4634916"/>
              <a:ext cx="6228380" cy="2160240"/>
              <a:chOff x="4874" y="4534"/>
              <a:chExt cx="3481" cy="1477"/>
            </a:xfrm>
            <a:noFill/>
          </p:grpSpPr>
          <p:sp>
            <p:nvSpPr>
              <p:cNvPr id="15" name="Rectangle 4159">
                <a:extLst>
                  <a:ext uri="{FF2B5EF4-FFF2-40B4-BE49-F238E27FC236}">
                    <a16:creationId xmlns:a16="http://schemas.microsoft.com/office/drawing/2014/main" id="{F8A91652-4EC3-4E5D-842C-A207BC0A3A1D}"/>
                  </a:ext>
                </a:extLst>
              </p:cNvPr>
              <p:cNvSpPr>
                <a:spLocks noChangeArrowheads="1"/>
              </p:cNvSpPr>
              <p:nvPr/>
            </p:nvSpPr>
            <p:spPr bwMode="auto">
              <a:xfrm>
                <a:off x="4874" y="4534"/>
                <a:ext cx="3481" cy="1477"/>
              </a:xfrm>
              <a:prstGeom prst="rect">
                <a:avLst/>
              </a:prstGeom>
              <a:grpFill/>
              <a:ln w="3175">
                <a:solidFill>
                  <a:schemeClr val="tx1"/>
                </a:solidFill>
                <a:miter lim="800000"/>
                <a:headEnd/>
                <a:tailEnd/>
              </a:ln>
            </p:spPr>
            <p:txBody>
              <a:bodyPr rot="0" vert="horz" wrap="square" lIns="91440" tIns="45720" rIns="91440" bIns="45720" anchor="t" anchorCtr="0" upright="1">
                <a:noAutofit/>
              </a:bodyPr>
              <a:lstStyle/>
              <a:p>
                <a:endParaRPr lang="zh-CN" altLang="en-US" sz="2000"/>
              </a:p>
            </p:txBody>
          </p:sp>
          <p:sp>
            <p:nvSpPr>
              <p:cNvPr id="16" name="文本框 2">
                <a:extLst>
                  <a:ext uri="{FF2B5EF4-FFF2-40B4-BE49-F238E27FC236}">
                    <a16:creationId xmlns:a16="http://schemas.microsoft.com/office/drawing/2014/main" id="{4E4C76E3-A64C-4909-BB6E-E0BC9B2F62C1}"/>
                  </a:ext>
                </a:extLst>
              </p:cNvPr>
              <p:cNvSpPr txBox="1">
                <a:spLocks noChangeArrowheads="1"/>
              </p:cNvSpPr>
              <p:nvPr/>
            </p:nvSpPr>
            <p:spPr bwMode="auto">
              <a:xfrm>
                <a:off x="6125" y="5216"/>
                <a:ext cx="680" cy="340"/>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altLang="zh-CN" sz="2000" kern="100" dirty="0">
                    <a:effectLst/>
                    <a:latin typeface="Times New Roman"/>
                    <a:ea typeface="宋体"/>
                    <a:cs typeface="宋体"/>
                  </a:rPr>
                  <a:t>    </a:t>
                </a:r>
                <a:r>
                  <a:rPr lang="zh-CN" sz="2000" kern="100" dirty="0">
                    <a:effectLst/>
                    <a:latin typeface="Times New Roman"/>
                    <a:ea typeface="宋体"/>
                    <a:cs typeface="宋体"/>
                  </a:rPr>
                  <a:t>内存</a:t>
                </a:r>
              </a:p>
            </p:txBody>
          </p:sp>
          <p:sp>
            <p:nvSpPr>
              <p:cNvPr id="17" name="文本框 2">
                <a:extLst>
                  <a:ext uri="{FF2B5EF4-FFF2-40B4-BE49-F238E27FC236}">
                    <a16:creationId xmlns:a16="http://schemas.microsoft.com/office/drawing/2014/main" id="{C5E15DE1-B74C-40E1-AA05-D1514D1F5B86}"/>
                  </a:ext>
                </a:extLst>
              </p:cNvPr>
              <p:cNvSpPr txBox="1">
                <a:spLocks noChangeArrowheads="1"/>
              </p:cNvSpPr>
              <p:nvPr/>
            </p:nvSpPr>
            <p:spPr bwMode="auto">
              <a:xfrm>
                <a:off x="7132" y="5102"/>
                <a:ext cx="680" cy="340"/>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altLang="zh-CN" sz="2000" kern="100" dirty="0">
                    <a:effectLst/>
                    <a:latin typeface="Times New Roman"/>
                    <a:ea typeface="宋体"/>
                    <a:cs typeface="宋体"/>
                  </a:rPr>
                  <a:t>    </a:t>
                </a:r>
                <a:r>
                  <a:rPr lang="zh-CN" sz="2000" kern="100" dirty="0">
                    <a:effectLst/>
                    <a:latin typeface="Times New Roman"/>
                    <a:ea typeface="宋体"/>
                    <a:cs typeface="宋体"/>
                  </a:rPr>
                  <a:t>外存</a:t>
                </a:r>
              </a:p>
            </p:txBody>
          </p:sp>
          <p:sp>
            <p:nvSpPr>
              <p:cNvPr id="18" name="文本框 2">
                <a:extLst>
                  <a:ext uri="{FF2B5EF4-FFF2-40B4-BE49-F238E27FC236}">
                    <a16:creationId xmlns:a16="http://schemas.microsoft.com/office/drawing/2014/main" id="{6A3C0E95-5B72-4DF1-9F9B-AE65AE2B0F1E}"/>
                  </a:ext>
                </a:extLst>
              </p:cNvPr>
              <p:cNvSpPr txBox="1">
                <a:spLocks noChangeArrowheads="1"/>
              </p:cNvSpPr>
              <p:nvPr/>
            </p:nvSpPr>
            <p:spPr bwMode="auto">
              <a:xfrm>
                <a:off x="7025" y="4603"/>
                <a:ext cx="893" cy="340"/>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altLang="zh-CN" sz="2000" kern="100" dirty="0">
                    <a:effectLst/>
                    <a:latin typeface="Times New Roman"/>
                    <a:ea typeface="宋体"/>
                    <a:cs typeface="宋体"/>
                  </a:rPr>
                  <a:t>    </a:t>
                </a:r>
                <a:r>
                  <a:rPr lang="zh-CN" sz="2000" kern="100" dirty="0">
                    <a:effectLst/>
                    <a:latin typeface="Times New Roman"/>
                    <a:ea typeface="宋体"/>
                    <a:cs typeface="宋体"/>
                  </a:rPr>
                  <a:t>输入设备</a:t>
                </a:r>
              </a:p>
            </p:txBody>
          </p:sp>
          <p:sp>
            <p:nvSpPr>
              <p:cNvPr id="19" name="文本框 2">
                <a:extLst>
                  <a:ext uri="{FF2B5EF4-FFF2-40B4-BE49-F238E27FC236}">
                    <a16:creationId xmlns:a16="http://schemas.microsoft.com/office/drawing/2014/main" id="{49C114BD-57F7-4CF3-BEAA-5EA5C510EFFC}"/>
                  </a:ext>
                </a:extLst>
              </p:cNvPr>
              <p:cNvSpPr txBox="1">
                <a:spLocks noChangeArrowheads="1"/>
              </p:cNvSpPr>
              <p:nvPr/>
            </p:nvSpPr>
            <p:spPr bwMode="auto">
              <a:xfrm>
                <a:off x="7025" y="5601"/>
                <a:ext cx="893" cy="340"/>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altLang="zh-CN" sz="2000" kern="100" dirty="0">
                    <a:effectLst/>
                    <a:latin typeface="Times New Roman"/>
                    <a:ea typeface="宋体"/>
                    <a:cs typeface="宋体"/>
                  </a:rPr>
                  <a:t>    </a:t>
                </a:r>
                <a:r>
                  <a:rPr lang="zh-CN" sz="2000" kern="100" dirty="0">
                    <a:effectLst/>
                    <a:latin typeface="Times New Roman"/>
                    <a:ea typeface="宋体"/>
                    <a:cs typeface="宋体"/>
                  </a:rPr>
                  <a:t>输出设备</a:t>
                </a:r>
              </a:p>
            </p:txBody>
          </p:sp>
          <p:cxnSp>
            <p:nvCxnSpPr>
              <p:cNvPr id="20" name="直线箭头连接符 7">
                <a:extLst>
                  <a:ext uri="{FF2B5EF4-FFF2-40B4-BE49-F238E27FC236}">
                    <a16:creationId xmlns:a16="http://schemas.microsoft.com/office/drawing/2014/main" id="{5EDEE3F5-1333-4FD3-8336-6F1563E009E8}"/>
                  </a:ext>
                </a:extLst>
              </p:cNvPr>
              <p:cNvCxnSpPr>
                <a:cxnSpLocks noChangeShapeType="1"/>
              </p:cNvCxnSpPr>
              <p:nvPr/>
            </p:nvCxnSpPr>
            <p:spPr bwMode="auto">
              <a:xfrm flipV="1">
                <a:off x="5724" y="5430"/>
                <a:ext cx="397" cy="0"/>
              </a:xfrm>
              <a:prstGeom prst="bentConnector3">
                <a:avLst>
                  <a:gd name="adj1" fmla="val 50000"/>
                </a:avLst>
              </a:prstGeom>
              <a:grpFill/>
              <a:ln w="12700">
                <a:solidFill>
                  <a:schemeClr val="tx1"/>
                </a:solidFill>
                <a:miter lim="800000"/>
                <a:headEnd type="arrow" w="sm" len="sm"/>
                <a:tailEnd type="arrow" w="sm" len="sm"/>
              </a:ln>
              <a:effectLst/>
              <a:extLst>
                <a:ext uri="{AF507438-7753-43E0-B8FC-AC1667EBCBE1}">
                  <a14:hiddenEffects xmlns:a14="http://schemas.microsoft.com/office/drawing/2010/main">
                    <a:effectLst>
                      <a:outerShdw dist="20000" dir="5400000" rotWithShape="0">
                        <a:srgbClr val="808080">
                          <a:alpha val="37999"/>
                        </a:srgbClr>
                      </a:outerShdw>
                    </a:effectLst>
                  </a14:hiddenEffects>
                </a:ext>
              </a:extLst>
            </p:spPr>
          </p:cxnSp>
          <p:cxnSp>
            <p:nvCxnSpPr>
              <p:cNvPr id="21" name="直线箭头连接符 7">
                <a:extLst>
                  <a:ext uri="{FF2B5EF4-FFF2-40B4-BE49-F238E27FC236}">
                    <a16:creationId xmlns:a16="http://schemas.microsoft.com/office/drawing/2014/main" id="{9693E872-7E2A-47F6-AF0E-423331EC5D19}"/>
                  </a:ext>
                </a:extLst>
              </p:cNvPr>
              <p:cNvCxnSpPr>
                <a:cxnSpLocks noChangeShapeType="1"/>
              </p:cNvCxnSpPr>
              <p:nvPr/>
            </p:nvCxnSpPr>
            <p:spPr bwMode="auto">
              <a:xfrm flipV="1">
                <a:off x="6828" y="5372"/>
                <a:ext cx="283" cy="0"/>
              </a:xfrm>
              <a:prstGeom prst="bentConnector3">
                <a:avLst>
                  <a:gd name="adj1" fmla="val 37648"/>
                </a:avLst>
              </a:prstGeom>
              <a:grpFill/>
              <a:ln w="3175">
                <a:solidFill>
                  <a:schemeClr val="tx1"/>
                </a:solidFill>
                <a:miter lim="800000"/>
                <a:headEnd type="arrow" w="sm" len="sm"/>
                <a:tailEnd type="arrow" w="sm" len="sm"/>
              </a:ln>
              <a:effectLst/>
              <a:extLst>
                <a:ext uri="{AF507438-7753-43E0-B8FC-AC1667EBCBE1}">
                  <a14:hiddenEffects xmlns:a14="http://schemas.microsoft.com/office/drawing/2010/main">
                    <a:effectLst>
                      <a:outerShdw dist="20000" dir="5400000" rotWithShape="0">
                        <a:srgbClr val="808080">
                          <a:alpha val="37999"/>
                        </a:srgbClr>
                      </a:outerShdw>
                    </a:effectLst>
                  </a14:hiddenEffects>
                </a:ext>
              </a:extLst>
            </p:spPr>
          </p:cxnSp>
          <p:grpSp>
            <p:nvGrpSpPr>
              <p:cNvPr id="22" name="Group 4477">
                <a:extLst>
                  <a:ext uri="{FF2B5EF4-FFF2-40B4-BE49-F238E27FC236}">
                    <a16:creationId xmlns:a16="http://schemas.microsoft.com/office/drawing/2014/main" id="{6540F7D3-600F-45D2-AB5F-4D39776C10EF}"/>
                  </a:ext>
                </a:extLst>
              </p:cNvPr>
              <p:cNvGrpSpPr>
                <a:grpSpLocks/>
              </p:cNvGrpSpPr>
              <p:nvPr/>
            </p:nvGrpSpPr>
            <p:grpSpPr bwMode="auto">
              <a:xfrm>
                <a:off x="6447" y="4798"/>
                <a:ext cx="567" cy="327"/>
                <a:chOff x="6484" y="5727"/>
                <a:chExt cx="495" cy="327"/>
              </a:xfrm>
              <a:grpFill/>
            </p:grpSpPr>
            <p:cxnSp>
              <p:nvCxnSpPr>
                <p:cNvPr id="28" name="直线连接符 12">
                  <a:extLst>
                    <a:ext uri="{FF2B5EF4-FFF2-40B4-BE49-F238E27FC236}">
                      <a16:creationId xmlns:a16="http://schemas.microsoft.com/office/drawing/2014/main" id="{BF19E76E-CFC6-4628-BC99-679C9A0A224D}"/>
                    </a:ext>
                  </a:extLst>
                </p:cNvPr>
                <p:cNvCxnSpPr/>
                <p:nvPr/>
              </p:nvCxnSpPr>
              <p:spPr bwMode="auto">
                <a:xfrm flipH="1">
                  <a:off x="6489" y="5727"/>
                  <a:ext cx="490" cy="0"/>
                </a:xfrm>
                <a:prstGeom prst="line">
                  <a:avLst/>
                </a:prstGeom>
                <a:grpFill/>
                <a:ln w="3175">
                  <a:solidFill>
                    <a:schemeClr val="tx1"/>
                  </a:solidFill>
                  <a:round/>
                  <a:headEnd/>
                  <a:tailEnd/>
                </a:ln>
                <a:effectLst/>
                <a:extLst>
                  <a:ext uri="{AF507438-7753-43E0-B8FC-AC1667EBCBE1}">
                    <a14:hiddenEffects xmlns:a14="http://schemas.microsoft.com/office/drawing/2010/main">
                      <a:effectLst>
                        <a:outerShdw dist="20000" dir="5400000" rotWithShape="0">
                          <a:srgbClr val="808080">
                            <a:alpha val="37999"/>
                          </a:srgbClr>
                        </a:outerShdw>
                      </a:effectLst>
                    </a14:hiddenEffects>
                  </a:ext>
                </a:extLst>
              </p:spPr>
            </p:cxnSp>
            <p:cxnSp>
              <p:nvCxnSpPr>
                <p:cNvPr id="29" name="直线连接符 12">
                  <a:extLst>
                    <a:ext uri="{FF2B5EF4-FFF2-40B4-BE49-F238E27FC236}">
                      <a16:creationId xmlns:a16="http://schemas.microsoft.com/office/drawing/2014/main" id="{A2A492F3-C609-4106-B2B0-9C816F1791EB}"/>
                    </a:ext>
                  </a:extLst>
                </p:cNvPr>
                <p:cNvCxnSpPr/>
                <p:nvPr/>
              </p:nvCxnSpPr>
              <p:spPr bwMode="auto">
                <a:xfrm flipH="1" flipV="1">
                  <a:off x="6484" y="5727"/>
                  <a:ext cx="1" cy="327"/>
                </a:xfrm>
                <a:prstGeom prst="line">
                  <a:avLst/>
                </a:prstGeom>
                <a:grpFill/>
                <a:ln w="3175">
                  <a:solidFill>
                    <a:schemeClr val="tx1"/>
                  </a:solidFill>
                  <a:round/>
                  <a:headEnd type="arrow" w="sm" len="sm"/>
                  <a:tailEnd type="none" w="sm" len="sm"/>
                </a:ln>
                <a:effectLst/>
                <a:extLst>
                  <a:ext uri="{AF507438-7753-43E0-B8FC-AC1667EBCBE1}">
                    <a14:hiddenEffects xmlns:a14="http://schemas.microsoft.com/office/drawing/2010/main">
                      <a:effectLst>
                        <a:outerShdw dist="20000" dir="5400000" rotWithShape="0">
                          <a:srgbClr val="808080">
                            <a:alpha val="37999"/>
                          </a:srgbClr>
                        </a:outerShdw>
                      </a:effectLst>
                    </a14:hiddenEffects>
                  </a:ext>
                </a:extLst>
              </p:spPr>
            </p:cxnSp>
          </p:grpSp>
          <p:cxnSp>
            <p:nvCxnSpPr>
              <p:cNvPr id="23" name="曲线连接符 13">
                <a:extLst>
                  <a:ext uri="{FF2B5EF4-FFF2-40B4-BE49-F238E27FC236}">
                    <a16:creationId xmlns:a16="http://schemas.microsoft.com/office/drawing/2014/main" id="{28FA7B2C-A3FF-4FE4-93D5-AD7ADE4B0244}"/>
                  </a:ext>
                </a:extLst>
              </p:cNvPr>
              <p:cNvCxnSpPr>
                <a:cxnSpLocks noChangeShapeType="1"/>
              </p:cNvCxnSpPr>
              <p:nvPr/>
            </p:nvCxnSpPr>
            <p:spPr bwMode="auto">
              <a:xfrm>
                <a:off x="5557" y="5693"/>
                <a:ext cx="1474" cy="170"/>
              </a:xfrm>
              <a:prstGeom prst="bentConnector3">
                <a:avLst>
                  <a:gd name="adj1" fmla="val 0"/>
                </a:avLst>
              </a:prstGeom>
              <a:grpFill/>
              <a:ln w="3175" cap="rnd">
                <a:solidFill>
                  <a:schemeClr val="tx1"/>
                </a:solidFill>
                <a:prstDash val="sysDot"/>
                <a:miter lim="800000"/>
                <a:headEnd/>
                <a:tailEnd type="arrow" w="sm" len="sm"/>
              </a:ln>
              <a:effectLst>
                <a:outerShdw dist="20000" dir="5400000" rotWithShape="0">
                  <a:srgbClr val="808080">
                    <a:alpha val="37999"/>
                  </a:srgbClr>
                </a:outerShdw>
              </a:effectLst>
            </p:spPr>
          </p:cxnSp>
          <p:cxnSp>
            <p:nvCxnSpPr>
              <p:cNvPr id="24" name="曲线连接符 13">
                <a:extLst>
                  <a:ext uri="{FF2B5EF4-FFF2-40B4-BE49-F238E27FC236}">
                    <a16:creationId xmlns:a16="http://schemas.microsoft.com/office/drawing/2014/main" id="{021B5E60-3A64-40F8-AA6E-FE2F8E7E9A42}"/>
                  </a:ext>
                </a:extLst>
              </p:cNvPr>
              <p:cNvCxnSpPr>
                <a:cxnSpLocks noChangeShapeType="1"/>
              </p:cNvCxnSpPr>
              <p:nvPr/>
            </p:nvCxnSpPr>
            <p:spPr bwMode="auto">
              <a:xfrm flipV="1">
                <a:off x="5718" y="5298"/>
                <a:ext cx="397" cy="0"/>
              </a:xfrm>
              <a:prstGeom prst="bentConnector3">
                <a:avLst>
                  <a:gd name="adj1" fmla="val 50000"/>
                </a:avLst>
              </a:prstGeom>
              <a:grpFill/>
              <a:ln w="3175" cap="rnd">
                <a:solidFill>
                  <a:schemeClr val="tx1"/>
                </a:solidFill>
                <a:prstDash val="sysDot"/>
                <a:miter lim="800000"/>
                <a:headEnd/>
                <a:tailEnd type="arrow" w="sm" len="sm"/>
              </a:ln>
              <a:effectLst>
                <a:outerShdw dist="20000" dir="5400000" rotWithShape="0">
                  <a:srgbClr val="808080">
                    <a:alpha val="37999"/>
                  </a:srgbClr>
                </a:outerShdw>
              </a:effectLst>
            </p:spPr>
          </p:cxnSp>
          <p:cxnSp>
            <p:nvCxnSpPr>
              <p:cNvPr id="25" name="曲线连接符 13">
                <a:extLst>
                  <a:ext uri="{FF2B5EF4-FFF2-40B4-BE49-F238E27FC236}">
                    <a16:creationId xmlns:a16="http://schemas.microsoft.com/office/drawing/2014/main" id="{15F23949-5D89-4D9A-B68A-3E08EEEE0D46}"/>
                  </a:ext>
                </a:extLst>
              </p:cNvPr>
              <p:cNvCxnSpPr>
                <a:cxnSpLocks noChangeShapeType="1"/>
              </p:cNvCxnSpPr>
              <p:nvPr/>
            </p:nvCxnSpPr>
            <p:spPr bwMode="auto">
              <a:xfrm flipV="1">
                <a:off x="5575" y="4726"/>
                <a:ext cx="1456" cy="397"/>
              </a:xfrm>
              <a:prstGeom prst="bentConnector3">
                <a:avLst>
                  <a:gd name="adj1" fmla="val -278"/>
                </a:avLst>
              </a:prstGeom>
              <a:grpFill/>
              <a:ln w="3175" cap="rnd">
                <a:solidFill>
                  <a:schemeClr val="tx1"/>
                </a:solidFill>
                <a:prstDash val="sysDot"/>
                <a:miter lim="800000"/>
                <a:headEnd/>
                <a:tailEnd type="arrow" w="sm" len="sm"/>
              </a:ln>
              <a:effectLst>
                <a:outerShdw dist="20000" dir="5400000" rotWithShape="0">
                  <a:srgbClr val="808080">
                    <a:alpha val="37999"/>
                  </a:srgbClr>
                </a:outerShdw>
              </a:effectLst>
            </p:spPr>
          </p:cxnSp>
          <p:cxnSp>
            <p:nvCxnSpPr>
              <p:cNvPr id="26" name="曲线连接符 13">
                <a:extLst>
                  <a:ext uri="{FF2B5EF4-FFF2-40B4-BE49-F238E27FC236}">
                    <a16:creationId xmlns:a16="http://schemas.microsoft.com/office/drawing/2014/main" id="{A767C998-C712-46F7-86AE-8EE9670279E0}"/>
                  </a:ext>
                </a:extLst>
              </p:cNvPr>
              <p:cNvCxnSpPr>
                <a:cxnSpLocks noChangeShapeType="1"/>
              </p:cNvCxnSpPr>
              <p:nvPr/>
            </p:nvCxnSpPr>
            <p:spPr bwMode="auto">
              <a:xfrm flipV="1">
                <a:off x="5713" y="5146"/>
                <a:ext cx="1417" cy="0"/>
              </a:xfrm>
              <a:prstGeom prst="bentConnector3">
                <a:avLst>
                  <a:gd name="adj1" fmla="val 50000"/>
                </a:avLst>
              </a:prstGeom>
              <a:grpFill/>
              <a:ln w="3175" cap="rnd">
                <a:solidFill>
                  <a:schemeClr val="tx1"/>
                </a:solidFill>
                <a:prstDash val="sysDot"/>
                <a:miter lim="800000"/>
                <a:headEnd/>
                <a:tailEnd type="arrow" w="sm" len="sm"/>
              </a:ln>
              <a:effectLst>
                <a:outerShdw dist="20000" dir="5400000" rotWithShape="0">
                  <a:srgbClr val="808080">
                    <a:alpha val="37999"/>
                  </a:srgbClr>
                </a:outerShdw>
              </a:effectLst>
            </p:spPr>
          </p:cxnSp>
          <p:sp>
            <p:nvSpPr>
              <p:cNvPr id="27" name="文本框 2">
                <a:extLst>
                  <a:ext uri="{FF2B5EF4-FFF2-40B4-BE49-F238E27FC236}">
                    <a16:creationId xmlns:a16="http://schemas.microsoft.com/office/drawing/2014/main" id="{A42F325A-4D2F-4966-AF7D-EA996166B978}"/>
                  </a:ext>
                </a:extLst>
              </p:cNvPr>
              <p:cNvSpPr txBox="1">
                <a:spLocks noChangeArrowheads="1"/>
              </p:cNvSpPr>
              <p:nvPr/>
            </p:nvSpPr>
            <p:spPr bwMode="auto">
              <a:xfrm>
                <a:off x="5136" y="5107"/>
                <a:ext cx="572" cy="582"/>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sz="2000" kern="100" dirty="0">
                    <a:effectLst/>
                    <a:latin typeface="Times New Roman"/>
                    <a:ea typeface="宋体"/>
                    <a:cs typeface="宋体"/>
                  </a:rPr>
                  <a:t>   CPU</a:t>
                </a:r>
                <a:endParaRPr lang="zh-CN" sz="2000" kern="100" dirty="0">
                  <a:effectLst/>
                  <a:latin typeface="Times New Roman"/>
                  <a:ea typeface="宋体"/>
                  <a:cs typeface="宋体"/>
                </a:endParaRPr>
              </a:p>
            </p:txBody>
          </p:sp>
        </p:grpSp>
        <p:grpSp>
          <p:nvGrpSpPr>
            <p:cNvPr id="12" name="组合 11">
              <a:extLst>
                <a:ext uri="{FF2B5EF4-FFF2-40B4-BE49-F238E27FC236}">
                  <a16:creationId xmlns:a16="http://schemas.microsoft.com/office/drawing/2014/main" id="{4BE7E3BF-FBE9-4D8B-853F-5855AF97EC65}"/>
                </a:ext>
              </a:extLst>
            </p:cNvPr>
            <p:cNvGrpSpPr/>
            <p:nvPr/>
          </p:nvGrpSpPr>
          <p:grpSpPr>
            <a:xfrm>
              <a:off x="8255689" y="6147132"/>
              <a:ext cx="1007869" cy="360000"/>
              <a:chOff x="3125343" y="5332371"/>
              <a:chExt cx="412115" cy="107950"/>
            </a:xfrm>
            <a:noFill/>
          </p:grpSpPr>
          <p:cxnSp>
            <p:nvCxnSpPr>
              <p:cNvPr id="13" name="直线连接符 12">
                <a:extLst>
                  <a:ext uri="{FF2B5EF4-FFF2-40B4-BE49-F238E27FC236}">
                    <a16:creationId xmlns:a16="http://schemas.microsoft.com/office/drawing/2014/main" id="{348583BB-7DFF-4967-ACBE-B3530B61DC8B}"/>
                  </a:ext>
                </a:extLst>
              </p:cNvPr>
              <p:cNvCxnSpPr/>
              <p:nvPr/>
            </p:nvCxnSpPr>
            <p:spPr bwMode="auto">
              <a:xfrm flipH="1" flipV="1">
                <a:off x="3125343" y="5332371"/>
                <a:ext cx="0" cy="107950"/>
              </a:xfrm>
              <a:prstGeom prst="line">
                <a:avLst/>
              </a:prstGeom>
              <a:grpFill/>
              <a:ln w="3175">
                <a:solidFill>
                  <a:schemeClr val="tx1"/>
                </a:solidFill>
                <a:round/>
                <a:headEnd/>
                <a:tailEnd/>
              </a:ln>
              <a:effectLst/>
              <a:extLst>
                <a:ext uri="{AF507438-7753-43E0-B8FC-AC1667EBCBE1}">
                  <a14:hiddenEffects xmlns:a14="http://schemas.microsoft.com/office/drawing/2010/main">
                    <a:effectLst>
                      <a:outerShdw dist="20000" dir="5400000" rotWithShape="0">
                        <a:srgbClr val="808080">
                          <a:alpha val="37999"/>
                        </a:srgbClr>
                      </a:outerShdw>
                    </a:effectLst>
                  </a14:hiddenEffects>
                </a:ext>
              </a:extLst>
            </p:spPr>
          </p:cxnSp>
          <p:cxnSp>
            <p:nvCxnSpPr>
              <p:cNvPr id="14" name="直线连接符 12">
                <a:extLst>
                  <a:ext uri="{FF2B5EF4-FFF2-40B4-BE49-F238E27FC236}">
                    <a16:creationId xmlns:a16="http://schemas.microsoft.com/office/drawing/2014/main" id="{EA30F120-754F-4DD0-8263-2816DD8DC8A6}"/>
                  </a:ext>
                </a:extLst>
              </p:cNvPr>
              <p:cNvCxnSpPr/>
              <p:nvPr/>
            </p:nvCxnSpPr>
            <p:spPr bwMode="auto">
              <a:xfrm flipH="1">
                <a:off x="3129153" y="5440321"/>
                <a:ext cx="408305" cy="0"/>
              </a:xfrm>
              <a:prstGeom prst="line">
                <a:avLst/>
              </a:prstGeom>
              <a:grpFill/>
              <a:ln w="3175">
                <a:solidFill>
                  <a:schemeClr val="tx1"/>
                </a:solidFill>
                <a:round/>
                <a:headEnd type="arrow" w="sm" len="sm"/>
                <a:tailEnd/>
              </a:ln>
              <a:effectLst/>
              <a:extLst>
                <a:ext uri="{AF507438-7753-43E0-B8FC-AC1667EBCBE1}">
                  <a14:hiddenEffects xmlns:a14="http://schemas.microsoft.com/office/drawing/2010/main">
                    <a:effectLst>
                      <a:outerShdw dist="20000" dir="5400000" rotWithShape="0">
                        <a:srgbClr val="808080">
                          <a:alpha val="37999"/>
                        </a:srgbClr>
                      </a:outerShdw>
                    </a:effectLst>
                  </a14:hiddenEffects>
                </a:ext>
              </a:extLst>
            </p:spPr>
          </p:cxnSp>
        </p:grpSp>
      </p:grpSp>
      <p:grpSp>
        <p:nvGrpSpPr>
          <p:cNvPr id="3" name="组合 2">
            <a:extLst>
              <a:ext uri="{FF2B5EF4-FFF2-40B4-BE49-F238E27FC236}">
                <a16:creationId xmlns:a16="http://schemas.microsoft.com/office/drawing/2014/main" id="{A44F4355-41D1-42CF-A306-2B4A5DDE5026}"/>
              </a:ext>
            </a:extLst>
          </p:cNvPr>
          <p:cNvGrpSpPr/>
          <p:nvPr/>
        </p:nvGrpSpPr>
        <p:grpSpPr>
          <a:xfrm>
            <a:off x="2253853" y="4738015"/>
            <a:ext cx="2986258" cy="851225"/>
            <a:chOff x="2253853" y="4738015"/>
            <a:chExt cx="2986258" cy="851225"/>
          </a:xfrm>
          <a:solidFill>
            <a:schemeClr val="accent2"/>
          </a:solidFill>
        </p:grpSpPr>
        <p:sp>
          <p:nvSpPr>
            <p:cNvPr id="30" name="文本框 2">
              <a:extLst>
                <a:ext uri="{FF2B5EF4-FFF2-40B4-BE49-F238E27FC236}">
                  <a16:creationId xmlns:a16="http://schemas.microsoft.com/office/drawing/2014/main" id="{51894EBE-E1D7-416F-9CA0-EA932B333DB3}"/>
                </a:ext>
              </a:extLst>
            </p:cNvPr>
            <p:cNvSpPr txBox="1">
              <a:spLocks noChangeArrowheads="1"/>
            </p:cNvSpPr>
            <p:nvPr/>
          </p:nvSpPr>
          <p:spPr bwMode="auto">
            <a:xfrm>
              <a:off x="4023421" y="4897437"/>
              <a:ext cx="1216690" cy="497279"/>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altLang="zh-CN" sz="2000" kern="100" dirty="0">
                  <a:effectLst/>
                  <a:latin typeface="Times New Roman"/>
                  <a:ea typeface="宋体"/>
                  <a:cs typeface="宋体"/>
                </a:rPr>
                <a:t>    </a:t>
              </a:r>
              <a:r>
                <a:rPr lang="zh-CN" sz="2000" kern="100" dirty="0">
                  <a:effectLst/>
                  <a:latin typeface="Times New Roman"/>
                  <a:ea typeface="宋体"/>
                  <a:cs typeface="宋体"/>
                </a:rPr>
                <a:t>内存</a:t>
              </a:r>
            </a:p>
          </p:txBody>
        </p:sp>
        <p:sp>
          <p:nvSpPr>
            <p:cNvPr id="31" name="文本框 2">
              <a:extLst>
                <a:ext uri="{FF2B5EF4-FFF2-40B4-BE49-F238E27FC236}">
                  <a16:creationId xmlns:a16="http://schemas.microsoft.com/office/drawing/2014/main" id="{72DD6240-1937-4BE8-BB67-A67A83803816}"/>
                </a:ext>
              </a:extLst>
            </p:cNvPr>
            <p:cNvSpPr txBox="1">
              <a:spLocks noChangeArrowheads="1"/>
            </p:cNvSpPr>
            <p:nvPr/>
          </p:nvSpPr>
          <p:spPr bwMode="auto">
            <a:xfrm>
              <a:off x="2253853" y="4738015"/>
              <a:ext cx="1023451" cy="851225"/>
            </a:xfrm>
            <a:prstGeom prst="rect">
              <a:avLst/>
            </a:prstGeom>
            <a:grpFill/>
            <a:ln w="3175">
              <a:solidFill>
                <a:schemeClr val="tx1"/>
              </a:solidFill>
              <a:miter lim="800000"/>
              <a:headEnd/>
              <a:tailEnd/>
            </a:ln>
          </p:spPr>
          <p:txBody>
            <a:bodyPr rot="0" vert="horz" wrap="square" lIns="18000" tIns="10800" rIns="18000" bIns="10800" anchor="ctr" anchorCtr="0" upright="1">
              <a:noAutofit/>
            </a:bodyPr>
            <a:lstStyle/>
            <a:p>
              <a:pPr indent="57150" algn="just">
                <a:spcAft>
                  <a:spcPts val="0"/>
                </a:spcAft>
              </a:pPr>
              <a:r>
                <a:rPr lang="en-US" sz="2000" kern="100" dirty="0">
                  <a:effectLst/>
                  <a:latin typeface="Times New Roman"/>
                  <a:ea typeface="宋体"/>
                  <a:cs typeface="宋体"/>
                </a:rPr>
                <a:t>   CPU</a:t>
              </a:r>
              <a:endParaRPr lang="zh-CN" sz="2000" kern="100" dirty="0">
                <a:effectLst/>
                <a:latin typeface="Times New Roman"/>
                <a:ea typeface="宋体"/>
                <a:cs typeface="宋体"/>
              </a:endParaRPr>
            </a:p>
          </p:txBody>
        </p:sp>
      </p:grpSp>
      <p:sp>
        <p:nvSpPr>
          <p:cNvPr id="32" name="对话气泡: 矩形 31">
            <a:extLst>
              <a:ext uri="{FF2B5EF4-FFF2-40B4-BE49-F238E27FC236}">
                <a16:creationId xmlns:a16="http://schemas.microsoft.com/office/drawing/2014/main" id="{0B8006E2-121C-4D78-B245-81B28079829C}"/>
              </a:ext>
            </a:extLst>
          </p:cNvPr>
          <p:cNvSpPr/>
          <p:nvPr/>
        </p:nvSpPr>
        <p:spPr bwMode="auto">
          <a:xfrm>
            <a:off x="4790061" y="2186631"/>
            <a:ext cx="6525725" cy="496524"/>
          </a:xfrm>
          <a:prstGeom prst="wedgeRectCallout">
            <a:avLst>
              <a:gd name="adj1" fmla="val -68975"/>
              <a:gd name="adj2" fmla="val -5955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latin typeface="华文中宋" panose="02010600040101010101" pitchFamily="2" charset="-122"/>
                <a:ea typeface="华文中宋" panose="02010600040101010101" pitchFamily="2" charset="-122"/>
              </a:rPr>
              <a:t>相同子程序中的不同类</a:t>
            </a:r>
            <a:r>
              <a:rPr lang="zh-CN" altLang="zh-CN" dirty="0">
                <a:latin typeface="华文中宋" panose="02010600040101010101" pitchFamily="2" charset="-122"/>
                <a:ea typeface="华文中宋" panose="02010600040101010101" pitchFamily="2" charset="-122"/>
              </a:rPr>
              <a:t>标识符的</a:t>
            </a:r>
            <a:r>
              <a:rPr lang="zh-CN" altLang="en-US" dirty="0">
                <a:latin typeface="华文中宋" panose="02010600040101010101" pitchFamily="2" charset="-122"/>
                <a:ea typeface="华文中宋" panose="02010600040101010101" pitchFamily="2" charset="-122"/>
              </a:rPr>
              <a:t>作用域子空间</a:t>
            </a:r>
            <a:endParaRPr kumimoji="0" lang="zh-CN" altLang="en-US" sz="180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718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4"/>
          <p:cNvSpPr>
            <a:spLocks noGrp="1"/>
          </p:cNvSpPr>
          <p:nvPr>
            <p:ph idx="1"/>
          </p:nvPr>
        </p:nvSpPr>
        <p:spPr>
          <a:xfrm>
            <a:off x="93822" y="863600"/>
            <a:ext cx="11994819" cy="5949950"/>
          </a:xfrm>
        </p:spPr>
        <p:txBody>
          <a:bodyPr/>
          <a:lstStyle/>
          <a:p>
            <a:r>
              <a:rPr lang="zh-CN" altLang="en-US" dirty="0"/>
              <a:t>在程序执行期间，不同存储位置中的数据存储期不同</a:t>
            </a:r>
          </a:p>
          <a:p>
            <a:endParaRPr lang="zh-CN" altLang="en-US" dirty="0"/>
          </a:p>
        </p:txBody>
      </p:sp>
      <p:sp>
        <p:nvSpPr>
          <p:cNvPr id="16388" name="Text Box 4"/>
          <p:cNvSpPr txBox="1">
            <a:spLocks noChangeArrowheads="1"/>
          </p:cNvSpPr>
          <p:nvPr/>
        </p:nvSpPr>
        <p:spPr bwMode="auto">
          <a:xfrm>
            <a:off x="5249216" y="4239555"/>
            <a:ext cx="93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存数</a:t>
            </a:r>
          </a:p>
        </p:txBody>
      </p:sp>
      <p:sp>
        <p:nvSpPr>
          <p:cNvPr id="16389" name="Text Box 5"/>
          <p:cNvSpPr txBox="1">
            <a:spLocks noChangeArrowheads="1"/>
          </p:cNvSpPr>
          <p:nvPr/>
        </p:nvSpPr>
        <p:spPr bwMode="auto">
          <a:xfrm>
            <a:off x="5249216" y="3267495"/>
            <a:ext cx="93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取数</a:t>
            </a:r>
          </a:p>
        </p:txBody>
      </p:sp>
      <p:sp>
        <p:nvSpPr>
          <p:cNvPr id="16390" name="Text Box 6"/>
          <p:cNvSpPr txBox="1">
            <a:spLocks noChangeArrowheads="1"/>
          </p:cNvSpPr>
          <p:nvPr/>
        </p:nvSpPr>
        <p:spPr bwMode="auto">
          <a:xfrm>
            <a:off x="6276210" y="3204440"/>
            <a:ext cx="3509405"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内存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容量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GB)</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1" name="Line 7"/>
          <p:cNvSpPr>
            <a:spLocks noChangeShapeType="1"/>
          </p:cNvSpPr>
          <p:nvPr/>
        </p:nvSpPr>
        <p:spPr bwMode="auto">
          <a:xfrm>
            <a:off x="5192875" y="4194550"/>
            <a:ext cx="108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2" name="Line 8"/>
          <p:cNvSpPr>
            <a:spLocks noChangeShapeType="1"/>
          </p:cNvSpPr>
          <p:nvPr/>
        </p:nvSpPr>
        <p:spPr bwMode="auto">
          <a:xfrm flipH="1" flipV="1">
            <a:off x="5192875" y="3744500"/>
            <a:ext cx="108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3" name="Text Box 10"/>
          <p:cNvSpPr txBox="1">
            <a:spLocks noChangeArrowheads="1"/>
          </p:cNvSpPr>
          <p:nvPr/>
        </p:nvSpPr>
        <p:spPr bwMode="auto">
          <a:xfrm>
            <a:off x="1099651" y="2796049"/>
            <a:ext cx="4093224" cy="2400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7" name="Text Box 17"/>
          <p:cNvSpPr txBox="1">
            <a:spLocks noChangeArrowheads="1"/>
          </p:cNvSpPr>
          <p:nvPr/>
        </p:nvSpPr>
        <p:spPr bwMode="auto">
          <a:xfrm>
            <a:off x="8300451" y="4279045"/>
            <a:ext cx="1080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程序区</a:t>
            </a:r>
          </a:p>
        </p:txBody>
      </p:sp>
      <p:sp>
        <p:nvSpPr>
          <p:cNvPr id="16398" name="Text Box 18"/>
          <p:cNvSpPr txBox="1">
            <a:spLocks noChangeArrowheads="1"/>
          </p:cNvSpPr>
          <p:nvPr/>
        </p:nvSpPr>
        <p:spPr bwMode="auto">
          <a:xfrm>
            <a:off x="6770401" y="4279045"/>
            <a:ext cx="1080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静态区</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0" name="Text Box 20"/>
          <p:cNvSpPr txBox="1">
            <a:spLocks noChangeArrowheads="1"/>
          </p:cNvSpPr>
          <p:nvPr/>
        </p:nvSpPr>
        <p:spPr bwMode="auto">
          <a:xfrm>
            <a:off x="6770401" y="3774698"/>
            <a:ext cx="10800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b="1"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栈区</a:t>
            </a:r>
          </a:p>
        </p:txBody>
      </p:sp>
      <p:sp>
        <p:nvSpPr>
          <p:cNvPr id="16401" name="Text Box 21"/>
          <p:cNvSpPr txBox="1">
            <a:spLocks noChangeArrowheads="1"/>
          </p:cNvSpPr>
          <p:nvPr/>
        </p:nvSpPr>
        <p:spPr bwMode="auto">
          <a:xfrm>
            <a:off x="8300451" y="3774698"/>
            <a:ext cx="10800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堆区</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5"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480CC59-7382-4178-BB69-2199A1BE0F17}" type="slidenum">
              <a:rPr lang="en-US" altLang="zh-CN" sz="1200">
                <a:latin typeface="Times New Roman" panose="02020603050405020304" pitchFamily="18" charset="0"/>
                <a:ea typeface="华文中宋" panose="02010600040101010101" pitchFamily="2" charset="-122"/>
                <a:cs typeface="Times New Roman" panose="02020603050405020304" pitchFamily="18" charset="0"/>
              </a:rPr>
              <a:pPr algn="r" eaLnBrk="1" hangingPunct="1"/>
              <a:t>75</a:t>
            </a:fld>
            <a:endParaRPr lang="en-US" altLang="zh-CN" sz="120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F230C7C4-D71D-4284-AF01-55FB144F629A}"/>
              </a:ext>
            </a:extLst>
          </p:cNvPr>
          <p:cNvSpPr>
            <a:spLocks noGrp="1"/>
          </p:cNvSpPr>
          <p:nvPr>
            <p:ph type="title"/>
          </p:nvPr>
        </p:nvSpPr>
        <p:spPr/>
        <p:txBody>
          <a:bodyPr/>
          <a:lstStyle/>
          <a:p>
            <a:r>
              <a:rPr lang="zh-CN" altLang="en-US" dirty="0"/>
              <a:t>存储期</a:t>
            </a:r>
          </a:p>
        </p:txBody>
      </p:sp>
      <p:grpSp>
        <p:nvGrpSpPr>
          <p:cNvPr id="5" name="组合 4">
            <a:extLst>
              <a:ext uri="{FF2B5EF4-FFF2-40B4-BE49-F238E27FC236}">
                <a16:creationId xmlns:a16="http://schemas.microsoft.com/office/drawing/2014/main" id="{76A40D6C-7C1B-4EAB-B38D-F6A68137A9F4}"/>
              </a:ext>
            </a:extLst>
          </p:cNvPr>
          <p:cNvGrpSpPr/>
          <p:nvPr/>
        </p:nvGrpSpPr>
        <p:grpSpPr>
          <a:xfrm>
            <a:off x="1324676" y="3446766"/>
            <a:ext cx="3676084" cy="1569660"/>
            <a:chOff x="1324676" y="3446766"/>
            <a:chExt cx="3676084" cy="1569660"/>
          </a:xfrm>
        </p:grpSpPr>
        <p:sp>
          <p:nvSpPr>
            <p:cNvPr id="16404" name="Text Box 11"/>
            <p:cNvSpPr txBox="1">
              <a:spLocks noChangeArrowheads="1"/>
            </p:cNvSpPr>
            <p:nvPr/>
          </p:nvSpPr>
          <p:spPr bwMode="auto">
            <a:xfrm>
              <a:off x="1324676" y="3446766"/>
              <a:ext cx="3676084"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ALU(</a:t>
              </a:r>
              <a:r>
                <a:rPr lang="en-US" altLang="zh-CN" sz="1600" dirty="0"/>
                <a:t>arithmetic and logic unit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5" name="Text Box 12"/>
            <p:cNvSpPr txBox="1">
              <a:spLocks noChangeArrowheads="1"/>
            </p:cNvSpPr>
            <p:nvPr/>
          </p:nvSpPr>
          <p:spPr bwMode="auto">
            <a:xfrm>
              <a:off x="2256128" y="4176397"/>
              <a:ext cx="1221139"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寄存器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容量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KB)</a:t>
              </a:r>
            </a:p>
          </p:txBody>
        </p:sp>
        <p:sp>
          <p:nvSpPr>
            <p:cNvPr id="16406" name="Line 13"/>
            <p:cNvSpPr>
              <a:spLocks noChangeShapeType="1"/>
            </p:cNvSpPr>
            <p:nvPr/>
          </p:nvSpPr>
          <p:spPr bwMode="auto">
            <a:xfrm flipV="1">
              <a:off x="2674826" y="3879050"/>
              <a:ext cx="0" cy="28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7" name="Line 14"/>
            <p:cNvSpPr>
              <a:spLocks noChangeShapeType="1"/>
            </p:cNvSpPr>
            <p:nvPr/>
          </p:nvSpPr>
          <p:spPr bwMode="auto">
            <a:xfrm flipH="1">
              <a:off x="3070924" y="3879050"/>
              <a:ext cx="0" cy="28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6" name="矩形 25">
            <a:extLst>
              <a:ext uri="{FF2B5EF4-FFF2-40B4-BE49-F238E27FC236}">
                <a16:creationId xmlns:a16="http://schemas.microsoft.com/office/drawing/2014/main" id="{0EDB4DFC-2D7E-4EF2-9FB6-21B90B94FDA7}"/>
              </a:ext>
            </a:extLst>
          </p:cNvPr>
          <p:cNvSpPr/>
          <p:nvPr/>
        </p:nvSpPr>
        <p:spPr>
          <a:xfrm>
            <a:off x="5132416" y="4734145"/>
            <a:ext cx="1495922" cy="338554"/>
          </a:xfrm>
          <a:prstGeom prst="rect">
            <a:avLst/>
          </a:prstGeom>
        </p:spPr>
        <p:txBody>
          <a:bodyPr wrap="none">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访问时间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 ns</a:t>
            </a:r>
          </a:p>
        </p:txBody>
      </p:sp>
      <p:sp>
        <p:nvSpPr>
          <p:cNvPr id="28" name="Rectangle 16">
            <a:extLst>
              <a:ext uri="{FF2B5EF4-FFF2-40B4-BE49-F238E27FC236}">
                <a16:creationId xmlns:a16="http://schemas.microsoft.com/office/drawing/2014/main" id="{BF139476-C7A7-4B0B-8A94-4202B0F779AF}"/>
              </a:ext>
            </a:extLst>
          </p:cNvPr>
          <p:cNvSpPr>
            <a:spLocks noChangeArrowheads="1"/>
          </p:cNvSpPr>
          <p:nvPr/>
        </p:nvSpPr>
        <p:spPr bwMode="auto">
          <a:xfrm>
            <a:off x="1420216" y="5252395"/>
            <a:ext cx="2057051" cy="61555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加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register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的</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局部变量或形参</a:t>
            </a:r>
          </a:p>
        </p:txBody>
      </p:sp>
      <p:sp>
        <p:nvSpPr>
          <p:cNvPr id="34" name="AutoShape 10">
            <a:extLst>
              <a:ext uri="{FF2B5EF4-FFF2-40B4-BE49-F238E27FC236}">
                <a16:creationId xmlns:a16="http://schemas.microsoft.com/office/drawing/2014/main" id="{A793DB00-F8C2-4F93-A94D-78C3C92735D3}"/>
              </a:ext>
            </a:extLst>
          </p:cNvPr>
          <p:cNvSpPr>
            <a:spLocks noChangeArrowheads="1"/>
          </p:cNvSpPr>
          <p:nvPr/>
        </p:nvSpPr>
        <p:spPr bwMode="auto">
          <a:xfrm>
            <a:off x="5915186" y="5842607"/>
            <a:ext cx="4927855" cy="691738"/>
          </a:xfrm>
          <a:prstGeom prst="wedgeRectCallout">
            <a:avLst>
              <a:gd name="adj1" fmla="val 14858"/>
              <a:gd name="adj2" fmla="val -66600"/>
            </a:avLst>
          </a:prstGeom>
          <a:solidFill>
            <a:srgbClr val="00B050"/>
          </a:solidFill>
          <a:ln w="9525">
            <a:noFill/>
            <a:miter lim="800000"/>
            <a:headEnd/>
            <a:tailEnd/>
          </a:ln>
        </p:spPr>
        <p:txBody>
          <a:bodyPr lIns="0" tIns="0" rIns="0" bIns="0"/>
          <a:lstStyle/>
          <a:p>
            <a:pPr eaLnBrk="1" hangingPunct="1"/>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程序开始执行时就为之分配空间，程序结束</a:t>
            </a:r>
            <a:endPar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才收回。默认值为</a:t>
            </a:r>
            <a:r>
              <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最好显式初始化</a:t>
            </a:r>
            <a:r>
              <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35" name="Rectangle 13">
            <a:extLst>
              <a:ext uri="{FF2B5EF4-FFF2-40B4-BE49-F238E27FC236}">
                <a16:creationId xmlns:a16="http://schemas.microsoft.com/office/drawing/2014/main" id="{84DC30B6-989D-4A66-AFAD-13872417EDD4}"/>
              </a:ext>
            </a:extLst>
          </p:cNvPr>
          <p:cNvSpPr>
            <a:spLocks noChangeArrowheads="1"/>
          </p:cNvSpPr>
          <p:nvPr/>
        </p:nvSpPr>
        <p:spPr bwMode="auto">
          <a:xfrm>
            <a:off x="5796219" y="5118481"/>
            <a:ext cx="1495922" cy="615553"/>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全局变量</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无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static</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 name="Rectangle 14">
            <a:extLst>
              <a:ext uri="{FF2B5EF4-FFF2-40B4-BE49-F238E27FC236}">
                <a16:creationId xmlns:a16="http://schemas.microsoft.com/office/drawing/2014/main" id="{20CD1A54-ABAE-4BC1-98C3-E488D5D3ACB5}"/>
              </a:ext>
            </a:extLst>
          </p:cNvPr>
          <p:cNvSpPr>
            <a:spLocks noChangeArrowheads="1"/>
          </p:cNvSpPr>
          <p:nvPr/>
        </p:nvSpPr>
        <p:spPr bwMode="auto">
          <a:xfrm>
            <a:off x="7490361" y="5118481"/>
            <a:ext cx="1395155" cy="615553"/>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加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static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的</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局部变量</a:t>
            </a:r>
          </a:p>
        </p:txBody>
      </p:sp>
      <p:sp>
        <p:nvSpPr>
          <p:cNvPr id="40" name="矩形 39">
            <a:extLst>
              <a:ext uri="{FF2B5EF4-FFF2-40B4-BE49-F238E27FC236}">
                <a16:creationId xmlns:a16="http://schemas.microsoft.com/office/drawing/2014/main" id="{447CA008-A93F-47F4-850A-3AC4B4251FA6}"/>
              </a:ext>
            </a:extLst>
          </p:cNvPr>
          <p:cNvSpPr/>
          <p:nvPr/>
        </p:nvSpPr>
        <p:spPr>
          <a:xfrm>
            <a:off x="3195098" y="3810526"/>
            <a:ext cx="1774981" cy="338554"/>
          </a:xfrm>
          <a:prstGeom prst="rect">
            <a:avLst/>
          </a:prstGeom>
        </p:spPr>
        <p:txBody>
          <a:bodyPr wrap="square">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访问时间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ns</a:t>
            </a:r>
          </a:p>
        </p:txBody>
      </p:sp>
    </p:spTree>
    <p:extLst>
      <p:ext uri="{BB962C8B-B14F-4D97-AF65-F5344CB8AC3E}">
        <p14:creationId xmlns:p14="http://schemas.microsoft.com/office/powerpoint/2010/main" val="71396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7" grpId="0" animBg="1"/>
      <p:bldP spid="16398" grpId="0" animBg="1"/>
      <p:bldP spid="16400" grpId="0" animBg="1"/>
      <p:bldP spid="16401" grpId="0" animBg="1"/>
      <p:bldP spid="26" grpId="0"/>
      <p:bldP spid="28" grpId="0" animBg="1"/>
      <p:bldP spid="34" grpId="0" animBg="1"/>
      <p:bldP spid="35" grpId="0" animBg="1"/>
      <p:bldP spid="36" grpId="0" animBg="1"/>
      <p:bldP spid="4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z="3200" dirty="0">
                <a:latin typeface="楷体_GB2312" pitchFamily="49" charset="-122"/>
                <a:cs typeface="Times New Roman" pitchFamily="18" charset="0"/>
              </a:rPr>
              <a:t>例</a:t>
            </a:r>
            <a:r>
              <a:rPr lang="en-US" altLang="zh-CN" sz="3200" dirty="0">
                <a:latin typeface="楷体_GB2312" pitchFamily="49" charset="-122"/>
                <a:cs typeface="Times New Roman" pitchFamily="18" charset="0"/>
              </a:rPr>
              <a:t>2.6</a:t>
            </a:r>
            <a:r>
              <a:rPr lang="pt-BR" altLang="zh-CN" sz="3200" dirty="0">
                <a:latin typeface="楷体_GB2312" pitchFamily="49" charset="-122"/>
                <a:cs typeface="Times New Roman" pitchFamily="18" charset="0"/>
              </a:rPr>
              <a:t> </a:t>
            </a:r>
            <a:r>
              <a:rPr lang="zh-CN" altLang="pt-BR" sz="3200" dirty="0">
                <a:latin typeface="楷体_GB2312" pitchFamily="49" charset="-122"/>
                <a:cs typeface="Times New Roman" pitchFamily="18" charset="0"/>
              </a:rPr>
              <a:t>输出任意三个不同的整数。</a:t>
            </a:r>
            <a:endParaRPr lang="zh-CN" altLang="en-US" sz="3200" dirty="0">
              <a:latin typeface="楷体_GB2312" pitchFamily="49" charset="-122"/>
              <a:cs typeface="Times New Roman" pitchFamily="18" charset="0"/>
            </a:endParaRPr>
          </a:p>
        </p:txBody>
      </p:sp>
      <p:sp>
        <p:nvSpPr>
          <p:cNvPr id="26628" name="Rectangle 1"/>
          <p:cNvSpPr>
            <a:spLocks noChangeArrowheads="1"/>
          </p:cNvSpPr>
          <p:nvPr/>
        </p:nvSpPr>
        <p:spPr bwMode="auto">
          <a:xfrm>
            <a:off x="829621" y="863715"/>
            <a:ext cx="7200800" cy="5940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1" hangingPunct="1">
              <a:defRPr/>
            </a:pPr>
            <a:r>
              <a:rPr lang="en-US" altLang="zh-CN" sz="2000" b="1" dirty="0">
                <a:latin typeface="Courier New" pitchFamily="49" charset="0"/>
                <a:ea typeface="宋体" pitchFamily="2" charset="-122"/>
                <a:cs typeface="Courier New" pitchFamily="49" charset="0"/>
              </a:rPr>
              <a:t>#include &lt;</a:t>
            </a:r>
            <a:r>
              <a:rPr lang="en-US" altLang="zh-CN" sz="2000" b="1" dirty="0" err="1">
                <a:latin typeface="Courier New" pitchFamily="49" charset="0"/>
                <a:cs typeface="Courier New" pitchFamily="49" charset="0"/>
              </a:rPr>
              <a:t>stdio.h</a:t>
            </a:r>
            <a:r>
              <a:rPr lang="en-US" altLang="zh-CN" sz="2000" b="1" dirty="0">
                <a:latin typeface="Courier New" pitchFamily="49" charset="0"/>
                <a:ea typeface="宋体" pitchFamily="2" charset="-122"/>
                <a:cs typeface="Courier New" pitchFamily="49" charset="0"/>
              </a:rPr>
              <a:t>&gt;</a:t>
            </a:r>
            <a:endParaRPr lang="pt-BR" altLang="zh-CN" sz="1600" b="1" dirty="0">
              <a:latin typeface="Courier New" pitchFamily="49" charset="0"/>
              <a:ea typeface="宋体" pitchFamily="2" charset="-122"/>
              <a:cs typeface="Courier New" pitchFamily="49" charset="0"/>
            </a:endParaRPr>
          </a:p>
          <a:p>
            <a:pPr>
              <a:defRPr/>
            </a:pPr>
            <a:r>
              <a:rPr lang="pt-BR" altLang="zh-CN" sz="2000" b="1" dirty="0">
                <a:latin typeface="Courier New" pitchFamily="49" charset="0"/>
                <a:ea typeface="宋体" pitchFamily="2" charset="-122"/>
                <a:cs typeface="Courier New" pitchFamily="49" charset="0"/>
              </a:rPr>
              <a:t>int </a:t>
            </a:r>
            <a:r>
              <a:rPr lang="en-US" altLang="zh-CN" sz="2000" b="1" dirty="0">
                <a:latin typeface="Courier New" pitchFamily="49" charset="0"/>
                <a:ea typeface="宋体" pitchFamily="2" charset="-122"/>
                <a:cs typeface="Courier New" pitchFamily="49" charset="0"/>
              </a:rPr>
              <a:t>M</a:t>
            </a:r>
            <a:r>
              <a:rPr lang="pt-BR" altLang="zh-CN" sz="2000" b="1" dirty="0">
                <a:latin typeface="Courier New" pitchFamily="49" charset="0"/>
                <a:ea typeface="宋体" pitchFamily="2" charset="-122"/>
                <a:cs typeface="Courier New" pitchFamily="49" charset="0"/>
              </a:rPr>
              <a:t>yRand(void);</a:t>
            </a:r>
            <a:endParaRPr lang="pt-BR" altLang="zh-CN" sz="1600" b="1" dirty="0">
              <a:latin typeface="Courier New" pitchFamily="49" charset="0"/>
              <a:ea typeface="宋体" pitchFamily="2" charset="-122"/>
              <a:cs typeface="Courier New" pitchFamily="49" charset="0"/>
            </a:endParaRPr>
          </a:p>
          <a:p>
            <a:pPr>
              <a:defRPr/>
            </a:pPr>
            <a:r>
              <a:rPr lang="pt-BR" altLang="zh-CN" sz="2000" b="1" dirty="0">
                <a:latin typeface="Courier New" pitchFamily="49" charset="0"/>
                <a:ea typeface="宋体" pitchFamily="2" charset="-122"/>
                <a:cs typeface="Courier New" pitchFamily="49" charset="0"/>
              </a:rPr>
              <a:t>int main()</a:t>
            </a:r>
          </a:p>
          <a:p>
            <a:pPr>
              <a:defRPr/>
            </a:pPr>
            <a:r>
              <a:rPr lang="pt-BR" altLang="zh-CN" sz="2000" b="1" dirty="0">
                <a:latin typeface="Courier New" pitchFamily="49" charset="0"/>
                <a:ea typeface="宋体" pitchFamily="2" charset="-122"/>
                <a:cs typeface="Courier New" pitchFamily="49" charset="0"/>
              </a:rPr>
              <a:t>{</a:t>
            </a:r>
          </a:p>
          <a:p>
            <a:pPr>
              <a:defRPr/>
            </a:pPr>
            <a:r>
              <a:rPr lang="pt-BR" altLang="zh-CN" sz="2000" b="1" dirty="0">
                <a:latin typeface="Courier New" pitchFamily="49" charset="0"/>
                <a:ea typeface="宋体" pitchFamily="2" charset="-122"/>
                <a:cs typeface="Courier New" pitchFamily="49" charset="0"/>
              </a:rPr>
              <a:t>	int m;	</a:t>
            </a:r>
            <a:r>
              <a:rPr lang="pt-BR" altLang="zh-CN" sz="2000" b="1" dirty="0">
                <a:solidFill>
                  <a:srgbClr val="FF0000"/>
                </a:solidFill>
                <a:latin typeface="Courier New" pitchFamily="49" charset="0"/>
                <a:ea typeface="宋体" pitchFamily="2" charset="-122"/>
                <a:cs typeface="Courier New" pitchFamily="49" charset="0"/>
              </a:rPr>
              <a:t>	</a:t>
            </a:r>
            <a:endParaRPr lang="zh-CN" altLang="pt-BR" sz="2000" b="1" dirty="0">
              <a:latin typeface="Courier New" pitchFamily="49" charset="0"/>
              <a:ea typeface="宋体" pitchFamily="2" charset="-122"/>
              <a:cs typeface="Courier New" pitchFamily="49" charset="0"/>
            </a:endParaRPr>
          </a:p>
          <a:p>
            <a:pPr>
              <a:defRPr/>
            </a:pPr>
            <a:r>
              <a:rPr lang="zh-CN" altLang="pt-BR" sz="2000" b="1" dirty="0">
                <a:latin typeface="Courier New" pitchFamily="49" charset="0"/>
                <a:ea typeface="宋体" pitchFamily="2" charset="-122"/>
                <a:cs typeface="Courier New" pitchFamily="49" charset="0"/>
              </a:rPr>
              <a:t>	</a:t>
            </a:r>
            <a:r>
              <a:rPr lang="pt-BR" altLang="zh-CN" sz="2000" b="1" dirty="0">
                <a:latin typeface="Courier New" pitchFamily="49" charset="0"/>
                <a:ea typeface="宋体" pitchFamily="2" charset="-122"/>
                <a:cs typeface="Courier New" pitchFamily="49" charset="0"/>
              </a:rPr>
              <a:t>m = MyRand();</a:t>
            </a:r>
          </a:p>
          <a:p>
            <a:pPr>
              <a:defRPr/>
            </a:pPr>
            <a:r>
              <a:rPr lang="pt-BR" altLang="zh-CN" sz="2000" b="1" dirty="0">
                <a:latin typeface="Courier New" pitchFamily="49" charset="0"/>
                <a:ea typeface="宋体" pitchFamily="2" charset="-122"/>
                <a:cs typeface="Courier New" pitchFamily="49" charset="0"/>
              </a:rPr>
              <a:t>	</a:t>
            </a:r>
            <a:r>
              <a:rPr lang="pt-BR" altLang="zh-CN" sz="2000" b="1" dirty="0">
                <a:latin typeface="Courier New" pitchFamily="49" charset="0"/>
                <a:cs typeface="Courier New" pitchFamily="49" charset="0"/>
              </a:rPr>
              <a:t>printf("</a:t>
            </a:r>
            <a:r>
              <a:rPr lang="pt-BR" altLang="zh-CN" sz="2000" b="1" dirty="0">
                <a:latin typeface="Courier New" pitchFamily="49" charset="0"/>
                <a:ea typeface="宋体" pitchFamily="2" charset="-122"/>
                <a:cs typeface="Courier New" pitchFamily="49" charset="0"/>
              </a:rPr>
              <a:t>The m is: %d \n", m);</a:t>
            </a:r>
          </a:p>
          <a:p>
            <a:pPr>
              <a:defRPr/>
            </a:pPr>
            <a:r>
              <a:rPr lang="pt-BR" altLang="zh-CN" sz="2000" b="1" dirty="0">
                <a:latin typeface="Courier New" pitchFamily="49" charset="0"/>
                <a:ea typeface="宋体" pitchFamily="2" charset="-122"/>
                <a:cs typeface="Courier New" pitchFamily="49" charset="0"/>
              </a:rPr>
              <a:t>	m = MyRand();</a:t>
            </a:r>
          </a:p>
          <a:p>
            <a:pPr>
              <a:defRPr/>
            </a:pPr>
            <a:r>
              <a:rPr lang="pt-BR" altLang="zh-CN" sz="2000" b="1" dirty="0">
                <a:latin typeface="Courier New" pitchFamily="49" charset="0"/>
                <a:ea typeface="宋体" pitchFamily="2" charset="-122"/>
                <a:cs typeface="Courier New" pitchFamily="49" charset="0"/>
              </a:rPr>
              <a:t>	</a:t>
            </a:r>
            <a:r>
              <a:rPr lang="pt-BR" altLang="zh-CN" sz="2000" b="1" dirty="0">
                <a:latin typeface="Courier New" pitchFamily="49" charset="0"/>
                <a:cs typeface="Courier New" pitchFamily="49" charset="0"/>
              </a:rPr>
              <a:t>printf("</a:t>
            </a:r>
            <a:r>
              <a:rPr lang="pt-BR" altLang="zh-CN" sz="2000" b="1" dirty="0">
                <a:latin typeface="Courier New" pitchFamily="49" charset="0"/>
                <a:ea typeface="宋体" pitchFamily="2" charset="-122"/>
                <a:cs typeface="Courier New" pitchFamily="49" charset="0"/>
              </a:rPr>
              <a:t>The m is: %d \n", m); </a:t>
            </a:r>
          </a:p>
          <a:p>
            <a:pPr>
              <a:defRPr/>
            </a:pPr>
            <a:r>
              <a:rPr lang="pt-BR" altLang="zh-CN" sz="2000" b="1" dirty="0">
                <a:latin typeface="Courier New" pitchFamily="49" charset="0"/>
                <a:ea typeface="宋体" pitchFamily="2" charset="-122"/>
                <a:cs typeface="Courier New" pitchFamily="49" charset="0"/>
              </a:rPr>
              <a:t>	</a:t>
            </a:r>
            <a:r>
              <a:rPr lang="en-US" altLang="zh-CN" sz="2000" b="1" dirty="0">
                <a:latin typeface="Courier New" pitchFamily="49" charset="0"/>
                <a:ea typeface="宋体" pitchFamily="2" charset="-122"/>
                <a:cs typeface="Courier New" pitchFamily="49" charset="0"/>
              </a:rPr>
              <a:t>m = </a:t>
            </a:r>
            <a:r>
              <a:rPr lang="en-US" altLang="zh-CN" sz="2000" b="1" dirty="0" err="1">
                <a:latin typeface="Courier New" pitchFamily="49" charset="0"/>
                <a:ea typeface="宋体" pitchFamily="2" charset="-122"/>
                <a:cs typeface="Courier New" pitchFamily="49" charset="0"/>
              </a:rPr>
              <a:t>MyRand</a:t>
            </a:r>
            <a:r>
              <a:rPr lang="en-US" altLang="zh-CN" sz="2000" b="1" dirty="0">
                <a:latin typeface="Courier New" pitchFamily="49" charset="0"/>
                <a:ea typeface="宋体" pitchFamily="2" charset="-122"/>
                <a:cs typeface="Courier New" pitchFamily="49" charset="0"/>
              </a:rPr>
              <a:t>();</a:t>
            </a:r>
          </a:p>
          <a:p>
            <a:pPr>
              <a:defRPr/>
            </a:pPr>
            <a:r>
              <a:rPr lang="en-US" altLang="zh-CN" sz="2000" b="1" dirty="0">
                <a:latin typeface="Courier New" pitchFamily="49" charset="0"/>
                <a:ea typeface="宋体" pitchFamily="2" charset="-122"/>
                <a:cs typeface="Courier New" pitchFamily="49" charset="0"/>
              </a:rPr>
              <a:t>	</a:t>
            </a:r>
            <a:r>
              <a:rPr lang="pt-BR" altLang="zh-CN" sz="2000" b="1" dirty="0">
                <a:latin typeface="Courier New" pitchFamily="49" charset="0"/>
                <a:cs typeface="Courier New" pitchFamily="49" charset="0"/>
              </a:rPr>
              <a:t>printf("</a:t>
            </a:r>
            <a:r>
              <a:rPr lang="pt-BR" altLang="zh-CN" sz="2000" b="1" dirty="0">
                <a:latin typeface="Courier New" pitchFamily="49" charset="0"/>
                <a:ea typeface="宋体" pitchFamily="2" charset="-122"/>
                <a:cs typeface="Courier New" pitchFamily="49" charset="0"/>
              </a:rPr>
              <a:t>The m is: %d \n", m); </a:t>
            </a:r>
          </a:p>
          <a:p>
            <a:pPr>
              <a:defRPr/>
            </a:pPr>
            <a:r>
              <a:rPr lang="en-US" altLang="zh-CN" sz="2000" b="1" dirty="0">
                <a:latin typeface="Courier New" pitchFamily="49" charset="0"/>
                <a:ea typeface="宋体" pitchFamily="2" charset="-122"/>
                <a:cs typeface="Courier New" pitchFamily="49" charset="0"/>
              </a:rPr>
              <a:t>	return 0;</a:t>
            </a:r>
          </a:p>
          <a:p>
            <a:pPr>
              <a:defRPr/>
            </a:pPr>
            <a:r>
              <a:rPr lang="en-US" altLang="zh-CN" sz="2000" b="1" dirty="0">
                <a:latin typeface="Courier New" pitchFamily="49" charset="0"/>
                <a:ea typeface="宋体" pitchFamily="2" charset="-122"/>
                <a:cs typeface="Courier New" pitchFamily="49" charset="0"/>
              </a:rPr>
              <a:t>}</a:t>
            </a:r>
            <a:endParaRPr lang="en-US" altLang="zh-CN" sz="1600" b="1" dirty="0">
              <a:latin typeface="Courier New" pitchFamily="49" charset="0"/>
              <a:ea typeface="宋体" pitchFamily="2" charset="-122"/>
              <a:cs typeface="Courier New" pitchFamily="49" charset="0"/>
            </a:endParaRPr>
          </a:p>
          <a:p>
            <a:pPr>
              <a:defRPr/>
            </a:pPr>
            <a:r>
              <a:rPr lang="en-US" altLang="zh-CN" sz="2000" b="1" dirty="0">
                <a:latin typeface="Courier New" pitchFamily="49" charset="0"/>
                <a:ea typeface="宋体" pitchFamily="2" charset="-122"/>
                <a:cs typeface="Courier New" pitchFamily="49" charset="0"/>
              </a:rPr>
              <a:t>int </a:t>
            </a:r>
            <a:r>
              <a:rPr lang="en-US" altLang="zh-CN" sz="2000" b="1" dirty="0" err="1">
                <a:latin typeface="Courier New" pitchFamily="49" charset="0"/>
                <a:ea typeface="宋体" pitchFamily="2" charset="-122"/>
                <a:cs typeface="Courier New" pitchFamily="49" charset="0"/>
              </a:rPr>
              <a:t>MyRand</a:t>
            </a:r>
            <a:r>
              <a:rPr lang="en-US" altLang="zh-CN" sz="2000" b="1" dirty="0">
                <a:latin typeface="Courier New" pitchFamily="49" charset="0"/>
                <a:ea typeface="宋体" pitchFamily="2" charset="-122"/>
                <a:cs typeface="Courier New" pitchFamily="49" charset="0"/>
              </a:rPr>
              <a:t>(void)</a:t>
            </a:r>
          </a:p>
          <a:p>
            <a:pPr>
              <a:defRPr/>
            </a:pPr>
            <a:r>
              <a:rPr lang="en-US" altLang="zh-CN" sz="2000" b="1" dirty="0">
                <a:latin typeface="Courier New" pitchFamily="49" charset="0"/>
                <a:ea typeface="宋体" pitchFamily="2" charset="-122"/>
                <a:cs typeface="Courier New" pitchFamily="49" charset="0"/>
              </a:rPr>
              <a:t>{</a:t>
            </a:r>
          </a:p>
          <a:p>
            <a:pPr>
              <a:defRPr/>
            </a:pPr>
            <a:r>
              <a:rPr lang="en-US" altLang="zh-CN" sz="2000" b="1" dirty="0">
                <a:latin typeface="Courier New" pitchFamily="49" charset="0"/>
                <a:ea typeface="宋体" pitchFamily="2" charset="-122"/>
                <a:cs typeface="Courier New" pitchFamily="49" charset="0"/>
              </a:rPr>
              <a:t>	</a:t>
            </a:r>
            <a:r>
              <a:rPr lang="en-US" altLang="zh-CN" sz="2000" b="1" dirty="0">
                <a:solidFill>
                  <a:srgbClr val="00B050"/>
                </a:solidFill>
                <a:latin typeface="Courier New" pitchFamily="49" charset="0"/>
                <a:ea typeface="宋体" pitchFamily="2" charset="-122"/>
                <a:cs typeface="Courier New" pitchFamily="49" charset="0"/>
              </a:rPr>
              <a:t>static</a:t>
            </a:r>
            <a:r>
              <a:rPr lang="en-US" altLang="zh-CN" sz="2000" b="1" dirty="0">
                <a:solidFill>
                  <a:srgbClr val="0000CC"/>
                </a:solidFill>
                <a:latin typeface="Courier New" pitchFamily="49" charset="0"/>
                <a:ea typeface="宋体" pitchFamily="2" charset="-122"/>
                <a:cs typeface="Courier New" pitchFamily="49" charset="0"/>
              </a:rPr>
              <a:t> </a:t>
            </a:r>
            <a:r>
              <a:rPr lang="en-US" altLang="zh-CN" sz="2000" b="1" dirty="0">
                <a:solidFill>
                  <a:srgbClr val="00B050"/>
                </a:solidFill>
                <a:latin typeface="Courier New" pitchFamily="49" charset="0"/>
                <a:ea typeface="宋体" pitchFamily="2" charset="-122"/>
                <a:cs typeface="Courier New" pitchFamily="49" charset="0"/>
              </a:rPr>
              <a:t>int s = 1;</a:t>
            </a:r>
            <a:r>
              <a:rPr lang="en-US" altLang="zh-CN" sz="2000" b="1" dirty="0">
                <a:latin typeface="Courier New" pitchFamily="49" charset="0"/>
                <a:ea typeface="宋体" pitchFamily="2" charset="-122"/>
                <a:cs typeface="Courier New" pitchFamily="49" charset="0"/>
              </a:rPr>
              <a:t>	//</a:t>
            </a:r>
            <a:r>
              <a:rPr lang="zh-CN" altLang="pt-BR" sz="2000" b="1" dirty="0">
                <a:latin typeface="Courier New" pitchFamily="49" charset="0"/>
                <a:ea typeface="宋体" pitchFamily="2" charset="-122"/>
                <a:cs typeface="Courier New" pitchFamily="49" charset="0"/>
              </a:rPr>
              <a:t>静态变量</a:t>
            </a:r>
          </a:p>
          <a:p>
            <a:pPr>
              <a:defRPr/>
            </a:pPr>
            <a:r>
              <a:rPr lang="zh-CN" altLang="en-US" sz="2000" b="1" dirty="0">
                <a:latin typeface="Courier New" pitchFamily="49" charset="0"/>
                <a:ea typeface="宋体" pitchFamily="2" charset="-122"/>
                <a:cs typeface="Courier New" pitchFamily="49" charset="0"/>
              </a:rPr>
              <a:t>	</a:t>
            </a:r>
            <a:r>
              <a:rPr lang="en-US" altLang="zh-CN" sz="2000" b="1" dirty="0">
                <a:latin typeface="Courier New" pitchFamily="49" charset="0"/>
                <a:ea typeface="宋体" pitchFamily="2" charset="-122"/>
                <a:cs typeface="Courier New" pitchFamily="49" charset="0"/>
              </a:rPr>
              <a:t>s = (7 * s + 19) % 3;</a:t>
            </a:r>
          </a:p>
          <a:p>
            <a:pPr>
              <a:defRPr/>
            </a:pPr>
            <a:r>
              <a:rPr lang="en-US" altLang="zh-CN" sz="2000" b="1" dirty="0">
                <a:latin typeface="Courier New" pitchFamily="49" charset="0"/>
                <a:ea typeface="宋体" pitchFamily="2" charset="-122"/>
                <a:cs typeface="Courier New" pitchFamily="49" charset="0"/>
              </a:rPr>
              <a:t>	return s;</a:t>
            </a:r>
          </a:p>
          <a:p>
            <a:pPr>
              <a:defRPr/>
            </a:pPr>
            <a:r>
              <a:rPr lang="en-US" altLang="zh-CN" sz="2000" b="1" dirty="0">
                <a:latin typeface="Courier New" pitchFamily="49" charset="0"/>
                <a:ea typeface="宋体" pitchFamily="2" charset="-122"/>
                <a:cs typeface="Courier New" pitchFamily="49" charset="0"/>
              </a:rPr>
              <a:t>}</a:t>
            </a:r>
          </a:p>
        </p:txBody>
      </p:sp>
      <p:sp>
        <p:nvSpPr>
          <p:cNvPr id="18437"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5DAADE8-DDB9-4327-87D6-CCEE4CFA8E67}" type="slidenum">
              <a:rPr lang="en-US" altLang="zh-CN" sz="1200">
                <a:ea typeface="楷体_GB2312" pitchFamily="49" charset="-122"/>
              </a:rPr>
              <a:pPr algn="r" eaLnBrk="1" hangingPunct="1"/>
              <a:t>76</a:t>
            </a:fld>
            <a:endParaRPr lang="en-US" altLang="zh-CN" sz="1200">
              <a:ea typeface="楷体_GB2312" pitchFamily="49" charset="-122"/>
            </a:endParaRPr>
          </a:p>
        </p:txBody>
      </p:sp>
    </p:spTree>
    <p:extLst>
      <p:ext uri="{BB962C8B-B14F-4D97-AF65-F5344CB8AC3E}">
        <p14:creationId xmlns:p14="http://schemas.microsoft.com/office/powerpoint/2010/main" val="4264763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4"/>
          <p:cNvSpPr>
            <a:spLocks noGrp="1"/>
          </p:cNvSpPr>
          <p:nvPr>
            <p:ph idx="1"/>
          </p:nvPr>
        </p:nvSpPr>
        <p:spPr>
          <a:xfrm>
            <a:off x="93822" y="863600"/>
            <a:ext cx="11994819" cy="5949950"/>
          </a:xfrm>
        </p:spPr>
        <p:txBody>
          <a:bodyPr/>
          <a:lstStyle/>
          <a:p>
            <a:r>
              <a:rPr lang="zh-CN" altLang="en-US" dirty="0"/>
              <a:t>在程序执行期间，不同存储位置中的数据存储期不同</a:t>
            </a:r>
          </a:p>
          <a:p>
            <a:endParaRPr lang="zh-CN" altLang="en-US" dirty="0"/>
          </a:p>
        </p:txBody>
      </p:sp>
      <p:sp>
        <p:nvSpPr>
          <p:cNvPr id="16388" name="Text Box 4"/>
          <p:cNvSpPr txBox="1">
            <a:spLocks noChangeArrowheads="1"/>
          </p:cNvSpPr>
          <p:nvPr/>
        </p:nvSpPr>
        <p:spPr bwMode="auto">
          <a:xfrm>
            <a:off x="5249216" y="4239555"/>
            <a:ext cx="93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存数</a:t>
            </a:r>
          </a:p>
        </p:txBody>
      </p:sp>
      <p:sp>
        <p:nvSpPr>
          <p:cNvPr id="16389" name="Text Box 5"/>
          <p:cNvSpPr txBox="1">
            <a:spLocks noChangeArrowheads="1"/>
          </p:cNvSpPr>
          <p:nvPr/>
        </p:nvSpPr>
        <p:spPr bwMode="auto">
          <a:xfrm>
            <a:off x="5249216" y="3267495"/>
            <a:ext cx="93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取数</a:t>
            </a:r>
          </a:p>
        </p:txBody>
      </p:sp>
      <p:sp>
        <p:nvSpPr>
          <p:cNvPr id="16390" name="Text Box 6"/>
          <p:cNvSpPr txBox="1">
            <a:spLocks noChangeArrowheads="1"/>
          </p:cNvSpPr>
          <p:nvPr/>
        </p:nvSpPr>
        <p:spPr bwMode="auto">
          <a:xfrm>
            <a:off x="6276210" y="3204440"/>
            <a:ext cx="3509405"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内存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容量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GB)</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1" name="Line 7"/>
          <p:cNvSpPr>
            <a:spLocks noChangeShapeType="1"/>
          </p:cNvSpPr>
          <p:nvPr/>
        </p:nvSpPr>
        <p:spPr bwMode="auto">
          <a:xfrm>
            <a:off x="5192875" y="4194550"/>
            <a:ext cx="108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2" name="Line 8"/>
          <p:cNvSpPr>
            <a:spLocks noChangeShapeType="1"/>
          </p:cNvSpPr>
          <p:nvPr/>
        </p:nvSpPr>
        <p:spPr bwMode="auto">
          <a:xfrm flipH="1" flipV="1">
            <a:off x="5192875" y="3744500"/>
            <a:ext cx="108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3" name="Text Box 10"/>
          <p:cNvSpPr txBox="1">
            <a:spLocks noChangeArrowheads="1"/>
          </p:cNvSpPr>
          <p:nvPr/>
        </p:nvSpPr>
        <p:spPr bwMode="auto">
          <a:xfrm>
            <a:off x="1099651" y="2796049"/>
            <a:ext cx="4093224" cy="2400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7" name="Text Box 17"/>
          <p:cNvSpPr txBox="1">
            <a:spLocks noChangeArrowheads="1"/>
          </p:cNvSpPr>
          <p:nvPr/>
        </p:nvSpPr>
        <p:spPr bwMode="auto">
          <a:xfrm>
            <a:off x="8300451" y="4279045"/>
            <a:ext cx="1080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程序区</a:t>
            </a:r>
          </a:p>
        </p:txBody>
      </p:sp>
      <p:sp>
        <p:nvSpPr>
          <p:cNvPr id="16398" name="Text Box 18"/>
          <p:cNvSpPr txBox="1">
            <a:spLocks noChangeArrowheads="1"/>
          </p:cNvSpPr>
          <p:nvPr/>
        </p:nvSpPr>
        <p:spPr bwMode="auto">
          <a:xfrm>
            <a:off x="6770401" y="4279045"/>
            <a:ext cx="1080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静态区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0" name="Text Box 20"/>
          <p:cNvSpPr txBox="1">
            <a:spLocks noChangeArrowheads="1"/>
          </p:cNvSpPr>
          <p:nvPr/>
        </p:nvSpPr>
        <p:spPr bwMode="auto">
          <a:xfrm>
            <a:off x="6770401" y="3774698"/>
            <a:ext cx="10800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solidFill>
                  <a:srgbClr val="FFC000"/>
                </a:solidFill>
                <a:latin typeface="Times New Roman" panose="02020603050405020304" pitchFamily="18" charset="0"/>
                <a:ea typeface="宋体" panose="02010600030101010101" pitchFamily="2" charset="-122"/>
                <a:cs typeface="Times New Roman" panose="02020603050405020304" pitchFamily="18" charset="0"/>
              </a:rPr>
              <a:t>栈区</a:t>
            </a:r>
          </a:p>
        </p:txBody>
      </p:sp>
      <p:sp>
        <p:nvSpPr>
          <p:cNvPr id="16401" name="Text Box 21"/>
          <p:cNvSpPr txBox="1">
            <a:spLocks noChangeArrowheads="1"/>
          </p:cNvSpPr>
          <p:nvPr/>
        </p:nvSpPr>
        <p:spPr bwMode="auto">
          <a:xfrm>
            <a:off x="8300451" y="3774698"/>
            <a:ext cx="10800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堆区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95" name="灯片编号占位符 5"/>
          <p:cNvSpPr txBox="1">
            <a:spLocks noGrp="1"/>
          </p:cNvSpPr>
          <p:nvPr/>
        </p:nvSpPr>
        <p:spPr bwMode="auto">
          <a:xfrm>
            <a:off x="10888046" y="6553200"/>
            <a:ext cx="12005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480CC59-7382-4178-BB69-2199A1BE0F17}" type="slidenum">
              <a:rPr lang="en-US" altLang="zh-CN" sz="1200">
                <a:latin typeface="Times New Roman" panose="02020603050405020304" pitchFamily="18" charset="0"/>
                <a:ea typeface="华文中宋" panose="02010600040101010101" pitchFamily="2" charset="-122"/>
                <a:cs typeface="Times New Roman" panose="02020603050405020304" pitchFamily="18" charset="0"/>
              </a:rPr>
              <a:pPr algn="r" eaLnBrk="1" hangingPunct="1"/>
              <a:t>77</a:t>
            </a:fld>
            <a:endParaRPr lang="en-US" altLang="zh-CN" sz="120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F230C7C4-D71D-4284-AF01-55FB144F629A}"/>
              </a:ext>
            </a:extLst>
          </p:cNvPr>
          <p:cNvSpPr>
            <a:spLocks noGrp="1"/>
          </p:cNvSpPr>
          <p:nvPr>
            <p:ph type="title"/>
          </p:nvPr>
        </p:nvSpPr>
        <p:spPr/>
        <p:txBody>
          <a:bodyPr/>
          <a:lstStyle/>
          <a:p>
            <a:r>
              <a:rPr lang="zh-CN" altLang="en-US" dirty="0"/>
              <a:t>存储期</a:t>
            </a:r>
          </a:p>
        </p:txBody>
      </p:sp>
      <p:grpSp>
        <p:nvGrpSpPr>
          <p:cNvPr id="5" name="组合 4">
            <a:extLst>
              <a:ext uri="{FF2B5EF4-FFF2-40B4-BE49-F238E27FC236}">
                <a16:creationId xmlns:a16="http://schemas.microsoft.com/office/drawing/2014/main" id="{76A40D6C-7C1B-4EAB-B38D-F6A68137A9F4}"/>
              </a:ext>
            </a:extLst>
          </p:cNvPr>
          <p:cNvGrpSpPr/>
          <p:nvPr/>
        </p:nvGrpSpPr>
        <p:grpSpPr>
          <a:xfrm>
            <a:off x="1324676" y="3446766"/>
            <a:ext cx="3676084" cy="1569660"/>
            <a:chOff x="1324676" y="3446766"/>
            <a:chExt cx="3676084" cy="1569660"/>
          </a:xfrm>
        </p:grpSpPr>
        <p:sp>
          <p:nvSpPr>
            <p:cNvPr id="16404" name="Text Box 11"/>
            <p:cNvSpPr txBox="1">
              <a:spLocks noChangeArrowheads="1"/>
            </p:cNvSpPr>
            <p:nvPr/>
          </p:nvSpPr>
          <p:spPr bwMode="auto">
            <a:xfrm>
              <a:off x="1324676" y="3446766"/>
              <a:ext cx="3676084"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ALU(</a:t>
              </a:r>
              <a:r>
                <a:rPr lang="en-US" altLang="zh-CN" sz="1600" dirty="0"/>
                <a:t>arithmetic and logic unit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algn="ctr" eaLnBrk="1" hangingPunct="1">
                <a:spcBef>
                  <a:spcPct val="50000"/>
                </a:spcBef>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spcBef>
                  <a:spcPct val="50000"/>
                </a:spcBef>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5" name="Text Box 12"/>
            <p:cNvSpPr txBox="1">
              <a:spLocks noChangeArrowheads="1"/>
            </p:cNvSpPr>
            <p:nvPr/>
          </p:nvSpPr>
          <p:spPr bwMode="auto">
            <a:xfrm>
              <a:off x="2256128" y="4176397"/>
              <a:ext cx="1221139"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ctr" eaLnBrk="1" hangingPunct="1">
                <a:spcBef>
                  <a:spcPct val="50000"/>
                </a:spcBef>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寄存器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容量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KB)</a:t>
              </a:r>
            </a:p>
          </p:txBody>
        </p:sp>
        <p:sp>
          <p:nvSpPr>
            <p:cNvPr id="16406" name="Line 13"/>
            <p:cNvSpPr>
              <a:spLocks noChangeShapeType="1"/>
            </p:cNvSpPr>
            <p:nvPr/>
          </p:nvSpPr>
          <p:spPr bwMode="auto">
            <a:xfrm flipV="1">
              <a:off x="2674826" y="3879050"/>
              <a:ext cx="0" cy="28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7" name="Line 14"/>
            <p:cNvSpPr>
              <a:spLocks noChangeShapeType="1"/>
            </p:cNvSpPr>
            <p:nvPr/>
          </p:nvSpPr>
          <p:spPr bwMode="auto">
            <a:xfrm flipH="1">
              <a:off x="3070924" y="3879050"/>
              <a:ext cx="0" cy="28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6" name="矩形 25">
            <a:extLst>
              <a:ext uri="{FF2B5EF4-FFF2-40B4-BE49-F238E27FC236}">
                <a16:creationId xmlns:a16="http://schemas.microsoft.com/office/drawing/2014/main" id="{0EDB4DFC-2D7E-4EF2-9FB6-21B90B94FDA7}"/>
              </a:ext>
            </a:extLst>
          </p:cNvPr>
          <p:cNvSpPr/>
          <p:nvPr/>
        </p:nvSpPr>
        <p:spPr>
          <a:xfrm>
            <a:off x="5132416" y="4734145"/>
            <a:ext cx="1495922" cy="338554"/>
          </a:xfrm>
          <a:prstGeom prst="rect">
            <a:avLst/>
          </a:prstGeom>
        </p:spPr>
        <p:txBody>
          <a:bodyPr wrap="none">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访问时间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 ns</a:t>
            </a:r>
          </a:p>
        </p:txBody>
      </p:sp>
      <p:sp>
        <p:nvSpPr>
          <p:cNvPr id="28" name="Rectangle 16">
            <a:extLst>
              <a:ext uri="{FF2B5EF4-FFF2-40B4-BE49-F238E27FC236}">
                <a16:creationId xmlns:a16="http://schemas.microsoft.com/office/drawing/2014/main" id="{BF139476-C7A7-4B0B-8A94-4202B0F779AF}"/>
              </a:ext>
            </a:extLst>
          </p:cNvPr>
          <p:cNvSpPr>
            <a:spLocks noChangeArrowheads="1"/>
          </p:cNvSpPr>
          <p:nvPr/>
        </p:nvSpPr>
        <p:spPr bwMode="auto">
          <a:xfrm>
            <a:off x="1420216" y="5252395"/>
            <a:ext cx="2057051" cy="61555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加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register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的</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局部变量或形参</a:t>
            </a:r>
          </a:p>
        </p:txBody>
      </p:sp>
      <p:sp>
        <p:nvSpPr>
          <p:cNvPr id="30" name="AutoShape 11">
            <a:extLst>
              <a:ext uri="{FF2B5EF4-FFF2-40B4-BE49-F238E27FC236}">
                <a16:creationId xmlns:a16="http://schemas.microsoft.com/office/drawing/2014/main" id="{F31FA273-3C9F-4E22-91EF-8E57949E406B}"/>
              </a:ext>
            </a:extLst>
          </p:cNvPr>
          <p:cNvSpPr>
            <a:spLocks noChangeArrowheads="1"/>
          </p:cNvSpPr>
          <p:nvPr/>
        </p:nvSpPr>
        <p:spPr bwMode="auto">
          <a:xfrm>
            <a:off x="3702293" y="1509148"/>
            <a:ext cx="4823183" cy="749722"/>
          </a:xfrm>
          <a:prstGeom prst="wedgeRectCallout">
            <a:avLst>
              <a:gd name="adj1" fmla="val 13260"/>
              <a:gd name="adj2" fmla="val 59138"/>
            </a:avLst>
          </a:prstGeom>
          <a:solidFill>
            <a:srgbClr val="FFC000"/>
          </a:solidFill>
          <a:ln w="9525">
            <a:noFill/>
            <a:miter lim="800000"/>
            <a:headEnd/>
            <a:tailEnd/>
          </a:ln>
        </p:spPr>
        <p:txBody>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执行到定义它们的语句块时才为之分配</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空间，所属语句块执行结束，即被收回。 </a:t>
            </a:r>
            <a:endPar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1" name="AutoShape 12">
            <a:extLst>
              <a:ext uri="{FF2B5EF4-FFF2-40B4-BE49-F238E27FC236}">
                <a16:creationId xmlns:a16="http://schemas.microsoft.com/office/drawing/2014/main" id="{31934474-A9E3-4D0D-8A38-A79AE2A34CC1}"/>
              </a:ext>
            </a:extLst>
          </p:cNvPr>
          <p:cNvSpPr>
            <a:spLocks noChangeArrowheads="1"/>
          </p:cNvSpPr>
          <p:nvPr/>
        </p:nvSpPr>
        <p:spPr bwMode="auto">
          <a:xfrm>
            <a:off x="9877805" y="3248980"/>
            <a:ext cx="2267177" cy="1059993"/>
          </a:xfrm>
          <a:prstGeom prst="wedgeRectCallout">
            <a:avLst>
              <a:gd name="adj1" fmla="val -52787"/>
              <a:gd name="adj2" fmla="val 18652"/>
            </a:avLst>
          </a:prstGeom>
          <a:solidFill>
            <a:srgbClr val="FF00FF"/>
          </a:solidFill>
          <a:ln w="9525">
            <a:noFill/>
            <a:miter lim="800000"/>
            <a:headEnd/>
            <a:tailEnd/>
          </a:ln>
        </p:spPr>
        <p:txBody>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没有定义，执行到</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分配</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收回语句</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才分配</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收回空间</a:t>
            </a:r>
          </a:p>
        </p:txBody>
      </p:sp>
      <p:sp>
        <p:nvSpPr>
          <p:cNvPr id="32" name="Rectangle 15">
            <a:extLst>
              <a:ext uri="{FF2B5EF4-FFF2-40B4-BE49-F238E27FC236}">
                <a16:creationId xmlns:a16="http://schemas.microsoft.com/office/drawing/2014/main" id="{4232E3CD-0AF4-46CC-8A6A-38A5230E1908}"/>
              </a:ext>
            </a:extLst>
          </p:cNvPr>
          <p:cNvSpPr>
            <a:spLocks noChangeArrowheads="1"/>
          </p:cNvSpPr>
          <p:nvPr/>
        </p:nvSpPr>
        <p:spPr bwMode="auto">
          <a:xfrm>
            <a:off x="6272875" y="2406079"/>
            <a:ext cx="2239579" cy="707886"/>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无修饰或加</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auto</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的</a:t>
            </a: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局部变量</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3" name="Rectangle 17">
            <a:extLst>
              <a:ext uri="{FF2B5EF4-FFF2-40B4-BE49-F238E27FC236}">
                <a16:creationId xmlns:a16="http://schemas.microsoft.com/office/drawing/2014/main" id="{526B8BA2-41C6-4A9C-8035-CBA018B0FC44}"/>
              </a:ext>
            </a:extLst>
          </p:cNvPr>
          <p:cNvSpPr>
            <a:spLocks noChangeArrowheads="1"/>
          </p:cNvSpPr>
          <p:nvPr/>
        </p:nvSpPr>
        <p:spPr bwMode="auto">
          <a:xfrm>
            <a:off x="8615486" y="1482749"/>
            <a:ext cx="2401471" cy="1631216"/>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eaLnBrk="1" hangingPunct="1">
              <a:lnSpc>
                <a:spcPct val="90000"/>
              </a:lnSpc>
              <a:spcBef>
                <a:spcPct val="20000"/>
              </a:spcBef>
              <a:buClr>
                <a:schemeClr val="tx1"/>
              </a:buClr>
              <a:buSzPct val="70000"/>
              <a:buFont typeface="Wingdings" pitchFamily="2" charset="2"/>
              <a:buNone/>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函数的形参</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lnSpc>
                <a:spcPct val="90000"/>
              </a:lnSpc>
              <a:spcBef>
                <a:spcPct val="20000"/>
              </a:spcBef>
              <a:buClr>
                <a:schemeClr val="tx1"/>
              </a:buClr>
              <a:buSzPct val="70000"/>
              <a:buFont typeface="Wingdings" pitchFamily="2" charset="2"/>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000" dirty="0">
                <a:latin typeface="Times New Roman" panose="02020603050405020304" pitchFamily="18" charset="0"/>
                <a:ea typeface="华文中宋" panose="02010600040101010101" pitchFamily="2" charset="-122"/>
                <a:cs typeface="Times New Roman" panose="02020603050405020304" pitchFamily="18" charset="0"/>
              </a:rPr>
              <a:t>定义时不可加</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auto,</a:t>
            </a:r>
          </a:p>
          <a:p>
            <a:pPr eaLnBrk="1" hangingPunct="1">
              <a:lnSpc>
                <a:spcPct val="90000"/>
              </a:lnSpc>
              <a:spcBef>
                <a:spcPct val="20000"/>
              </a:spcBef>
              <a:buClr>
                <a:schemeClr val="tx1"/>
              </a:buClr>
              <a:buSzPct val="70000"/>
              <a:buFont typeface="Wingdings" pitchFamily="2" charset="2"/>
              <a:buNone/>
            </a:pPr>
            <a:r>
              <a:rPr lang="zh-CN" altLang="zh-CN" sz="2000" dirty="0">
                <a:latin typeface="Times New Roman" panose="02020603050405020304" pitchFamily="18" charset="0"/>
                <a:ea typeface="华文中宋" panose="02010600040101010101" pitchFamily="2" charset="-122"/>
                <a:cs typeface="Times New Roman" panose="02020603050405020304" pitchFamily="18" charset="0"/>
              </a:rPr>
              <a:t>不可初始化</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lnSpc>
                <a:spcPct val="90000"/>
              </a:lnSpc>
              <a:spcBef>
                <a:spcPct val="20000"/>
              </a:spcBef>
              <a:buClr>
                <a:schemeClr val="tx1"/>
              </a:buClr>
              <a:buSzPct val="70000"/>
              <a:buFont typeface="Wingdings" pitchFamily="2" charset="2"/>
              <a:buNone/>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函数调用相关信息</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lnSpc>
                <a:spcPct val="90000"/>
              </a:lnSpc>
              <a:spcBef>
                <a:spcPct val="20000"/>
              </a:spcBef>
              <a:buClr>
                <a:schemeClr val="tx1"/>
              </a:buClr>
              <a:buSzPct val="70000"/>
              <a:buFont typeface="Wingdings" pitchFamily="2" charset="2"/>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比如函数返回地址</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p>
        </p:txBody>
      </p:sp>
      <p:sp>
        <p:nvSpPr>
          <p:cNvPr id="34" name="AutoShape 10">
            <a:extLst>
              <a:ext uri="{FF2B5EF4-FFF2-40B4-BE49-F238E27FC236}">
                <a16:creationId xmlns:a16="http://schemas.microsoft.com/office/drawing/2014/main" id="{A793DB00-F8C2-4F93-A94D-78C3C92735D3}"/>
              </a:ext>
            </a:extLst>
          </p:cNvPr>
          <p:cNvSpPr>
            <a:spLocks noChangeArrowheads="1"/>
          </p:cNvSpPr>
          <p:nvPr/>
        </p:nvSpPr>
        <p:spPr bwMode="auto">
          <a:xfrm>
            <a:off x="5915186" y="5842607"/>
            <a:ext cx="4927855" cy="691738"/>
          </a:xfrm>
          <a:prstGeom prst="wedgeRectCallout">
            <a:avLst>
              <a:gd name="adj1" fmla="val 14858"/>
              <a:gd name="adj2" fmla="val -66600"/>
            </a:avLst>
          </a:prstGeom>
          <a:solidFill>
            <a:srgbClr val="00B050"/>
          </a:solidFill>
          <a:ln w="9525">
            <a:noFill/>
            <a:miter lim="800000"/>
            <a:headEnd/>
            <a:tailEnd/>
          </a:ln>
        </p:spPr>
        <p:txBody>
          <a:bodyPr lIns="0" tIns="0" rIns="0" bIns="0"/>
          <a:lstStyle/>
          <a:p>
            <a:pPr eaLnBrk="1" hangingPunct="1"/>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程序开始执行时就为之分配空间，程序结束</a:t>
            </a:r>
            <a:endPar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才收回。默认值为</a:t>
            </a:r>
            <a:r>
              <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最好显式初始化</a:t>
            </a:r>
            <a:r>
              <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35" name="Rectangle 13">
            <a:extLst>
              <a:ext uri="{FF2B5EF4-FFF2-40B4-BE49-F238E27FC236}">
                <a16:creationId xmlns:a16="http://schemas.microsoft.com/office/drawing/2014/main" id="{84DC30B6-989D-4A66-AFAD-13872417EDD4}"/>
              </a:ext>
            </a:extLst>
          </p:cNvPr>
          <p:cNvSpPr>
            <a:spLocks noChangeArrowheads="1"/>
          </p:cNvSpPr>
          <p:nvPr/>
        </p:nvSpPr>
        <p:spPr bwMode="auto">
          <a:xfrm>
            <a:off x="5796219" y="5118481"/>
            <a:ext cx="1495922" cy="615553"/>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全局变量</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无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static</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 name="Rectangle 14">
            <a:extLst>
              <a:ext uri="{FF2B5EF4-FFF2-40B4-BE49-F238E27FC236}">
                <a16:creationId xmlns:a16="http://schemas.microsoft.com/office/drawing/2014/main" id="{20CD1A54-ABAE-4BC1-98C3-E488D5D3ACB5}"/>
              </a:ext>
            </a:extLst>
          </p:cNvPr>
          <p:cNvSpPr>
            <a:spLocks noChangeArrowheads="1"/>
          </p:cNvSpPr>
          <p:nvPr/>
        </p:nvSpPr>
        <p:spPr bwMode="auto">
          <a:xfrm>
            <a:off x="7490361" y="5118481"/>
            <a:ext cx="1395155" cy="615553"/>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加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static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的</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局部变量</a:t>
            </a:r>
          </a:p>
        </p:txBody>
      </p:sp>
      <p:sp>
        <p:nvSpPr>
          <p:cNvPr id="37" name="Rectangle 18">
            <a:extLst>
              <a:ext uri="{FF2B5EF4-FFF2-40B4-BE49-F238E27FC236}">
                <a16:creationId xmlns:a16="http://schemas.microsoft.com/office/drawing/2014/main" id="{ACF06EBE-0B96-47D5-83D9-B95D86EC6387}"/>
              </a:ext>
            </a:extLst>
          </p:cNvPr>
          <p:cNvSpPr>
            <a:spLocks noChangeArrowheads="1"/>
          </p:cNvSpPr>
          <p:nvPr/>
        </p:nvSpPr>
        <p:spPr bwMode="auto">
          <a:xfrm>
            <a:off x="9058636" y="5118481"/>
            <a:ext cx="726979" cy="307777"/>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eaLnBrk="1" hangingPunct="1"/>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常量</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447CA008-A93F-47F4-850A-3AC4B4251FA6}"/>
              </a:ext>
            </a:extLst>
          </p:cNvPr>
          <p:cNvSpPr/>
          <p:nvPr/>
        </p:nvSpPr>
        <p:spPr>
          <a:xfrm>
            <a:off x="3195098" y="3810526"/>
            <a:ext cx="1774981" cy="338554"/>
          </a:xfrm>
          <a:prstGeom prst="rect">
            <a:avLst/>
          </a:prstGeom>
        </p:spPr>
        <p:txBody>
          <a:bodyPr wrap="square">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访问时间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ns</a:t>
            </a:r>
          </a:p>
        </p:txBody>
      </p:sp>
    </p:spTree>
    <p:extLst>
      <p:ext uri="{BB962C8B-B14F-4D97-AF65-F5344CB8AC3E}">
        <p14:creationId xmlns:p14="http://schemas.microsoft.com/office/powerpoint/2010/main" val="112023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static</a:t>
            </a:r>
            <a:endParaRPr lang="zh-CN" altLang="en-US"/>
          </a:p>
        </p:txBody>
      </p:sp>
      <p:sp>
        <p:nvSpPr>
          <p:cNvPr id="51203" name="Rectangle 3"/>
          <p:cNvSpPr>
            <a:spLocks noGrp="1" noChangeArrowheads="1"/>
          </p:cNvSpPr>
          <p:nvPr>
            <p:ph idx="1"/>
          </p:nvPr>
        </p:nvSpPr>
        <p:spPr/>
        <p:txBody>
          <a:bodyPr/>
          <a:lstStyle/>
          <a:p>
            <a:pPr>
              <a:lnSpc>
                <a:spcPct val="90000"/>
              </a:lnSpc>
            </a:pPr>
            <a:r>
              <a:rPr lang="zh-CN" altLang="en-US" dirty="0">
                <a:latin typeface="宋体" charset="-122"/>
              </a:rPr>
              <a:t>关键字</a:t>
            </a:r>
            <a:r>
              <a:rPr lang="en-US" altLang="zh-CN" dirty="0">
                <a:solidFill>
                  <a:srgbClr val="FF0000"/>
                </a:solidFill>
              </a:rPr>
              <a:t>static</a:t>
            </a:r>
            <a:r>
              <a:rPr lang="zh-CN" altLang="en-US" dirty="0">
                <a:latin typeface="宋体" charset="-122"/>
              </a:rPr>
              <a:t>有两种不同的含义。</a:t>
            </a:r>
          </a:p>
          <a:p>
            <a:pPr lvl="1">
              <a:lnSpc>
                <a:spcPct val="90000"/>
              </a:lnSpc>
            </a:pPr>
            <a:endParaRPr kumimoji="0" lang="en-US" altLang="zh-CN" b="1" dirty="0">
              <a:latin typeface="宋体" charset="-122"/>
            </a:endParaRPr>
          </a:p>
          <a:p>
            <a:pPr lvl="1">
              <a:lnSpc>
                <a:spcPct val="90000"/>
              </a:lnSpc>
            </a:pPr>
            <a:r>
              <a:rPr kumimoji="0" lang="zh-CN" altLang="en-US" dirty="0">
                <a:latin typeface="宋体" charset="-122"/>
              </a:rPr>
              <a:t>指定</a:t>
            </a:r>
            <a:r>
              <a:rPr kumimoji="0" lang="zh-CN" altLang="en-US" b="1" dirty="0">
                <a:latin typeface="宋体" charset="-122"/>
              </a:rPr>
              <a:t>局部变量</a:t>
            </a:r>
            <a:r>
              <a:rPr kumimoji="0" lang="zh-CN" altLang="en-US" dirty="0">
                <a:latin typeface="宋体" charset="-122"/>
              </a:rPr>
              <a:t>采用</a:t>
            </a:r>
            <a:r>
              <a:rPr kumimoji="0" lang="zh-CN" altLang="en-US" b="1" dirty="0">
                <a:latin typeface="宋体" charset="-122"/>
              </a:rPr>
              <a:t>静态存储分配</a:t>
            </a:r>
            <a:r>
              <a:rPr kumimoji="0" lang="zh-CN" altLang="en-US" dirty="0">
                <a:latin typeface="宋体" charset="-122"/>
              </a:rPr>
              <a:t>（降低了可读性，但具有数据保留作用，</a:t>
            </a:r>
            <a:r>
              <a:rPr kumimoji="0" lang="zh-CN" altLang="en-US" dirty="0"/>
              <a:t>如果所在的函数再次被调用，该静态变量不再被初始化，而是保留上次的执行结果</a:t>
            </a:r>
            <a:r>
              <a:rPr kumimoji="0" lang="zh-CN" altLang="en-US" dirty="0">
                <a:latin typeface="宋体" charset="-122"/>
              </a:rPr>
              <a:t>）</a:t>
            </a:r>
          </a:p>
          <a:p>
            <a:pPr lvl="1">
              <a:lnSpc>
                <a:spcPct val="90000"/>
              </a:lnSpc>
            </a:pPr>
            <a:endParaRPr kumimoji="0" lang="en-US" altLang="zh-CN" b="1" dirty="0">
              <a:latin typeface="宋体" charset="-122"/>
            </a:endParaRPr>
          </a:p>
          <a:p>
            <a:pPr lvl="1">
              <a:lnSpc>
                <a:spcPct val="90000"/>
              </a:lnSpc>
            </a:pPr>
            <a:r>
              <a:rPr kumimoji="0" lang="zh-CN" altLang="en-US" dirty="0">
                <a:latin typeface="宋体" charset="-122"/>
              </a:rPr>
              <a:t>把</a:t>
            </a:r>
            <a:r>
              <a:rPr kumimoji="0" lang="zh-CN" altLang="en-US" b="1" dirty="0">
                <a:latin typeface="宋体" charset="-122"/>
              </a:rPr>
              <a:t>外部链接</a:t>
            </a:r>
            <a:r>
              <a:rPr kumimoji="0" lang="zh-CN" altLang="en-US" dirty="0">
                <a:latin typeface="宋体" charset="-122"/>
              </a:rPr>
              <a:t>改变为</a:t>
            </a:r>
            <a:r>
              <a:rPr kumimoji="0" lang="zh-CN" altLang="en-US" b="1" dirty="0">
                <a:latin typeface="宋体" charset="-122"/>
              </a:rPr>
              <a:t>内部链接</a:t>
            </a:r>
            <a:r>
              <a:rPr kumimoji="0" lang="zh-CN" altLang="en-US" dirty="0"/>
              <a:t>（只希望在一个模块内共享的函数和全局变量，定义时可以加</a:t>
            </a:r>
            <a:r>
              <a:rPr kumimoji="0" lang="pt-BR" altLang="zh-CN" dirty="0"/>
              <a:t>static</a:t>
            </a:r>
            <a:r>
              <a:rPr kumimoji="0" lang="zh-CN" altLang="en-US" dirty="0"/>
              <a:t>，降低了通用性，但具有数据保护作用）</a:t>
            </a:r>
            <a:r>
              <a:rPr kumimoji="0" lang="en-US" altLang="zh-CN" dirty="0"/>
              <a:t>----</a:t>
            </a:r>
            <a:r>
              <a:rPr kumimoji="0" lang="zh-CN" altLang="en-US" dirty="0"/>
              <a:t>把一个文件的代码放到一个无名的名空间中，也可以起到相同的效果</a:t>
            </a:r>
            <a:endParaRPr kumimoji="0" lang="zh-CN" altLang="en-US" b="1" dirty="0"/>
          </a:p>
        </p:txBody>
      </p:sp>
      <p:sp>
        <p:nvSpPr>
          <p:cNvPr id="5120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B0AD56EE-B754-4F6D-A597-3BEF58D0BF48}" type="slidenum">
              <a:rPr lang="en-US" altLang="zh-CN" sz="1200">
                <a:ea typeface="楷体_GB2312" pitchFamily="49" charset="-122"/>
              </a:rPr>
              <a:pPr algn="r" eaLnBrk="1" hangingPunct="1"/>
              <a:t>78</a:t>
            </a:fld>
            <a:endParaRPr lang="en-US" altLang="zh-CN" sz="1200">
              <a:ea typeface="楷体_GB2312" pitchFamily="49" charset="-122"/>
            </a:endParaRPr>
          </a:p>
        </p:txBody>
      </p:sp>
    </p:spTree>
    <p:extLst>
      <p:ext uri="{BB962C8B-B14F-4D97-AF65-F5344CB8AC3E}">
        <p14:creationId xmlns:p14="http://schemas.microsoft.com/office/powerpoint/2010/main" val="19107953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609521" y="868363"/>
            <a:ext cx="4524844" cy="2874962"/>
          </a:xfrm>
          <a:ln>
            <a:solidFill>
              <a:schemeClr val="tx1"/>
            </a:solidFill>
            <a:miter lim="800000"/>
            <a:headEnd/>
            <a:tailEnd/>
          </a:ln>
        </p:spPr>
        <p:txBody>
          <a:bodyPr/>
          <a:lstStyle/>
          <a:p>
            <a:pPr eaLnBrk="1" hangingPunct="1">
              <a:lnSpc>
                <a:spcPct val="80000"/>
              </a:lnSpc>
              <a:buFont typeface="Wingdings" pitchFamily="2" charset="2"/>
              <a:buNone/>
              <a:defRPr/>
            </a:pP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模块</a:t>
            </a:r>
            <a:r>
              <a:rPr lang="en-US" altLang="zh-CN" sz="2400" dirty="0">
                <a:latin typeface="Courier New" pitchFamily="49" charset="0"/>
                <a:cs typeface="Courier New" pitchFamily="49" charset="0"/>
              </a:rPr>
              <a:t>1</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namespace </a:t>
            </a:r>
            <a:r>
              <a:rPr lang="en-US" altLang="zh-CN" sz="2400" dirty="0">
                <a:solidFill>
                  <a:schemeClr val="bg1">
                    <a:lumMod val="95000"/>
                  </a:schemeClr>
                </a:solidFill>
                <a:latin typeface="Courier New" pitchFamily="49" charset="0"/>
                <a:cs typeface="Courier New" pitchFamily="49" charset="0"/>
              </a:rPr>
              <a:t>A</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x=1;</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	void f()</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	{ //......</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	}</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a:t>
            </a:r>
          </a:p>
          <a:p>
            <a:pPr eaLnBrk="1" hangingPunct="1">
              <a:lnSpc>
                <a:spcPct val="80000"/>
              </a:lnSpc>
              <a:buFont typeface="Wingdings" pitchFamily="2" charset="2"/>
              <a:buNone/>
              <a:defRPr/>
            </a:pP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可以使用 </a:t>
            </a:r>
            <a:r>
              <a:rPr lang="en-US" altLang="zh-CN" sz="2400" dirty="0">
                <a:latin typeface="Courier New" pitchFamily="49" charset="0"/>
                <a:cs typeface="Courier New" pitchFamily="49" charset="0"/>
              </a:rPr>
              <a:t>x </a:t>
            </a:r>
            <a:r>
              <a:rPr lang="zh-CN" altLang="en-US" sz="2400" dirty="0">
                <a:latin typeface="Courier New" pitchFamily="49" charset="0"/>
                <a:cs typeface="Courier New" pitchFamily="49" charset="0"/>
              </a:rPr>
              <a:t>和 </a:t>
            </a:r>
            <a:r>
              <a:rPr lang="en-US" altLang="zh-CN" sz="2400" dirty="0">
                <a:latin typeface="Courier New" pitchFamily="49" charset="0"/>
                <a:cs typeface="Courier New" pitchFamily="49" charset="0"/>
              </a:rPr>
              <a:t>f</a:t>
            </a:r>
          </a:p>
        </p:txBody>
      </p:sp>
      <p:sp>
        <p:nvSpPr>
          <p:cNvPr id="52227" name="Rectangle 4"/>
          <p:cNvSpPr>
            <a:spLocks noChangeArrowheads="1"/>
          </p:cNvSpPr>
          <p:nvPr/>
        </p:nvSpPr>
        <p:spPr bwMode="auto">
          <a:xfrm>
            <a:off x="624337" y="4293095"/>
            <a:ext cx="4524844" cy="2556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a:t>
            </a:r>
            <a:r>
              <a:rPr lang="zh-CN" altLang="en-US" b="1" dirty="0">
                <a:latin typeface="Courier New" pitchFamily="49" charset="0"/>
                <a:ea typeface="华文中宋" pitchFamily="2" charset="-122"/>
                <a:cs typeface="Courier New" pitchFamily="49" charset="0"/>
              </a:rPr>
              <a:t>模块</a:t>
            </a:r>
            <a:r>
              <a:rPr lang="en-US" altLang="zh-CN" b="1" dirty="0">
                <a:latin typeface="Courier New" pitchFamily="49" charset="0"/>
                <a:ea typeface="华文中宋" pitchFamily="2" charset="-122"/>
                <a:cs typeface="Courier New" pitchFamily="49" charset="0"/>
              </a:rPr>
              <a:t>2</a:t>
            </a:r>
          </a:p>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namespace </a:t>
            </a:r>
            <a:r>
              <a:rPr lang="en-US" altLang="zh-CN" b="1" dirty="0">
                <a:solidFill>
                  <a:srgbClr val="0000CC"/>
                </a:solidFill>
                <a:latin typeface="Courier New" pitchFamily="49" charset="0"/>
                <a:ea typeface="华文中宋" pitchFamily="2" charset="-122"/>
                <a:cs typeface="Courier New" pitchFamily="49" charset="0"/>
              </a:rPr>
              <a:t>B</a:t>
            </a:r>
          </a:p>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	</a:t>
            </a:r>
            <a:r>
              <a:rPr lang="en-US" altLang="zh-CN" b="1" dirty="0" err="1">
                <a:latin typeface="Courier New" pitchFamily="49" charset="0"/>
                <a:ea typeface="华文中宋" pitchFamily="2" charset="-122"/>
                <a:cs typeface="Courier New" pitchFamily="49" charset="0"/>
              </a:rPr>
              <a:t>int</a:t>
            </a:r>
            <a:r>
              <a:rPr lang="en-US" altLang="zh-CN" b="1" dirty="0">
                <a:latin typeface="Courier New" pitchFamily="49" charset="0"/>
                <a:ea typeface="华文中宋" pitchFamily="2" charset="-122"/>
                <a:cs typeface="Courier New" pitchFamily="49" charset="0"/>
              </a:rPr>
              <a:t> x=0;</a:t>
            </a:r>
          </a:p>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	void f()</a:t>
            </a:r>
          </a:p>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	{ //......</a:t>
            </a:r>
          </a:p>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	}</a:t>
            </a:r>
          </a:p>
          <a:p>
            <a:pPr marL="342900" indent="-342900">
              <a:buClr>
                <a:schemeClr val="hlink"/>
              </a:buClr>
              <a:buSzPct val="60000"/>
              <a:buFont typeface="Wingdings" pitchFamily="2" charset="2"/>
              <a:buNone/>
            </a:pPr>
            <a:r>
              <a:rPr lang="en-US" altLang="zh-CN" b="1" dirty="0">
                <a:latin typeface="Courier New" pitchFamily="49" charset="0"/>
                <a:ea typeface="华文中宋" pitchFamily="2" charset="-122"/>
                <a:cs typeface="Courier New" pitchFamily="49" charset="0"/>
              </a:rPr>
              <a:t>}</a:t>
            </a:r>
          </a:p>
        </p:txBody>
      </p:sp>
      <p:sp>
        <p:nvSpPr>
          <p:cNvPr id="52228" name="Text Box 5"/>
          <p:cNvSpPr txBox="1">
            <a:spLocks noChangeArrowheads="1"/>
          </p:cNvSpPr>
          <p:nvPr/>
        </p:nvSpPr>
        <p:spPr bwMode="auto">
          <a:xfrm>
            <a:off x="6059202" y="2564904"/>
            <a:ext cx="5278280" cy="157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r>
              <a:rPr lang="en-US" altLang="zh-CN" b="1" dirty="0">
                <a:latin typeface="Courier New" pitchFamily="49" charset="0"/>
                <a:ea typeface="华文中宋" pitchFamily="2" charset="-122"/>
                <a:cs typeface="Courier New" pitchFamily="49" charset="0"/>
              </a:rPr>
              <a:t>x = 3; 	//</a:t>
            </a:r>
            <a:r>
              <a:rPr lang="en-US" altLang="zh-CN" b="1" dirty="0">
                <a:solidFill>
                  <a:srgbClr val="0000CC"/>
                </a:solidFill>
                <a:latin typeface="Courier New" pitchFamily="49" charset="0"/>
                <a:ea typeface="华文中宋" pitchFamily="2" charset="-122"/>
                <a:cs typeface="Courier New" pitchFamily="49" charset="0"/>
              </a:rPr>
              <a:t>?</a:t>
            </a:r>
            <a:r>
              <a:rPr lang="zh-CN" altLang="en-US" b="1" dirty="0">
                <a:latin typeface="Courier New" pitchFamily="49" charset="0"/>
                <a:ea typeface="华文中宋" pitchFamily="2" charset="-122"/>
                <a:cs typeface="Courier New" pitchFamily="49" charset="0"/>
              </a:rPr>
              <a:t>无法使用</a:t>
            </a:r>
            <a:r>
              <a:rPr lang="en-US" altLang="zh-CN" b="1" dirty="0">
                <a:latin typeface="Courier New" pitchFamily="49" charset="0"/>
                <a:cs typeface="Courier New" pitchFamily="49" charset="0"/>
              </a:rPr>
              <a:t>A</a:t>
            </a:r>
            <a:r>
              <a:rPr lang="zh-CN" altLang="en-US" b="1" dirty="0">
                <a:latin typeface="Courier New" pitchFamily="49" charset="0"/>
                <a:cs typeface="Courier New" pitchFamily="49" charset="0"/>
              </a:rPr>
              <a:t>中的 </a:t>
            </a:r>
            <a:r>
              <a:rPr lang="en-US" altLang="zh-CN" b="1" dirty="0">
                <a:latin typeface="Courier New" pitchFamily="49" charset="0"/>
                <a:ea typeface="华文中宋" pitchFamily="2" charset="-122"/>
                <a:cs typeface="Courier New" pitchFamily="49" charset="0"/>
              </a:rPr>
              <a:t>x </a:t>
            </a:r>
          </a:p>
          <a:p>
            <a:r>
              <a:rPr lang="en-US" altLang="zh-CN" b="1" dirty="0">
                <a:latin typeface="Courier New" pitchFamily="49" charset="0"/>
                <a:ea typeface="华文中宋" pitchFamily="2" charset="-122"/>
                <a:cs typeface="Courier New" pitchFamily="49" charset="0"/>
              </a:rPr>
              <a:t>f();		//</a:t>
            </a:r>
            <a:r>
              <a:rPr lang="en-US" altLang="zh-CN" b="1" dirty="0">
                <a:solidFill>
                  <a:srgbClr val="0000CC"/>
                </a:solidFill>
                <a:latin typeface="Courier New" pitchFamily="49" charset="0"/>
                <a:ea typeface="华文中宋" pitchFamily="2" charset="-122"/>
                <a:cs typeface="Courier New" pitchFamily="49" charset="0"/>
              </a:rPr>
              <a:t>?</a:t>
            </a:r>
            <a:r>
              <a:rPr lang="zh-CN" altLang="en-US" b="1" dirty="0">
                <a:latin typeface="Courier New" pitchFamily="49" charset="0"/>
                <a:ea typeface="华文中宋" pitchFamily="2" charset="-122"/>
                <a:cs typeface="Courier New" pitchFamily="49" charset="0"/>
              </a:rPr>
              <a:t>无法使用</a:t>
            </a:r>
            <a:r>
              <a:rPr lang="en-US" altLang="zh-CN" b="1" dirty="0">
                <a:latin typeface="Courier New" pitchFamily="49" charset="0"/>
                <a:cs typeface="Courier New" pitchFamily="49" charset="0"/>
              </a:rPr>
              <a:t>A</a:t>
            </a:r>
            <a:r>
              <a:rPr lang="zh-CN" altLang="en-US" b="1" dirty="0">
                <a:latin typeface="Courier New" pitchFamily="49" charset="0"/>
                <a:cs typeface="Courier New" pitchFamily="49" charset="0"/>
              </a:rPr>
              <a:t>中的 </a:t>
            </a:r>
            <a:r>
              <a:rPr lang="en-US" altLang="zh-CN" b="1" dirty="0">
                <a:latin typeface="Courier New" pitchFamily="49" charset="0"/>
                <a:ea typeface="华文中宋" pitchFamily="2" charset="-122"/>
                <a:cs typeface="Courier New" pitchFamily="49" charset="0"/>
              </a:rPr>
              <a:t>f</a:t>
            </a:r>
          </a:p>
          <a:p>
            <a:r>
              <a:rPr lang="en-US" altLang="zh-CN" b="1" dirty="0">
                <a:solidFill>
                  <a:srgbClr val="0000CC"/>
                </a:solidFill>
                <a:latin typeface="Courier New" pitchFamily="49" charset="0"/>
                <a:ea typeface="华文中宋" pitchFamily="2" charset="-122"/>
                <a:cs typeface="Courier New" pitchFamily="49" charset="0"/>
              </a:rPr>
              <a:t>B::</a:t>
            </a:r>
            <a:r>
              <a:rPr lang="en-US" altLang="zh-CN" b="1" dirty="0">
                <a:latin typeface="Courier New" pitchFamily="49" charset="0"/>
                <a:ea typeface="华文中宋" pitchFamily="2" charset="-122"/>
                <a:cs typeface="Courier New" pitchFamily="49" charset="0"/>
              </a:rPr>
              <a:t>x = 5;	//B</a:t>
            </a:r>
            <a:r>
              <a:rPr lang="zh-CN" altLang="en-US" b="1" dirty="0">
                <a:latin typeface="Courier New" pitchFamily="49" charset="0"/>
                <a:ea typeface="华文中宋" pitchFamily="2" charset="-122"/>
                <a:cs typeface="Courier New" pitchFamily="49" charset="0"/>
              </a:rPr>
              <a:t>中的 </a:t>
            </a:r>
            <a:r>
              <a:rPr lang="en-US" altLang="zh-CN" b="1" dirty="0">
                <a:latin typeface="Courier New" pitchFamily="49" charset="0"/>
                <a:ea typeface="华文中宋" pitchFamily="2" charset="-122"/>
                <a:cs typeface="Courier New" pitchFamily="49" charset="0"/>
              </a:rPr>
              <a:t>x</a:t>
            </a:r>
          </a:p>
          <a:p>
            <a:r>
              <a:rPr lang="en-US" altLang="zh-CN" b="1" dirty="0">
                <a:solidFill>
                  <a:srgbClr val="0000CC"/>
                </a:solidFill>
                <a:latin typeface="Courier New" pitchFamily="49" charset="0"/>
                <a:ea typeface="华文中宋" pitchFamily="2" charset="-122"/>
                <a:cs typeface="Courier New" pitchFamily="49" charset="0"/>
              </a:rPr>
              <a:t>B::</a:t>
            </a:r>
            <a:r>
              <a:rPr lang="en-US" altLang="zh-CN" b="1" dirty="0">
                <a:latin typeface="Courier New" pitchFamily="49" charset="0"/>
                <a:ea typeface="华文中宋" pitchFamily="2" charset="-122"/>
                <a:cs typeface="Courier New" pitchFamily="49" charset="0"/>
              </a:rPr>
              <a:t>f();	//B</a:t>
            </a:r>
            <a:r>
              <a:rPr lang="zh-CN" altLang="en-US" b="1" dirty="0">
                <a:latin typeface="Courier New" pitchFamily="49" charset="0"/>
                <a:ea typeface="华文中宋" pitchFamily="2" charset="-122"/>
                <a:cs typeface="Courier New" pitchFamily="49" charset="0"/>
              </a:rPr>
              <a:t>中的 </a:t>
            </a:r>
            <a:r>
              <a:rPr lang="en-US" altLang="zh-CN" b="1" dirty="0">
                <a:latin typeface="Courier New" pitchFamily="49" charset="0"/>
                <a:ea typeface="华文中宋" pitchFamily="2" charset="-122"/>
                <a:cs typeface="Courier New" pitchFamily="49" charset="0"/>
              </a:rPr>
              <a:t>f</a:t>
            </a:r>
          </a:p>
        </p:txBody>
      </p:sp>
      <p:sp>
        <p:nvSpPr>
          <p:cNvPr id="5223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096731D7-0A2B-488E-8901-4E82915E269E}" type="slidenum">
              <a:rPr lang="en-US" altLang="zh-CN" sz="1200">
                <a:ea typeface="楷体_GB2312" pitchFamily="49" charset="-122"/>
              </a:rPr>
              <a:pPr algn="r" eaLnBrk="1" hangingPunct="1"/>
              <a:t>79</a:t>
            </a:fld>
            <a:endParaRPr lang="en-US" altLang="zh-CN" sz="1200">
              <a:ea typeface="楷体_GB2312" pitchFamily="49" charset="-122"/>
            </a:endParaRPr>
          </a:p>
        </p:txBody>
      </p:sp>
      <p:sp>
        <p:nvSpPr>
          <p:cNvPr id="52235" name="矩形 11"/>
          <p:cNvSpPr>
            <a:spLocks noChangeArrowheads="1"/>
          </p:cNvSpPr>
          <p:nvPr/>
        </p:nvSpPr>
        <p:spPr bwMode="auto">
          <a:xfrm>
            <a:off x="287829" y="222251"/>
            <a:ext cx="736715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要在头文件和源文件中同时定义名空间</a:t>
            </a:r>
          </a:p>
        </p:txBody>
      </p:sp>
      <p:sp>
        <p:nvSpPr>
          <p:cNvPr id="52236" name="Text Box 0"/>
          <p:cNvSpPr txBox="1">
            <a:spLocks noChangeArrowheads="1"/>
          </p:cNvSpPr>
          <p:nvPr/>
        </p:nvSpPr>
        <p:spPr bwMode="auto">
          <a:xfrm>
            <a:off x="6062318" y="1254780"/>
            <a:ext cx="1359668"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b="1" dirty="0">
                <a:latin typeface="Courier New" pitchFamily="49" charset="0"/>
                <a:ea typeface="华文中宋" pitchFamily="2" charset="-122"/>
                <a:cs typeface="Courier New" pitchFamily="49" charset="0"/>
              </a:rPr>
              <a:t>//</a:t>
            </a:r>
            <a:r>
              <a:rPr lang="zh-CN" altLang="en-US" b="1" dirty="0">
                <a:latin typeface="Courier New" pitchFamily="49" charset="0"/>
                <a:ea typeface="华文中宋" pitchFamily="2" charset="-122"/>
                <a:cs typeface="Courier New" pitchFamily="49" charset="0"/>
              </a:rPr>
              <a:t>模块</a:t>
            </a:r>
            <a:r>
              <a:rPr lang="en-US" altLang="zh-CN" b="1" dirty="0">
                <a:latin typeface="Courier New" pitchFamily="49" charset="0"/>
                <a:ea typeface="华文中宋" pitchFamily="2" charset="-122"/>
                <a:cs typeface="Courier New" pitchFamily="49" charset="0"/>
              </a:rPr>
              <a:t>3</a:t>
            </a:r>
          </a:p>
        </p:txBody>
      </p:sp>
      <p:sp>
        <p:nvSpPr>
          <p:cNvPr id="11" name="矩形 1"/>
          <p:cNvSpPr>
            <a:spLocks noChangeArrowheads="1"/>
          </p:cNvSpPr>
          <p:nvPr/>
        </p:nvSpPr>
        <p:spPr bwMode="auto">
          <a:xfrm>
            <a:off x="6059202" y="1731029"/>
            <a:ext cx="3362182"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b="1" dirty="0">
                <a:latin typeface="Courier New" pitchFamily="49" charset="0"/>
                <a:cs typeface="Courier New" pitchFamily="49" charset="0"/>
              </a:rPr>
              <a:t>#include "mh1.h"</a:t>
            </a:r>
          </a:p>
          <a:p>
            <a:r>
              <a:rPr lang="en-US" altLang="zh-CN" b="1" dirty="0">
                <a:latin typeface="Courier New" pitchFamily="49" charset="0"/>
                <a:cs typeface="Courier New" pitchFamily="49" charset="0"/>
              </a:rPr>
              <a:t>#include "mh2.h"</a:t>
            </a:r>
            <a:endParaRPr lang="zh-CN" altLang="en-US" b="1" dirty="0">
              <a:latin typeface="Courier New" pitchFamily="49" charset="0"/>
              <a:cs typeface="Courier New" pitchFamily="49" charset="0"/>
            </a:endParaRPr>
          </a:p>
        </p:txBody>
      </p:sp>
    </p:spTree>
    <p:extLst>
      <p:ext uri="{BB962C8B-B14F-4D97-AF65-F5344CB8AC3E}">
        <p14:creationId xmlns:p14="http://schemas.microsoft.com/office/powerpoint/2010/main" val="47104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2"/>
          <p:cNvSpPr>
            <a:spLocks noGrp="1"/>
          </p:cNvSpPr>
          <p:nvPr>
            <p:ph type="title"/>
          </p:nvPr>
        </p:nvSpPr>
        <p:spPr/>
        <p:txBody>
          <a:bodyPr/>
          <a:lstStyle/>
          <a:p>
            <a:r>
              <a:rPr lang="zh-CN" altLang="en-US" dirty="0"/>
              <a:t>函数的定义</a:t>
            </a:r>
            <a:r>
              <a:rPr lang="en-US" altLang="zh-CN" dirty="0"/>
              <a:t>(definition)</a:t>
            </a:r>
            <a:endParaRPr lang="zh-CN" altLang="en-US" dirty="0"/>
          </a:p>
        </p:txBody>
      </p:sp>
      <p:sp>
        <p:nvSpPr>
          <p:cNvPr id="16395"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9217BCFF-538F-466A-82AB-4B657CA51AA0}" type="slidenum">
              <a:rPr lang="en-US" altLang="zh-CN" sz="1200">
                <a:ea typeface="楷体_GB2312" pitchFamily="49" charset="-122"/>
              </a:rPr>
              <a:pPr algn="r" eaLnBrk="1" hangingPunct="1"/>
              <a:t>8</a:t>
            </a:fld>
            <a:endParaRPr lang="en-US" altLang="zh-CN" sz="1200">
              <a:ea typeface="楷体_GB2312" pitchFamily="49" charset="-122"/>
            </a:endParaRPr>
          </a:p>
        </p:txBody>
      </p:sp>
      <p:sp>
        <p:nvSpPr>
          <p:cNvPr id="12" name="Rectangle 13">
            <a:extLst>
              <a:ext uri="{FF2B5EF4-FFF2-40B4-BE49-F238E27FC236}">
                <a16:creationId xmlns:a16="http://schemas.microsoft.com/office/drawing/2014/main" id="{E00F24AE-E120-48AB-BA13-0E6DBA8A159E}"/>
              </a:ext>
            </a:extLst>
          </p:cNvPr>
          <p:cNvSpPr>
            <a:spLocks noChangeArrowheads="1"/>
          </p:cNvSpPr>
          <p:nvPr/>
        </p:nvSpPr>
        <p:spPr bwMode="auto">
          <a:xfrm>
            <a:off x="372980" y="3037949"/>
            <a:ext cx="4919662"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2000" b="1" dirty="0">
                <a:latin typeface="Courier New" pitchFamily="49" charset="0"/>
                <a:cs typeface="Courier New" pitchFamily="49" charset="0"/>
              </a:rPr>
              <a:t>void </a:t>
            </a:r>
            <a:r>
              <a:rPr lang="en-US" altLang="zh-CN" sz="2000" b="1" dirty="0" err="1">
                <a:latin typeface="Courier New" pitchFamily="49" charset="0"/>
                <a:cs typeface="Courier New" pitchFamily="49" charset="0"/>
              </a:rPr>
              <a:t>MyDisplay</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int a</a:t>
            </a:r>
            <a:r>
              <a:rPr lang="en-US" altLang="zh-CN" sz="2000" b="1" dirty="0">
                <a:solidFill>
                  <a:srgbClr val="FF0000"/>
                </a:solidFill>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printf("%d \n", a)</a:t>
            </a:r>
            <a:r>
              <a:rPr lang="en-US" altLang="zh-CN" sz="2000" b="1" dirty="0">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                             </a:t>
            </a:r>
          </a:p>
        </p:txBody>
      </p:sp>
      <p:sp>
        <p:nvSpPr>
          <p:cNvPr id="13" name="Rectangle 13">
            <a:extLst>
              <a:ext uri="{FF2B5EF4-FFF2-40B4-BE49-F238E27FC236}">
                <a16:creationId xmlns:a16="http://schemas.microsoft.com/office/drawing/2014/main" id="{FD296994-06BC-4028-9016-B2E57D9FBE46}"/>
              </a:ext>
            </a:extLst>
          </p:cNvPr>
          <p:cNvSpPr>
            <a:spLocks noChangeArrowheads="1"/>
          </p:cNvSpPr>
          <p:nvPr/>
        </p:nvSpPr>
        <p:spPr bwMode="auto">
          <a:xfrm>
            <a:off x="372980" y="1265248"/>
            <a:ext cx="4919662"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2000" b="1" dirty="0">
                <a:latin typeface="Courier New" pitchFamily="49" charset="0"/>
                <a:cs typeface="Courier New" pitchFamily="49" charset="0"/>
              </a:rPr>
              <a:t>void </a:t>
            </a:r>
            <a:r>
              <a:rPr lang="en-US" altLang="zh-CN" sz="2000" b="1" dirty="0" err="1">
                <a:latin typeface="Courier New" pitchFamily="49" charset="0"/>
                <a:cs typeface="Courier New" pitchFamily="49" charset="0"/>
              </a:rPr>
              <a:t>MyFun</a:t>
            </a:r>
            <a:r>
              <a:rPr lang="en-US" altLang="zh-CN" sz="2000" b="1" dirty="0">
                <a:solidFill>
                  <a:srgbClr val="FF0000"/>
                </a:solidFill>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	</a:t>
            </a:r>
          </a:p>
          <a:p>
            <a:pPr eaLnBrk="1" hangingPunct="1"/>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a:t>
            </a:r>
          </a:p>
        </p:txBody>
      </p:sp>
      <p:sp>
        <p:nvSpPr>
          <p:cNvPr id="14" name="Rectangle 1">
            <a:extLst>
              <a:ext uri="{FF2B5EF4-FFF2-40B4-BE49-F238E27FC236}">
                <a16:creationId xmlns:a16="http://schemas.microsoft.com/office/drawing/2014/main" id="{33CC2F17-DB76-4D56-BE80-01935B73E639}"/>
              </a:ext>
            </a:extLst>
          </p:cNvPr>
          <p:cNvSpPr>
            <a:spLocks noChangeArrowheads="1"/>
          </p:cNvSpPr>
          <p:nvPr/>
        </p:nvSpPr>
        <p:spPr bwMode="auto">
          <a:xfrm>
            <a:off x="5690161" y="3023955"/>
            <a:ext cx="6134624" cy="3477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indent="266700"/>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MyMax</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int n1, int n2, int n3</a:t>
            </a:r>
            <a:r>
              <a:rPr lang="en-US" altLang="zh-CN" sz="2000" b="1" dirty="0">
                <a:solidFill>
                  <a:srgbClr val="FF0000"/>
                </a:solidFill>
                <a:latin typeface="Courier New" pitchFamily="49" charset="0"/>
                <a:cs typeface="Courier New" pitchFamily="49" charset="0"/>
              </a:rPr>
              <a:t>)</a:t>
            </a:r>
          </a:p>
          <a:p>
            <a:pPr indent="266700"/>
            <a:r>
              <a:rPr lang="en-US" altLang="zh-CN" sz="2000" b="1" dirty="0">
                <a:solidFill>
                  <a:srgbClr val="FF0000"/>
                </a:solidFill>
                <a:latin typeface="Courier New" pitchFamily="49" charset="0"/>
                <a:cs typeface="Courier New" pitchFamily="49" charset="0"/>
              </a:rPr>
              <a:t>{</a:t>
            </a:r>
          </a:p>
          <a:p>
            <a:pPr indent="266700"/>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max;</a:t>
            </a:r>
          </a:p>
          <a:p>
            <a:pPr indent="266700"/>
            <a:r>
              <a:rPr lang="en-US" altLang="zh-CN" sz="2000" b="1" dirty="0">
                <a:latin typeface="Courier New" pitchFamily="49" charset="0"/>
                <a:cs typeface="Courier New" pitchFamily="49" charset="0"/>
              </a:rPr>
              <a:t>	if(n1 &gt;= n2)</a:t>
            </a:r>
          </a:p>
          <a:p>
            <a:pPr indent="266700"/>
            <a:r>
              <a:rPr lang="en-US" altLang="zh-CN" sz="2000" b="1" dirty="0">
                <a:latin typeface="Courier New" pitchFamily="49" charset="0"/>
                <a:cs typeface="Courier New" pitchFamily="49" charset="0"/>
              </a:rPr>
              <a:t>		max = n1;</a:t>
            </a:r>
          </a:p>
          <a:p>
            <a:pPr indent="266700"/>
            <a:r>
              <a:rPr lang="en-US" altLang="zh-CN" sz="2000" b="1" dirty="0">
                <a:latin typeface="Courier New" pitchFamily="49" charset="0"/>
                <a:cs typeface="Courier New" pitchFamily="49" charset="0"/>
              </a:rPr>
              <a:t>	else</a:t>
            </a:r>
          </a:p>
          <a:p>
            <a:pPr indent="266700"/>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max = n2;</a:t>
            </a:r>
          </a:p>
          <a:p>
            <a:pPr indent="266700"/>
            <a:r>
              <a:rPr lang="pt-BR" altLang="zh-CN" sz="2000" b="1" dirty="0">
                <a:latin typeface="Courier New" pitchFamily="49" charset="0"/>
                <a:cs typeface="Courier New" pitchFamily="49" charset="0"/>
              </a:rPr>
              <a:t>	if(max &lt; n3)</a:t>
            </a:r>
          </a:p>
          <a:p>
            <a:pPr indent="266700"/>
            <a:r>
              <a:rPr lang="pt-BR" altLang="zh-CN" sz="2000" b="1" dirty="0">
                <a:latin typeface="Courier New" pitchFamily="49" charset="0"/>
                <a:cs typeface="Courier New" pitchFamily="49" charset="0"/>
              </a:rPr>
              <a:t>		max = n3;</a:t>
            </a:r>
          </a:p>
          <a:p>
            <a:pPr indent="266700"/>
            <a:r>
              <a:rPr lang="pt-BR" altLang="zh-CN" sz="2000" b="1" dirty="0">
                <a:latin typeface="Courier New" pitchFamily="49" charset="0"/>
                <a:cs typeface="Courier New" pitchFamily="49" charset="0"/>
              </a:rPr>
              <a:t>	</a:t>
            </a:r>
            <a:r>
              <a:rPr lang="pt-BR" altLang="zh-CN" sz="2000" b="1" dirty="0">
                <a:solidFill>
                  <a:srgbClr val="FF0000"/>
                </a:solidFill>
                <a:latin typeface="Courier New" pitchFamily="49" charset="0"/>
                <a:cs typeface="Courier New" pitchFamily="49" charset="0"/>
              </a:rPr>
              <a:t>return</a:t>
            </a:r>
            <a:r>
              <a:rPr lang="pt-BR" altLang="zh-CN" sz="2000" b="1" dirty="0">
                <a:latin typeface="Courier New" pitchFamily="49" charset="0"/>
                <a:cs typeface="Courier New" pitchFamily="49" charset="0"/>
              </a:rPr>
              <a:t> max;</a:t>
            </a:r>
          </a:p>
          <a:p>
            <a:pPr indent="266700"/>
            <a:r>
              <a:rPr lang="sv-SE" altLang="zh-CN" sz="2000" b="1" dirty="0">
                <a:solidFill>
                  <a:srgbClr val="FF0000"/>
                </a:solidFill>
                <a:latin typeface="Courier New" pitchFamily="49" charset="0"/>
                <a:cs typeface="Courier New" pitchFamily="49" charset="0"/>
              </a:rPr>
              <a:t>}</a:t>
            </a:r>
          </a:p>
        </p:txBody>
      </p:sp>
      <p:grpSp>
        <p:nvGrpSpPr>
          <p:cNvPr id="20" name="组合 19">
            <a:extLst>
              <a:ext uri="{FF2B5EF4-FFF2-40B4-BE49-F238E27FC236}">
                <a16:creationId xmlns:a16="http://schemas.microsoft.com/office/drawing/2014/main" id="{9BE21768-CA37-40F2-9559-5D85FABE8C69}"/>
              </a:ext>
            </a:extLst>
          </p:cNvPr>
          <p:cNvGrpSpPr/>
          <p:nvPr/>
        </p:nvGrpSpPr>
        <p:grpSpPr>
          <a:xfrm>
            <a:off x="1295400" y="3460750"/>
            <a:ext cx="7860146" cy="2840514"/>
            <a:chOff x="1295400" y="3460750"/>
            <a:chExt cx="7860146" cy="2840514"/>
          </a:xfrm>
        </p:grpSpPr>
        <p:sp>
          <p:nvSpPr>
            <p:cNvPr id="478215" name="Oval 7"/>
            <p:cNvSpPr>
              <a:spLocks noChangeArrowheads="1"/>
            </p:cNvSpPr>
            <p:nvPr/>
          </p:nvSpPr>
          <p:spPr bwMode="auto">
            <a:xfrm>
              <a:off x="1295400" y="3460750"/>
              <a:ext cx="2999606" cy="73333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478217" name="Oval 9"/>
            <p:cNvSpPr>
              <a:spLocks noChangeArrowheads="1"/>
            </p:cNvSpPr>
            <p:nvPr/>
          </p:nvSpPr>
          <p:spPr bwMode="auto">
            <a:xfrm>
              <a:off x="6095206" y="3460750"/>
              <a:ext cx="3060340" cy="2840514"/>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 name="矩形 2">
              <a:extLst>
                <a:ext uri="{FF2B5EF4-FFF2-40B4-BE49-F238E27FC236}">
                  <a16:creationId xmlns:a16="http://schemas.microsoft.com/office/drawing/2014/main" id="{C1A5D2BA-87AC-467F-BE32-14F693107321}"/>
                </a:ext>
              </a:extLst>
            </p:cNvPr>
            <p:cNvSpPr/>
            <p:nvPr/>
          </p:nvSpPr>
          <p:spPr>
            <a:xfrm>
              <a:off x="2578716" y="4995612"/>
              <a:ext cx="2031325" cy="830997"/>
            </a:xfrm>
            <a:prstGeom prst="rect">
              <a:avLst/>
            </a:prstGeom>
            <a:ln>
              <a:noFill/>
            </a:ln>
          </p:spPr>
          <p:txBody>
            <a:bodyPr wrap="none">
              <a:spAutoFit/>
            </a:bodyPr>
            <a:lstStyle/>
            <a:p>
              <a:pPr algn="ctr" eaLnBrk="1" hangingPunct="1"/>
              <a:r>
                <a:rPr lang="zh-CN" altLang="en-US" dirty="0">
                  <a:latin typeface="华文中宋" panose="02010600040101010101" pitchFamily="2" charset="-122"/>
                  <a:ea typeface="华文中宋" panose="02010600040101010101" pitchFamily="2" charset="-122"/>
                </a:rPr>
                <a:t>函数体</a:t>
              </a:r>
              <a:endParaRPr lang="en-US" altLang="zh-CN" dirty="0">
                <a:latin typeface="华文中宋" panose="02010600040101010101" pitchFamily="2" charset="-122"/>
                <a:ea typeface="华文中宋" panose="02010600040101010101" pitchFamily="2" charset="-122"/>
              </a:endParaRPr>
            </a:p>
            <a:p>
              <a:pPr algn="ctr" eaLnBrk="1" hangingPunct="1"/>
              <a:r>
                <a:rPr lang="zh-CN" altLang="en-US" dirty="0">
                  <a:latin typeface="华文中宋" panose="02010600040101010101" pitchFamily="2" charset="-122"/>
                  <a:ea typeface="华文中宋" panose="02010600040101010101" pitchFamily="2" charset="-122"/>
                </a:rPr>
                <a:t>（可以为空）</a:t>
              </a:r>
            </a:p>
          </p:txBody>
        </p:sp>
        <p:cxnSp>
          <p:nvCxnSpPr>
            <p:cNvPr id="11" name="直接箭头连接符 10">
              <a:extLst>
                <a:ext uri="{FF2B5EF4-FFF2-40B4-BE49-F238E27FC236}">
                  <a16:creationId xmlns:a16="http://schemas.microsoft.com/office/drawing/2014/main" id="{F33E9B1A-5EDB-44A4-88C3-29CE49FCC8C5}"/>
                </a:ext>
              </a:extLst>
            </p:cNvPr>
            <p:cNvCxnSpPr/>
            <p:nvPr/>
          </p:nvCxnSpPr>
          <p:spPr bwMode="auto">
            <a:xfrm flipH="1" flipV="1">
              <a:off x="3259891" y="4194086"/>
              <a:ext cx="360040" cy="68692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6" name="直接箭头连接符 15">
              <a:extLst>
                <a:ext uri="{FF2B5EF4-FFF2-40B4-BE49-F238E27FC236}">
                  <a16:creationId xmlns:a16="http://schemas.microsoft.com/office/drawing/2014/main" id="{112C7E92-1A69-4FC2-B573-AC58BB4EE976}"/>
                </a:ext>
              </a:extLst>
            </p:cNvPr>
            <p:cNvCxnSpPr>
              <a:cxnSpLocks/>
              <a:stCxn id="3" idx="3"/>
            </p:cNvCxnSpPr>
            <p:nvPr/>
          </p:nvCxnSpPr>
          <p:spPr bwMode="auto">
            <a:xfrm flipV="1">
              <a:off x="4610041" y="5226445"/>
              <a:ext cx="1548000" cy="18466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8" name="Oval 7">
              <a:extLst>
                <a:ext uri="{FF2B5EF4-FFF2-40B4-BE49-F238E27FC236}">
                  <a16:creationId xmlns:a16="http://schemas.microsoft.com/office/drawing/2014/main" id="{380A9F69-03EC-48A4-BF01-542E1C93E328}"/>
                </a:ext>
              </a:extLst>
            </p:cNvPr>
            <p:cNvSpPr>
              <a:spLocks noChangeArrowheads="1"/>
            </p:cNvSpPr>
            <p:nvPr/>
          </p:nvSpPr>
          <p:spPr bwMode="auto">
            <a:xfrm>
              <a:off x="2719137" y="4895872"/>
              <a:ext cx="1890904" cy="1098413"/>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grpSp>
      <p:grpSp>
        <p:nvGrpSpPr>
          <p:cNvPr id="19" name="组合 18">
            <a:extLst>
              <a:ext uri="{FF2B5EF4-FFF2-40B4-BE49-F238E27FC236}">
                <a16:creationId xmlns:a16="http://schemas.microsoft.com/office/drawing/2014/main" id="{C8F8AF2B-0DA8-4A64-805F-5F57B8ED0386}"/>
              </a:ext>
            </a:extLst>
          </p:cNvPr>
          <p:cNvGrpSpPr/>
          <p:nvPr/>
        </p:nvGrpSpPr>
        <p:grpSpPr>
          <a:xfrm>
            <a:off x="424085" y="1267162"/>
            <a:ext cx="10753931" cy="2125838"/>
            <a:chOff x="424085" y="1267162"/>
            <a:chExt cx="10753931" cy="2125838"/>
          </a:xfrm>
        </p:grpSpPr>
        <p:sp>
          <p:nvSpPr>
            <p:cNvPr id="2" name="矩形 1">
              <a:extLst>
                <a:ext uri="{FF2B5EF4-FFF2-40B4-BE49-F238E27FC236}">
                  <a16:creationId xmlns:a16="http://schemas.microsoft.com/office/drawing/2014/main" id="{5A64B563-C701-42FA-B176-36174938E33B}"/>
                </a:ext>
              </a:extLst>
            </p:cNvPr>
            <p:cNvSpPr/>
            <p:nvPr/>
          </p:nvSpPr>
          <p:spPr>
            <a:xfrm>
              <a:off x="5701176" y="1267162"/>
              <a:ext cx="4804520" cy="461665"/>
            </a:xfrm>
            <a:prstGeom prst="rect">
              <a:avLst/>
            </a:prstGeom>
            <a:ln>
              <a:solidFill>
                <a:schemeClr val="tx1"/>
              </a:solidFill>
              <a:prstDash val="dash"/>
            </a:ln>
          </p:spPr>
          <p:txBody>
            <a:bodyPr wrap="none">
              <a:spAutoFit/>
            </a:bodyPr>
            <a:lstStyle/>
            <a:p>
              <a:pPr algn="ctr" eaLnBrk="1" hangingPunct="1"/>
              <a:r>
                <a:rPr lang="zh-CN" altLang="en-US" dirty="0">
                  <a:latin typeface="华文中宋" panose="02010600040101010101" pitchFamily="2" charset="-122"/>
                  <a:ea typeface="华文中宋" panose="02010600040101010101" pitchFamily="2" charset="-122"/>
                </a:rPr>
                <a:t>函数头（</a:t>
              </a:r>
              <a:r>
                <a:rPr lang="zh-CN" altLang="en-US" sz="1800" dirty="0">
                  <a:latin typeface="华文中宋" panose="02010600040101010101" pitchFamily="2" charset="-122"/>
                  <a:ea typeface="华文中宋" panose="02010600040101010101" pitchFamily="2" charset="-122"/>
                </a:rPr>
                <a:t>函数原型 </a:t>
              </a:r>
              <a:r>
                <a:rPr lang="en-US" altLang="zh-CN" sz="1800" dirty="0">
                  <a:latin typeface="华文中宋" panose="02010600040101010101" pitchFamily="2" charset="-122"/>
                  <a:ea typeface="华文中宋" panose="02010600040101010101" pitchFamily="2" charset="-122"/>
                </a:rPr>
                <a:t>function prototype</a:t>
              </a:r>
              <a:r>
                <a:rPr lang="zh-CN" altLang="en-US" dirty="0">
                  <a:latin typeface="华文中宋" panose="02010600040101010101" pitchFamily="2" charset="-122"/>
                  <a:ea typeface="华文中宋" panose="02010600040101010101" pitchFamily="2" charset="-122"/>
                </a:rPr>
                <a:t>）</a:t>
              </a:r>
            </a:p>
          </p:txBody>
        </p:sp>
        <p:cxnSp>
          <p:nvCxnSpPr>
            <p:cNvPr id="5" name="直接箭头连接符 4">
              <a:extLst>
                <a:ext uri="{FF2B5EF4-FFF2-40B4-BE49-F238E27FC236}">
                  <a16:creationId xmlns:a16="http://schemas.microsoft.com/office/drawing/2014/main" id="{40F4F933-A688-4A03-AEED-DCFB535614A0}"/>
                </a:ext>
              </a:extLst>
            </p:cNvPr>
            <p:cNvCxnSpPr>
              <a:cxnSpLocks/>
            </p:cNvCxnSpPr>
            <p:nvPr/>
          </p:nvCxnSpPr>
          <p:spPr bwMode="auto">
            <a:xfrm flipH="1" flipV="1">
              <a:off x="2449801" y="1493785"/>
              <a:ext cx="3240000" cy="421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7" name="直接箭头连接符 6">
              <a:extLst>
                <a:ext uri="{FF2B5EF4-FFF2-40B4-BE49-F238E27FC236}">
                  <a16:creationId xmlns:a16="http://schemas.microsoft.com/office/drawing/2014/main" id="{C7B87F59-68CF-4F0E-AE8A-F3A6CC1230A4}"/>
                </a:ext>
              </a:extLst>
            </p:cNvPr>
            <p:cNvCxnSpPr/>
            <p:nvPr/>
          </p:nvCxnSpPr>
          <p:spPr bwMode="auto">
            <a:xfrm flipH="1">
              <a:off x="3799951" y="1728827"/>
              <a:ext cx="1872000" cy="147600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9" name="直接箭头连接符 8">
              <a:extLst>
                <a:ext uri="{FF2B5EF4-FFF2-40B4-BE49-F238E27FC236}">
                  <a16:creationId xmlns:a16="http://schemas.microsoft.com/office/drawing/2014/main" id="{A0B814C2-7F38-4A04-B7B6-5B06CD148E67}"/>
                </a:ext>
              </a:extLst>
            </p:cNvPr>
            <p:cNvCxnSpPr>
              <a:cxnSpLocks/>
            </p:cNvCxnSpPr>
            <p:nvPr/>
          </p:nvCxnSpPr>
          <p:spPr bwMode="auto">
            <a:xfrm flipH="1">
              <a:off x="6518464" y="1728827"/>
              <a:ext cx="769749" cy="1371608"/>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18" name="矩形 17">
              <a:extLst>
                <a:ext uri="{FF2B5EF4-FFF2-40B4-BE49-F238E27FC236}">
                  <a16:creationId xmlns:a16="http://schemas.microsoft.com/office/drawing/2014/main" id="{803E43EF-2FBD-4164-B497-7A1DC79FC76E}"/>
                </a:ext>
              </a:extLst>
            </p:cNvPr>
            <p:cNvSpPr/>
            <p:nvPr/>
          </p:nvSpPr>
          <p:spPr bwMode="auto">
            <a:xfrm>
              <a:off x="424085" y="1300236"/>
              <a:ext cx="1980000" cy="3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0" name="矩形 29">
              <a:extLst>
                <a:ext uri="{FF2B5EF4-FFF2-40B4-BE49-F238E27FC236}">
                  <a16:creationId xmlns:a16="http://schemas.microsoft.com/office/drawing/2014/main" id="{A8DF2030-3704-412B-98EC-0B4D8E6ED994}"/>
                </a:ext>
              </a:extLst>
            </p:cNvPr>
            <p:cNvSpPr/>
            <p:nvPr/>
          </p:nvSpPr>
          <p:spPr bwMode="auto">
            <a:xfrm>
              <a:off x="424576" y="3100435"/>
              <a:ext cx="3312000" cy="288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1" name="矩形 30">
              <a:extLst>
                <a:ext uri="{FF2B5EF4-FFF2-40B4-BE49-F238E27FC236}">
                  <a16:creationId xmlns:a16="http://schemas.microsoft.com/office/drawing/2014/main" id="{8E494650-07C6-4D4D-AC84-76B8749B1BB8}"/>
                </a:ext>
              </a:extLst>
            </p:cNvPr>
            <p:cNvSpPr/>
            <p:nvPr/>
          </p:nvSpPr>
          <p:spPr bwMode="auto">
            <a:xfrm>
              <a:off x="5994016" y="3105000"/>
              <a:ext cx="5184000" cy="288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cxnSp>
        <p:nvCxnSpPr>
          <p:cNvPr id="23" name="直接连接符 4">
            <a:extLst>
              <a:ext uri="{FF2B5EF4-FFF2-40B4-BE49-F238E27FC236}">
                <a16:creationId xmlns:a16="http://schemas.microsoft.com/office/drawing/2014/main" id="{FA27043A-03AE-4BB5-92B1-37F7B9DD45F0}"/>
              </a:ext>
            </a:extLst>
          </p:cNvPr>
          <p:cNvCxnSpPr>
            <a:cxnSpLocks noChangeShapeType="1"/>
          </p:cNvCxnSpPr>
          <p:nvPr/>
        </p:nvCxnSpPr>
        <p:spPr bwMode="auto">
          <a:xfrm flipH="1">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4" name="直接连接符 6">
            <a:extLst>
              <a:ext uri="{FF2B5EF4-FFF2-40B4-BE49-F238E27FC236}">
                <a16:creationId xmlns:a16="http://schemas.microsoft.com/office/drawing/2014/main" id="{C12B685C-8610-454D-8DD4-F1043E9CEDFB}"/>
              </a:ext>
            </a:extLst>
          </p:cNvPr>
          <p:cNvCxnSpPr>
            <a:cxnSpLocks noChangeShapeType="1"/>
          </p:cNvCxnSpPr>
          <p:nvPr/>
        </p:nvCxnSpPr>
        <p:spPr bwMode="auto">
          <a:xfrm>
            <a:off x="11370471" y="2640533"/>
            <a:ext cx="260350" cy="2238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6" name="对话气泡: 矩形 5">
            <a:extLst>
              <a:ext uri="{FF2B5EF4-FFF2-40B4-BE49-F238E27FC236}">
                <a16:creationId xmlns:a16="http://schemas.microsoft.com/office/drawing/2014/main" id="{3F62DB9F-7C79-403B-9938-368244A1E0F6}"/>
              </a:ext>
            </a:extLst>
          </p:cNvPr>
          <p:cNvSpPr/>
          <p:nvPr/>
        </p:nvSpPr>
        <p:spPr bwMode="auto">
          <a:xfrm>
            <a:off x="9813161" y="3736812"/>
            <a:ext cx="1506925" cy="479897"/>
          </a:xfrm>
          <a:prstGeom prst="wedgeRectCallout">
            <a:avLst>
              <a:gd name="adj1" fmla="val -49958"/>
              <a:gd name="adj2" fmla="val -11397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2000">
                <a:solidFill>
                  <a:schemeClr val="tx2"/>
                </a:solidFill>
                <a:latin typeface="Times New Roman" pitchFamily="18" charset="0"/>
                <a:sym typeface="Wingdings 3" pitchFamily="18" charset="2"/>
              </a:rPr>
              <a:t>parameter</a:t>
            </a: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22" name="矩形 2">
            <a:extLst>
              <a:ext uri="{FF2B5EF4-FFF2-40B4-BE49-F238E27FC236}">
                <a16:creationId xmlns:a16="http://schemas.microsoft.com/office/drawing/2014/main" id="{E3F42F14-F085-4F08-B8D6-FA914C971C57}"/>
              </a:ext>
            </a:extLst>
          </p:cNvPr>
          <p:cNvSpPr>
            <a:spLocks noChangeArrowheads="1"/>
          </p:cNvSpPr>
          <p:nvPr/>
        </p:nvSpPr>
        <p:spPr bwMode="auto">
          <a:xfrm>
            <a:off x="7288213" y="2521471"/>
            <a:ext cx="4031873" cy="400110"/>
          </a:xfrm>
          <a:prstGeom prst="rect">
            <a:avLst/>
          </a:prstGeom>
          <a:solidFill>
            <a:schemeClr val="bg1"/>
          </a:solidFill>
          <a:ln w="9525">
            <a:solidFill>
              <a:schemeClr val="tx1"/>
            </a:solidFill>
            <a:miter lim="800000"/>
            <a:headEnd/>
            <a:tailEnd/>
          </a:ln>
        </p:spPr>
        <p:txBody>
          <a:bodyPr wrap="none">
            <a:spAutoFit/>
          </a:bodyPr>
          <a:lstStyle/>
          <a:p>
            <a:r>
              <a:rPr lang="pt-BR" altLang="zh-CN" sz="2000" b="1" dirty="0">
                <a:latin typeface="Courier New" pitchFamily="49" charset="0"/>
                <a:cs typeface="Courier New" pitchFamily="49" charset="0"/>
              </a:rPr>
              <a:t>int MyMax(int n1, n2, n3)</a:t>
            </a:r>
            <a:endParaRPr lang="zh-CN" altLang="zh-CN" sz="2000" b="1" dirty="0">
              <a:latin typeface="Courier New" pitchFamily="49" charset="0"/>
              <a:cs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6" grpId="0" animBg="1"/>
      <p:bldP spid="2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7403" y="2278063"/>
            <a:ext cx="5940000" cy="1080000"/>
          </a:xfrm>
        </p:spPr>
        <p:txBody>
          <a:bodyPr anchor="ctr"/>
          <a:lstStyle/>
          <a:p>
            <a:pPr eaLnBrk="1" hangingPunct="1"/>
            <a:r>
              <a:rPr lang="zh-CN" altLang="en-US" b="0" kern="1200" dirty="0">
                <a:latin typeface="+mn-ea"/>
              </a:rPr>
              <a:t>跟模块设计有关的优化</a:t>
            </a:r>
            <a:endParaRPr lang="zh-CN" altLang="en-US" b="0" dirty="0"/>
          </a:p>
        </p:txBody>
      </p:sp>
      <p:sp>
        <p:nvSpPr>
          <p:cNvPr id="3076" name="Rectangle 3"/>
          <p:cNvSpPr>
            <a:spLocks noGrp="1" noChangeArrowheads="1"/>
          </p:cNvSpPr>
          <p:nvPr>
            <p:ph type="subTitle" idx="1"/>
          </p:nvPr>
        </p:nvSpPr>
        <p:spPr>
          <a:xfrm>
            <a:off x="1594705" y="3519010"/>
            <a:ext cx="5166455" cy="1080000"/>
          </a:xfrm>
        </p:spPr>
        <p:txBody>
          <a:bodyPr anchor="ctr"/>
          <a:lstStyle/>
          <a:p>
            <a:pPr lvl="1" algn="l" eaLnBrk="1" hangingPunct="1"/>
            <a:r>
              <a:rPr kumimoji="0" lang="zh-CN" altLang="en-US" dirty="0"/>
              <a:t>宏定义</a:t>
            </a:r>
            <a:endParaRPr kumimoji="0" lang="en-US" altLang="zh-CN" dirty="0"/>
          </a:p>
          <a:p>
            <a:pPr lvl="1" algn="l" eaLnBrk="1" hangingPunct="1"/>
            <a:r>
              <a:rPr kumimoji="0" lang="zh-CN" altLang="en-US" dirty="0"/>
              <a:t>内联函数</a:t>
            </a:r>
            <a:endParaRPr kumimoji="0" lang="en-US" altLang="zh-CN" dirty="0"/>
          </a:p>
          <a:p>
            <a:pPr lvl="1" algn="l" eaLnBrk="1" hangingPunct="1"/>
            <a:r>
              <a:rPr kumimoji="0" lang="zh-CN" altLang="en-US" dirty="0"/>
              <a:t>条件编译</a:t>
            </a:r>
            <a:endParaRPr lang="en-US" altLang="zh-CN" sz="2000" b="0" dirty="0"/>
          </a:p>
        </p:txBody>
      </p:sp>
      <p:sp>
        <p:nvSpPr>
          <p:cNvPr id="3077" name="Rectangle 8"/>
          <p:cNvSpPr>
            <a:spLocks noChangeArrowheads="1"/>
          </p:cNvSpPr>
          <p:nvPr/>
        </p:nvSpPr>
        <p:spPr bwMode="auto">
          <a:xfrm>
            <a:off x="9210535" y="5876926"/>
            <a:ext cx="1149921" cy="50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p>
            <a:r>
              <a:rPr lang="zh-CN" altLang="en-US" sz="2800" dirty="0">
                <a:solidFill>
                  <a:schemeClr val="bg1"/>
                </a:solidFill>
                <a:latin typeface="华文中宋" pitchFamily="2" charset="-122"/>
                <a:ea typeface="华文中宋" pitchFamily="2" charset="-122"/>
              </a:rPr>
              <a:t>刘奇志</a:t>
            </a:r>
          </a:p>
        </p:txBody>
      </p:sp>
      <p:sp>
        <p:nvSpPr>
          <p:cNvPr id="6" name="内容占位符 2">
            <a:extLst>
              <a:ext uri="{FF2B5EF4-FFF2-40B4-BE49-F238E27FC236}">
                <a16:creationId xmlns:a16="http://schemas.microsoft.com/office/drawing/2014/main" id="{F44365F6-BB5A-4F4B-90F0-B1C223BDA7A9}"/>
              </a:ext>
            </a:extLst>
          </p:cNvPr>
          <p:cNvSpPr txBox="1">
            <a:spLocks/>
          </p:cNvSpPr>
          <p:nvPr/>
        </p:nvSpPr>
        <p:spPr bwMode="auto">
          <a:xfrm>
            <a:off x="6635266" y="1673805"/>
            <a:ext cx="5529932" cy="3590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0" indent="0" algn="ctr" rtl="0" eaLnBrk="0" fontAlgn="base" hangingPunct="0">
              <a:spcBef>
                <a:spcPct val="20000"/>
              </a:spcBef>
              <a:spcAft>
                <a:spcPct val="0"/>
              </a:spcAft>
              <a:buSzPct val="80000"/>
              <a:buNone/>
              <a:defRPr sz="2800" b="1">
                <a:solidFill>
                  <a:schemeClr val="tx1"/>
                </a:solidFill>
                <a:latin typeface="华文中宋" pitchFamily="2" charset="-122"/>
                <a:ea typeface="华文中宋" pitchFamily="2" charset="-122"/>
                <a:cs typeface="华文中宋" pitchFamily="2" charset="-122"/>
              </a:defRPr>
            </a:lvl1pPr>
            <a:lvl2pPr marL="457200" indent="0" algn="ctr" rtl="0" eaLnBrk="0" fontAlgn="base" hangingPunct="0">
              <a:spcBef>
                <a:spcPct val="20000"/>
              </a:spcBef>
              <a:spcAft>
                <a:spcPct val="0"/>
              </a:spcAft>
              <a:buSzPct val="80000"/>
              <a:buNone/>
              <a:defRPr kumimoji="1" sz="2400">
                <a:solidFill>
                  <a:schemeClr val="tx1"/>
                </a:solidFill>
                <a:latin typeface="华文中宋" pitchFamily="2" charset="-122"/>
                <a:ea typeface="华文中宋" pitchFamily="2" charset="-122"/>
                <a:cs typeface="华文中宋" pitchFamily="2" charset="-122"/>
              </a:defRPr>
            </a:lvl2pPr>
            <a:lvl3pPr marL="914400" indent="0" algn="ctr" rtl="0" eaLnBrk="0" fontAlgn="base" hangingPunct="0">
              <a:spcBef>
                <a:spcPct val="20000"/>
              </a:spcBef>
              <a:spcAft>
                <a:spcPct val="0"/>
              </a:spcAft>
              <a:buSzPct val="80000"/>
              <a:buFont typeface="Arial" charset="0"/>
              <a:buNone/>
              <a:defRPr kumimoji="1" sz="2000">
                <a:solidFill>
                  <a:schemeClr val="tx1"/>
                </a:solidFill>
                <a:latin typeface="华文中宋" pitchFamily="2" charset="-122"/>
                <a:ea typeface="华文中宋" pitchFamily="2" charset="-122"/>
                <a:cs typeface="华文中宋" pitchFamily="2" charset="-122"/>
              </a:defRPr>
            </a:lvl3pPr>
            <a:lvl4pPr marL="1371600" indent="0" algn="ctr" rtl="0" eaLnBrk="0" fontAlgn="base" hangingPunct="0">
              <a:spcBef>
                <a:spcPct val="20000"/>
              </a:spcBef>
              <a:spcAft>
                <a:spcPct val="0"/>
              </a:spcAft>
              <a:buSzPct val="80000"/>
              <a:buFont typeface="Wingdings" pitchFamily="2" charset="2"/>
              <a:buNone/>
              <a:defRPr kumimoji="1" sz="2000">
                <a:solidFill>
                  <a:schemeClr val="tx1"/>
                </a:solidFill>
                <a:latin typeface="华文中宋" pitchFamily="2" charset="-122"/>
                <a:ea typeface="华文中宋" pitchFamily="2" charset="-122"/>
                <a:cs typeface="华文中宋" pitchFamily="2" charset="-122"/>
              </a:defRPr>
            </a:lvl4pPr>
            <a:lvl5pPr marL="1828800" indent="0" algn="ctr" rtl="0" eaLnBrk="0" fontAlgn="base" hangingPunct="0">
              <a:spcBef>
                <a:spcPct val="20000"/>
              </a:spcBef>
              <a:spcAft>
                <a:spcPct val="0"/>
              </a:spcAft>
              <a:buSzPct val="80000"/>
              <a:buFont typeface="Arial" charset="0"/>
              <a:buNone/>
              <a:defRPr kumimoji="1" sz="2000">
                <a:solidFill>
                  <a:schemeClr val="tx1"/>
                </a:solidFill>
                <a:latin typeface="Arial" charset="0"/>
                <a:ea typeface="+mn-ea"/>
                <a:cs typeface="楷体_GB2312" charset="0"/>
              </a:defRPr>
            </a:lvl5pPr>
            <a:lvl6pPr marL="2286000" indent="0" algn="ctr" rtl="0" fontAlgn="base">
              <a:spcBef>
                <a:spcPct val="20000"/>
              </a:spcBef>
              <a:spcAft>
                <a:spcPct val="0"/>
              </a:spcAft>
              <a:buSzPct val="80000"/>
              <a:buFont typeface="Arial" charset="0"/>
              <a:buNone/>
              <a:defRPr>
                <a:solidFill>
                  <a:schemeClr val="tx1"/>
                </a:solidFill>
                <a:latin typeface="Arial" charset="0"/>
                <a:ea typeface="+mn-ea"/>
              </a:defRPr>
            </a:lvl6pPr>
            <a:lvl7pPr marL="2743200" indent="0" algn="ctr" rtl="0" fontAlgn="base">
              <a:spcBef>
                <a:spcPct val="20000"/>
              </a:spcBef>
              <a:spcAft>
                <a:spcPct val="0"/>
              </a:spcAft>
              <a:buSzPct val="80000"/>
              <a:buFont typeface="Arial" charset="0"/>
              <a:buNone/>
              <a:defRPr>
                <a:solidFill>
                  <a:schemeClr val="tx1"/>
                </a:solidFill>
                <a:latin typeface="Arial" charset="0"/>
                <a:ea typeface="+mn-ea"/>
              </a:defRPr>
            </a:lvl7pPr>
            <a:lvl8pPr marL="3200400" indent="0" algn="ctr" rtl="0" fontAlgn="base">
              <a:spcBef>
                <a:spcPct val="20000"/>
              </a:spcBef>
              <a:spcAft>
                <a:spcPct val="0"/>
              </a:spcAft>
              <a:buSzPct val="80000"/>
              <a:buFont typeface="Arial" charset="0"/>
              <a:buNone/>
              <a:defRPr>
                <a:solidFill>
                  <a:schemeClr val="tx1"/>
                </a:solidFill>
                <a:latin typeface="Arial" charset="0"/>
                <a:ea typeface="+mn-ea"/>
              </a:defRPr>
            </a:lvl8pPr>
            <a:lvl9pPr marL="3657600" indent="0" algn="ctr" rtl="0" fontAlgn="base">
              <a:spcBef>
                <a:spcPct val="20000"/>
              </a:spcBef>
              <a:spcAft>
                <a:spcPct val="0"/>
              </a:spcAft>
              <a:buSzPct val="80000"/>
              <a:buFont typeface="Arial" charset="0"/>
              <a:buNone/>
              <a:defRPr>
                <a:solidFill>
                  <a:schemeClr val="tx1"/>
                </a:solidFill>
                <a:latin typeface="Arial" charset="0"/>
                <a:ea typeface="+mn-ea"/>
              </a:defRPr>
            </a:lvl9pPr>
          </a:lstStyle>
          <a:p>
            <a:pPr algn="l"/>
            <a:r>
              <a:rPr lang="zh-CN" altLang="en-US" sz="2400" kern="0" dirty="0"/>
              <a:t>起步：</a:t>
            </a:r>
            <a:endParaRPr lang="en-US" altLang="zh-CN" sz="2400" kern="0" dirty="0"/>
          </a:p>
          <a:p>
            <a:pPr lvl="1" algn="l"/>
            <a:r>
              <a:rPr lang="zh-CN" altLang="en-US" sz="2000" kern="0" dirty="0"/>
              <a:t>认知与体验（硬件、软件、程序与</a:t>
            </a:r>
            <a:r>
              <a:rPr lang="en-US" altLang="zh-CN" sz="2000" kern="0" dirty="0"/>
              <a:t>C</a:t>
            </a:r>
            <a:r>
              <a:rPr lang="zh-CN" altLang="en-US" sz="2000" kern="0" dirty="0"/>
              <a:t>语言）</a:t>
            </a:r>
            <a:endParaRPr lang="en-US" altLang="zh-CN" sz="2000" kern="0" dirty="0"/>
          </a:p>
          <a:p>
            <a:pPr algn="l"/>
            <a:r>
              <a:rPr lang="zh-CN" altLang="en-US" sz="2400" kern="0" dirty="0">
                <a:solidFill>
                  <a:srgbClr val="FF0000"/>
                </a:solidFill>
              </a:rPr>
              <a:t>进阶：</a:t>
            </a:r>
            <a:endParaRPr lang="en-US" altLang="zh-CN" sz="2400" kern="0" dirty="0">
              <a:solidFill>
                <a:srgbClr val="FF0000"/>
              </a:solidFill>
            </a:endParaRPr>
          </a:p>
          <a:p>
            <a:pPr lvl="1" algn="l"/>
            <a:r>
              <a:rPr lang="zh-CN" altLang="en-US" sz="2000" kern="0" dirty="0"/>
              <a:t>判断与推理（流程控制方法、语句）</a:t>
            </a:r>
            <a:endParaRPr lang="en-US" altLang="zh-CN" sz="2000" kern="0" dirty="0"/>
          </a:p>
          <a:p>
            <a:pPr lvl="1" algn="l"/>
            <a:r>
              <a:rPr lang="zh-CN" altLang="en-US" sz="2000" kern="0" dirty="0">
                <a:solidFill>
                  <a:srgbClr val="FF0000"/>
                </a:solidFill>
              </a:rPr>
              <a:t>抽象与联系（模块设计方法、函数）</a:t>
            </a:r>
            <a:endParaRPr lang="en-US" altLang="zh-CN" sz="2000" kern="0" dirty="0">
              <a:solidFill>
                <a:srgbClr val="FF0000"/>
              </a:solidFill>
            </a:endParaRPr>
          </a:p>
          <a:p>
            <a:pPr lvl="1" algn="l"/>
            <a:r>
              <a:rPr lang="zh-CN" altLang="en-US" sz="2000" kern="0" dirty="0"/>
              <a:t>表达与转换（基本操作、数据类型）</a:t>
            </a:r>
            <a:endParaRPr lang="en-US" altLang="zh-CN" sz="2000" kern="0" dirty="0"/>
          </a:p>
          <a:p>
            <a:pPr algn="l"/>
            <a:r>
              <a:rPr lang="zh-CN" altLang="en-US" sz="2400" kern="0" dirty="0"/>
              <a:t>提高：</a:t>
            </a:r>
            <a:endParaRPr lang="en-US" altLang="zh-CN" sz="2400" kern="0" dirty="0"/>
          </a:p>
          <a:p>
            <a:pPr lvl="1" algn="l"/>
            <a:r>
              <a:rPr lang="zh-CN" altLang="en-US" sz="2000" kern="0" dirty="0"/>
              <a:t>构造与访问（数组、结构体、指针）</a:t>
            </a:r>
            <a:endParaRPr lang="en-US" altLang="zh-CN" sz="2000" kern="0" dirty="0"/>
          </a:p>
          <a:p>
            <a:pPr lvl="1" algn="l"/>
            <a:r>
              <a:rPr lang="zh-CN" altLang="en-US" sz="2000" kern="0" dirty="0"/>
              <a:t>归纳与推广（程序设计的本质）</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p:txBody>
          <a:bodyPr/>
          <a:lstStyle/>
          <a:p>
            <a:pPr>
              <a:buFontTx/>
              <a:buNone/>
            </a:pPr>
            <a:r>
              <a:rPr lang="en-US" altLang="zh-CN" sz="2400" dirty="0">
                <a:latin typeface="Courier New" pitchFamily="49" charset="0"/>
                <a:cs typeface="Courier New" pitchFamily="49" charset="0"/>
              </a:rPr>
              <a:t>#include &lt;</a:t>
            </a:r>
            <a:r>
              <a:rPr lang="en-US" altLang="zh-CN" sz="2400" dirty="0" err="1">
                <a:latin typeface="Courier New" pitchFamily="49" charset="0"/>
                <a:cs typeface="Courier New" pitchFamily="49" charset="0"/>
              </a:rPr>
              <a:t>stdio.h</a:t>
            </a:r>
            <a:r>
              <a:rPr lang="en-US" altLang="zh-CN" sz="2400" dirty="0">
                <a:latin typeface="Courier New" pitchFamily="49" charset="0"/>
                <a:cs typeface="Courier New" pitchFamily="49" charset="0"/>
              </a:rPr>
              <a:t>&gt;</a:t>
            </a:r>
          </a:p>
          <a:p>
            <a:pPr>
              <a:buFontTx/>
              <a:buNone/>
            </a:pP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#define </a:t>
            </a:r>
            <a:r>
              <a:rPr lang="en-US" altLang="zh-CN" sz="2400" dirty="0">
                <a:solidFill>
                  <a:srgbClr val="FF0000"/>
                </a:solidFill>
                <a:latin typeface="Courier New" pitchFamily="49" charset="0"/>
                <a:cs typeface="Courier New" pitchFamily="49" charset="0"/>
              </a:rPr>
              <a:t>PI</a:t>
            </a:r>
            <a:r>
              <a:rPr lang="en-US" altLang="zh-CN" sz="2400" dirty="0">
                <a:latin typeface="Courier New" pitchFamily="49" charset="0"/>
                <a:cs typeface="Courier New" pitchFamily="49" charset="0"/>
              </a:rPr>
              <a:t> 3.142</a:t>
            </a:r>
          </a:p>
          <a:p>
            <a:pPr>
              <a:buFontTx/>
              <a:buNone/>
            </a:pP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void </a:t>
            </a:r>
            <a:r>
              <a:rPr lang="en-US" altLang="zh-CN" sz="2400" dirty="0" err="1">
                <a:latin typeface="Courier New" pitchFamily="49" charset="0"/>
                <a:cs typeface="Courier New" pitchFamily="49" charset="0"/>
              </a:rPr>
              <a:t>BallSize</a:t>
            </a:r>
            <a:r>
              <a:rPr lang="en-US" altLang="zh-CN" sz="2400" dirty="0">
                <a:latin typeface="Courier New" pitchFamily="49" charset="0"/>
                <a:cs typeface="Courier New" pitchFamily="49" charset="0"/>
              </a:rPr>
              <a:t>(int r)</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p</a:t>
            </a:r>
            <a:r>
              <a:rPr lang="pt-BR" altLang="zh-CN" sz="2400" dirty="0">
                <a:latin typeface="Courier New" pitchFamily="49" charset="0"/>
                <a:cs typeface="Courier New" pitchFamily="49" charset="0"/>
              </a:rPr>
              <a:t>rintf("Diameter: %f \n", 2*</a:t>
            </a:r>
            <a:r>
              <a:rPr lang="en-US" altLang="zh-CN" sz="2400" dirty="0">
                <a:solidFill>
                  <a:srgbClr val="FF0000"/>
                </a:solidFill>
                <a:latin typeface="Courier New" pitchFamily="49" charset="0"/>
                <a:cs typeface="Courier New" pitchFamily="49" charset="0"/>
              </a:rPr>
              <a:t>PI</a:t>
            </a:r>
            <a:r>
              <a:rPr lang="pt-BR" altLang="zh-CN" sz="2400" dirty="0">
                <a:latin typeface="Courier New" pitchFamily="49" charset="0"/>
                <a:cs typeface="Courier New" pitchFamily="49" charset="0"/>
              </a:rPr>
              <a:t>);</a:t>
            </a:r>
          </a:p>
          <a:p>
            <a:pPr>
              <a:buNone/>
            </a:pPr>
            <a:r>
              <a:rPr lang="en-US" altLang="zh-CN" sz="2400" dirty="0">
                <a:latin typeface="Courier New" pitchFamily="49" charset="0"/>
                <a:cs typeface="Courier New" pitchFamily="49" charset="0"/>
              </a:rPr>
              <a:t>	p</a:t>
            </a:r>
            <a:r>
              <a:rPr lang="pt-BR" altLang="zh-CN" sz="2400" dirty="0">
                <a:latin typeface="Courier New" pitchFamily="49" charset="0"/>
                <a:cs typeface="Courier New" pitchFamily="49" charset="0"/>
              </a:rPr>
              <a:t>rintf("Perimeter: %f \n", 2*</a:t>
            </a:r>
            <a:r>
              <a:rPr lang="en-US" altLang="zh-CN" sz="2400" dirty="0">
                <a:solidFill>
                  <a:srgbClr val="FF0000"/>
                </a:solidFill>
                <a:latin typeface="Courier New" pitchFamily="49" charset="0"/>
                <a:cs typeface="Courier New" pitchFamily="49" charset="0"/>
              </a:rPr>
              <a:t>PI</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r</a:t>
            </a:r>
            <a:r>
              <a:rPr lang="pt-BR" altLang="zh-CN" sz="2400" dirty="0">
                <a:latin typeface="Courier New" pitchFamily="49" charset="0"/>
                <a:cs typeface="Courier New" pitchFamily="49" charset="0"/>
              </a:rPr>
              <a:t>);</a:t>
            </a:r>
          </a:p>
          <a:p>
            <a:pPr>
              <a:buNone/>
            </a:pPr>
            <a:r>
              <a:rPr lang="en-US" altLang="zh-CN" sz="2400" dirty="0">
                <a:latin typeface="Courier New" pitchFamily="49" charset="0"/>
                <a:cs typeface="Courier New" pitchFamily="49" charset="0"/>
              </a:rPr>
              <a:t>	p</a:t>
            </a:r>
            <a:r>
              <a:rPr lang="pt-BR" altLang="zh-CN" sz="2400" dirty="0">
                <a:latin typeface="Courier New" pitchFamily="49" charset="0"/>
                <a:cs typeface="Courier New" pitchFamily="49" charset="0"/>
              </a:rPr>
              <a:t>rintf("Area: %f \n", </a:t>
            </a:r>
            <a:r>
              <a:rPr lang="en-US" altLang="zh-CN" sz="2400" dirty="0">
                <a:solidFill>
                  <a:srgbClr val="FF0000"/>
                </a:solidFill>
                <a:latin typeface="Courier New" pitchFamily="49" charset="0"/>
                <a:cs typeface="Courier New" pitchFamily="49" charset="0"/>
              </a:rPr>
              <a:t>PI</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r*r</a:t>
            </a:r>
            <a:r>
              <a:rPr lang="pt-BR" altLang="zh-CN" sz="2400" dirty="0">
                <a:latin typeface="Courier New" pitchFamily="49" charset="0"/>
                <a:cs typeface="Courier New" pitchFamily="49" charset="0"/>
              </a:rPr>
              <a:t>);</a:t>
            </a:r>
          </a:p>
          <a:p>
            <a:pPr>
              <a:buNone/>
            </a:pPr>
            <a:r>
              <a:rPr lang="en-US" altLang="zh-CN" sz="2400" dirty="0">
                <a:latin typeface="Courier New" pitchFamily="49" charset="0"/>
                <a:cs typeface="Courier New" pitchFamily="49" charset="0"/>
              </a:rPr>
              <a:t>	p</a:t>
            </a:r>
            <a:r>
              <a:rPr lang="pt-BR" altLang="zh-CN" sz="2400" dirty="0">
                <a:latin typeface="Courier New" pitchFamily="49" charset="0"/>
                <a:cs typeface="Courier New" pitchFamily="49" charset="0"/>
              </a:rPr>
              <a:t>rintf("Volume: %f \n", 4*</a:t>
            </a:r>
            <a:r>
              <a:rPr lang="en-US" altLang="zh-CN" sz="2400" dirty="0">
                <a:solidFill>
                  <a:srgbClr val="FF0000"/>
                </a:solidFill>
                <a:latin typeface="Courier New" pitchFamily="49" charset="0"/>
                <a:cs typeface="Courier New" pitchFamily="49" charset="0"/>
              </a:rPr>
              <a:t>PI</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r*r*r/3</a:t>
            </a:r>
            <a:r>
              <a:rPr lang="pt-BR"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pt-BR" altLang="zh-CN" sz="2400" dirty="0">
                <a:latin typeface="Courier New" pitchFamily="49" charset="0"/>
                <a:cs typeface="Courier New" pitchFamily="49" charset="0"/>
              </a:rPr>
              <a:t>}</a:t>
            </a:r>
            <a:endParaRPr lang="zh-CN" altLang="en-US" sz="2400" dirty="0">
              <a:latin typeface="Courier New" pitchFamily="49" charset="0"/>
              <a:cs typeface="Courier New" pitchFamily="49" charset="0"/>
            </a:endParaRPr>
          </a:p>
          <a:p>
            <a:pPr>
              <a:buFontTx/>
              <a:buNone/>
            </a:pPr>
            <a:endParaRPr lang="zh-CN" altLang="zh-CN" sz="2400" dirty="0"/>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eaLnBrk="1" hangingPunct="1">
              <a:defRPr/>
            </a:pPr>
            <a:fld id="{69A98F1D-539D-4AB6-8807-AE05956F9D69}" type="slidenum">
              <a:rPr lang="en-US" altLang="zh-CN" sz="1200">
                <a:ea typeface="+mn-ea"/>
              </a:rPr>
              <a:pPr algn="r" eaLnBrk="1" hangingPunct="1">
                <a:defRPr/>
              </a:pPr>
              <a:t>81</a:t>
            </a:fld>
            <a:endParaRPr lang="en-US" altLang="zh-CN" sz="1200">
              <a:ea typeface="+mn-ea"/>
            </a:endParaRPr>
          </a:p>
        </p:txBody>
      </p:sp>
      <p:sp>
        <p:nvSpPr>
          <p:cNvPr id="2" name="标题 1"/>
          <p:cNvSpPr>
            <a:spLocks noGrp="1"/>
          </p:cNvSpPr>
          <p:nvPr>
            <p:ph type="title"/>
          </p:nvPr>
        </p:nvSpPr>
        <p:spPr/>
        <p:txBody>
          <a:bodyPr/>
          <a:lstStyle/>
          <a:p>
            <a:r>
              <a:rPr lang="zh-CN" altLang="en-US" sz="3200" dirty="0"/>
              <a:t>宏</a:t>
            </a:r>
            <a:r>
              <a:rPr lang="zh-CN" altLang="pt-BR" sz="3200" dirty="0"/>
              <a:t>（</a:t>
            </a:r>
            <a:r>
              <a:rPr lang="en-US" altLang="zh-CN" sz="3200" dirty="0"/>
              <a:t>Macro</a:t>
            </a:r>
            <a:r>
              <a:rPr lang="zh-CN" altLang="en-US" sz="3200" dirty="0"/>
              <a:t>）定义</a:t>
            </a:r>
            <a:endParaRPr lang="zh-CN" altLang="en-US" sz="3200" b="0" dirty="0"/>
          </a:p>
        </p:txBody>
      </p:sp>
      <p:sp>
        <p:nvSpPr>
          <p:cNvPr id="3" name="椭圆 2">
            <a:extLst>
              <a:ext uri="{FF2B5EF4-FFF2-40B4-BE49-F238E27FC236}">
                <a16:creationId xmlns:a16="http://schemas.microsoft.com/office/drawing/2014/main" id="{0FCF0B6D-0FEB-430D-AE02-2CB8D36E614A}"/>
              </a:ext>
            </a:extLst>
          </p:cNvPr>
          <p:cNvSpPr/>
          <p:nvPr/>
        </p:nvSpPr>
        <p:spPr bwMode="auto">
          <a:xfrm>
            <a:off x="1999751" y="1673805"/>
            <a:ext cx="1260000" cy="495055"/>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 name="矩形 3">
            <a:extLst>
              <a:ext uri="{FF2B5EF4-FFF2-40B4-BE49-F238E27FC236}">
                <a16:creationId xmlns:a16="http://schemas.microsoft.com/office/drawing/2014/main" id="{CF293081-FB7E-4FD2-AFA2-D4A7BF65A9AD}"/>
              </a:ext>
            </a:extLst>
          </p:cNvPr>
          <p:cNvSpPr/>
          <p:nvPr/>
        </p:nvSpPr>
        <p:spPr>
          <a:xfrm>
            <a:off x="5843691" y="1530919"/>
            <a:ext cx="5966817" cy="523220"/>
          </a:xfrm>
          <a:prstGeom prst="rect">
            <a:avLst/>
          </a:prstGeom>
          <a:ln>
            <a:solidFill>
              <a:schemeClr val="tx1"/>
            </a:solidFill>
          </a:ln>
        </p:spPr>
        <p:txBody>
          <a:bodyPr wrap="square">
            <a:spAutoFit/>
          </a:bodyPr>
          <a:lstStyle/>
          <a:p>
            <a:r>
              <a:rPr lang="zh-CN" altLang="en-US" sz="2800" b="1" dirty="0">
                <a:latin typeface="华文中宋" panose="02010600040101010101" pitchFamily="2" charset="-122"/>
                <a:ea typeface="华文中宋" panose="02010600040101010101" pitchFamily="2" charset="-122"/>
              </a:rPr>
              <a:t>符号常量</a:t>
            </a:r>
            <a:r>
              <a:rPr lang="zh-CN" altLang="pt-BR" sz="2800" b="1" dirty="0">
                <a:latin typeface="华文中宋" panose="02010600040101010101" pitchFamily="2" charset="-122"/>
                <a:ea typeface="华文中宋" panose="02010600040101010101" pitchFamily="2" charset="-122"/>
              </a:rPr>
              <a:t>（</a:t>
            </a:r>
            <a:r>
              <a:rPr lang="pt-BR" altLang="zh-CN" sz="2800" b="1" dirty="0">
                <a:latin typeface="华文中宋" panose="02010600040101010101" pitchFamily="2" charset="-122"/>
                <a:ea typeface="华文中宋" panose="02010600040101010101" pitchFamily="2" charset="-122"/>
              </a:rPr>
              <a:t>manifest constant</a:t>
            </a:r>
            <a:r>
              <a:rPr lang="zh-CN" altLang="en-US" sz="2800" b="1" dirty="0">
                <a:latin typeface="华文中宋" panose="02010600040101010101" pitchFamily="2" charset="-122"/>
                <a:ea typeface="华文中宋" panose="02010600040101010101" pitchFamily="2" charset="-122"/>
              </a:rPr>
              <a:t>）</a:t>
            </a:r>
          </a:p>
        </p:txBody>
      </p:sp>
      <p:sp>
        <p:nvSpPr>
          <p:cNvPr id="8" name="Rectangle 15">
            <a:extLst>
              <a:ext uri="{FF2B5EF4-FFF2-40B4-BE49-F238E27FC236}">
                <a16:creationId xmlns:a16="http://schemas.microsoft.com/office/drawing/2014/main" id="{E8D1845A-96CC-4BCD-9E94-1F5ED11FE462}"/>
              </a:ext>
            </a:extLst>
          </p:cNvPr>
          <p:cNvSpPr>
            <a:spLocks noChangeArrowheads="1"/>
          </p:cNvSpPr>
          <p:nvPr/>
        </p:nvSpPr>
        <p:spPr bwMode="auto">
          <a:xfrm>
            <a:off x="7460349" y="2592149"/>
            <a:ext cx="432000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rIns="18000">
            <a:spAutoFit/>
          </a:bodyPr>
          <a:lstStyle/>
          <a:p>
            <a:pPr>
              <a:buFontTx/>
              <a:buNone/>
            </a:pPr>
            <a:r>
              <a:rPr lang="en-US" altLang="zh-CN" dirty="0">
                <a:latin typeface="Courier New" pitchFamily="49" charset="0"/>
                <a:cs typeface="Courier New" pitchFamily="49" charset="0"/>
              </a:rPr>
              <a:t>#include &lt;</a:t>
            </a:r>
            <a:r>
              <a:rPr lang="en-US" altLang="zh-CN" dirty="0" err="1">
                <a:latin typeface="Courier New" pitchFamily="49" charset="0"/>
                <a:cs typeface="Courier New" pitchFamily="49" charset="0"/>
              </a:rPr>
              <a:t>stdio.h</a:t>
            </a:r>
            <a:r>
              <a:rPr lang="en-US" altLang="zh-CN" dirty="0">
                <a:latin typeface="Courier New" pitchFamily="49" charset="0"/>
                <a:cs typeface="Courier New" pitchFamily="49" charset="0"/>
              </a:rPr>
              <a:t>&gt;</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#define </a:t>
            </a:r>
            <a:r>
              <a:rPr lang="en-US" altLang="zh-CN" dirty="0">
                <a:solidFill>
                  <a:srgbClr val="FF0000"/>
                </a:solidFill>
                <a:latin typeface="Courier New" pitchFamily="49" charset="0"/>
                <a:cs typeface="Courier New" pitchFamily="49" charset="0"/>
              </a:rPr>
              <a:t>PI</a:t>
            </a:r>
            <a:r>
              <a:rPr lang="en-US" altLang="zh-CN" dirty="0">
                <a:latin typeface="Courier New" pitchFamily="49" charset="0"/>
                <a:cs typeface="Courier New" pitchFamily="49" charset="0"/>
              </a:rPr>
              <a:t> 3.142</a:t>
            </a:r>
          </a:p>
        </p:txBody>
      </p:sp>
      <p:sp>
        <p:nvSpPr>
          <p:cNvPr id="9" name="Rectangle 17">
            <a:extLst>
              <a:ext uri="{FF2B5EF4-FFF2-40B4-BE49-F238E27FC236}">
                <a16:creationId xmlns:a16="http://schemas.microsoft.com/office/drawing/2014/main" id="{421B8942-33D3-4655-8923-62BEB43F65BF}"/>
              </a:ext>
            </a:extLst>
          </p:cNvPr>
          <p:cNvSpPr>
            <a:spLocks noChangeArrowheads="1"/>
          </p:cNvSpPr>
          <p:nvPr/>
        </p:nvSpPr>
        <p:spPr bwMode="auto">
          <a:xfrm>
            <a:off x="7445356" y="2233374"/>
            <a:ext cx="25347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000" b="1" dirty="0">
                <a:latin typeface="Courier New" pitchFamily="49" charset="0"/>
                <a:cs typeface="Courier New" pitchFamily="49" charset="0"/>
              </a:rPr>
              <a: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BallSize</a:t>
            </a:r>
            <a:r>
              <a:rPr lang="en-US" altLang="zh-CN" sz="2000" b="1" dirty="0" err="1">
                <a:latin typeface="Courier New" pitchFamily="49" charset="0"/>
                <a:cs typeface="Courier New" pitchFamily="49" charset="0"/>
              </a:rPr>
              <a:t>.h</a:t>
            </a:r>
            <a:endParaRPr lang="zh-CN" altLang="en-US" sz="2000" b="1" dirty="0">
              <a:latin typeface="Courier New" pitchFamily="49" charset="0"/>
              <a:cs typeface="Courier New" pitchFamily="49" charset="0"/>
            </a:endParaRPr>
          </a:p>
        </p:txBody>
      </p:sp>
      <p:sp>
        <p:nvSpPr>
          <p:cNvPr id="10" name="Rectangle 16">
            <a:extLst>
              <a:ext uri="{FF2B5EF4-FFF2-40B4-BE49-F238E27FC236}">
                <a16:creationId xmlns:a16="http://schemas.microsoft.com/office/drawing/2014/main" id="{CE5E8D5B-BF1F-43EB-8206-5E02763114F0}"/>
              </a:ext>
            </a:extLst>
          </p:cNvPr>
          <p:cNvSpPr>
            <a:spLocks noChangeArrowheads="1"/>
          </p:cNvSpPr>
          <p:nvPr/>
        </p:nvSpPr>
        <p:spPr bwMode="auto">
          <a:xfrm>
            <a:off x="7460349" y="3496649"/>
            <a:ext cx="4320000" cy="2677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 rIns="18000">
            <a:spAutoFit/>
          </a:bodyPr>
          <a:lstStyle/>
          <a:p>
            <a:pPr eaLnBrk="1" hangingPunct="1"/>
            <a:r>
              <a:rPr lang="en-US" altLang="zh-CN" dirty="0">
                <a:latin typeface="Courier New" pitchFamily="49" charset="0"/>
                <a:ea typeface="楷体_GB2312" pitchFamily="49" charset="-122"/>
                <a:cs typeface="Courier New" pitchFamily="49" charset="0"/>
              </a:rPr>
              <a:t>#include "</a:t>
            </a:r>
            <a:r>
              <a:rPr lang="en-US" altLang="zh-CN" b="1" dirty="0" err="1">
                <a:latin typeface="Courier New" pitchFamily="49" charset="0"/>
                <a:cs typeface="Courier New" pitchFamily="49" charset="0"/>
              </a:rPr>
              <a:t>BallSize.h</a:t>
            </a:r>
            <a:r>
              <a:rPr lang="en-US" altLang="zh-CN" dirty="0">
                <a:latin typeface="Courier New" pitchFamily="49" charset="0"/>
                <a:ea typeface="楷体_GB2312" pitchFamily="49" charset="-122"/>
                <a:cs typeface="Courier New" pitchFamily="49" charset="0"/>
              </a:rPr>
              <a:t>"</a:t>
            </a:r>
          </a:p>
          <a:p>
            <a:pPr eaLnBrk="1" hangingPunct="1"/>
            <a:r>
              <a:rPr lang="en-US" altLang="zh-CN" dirty="0" err="1">
                <a:latin typeface="Courier New" pitchFamily="49" charset="0"/>
                <a:ea typeface="楷体_GB2312" pitchFamily="49" charset="-122"/>
                <a:cs typeface="Courier New" pitchFamily="49" charset="0"/>
              </a:rPr>
              <a:t>int</a:t>
            </a:r>
            <a:r>
              <a:rPr lang="en-US" altLang="zh-CN" dirty="0">
                <a:latin typeface="Courier New" pitchFamily="49" charset="0"/>
                <a:ea typeface="楷体_GB2312" pitchFamily="49" charset="-122"/>
                <a:cs typeface="Courier New" pitchFamily="49" charset="0"/>
              </a:rPr>
              <a:t> main()</a:t>
            </a:r>
          </a:p>
          <a:p>
            <a:pPr eaLnBrk="1" hangingPunct="1"/>
            <a:r>
              <a:rPr lang="en-US" altLang="zh-CN" dirty="0">
                <a:latin typeface="Courier New" pitchFamily="49" charset="0"/>
                <a:ea typeface="楷体_GB2312" pitchFamily="49" charset="-122"/>
                <a:cs typeface="Courier New" pitchFamily="49" charset="0"/>
              </a:rPr>
              <a:t>{</a:t>
            </a:r>
          </a:p>
          <a:p>
            <a:pPr eaLnBrk="1" hangingPunct="1"/>
            <a:r>
              <a:rPr lang="en-US" altLang="zh-CN" dirty="0">
                <a:latin typeface="Courier New" pitchFamily="49" charset="0"/>
                <a:ea typeface="楷体_GB2312" pitchFamily="49" charset="-122"/>
                <a:cs typeface="Courier New" pitchFamily="49" charset="0"/>
              </a:rPr>
              <a:t>	……</a:t>
            </a:r>
          </a:p>
          <a:p>
            <a:pPr eaLnBrk="1" hangingPunct="1"/>
            <a:r>
              <a:rPr lang="en-US" altLang="zh-CN" dirty="0">
                <a:latin typeface="Courier New" pitchFamily="49" charset="0"/>
                <a:ea typeface="楷体_GB2312" pitchFamily="49" charset="-122"/>
                <a:cs typeface="Courier New" pitchFamily="49" charset="0"/>
              </a:rPr>
              <a:t>	</a:t>
            </a:r>
            <a:r>
              <a:rPr lang="en-US" altLang="zh-CN" dirty="0" err="1">
                <a:latin typeface="Courier New" pitchFamily="49" charset="0"/>
                <a:cs typeface="Courier New" pitchFamily="49" charset="0"/>
              </a:rPr>
              <a:t>BallSize</a:t>
            </a:r>
            <a:r>
              <a:rPr lang="en-US" altLang="zh-CN" dirty="0">
                <a:latin typeface="Courier New" pitchFamily="49" charset="0"/>
                <a:cs typeface="Courier New" pitchFamily="49" charset="0"/>
              </a:rPr>
              <a:t>(m);</a:t>
            </a:r>
          </a:p>
          <a:p>
            <a:pPr eaLnBrk="1" hangingPunct="1"/>
            <a:r>
              <a:rPr lang="en-US" altLang="zh-CN" dirty="0">
                <a:latin typeface="Courier New" pitchFamily="49" charset="0"/>
                <a:cs typeface="Courier New" pitchFamily="49" charset="0"/>
              </a:rPr>
              <a:t>	</a:t>
            </a:r>
            <a:r>
              <a:rPr lang="en-US" altLang="zh-CN" dirty="0">
                <a:latin typeface="Courier New" pitchFamily="49" charset="0"/>
                <a:ea typeface="楷体_GB2312" pitchFamily="49" charset="-122"/>
                <a:cs typeface="Courier New" pitchFamily="49" charset="0"/>
              </a:rPr>
              <a:t>return 0;</a:t>
            </a:r>
          </a:p>
          <a:p>
            <a:pPr eaLnBrk="1" hangingPunct="1"/>
            <a:r>
              <a:rPr lang="en-US" altLang="zh-CN" dirty="0">
                <a:latin typeface="Courier New" pitchFamily="49" charset="0"/>
                <a:ea typeface="楷体_GB2312" pitchFamily="49" charset="-122"/>
                <a:cs typeface="Courier New" pitchFamily="49" charset="0"/>
              </a:rPr>
              <a:t>}</a:t>
            </a:r>
          </a:p>
        </p:txBody>
      </p:sp>
      <p:cxnSp>
        <p:nvCxnSpPr>
          <p:cNvPr id="6" name="直接箭头连接符 5">
            <a:extLst>
              <a:ext uri="{FF2B5EF4-FFF2-40B4-BE49-F238E27FC236}">
                <a16:creationId xmlns:a16="http://schemas.microsoft.com/office/drawing/2014/main" id="{007D5B88-951B-4DD9-BA68-399C32FA7C35}"/>
              </a:ext>
            </a:extLst>
          </p:cNvPr>
          <p:cNvCxnSpPr/>
          <p:nvPr/>
        </p:nvCxnSpPr>
        <p:spPr bwMode="auto">
          <a:xfrm>
            <a:off x="3934966" y="1673805"/>
            <a:ext cx="3240360" cy="1305145"/>
          </a:xfrm>
          <a:prstGeom prst="straightConnector1">
            <a:avLst/>
          </a:prstGeom>
          <a:solidFill>
            <a:schemeClr val="accent1"/>
          </a:solidFill>
          <a:ln w="88900" cap="flat" cmpd="dbl"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0732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p:txBody>
          <a:bodyPr/>
          <a:lstStyle/>
          <a:p>
            <a:pPr>
              <a:buFontTx/>
              <a:buNone/>
            </a:pPr>
            <a:r>
              <a:rPr lang="en-US" altLang="zh-CN" sz="2400" dirty="0">
                <a:latin typeface="Courier New" pitchFamily="49" charset="0"/>
                <a:cs typeface="Courier New" pitchFamily="49" charset="0"/>
              </a:rPr>
              <a:t>#include &lt;</a:t>
            </a:r>
            <a:r>
              <a:rPr lang="en-US" altLang="zh-CN" sz="2400" dirty="0" err="1">
                <a:latin typeface="Courier New" pitchFamily="49" charset="0"/>
                <a:cs typeface="Courier New" pitchFamily="49" charset="0"/>
              </a:rPr>
              <a:t>stdio.h</a:t>
            </a:r>
            <a:r>
              <a:rPr lang="en-US" altLang="zh-CN" sz="2400" dirty="0">
                <a:latin typeface="Courier New" pitchFamily="49" charset="0"/>
                <a:cs typeface="Courier New" pitchFamily="49" charset="0"/>
              </a:rPr>
              <a:t>&gt;</a:t>
            </a:r>
          </a:p>
          <a:p>
            <a:pPr>
              <a:buFontTx/>
              <a:buNone/>
            </a:pPr>
            <a:endParaRPr lang="zh-CN" altLang="zh-CN" sz="2400" dirty="0">
              <a:latin typeface="Courier New" pitchFamily="49" charset="0"/>
              <a:cs typeface="Courier New" pitchFamily="49" charset="0"/>
            </a:endParaRPr>
          </a:p>
          <a:p>
            <a:pPr marL="0" indent="0" eaLnBrk="1" hangingPunct="1">
              <a:buNone/>
            </a:pPr>
            <a:r>
              <a:rPr lang="en-US" altLang="zh-CN" sz="2400" dirty="0">
                <a:solidFill>
                  <a:srgbClr val="FF0000"/>
                </a:solidFill>
                <a:latin typeface="Courier New" pitchFamily="49" charset="0"/>
                <a:cs typeface="Courier New" pitchFamily="49" charset="0"/>
              </a:rPr>
              <a:t>#define </a:t>
            </a:r>
            <a:r>
              <a:rPr lang="en-US" altLang="zh-CN" sz="2400" dirty="0" err="1">
                <a:solidFill>
                  <a:srgbClr val="FF0000"/>
                </a:solidFill>
                <a:latin typeface="Courier New" pitchFamily="49" charset="0"/>
                <a:cs typeface="Courier New" pitchFamily="49" charset="0"/>
              </a:rPr>
              <a:t>QSum</a:t>
            </a:r>
            <a:r>
              <a:rPr lang="en-US" altLang="zh-CN" sz="2400" dirty="0">
                <a:solidFill>
                  <a:srgbClr val="FF0000"/>
                </a:solidFill>
                <a:latin typeface="Courier New" pitchFamily="49" charset="0"/>
                <a:cs typeface="Courier New" pitchFamily="49" charset="0"/>
              </a:rPr>
              <a:t>(x, y) x*</a:t>
            </a:r>
            <a:r>
              <a:rPr lang="en-US" altLang="zh-CN" sz="2400" dirty="0" err="1">
                <a:solidFill>
                  <a:srgbClr val="FF0000"/>
                </a:solidFill>
                <a:latin typeface="Courier New" pitchFamily="49" charset="0"/>
                <a:cs typeface="Courier New" pitchFamily="49" charset="0"/>
              </a:rPr>
              <a:t>x+y</a:t>
            </a:r>
            <a:r>
              <a:rPr lang="en-US" altLang="zh-CN" sz="2400" dirty="0">
                <a:solidFill>
                  <a:srgbClr val="FF0000"/>
                </a:solidFill>
                <a:latin typeface="Courier New" pitchFamily="49" charset="0"/>
                <a:cs typeface="Courier New" pitchFamily="49" charset="0"/>
              </a:rPr>
              <a:t>*y</a:t>
            </a:r>
            <a:endParaRPr lang="zh-CN" altLang="zh-CN" sz="2400" dirty="0">
              <a:solidFill>
                <a:srgbClr val="FF0000"/>
              </a:solidFill>
              <a:latin typeface="Courier New" pitchFamily="49" charset="0"/>
              <a:cs typeface="Courier New" pitchFamily="49" charset="0"/>
            </a:endParaRPr>
          </a:p>
          <a:p>
            <a:pPr marL="0" indent="0" eaLnBrk="1" hangingPunct="1">
              <a:buNone/>
            </a:pPr>
            <a:r>
              <a:rPr lang="en-US" altLang="zh-CN" sz="2400" dirty="0" err="1">
                <a:latin typeface="Courier New" pitchFamily="49" charset="0"/>
                <a:cs typeface="Courier New" pitchFamily="49" charset="0"/>
              </a:rPr>
              <a:t>i</a:t>
            </a:r>
            <a:r>
              <a:rPr lang="fr-FR" altLang="zh-CN" sz="2400" dirty="0">
                <a:latin typeface="Courier New" pitchFamily="49" charset="0"/>
                <a:cs typeface="Courier New" pitchFamily="49" charset="0"/>
              </a:rPr>
              <a:t>nt main()</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	</a:t>
            </a:r>
            <a:r>
              <a:rPr lang="en-US" altLang="zh-CN" sz="2400" dirty="0">
                <a:latin typeface="Courier New" pitchFamily="49" charset="0"/>
                <a:cs typeface="Courier New" pitchFamily="49" charset="0"/>
              </a:rPr>
              <a:t>int</a:t>
            </a:r>
            <a:r>
              <a:rPr lang="fr-FR" altLang="zh-CN" sz="2400" dirty="0">
                <a:latin typeface="Courier New" pitchFamily="49" charset="0"/>
                <a:cs typeface="Courier New" pitchFamily="49" charset="0"/>
              </a:rPr>
              <a:t> m, n;</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	scanf("%d%d", &amp;m, &amp;n);</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	printf("%d", </a:t>
            </a:r>
            <a:r>
              <a:rPr lang="fr-FR" altLang="zh-CN" sz="2400" dirty="0">
                <a:solidFill>
                  <a:srgbClr val="FF0000"/>
                </a:solidFill>
                <a:latin typeface="Courier New" pitchFamily="49" charset="0"/>
                <a:cs typeface="Courier New" pitchFamily="49" charset="0"/>
              </a:rPr>
              <a:t>QSum(m, n)</a:t>
            </a:r>
            <a:r>
              <a:rPr lang="fr-FR" altLang="zh-CN" sz="2400" dirty="0">
                <a:latin typeface="Courier New" pitchFamily="49" charset="0"/>
                <a:cs typeface="Courier New" pitchFamily="49" charset="0"/>
              </a:rPr>
              <a:t>); //printf("%d", </a:t>
            </a:r>
            <a:r>
              <a:rPr lang="fr-FR" altLang="zh-CN" sz="2400" dirty="0">
                <a:solidFill>
                  <a:srgbClr val="FF0000"/>
                </a:solidFill>
                <a:latin typeface="Courier New" pitchFamily="49" charset="0"/>
                <a:cs typeface="Courier New" pitchFamily="49" charset="0"/>
              </a:rPr>
              <a:t>m*m+n*n</a:t>
            </a:r>
            <a:r>
              <a:rPr lang="fr-FR"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endParaRPr lang="zh-CN" altLang="zh-CN" sz="2400" dirty="0"/>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eaLnBrk="1" hangingPunct="1">
              <a:defRPr/>
            </a:pPr>
            <a:fld id="{69A98F1D-539D-4AB6-8807-AE05956F9D69}" type="slidenum">
              <a:rPr lang="en-US" altLang="zh-CN" sz="1200">
                <a:ea typeface="+mn-ea"/>
              </a:rPr>
              <a:pPr algn="r" eaLnBrk="1" hangingPunct="1">
                <a:defRPr/>
              </a:pPr>
              <a:t>82</a:t>
            </a:fld>
            <a:endParaRPr lang="en-US" altLang="zh-CN" sz="1200">
              <a:ea typeface="+mn-ea"/>
            </a:endParaRPr>
          </a:p>
        </p:txBody>
      </p:sp>
      <p:sp>
        <p:nvSpPr>
          <p:cNvPr id="4" name="矩形 3">
            <a:extLst>
              <a:ext uri="{FF2B5EF4-FFF2-40B4-BE49-F238E27FC236}">
                <a16:creationId xmlns:a16="http://schemas.microsoft.com/office/drawing/2014/main" id="{CF293081-FB7E-4FD2-AFA2-D4A7BF65A9AD}"/>
              </a:ext>
            </a:extLst>
          </p:cNvPr>
          <p:cNvSpPr/>
          <p:nvPr/>
        </p:nvSpPr>
        <p:spPr>
          <a:xfrm>
            <a:off x="8480471" y="1530919"/>
            <a:ext cx="3330037" cy="523220"/>
          </a:xfrm>
          <a:prstGeom prst="rect">
            <a:avLst/>
          </a:prstGeom>
          <a:ln>
            <a:solidFill>
              <a:schemeClr val="tx1"/>
            </a:solidFill>
          </a:ln>
        </p:spPr>
        <p:txBody>
          <a:bodyPr wrap="square">
            <a:spAutoFit/>
          </a:bodyPr>
          <a:lstStyle/>
          <a:p>
            <a:r>
              <a:rPr lang="zh-CN" altLang="en-US" sz="2800" b="1" dirty="0">
                <a:latin typeface="华文中宋" panose="02010600040101010101" pitchFamily="2" charset="-122"/>
                <a:ea typeface="华文中宋" panose="02010600040101010101" pitchFamily="2" charset="-122"/>
              </a:rPr>
              <a:t>带参数的宏定义</a:t>
            </a:r>
          </a:p>
        </p:txBody>
      </p:sp>
      <p:sp>
        <p:nvSpPr>
          <p:cNvPr id="11" name="标题 10">
            <a:extLst>
              <a:ext uri="{FF2B5EF4-FFF2-40B4-BE49-F238E27FC236}">
                <a16:creationId xmlns:a16="http://schemas.microsoft.com/office/drawing/2014/main" id="{C7DA52D0-E004-4729-A9E6-BC94CF21DAC6}"/>
              </a:ext>
            </a:extLst>
          </p:cNvPr>
          <p:cNvSpPr>
            <a:spLocks noGrp="1"/>
          </p:cNvSpPr>
          <p:nvPr>
            <p:ph type="title"/>
          </p:nvPr>
        </p:nvSpPr>
        <p:spPr/>
        <p:txBody>
          <a:bodyPr/>
          <a:lstStyle/>
          <a:p>
            <a:endParaRPr lang="zh-CN" altLang="en-US"/>
          </a:p>
        </p:txBody>
      </p:sp>
      <p:sp>
        <p:nvSpPr>
          <p:cNvPr id="13" name="箭头: 下 12">
            <a:extLst>
              <a:ext uri="{FF2B5EF4-FFF2-40B4-BE49-F238E27FC236}">
                <a16:creationId xmlns:a16="http://schemas.microsoft.com/office/drawing/2014/main" id="{C77A5544-323E-47CD-85DA-CF9DA74FE89E}"/>
              </a:ext>
            </a:extLst>
          </p:cNvPr>
          <p:cNvSpPr/>
          <p:nvPr/>
        </p:nvSpPr>
        <p:spPr bwMode="auto">
          <a:xfrm>
            <a:off x="2269781" y="1448820"/>
            <a:ext cx="108000" cy="360000"/>
          </a:xfrm>
          <a:prstGeom prst="down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79051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p:txBody>
          <a:bodyPr/>
          <a:lstStyle/>
          <a:p>
            <a:pPr>
              <a:buFontTx/>
              <a:buNone/>
            </a:pPr>
            <a:r>
              <a:rPr lang="en-US" altLang="zh-CN" sz="2400" dirty="0">
                <a:latin typeface="Courier New" pitchFamily="49" charset="0"/>
                <a:cs typeface="Courier New" pitchFamily="49" charset="0"/>
              </a:rPr>
              <a:t>#include &lt;</a:t>
            </a:r>
            <a:r>
              <a:rPr lang="en-US" altLang="zh-CN" sz="2400" dirty="0" err="1">
                <a:latin typeface="Courier New" pitchFamily="49" charset="0"/>
                <a:cs typeface="Courier New" pitchFamily="49" charset="0"/>
              </a:rPr>
              <a:t>stdio.h</a:t>
            </a:r>
            <a:r>
              <a:rPr lang="en-US" altLang="zh-CN" sz="2400" dirty="0">
                <a:latin typeface="Courier New" pitchFamily="49" charset="0"/>
                <a:cs typeface="Courier New" pitchFamily="49" charset="0"/>
              </a:rPr>
              <a:t>&gt;</a:t>
            </a:r>
          </a:p>
          <a:p>
            <a:pPr>
              <a:buFontTx/>
              <a:buNone/>
            </a:pPr>
            <a:endParaRPr lang="zh-CN" altLang="zh-CN" sz="2400" dirty="0">
              <a:latin typeface="Courier New" pitchFamily="49" charset="0"/>
              <a:cs typeface="Courier New" pitchFamily="49" charset="0"/>
            </a:endParaRPr>
          </a:p>
          <a:p>
            <a:pPr marL="0" indent="0" eaLnBrk="1" hangingPunct="1">
              <a:buNone/>
            </a:pPr>
            <a:r>
              <a:rPr lang="en-US" altLang="zh-CN" sz="2400" dirty="0">
                <a:solidFill>
                  <a:srgbClr val="FF0000"/>
                </a:solidFill>
                <a:latin typeface="Courier New" pitchFamily="49" charset="0"/>
                <a:cs typeface="Courier New" pitchFamily="49" charset="0"/>
              </a:rPr>
              <a:t>#define </a:t>
            </a:r>
            <a:r>
              <a:rPr lang="en-US" altLang="zh-CN" sz="2400" dirty="0" err="1">
                <a:solidFill>
                  <a:srgbClr val="FF0000"/>
                </a:solidFill>
                <a:latin typeface="Courier New" pitchFamily="49" charset="0"/>
                <a:cs typeface="Courier New" pitchFamily="49" charset="0"/>
              </a:rPr>
              <a:t>QSum</a:t>
            </a:r>
            <a:r>
              <a:rPr lang="en-US" altLang="zh-CN" sz="2400" dirty="0">
                <a:solidFill>
                  <a:srgbClr val="FF0000"/>
                </a:solidFill>
                <a:latin typeface="Courier New" pitchFamily="49" charset="0"/>
                <a:cs typeface="Courier New" pitchFamily="49" charset="0"/>
              </a:rPr>
              <a:t>(x, y) x*</a:t>
            </a:r>
            <a:r>
              <a:rPr lang="en-US" altLang="zh-CN" sz="2400" dirty="0" err="1">
                <a:solidFill>
                  <a:srgbClr val="FF0000"/>
                </a:solidFill>
                <a:latin typeface="Courier New" pitchFamily="49" charset="0"/>
                <a:cs typeface="Courier New" pitchFamily="49" charset="0"/>
              </a:rPr>
              <a:t>x+y</a:t>
            </a:r>
            <a:r>
              <a:rPr lang="en-US" altLang="zh-CN" sz="2400" dirty="0">
                <a:solidFill>
                  <a:srgbClr val="FF0000"/>
                </a:solidFill>
                <a:latin typeface="Courier New" pitchFamily="49" charset="0"/>
                <a:cs typeface="Courier New" pitchFamily="49" charset="0"/>
              </a:rPr>
              <a:t>*y</a:t>
            </a:r>
            <a:endParaRPr lang="zh-CN" altLang="zh-CN" sz="2400" dirty="0">
              <a:solidFill>
                <a:srgbClr val="FF0000"/>
              </a:solidFill>
              <a:latin typeface="Courier New" pitchFamily="49" charset="0"/>
              <a:cs typeface="Courier New" pitchFamily="49" charset="0"/>
            </a:endParaRPr>
          </a:p>
          <a:p>
            <a:pPr marL="0" indent="0" eaLnBrk="1" hangingPunct="1">
              <a:buNone/>
            </a:pPr>
            <a:r>
              <a:rPr lang="en-US" altLang="zh-CN" sz="2400" dirty="0" err="1">
                <a:latin typeface="Courier New" pitchFamily="49" charset="0"/>
                <a:cs typeface="Courier New" pitchFamily="49" charset="0"/>
              </a:rPr>
              <a:t>i</a:t>
            </a:r>
            <a:r>
              <a:rPr lang="fr-FR" altLang="zh-CN" sz="2400" dirty="0">
                <a:latin typeface="Courier New" pitchFamily="49" charset="0"/>
                <a:cs typeface="Courier New" pitchFamily="49" charset="0"/>
              </a:rPr>
              <a:t>nt main()</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	</a:t>
            </a:r>
            <a:r>
              <a:rPr lang="en-US" altLang="zh-CN" sz="2400" dirty="0">
                <a:latin typeface="Courier New" pitchFamily="49" charset="0"/>
                <a:cs typeface="Courier New" pitchFamily="49" charset="0"/>
              </a:rPr>
              <a:t>int</a:t>
            </a:r>
            <a:r>
              <a:rPr lang="fr-FR" altLang="zh-CN" sz="2400" dirty="0">
                <a:latin typeface="Courier New" pitchFamily="49" charset="0"/>
                <a:cs typeface="Courier New" pitchFamily="49" charset="0"/>
              </a:rPr>
              <a:t> m, n;</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	scanf("%d%d", &amp;m, &amp;n);</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	printf("%f", 1.0/</a:t>
            </a:r>
            <a:r>
              <a:rPr lang="fr-FR" altLang="zh-CN" sz="2400" dirty="0">
                <a:solidFill>
                  <a:srgbClr val="FF0000"/>
                </a:solidFill>
                <a:latin typeface="Courier New" pitchFamily="49" charset="0"/>
                <a:cs typeface="Courier New" pitchFamily="49" charset="0"/>
              </a:rPr>
              <a:t>QSum(m+n, m-n)</a:t>
            </a:r>
            <a:r>
              <a:rPr lang="fr-FR"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marL="0" indent="0" eaLnBrk="1" hangingPunct="1">
              <a:buNone/>
            </a:pPr>
            <a:r>
              <a:rPr lang="fr-FR"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endParaRPr lang="zh-CN" altLang="zh-CN" sz="2400" dirty="0"/>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eaLnBrk="1" hangingPunct="1">
              <a:defRPr/>
            </a:pPr>
            <a:fld id="{69A98F1D-539D-4AB6-8807-AE05956F9D69}" type="slidenum">
              <a:rPr lang="en-US" altLang="zh-CN" sz="1200">
                <a:ea typeface="+mn-ea"/>
              </a:rPr>
              <a:pPr algn="r" eaLnBrk="1" hangingPunct="1">
                <a:defRPr/>
              </a:pPr>
              <a:t>83</a:t>
            </a:fld>
            <a:endParaRPr lang="en-US" altLang="zh-CN" sz="1200">
              <a:ea typeface="+mn-ea"/>
            </a:endParaRPr>
          </a:p>
        </p:txBody>
      </p:sp>
      <p:sp>
        <p:nvSpPr>
          <p:cNvPr id="4" name="矩形 3">
            <a:extLst>
              <a:ext uri="{FF2B5EF4-FFF2-40B4-BE49-F238E27FC236}">
                <a16:creationId xmlns:a16="http://schemas.microsoft.com/office/drawing/2014/main" id="{CF293081-FB7E-4FD2-AFA2-D4A7BF65A9AD}"/>
              </a:ext>
            </a:extLst>
          </p:cNvPr>
          <p:cNvSpPr/>
          <p:nvPr/>
        </p:nvSpPr>
        <p:spPr>
          <a:xfrm>
            <a:off x="8480471" y="1530919"/>
            <a:ext cx="3330037" cy="523220"/>
          </a:xfrm>
          <a:prstGeom prst="rect">
            <a:avLst/>
          </a:prstGeom>
          <a:ln>
            <a:solidFill>
              <a:schemeClr val="tx1"/>
            </a:solidFill>
          </a:ln>
        </p:spPr>
        <p:txBody>
          <a:bodyPr wrap="square">
            <a:spAutoFit/>
          </a:bodyPr>
          <a:lstStyle/>
          <a:p>
            <a:r>
              <a:rPr lang="zh-CN" altLang="en-US" sz="2800" b="1" dirty="0">
                <a:latin typeface="华文中宋" panose="02010600040101010101" pitchFamily="2" charset="-122"/>
                <a:ea typeface="华文中宋" panose="02010600040101010101" pitchFamily="2" charset="-122"/>
              </a:rPr>
              <a:t>带参数的宏定义</a:t>
            </a:r>
          </a:p>
        </p:txBody>
      </p:sp>
      <p:sp>
        <p:nvSpPr>
          <p:cNvPr id="11" name="标题 10">
            <a:extLst>
              <a:ext uri="{FF2B5EF4-FFF2-40B4-BE49-F238E27FC236}">
                <a16:creationId xmlns:a16="http://schemas.microsoft.com/office/drawing/2014/main" id="{C7DA52D0-E004-4729-A9E6-BC94CF21DAC6}"/>
              </a:ext>
            </a:extLst>
          </p:cNvPr>
          <p:cNvSpPr>
            <a:spLocks noGrp="1"/>
          </p:cNvSpPr>
          <p:nvPr>
            <p:ph type="title"/>
          </p:nvPr>
        </p:nvSpPr>
        <p:spPr/>
        <p:txBody>
          <a:bodyPr/>
          <a:lstStyle/>
          <a:p>
            <a:endParaRPr lang="zh-CN" altLang="en-US"/>
          </a:p>
        </p:txBody>
      </p:sp>
      <p:sp>
        <p:nvSpPr>
          <p:cNvPr id="9" name="矩形 8">
            <a:extLst>
              <a:ext uri="{FF2B5EF4-FFF2-40B4-BE49-F238E27FC236}">
                <a16:creationId xmlns:a16="http://schemas.microsoft.com/office/drawing/2014/main" id="{A46F01F8-DBDF-4704-A2CA-1F8557CF257D}"/>
              </a:ext>
            </a:extLst>
          </p:cNvPr>
          <p:cNvSpPr>
            <a:spLocks noChangeArrowheads="1"/>
          </p:cNvSpPr>
          <p:nvPr/>
        </p:nvSpPr>
        <p:spPr bwMode="auto">
          <a:xfrm>
            <a:off x="964634" y="4734145"/>
            <a:ext cx="7830871"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fr-FR" altLang="zh-CN" b="1" dirty="0">
                <a:latin typeface="Courier New" pitchFamily="49" charset="0"/>
                <a:cs typeface="Courier New" pitchFamily="49" charset="0"/>
              </a:rPr>
              <a:t>printf("%f", 1.0/m+n*m+n+m</a:t>
            </a:r>
            <a:r>
              <a:rPr lang="pt-BR" altLang="zh-CN" b="1" dirty="0">
                <a:latin typeface="Courier New" pitchFamily="49" charset="0"/>
                <a:cs typeface="Courier New" pitchFamily="49" charset="0"/>
              </a:rPr>
              <a:t>-n*m-n)</a:t>
            </a:r>
            <a:r>
              <a:rPr lang="fr-FR" altLang="zh-CN" b="1" dirty="0">
                <a:latin typeface="Courier New" pitchFamily="49" charset="0"/>
                <a:cs typeface="Courier New" pitchFamily="49" charset="0"/>
              </a:rPr>
              <a:t>; //?</a:t>
            </a:r>
            <a:endParaRPr lang="zh-CN" altLang="en-US" b="1" dirty="0">
              <a:latin typeface="Courier New" pitchFamily="49" charset="0"/>
              <a:cs typeface="Courier New" pitchFamily="49" charset="0"/>
            </a:endParaRPr>
          </a:p>
        </p:txBody>
      </p:sp>
      <p:sp>
        <p:nvSpPr>
          <p:cNvPr id="12" name="矩形 11">
            <a:extLst>
              <a:ext uri="{FF2B5EF4-FFF2-40B4-BE49-F238E27FC236}">
                <a16:creationId xmlns:a16="http://schemas.microsoft.com/office/drawing/2014/main" id="{12F22276-BB5E-4C2C-8C2C-91183D7FC043}"/>
              </a:ext>
            </a:extLst>
          </p:cNvPr>
          <p:cNvSpPr>
            <a:spLocks noChangeArrowheads="1"/>
          </p:cNvSpPr>
          <p:nvPr/>
        </p:nvSpPr>
        <p:spPr bwMode="auto">
          <a:xfrm>
            <a:off x="964635" y="5410522"/>
            <a:ext cx="8640961"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fr-FR" altLang="zh-CN" b="1" dirty="0">
                <a:latin typeface="Courier New" pitchFamily="49" charset="0"/>
                <a:cs typeface="Courier New" pitchFamily="49" charset="0"/>
              </a:rPr>
              <a:t>printf("%f", 1.0/</a:t>
            </a:r>
            <a:r>
              <a:rPr lang="en-US" altLang="zh-CN" sz="2800" b="1" dirty="0">
                <a:solidFill>
                  <a:srgbClr val="FF0000"/>
                </a:solidFill>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m+n</a:t>
            </a:r>
            <a:r>
              <a:rPr lang="pt-BR"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m+n</a:t>
            </a:r>
            <a:r>
              <a:rPr lang="pt-BR"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m</a:t>
            </a:r>
            <a:r>
              <a:rPr lang="pt-BR" altLang="zh-CN" b="1" dirty="0">
                <a:latin typeface="Courier New" pitchFamily="49" charset="0"/>
                <a:cs typeface="Courier New" pitchFamily="49" charset="0"/>
              </a:rPr>
              <a:t>-n</a:t>
            </a:r>
            <a:r>
              <a:rPr lang="pt-BR" altLang="zh-CN" b="1" dirty="0">
                <a:solidFill>
                  <a:srgbClr val="FF0000"/>
                </a:solidFill>
                <a:latin typeface="Courier New" pitchFamily="49" charset="0"/>
                <a:cs typeface="Courier New" pitchFamily="49" charset="0"/>
              </a:rPr>
              <a:t>)</a:t>
            </a:r>
            <a:r>
              <a:rPr lang="pt-BR"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pt-BR" altLang="zh-CN" b="1" dirty="0">
                <a:latin typeface="Courier New" pitchFamily="49" charset="0"/>
                <a:cs typeface="Courier New" pitchFamily="49" charset="0"/>
              </a:rPr>
              <a:t>m-n</a:t>
            </a:r>
            <a:r>
              <a:rPr lang="pt-BR" altLang="zh-CN" b="1" dirty="0">
                <a:solidFill>
                  <a:srgbClr val="FF0000"/>
                </a:solidFill>
                <a:latin typeface="Courier New" pitchFamily="49" charset="0"/>
                <a:cs typeface="Courier New" pitchFamily="49" charset="0"/>
              </a:rPr>
              <a:t>)</a:t>
            </a:r>
            <a:r>
              <a:rPr lang="pt-BR" altLang="zh-CN" sz="2800" b="1" dirty="0">
                <a:solidFill>
                  <a:srgbClr val="FF0000"/>
                </a:solidFill>
                <a:latin typeface="Courier New" pitchFamily="49" charset="0"/>
                <a:cs typeface="Courier New" pitchFamily="49" charset="0"/>
              </a:rPr>
              <a:t>)</a:t>
            </a:r>
            <a:r>
              <a:rPr lang="pt-BR" altLang="zh-CN" b="1" dirty="0">
                <a:latin typeface="Courier New" pitchFamily="49" charset="0"/>
                <a:cs typeface="Courier New" pitchFamily="49" charset="0"/>
              </a:rPr>
              <a:t>)</a:t>
            </a:r>
            <a:r>
              <a:rPr lang="fr-FR"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3" name="矩形 2">
            <a:extLst>
              <a:ext uri="{FF2B5EF4-FFF2-40B4-BE49-F238E27FC236}">
                <a16:creationId xmlns:a16="http://schemas.microsoft.com/office/drawing/2014/main" id="{D559F4BE-7D7E-4364-B495-E4C40FE0FF34}"/>
              </a:ext>
            </a:extLst>
          </p:cNvPr>
          <p:cNvSpPr/>
          <p:nvPr/>
        </p:nvSpPr>
        <p:spPr>
          <a:xfrm>
            <a:off x="32665" y="1707195"/>
            <a:ext cx="7097656" cy="461665"/>
          </a:xfrm>
          <a:prstGeom prst="rect">
            <a:avLst/>
          </a:prstGeom>
          <a:solidFill>
            <a:schemeClr val="bg1"/>
          </a:solidFill>
        </p:spPr>
        <p:txBody>
          <a:bodyPr wrap="square">
            <a:spAutoFit/>
          </a:bodyPr>
          <a:lstStyle/>
          <a:p>
            <a:pPr marL="0" indent="0" eaLnBrk="1" hangingPunct="1">
              <a:buNone/>
            </a:pPr>
            <a:r>
              <a:rPr lang="en-US" altLang="zh-CN" b="1" dirty="0">
                <a:solidFill>
                  <a:srgbClr val="FF0000"/>
                </a:solidFill>
                <a:latin typeface="Courier New" pitchFamily="49" charset="0"/>
                <a:cs typeface="Courier New" pitchFamily="49" charset="0"/>
              </a:rPr>
              <a:t>#define </a:t>
            </a:r>
            <a:r>
              <a:rPr lang="en-US" altLang="zh-CN" b="1" dirty="0" err="1">
                <a:solidFill>
                  <a:srgbClr val="FF0000"/>
                </a:solidFill>
                <a:latin typeface="Courier New" pitchFamily="49" charset="0"/>
                <a:cs typeface="Courier New" pitchFamily="49" charset="0"/>
              </a:rPr>
              <a:t>QSum</a:t>
            </a:r>
            <a:r>
              <a:rPr lang="en-US" altLang="zh-CN" b="1" dirty="0">
                <a:solidFill>
                  <a:srgbClr val="FF0000"/>
                </a:solidFill>
                <a:latin typeface="Courier New" pitchFamily="49" charset="0"/>
                <a:cs typeface="Courier New" pitchFamily="49" charset="0"/>
              </a:rPr>
              <a:t>(x, y) </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x</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x</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y</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y</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Tree>
    <p:extLst>
      <p:ext uri="{BB962C8B-B14F-4D97-AF65-F5344CB8AC3E}">
        <p14:creationId xmlns:p14="http://schemas.microsoft.com/office/powerpoint/2010/main" val="95457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内联（</a:t>
            </a:r>
            <a:r>
              <a:rPr lang="en-US" altLang="zh-CN" dirty="0"/>
              <a:t>inline</a:t>
            </a:r>
            <a:r>
              <a:rPr lang="zh-CN" altLang="en-US" dirty="0"/>
              <a:t>）函数</a:t>
            </a:r>
          </a:p>
        </p:txBody>
      </p:sp>
      <p:sp>
        <p:nvSpPr>
          <p:cNvPr id="10244" name="矩形 3"/>
          <p:cNvSpPr>
            <a:spLocks noChangeArrowheads="1"/>
          </p:cNvSpPr>
          <p:nvPr/>
        </p:nvSpPr>
        <p:spPr bwMode="auto">
          <a:xfrm>
            <a:off x="379571" y="1133745"/>
            <a:ext cx="9991110" cy="1791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342900" indent="-342900">
              <a:spcBef>
                <a:spcPct val="20000"/>
              </a:spcBef>
              <a:buSzPct val="80000"/>
            </a:pPr>
            <a:r>
              <a:rPr lang="en-US" altLang="zh-CN" b="1" dirty="0">
                <a:solidFill>
                  <a:srgbClr val="FF0000"/>
                </a:solidFill>
                <a:latin typeface="Courier New" panose="02070309020205020404" pitchFamily="49" charset="0"/>
                <a:cs typeface="Courier New" panose="02070309020205020404" pitchFamily="49" charset="0"/>
              </a:rPr>
              <a:t>inline</a:t>
            </a:r>
            <a:r>
              <a:rPr lang="en-US" altLang="zh-CN" b="1" dirty="0">
                <a:solidFill>
                  <a:srgbClr val="000000"/>
                </a:solidFill>
                <a:latin typeface="Courier New" panose="02070309020205020404" pitchFamily="49" charset="0"/>
                <a:cs typeface="Courier New" panose="02070309020205020404" pitchFamily="49" charset="0"/>
              </a:rPr>
              <a:t> double </a:t>
            </a:r>
            <a:r>
              <a:rPr lang="en-US" altLang="zh-CN" b="1" dirty="0" err="1">
                <a:solidFill>
                  <a:srgbClr val="000000"/>
                </a:solidFill>
                <a:latin typeface="Courier New" panose="02070309020205020404" pitchFamily="49" charset="0"/>
                <a:cs typeface="Courier New" panose="02070309020205020404" pitchFamily="49" charset="0"/>
              </a:rPr>
              <a:t>QSum</a:t>
            </a:r>
            <a:r>
              <a:rPr lang="en-US" altLang="zh-CN" b="1" dirty="0">
                <a:solidFill>
                  <a:srgbClr val="000000"/>
                </a:solidFill>
                <a:latin typeface="Courier New" panose="02070309020205020404" pitchFamily="49" charset="0"/>
                <a:cs typeface="Courier New" panose="02070309020205020404" pitchFamily="49" charset="0"/>
              </a:rPr>
              <a:t>(double x, double y)</a:t>
            </a:r>
            <a:endParaRPr lang="zh-CN" altLang="zh-CN" b="1" dirty="0">
              <a:solidFill>
                <a:srgbClr val="000000"/>
              </a:solidFill>
              <a:latin typeface="Courier New" panose="02070309020205020404" pitchFamily="49" charset="0"/>
              <a:cs typeface="Courier New" panose="02070309020205020404" pitchFamily="49" charset="0"/>
            </a:endParaRPr>
          </a:p>
          <a:p>
            <a:pPr marL="342900" indent="-342900">
              <a:spcBef>
                <a:spcPct val="20000"/>
              </a:spcBef>
              <a:buSzPct val="80000"/>
            </a:pPr>
            <a:r>
              <a:rPr lang="en-US" altLang="zh-CN" b="1" dirty="0">
                <a:solidFill>
                  <a:srgbClr val="000000"/>
                </a:solidFill>
                <a:latin typeface="Courier New" panose="02070309020205020404" pitchFamily="49" charset="0"/>
                <a:cs typeface="Courier New" panose="02070309020205020404" pitchFamily="49" charset="0"/>
              </a:rPr>
              <a:t>{</a:t>
            </a:r>
            <a:endParaRPr lang="zh-CN" altLang="zh-CN" b="1" dirty="0">
              <a:solidFill>
                <a:srgbClr val="000000"/>
              </a:solidFill>
              <a:latin typeface="Courier New" panose="02070309020205020404" pitchFamily="49" charset="0"/>
              <a:cs typeface="Courier New" panose="02070309020205020404" pitchFamily="49" charset="0"/>
            </a:endParaRPr>
          </a:p>
          <a:p>
            <a:pPr marL="342900" indent="-342900">
              <a:spcBef>
                <a:spcPct val="20000"/>
              </a:spcBef>
              <a:buSzPct val="80000"/>
            </a:pPr>
            <a:r>
              <a:rPr lang="en-US" altLang="zh-CN" b="1" dirty="0">
                <a:solidFill>
                  <a:srgbClr val="000000"/>
                </a:solidFill>
                <a:latin typeface="Courier New" panose="02070309020205020404" pitchFamily="49" charset="0"/>
                <a:cs typeface="Courier New" panose="02070309020205020404" pitchFamily="49" charset="0"/>
              </a:rPr>
              <a:t>	return x*x + y*y;</a:t>
            </a:r>
            <a:endParaRPr lang="zh-CN" altLang="zh-CN" b="1" dirty="0">
              <a:solidFill>
                <a:srgbClr val="000000"/>
              </a:solidFill>
              <a:latin typeface="Courier New" panose="02070309020205020404" pitchFamily="49" charset="0"/>
              <a:cs typeface="Courier New" panose="02070309020205020404" pitchFamily="49" charset="0"/>
            </a:endParaRPr>
          </a:p>
          <a:p>
            <a:pPr marL="342900" indent="-342900">
              <a:spcBef>
                <a:spcPct val="20000"/>
              </a:spcBef>
              <a:buSzPct val="80000"/>
            </a:pPr>
            <a:r>
              <a:rPr lang="en-US" altLang="zh-CN" b="1" dirty="0">
                <a:solidFill>
                  <a:srgbClr val="000000"/>
                </a:solidFill>
                <a:latin typeface="Courier New" panose="02070309020205020404" pitchFamily="49" charset="0"/>
                <a:cs typeface="Courier New" panose="02070309020205020404" pitchFamily="49" charset="0"/>
              </a:rPr>
              <a:t>}</a:t>
            </a:r>
            <a:endParaRPr lang="zh-CN" altLang="zh-CN" b="1" dirty="0">
              <a:solidFill>
                <a:srgbClr val="000000"/>
              </a:solidFill>
              <a:latin typeface="Courier New" panose="02070309020205020404" pitchFamily="49" charset="0"/>
              <a:cs typeface="Courier New" panose="02070309020205020404" pitchFamily="49" charset="0"/>
            </a:endParaRPr>
          </a:p>
        </p:txBody>
      </p:sp>
      <p:sp>
        <p:nvSpPr>
          <p:cNvPr id="10245"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4CB16F99-86D6-4A7E-9708-456A721BCA54}" type="slidenum">
              <a:rPr lang="en-US" altLang="zh-CN" sz="1200">
                <a:ea typeface="楷体_GB2312" pitchFamily="49" charset="-122"/>
              </a:rPr>
              <a:pPr algn="r" eaLnBrk="1" hangingPunct="1"/>
              <a:t>84</a:t>
            </a:fld>
            <a:endParaRPr lang="en-US" altLang="zh-CN" sz="1200">
              <a:ea typeface="楷体_GB2312" pitchFamily="49" charset="-122"/>
            </a:endParaRPr>
          </a:p>
        </p:txBody>
      </p:sp>
      <p:sp>
        <p:nvSpPr>
          <p:cNvPr id="4" name="矩形 3">
            <a:extLst>
              <a:ext uri="{FF2B5EF4-FFF2-40B4-BE49-F238E27FC236}">
                <a16:creationId xmlns:a16="http://schemas.microsoft.com/office/drawing/2014/main" id="{3CE324EB-B305-4834-BEA2-A53F87A30E01}"/>
              </a:ext>
            </a:extLst>
          </p:cNvPr>
          <p:cNvSpPr/>
          <p:nvPr/>
        </p:nvSpPr>
        <p:spPr>
          <a:xfrm>
            <a:off x="384691" y="3107180"/>
            <a:ext cx="9984383" cy="2308324"/>
          </a:xfrm>
          <a:prstGeom prst="rect">
            <a:avLst/>
          </a:prstGeom>
          <a:ln>
            <a:solidFill>
              <a:schemeClr val="tx1"/>
            </a:solidFill>
          </a:ln>
        </p:spPr>
        <p:txBody>
          <a:bodyPr wrap="square">
            <a:spAutoFit/>
          </a:bodyPr>
          <a:lstStyle/>
          <a:p>
            <a:pPr marL="0" indent="0" eaLnBrk="1" hangingPunct="1">
              <a:buNone/>
            </a:pPr>
            <a:r>
              <a:rPr lang="en-US" altLang="zh-CN" dirty="0" err="1">
                <a:latin typeface="Courier New" pitchFamily="49" charset="0"/>
                <a:cs typeface="Courier New" pitchFamily="49" charset="0"/>
              </a:rPr>
              <a:t>i</a:t>
            </a:r>
            <a:r>
              <a:rPr lang="fr-FR" altLang="zh-CN" dirty="0">
                <a:latin typeface="Courier New" pitchFamily="49" charset="0"/>
                <a:cs typeface="Courier New" pitchFamily="49" charset="0"/>
              </a:rPr>
              <a:t>nt main()</a:t>
            </a:r>
            <a:endParaRPr lang="zh-CN" altLang="zh-CN" dirty="0">
              <a:latin typeface="Courier New" pitchFamily="49" charset="0"/>
              <a:cs typeface="Courier New" pitchFamily="49" charset="0"/>
            </a:endParaRPr>
          </a:p>
          <a:p>
            <a:pPr marL="0" indent="0" eaLnBrk="1" hangingPunct="1">
              <a:buNone/>
            </a:pPr>
            <a:r>
              <a:rPr lang="fr-FR"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0" indent="0" eaLnBrk="1" hangingPunct="1">
              <a:buNone/>
            </a:pPr>
            <a:r>
              <a:rPr lang="fr-FR" altLang="zh-CN" dirty="0">
                <a:latin typeface="Courier New" pitchFamily="49" charset="0"/>
                <a:cs typeface="Courier New" pitchFamily="49" charset="0"/>
              </a:rPr>
              <a:t>	</a:t>
            </a:r>
            <a:r>
              <a:rPr lang="en-US" altLang="zh-CN" dirty="0">
                <a:latin typeface="Courier New" pitchFamily="49" charset="0"/>
                <a:cs typeface="Courier New" pitchFamily="49" charset="0"/>
              </a:rPr>
              <a:t>int</a:t>
            </a:r>
            <a:r>
              <a:rPr lang="fr-FR" altLang="zh-CN" dirty="0">
                <a:latin typeface="Courier New" pitchFamily="49" charset="0"/>
                <a:cs typeface="Courier New" pitchFamily="49" charset="0"/>
              </a:rPr>
              <a:t> m, n;</a:t>
            </a:r>
            <a:endParaRPr lang="zh-CN" altLang="zh-CN" dirty="0">
              <a:latin typeface="Courier New" pitchFamily="49" charset="0"/>
              <a:cs typeface="Courier New" pitchFamily="49" charset="0"/>
            </a:endParaRPr>
          </a:p>
          <a:p>
            <a:pPr marL="0" indent="0" eaLnBrk="1" hangingPunct="1">
              <a:buNone/>
            </a:pPr>
            <a:r>
              <a:rPr lang="fr-FR" altLang="zh-CN" dirty="0">
                <a:latin typeface="Courier New" pitchFamily="49" charset="0"/>
                <a:cs typeface="Courier New" pitchFamily="49" charset="0"/>
              </a:rPr>
              <a:t>	scanf("%d%d", &amp;m, &amp;n);</a:t>
            </a:r>
            <a:endParaRPr lang="zh-CN" altLang="zh-CN" dirty="0">
              <a:latin typeface="Courier New" pitchFamily="49" charset="0"/>
              <a:cs typeface="Courier New" pitchFamily="49" charset="0"/>
            </a:endParaRPr>
          </a:p>
          <a:p>
            <a:pPr marL="0" indent="0" eaLnBrk="1" hangingPunct="1">
              <a:buNone/>
            </a:pPr>
            <a:r>
              <a:rPr lang="fr-FR" altLang="zh-CN" dirty="0">
                <a:latin typeface="Courier New" pitchFamily="49" charset="0"/>
                <a:cs typeface="Courier New" pitchFamily="49" charset="0"/>
              </a:rPr>
              <a:t>	printf("%f", 1.0/</a:t>
            </a:r>
            <a:r>
              <a:rPr lang="fr-FR" altLang="zh-CN" dirty="0">
                <a:solidFill>
                  <a:srgbClr val="FF0000"/>
                </a:solidFill>
                <a:latin typeface="Courier New" pitchFamily="49" charset="0"/>
                <a:cs typeface="Courier New" pitchFamily="49" charset="0"/>
              </a:rPr>
              <a:t>QSum(m+n, m-n)</a:t>
            </a:r>
            <a:r>
              <a:rPr lang="fr-F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0" indent="0" eaLnBrk="1" hangingPunct="1">
              <a:buNone/>
            </a:pPr>
            <a:r>
              <a:rPr lang="fr-FR"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p:txBody>
      </p:sp>
      <p:sp>
        <p:nvSpPr>
          <p:cNvPr id="13" name="矩形 12">
            <a:extLst>
              <a:ext uri="{FF2B5EF4-FFF2-40B4-BE49-F238E27FC236}">
                <a16:creationId xmlns:a16="http://schemas.microsoft.com/office/drawing/2014/main" id="{F91EEE63-18D3-4399-9818-2EEA4C933CAA}"/>
              </a:ext>
            </a:extLst>
          </p:cNvPr>
          <p:cNvSpPr>
            <a:spLocks noChangeArrowheads="1"/>
          </p:cNvSpPr>
          <p:nvPr/>
        </p:nvSpPr>
        <p:spPr bwMode="auto">
          <a:xfrm>
            <a:off x="1324675" y="5021015"/>
            <a:ext cx="8640961" cy="523220"/>
          </a:xfrm>
          <a:prstGeom prst="rect">
            <a:avLst/>
          </a:prstGeom>
          <a:solidFill>
            <a:schemeClr val="bg1"/>
          </a:solidFill>
          <a:ln w="9525">
            <a:solidFill>
              <a:schemeClr val="tx1"/>
            </a:solidFill>
            <a:miter lim="800000"/>
            <a:headEnd/>
            <a:tailEnd/>
          </a:ln>
        </p:spPr>
        <p:txBody>
          <a:bodyPr wrap="square">
            <a:spAutoFit/>
          </a:bodyPr>
          <a:lstStyle/>
          <a:p>
            <a:pPr eaLnBrk="1" hangingPunct="1"/>
            <a:r>
              <a:rPr lang="fr-FR" altLang="zh-CN" b="1" dirty="0">
                <a:latin typeface="Courier New" pitchFamily="49" charset="0"/>
                <a:cs typeface="Courier New" pitchFamily="49" charset="0"/>
              </a:rPr>
              <a:t>printf("%f", 1.0/</a:t>
            </a:r>
            <a:r>
              <a:rPr lang="en-US" altLang="zh-CN" sz="2800" b="1" dirty="0">
                <a:solidFill>
                  <a:srgbClr val="FF0000"/>
                </a:solidFill>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m+n</a:t>
            </a:r>
            <a:r>
              <a:rPr lang="pt-BR"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m+n</a:t>
            </a:r>
            <a:r>
              <a:rPr lang="pt-BR"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fr-FR" altLang="zh-CN" b="1" dirty="0">
                <a:latin typeface="Courier New" pitchFamily="49" charset="0"/>
                <a:cs typeface="Courier New" pitchFamily="49" charset="0"/>
              </a:rPr>
              <a:t>m</a:t>
            </a:r>
            <a:r>
              <a:rPr lang="pt-BR" altLang="zh-CN" b="1" dirty="0">
                <a:latin typeface="Courier New" pitchFamily="49" charset="0"/>
                <a:cs typeface="Courier New" pitchFamily="49" charset="0"/>
              </a:rPr>
              <a:t>-n</a:t>
            </a:r>
            <a:r>
              <a:rPr lang="pt-BR" altLang="zh-CN" b="1" dirty="0">
                <a:solidFill>
                  <a:srgbClr val="FF0000"/>
                </a:solidFill>
                <a:latin typeface="Courier New" pitchFamily="49" charset="0"/>
                <a:cs typeface="Courier New" pitchFamily="49" charset="0"/>
              </a:rPr>
              <a:t>)</a:t>
            </a:r>
            <a:r>
              <a:rPr lang="pt-BR"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pt-BR" altLang="zh-CN" b="1" dirty="0">
                <a:latin typeface="Courier New" pitchFamily="49" charset="0"/>
                <a:cs typeface="Courier New" pitchFamily="49" charset="0"/>
              </a:rPr>
              <a:t>m-n</a:t>
            </a:r>
            <a:r>
              <a:rPr lang="pt-BR" altLang="zh-CN" b="1" dirty="0">
                <a:solidFill>
                  <a:srgbClr val="FF0000"/>
                </a:solidFill>
                <a:latin typeface="Courier New" pitchFamily="49" charset="0"/>
                <a:cs typeface="Courier New" pitchFamily="49" charset="0"/>
              </a:rPr>
              <a:t>)</a:t>
            </a:r>
            <a:r>
              <a:rPr lang="pt-BR" altLang="zh-CN" sz="2800" b="1" dirty="0">
                <a:solidFill>
                  <a:srgbClr val="FF0000"/>
                </a:solidFill>
                <a:latin typeface="Courier New" pitchFamily="49" charset="0"/>
                <a:cs typeface="Courier New" pitchFamily="49" charset="0"/>
              </a:rPr>
              <a:t>)</a:t>
            </a:r>
            <a:r>
              <a:rPr lang="pt-BR" altLang="zh-CN" b="1" dirty="0">
                <a:latin typeface="Courier New" pitchFamily="49" charset="0"/>
                <a:cs typeface="Courier New" pitchFamily="49" charset="0"/>
              </a:rPr>
              <a:t>)</a:t>
            </a:r>
            <a:r>
              <a:rPr lang="fr-FR"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Tree>
    <p:extLst>
      <p:ext uri="{BB962C8B-B14F-4D97-AF65-F5344CB8AC3E}">
        <p14:creationId xmlns:p14="http://schemas.microsoft.com/office/powerpoint/2010/main" val="13321499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6"/>
          <p:cNvSpPr>
            <a:spLocks noGrp="1"/>
          </p:cNvSpPr>
          <p:nvPr>
            <p:ph type="title"/>
          </p:nvPr>
        </p:nvSpPr>
        <p:spPr/>
        <p:txBody>
          <a:bodyPr/>
          <a:lstStyle/>
          <a:p>
            <a:r>
              <a:rPr lang="zh-CN" altLang="en-US" dirty="0"/>
              <a:t>条件编译</a:t>
            </a:r>
          </a:p>
        </p:txBody>
      </p:sp>
      <p:sp>
        <p:nvSpPr>
          <p:cNvPr id="650244" name="Text Box 4"/>
          <p:cNvSpPr txBox="1">
            <a:spLocks noChangeArrowheads="1"/>
          </p:cNvSpPr>
          <p:nvPr/>
        </p:nvSpPr>
        <p:spPr bwMode="auto">
          <a:xfrm>
            <a:off x="233369" y="1752200"/>
            <a:ext cx="2224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1113">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indent="0" eaLnBrk="1" hangingPunct="1">
              <a:spcBef>
                <a:spcPts val="0"/>
              </a:spcBef>
              <a:buClr>
                <a:schemeClr val="tx1"/>
              </a:buClr>
            </a:pPr>
            <a:r>
              <a:rPr lang="en-US" altLang="zh-CN" b="1"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#define ABC</a:t>
            </a:r>
          </a:p>
        </p:txBody>
      </p:sp>
      <p:sp>
        <p:nvSpPr>
          <p:cNvPr id="15365"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252E695C-46B9-42F5-93FB-F48EC39B102F}" type="slidenum">
              <a:rPr lang="en-US" altLang="zh-CN" sz="1200">
                <a:ea typeface="楷体_GB2312" pitchFamily="49" charset="-122"/>
              </a:rPr>
              <a:pPr algn="r" eaLnBrk="1" hangingPunct="1"/>
              <a:t>85</a:t>
            </a:fld>
            <a:endParaRPr lang="en-US" altLang="zh-CN" sz="1200">
              <a:ea typeface="楷体_GB2312" pitchFamily="49" charset="-122"/>
            </a:endParaRPr>
          </a:p>
        </p:txBody>
      </p:sp>
      <p:sp>
        <p:nvSpPr>
          <p:cNvPr id="6" name="矩形 5">
            <a:extLst>
              <a:ext uri="{FF2B5EF4-FFF2-40B4-BE49-F238E27FC236}">
                <a16:creationId xmlns:a16="http://schemas.microsoft.com/office/drawing/2014/main" id="{99163E23-0DE1-43E8-A7D3-263924EB5232}"/>
              </a:ext>
            </a:extLst>
          </p:cNvPr>
          <p:cNvSpPr>
            <a:spLocks noChangeArrowheads="1"/>
          </p:cNvSpPr>
          <p:nvPr/>
        </p:nvSpPr>
        <p:spPr bwMode="auto">
          <a:xfrm>
            <a:off x="2269781" y="2393885"/>
            <a:ext cx="3290618"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a:latin typeface="Courier New" panose="02070309020205020404" pitchFamily="49" charset="0"/>
                <a:ea typeface="华文中宋" panose="02010600040101010101" pitchFamily="2" charset="-122"/>
                <a:cs typeface="Courier New" panose="02070309020205020404" pitchFamily="49" charset="0"/>
              </a:rPr>
              <a:t>#if defined(ABC)</a:t>
            </a:r>
          </a:p>
        </p:txBody>
      </p:sp>
      <p:sp>
        <p:nvSpPr>
          <p:cNvPr id="2" name="矩形 1">
            <a:extLst>
              <a:ext uri="{FF2B5EF4-FFF2-40B4-BE49-F238E27FC236}">
                <a16:creationId xmlns:a16="http://schemas.microsoft.com/office/drawing/2014/main" id="{DB1715A8-6C9F-4D75-A746-AD6488EC51DD}"/>
              </a:ext>
            </a:extLst>
          </p:cNvPr>
          <p:cNvSpPr/>
          <p:nvPr/>
        </p:nvSpPr>
        <p:spPr>
          <a:xfrm>
            <a:off x="246399" y="2494924"/>
            <a:ext cx="4151647" cy="2677656"/>
          </a:xfrm>
          <a:prstGeom prst="rect">
            <a:avLst/>
          </a:prstGeom>
        </p:spPr>
        <p:txBody>
          <a:bodyPr wrap="square">
            <a:spAutoFit/>
          </a:bodyPr>
          <a:lstStyle/>
          <a:p>
            <a:pPr marL="0" lvl="1">
              <a:spcBef>
                <a:spcPts val="0"/>
              </a:spcBef>
              <a:buFont typeface="Wingdings" pitchFamily="2" charset="2"/>
              <a:buNone/>
            </a:pPr>
            <a:r>
              <a:rPr lang="en-US" altLang="zh-CN" b="1" dirty="0">
                <a:latin typeface="Courier New" panose="02070309020205020404" pitchFamily="49" charset="0"/>
                <a:ea typeface="华文中宋" panose="02010600040101010101" pitchFamily="2" charset="-122"/>
                <a:cs typeface="Courier New" panose="02070309020205020404" pitchFamily="49" charset="0"/>
              </a:rPr>
              <a:t>#ifdef </a:t>
            </a:r>
            <a:r>
              <a:rPr lang="en-US" altLang="zh-CN" dirty="0">
                <a:latin typeface="Courier New" panose="02070309020205020404" pitchFamily="49" charset="0"/>
                <a:ea typeface="华文中宋" panose="02010600040101010101" pitchFamily="2" charset="-122"/>
                <a:cs typeface="Courier New" panose="02070309020205020404" pitchFamily="49" charset="0"/>
              </a:rPr>
              <a:t>ABC</a:t>
            </a: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	&lt;</a:t>
            </a:r>
            <a:r>
              <a:rPr lang="zh-CN" altLang="en-US" dirty="0">
                <a:latin typeface="Courier New" panose="02070309020205020404" pitchFamily="49" charset="0"/>
                <a:ea typeface="华文中宋" panose="02010600040101010101" pitchFamily="2" charset="-122"/>
                <a:cs typeface="Courier New" panose="02070309020205020404" pitchFamily="49" charset="0"/>
              </a:rPr>
              <a:t>代码片段</a:t>
            </a:r>
            <a:r>
              <a:rPr lang="en-US" altLang="zh-CN" dirty="0">
                <a:latin typeface="Courier New" panose="02070309020205020404" pitchFamily="49" charset="0"/>
                <a:ea typeface="华文中宋" panose="02010600040101010101" pitchFamily="2" charset="-122"/>
                <a:cs typeface="Courier New" panose="02070309020205020404" pitchFamily="49" charset="0"/>
              </a:rPr>
              <a:t>1&gt; </a:t>
            </a:r>
            <a:r>
              <a:rPr lang="zh-CN" altLang="en-US" dirty="0">
                <a:latin typeface="Courier New" panose="02070309020205020404" pitchFamily="49" charset="0"/>
                <a:ea typeface="华文中宋" panose="02010600040101010101" pitchFamily="2" charset="-122"/>
                <a:cs typeface="Courier New" panose="02070309020205020404" pitchFamily="49" charset="0"/>
              </a:rPr>
              <a:t> </a:t>
            </a: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#else</a:t>
            </a: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	&lt;</a:t>
            </a:r>
            <a:r>
              <a:rPr lang="zh-CN" altLang="en-US" dirty="0">
                <a:latin typeface="Courier New" panose="02070309020205020404" pitchFamily="49" charset="0"/>
                <a:ea typeface="华文中宋" panose="02010600040101010101" pitchFamily="2" charset="-122"/>
                <a:cs typeface="Courier New" panose="02070309020205020404" pitchFamily="49" charset="0"/>
              </a:rPr>
              <a:t>代码片段</a:t>
            </a:r>
            <a:r>
              <a:rPr lang="en-US" altLang="zh-CN" dirty="0">
                <a:latin typeface="Courier New" panose="02070309020205020404" pitchFamily="49" charset="0"/>
                <a:ea typeface="华文中宋" panose="02010600040101010101" pitchFamily="2" charset="-122"/>
                <a:cs typeface="Courier New" panose="02070309020205020404" pitchFamily="49" charset="0"/>
              </a:rPr>
              <a:t>2&gt; </a:t>
            </a:r>
            <a:r>
              <a:rPr lang="zh-CN" altLang="en-US" dirty="0">
                <a:latin typeface="Courier New" panose="02070309020205020404" pitchFamily="49" charset="0"/>
                <a:ea typeface="华文中宋" panose="02010600040101010101" pitchFamily="2" charset="-122"/>
                <a:cs typeface="Courier New" panose="02070309020205020404" pitchFamily="49" charset="0"/>
              </a:rPr>
              <a:t>  </a:t>
            </a:r>
            <a:endParaRPr lang="en-US" altLang="zh-CN" dirty="0">
              <a:latin typeface="Courier New" panose="02070309020205020404" pitchFamily="49" charset="0"/>
              <a:ea typeface="华文中宋" panose="02010600040101010101" pitchFamily="2" charset="-122"/>
              <a:cs typeface="Courier New" panose="02070309020205020404" pitchFamily="49" charset="0"/>
            </a:endParaRPr>
          </a:p>
          <a:p>
            <a:pPr marL="0" lvl="1">
              <a:spcBef>
                <a:spcPts val="0"/>
              </a:spcBef>
              <a:buFont typeface="Wingdings" pitchFamily="2" charset="2"/>
              <a:buNone/>
            </a:pPr>
            <a:r>
              <a:rPr lang="en-US" altLang="zh-CN" b="1" dirty="0">
                <a:latin typeface="Courier New" panose="02070309020205020404" pitchFamily="49" charset="0"/>
                <a:ea typeface="华文中宋" panose="02010600040101010101" pitchFamily="2" charset="-122"/>
                <a:cs typeface="Courier New" panose="02070309020205020404" pitchFamily="49" charset="0"/>
              </a:rPr>
              <a:t>#endif</a:t>
            </a:r>
          </a:p>
          <a:p>
            <a:pPr marL="0" lvl="1">
              <a:spcBef>
                <a:spcPts val="0"/>
              </a:spcBef>
              <a:buFont typeface="Wingdings" pitchFamily="2" charset="2"/>
              <a:buNone/>
            </a:pPr>
            <a:endParaRPr lang="en-US" altLang="zh-CN" dirty="0">
              <a:latin typeface="Courier New" panose="02070309020205020404" pitchFamily="49" charset="0"/>
              <a:ea typeface="华文中宋" panose="02010600040101010101" pitchFamily="2" charset="-122"/>
              <a:cs typeface="Courier New" panose="02070309020205020404" pitchFamily="49" charset="0"/>
            </a:endParaRP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	&lt;</a:t>
            </a:r>
            <a:r>
              <a:rPr lang="zh-CN" altLang="en-US" dirty="0">
                <a:latin typeface="Courier New" panose="02070309020205020404" pitchFamily="49" charset="0"/>
                <a:ea typeface="华文中宋" panose="02010600040101010101" pitchFamily="2" charset="-122"/>
                <a:cs typeface="Courier New" panose="02070309020205020404" pitchFamily="49" charset="0"/>
              </a:rPr>
              <a:t>其余代码</a:t>
            </a:r>
            <a:r>
              <a:rPr lang="en-US" altLang="zh-CN" dirty="0">
                <a:latin typeface="Courier New" panose="02070309020205020404" pitchFamily="49" charset="0"/>
                <a:ea typeface="华文中宋" panose="02010600040101010101" pitchFamily="2" charset="-122"/>
                <a:cs typeface="Courier New" panose="02070309020205020404" pitchFamily="49" charset="0"/>
              </a:rPr>
              <a:t>&gt;</a:t>
            </a:r>
            <a:endParaRPr lang="zh-CN" altLang="en-US"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3" name="矩形 2">
            <a:extLst>
              <a:ext uri="{FF2B5EF4-FFF2-40B4-BE49-F238E27FC236}">
                <a16:creationId xmlns:a16="http://schemas.microsoft.com/office/drawing/2014/main" id="{C62E405F-1466-4358-A582-8D17F049CADD}"/>
              </a:ext>
            </a:extLst>
          </p:cNvPr>
          <p:cNvSpPr/>
          <p:nvPr/>
        </p:nvSpPr>
        <p:spPr>
          <a:xfrm>
            <a:off x="289561" y="5172580"/>
            <a:ext cx="2028119" cy="461665"/>
          </a:xfrm>
          <a:prstGeom prst="rect">
            <a:avLst/>
          </a:prstGeom>
        </p:spPr>
        <p:txBody>
          <a:bodyPr wrap="none">
            <a:spAutoFit/>
          </a:bodyPr>
          <a:lstStyle/>
          <a:p>
            <a:pPr marL="0" lvl="1">
              <a:spcBef>
                <a:spcPts val="0"/>
              </a:spcBef>
            </a:pPr>
            <a:r>
              <a:rPr lang="it-IT" altLang="zh-CN" b="1" dirty="0">
                <a:latin typeface="Courier New" panose="02070309020205020404" pitchFamily="49" charset="0"/>
                <a:ea typeface="华文中宋" panose="02010600040101010101" pitchFamily="2" charset="-122"/>
                <a:cs typeface="Courier New" panose="02070309020205020404" pitchFamily="49" charset="0"/>
              </a:rPr>
              <a:t>#</a:t>
            </a:r>
            <a:r>
              <a:rPr lang="it-IT" altLang="zh-CN" b="1"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un</a:t>
            </a:r>
            <a:r>
              <a:rPr lang="it-IT" altLang="zh-CN" b="1" dirty="0">
                <a:latin typeface="Courier New" panose="02070309020205020404" pitchFamily="49" charset="0"/>
                <a:ea typeface="华文中宋" panose="02010600040101010101" pitchFamily="2" charset="-122"/>
                <a:cs typeface="Courier New" panose="02070309020205020404" pitchFamily="49" charset="0"/>
              </a:rPr>
              <a:t>def ABC</a:t>
            </a:r>
          </a:p>
        </p:txBody>
      </p:sp>
      <p:sp>
        <p:nvSpPr>
          <p:cNvPr id="11" name="矩形 10">
            <a:extLst>
              <a:ext uri="{FF2B5EF4-FFF2-40B4-BE49-F238E27FC236}">
                <a16:creationId xmlns:a16="http://schemas.microsoft.com/office/drawing/2014/main" id="{C27BCEEB-BDAD-4CC4-BC50-6709BDF29A52}"/>
              </a:ext>
            </a:extLst>
          </p:cNvPr>
          <p:cNvSpPr/>
          <p:nvPr/>
        </p:nvSpPr>
        <p:spPr>
          <a:xfrm>
            <a:off x="5690161" y="1790107"/>
            <a:ext cx="2952000" cy="3785652"/>
          </a:xfrm>
          <a:prstGeom prst="rect">
            <a:avLst/>
          </a:prstGeom>
          <a:ln>
            <a:solidFill>
              <a:schemeClr val="tx1"/>
            </a:solidFill>
          </a:ln>
        </p:spPr>
        <p:txBody>
          <a:bodyPr wrap="square">
            <a:spAutoFit/>
          </a:bodyPr>
          <a:lstStyle/>
          <a:p>
            <a:pPr marL="0" lvl="1">
              <a:spcBef>
                <a:spcPts val="0"/>
              </a:spcBef>
            </a:pPr>
            <a:r>
              <a:rPr lang="en-US" altLang="zh-CN" b="1"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#define ABC</a:t>
            </a:r>
          </a:p>
          <a:p>
            <a:pPr marL="0" lvl="1">
              <a:spcBef>
                <a:spcPts val="0"/>
              </a:spcBef>
            </a:pPr>
            <a:endParaRPr lang="en-US" altLang="zh-CN" b="1" dirty="0">
              <a:solidFill>
                <a:srgbClr val="FF0000"/>
              </a:solidFill>
              <a:latin typeface="Courier New" panose="02070309020205020404" pitchFamily="49" charset="0"/>
              <a:ea typeface="华文中宋" panose="02010600040101010101" pitchFamily="2" charset="-122"/>
              <a:cs typeface="Courier New" panose="02070309020205020404" pitchFamily="49" charset="0"/>
            </a:endParaRPr>
          </a:p>
          <a:p>
            <a:pPr marL="0" lvl="1">
              <a:spcBef>
                <a:spcPts val="0"/>
              </a:spcBef>
              <a:buFont typeface="Wingdings" pitchFamily="2" charset="2"/>
              <a:buNone/>
            </a:pPr>
            <a:r>
              <a:rPr lang="en-US" altLang="zh-CN" b="1" dirty="0">
                <a:latin typeface="Courier New" panose="02070309020205020404" pitchFamily="49" charset="0"/>
                <a:ea typeface="华文中宋" panose="02010600040101010101" pitchFamily="2" charset="-122"/>
                <a:cs typeface="Courier New" panose="02070309020205020404" pitchFamily="49" charset="0"/>
              </a:rPr>
              <a:t>#</a:t>
            </a:r>
            <a:r>
              <a:rPr lang="en-US" altLang="zh-CN" b="1" dirty="0" err="1">
                <a:latin typeface="Courier New" panose="02070309020205020404" pitchFamily="49" charset="0"/>
                <a:ea typeface="华文中宋" panose="02010600040101010101" pitchFamily="2" charset="-122"/>
                <a:cs typeface="Courier New" panose="02070309020205020404" pitchFamily="49" charset="0"/>
              </a:rPr>
              <a:t>if</a:t>
            </a:r>
            <a:r>
              <a:rPr lang="en-US" altLang="zh-CN" b="1" dirty="0" err="1">
                <a:solidFill>
                  <a:srgbClr val="FF0000"/>
                </a:solidFill>
                <a:latin typeface="Courier New" panose="02070309020205020404" pitchFamily="49" charset="0"/>
                <a:ea typeface="华文中宋" panose="02010600040101010101" pitchFamily="2" charset="-122"/>
                <a:cs typeface="Courier New" panose="02070309020205020404" pitchFamily="49" charset="0"/>
              </a:rPr>
              <a:t>n</a:t>
            </a:r>
            <a:r>
              <a:rPr lang="en-US" altLang="zh-CN" b="1" dirty="0" err="1">
                <a:latin typeface="Courier New" panose="02070309020205020404" pitchFamily="49" charset="0"/>
                <a:ea typeface="华文中宋" panose="02010600040101010101" pitchFamily="2" charset="-122"/>
                <a:cs typeface="Courier New" panose="02070309020205020404" pitchFamily="49" charset="0"/>
              </a:rPr>
              <a:t>def</a:t>
            </a:r>
            <a:r>
              <a:rPr lang="en-US" altLang="zh-CN" b="1" dirty="0">
                <a:latin typeface="Courier New" panose="02070309020205020404" pitchFamily="49" charset="0"/>
                <a:ea typeface="华文中宋" panose="02010600040101010101" pitchFamily="2" charset="-122"/>
                <a:cs typeface="Courier New" panose="02070309020205020404" pitchFamily="49" charset="0"/>
              </a:rPr>
              <a:t> </a:t>
            </a:r>
            <a:r>
              <a:rPr lang="en-US" altLang="zh-CN" dirty="0">
                <a:latin typeface="Courier New" panose="02070309020205020404" pitchFamily="49" charset="0"/>
                <a:ea typeface="华文中宋" panose="02010600040101010101" pitchFamily="2" charset="-122"/>
                <a:cs typeface="Courier New" panose="02070309020205020404" pitchFamily="49" charset="0"/>
              </a:rPr>
              <a:t>ABC</a:t>
            </a: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	&lt;</a:t>
            </a:r>
            <a:r>
              <a:rPr lang="zh-CN" altLang="en-US" dirty="0">
                <a:latin typeface="Courier New" panose="02070309020205020404" pitchFamily="49" charset="0"/>
                <a:ea typeface="华文中宋" panose="02010600040101010101" pitchFamily="2" charset="-122"/>
                <a:cs typeface="Courier New" panose="02070309020205020404" pitchFamily="49" charset="0"/>
              </a:rPr>
              <a:t>代码片段</a:t>
            </a:r>
            <a:r>
              <a:rPr lang="en-US" altLang="zh-CN" dirty="0">
                <a:latin typeface="Courier New" panose="02070309020205020404" pitchFamily="49" charset="0"/>
                <a:ea typeface="华文中宋" panose="02010600040101010101" pitchFamily="2" charset="-122"/>
                <a:cs typeface="Courier New" panose="02070309020205020404" pitchFamily="49" charset="0"/>
              </a:rPr>
              <a:t>1&gt; </a:t>
            </a:r>
            <a:r>
              <a:rPr lang="zh-CN" altLang="en-US" dirty="0">
                <a:latin typeface="Courier New" panose="02070309020205020404" pitchFamily="49" charset="0"/>
                <a:ea typeface="华文中宋" panose="02010600040101010101" pitchFamily="2" charset="-122"/>
                <a:cs typeface="Courier New" panose="02070309020205020404" pitchFamily="49" charset="0"/>
              </a:rPr>
              <a:t> </a:t>
            </a: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#else</a:t>
            </a: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	&lt;</a:t>
            </a:r>
            <a:r>
              <a:rPr lang="zh-CN" altLang="en-US" dirty="0">
                <a:latin typeface="Courier New" panose="02070309020205020404" pitchFamily="49" charset="0"/>
                <a:ea typeface="华文中宋" panose="02010600040101010101" pitchFamily="2" charset="-122"/>
                <a:cs typeface="Courier New" panose="02070309020205020404" pitchFamily="49" charset="0"/>
              </a:rPr>
              <a:t>代码片段</a:t>
            </a:r>
            <a:r>
              <a:rPr lang="en-US" altLang="zh-CN" dirty="0">
                <a:latin typeface="Courier New" panose="02070309020205020404" pitchFamily="49" charset="0"/>
                <a:ea typeface="华文中宋" panose="02010600040101010101" pitchFamily="2" charset="-122"/>
                <a:cs typeface="Courier New" panose="02070309020205020404" pitchFamily="49" charset="0"/>
              </a:rPr>
              <a:t>2&gt; </a:t>
            </a:r>
            <a:r>
              <a:rPr lang="zh-CN" altLang="en-US" dirty="0">
                <a:latin typeface="Courier New" panose="02070309020205020404" pitchFamily="49" charset="0"/>
                <a:ea typeface="华文中宋" panose="02010600040101010101" pitchFamily="2" charset="-122"/>
                <a:cs typeface="Courier New" panose="02070309020205020404" pitchFamily="49" charset="0"/>
              </a:rPr>
              <a:t>   </a:t>
            </a:r>
          </a:p>
          <a:p>
            <a:pPr marL="0" lvl="1">
              <a:spcBef>
                <a:spcPts val="0"/>
              </a:spcBef>
              <a:buFont typeface="Wingdings" pitchFamily="2" charset="2"/>
              <a:buNone/>
            </a:pPr>
            <a:r>
              <a:rPr lang="en-US" altLang="zh-CN" b="1" dirty="0">
                <a:latin typeface="Courier New" panose="02070309020205020404" pitchFamily="49" charset="0"/>
                <a:ea typeface="华文中宋" panose="02010600040101010101" pitchFamily="2" charset="-122"/>
                <a:cs typeface="Courier New" panose="02070309020205020404" pitchFamily="49" charset="0"/>
              </a:rPr>
              <a:t>#endif</a:t>
            </a:r>
          </a:p>
          <a:p>
            <a:pPr marL="0" lvl="1">
              <a:spcBef>
                <a:spcPts val="0"/>
              </a:spcBef>
              <a:buFont typeface="Wingdings" pitchFamily="2" charset="2"/>
              <a:buNone/>
            </a:pPr>
            <a:endParaRPr lang="en-US" altLang="zh-CN" dirty="0">
              <a:latin typeface="Courier New" panose="02070309020205020404" pitchFamily="49" charset="0"/>
              <a:ea typeface="华文中宋" panose="02010600040101010101" pitchFamily="2" charset="-122"/>
              <a:cs typeface="Courier New" panose="02070309020205020404" pitchFamily="49" charset="0"/>
            </a:endParaRPr>
          </a:p>
          <a:p>
            <a:pPr marL="0" lvl="1">
              <a:spcBef>
                <a:spcPts val="0"/>
              </a:spcBef>
              <a:buFont typeface="Wingdings" pitchFamily="2" charset="2"/>
              <a:buNone/>
            </a:pPr>
            <a:r>
              <a:rPr lang="en-US" altLang="zh-CN" dirty="0">
                <a:latin typeface="Courier New" panose="02070309020205020404" pitchFamily="49" charset="0"/>
                <a:ea typeface="华文中宋" panose="02010600040101010101" pitchFamily="2" charset="-122"/>
                <a:cs typeface="Courier New" panose="02070309020205020404" pitchFamily="49" charset="0"/>
              </a:rPr>
              <a:t>	&lt;</a:t>
            </a:r>
            <a:r>
              <a:rPr lang="zh-CN" altLang="en-US" dirty="0">
                <a:latin typeface="Courier New" panose="02070309020205020404" pitchFamily="49" charset="0"/>
                <a:ea typeface="华文中宋" panose="02010600040101010101" pitchFamily="2" charset="-122"/>
                <a:cs typeface="Courier New" panose="02070309020205020404" pitchFamily="49" charset="0"/>
              </a:rPr>
              <a:t>其余代码</a:t>
            </a:r>
            <a:r>
              <a:rPr lang="en-US" altLang="zh-CN" dirty="0">
                <a:latin typeface="Courier New" panose="02070309020205020404" pitchFamily="49" charset="0"/>
                <a:ea typeface="华文中宋" panose="02010600040101010101" pitchFamily="2" charset="-122"/>
                <a:cs typeface="Courier New" panose="02070309020205020404" pitchFamily="49" charset="0"/>
              </a:rPr>
              <a:t>&gt;</a:t>
            </a:r>
          </a:p>
          <a:p>
            <a:pPr marL="0" lvl="1">
              <a:spcBef>
                <a:spcPts val="0"/>
              </a:spcBef>
            </a:pPr>
            <a:r>
              <a:rPr lang="it-IT" altLang="zh-CN" b="1" dirty="0">
                <a:latin typeface="Courier New" panose="02070309020205020404" pitchFamily="49" charset="0"/>
                <a:ea typeface="华文中宋" panose="02010600040101010101" pitchFamily="2" charset="-122"/>
                <a:cs typeface="Courier New" panose="02070309020205020404" pitchFamily="49" charset="0"/>
              </a:rPr>
              <a:t>#</a:t>
            </a:r>
            <a:r>
              <a:rPr lang="it-IT" altLang="zh-CN" b="1" dirty="0">
                <a:solidFill>
                  <a:srgbClr val="FF0000"/>
                </a:solidFill>
                <a:latin typeface="Courier New" panose="02070309020205020404" pitchFamily="49" charset="0"/>
                <a:ea typeface="华文中宋" panose="02010600040101010101" pitchFamily="2" charset="-122"/>
                <a:cs typeface="Courier New" panose="02070309020205020404" pitchFamily="49" charset="0"/>
              </a:rPr>
              <a:t>un</a:t>
            </a:r>
            <a:r>
              <a:rPr lang="it-IT" altLang="zh-CN" b="1" dirty="0">
                <a:latin typeface="Courier New" panose="02070309020205020404" pitchFamily="49" charset="0"/>
                <a:ea typeface="华文中宋" panose="02010600040101010101" pitchFamily="2" charset="-122"/>
                <a:cs typeface="Courier New" panose="02070309020205020404" pitchFamily="49" charset="0"/>
              </a:rPr>
              <a:t>def ABC</a:t>
            </a:r>
            <a:r>
              <a:rPr lang="en-US" altLang="zh-CN" dirty="0">
                <a:latin typeface="Courier New" panose="02070309020205020404" pitchFamily="49" charset="0"/>
                <a:ea typeface="华文中宋" panose="02010600040101010101" pitchFamily="2" charset="-122"/>
                <a:cs typeface="Courier New" panose="02070309020205020404" pitchFamily="49" charset="0"/>
              </a:rPr>
              <a:t> </a:t>
            </a:r>
            <a:endParaRPr lang="zh-CN" altLang="en-US" dirty="0">
              <a:latin typeface="Courier New" panose="02070309020205020404" pitchFamily="49" charset="0"/>
              <a:ea typeface="华文中宋" panose="02010600040101010101" pitchFamily="2" charset="-122"/>
              <a:cs typeface="Courier New" panose="02070309020205020404" pitchFamily="49" charset="0"/>
            </a:endParaRPr>
          </a:p>
        </p:txBody>
      </p:sp>
      <p:sp>
        <p:nvSpPr>
          <p:cNvPr id="12" name="矩形 11">
            <a:extLst>
              <a:ext uri="{FF2B5EF4-FFF2-40B4-BE49-F238E27FC236}">
                <a16:creationId xmlns:a16="http://schemas.microsoft.com/office/drawing/2014/main" id="{2A535F9E-0ABF-4DB6-8007-D092AFAEF314}"/>
              </a:ext>
            </a:extLst>
          </p:cNvPr>
          <p:cNvSpPr>
            <a:spLocks noChangeArrowheads="1"/>
          </p:cNvSpPr>
          <p:nvPr/>
        </p:nvSpPr>
        <p:spPr bwMode="auto">
          <a:xfrm>
            <a:off x="8705496" y="2479483"/>
            <a:ext cx="3456000"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dirty="0">
                <a:latin typeface="Courier New" panose="02070309020205020404" pitchFamily="49" charset="0"/>
                <a:ea typeface="华文中宋" panose="02010600040101010101" pitchFamily="2" charset="-122"/>
                <a:cs typeface="Courier New" panose="02070309020205020404" pitchFamily="49" charset="0"/>
              </a:rPr>
              <a:t>#if !defined(ABC)</a:t>
            </a:r>
            <a:endParaRPr lang="zh-CN" altLang="zh-CN" dirty="0">
              <a:latin typeface="Courier New" panose="02070309020205020404" pitchFamily="49" charset="0"/>
              <a:ea typeface="华文中宋" panose="02010600040101010101" pitchFamily="2" charset="-122"/>
              <a:cs typeface="Courier New" panose="02070309020205020404" pitchFamily="49" charset="0"/>
            </a:endParaRPr>
          </a:p>
        </p:txBody>
      </p:sp>
    </p:spTree>
    <p:extLst>
      <p:ext uri="{BB962C8B-B14F-4D97-AF65-F5344CB8AC3E}">
        <p14:creationId xmlns:p14="http://schemas.microsoft.com/office/powerpoint/2010/main" val="2780764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P spid="11" grpId="0" animBg="1"/>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z="2800" b="0" dirty="0"/>
              <a:t>用来避免重复包含头文件</a:t>
            </a:r>
          </a:p>
        </p:txBody>
      </p:sp>
      <p:sp>
        <p:nvSpPr>
          <p:cNvPr id="20484" name="TextBox 4"/>
          <p:cNvSpPr txBox="1">
            <a:spLocks noChangeArrowheads="1"/>
          </p:cNvSpPr>
          <p:nvPr/>
        </p:nvSpPr>
        <p:spPr bwMode="auto">
          <a:xfrm>
            <a:off x="6231649" y="1428750"/>
            <a:ext cx="57142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#include "module1.h"</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p:txBody>
      </p:sp>
      <p:sp>
        <p:nvSpPr>
          <p:cNvPr id="20485" name="TextBox 6"/>
          <p:cNvSpPr txBox="1">
            <a:spLocks noChangeArrowheads="1"/>
          </p:cNvSpPr>
          <p:nvPr/>
        </p:nvSpPr>
        <p:spPr bwMode="auto">
          <a:xfrm>
            <a:off x="6231648" y="3350902"/>
            <a:ext cx="571420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endParaRPr lang="en-US" altLang="zh-CN" b="1" dirty="0">
              <a:latin typeface="Courier New" pitchFamily="49" charset="0"/>
              <a:cs typeface="Courier New" pitchFamily="49" charset="0"/>
            </a:endParaRP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endParaRPr lang="en-US" altLang="zh-CN" b="1" dirty="0">
              <a:latin typeface="Courier New" pitchFamily="49" charset="0"/>
              <a:cs typeface="Courier New" pitchFamily="49" charset="0"/>
            </a:endParaRPr>
          </a:p>
        </p:txBody>
      </p:sp>
      <p:sp>
        <p:nvSpPr>
          <p:cNvPr id="2048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BAF5FF5-54A5-45B1-9574-A54EBD1236A3}" type="slidenum">
              <a:rPr lang="en-US" altLang="zh-CN" sz="1200">
                <a:ea typeface="楷体_GB2312" pitchFamily="49" charset="-122"/>
              </a:rPr>
              <a:pPr algn="r" eaLnBrk="1" hangingPunct="1"/>
              <a:t>86</a:t>
            </a:fld>
            <a:endParaRPr lang="en-US" altLang="zh-CN" sz="1200">
              <a:ea typeface="楷体_GB2312" pitchFamily="49" charset="-122"/>
            </a:endParaRPr>
          </a:p>
        </p:txBody>
      </p:sp>
      <p:sp>
        <p:nvSpPr>
          <p:cNvPr id="20488" name="矩形 2"/>
          <p:cNvSpPr>
            <a:spLocks noChangeArrowheads="1"/>
          </p:cNvSpPr>
          <p:nvPr/>
        </p:nvSpPr>
        <p:spPr bwMode="auto">
          <a:xfrm>
            <a:off x="6231649" y="9667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module2.h</a:t>
            </a:r>
          </a:p>
        </p:txBody>
      </p:sp>
      <p:sp>
        <p:nvSpPr>
          <p:cNvPr id="20489" name="矩形 3"/>
          <p:cNvSpPr>
            <a:spLocks noChangeArrowheads="1"/>
          </p:cNvSpPr>
          <p:nvPr/>
        </p:nvSpPr>
        <p:spPr bwMode="auto">
          <a:xfrm>
            <a:off x="6231649" y="2888940"/>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module1.h</a:t>
            </a:r>
          </a:p>
        </p:txBody>
      </p:sp>
      <p:sp>
        <p:nvSpPr>
          <p:cNvPr id="13" name="矩形 1">
            <a:extLst>
              <a:ext uri="{FF2B5EF4-FFF2-40B4-BE49-F238E27FC236}">
                <a16:creationId xmlns:a16="http://schemas.microsoft.com/office/drawing/2014/main" id="{5578F355-4675-485F-9271-13373ABA1872}"/>
              </a:ext>
            </a:extLst>
          </p:cNvPr>
          <p:cNvSpPr>
            <a:spLocks noChangeArrowheads="1"/>
          </p:cNvSpPr>
          <p:nvPr/>
        </p:nvSpPr>
        <p:spPr bwMode="auto">
          <a:xfrm>
            <a:off x="95250" y="966788"/>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main.cpp</a:t>
            </a:r>
          </a:p>
        </p:txBody>
      </p:sp>
      <p:sp>
        <p:nvSpPr>
          <p:cNvPr id="14" name="TextBox 3">
            <a:extLst>
              <a:ext uri="{FF2B5EF4-FFF2-40B4-BE49-F238E27FC236}">
                <a16:creationId xmlns:a16="http://schemas.microsoft.com/office/drawing/2014/main" id="{4ED2C243-254A-4FDA-B3E5-F1836EE0C95C}"/>
              </a:ext>
            </a:extLst>
          </p:cNvPr>
          <p:cNvSpPr txBox="1">
            <a:spLocks noChangeArrowheads="1"/>
          </p:cNvSpPr>
          <p:nvPr/>
        </p:nvSpPr>
        <p:spPr bwMode="auto">
          <a:xfrm>
            <a:off x="95250" y="1428750"/>
            <a:ext cx="5864225"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eaLnBrk="1" hangingPunct="1"/>
            <a:endParaRPr lang="en-US" altLang="zh-CN" b="1" dirty="0">
              <a:latin typeface="Courier New" pitchFamily="49" charset="0"/>
              <a:cs typeface="Courier New" pitchFamily="49" charset="0"/>
            </a:endParaRPr>
          </a:p>
          <a:p>
            <a:r>
              <a:rPr lang="en-US" altLang="zh-CN" b="1" dirty="0">
                <a:solidFill>
                  <a:srgbClr val="FF0000"/>
                </a:solidFill>
                <a:latin typeface="Courier New" pitchFamily="49" charset="0"/>
                <a:cs typeface="Courier New" pitchFamily="49" charset="0"/>
              </a:rPr>
              <a:t>#include "module1.h"</a:t>
            </a: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#include "module2.h"</a:t>
            </a:r>
          </a:p>
          <a:p>
            <a:endParaRPr lang="en-US" altLang="zh-CN" b="1" dirty="0">
              <a:latin typeface="Courier New" pitchFamily="49" charset="0"/>
              <a:cs typeface="Courier New" pitchFamily="49" charset="0"/>
            </a:endParaRPr>
          </a:p>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Tree>
    <p:extLst>
      <p:ext uri="{BB962C8B-B14F-4D97-AF65-F5344CB8AC3E}">
        <p14:creationId xmlns:p14="http://schemas.microsoft.com/office/powerpoint/2010/main" val="36592030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8" grpId="0"/>
      <p:bldP spid="13" grpId="0"/>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4"/>
          <p:cNvSpPr txBox="1">
            <a:spLocks noChangeArrowheads="1"/>
          </p:cNvSpPr>
          <p:nvPr/>
        </p:nvSpPr>
        <p:spPr bwMode="auto">
          <a:xfrm>
            <a:off x="6231649" y="1428750"/>
            <a:ext cx="57142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#include "module1.h"</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p:txBody>
      </p:sp>
      <p:sp>
        <p:nvSpPr>
          <p:cNvPr id="20485" name="TextBox 6"/>
          <p:cNvSpPr txBox="1">
            <a:spLocks noChangeArrowheads="1"/>
          </p:cNvSpPr>
          <p:nvPr/>
        </p:nvSpPr>
        <p:spPr bwMode="auto">
          <a:xfrm>
            <a:off x="6231648" y="3350902"/>
            <a:ext cx="571420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endParaRPr lang="en-US" altLang="zh-CN" b="1" dirty="0">
              <a:latin typeface="Courier New" pitchFamily="49" charset="0"/>
              <a:cs typeface="Courier New" pitchFamily="49" charset="0"/>
            </a:endParaRP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endParaRPr lang="en-US" altLang="zh-CN" b="1" dirty="0">
              <a:latin typeface="Courier New" pitchFamily="49" charset="0"/>
              <a:cs typeface="Courier New" pitchFamily="49" charset="0"/>
            </a:endParaRPr>
          </a:p>
        </p:txBody>
      </p:sp>
      <p:sp>
        <p:nvSpPr>
          <p:cNvPr id="2048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BAF5FF5-54A5-45B1-9574-A54EBD1236A3}" type="slidenum">
              <a:rPr lang="en-US" altLang="zh-CN" sz="1200">
                <a:ea typeface="楷体_GB2312" pitchFamily="49" charset="-122"/>
              </a:rPr>
              <a:pPr algn="r" eaLnBrk="1" hangingPunct="1"/>
              <a:t>87</a:t>
            </a:fld>
            <a:endParaRPr lang="en-US" altLang="zh-CN" sz="1200">
              <a:ea typeface="楷体_GB2312" pitchFamily="49" charset="-122"/>
            </a:endParaRPr>
          </a:p>
        </p:txBody>
      </p:sp>
      <p:sp>
        <p:nvSpPr>
          <p:cNvPr id="20487" name="矩形 1"/>
          <p:cNvSpPr>
            <a:spLocks noChangeArrowheads="1"/>
          </p:cNvSpPr>
          <p:nvPr/>
        </p:nvSpPr>
        <p:spPr bwMode="auto">
          <a:xfrm>
            <a:off x="95250" y="966788"/>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main.cpp</a:t>
            </a:r>
          </a:p>
        </p:txBody>
      </p:sp>
      <p:sp>
        <p:nvSpPr>
          <p:cNvPr id="20488" name="矩形 2"/>
          <p:cNvSpPr>
            <a:spLocks noChangeArrowheads="1"/>
          </p:cNvSpPr>
          <p:nvPr/>
        </p:nvSpPr>
        <p:spPr bwMode="auto">
          <a:xfrm>
            <a:off x="6231649" y="9667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module2.h</a:t>
            </a:r>
          </a:p>
        </p:txBody>
      </p:sp>
      <p:sp>
        <p:nvSpPr>
          <p:cNvPr id="20489" name="矩形 3"/>
          <p:cNvSpPr>
            <a:spLocks noChangeArrowheads="1"/>
          </p:cNvSpPr>
          <p:nvPr/>
        </p:nvSpPr>
        <p:spPr bwMode="auto">
          <a:xfrm>
            <a:off x="6231649" y="2888940"/>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module1.h</a:t>
            </a:r>
          </a:p>
        </p:txBody>
      </p:sp>
      <p:sp>
        <p:nvSpPr>
          <p:cNvPr id="3" name="标题 2">
            <a:extLst>
              <a:ext uri="{FF2B5EF4-FFF2-40B4-BE49-F238E27FC236}">
                <a16:creationId xmlns:a16="http://schemas.microsoft.com/office/drawing/2014/main" id="{00AD2B83-2880-4CDA-99EB-D947B86273C6}"/>
              </a:ext>
            </a:extLst>
          </p:cNvPr>
          <p:cNvSpPr>
            <a:spLocks noGrp="1"/>
          </p:cNvSpPr>
          <p:nvPr>
            <p:ph type="title"/>
          </p:nvPr>
        </p:nvSpPr>
        <p:spPr/>
        <p:txBody>
          <a:bodyPr/>
          <a:lstStyle/>
          <a:p>
            <a:r>
              <a:rPr lang="zh-CN" altLang="en-US" sz="2800" b="0" dirty="0"/>
              <a:t>用来避免重复包含头文件</a:t>
            </a:r>
            <a:endParaRPr lang="zh-CN" altLang="en-US" sz="2800" dirty="0"/>
          </a:p>
        </p:txBody>
      </p:sp>
      <p:sp>
        <p:nvSpPr>
          <p:cNvPr id="15" name="TextBox 3">
            <a:extLst>
              <a:ext uri="{FF2B5EF4-FFF2-40B4-BE49-F238E27FC236}">
                <a16:creationId xmlns:a16="http://schemas.microsoft.com/office/drawing/2014/main" id="{9B5B5B37-F5DC-4D2D-B619-8322A40FB670}"/>
              </a:ext>
            </a:extLst>
          </p:cNvPr>
          <p:cNvSpPr txBox="1">
            <a:spLocks noChangeArrowheads="1"/>
          </p:cNvSpPr>
          <p:nvPr/>
        </p:nvSpPr>
        <p:spPr bwMode="auto">
          <a:xfrm>
            <a:off x="95250" y="1428750"/>
            <a:ext cx="5864225"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#include "module2.h"</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int main()</a:t>
            </a: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extLst>
              <a:ext uri="{FF2B5EF4-FFF2-40B4-BE49-F238E27FC236}">
                <a16:creationId xmlns:a16="http://schemas.microsoft.com/office/drawing/2014/main" id="{30D329C4-2899-4780-9FC0-F164DAA6E0E9}"/>
              </a:ext>
            </a:extLst>
          </p:cNvPr>
          <p:cNvSpPr/>
          <p:nvPr/>
        </p:nvSpPr>
        <p:spPr bwMode="auto">
          <a:xfrm>
            <a:off x="146778" y="1844248"/>
            <a:ext cx="4058218" cy="729657"/>
          </a:xfrm>
          <a:prstGeom prst="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517739083"/>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4"/>
          <p:cNvSpPr txBox="1">
            <a:spLocks noChangeArrowheads="1"/>
          </p:cNvSpPr>
          <p:nvPr/>
        </p:nvSpPr>
        <p:spPr bwMode="auto">
          <a:xfrm>
            <a:off x="6231649" y="1428750"/>
            <a:ext cx="57142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#include "module1.h"</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p:txBody>
      </p:sp>
      <p:sp>
        <p:nvSpPr>
          <p:cNvPr id="20485" name="TextBox 6"/>
          <p:cNvSpPr txBox="1">
            <a:spLocks noChangeArrowheads="1"/>
          </p:cNvSpPr>
          <p:nvPr/>
        </p:nvSpPr>
        <p:spPr bwMode="auto">
          <a:xfrm>
            <a:off x="6231648" y="3350902"/>
            <a:ext cx="571420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endParaRPr lang="en-US" altLang="zh-CN" b="1" dirty="0">
              <a:latin typeface="Courier New" pitchFamily="49" charset="0"/>
              <a:cs typeface="Courier New" pitchFamily="49" charset="0"/>
            </a:endParaRP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endParaRPr lang="en-US" altLang="zh-CN" b="1" dirty="0">
              <a:latin typeface="Courier New" pitchFamily="49" charset="0"/>
              <a:cs typeface="Courier New" pitchFamily="49" charset="0"/>
            </a:endParaRPr>
          </a:p>
        </p:txBody>
      </p:sp>
      <p:sp>
        <p:nvSpPr>
          <p:cNvPr id="2048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BAF5FF5-54A5-45B1-9574-A54EBD1236A3}" type="slidenum">
              <a:rPr lang="en-US" altLang="zh-CN" sz="1200">
                <a:ea typeface="楷体_GB2312" pitchFamily="49" charset="-122"/>
              </a:rPr>
              <a:pPr algn="r" eaLnBrk="1" hangingPunct="1"/>
              <a:t>88</a:t>
            </a:fld>
            <a:endParaRPr lang="en-US" altLang="zh-CN" sz="1200">
              <a:ea typeface="楷体_GB2312" pitchFamily="49" charset="-122"/>
            </a:endParaRPr>
          </a:p>
        </p:txBody>
      </p:sp>
      <p:sp>
        <p:nvSpPr>
          <p:cNvPr id="20487" name="矩形 1"/>
          <p:cNvSpPr>
            <a:spLocks noChangeArrowheads="1"/>
          </p:cNvSpPr>
          <p:nvPr/>
        </p:nvSpPr>
        <p:spPr bwMode="auto">
          <a:xfrm>
            <a:off x="95250" y="966788"/>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main.cpp</a:t>
            </a:r>
          </a:p>
        </p:txBody>
      </p:sp>
      <p:sp>
        <p:nvSpPr>
          <p:cNvPr id="20488" name="矩形 2"/>
          <p:cNvSpPr>
            <a:spLocks noChangeArrowheads="1"/>
          </p:cNvSpPr>
          <p:nvPr/>
        </p:nvSpPr>
        <p:spPr bwMode="auto">
          <a:xfrm>
            <a:off x="6231649" y="9667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module2.h</a:t>
            </a:r>
          </a:p>
        </p:txBody>
      </p:sp>
      <p:sp>
        <p:nvSpPr>
          <p:cNvPr id="20489" name="矩形 3"/>
          <p:cNvSpPr>
            <a:spLocks noChangeArrowheads="1"/>
          </p:cNvSpPr>
          <p:nvPr/>
        </p:nvSpPr>
        <p:spPr bwMode="auto">
          <a:xfrm>
            <a:off x="6231649" y="2888940"/>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module1.h</a:t>
            </a:r>
          </a:p>
        </p:txBody>
      </p:sp>
      <p:sp>
        <p:nvSpPr>
          <p:cNvPr id="3" name="标题 2">
            <a:extLst>
              <a:ext uri="{FF2B5EF4-FFF2-40B4-BE49-F238E27FC236}">
                <a16:creationId xmlns:a16="http://schemas.microsoft.com/office/drawing/2014/main" id="{00AD2B83-2880-4CDA-99EB-D947B86273C6}"/>
              </a:ext>
            </a:extLst>
          </p:cNvPr>
          <p:cNvSpPr>
            <a:spLocks noGrp="1"/>
          </p:cNvSpPr>
          <p:nvPr>
            <p:ph type="title"/>
          </p:nvPr>
        </p:nvSpPr>
        <p:spPr/>
        <p:txBody>
          <a:bodyPr/>
          <a:lstStyle/>
          <a:p>
            <a:r>
              <a:rPr lang="zh-CN" altLang="en-US" sz="2800" b="0" dirty="0"/>
              <a:t>用来避免重复包含头文件</a:t>
            </a:r>
            <a:endParaRPr lang="zh-CN" altLang="en-US" sz="2800" dirty="0"/>
          </a:p>
        </p:txBody>
      </p:sp>
      <p:sp>
        <p:nvSpPr>
          <p:cNvPr id="15" name="TextBox 3">
            <a:extLst>
              <a:ext uri="{FF2B5EF4-FFF2-40B4-BE49-F238E27FC236}">
                <a16:creationId xmlns:a16="http://schemas.microsoft.com/office/drawing/2014/main" id="{9B5B5B37-F5DC-4D2D-B619-8322A40FB670}"/>
              </a:ext>
            </a:extLst>
          </p:cNvPr>
          <p:cNvSpPr txBox="1">
            <a:spLocks noChangeArrowheads="1"/>
          </p:cNvSpPr>
          <p:nvPr/>
        </p:nvSpPr>
        <p:spPr bwMode="auto">
          <a:xfrm>
            <a:off x="95250" y="1428750"/>
            <a:ext cx="5864225"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a:p>
            <a:r>
              <a:rPr lang="en-US" altLang="zh-CN" b="1" dirty="0">
                <a:latin typeface="Courier New" pitchFamily="49" charset="0"/>
                <a:cs typeface="Courier New" pitchFamily="49" charset="0"/>
              </a:rPr>
              <a:t>int main()</a:t>
            </a: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extLst>
              <a:ext uri="{FF2B5EF4-FFF2-40B4-BE49-F238E27FC236}">
                <a16:creationId xmlns:a16="http://schemas.microsoft.com/office/drawing/2014/main" id="{30D329C4-2899-4780-9FC0-F164DAA6E0E9}"/>
              </a:ext>
            </a:extLst>
          </p:cNvPr>
          <p:cNvSpPr/>
          <p:nvPr/>
        </p:nvSpPr>
        <p:spPr bwMode="auto">
          <a:xfrm>
            <a:off x="146778" y="1844248"/>
            <a:ext cx="4058218" cy="729657"/>
          </a:xfrm>
          <a:prstGeom prst="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9" name="矩形 18">
            <a:extLst>
              <a:ext uri="{FF2B5EF4-FFF2-40B4-BE49-F238E27FC236}">
                <a16:creationId xmlns:a16="http://schemas.microsoft.com/office/drawing/2014/main" id="{D4D30505-4F0F-4DBF-827A-5A371668F390}"/>
              </a:ext>
            </a:extLst>
          </p:cNvPr>
          <p:cNvSpPr/>
          <p:nvPr/>
        </p:nvSpPr>
        <p:spPr bwMode="auto">
          <a:xfrm>
            <a:off x="160867" y="2626211"/>
            <a:ext cx="5349274" cy="1027814"/>
          </a:xfrm>
          <a:prstGeom prst="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椭圆 19">
            <a:extLst>
              <a:ext uri="{FF2B5EF4-FFF2-40B4-BE49-F238E27FC236}">
                <a16:creationId xmlns:a16="http://schemas.microsoft.com/office/drawing/2014/main" id="{128264B4-FF53-4267-823A-A8B1BCEC0545}"/>
              </a:ext>
            </a:extLst>
          </p:cNvPr>
          <p:cNvSpPr>
            <a:spLocks noChangeArrowheads="1"/>
          </p:cNvSpPr>
          <p:nvPr/>
        </p:nvSpPr>
        <p:spPr bwMode="auto">
          <a:xfrm>
            <a:off x="87313" y="1808820"/>
            <a:ext cx="4799012" cy="15303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Tree>
    <p:extLst>
      <p:ext uri="{BB962C8B-B14F-4D97-AF65-F5344CB8AC3E}">
        <p14:creationId xmlns:p14="http://schemas.microsoft.com/office/powerpoint/2010/main" val="1764939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4"/>
          <p:cNvSpPr txBox="1">
            <a:spLocks noChangeArrowheads="1"/>
          </p:cNvSpPr>
          <p:nvPr/>
        </p:nvSpPr>
        <p:spPr bwMode="auto">
          <a:xfrm>
            <a:off x="6231649" y="1428750"/>
            <a:ext cx="57142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#include "module1.h"</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p:txBody>
      </p:sp>
      <p:sp>
        <p:nvSpPr>
          <p:cNvPr id="20485" name="TextBox 6"/>
          <p:cNvSpPr txBox="1">
            <a:spLocks noChangeArrowheads="1"/>
          </p:cNvSpPr>
          <p:nvPr/>
        </p:nvSpPr>
        <p:spPr bwMode="auto">
          <a:xfrm>
            <a:off x="6231648" y="3350902"/>
            <a:ext cx="571420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ifndef</a:t>
            </a:r>
            <a:r>
              <a:rPr lang="en-US" altLang="zh-CN" b="1" dirty="0">
                <a:solidFill>
                  <a:srgbClr val="FF0000"/>
                </a:solidFill>
                <a:latin typeface="Courier New" pitchFamily="49" charset="0"/>
                <a:cs typeface="Courier New" pitchFamily="49" charset="0"/>
              </a:rPr>
              <a:t> MODULE1</a:t>
            </a:r>
          </a:p>
          <a:p>
            <a:r>
              <a:rPr lang="en-US" altLang="zh-CN" b="1" dirty="0">
                <a:solidFill>
                  <a:srgbClr val="FF0000"/>
                </a:solidFill>
                <a:latin typeface="Courier New" pitchFamily="49" charset="0"/>
                <a:cs typeface="Courier New" pitchFamily="49" charset="0"/>
              </a:rPr>
              <a:t>#define MODULE1</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solidFill>
                  <a:srgbClr val="FF0000"/>
                </a:solidFill>
                <a:latin typeface="Courier New" pitchFamily="49" charset="0"/>
                <a:cs typeface="Courier New" pitchFamily="49" charset="0"/>
              </a:rPr>
              <a:t>#endif</a:t>
            </a:r>
            <a:endParaRPr lang="en-US" altLang="zh-CN" b="1" dirty="0">
              <a:latin typeface="Courier New" pitchFamily="49" charset="0"/>
              <a:cs typeface="Courier New" pitchFamily="49" charset="0"/>
            </a:endParaRPr>
          </a:p>
        </p:txBody>
      </p:sp>
      <p:sp>
        <p:nvSpPr>
          <p:cNvPr id="2048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BAF5FF5-54A5-45B1-9574-A54EBD1236A3}" type="slidenum">
              <a:rPr lang="en-US" altLang="zh-CN" sz="1200">
                <a:ea typeface="楷体_GB2312" pitchFamily="49" charset="-122"/>
              </a:rPr>
              <a:pPr algn="r" eaLnBrk="1" hangingPunct="1"/>
              <a:t>89</a:t>
            </a:fld>
            <a:endParaRPr lang="en-US" altLang="zh-CN" sz="1200">
              <a:ea typeface="楷体_GB2312" pitchFamily="49" charset="-122"/>
            </a:endParaRPr>
          </a:p>
        </p:txBody>
      </p:sp>
      <p:sp>
        <p:nvSpPr>
          <p:cNvPr id="20487" name="矩形 1"/>
          <p:cNvSpPr>
            <a:spLocks noChangeArrowheads="1"/>
          </p:cNvSpPr>
          <p:nvPr/>
        </p:nvSpPr>
        <p:spPr bwMode="auto">
          <a:xfrm>
            <a:off x="95250" y="966788"/>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main.cpp</a:t>
            </a:r>
          </a:p>
        </p:txBody>
      </p:sp>
      <p:sp>
        <p:nvSpPr>
          <p:cNvPr id="20488" name="矩形 2"/>
          <p:cNvSpPr>
            <a:spLocks noChangeArrowheads="1"/>
          </p:cNvSpPr>
          <p:nvPr/>
        </p:nvSpPr>
        <p:spPr bwMode="auto">
          <a:xfrm>
            <a:off x="6231649" y="9667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module2.h</a:t>
            </a:r>
          </a:p>
        </p:txBody>
      </p:sp>
      <p:sp>
        <p:nvSpPr>
          <p:cNvPr id="20489" name="矩形 3"/>
          <p:cNvSpPr>
            <a:spLocks noChangeArrowheads="1"/>
          </p:cNvSpPr>
          <p:nvPr/>
        </p:nvSpPr>
        <p:spPr bwMode="auto">
          <a:xfrm>
            <a:off x="6231649" y="2888940"/>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module1.h</a:t>
            </a:r>
          </a:p>
        </p:txBody>
      </p:sp>
      <p:sp>
        <p:nvSpPr>
          <p:cNvPr id="3" name="标题 2">
            <a:extLst>
              <a:ext uri="{FF2B5EF4-FFF2-40B4-BE49-F238E27FC236}">
                <a16:creationId xmlns:a16="http://schemas.microsoft.com/office/drawing/2014/main" id="{00AD2B83-2880-4CDA-99EB-D947B86273C6}"/>
              </a:ext>
            </a:extLst>
          </p:cNvPr>
          <p:cNvSpPr>
            <a:spLocks noGrp="1"/>
          </p:cNvSpPr>
          <p:nvPr>
            <p:ph type="title"/>
          </p:nvPr>
        </p:nvSpPr>
        <p:spPr/>
        <p:txBody>
          <a:bodyPr/>
          <a:lstStyle/>
          <a:p>
            <a:r>
              <a:rPr lang="zh-CN" altLang="en-US" sz="2800" b="0" dirty="0"/>
              <a:t>用来避免重复包含头文件</a:t>
            </a:r>
            <a:endParaRPr lang="zh-CN" altLang="en-US" sz="2800" dirty="0"/>
          </a:p>
        </p:txBody>
      </p:sp>
      <p:sp>
        <p:nvSpPr>
          <p:cNvPr id="12" name="TextBox 3">
            <a:extLst>
              <a:ext uri="{FF2B5EF4-FFF2-40B4-BE49-F238E27FC236}">
                <a16:creationId xmlns:a16="http://schemas.microsoft.com/office/drawing/2014/main" id="{E9EC4154-6CA6-42BE-80AD-480E92631926}"/>
              </a:ext>
            </a:extLst>
          </p:cNvPr>
          <p:cNvSpPr txBox="1">
            <a:spLocks noChangeArrowheads="1"/>
          </p:cNvSpPr>
          <p:nvPr/>
        </p:nvSpPr>
        <p:spPr bwMode="auto">
          <a:xfrm>
            <a:off x="95250" y="1428750"/>
            <a:ext cx="5864225"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pPr eaLnBrk="1" hangingPunct="1"/>
            <a:endParaRPr lang="en-US" altLang="zh-CN" b="1" dirty="0">
              <a:latin typeface="Courier New" pitchFamily="49" charset="0"/>
              <a:cs typeface="Courier New" pitchFamily="49" charset="0"/>
            </a:endParaRPr>
          </a:p>
          <a:p>
            <a:r>
              <a:rPr lang="en-US" altLang="zh-CN" b="1" dirty="0">
                <a:solidFill>
                  <a:srgbClr val="FF0000"/>
                </a:solidFill>
                <a:latin typeface="Courier New" pitchFamily="49" charset="0"/>
                <a:cs typeface="Courier New" pitchFamily="49" charset="0"/>
              </a:rPr>
              <a:t>#include "module1.h"</a:t>
            </a: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#include "module2.h"</a:t>
            </a:r>
          </a:p>
          <a:p>
            <a:endParaRPr lang="en-US" altLang="zh-CN" b="1" dirty="0">
              <a:latin typeface="Courier New" pitchFamily="49" charset="0"/>
              <a:cs typeface="Courier New" pitchFamily="49" charset="0"/>
            </a:endParaRPr>
          </a:p>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13" name="矩形 12">
            <a:extLst>
              <a:ext uri="{FF2B5EF4-FFF2-40B4-BE49-F238E27FC236}">
                <a16:creationId xmlns:a16="http://schemas.microsoft.com/office/drawing/2014/main" id="{EEA9BE95-61B3-4FFB-9398-41DDFBB2256B}"/>
              </a:ext>
            </a:extLst>
          </p:cNvPr>
          <p:cNvSpPr/>
          <p:nvPr/>
        </p:nvSpPr>
        <p:spPr>
          <a:xfrm>
            <a:off x="6231648" y="5289894"/>
            <a:ext cx="5714207" cy="1200329"/>
          </a:xfrm>
          <a:prstGeom prst="rect">
            <a:avLst/>
          </a:prstGeom>
          <a:ln>
            <a:solidFill>
              <a:schemeClr val="tx1"/>
            </a:solidFill>
          </a:ln>
        </p:spPr>
        <p:txBody>
          <a:bodyPr wrap="square">
            <a:spAutoFit/>
          </a:bodyPr>
          <a:lstStyle/>
          <a:p>
            <a:pPr marL="0" lvl="1"/>
            <a:r>
              <a:rPr lang="zh-CN" altLang="en-US" b="1" dirty="0"/>
              <a:t>这样，在一个源文件中如果多次包含上面的 </a:t>
            </a:r>
            <a:r>
              <a:rPr lang="en-US" altLang="zh-CN" b="1" dirty="0"/>
              <a:t>module1.h </a:t>
            </a:r>
            <a:r>
              <a:rPr lang="zh-CN" altLang="en-US" b="1" dirty="0"/>
              <a:t>文件，系统只会对第一次包含的内容进行处理。</a:t>
            </a:r>
            <a:endParaRPr lang="zh-CN" altLang="zh-CN" b="1" dirty="0"/>
          </a:p>
        </p:txBody>
      </p:sp>
    </p:spTree>
    <p:extLst>
      <p:ext uri="{BB962C8B-B14F-4D97-AF65-F5344CB8AC3E}">
        <p14:creationId xmlns:p14="http://schemas.microsoft.com/office/powerpoint/2010/main" val="286975941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return</a:t>
            </a:r>
            <a:r>
              <a:rPr lang="zh-CN" altLang="en-US"/>
              <a:t>语句</a:t>
            </a:r>
          </a:p>
        </p:txBody>
      </p:sp>
      <p:sp>
        <p:nvSpPr>
          <p:cNvPr id="21507" name="Rectangle 3"/>
          <p:cNvSpPr>
            <a:spLocks noGrp="1" noChangeArrowheads="1"/>
          </p:cNvSpPr>
          <p:nvPr>
            <p:ph idx="1"/>
          </p:nvPr>
        </p:nvSpPr>
        <p:spPr/>
        <p:txBody>
          <a:bodyPr/>
          <a:lstStyle/>
          <a:p>
            <a:pPr marL="342900" lvl="1" indent="-342900">
              <a:buFontTx/>
              <a:buBlip>
                <a:blip r:embed="rId2"/>
              </a:buBlip>
            </a:pPr>
            <a:r>
              <a:rPr kumimoji="0" lang="en-US" altLang="zh-CN" sz="2800" b="1" dirty="0">
                <a:solidFill>
                  <a:schemeClr val="tx2"/>
                </a:solidFill>
                <a:sym typeface="Wingdings 3" pitchFamily="18" charset="2"/>
              </a:rPr>
              <a:t>C</a:t>
            </a:r>
            <a:r>
              <a:rPr kumimoji="0" lang="zh-CN" altLang="en-US" sz="2800" b="1" dirty="0"/>
              <a:t>语言中的</a:t>
            </a:r>
            <a:r>
              <a:rPr kumimoji="0" lang="en-US" altLang="zh-CN" sz="2800" b="1" dirty="0">
                <a:solidFill>
                  <a:srgbClr val="FF0000"/>
                </a:solidFill>
              </a:rPr>
              <a:t>return</a:t>
            </a:r>
            <a:r>
              <a:rPr kumimoji="0" lang="zh-CN" altLang="en-US" sz="2800" b="1" dirty="0"/>
              <a:t>语句用来</a:t>
            </a:r>
            <a:r>
              <a:rPr kumimoji="0" lang="zh-CN" altLang="en-US" sz="2800" b="1" dirty="0">
                <a:solidFill>
                  <a:srgbClr val="FF0000"/>
                </a:solidFill>
              </a:rPr>
              <a:t>结束</a:t>
            </a:r>
            <a:r>
              <a:rPr kumimoji="0" lang="zh-CN" altLang="en-US" sz="2800" b="1" dirty="0"/>
              <a:t>函数的执行，将流程转回主调函数，还可以顺便返回一个返回值。</a:t>
            </a:r>
            <a:endParaRPr kumimoji="0" lang="en-US" altLang="zh-CN" sz="2800" b="1" dirty="0"/>
          </a:p>
          <a:p>
            <a:pPr marL="742950" lvl="2" indent="-342900">
              <a:buFontTx/>
              <a:buBlip>
                <a:blip r:embed="rId2"/>
              </a:buBlip>
            </a:pPr>
            <a:r>
              <a:rPr kumimoji="0" lang="zh-CN" altLang="en-US" sz="2400" b="1" dirty="0"/>
              <a:t>一个</a:t>
            </a:r>
            <a:r>
              <a:rPr kumimoji="0" lang="en-US" altLang="zh-CN" sz="2400" b="1" dirty="0"/>
              <a:t>return</a:t>
            </a:r>
            <a:r>
              <a:rPr kumimoji="0" lang="zh-CN" altLang="en-US" sz="2400" b="1" dirty="0"/>
              <a:t>语句最多只能返回一个值。</a:t>
            </a:r>
            <a:endParaRPr kumimoji="0" lang="en-US" altLang="zh-CN" sz="2400" b="1" dirty="0"/>
          </a:p>
          <a:p>
            <a:pPr marL="742950" lvl="2" indent="-342900">
              <a:buFontTx/>
              <a:buBlip>
                <a:blip r:embed="rId2"/>
              </a:buBlip>
            </a:pPr>
            <a:r>
              <a:rPr kumimoji="0" lang="zh-CN" altLang="en-US" sz="2400" b="1" dirty="0"/>
              <a:t>如果没有</a:t>
            </a:r>
            <a:r>
              <a:rPr kumimoji="0" lang="zh-CN" altLang="zh-CN" sz="2400" b="1" dirty="0"/>
              <a:t>return</a:t>
            </a:r>
            <a:r>
              <a:rPr kumimoji="0" lang="zh-CN" altLang="en-US" sz="2400" b="1" dirty="0"/>
              <a:t>语句，则函数体的右花括号作为函数执行结束的标志。</a:t>
            </a: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endParaRPr kumimoji="0" lang="en-US" altLang="zh-CN" sz="2400" b="1" dirty="0"/>
          </a:p>
          <a:p>
            <a:pPr marL="742950" lvl="2" indent="-342900">
              <a:buFontTx/>
              <a:buBlip>
                <a:blip r:embed="rId2"/>
              </a:buBlip>
            </a:pPr>
            <a:r>
              <a:rPr kumimoji="0" lang="en-US" altLang="zh-CN" sz="2400" b="1" dirty="0"/>
              <a:t>main</a:t>
            </a:r>
            <a:r>
              <a:rPr kumimoji="0" lang="zh-CN" altLang="en-US" sz="2400" b="1" dirty="0"/>
              <a:t>函数中的</a:t>
            </a:r>
            <a:r>
              <a:rPr kumimoji="0" lang="en-US" altLang="zh-CN" sz="2400" b="1" dirty="0"/>
              <a:t>return</a:t>
            </a:r>
            <a:r>
              <a:rPr kumimoji="0" lang="zh-CN" altLang="en-US" sz="2400" b="1" dirty="0"/>
              <a:t>语句用来结束整个程序的执行。</a:t>
            </a:r>
            <a:endParaRPr kumimoji="0" lang="en-US" altLang="zh-CN" sz="2400" b="1" dirty="0"/>
          </a:p>
          <a:p>
            <a:pPr marL="742950" lvl="2" indent="-342900">
              <a:buFontTx/>
              <a:buBlip>
                <a:blip r:embed="rId2"/>
              </a:buBlip>
            </a:pPr>
            <a:endParaRPr kumimoji="0" lang="en-US" altLang="zh-CN" sz="2400" b="1" dirty="0"/>
          </a:p>
        </p:txBody>
      </p:sp>
      <p:sp>
        <p:nvSpPr>
          <p:cNvPr id="21508"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562D67DD-B8B1-4EFA-90E8-33AAE32237DB}" type="slidenum">
              <a:rPr lang="en-US" altLang="zh-CN" sz="1200">
                <a:ea typeface="楷体_GB2312" pitchFamily="49" charset="-122"/>
              </a:rPr>
              <a:pPr algn="r" eaLnBrk="1" hangingPunct="1"/>
              <a:t>9</a:t>
            </a:fld>
            <a:endParaRPr lang="en-US" altLang="zh-CN" sz="1200">
              <a:ea typeface="楷体_GB2312" pitchFamily="49" charset="-122"/>
            </a:endParaRPr>
          </a:p>
        </p:txBody>
      </p:sp>
      <p:sp>
        <p:nvSpPr>
          <p:cNvPr id="5" name="Rectangle 13">
            <a:extLst>
              <a:ext uri="{FF2B5EF4-FFF2-40B4-BE49-F238E27FC236}">
                <a16:creationId xmlns:a16="http://schemas.microsoft.com/office/drawing/2014/main" id="{A387A108-B648-4DD7-A5FC-D0E5AEA1B5B6}"/>
              </a:ext>
            </a:extLst>
          </p:cNvPr>
          <p:cNvSpPr>
            <a:spLocks noChangeArrowheads="1"/>
          </p:cNvSpPr>
          <p:nvPr/>
        </p:nvSpPr>
        <p:spPr bwMode="auto">
          <a:xfrm>
            <a:off x="213323" y="2708920"/>
            <a:ext cx="4140000"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2000" b="1" dirty="0">
                <a:latin typeface="Courier New" pitchFamily="49" charset="0"/>
                <a:cs typeface="Courier New" pitchFamily="49" charset="0"/>
              </a:rPr>
              <a:t>void </a:t>
            </a:r>
            <a:r>
              <a:rPr lang="en-US" altLang="zh-CN" sz="2000" b="1" dirty="0" err="1">
                <a:latin typeface="Courier New" pitchFamily="49" charset="0"/>
                <a:cs typeface="Courier New" pitchFamily="49" charset="0"/>
              </a:rPr>
              <a:t>MyDisplay</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int a</a:t>
            </a:r>
            <a:r>
              <a:rPr lang="en-US" altLang="zh-CN" sz="2000" b="1" dirty="0">
                <a:solidFill>
                  <a:srgbClr val="FF0000"/>
                </a:solidFill>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printf("%d \n", a)</a:t>
            </a:r>
            <a:r>
              <a:rPr lang="en-US" altLang="zh-CN" sz="2000" b="1" dirty="0">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                             </a:t>
            </a:r>
          </a:p>
        </p:txBody>
      </p:sp>
      <p:sp>
        <p:nvSpPr>
          <p:cNvPr id="7" name="Rectangle 13">
            <a:extLst>
              <a:ext uri="{FF2B5EF4-FFF2-40B4-BE49-F238E27FC236}">
                <a16:creationId xmlns:a16="http://schemas.microsoft.com/office/drawing/2014/main" id="{2FC5D08B-0C69-47FC-B29D-12E3A4FF59E7}"/>
              </a:ext>
            </a:extLst>
          </p:cNvPr>
          <p:cNvSpPr>
            <a:spLocks noChangeArrowheads="1"/>
          </p:cNvSpPr>
          <p:nvPr/>
        </p:nvSpPr>
        <p:spPr bwMode="auto">
          <a:xfrm>
            <a:off x="213323" y="4077364"/>
            <a:ext cx="4140000" cy="16312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en-US" altLang="zh-CN" sz="2000" b="1" dirty="0">
                <a:latin typeface="Courier New" pitchFamily="49" charset="0"/>
                <a:cs typeface="Courier New" pitchFamily="49" charset="0"/>
              </a:rPr>
              <a:t>void </a:t>
            </a:r>
            <a:r>
              <a:rPr lang="en-US" altLang="zh-CN" sz="2000" b="1" dirty="0" err="1">
                <a:latin typeface="Courier New" pitchFamily="49" charset="0"/>
                <a:cs typeface="Courier New" pitchFamily="49" charset="0"/>
              </a:rPr>
              <a:t>MyDisplay</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int a</a:t>
            </a:r>
            <a:r>
              <a:rPr lang="en-US" altLang="zh-CN" sz="2000" b="1" dirty="0">
                <a:solidFill>
                  <a:srgbClr val="FF0000"/>
                </a:solidFill>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a:t>
            </a:r>
          </a:p>
          <a:p>
            <a:pPr eaLnBrk="1" hangingPunct="1"/>
            <a:r>
              <a:rPr lang="en-US" altLang="zh-CN" sz="2000" b="1" dirty="0">
                <a:latin typeface="Courier New" pitchFamily="49" charset="0"/>
                <a:cs typeface="Courier New" pitchFamily="49" charset="0"/>
              </a:rPr>
              <a:t>	</a:t>
            </a:r>
            <a:r>
              <a:rPr lang="pt-BR" altLang="zh-CN" sz="2000" b="1" dirty="0">
                <a:latin typeface="Courier New" pitchFamily="49" charset="0"/>
                <a:cs typeface="Courier New" pitchFamily="49" charset="0"/>
              </a:rPr>
              <a:t>printf("%d \n", a)</a:t>
            </a:r>
            <a:r>
              <a:rPr lang="en-US" altLang="zh-CN" sz="2000" b="1" dirty="0">
                <a:latin typeface="Courier New" pitchFamily="49" charset="0"/>
                <a:cs typeface="Courier New" pitchFamily="49" charset="0"/>
              </a:rPr>
              <a:t>;</a:t>
            </a:r>
          </a:p>
          <a:p>
            <a:pPr eaLnBrk="1" hangingPunct="1"/>
            <a:r>
              <a:rPr lang="en-US" altLang="zh-CN" sz="2000" b="1" dirty="0">
                <a:solidFill>
                  <a:srgbClr val="FF0000"/>
                </a:solidFill>
                <a:latin typeface="Courier New" pitchFamily="49" charset="0"/>
                <a:cs typeface="Courier New" pitchFamily="49" charset="0"/>
              </a:rPr>
              <a:t>	</a:t>
            </a:r>
            <a:r>
              <a:rPr lang="en-US" altLang="zh-CN" sz="2000" b="1" dirty="0">
                <a:solidFill>
                  <a:schemeClr val="bg1">
                    <a:lumMod val="50000"/>
                  </a:schemeClr>
                </a:solidFill>
                <a:latin typeface="Courier New" pitchFamily="49" charset="0"/>
                <a:cs typeface="Courier New" pitchFamily="49" charset="0"/>
              </a:rPr>
              <a:t>return;</a:t>
            </a:r>
          </a:p>
          <a:p>
            <a:pPr eaLnBrk="1" hangingPunct="1"/>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                             </a:t>
            </a:r>
          </a:p>
        </p:txBody>
      </p:sp>
      <p:sp>
        <p:nvSpPr>
          <p:cNvPr id="9" name="Rectangle 1">
            <a:extLst>
              <a:ext uri="{FF2B5EF4-FFF2-40B4-BE49-F238E27FC236}">
                <a16:creationId xmlns:a16="http://schemas.microsoft.com/office/drawing/2014/main" id="{C36D7693-7D8A-45C2-A997-D585013C3227}"/>
              </a:ext>
            </a:extLst>
          </p:cNvPr>
          <p:cNvSpPr>
            <a:spLocks noChangeArrowheads="1"/>
          </p:cNvSpPr>
          <p:nvPr/>
        </p:nvSpPr>
        <p:spPr bwMode="auto">
          <a:xfrm>
            <a:off x="4889263" y="2708920"/>
            <a:ext cx="5895655"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r>
              <a:rPr lang="en-US" altLang="zh-CN" sz="2000" b="1" dirty="0">
                <a:latin typeface="Courier New" pitchFamily="49" charset="0"/>
                <a:cs typeface="Courier New" pitchFamily="49" charset="0"/>
              </a:rPr>
              <a:t>int </a:t>
            </a:r>
            <a:r>
              <a:rPr lang="en-US" altLang="zh-CN" sz="2000" b="1" dirty="0" err="1">
                <a:latin typeface="Courier New" pitchFamily="49" charset="0"/>
                <a:cs typeface="Courier New" pitchFamily="49" charset="0"/>
              </a:rPr>
              <a:t>MyMax</a:t>
            </a:r>
            <a:r>
              <a:rPr lang="en-US" altLang="zh-CN" sz="2000" b="1" dirty="0">
                <a:solidFill>
                  <a:srgbClr val="FF0000"/>
                </a:solidFill>
                <a:latin typeface="Courier New" pitchFamily="49" charset="0"/>
                <a:cs typeface="Courier New" pitchFamily="49" charset="0"/>
              </a:rPr>
              <a:t>(</a:t>
            </a:r>
            <a:r>
              <a:rPr lang="en-US" altLang="zh-CN" sz="2000" b="1" dirty="0">
                <a:latin typeface="Courier New" pitchFamily="49" charset="0"/>
                <a:cs typeface="Courier New" pitchFamily="49" charset="0"/>
              </a:rPr>
              <a:t>int n1, int n2, int n3</a:t>
            </a:r>
            <a:r>
              <a:rPr lang="en-US" altLang="zh-CN" sz="2000" b="1" dirty="0">
                <a:solidFill>
                  <a:srgbClr val="FF0000"/>
                </a:solidFill>
                <a:latin typeface="Courier New" pitchFamily="49" charset="0"/>
                <a:cs typeface="Courier New" pitchFamily="49" charset="0"/>
              </a:rPr>
              <a:t>)</a:t>
            </a:r>
          </a:p>
          <a:p>
            <a:r>
              <a:rPr lang="en-US" altLang="zh-CN" sz="2000" b="1" dirty="0">
                <a:solidFill>
                  <a:srgbClr val="FF0000"/>
                </a:solidFill>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max;</a:t>
            </a:r>
          </a:p>
          <a:p>
            <a:r>
              <a:rPr lang="en-US" altLang="zh-CN" sz="2000" b="1" dirty="0">
                <a:latin typeface="Courier New" pitchFamily="49" charset="0"/>
                <a:cs typeface="Courier New" pitchFamily="49" charset="0"/>
              </a:rPr>
              <a:t>	if(n1 &gt;= n2)</a:t>
            </a:r>
          </a:p>
          <a:p>
            <a:r>
              <a:rPr lang="en-US" altLang="zh-CN" sz="2000" b="1" dirty="0">
                <a:latin typeface="Courier New" pitchFamily="49" charset="0"/>
                <a:cs typeface="Courier New" pitchFamily="49" charset="0"/>
              </a:rPr>
              <a:t>		max = n1;</a:t>
            </a:r>
          </a:p>
          <a:p>
            <a:r>
              <a:rPr lang="en-US" altLang="zh-CN" sz="2000" b="1" dirty="0">
                <a:latin typeface="Courier New" pitchFamily="49" charset="0"/>
                <a:cs typeface="Courier New" pitchFamily="49" charset="0"/>
              </a:rPr>
              <a:t>	……</a:t>
            </a:r>
            <a:endParaRPr lang="pt-BR" altLang="zh-CN" sz="2000" b="1" dirty="0">
              <a:latin typeface="Courier New" pitchFamily="49" charset="0"/>
              <a:cs typeface="Courier New" pitchFamily="49" charset="0"/>
            </a:endParaRPr>
          </a:p>
          <a:p>
            <a:r>
              <a:rPr lang="pt-BR" altLang="zh-CN" sz="2000" b="1" dirty="0">
                <a:latin typeface="Courier New" pitchFamily="49" charset="0"/>
                <a:cs typeface="Courier New" pitchFamily="49" charset="0"/>
              </a:rPr>
              <a:t>	</a:t>
            </a:r>
            <a:r>
              <a:rPr lang="pt-BR" altLang="zh-CN" sz="2000" b="1" dirty="0">
                <a:solidFill>
                  <a:srgbClr val="FF0000"/>
                </a:solidFill>
                <a:latin typeface="Courier New" pitchFamily="49" charset="0"/>
                <a:cs typeface="Courier New" pitchFamily="49" charset="0"/>
              </a:rPr>
              <a:t>return</a:t>
            </a:r>
            <a:r>
              <a:rPr lang="pt-BR" altLang="zh-CN" sz="2000" b="1" dirty="0">
                <a:latin typeface="Courier New" pitchFamily="49" charset="0"/>
                <a:cs typeface="Courier New" pitchFamily="49" charset="0"/>
              </a:rPr>
              <a:t> max;</a:t>
            </a:r>
          </a:p>
          <a:p>
            <a:r>
              <a:rPr lang="sv-SE" altLang="zh-CN" sz="2000" b="1" dirty="0">
                <a:solidFill>
                  <a:srgbClr val="FF0000"/>
                </a:solidFill>
                <a:latin typeface="Courier New" pitchFamily="49" charset="0"/>
                <a:cs typeface="Courier New" pitchFamily="49" charset="0"/>
              </a:rPr>
              <a:t>}</a:t>
            </a:r>
          </a:p>
        </p:txBody>
      </p:sp>
      <p:sp>
        <p:nvSpPr>
          <p:cNvPr id="10" name="Rectangle 11">
            <a:extLst>
              <a:ext uri="{FF2B5EF4-FFF2-40B4-BE49-F238E27FC236}">
                <a16:creationId xmlns:a16="http://schemas.microsoft.com/office/drawing/2014/main" id="{33829561-99B3-42D7-B0E2-148C4E9C682B}"/>
              </a:ext>
            </a:extLst>
          </p:cNvPr>
          <p:cNvSpPr>
            <a:spLocks noChangeArrowheads="1"/>
          </p:cNvSpPr>
          <p:nvPr/>
        </p:nvSpPr>
        <p:spPr bwMode="auto">
          <a:xfrm>
            <a:off x="7746620" y="5139190"/>
            <a:ext cx="3574238" cy="1569660"/>
          </a:xfrm>
          <a:prstGeom prst="rect">
            <a:avLst/>
          </a:prstGeom>
          <a:solidFill>
            <a:schemeClr val="bg1"/>
          </a:solidFill>
          <a:ln w="9525">
            <a:solidFill>
              <a:schemeClr val="tx1"/>
            </a:solidFill>
            <a:miter lim="800000"/>
            <a:headEnd/>
            <a:tailEnd/>
          </a:ln>
        </p:spPr>
        <p:txBody>
          <a:bodyPr wrap="square" lIns="18000" rIns="1800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main()</a:t>
            </a:r>
            <a:endParaRPr lang="zh-CN" altLang="en-US" dirty="0">
              <a:solidFill>
                <a:srgbClr val="FF0000"/>
              </a:solidFill>
              <a:latin typeface="Courier New" pitchFamily="49" charset="0"/>
              <a:cs typeface="Courier New" pitchFamily="49" charset="0"/>
            </a:endParaRPr>
          </a:p>
          <a:p>
            <a:r>
              <a:rPr lang="en-US" altLang="zh-CN" dirty="0">
                <a:solidFill>
                  <a:srgbClr val="FF0000"/>
                </a:solidFill>
                <a:latin typeface="Courier New" pitchFamily="49" charset="0"/>
                <a:cs typeface="Courier New" pitchFamily="49" charset="0"/>
              </a:rPr>
              <a:t>{	</a:t>
            </a:r>
          </a:p>
          <a:p>
            <a:r>
              <a:rPr lang="en-US" altLang="zh-CN" dirty="0">
                <a:solidFill>
                  <a:srgbClr val="FF0000"/>
                </a:solidFill>
                <a:latin typeface="Courier New" pitchFamily="49" charset="0"/>
                <a:cs typeface="Courier New" pitchFamily="49" charset="0"/>
              </a:rPr>
              <a:t>	return</a:t>
            </a:r>
            <a:r>
              <a:rPr lang="en-US" altLang="zh-CN" dirty="0">
                <a:latin typeface="Courier New" pitchFamily="49" charset="0"/>
                <a:cs typeface="Courier New" pitchFamily="49" charset="0"/>
              </a:rPr>
              <a:t> 0;</a:t>
            </a:r>
            <a:r>
              <a:rPr lang="en-US" altLang="zh-CN" dirty="0">
                <a:solidFill>
                  <a:srgbClr val="FF0000"/>
                </a:solidFill>
                <a:latin typeface="Courier New" pitchFamily="49" charset="0"/>
                <a:cs typeface="Courier New" pitchFamily="49" charset="0"/>
              </a:rPr>
              <a:t>	</a:t>
            </a:r>
          </a:p>
          <a:p>
            <a:r>
              <a:rPr lang="en-US" altLang="zh-CN" dirty="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val="11536788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4"/>
          <p:cNvSpPr txBox="1">
            <a:spLocks noChangeArrowheads="1"/>
          </p:cNvSpPr>
          <p:nvPr/>
        </p:nvSpPr>
        <p:spPr bwMode="auto">
          <a:xfrm>
            <a:off x="6231649" y="1428750"/>
            <a:ext cx="57142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#include "module1.h"</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p:txBody>
      </p:sp>
      <p:sp>
        <p:nvSpPr>
          <p:cNvPr id="20485" name="TextBox 6"/>
          <p:cNvSpPr txBox="1">
            <a:spLocks noChangeArrowheads="1"/>
          </p:cNvSpPr>
          <p:nvPr/>
        </p:nvSpPr>
        <p:spPr bwMode="auto">
          <a:xfrm>
            <a:off x="6231648" y="3350902"/>
            <a:ext cx="571420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ifndef</a:t>
            </a:r>
            <a:r>
              <a:rPr lang="en-US" altLang="zh-CN" b="1" dirty="0">
                <a:solidFill>
                  <a:srgbClr val="FF0000"/>
                </a:solidFill>
                <a:latin typeface="Courier New" pitchFamily="49" charset="0"/>
                <a:cs typeface="Courier New" pitchFamily="49" charset="0"/>
              </a:rPr>
              <a:t> MODULE1</a:t>
            </a:r>
          </a:p>
          <a:p>
            <a:r>
              <a:rPr lang="en-US" altLang="zh-CN" b="1" dirty="0">
                <a:solidFill>
                  <a:srgbClr val="FF0000"/>
                </a:solidFill>
                <a:latin typeface="Courier New" pitchFamily="49" charset="0"/>
                <a:cs typeface="Courier New" pitchFamily="49" charset="0"/>
              </a:rPr>
              <a:t>#define MODULE1</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solidFill>
                  <a:srgbClr val="FF0000"/>
                </a:solidFill>
                <a:latin typeface="Courier New" pitchFamily="49" charset="0"/>
                <a:cs typeface="Courier New" pitchFamily="49" charset="0"/>
              </a:rPr>
              <a:t>#endif</a:t>
            </a:r>
            <a:endParaRPr lang="en-US" altLang="zh-CN" b="1" dirty="0">
              <a:latin typeface="Courier New" pitchFamily="49" charset="0"/>
              <a:cs typeface="Courier New" pitchFamily="49" charset="0"/>
            </a:endParaRPr>
          </a:p>
        </p:txBody>
      </p:sp>
      <p:sp>
        <p:nvSpPr>
          <p:cNvPr id="2048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BAF5FF5-54A5-45B1-9574-A54EBD1236A3}" type="slidenum">
              <a:rPr lang="en-US" altLang="zh-CN" sz="1200">
                <a:ea typeface="楷体_GB2312" pitchFamily="49" charset="-122"/>
              </a:rPr>
              <a:pPr algn="r" eaLnBrk="1" hangingPunct="1"/>
              <a:t>90</a:t>
            </a:fld>
            <a:endParaRPr lang="en-US" altLang="zh-CN" sz="1200">
              <a:ea typeface="楷体_GB2312" pitchFamily="49" charset="-122"/>
            </a:endParaRPr>
          </a:p>
        </p:txBody>
      </p:sp>
      <p:sp>
        <p:nvSpPr>
          <p:cNvPr id="20487" name="矩形 1"/>
          <p:cNvSpPr>
            <a:spLocks noChangeArrowheads="1"/>
          </p:cNvSpPr>
          <p:nvPr/>
        </p:nvSpPr>
        <p:spPr bwMode="auto">
          <a:xfrm>
            <a:off x="95250" y="966788"/>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main.cpp</a:t>
            </a:r>
          </a:p>
        </p:txBody>
      </p:sp>
      <p:sp>
        <p:nvSpPr>
          <p:cNvPr id="20488" name="矩形 2"/>
          <p:cNvSpPr>
            <a:spLocks noChangeArrowheads="1"/>
          </p:cNvSpPr>
          <p:nvPr/>
        </p:nvSpPr>
        <p:spPr bwMode="auto">
          <a:xfrm>
            <a:off x="6231649" y="9667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module2.h</a:t>
            </a:r>
          </a:p>
        </p:txBody>
      </p:sp>
      <p:sp>
        <p:nvSpPr>
          <p:cNvPr id="20489" name="矩形 3"/>
          <p:cNvSpPr>
            <a:spLocks noChangeArrowheads="1"/>
          </p:cNvSpPr>
          <p:nvPr/>
        </p:nvSpPr>
        <p:spPr bwMode="auto">
          <a:xfrm>
            <a:off x="6231649" y="2888940"/>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module1.h</a:t>
            </a:r>
          </a:p>
        </p:txBody>
      </p:sp>
      <p:sp>
        <p:nvSpPr>
          <p:cNvPr id="3" name="标题 2">
            <a:extLst>
              <a:ext uri="{FF2B5EF4-FFF2-40B4-BE49-F238E27FC236}">
                <a16:creationId xmlns:a16="http://schemas.microsoft.com/office/drawing/2014/main" id="{00AD2B83-2880-4CDA-99EB-D947B86273C6}"/>
              </a:ext>
            </a:extLst>
          </p:cNvPr>
          <p:cNvSpPr>
            <a:spLocks noGrp="1"/>
          </p:cNvSpPr>
          <p:nvPr>
            <p:ph type="title"/>
          </p:nvPr>
        </p:nvSpPr>
        <p:spPr/>
        <p:txBody>
          <a:bodyPr/>
          <a:lstStyle/>
          <a:p>
            <a:r>
              <a:rPr lang="zh-CN" altLang="en-US" sz="2800" b="0" dirty="0"/>
              <a:t>用来避免重复包含头文件</a:t>
            </a:r>
            <a:endParaRPr lang="zh-CN" altLang="en-US" sz="2800" dirty="0"/>
          </a:p>
        </p:txBody>
      </p:sp>
      <p:sp>
        <p:nvSpPr>
          <p:cNvPr id="12" name="TextBox 3">
            <a:extLst>
              <a:ext uri="{FF2B5EF4-FFF2-40B4-BE49-F238E27FC236}">
                <a16:creationId xmlns:a16="http://schemas.microsoft.com/office/drawing/2014/main" id="{E9EC4154-6CA6-42BE-80AD-480E92631926}"/>
              </a:ext>
            </a:extLst>
          </p:cNvPr>
          <p:cNvSpPr txBox="1">
            <a:spLocks noChangeArrowheads="1"/>
          </p:cNvSpPr>
          <p:nvPr/>
        </p:nvSpPr>
        <p:spPr bwMode="auto">
          <a:xfrm>
            <a:off x="95250" y="1428750"/>
            <a:ext cx="5864225"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r>
              <a:rPr lang="en-US" altLang="zh-CN" b="1" dirty="0">
                <a:solidFill>
                  <a:srgbClr val="FF0000"/>
                </a:solidFill>
                <a:latin typeface="Courier New" pitchFamily="49" charset="0"/>
                <a:cs typeface="Courier New" pitchFamily="49" charset="0"/>
              </a:rPr>
              <a:t>#define MODULE1</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latin typeface="Courier New" pitchFamily="49" charset="0"/>
                <a:cs typeface="Courier New" pitchFamily="49" charset="0"/>
              </a:rPr>
              <a:t>#include "module2.h"</a:t>
            </a: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int main()</a:t>
            </a: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13" name="矩形 12">
            <a:extLst>
              <a:ext uri="{FF2B5EF4-FFF2-40B4-BE49-F238E27FC236}">
                <a16:creationId xmlns:a16="http://schemas.microsoft.com/office/drawing/2014/main" id="{CF6A6648-12FA-414C-BC34-21A685FA19FB}"/>
              </a:ext>
            </a:extLst>
          </p:cNvPr>
          <p:cNvSpPr/>
          <p:nvPr/>
        </p:nvSpPr>
        <p:spPr bwMode="auto">
          <a:xfrm>
            <a:off x="146778" y="1844248"/>
            <a:ext cx="4058218" cy="1044692"/>
          </a:xfrm>
          <a:prstGeom prst="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5" name="矩形 14">
            <a:extLst>
              <a:ext uri="{FF2B5EF4-FFF2-40B4-BE49-F238E27FC236}">
                <a16:creationId xmlns:a16="http://schemas.microsoft.com/office/drawing/2014/main" id="{4898479E-E428-4CD0-BE49-3609FD904788}"/>
              </a:ext>
            </a:extLst>
          </p:cNvPr>
          <p:cNvSpPr/>
          <p:nvPr/>
        </p:nvSpPr>
        <p:spPr>
          <a:xfrm>
            <a:off x="6231648" y="5289894"/>
            <a:ext cx="5714207" cy="1200329"/>
          </a:xfrm>
          <a:prstGeom prst="rect">
            <a:avLst/>
          </a:prstGeom>
          <a:ln>
            <a:solidFill>
              <a:schemeClr val="tx1"/>
            </a:solidFill>
          </a:ln>
        </p:spPr>
        <p:txBody>
          <a:bodyPr wrap="square">
            <a:spAutoFit/>
          </a:bodyPr>
          <a:lstStyle/>
          <a:p>
            <a:pPr marL="0" lvl="1"/>
            <a:r>
              <a:rPr lang="zh-CN" altLang="en-US" b="1" dirty="0"/>
              <a:t>这样，在一个源文件中如果多次包含上面的 </a:t>
            </a:r>
            <a:r>
              <a:rPr lang="en-US" altLang="zh-CN" b="1" dirty="0"/>
              <a:t>module1.h </a:t>
            </a:r>
            <a:r>
              <a:rPr lang="zh-CN" altLang="en-US" b="1" dirty="0"/>
              <a:t>文件，系统只会对第一次包含的内容进行处理。</a:t>
            </a:r>
            <a:endParaRPr lang="zh-CN" altLang="zh-CN" b="1" dirty="0"/>
          </a:p>
        </p:txBody>
      </p:sp>
    </p:spTree>
    <p:extLst>
      <p:ext uri="{BB962C8B-B14F-4D97-AF65-F5344CB8AC3E}">
        <p14:creationId xmlns:p14="http://schemas.microsoft.com/office/powerpoint/2010/main" val="2076218584"/>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4"/>
          <p:cNvSpPr txBox="1">
            <a:spLocks noChangeArrowheads="1"/>
          </p:cNvSpPr>
          <p:nvPr/>
        </p:nvSpPr>
        <p:spPr bwMode="auto">
          <a:xfrm>
            <a:off x="6231649" y="1428750"/>
            <a:ext cx="57142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#include "module1.h"</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p:txBody>
      </p:sp>
      <p:sp>
        <p:nvSpPr>
          <p:cNvPr id="20485" name="TextBox 6"/>
          <p:cNvSpPr txBox="1">
            <a:spLocks noChangeArrowheads="1"/>
          </p:cNvSpPr>
          <p:nvPr/>
        </p:nvSpPr>
        <p:spPr bwMode="auto">
          <a:xfrm>
            <a:off x="6231648" y="3350902"/>
            <a:ext cx="571420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r>
              <a:rPr lang="en-US" altLang="zh-CN" b="1" dirty="0">
                <a:solidFill>
                  <a:srgbClr val="FF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ifndef</a:t>
            </a:r>
            <a:r>
              <a:rPr lang="en-US" altLang="zh-CN" b="1" dirty="0">
                <a:solidFill>
                  <a:srgbClr val="FF0000"/>
                </a:solidFill>
                <a:latin typeface="Courier New" pitchFamily="49" charset="0"/>
                <a:cs typeface="Courier New" pitchFamily="49" charset="0"/>
              </a:rPr>
              <a:t> MODULE1</a:t>
            </a:r>
          </a:p>
          <a:p>
            <a:r>
              <a:rPr lang="en-US" altLang="zh-CN" b="1" dirty="0">
                <a:solidFill>
                  <a:srgbClr val="FF0000"/>
                </a:solidFill>
                <a:latin typeface="Courier New" pitchFamily="49" charset="0"/>
                <a:cs typeface="Courier New" pitchFamily="49" charset="0"/>
              </a:rPr>
              <a:t>#define MODULE1</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r>
              <a:rPr lang="en-US" altLang="zh-CN" b="1" dirty="0">
                <a:solidFill>
                  <a:srgbClr val="FF0000"/>
                </a:solidFill>
                <a:latin typeface="Courier New" pitchFamily="49" charset="0"/>
                <a:cs typeface="Courier New" pitchFamily="49" charset="0"/>
              </a:rPr>
              <a:t>#endif</a:t>
            </a:r>
            <a:endParaRPr lang="en-US" altLang="zh-CN" b="1" dirty="0">
              <a:latin typeface="Courier New" pitchFamily="49" charset="0"/>
              <a:cs typeface="Courier New" pitchFamily="49" charset="0"/>
            </a:endParaRPr>
          </a:p>
        </p:txBody>
      </p:sp>
      <p:sp>
        <p:nvSpPr>
          <p:cNvPr id="20486"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1BAF5FF5-54A5-45B1-9574-A54EBD1236A3}" type="slidenum">
              <a:rPr lang="en-US" altLang="zh-CN" sz="1200">
                <a:ea typeface="楷体_GB2312" pitchFamily="49" charset="-122"/>
              </a:rPr>
              <a:pPr algn="r" eaLnBrk="1" hangingPunct="1"/>
              <a:t>91</a:t>
            </a:fld>
            <a:endParaRPr lang="en-US" altLang="zh-CN" sz="1200">
              <a:ea typeface="楷体_GB2312" pitchFamily="49" charset="-122"/>
            </a:endParaRPr>
          </a:p>
        </p:txBody>
      </p:sp>
      <p:sp>
        <p:nvSpPr>
          <p:cNvPr id="20487" name="矩形 1"/>
          <p:cNvSpPr>
            <a:spLocks noChangeArrowheads="1"/>
          </p:cNvSpPr>
          <p:nvPr/>
        </p:nvSpPr>
        <p:spPr bwMode="auto">
          <a:xfrm>
            <a:off x="95250" y="966788"/>
            <a:ext cx="153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main.cpp</a:t>
            </a:r>
          </a:p>
        </p:txBody>
      </p:sp>
      <p:sp>
        <p:nvSpPr>
          <p:cNvPr id="20488" name="矩形 2"/>
          <p:cNvSpPr>
            <a:spLocks noChangeArrowheads="1"/>
          </p:cNvSpPr>
          <p:nvPr/>
        </p:nvSpPr>
        <p:spPr bwMode="auto">
          <a:xfrm>
            <a:off x="6231649" y="9667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module2.h</a:t>
            </a:r>
          </a:p>
        </p:txBody>
      </p:sp>
      <p:sp>
        <p:nvSpPr>
          <p:cNvPr id="20489" name="矩形 3"/>
          <p:cNvSpPr>
            <a:spLocks noChangeArrowheads="1"/>
          </p:cNvSpPr>
          <p:nvPr/>
        </p:nvSpPr>
        <p:spPr bwMode="auto">
          <a:xfrm>
            <a:off x="6231649" y="2888940"/>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00"/>
                </a:solidFill>
              </a:rPr>
              <a:t>module1.h</a:t>
            </a:r>
          </a:p>
        </p:txBody>
      </p:sp>
      <p:sp>
        <p:nvSpPr>
          <p:cNvPr id="3" name="标题 2">
            <a:extLst>
              <a:ext uri="{FF2B5EF4-FFF2-40B4-BE49-F238E27FC236}">
                <a16:creationId xmlns:a16="http://schemas.microsoft.com/office/drawing/2014/main" id="{00AD2B83-2880-4CDA-99EB-D947B86273C6}"/>
              </a:ext>
            </a:extLst>
          </p:cNvPr>
          <p:cNvSpPr>
            <a:spLocks noGrp="1"/>
          </p:cNvSpPr>
          <p:nvPr>
            <p:ph type="title"/>
          </p:nvPr>
        </p:nvSpPr>
        <p:spPr/>
        <p:txBody>
          <a:bodyPr/>
          <a:lstStyle/>
          <a:p>
            <a:r>
              <a:rPr lang="zh-CN" altLang="en-US" sz="2800" b="0" dirty="0"/>
              <a:t>用来避免重复包含头文件</a:t>
            </a:r>
            <a:endParaRPr lang="zh-CN" altLang="en-US" sz="2800" dirty="0"/>
          </a:p>
        </p:txBody>
      </p:sp>
      <p:sp>
        <p:nvSpPr>
          <p:cNvPr id="12" name="TextBox 3">
            <a:extLst>
              <a:ext uri="{FF2B5EF4-FFF2-40B4-BE49-F238E27FC236}">
                <a16:creationId xmlns:a16="http://schemas.microsoft.com/office/drawing/2014/main" id="{E9EC4154-6CA6-42BE-80AD-480E92631926}"/>
              </a:ext>
            </a:extLst>
          </p:cNvPr>
          <p:cNvSpPr txBox="1">
            <a:spLocks noChangeArrowheads="1"/>
          </p:cNvSpPr>
          <p:nvPr/>
        </p:nvSpPr>
        <p:spPr bwMode="auto">
          <a:xfrm>
            <a:off x="95250" y="1428750"/>
            <a:ext cx="5864225"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b="1" dirty="0">
                <a:latin typeface="Courier New" pitchFamily="49" charset="0"/>
                <a:cs typeface="Courier New" pitchFamily="49" charset="0"/>
              </a:rPr>
              <a:t>#include &lt;</a:t>
            </a:r>
            <a:r>
              <a:rPr lang="en-US" altLang="zh-CN" b="1" dirty="0" err="1">
                <a:latin typeface="Courier New" pitchFamily="49" charset="0"/>
                <a:cs typeface="Courier New" pitchFamily="49" charset="0"/>
              </a:rPr>
              <a:t>stdio.h</a:t>
            </a:r>
            <a:r>
              <a:rPr lang="en-US" altLang="zh-CN" b="1" dirty="0">
                <a:latin typeface="Courier New" pitchFamily="49" charset="0"/>
                <a:cs typeface="Courier New" pitchFamily="49" charset="0"/>
              </a:rPr>
              <a:t>&gt;</a:t>
            </a:r>
          </a:p>
          <a:p>
            <a:r>
              <a:rPr lang="en-US" altLang="zh-CN" b="1" dirty="0">
                <a:solidFill>
                  <a:srgbClr val="FF0000"/>
                </a:solidFill>
                <a:latin typeface="Courier New" pitchFamily="49" charset="0"/>
                <a:cs typeface="Courier New" pitchFamily="49" charset="0"/>
              </a:rPr>
              <a:t>#define MODULE1</a:t>
            </a:r>
          </a:p>
          <a:p>
            <a:r>
              <a:rPr lang="en-US" altLang="zh-CN" b="1" dirty="0">
                <a:latin typeface="Courier New" pitchFamily="49" charset="0"/>
                <a:cs typeface="Courier New" pitchFamily="49" charset="0"/>
              </a:rPr>
              <a:t>#define N 100</a:t>
            </a: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mySin</a:t>
            </a:r>
            <a:r>
              <a:rPr lang="en-US" altLang="zh-CN" b="1" dirty="0">
                <a:latin typeface="Courier New" pitchFamily="49" charset="0"/>
                <a:cs typeface="Courier New" pitchFamily="49" charset="0"/>
              </a:rPr>
              <a:t>(double);</a:t>
            </a:r>
          </a:p>
          <a:p>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double </a:t>
            </a:r>
            <a:r>
              <a:rPr lang="en-US" altLang="zh-CN" b="1" dirty="0" err="1">
                <a:latin typeface="Courier New" pitchFamily="49" charset="0"/>
                <a:cs typeface="Courier New" pitchFamily="49" charset="0"/>
              </a:rPr>
              <a:t>myFun</a:t>
            </a:r>
            <a:r>
              <a:rPr lang="en-US" altLang="zh-CN" b="1" dirty="0">
                <a:latin typeface="Courier New" pitchFamily="49" charset="0"/>
                <a:cs typeface="Courier New" pitchFamily="49" charset="0"/>
              </a:rPr>
              <a:t>(double, double);</a:t>
            </a:r>
          </a:p>
          <a:p>
            <a:r>
              <a:rPr lang="en-US" altLang="zh-CN" b="1" dirty="0">
                <a:latin typeface="Courier New" pitchFamily="49" charset="0"/>
                <a:cs typeface="Courier New" pitchFamily="49" charset="0"/>
              </a:rPr>
              <a:t>int main()</a:t>
            </a: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2" name="矩形 1">
            <a:extLst>
              <a:ext uri="{FF2B5EF4-FFF2-40B4-BE49-F238E27FC236}">
                <a16:creationId xmlns:a16="http://schemas.microsoft.com/office/drawing/2014/main" id="{E71632C0-D0FF-4D05-A70F-D01AC0282C9A}"/>
              </a:ext>
            </a:extLst>
          </p:cNvPr>
          <p:cNvSpPr/>
          <p:nvPr/>
        </p:nvSpPr>
        <p:spPr>
          <a:xfrm>
            <a:off x="6231648" y="5289894"/>
            <a:ext cx="5714207" cy="1200329"/>
          </a:xfrm>
          <a:prstGeom prst="rect">
            <a:avLst/>
          </a:prstGeom>
          <a:ln>
            <a:solidFill>
              <a:schemeClr val="tx1"/>
            </a:solidFill>
          </a:ln>
        </p:spPr>
        <p:txBody>
          <a:bodyPr wrap="square">
            <a:spAutoFit/>
          </a:bodyPr>
          <a:lstStyle/>
          <a:p>
            <a:pPr marL="0" lvl="1"/>
            <a:r>
              <a:rPr lang="zh-CN" altLang="en-US" b="1" dirty="0"/>
              <a:t>这样，在一个源文件中如果多次包含上面的 </a:t>
            </a:r>
            <a:r>
              <a:rPr lang="en-US" altLang="zh-CN" b="1" dirty="0"/>
              <a:t>module1.h </a:t>
            </a:r>
            <a:r>
              <a:rPr lang="zh-CN" altLang="en-US" b="1" dirty="0"/>
              <a:t>文件，系统只会对第一次包含的内容进行处理。</a:t>
            </a:r>
            <a:endParaRPr lang="zh-CN" altLang="zh-CN" b="1" dirty="0"/>
          </a:p>
        </p:txBody>
      </p:sp>
      <p:sp>
        <p:nvSpPr>
          <p:cNvPr id="13" name="矩形 12">
            <a:extLst>
              <a:ext uri="{FF2B5EF4-FFF2-40B4-BE49-F238E27FC236}">
                <a16:creationId xmlns:a16="http://schemas.microsoft.com/office/drawing/2014/main" id="{CF6A6648-12FA-414C-BC34-21A685FA19FB}"/>
              </a:ext>
            </a:extLst>
          </p:cNvPr>
          <p:cNvSpPr/>
          <p:nvPr/>
        </p:nvSpPr>
        <p:spPr bwMode="auto">
          <a:xfrm>
            <a:off x="146778" y="1844248"/>
            <a:ext cx="4058218" cy="1044692"/>
          </a:xfrm>
          <a:prstGeom prst="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矩形 13">
            <a:extLst>
              <a:ext uri="{FF2B5EF4-FFF2-40B4-BE49-F238E27FC236}">
                <a16:creationId xmlns:a16="http://schemas.microsoft.com/office/drawing/2014/main" id="{F042FCD3-8C3E-406C-839B-73FF74E5B7B3}"/>
              </a:ext>
            </a:extLst>
          </p:cNvPr>
          <p:cNvSpPr/>
          <p:nvPr/>
        </p:nvSpPr>
        <p:spPr bwMode="auto">
          <a:xfrm>
            <a:off x="160867" y="2933945"/>
            <a:ext cx="5349274" cy="765085"/>
          </a:xfrm>
          <a:prstGeom prst="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601628230"/>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p:nvPr>
        </p:nvSpPr>
        <p:spPr>
          <a:xfrm>
            <a:off x="90030" y="76200"/>
            <a:ext cx="11986868" cy="615950"/>
          </a:xfrm>
        </p:spPr>
        <p:txBody>
          <a:bodyPr/>
          <a:lstStyle/>
          <a:p>
            <a:r>
              <a:rPr lang="zh-CN" altLang="en-US" sz="2800" b="0" dirty="0"/>
              <a:t>用</a:t>
            </a:r>
            <a:r>
              <a:rPr lang="zh-CN" altLang="en-US" sz="2800" b="0" dirty="0">
                <a:latin typeface="Courier New" pitchFamily="49" charset="0"/>
                <a:cs typeface="Courier New" pitchFamily="49" charset="0"/>
              </a:rPr>
              <a:t>于多环境的程序编写</a:t>
            </a:r>
            <a:endParaRPr lang="zh-CN" altLang="en-US" sz="2800" dirty="0"/>
          </a:p>
        </p:txBody>
      </p:sp>
      <p:sp>
        <p:nvSpPr>
          <p:cNvPr id="24579" name="Rectangle 3"/>
          <p:cNvSpPr>
            <a:spLocks noGrp="1" noChangeArrowheads="1"/>
          </p:cNvSpPr>
          <p:nvPr>
            <p:ph idx="1"/>
          </p:nvPr>
        </p:nvSpPr>
        <p:spPr/>
        <p:txBody>
          <a:bodyPr/>
          <a:lstStyle/>
          <a:p>
            <a:pPr marL="0" indent="0">
              <a:buNone/>
            </a:pPr>
            <a:r>
              <a:rPr lang="en-US" altLang="zh-CN" sz="2400" b="0" dirty="0">
                <a:latin typeface="Courier New" pitchFamily="49" charset="0"/>
                <a:cs typeface="Courier New" pitchFamily="49" charset="0"/>
              </a:rPr>
              <a:t>#define OS 'W’</a:t>
            </a:r>
          </a:p>
          <a:p>
            <a:pPr marL="0" indent="0">
              <a:buNone/>
            </a:pP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#if </a:t>
            </a:r>
            <a:r>
              <a:rPr lang="en-US" altLang="zh-CN" sz="2400" b="0" dirty="0">
                <a:latin typeface="Courier New" pitchFamily="49" charset="0"/>
                <a:cs typeface="Courier New" pitchFamily="49" charset="0"/>
              </a:rPr>
              <a:t>OS == 'W'</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		//</a:t>
            </a:r>
            <a:r>
              <a:rPr lang="zh-CN" altLang="en-US" sz="2400" b="0" dirty="0">
                <a:latin typeface="Courier New" pitchFamily="49" charset="0"/>
                <a:cs typeface="Courier New" pitchFamily="49" charset="0"/>
              </a:rPr>
              <a:t>适合于 </a:t>
            </a:r>
            <a:r>
              <a:rPr lang="en-US" altLang="zh-CN" sz="2400" b="0" dirty="0">
                <a:latin typeface="Courier New" pitchFamily="49" charset="0"/>
                <a:cs typeface="Courier New" pitchFamily="49" charset="0"/>
              </a:rPr>
              <a:t>Windows </a:t>
            </a:r>
            <a:r>
              <a:rPr lang="zh-CN" altLang="en-US" sz="2400" b="0" dirty="0">
                <a:latin typeface="Courier New" pitchFamily="49" charset="0"/>
                <a:cs typeface="Courier New" pitchFamily="49" charset="0"/>
              </a:rPr>
              <a:t>环境的代码</a:t>
            </a: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elif</a:t>
            </a:r>
            <a:r>
              <a:rPr lang="en-US" altLang="zh-CN" sz="2400" dirty="0">
                <a:latin typeface="Courier New" pitchFamily="49" charset="0"/>
                <a:cs typeface="Courier New" pitchFamily="49" charset="0"/>
              </a:rPr>
              <a:t> </a:t>
            </a:r>
            <a:r>
              <a:rPr lang="en-US" altLang="zh-CN" sz="2400" b="0" dirty="0">
                <a:latin typeface="Courier New" pitchFamily="49" charset="0"/>
                <a:cs typeface="Courier New" pitchFamily="49" charset="0"/>
              </a:rPr>
              <a:t>OS == 'U'</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		//</a:t>
            </a:r>
            <a:r>
              <a:rPr lang="zh-CN" altLang="en-US" sz="2400" b="0" dirty="0">
                <a:latin typeface="Courier New" pitchFamily="49" charset="0"/>
                <a:cs typeface="Courier New" pitchFamily="49" charset="0"/>
              </a:rPr>
              <a:t>适合于 </a:t>
            </a:r>
            <a:r>
              <a:rPr lang="en-US" altLang="zh-CN" sz="2400" b="0" dirty="0">
                <a:latin typeface="Courier New" pitchFamily="49" charset="0"/>
                <a:cs typeface="Courier New" pitchFamily="49" charset="0"/>
              </a:rPr>
              <a:t>UNIX </a:t>
            </a:r>
            <a:r>
              <a:rPr lang="zh-CN" altLang="en-US" sz="2400" b="0" dirty="0">
                <a:latin typeface="Courier New" pitchFamily="49" charset="0"/>
                <a:cs typeface="Courier New" pitchFamily="49" charset="0"/>
              </a:rPr>
              <a:t>环境的代码</a:t>
            </a: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elif</a:t>
            </a:r>
            <a:r>
              <a:rPr lang="en-US" altLang="zh-CN" sz="2400" dirty="0">
                <a:latin typeface="Courier New" pitchFamily="49" charset="0"/>
                <a:cs typeface="Courier New" pitchFamily="49" charset="0"/>
              </a:rPr>
              <a:t> </a:t>
            </a:r>
            <a:r>
              <a:rPr lang="en-US" altLang="zh-CN" sz="2400" b="0" dirty="0">
                <a:latin typeface="Courier New" pitchFamily="49" charset="0"/>
                <a:cs typeface="Courier New" pitchFamily="49" charset="0"/>
              </a:rPr>
              <a:t>OS == 'M'</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		//</a:t>
            </a:r>
            <a:r>
              <a:rPr lang="zh-CN" altLang="en-US" sz="2400" b="0" dirty="0">
                <a:latin typeface="Courier New" pitchFamily="49" charset="0"/>
                <a:cs typeface="Courier New" pitchFamily="49" charset="0"/>
              </a:rPr>
              <a:t>适合于 </a:t>
            </a:r>
            <a:r>
              <a:rPr lang="en-US" altLang="zh-CN" sz="2400" b="0" dirty="0">
                <a:latin typeface="Courier New" pitchFamily="49" charset="0"/>
                <a:cs typeface="Courier New" pitchFamily="49" charset="0"/>
              </a:rPr>
              <a:t>macOS </a:t>
            </a:r>
            <a:r>
              <a:rPr lang="zh-CN" altLang="en-US" sz="2400" b="0" dirty="0">
                <a:latin typeface="Courier New" pitchFamily="49" charset="0"/>
                <a:cs typeface="Courier New" pitchFamily="49" charset="0"/>
              </a:rPr>
              <a:t>环境的代码</a:t>
            </a: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#else</a:t>
            </a:r>
            <a:endParaRPr lang="zh-CN" altLang="zh-CN" sz="240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		//</a:t>
            </a:r>
            <a:r>
              <a:rPr lang="zh-CN" altLang="en-US" sz="2400" b="0" dirty="0">
                <a:latin typeface="Courier New" pitchFamily="49" charset="0"/>
                <a:cs typeface="Courier New" pitchFamily="49" charset="0"/>
              </a:rPr>
              <a:t>适合于其他环境的代码</a:t>
            </a: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#endif</a:t>
            </a:r>
            <a:endParaRPr lang="zh-CN" altLang="zh-CN" sz="240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		//</a:t>
            </a:r>
            <a:r>
              <a:rPr lang="zh-CN" altLang="en-US" sz="2400" b="0" dirty="0">
                <a:latin typeface="Courier New" pitchFamily="49" charset="0"/>
                <a:cs typeface="Courier New" pitchFamily="49" charset="0"/>
              </a:rPr>
              <a:t>与环境无关的公共代码</a:t>
            </a:r>
            <a:endParaRPr lang="zh-CN" altLang="zh-CN" sz="2400" b="0" dirty="0">
              <a:latin typeface="Courier New" pitchFamily="49" charset="0"/>
              <a:cs typeface="Courier New" pitchFamily="49" charset="0"/>
            </a:endParaRPr>
          </a:p>
        </p:txBody>
      </p:sp>
      <p:sp>
        <p:nvSpPr>
          <p:cNvPr id="2458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75CF89-F1D8-4D7B-B073-CA7907B95C4B}" type="slidenum">
              <a:rPr lang="en-US" altLang="zh-CN" sz="1200">
                <a:ea typeface="楷体_GB2312" pitchFamily="49" charset="-122"/>
              </a:rPr>
              <a:pPr algn="r" eaLnBrk="1" hangingPunct="1"/>
              <a:t>92</a:t>
            </a:fld>
            <a:endParaRPr lang="en-US" altLang="zh-CN" sz="1200">
              <a:ea typeface="楷体_GB2312" pitchFamily="49" charset="-122"/>
            </a:endParaRPr>
          </a:p>
        </p:txBody>
      </p:sp>
      <p:sp>
        <p:nvSpPr>
          <p:cNvPr id="2" name="对话气泡: 矩形 1">
            <a:extLst>
              <a:ext uri="{FF2B5EF4-FFF2-40B4-BE49-F238E27FC236}">
                <a16:creationId xmlns:a16="http://schemas.microsoft.com/office/drawing/2014/main" id="{EEECA0B4-1401-435D-B5FD-A679AEA79493}"/>
              </a:ext>
            </a:extLst>
          </p:cNvPr>
          <p:cNvSpPr/>
          <p:nvPr/>
        </p:nvSpPr>
        <p:spPr bwMode="auto">
          <a:xfrm>
            <a:off x="6680271" y="1073104"/>
            <a:ext cx="3645405" cy="1590811"/>
          </a:xfrm>
          <a:prstGeom prst="wedgeRectCallout">
            <a:avLst>
              <a:gd name="adj1" fmla="val -88374"/>
              <a:gd name="adj2" fmla="val -332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dirty="0">
                <a:latin typeface="Courier New" panose="02070309020205020404" pitchFamily="49" charset="0"/>
                <a:cs typeface="Courier New" panose="02070309020205020404" pitchFamily="49" charset="0"/>
              </a:rPr>
              <a:t>#ifdef OS </a:t>
            </a:r>
          </a:p>
          <a:p>
            <a:r>
              <a:rPr lang="en-US" altLang="zh-CN" dirty="0">
                <a:latin typeface="Courier New" panose="02070309020205020404" pitchFamily="49" charset="0"/>
                <a:cs typeface="Courier New" panose="02070309020205020404" pitchFamily="49" charset="0"/>
              </a:rPr>
              <a:t>#if defined (OS)</a:t>
            </a:r>
          </a:p>
          <a:p>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if</a:t>
            </a:r>
            <a:r>
              <a:rPr lang="en-US" altLang="zh-CN" dirty="0" err="1">
                <a:solidFill>
                  <a:srgbClr val="FF0000"/>
                </a:solidFill>
                <a:latin typeface="Courier New" panose="02070309020205020404" pitchFamily="49" charset="0"/>
                <a:cs typeface="Courier New" panose="02070309020205020404" pitchFamily="49" charset="0"/>
              </a:rPr>
              <a:t>n</a:t>
            </a:r>
            <a:r>
              <a:rPr lang="en-US" altLang="zh-CN" dirty="0" err="1">
                <a:latin typeface="Courier New" panose="02070309020205020404" pitchFamily="49" charset="0"/>
                <a:cs typeface="Courier New" panose="02070309020205020404" pitchFamily="49" charset="0"/>
              </a:rPr>
              <a:t>def</a:t>
            </a:r>
            <a:r>
              <a:rPr lang="en-US" altLang="zh-CN" dirty="0">
                <a:latin typeface="Courier New" panose="02070309020205020404" pitchFamily="49" charset="0"/>
                <a:cs typeface="Courier New" panose="02070309020205020404" pitchFamily="49" charset="0"/>
              </a:rPr>
              <a:t> &lt;OS&gt;</a:t>
            </a:r>
          </a:p>
          <a:p>
            <a:r>
              <a:rPr lang="en-US" altLang="zh-CN" dirty="0">
                <a:latin typeface="Courier New" panose="02070309020205020404" pitchFamily="49" charset="0"/>
                <a:cs typeface="Courier New" panose="02070309020205020404" pitchFamily="49" charset="0"/>
              </a:rPr>
              <a:t>#if </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defined (OS) </a:t>
            </a:r>
            <a:endParaRPr lang="zh-CN" altLang="en-US" dirty="0">
              <a:latin typeface="Courier New" panose="02070309020205020404" pitchFamily="49" charset="0"/>
              <a:cs typeface="Courier New" panose="02070309020205020404" pitchFamily="49" charset="0"/>
            </a:endParaRPr>
          </a:p>
        </p:txBody>
      </p:sp>
      <p:grpSp>
        <p:nvGrpSpPr>
          <p:cNvPr id="13" name="组合 12">
            <a:extLst>
              <a:ext uri="{FF2B5EF4-FFF2-40B4-BE49-F238E27FC236}">
                <a16:creationId xmlns:a16="http://schemas.microsoft.com/office/drawing/2014/main" id="{4FD41E2F-D742-4EAD-B8EC-CA08ECF12605}"/>
              </a:ext>
            </a:extLst>
          </p:cNvPr>
          <p:cNvGrpSpPr/>
          <p:nvPr/>
        </p:nvGrpSpPr>
        <p:grpSpPr>
          <a:xfrm>
            <a:off x="6950301" y="1073104"/>
            <a:ext cx="4230470" cy="2637541"/>
            <a:chOff x="6950301" y="1073104"/>
            <a:chExt cx="4230470" cy="2637541"/>
          </a:xfrm>
        </p:grpSpPr>
        <p:sp>
          <p:nvSpPr>
            <p:cNvPr id="6" name="椭圆 5">
              <a:extLst>
                <a:ext uri="{FF2B5EF4-FFF2-40B4-BE49-F238E27FC236}">
                  <a16:creationId xmlns:a16="http://schemas.microsoft.com/office/drawing/2014/main" id="{568AF6F5-B4E0-4643-910A-DB619F39B3A9}"/>
                </a:ext>
              </a:extLst>
            </p:cNvPr>
            <p:cNvSpPr>
              <a:spLocks noChangeArrowheads="1"/>
            </p:cNvSpPr>
            <p:nvPr/>
          </p:nvSpPr>
          <p:spPr bwMode="auto">
            <a:xfrm>
              <a:off x="6950301" y="1073104"/>
              <a:ext cx="990110" cy="420681"/>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7" name="椭圆 6">
              <a:extLst>
                <a:ext uri="{FF2B5EF4-FFF2-40B4-BE49-F238E27FC236}">
                  <a16:creationId xmlns:a16="http://schemas.microsoft.com/office/drawing/2014/main" id="{158447C5-7245-4537-BD87-1D8C8E844023}"/>
                </a:ext>
              </a:extLst>
            </p:cNvPr>
            <p:cNvSpPr>
              <a:spLocks noChangeArrowheads="1"/>
            </p:cNvSpPr>
            <p:nvPr/>
          </p:nvSpPr>
          <p:spPr bwMode="auto">
            <a:xfrm>
              <a:off x="7423187" y="1468413"/>
              <a:ext cx="1417324" cy="420681"/>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8" name="椭圆 7">
              <a:extLst>
                <a:ext uri="{FF2B5EF4-FFF2-40B4-BE49-F238E27FC236}">
                  <a16:creationId xmlns:a16="http://schemas.microsoft.com/office/drawing/2014/main" id="{E960168E-C49C-43F4-97A9-333A7063581F}"/>
                </a:ext>
              </a:extLst>
            </p:cNvPr>
            <p:cNvSpPr>
              <a:spLocks noChangeArrowheads="1"/>
            </p:cNvSpPr>
            <p:nvPr/>
          </p:nvSpPr>
          <p:spPr bwMode="auto">
            <a:xfrm>
              <a:off x="6950301" y="1529825"/>
              <a:ext cx="432000" cy="288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9" name="椭圆 8">
              <a:extLst>
                <a:ext uri="{FF2B5EF4-FFF2-40B4-BE49-F238E27FC236}">
                  <a16:creationId xmlns:a16="http://schemas.microsoft.com/office/drawing/2014/main" id="{58A99C7F-BC11-4505-B347-BAE3C94250F9}"/>
                </a:ext>
              </a:extLst>
            </p:cNvPr>
            <p:cNvSpPr>
              <a:spLocks noChangeArrowheads="1"/>
            </p:cNvSpPr>
            <p:nvPr/>
          </p:nvSpPr>
          <p:spPr bwMode="auto">
            <a:xfrm>
              <a:off x="6950301" y="1898870"/>
              <a:ext cx="1080000" cy="324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cxnSp>
          <p:nvCxnSpPr>
            <p:cNvPr id="11" name="直接箭头连接符 10">
              <a:extLst>
                <a:ext uri="{FF2B5EF4-FFF2-40B4-BE49-F238E27FC236}">
                  <a16:creationId xmlns:a16="http://schemas.microsoft.com/office/drawing/2014/main" id="{627E9D0F-A5A6-4934-B797-CF04FABAB46A}"/>
                </a:ext>
              </a:extLst>
            </p:cNvPr>
            <p:cNvCxnSpPr>
              <a:cxnSpLocks/>
            </p:cNvCxnSpPr>
            <p:nvPr/>
          </p:nvCxnSpPr>
          <p:spPr bwMode="auto">
            <a:xfrm>
              <a:off x="8131849" y="2060544"/>
              <a:ext cx="888682" cy="1368456"/>
            </a:xfrm>
            <a:prstGeom prst="straightConnector1">
              <a:avLst/>
            </a:prstGeom>
            <a:solidFill>
              <a:schemeClr val="accent1"/>
            </a:solidFill>
            <a:ln w="127000" cap="flat" cmpd="sng" algn="ctr">
              <a:solidFill>
                <a:schemeClr val="accent1"/>
              </a:solidFill>
              <a:prstDash val="solid"/>
              <a:round/>
              <a:headEnd type="none" w="med" len="med"/>
              <a:tailEnd type="triangle"/>
            </a:ln>
            <a:effectLst/>
          </p:spPr>
        </p:cxnSp>
        <p:sp>
          <p:nvSpPr>
            <p:cNvPr id="12" name="文本框 11">
              <a:extLst>
                <a:ext uri="{FF2B5EF4-FFF2-40B4-BE49-F238E27FC236}">
                  <a16:creationId xmlns:a16="http://schemas.microsoft.com/office/drawing/2014/main" id="{0A5A0E66-EB35-4A5A-869C-606870EA03DC}"/>
                </a:ext>
              </a:extLst>
            </p:cNvPr>
            <p:cNvSpPr txBox="1"/>
            <p:nvPr/>
          </p:nvSpPr>
          <p:spPr>
            <a:xfrm>
              <a:off x="9020531" y="3248980"/>
              <a:ext cx="2160240" cy="461665"/>
            </a:xfrm>
            <a:prstGeom prst="rect">
              <a:avLst/>
            </a:prstGeom>
            <a:noFill/>
          </p:spPr>
          <p:txBody>
            <a:bodyPr wrap="square" rtlCol="0">
              <a:spAutoFit/>
            </a:bodyPr>
            <a:lstStyle/>
            <a:p>
              <a:r>
                <a:rPr lang="zh-CN" altLang="en-US" dirty="0"/>
                <a:t>预定义标识符</a:t>
              </a:r>
            </a:p>
          </p:txBody>
        </p:sp>
      </p:grpSp>
      <p:grpSp>
        <p:nvGrpSpPr>
          <p:cNvPr id="23" name="组合 22">
            <a:extLst>
              <a:ext uri="{FF2B5EF4-FFF2-40B4-BE49-F238E27FC236}">
                <a16:creationId xmlns:a16="http://schemas.microsoft.com/office/drawing/2014/main" id="{81DB6F39-B817-460A-A1EE-A98729D73982}"/>
              </a:ext>
            </a:extLst>
          </p:cNvPr>
          <p:cNvGrpSpPr/>
          <p:nvPr/>
        </p:nvGrpSpPr>
        <p:grpSpPr>
          <a:xfrm>
            <a:off x="153883" y="910099"/>
            <a:ext cx="8686628" cy="4724146"/>
            <a:chOff x="153883" y="910099"/>
            <a:chExt cx="8686628" cy="4724146"/>
          </a:xfrm>
        </p:grpSpPr>
        <p:sp>
          <p:nvSpPr>
            <p:cNvPr id="17" name="椭圆 16">
              <a:extLst>
                <a:ext uri="{FF2B5EF4-FFF2-40B4-BE49-F238E27FC236}">
                  <a16:creationId xmlns:a16="http://schemas.microsoft.com/office/drawing/2014/main" id="{90D7F4BA-7E52-49DF-A3C0-EF8D01C001B7}"/>
                </a:ext>
              </a:extLst>
            </p:cNvPr>
            <p:cNvSpPr>
              <a:spLocks noChangeArrowheads="1"/>
            </p:cNvSpPr>
            <p:nvPr/>
          </p:nvSpPr>
          <p:spPr bwMode="auto">
            <a:xfrm>
              <a:off x="153883" y="2652941"/>
              <a:ext cx="990230" cy="32601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 name="椭圆 17">
              <a:extLst>
                <a:ext uri="{FF2B5EF4-FFF2-40B4-BE49-F238E27FC236}">
                  <a16:creationId xmlns:a16="http://schemas.microsoft.com/office/drawing/2014/main" id="{F044AD69-52A0-46A2-8C62-43EE6FD211CA}"/>
                </a:ext>
              </a:extLst>
            </p:cNvPr>
            <p:cNvSpPr>
              <a:spLocks noChangeArrowheads="1"/>
            </p:cNvSpPr>
            <p:nvPr/>
          </p:nvSpPr>
          <p:spPr bwMode="auto">
            <a:xfrm>
              <a:off x="241356" y="910099"/>
              <a:ext cx="1116000" cy="32601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9" name="椭圆 18">
              <a:extLst>
                <a:ext uri="{FF2B5EF4-FFF2-40B4-BE49-F238E27FC236}">
                  <a16:creationId xmlns:a16="http://schemas.microsoft.com/office/drawing/2014/main" id="{AF21755C-8226-4638-804B-12DCA1C63ADA}"/>
                </a:ext>
              </a:extLst>
            </p:cNvPr>
            <p:cNvSpPr>
              <a:spLocks noChangeArrowheads="1"/>
            </p:cNvSpPr>
            <p:nvPr/>
          </p:nvSpPr>
          <p:spPr bwMode="auto">
            <a:xfrm>
              <a:off x="268552" y="4421582"/>
              <a:ext cx="864000" cy="32601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0" name="椭圆 19">
              <a:extLst>
                <a:ext uri="{FF2B5EF4-FFF2-40B4-BE49-F238E27FC236}">
                  <a16:creationId xmlns:a16="http://schemas.microsoft.com/office/drawing/2014/main" id="{38A89A76-3B0F-48D5-9B6C-E1568E15F8D6}"/>
                </a:ext>
              </a:extLst>
            </p:cNvPr>
            <p:cNvSpPr>
              <a:spLocks noChangeArrowheads="1"/>
            </p:cNvSpPr>
            <p:nvPr/>
          </p:nvSpPr>
          <p:spPr bwMode="auto">
            <a:xfrm>
              <a:off x="253681" y="5308235"/>
              <a:ext cx="1080000" cy="32601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cxnSp>
          <p:nvCxnSpPr>
            <p:cNvPr id="21" name="直接箭头连接符 20">
              <a:extLst>
                <a:ext uri="{FF2B5EF4-FFF2-40B4-BE49-F238E27FC236}">
                  <a16:creationId xmlns:a16="http://schemas.microsoft.com/office/drawing/2014/main" id="{ECA9397E-87BB-4B08-A661-56BF8311C52F}"/>
                </a:ext>
              </a:extLst>
            </p:cNvPr>
            <p:cNvCxnSpPr>
              <a:cxnSpLocks/>
            </p:cNvCxnSpPr>
            <p:nvPr/>
          </p:nvCxnSpPr>
          <p:spPr bwMode="auto">
            <a:xfrm flipV="1">
              <a:off x="6320231" y="3710647"/>
              <a:ext cx="2520280" cy="483439"/>
            </a:xfrm>
            <a:prstGeom prst="straightConnector1">
              <a:avLst/>
            </a:prstGeom>
            <a:solidFill>
              <a:schemeClr val="accent1"/>
            </a:solidFill>
            <a:ln w="127000" cap="flat" cmpd="sng" algn="ctr">
              <a:solidFill>
                <a:schemeClr val="accent1"/>
              </a:solidFill>
              <a:prstDash val="solid"/>
              <a:round/>
              <a:headEnd type="none" w="med" len="med"/>
              <a:tailEnd type="triangle"/>
            </a:ln>
            <a:effectLst/>
          </p:spPr>
        </p:cxnSp>
      </p:grpSp>
    </p:spTree>
    <p:extLst>
      <p:ext uri="{BB962C8B-B14F-4D97-AF65-F5344CB8AC3E}">
        <p14:creationId xmlns:p14="http://schemas.microsoft.com/office/powerpoint/2010/main" val="32927161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p:nvPr>
        </p:nvSpPr>
        <p:spPr>
          <a:xfrm>
            <a:off x="90030" y="76200"/>
            <a:ext cx="11986868" cy="615950"/>
          </a:xfrm>
        </p:spPr>
        <p:txBody>
          <a:bodyPr/>
          <a:lstStyle/>
          <a:p>
            <a:r>
              <a:rPr lang="zh-CN" altLang="en-US" sz="2800" b="0" dirty="0"/>
              <a:t>用</a:t>
            </a:r>
            <a:r>
              <a:rPr lang="zh-CN" altLang="en-US" sz="2800" b="0" dirty="0">
                <a:latin typeface="Courier New" pitchFamily="49" charset="0"/>
                <a:cs typeface="Courier New" pitchFamily="49" charset="0"/>
              </a:rPr>
              <a:t>于程序的调试</a:t>
            </a:r>
            <a:endParaRPr lang="zh-CN" altLang="en-US" sz="2800" dirty="0"/>
          </a:p>
        </p:txBody>
      </p:sp>
      <p:sp>
        <p:nvSpPr>
          <p:cNvPr id="24580" name="灯片编号占位符 5"/>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75CF89-F1D8-4D7B-B073-CA7907B95C4B}" type="slidenum">
              <a:rPr lang="en-US" altLang="zh-CN" sz="1200">
                <a:ea typeface="楷体_GB2312" pitchFamily="49" charset="-122"/>
              </a:rPr>
              <a:pPr algn="r" eaLnBrk="1" hangingPunct="1"/>
              <a:t>93</a:t>
            </a:fld>
            <a:endParaRPr lang="en-US" altLang="zh-CN" sz="1200">
              <a:ea typeface="楷体_GB2312" pitchFamily="49" charset="-122"/>
            </a:endParaRPr>
          </a:p>
        </p:txBody>
      </p:sp>
      <p:sp>
        <p:nvSpPr>
          <p:cNvPr id="10" name="内容占位符 2">
            <a:extLst>
              <a:ext uri="{FF2B5EF4-FFF2-40B4-BE49-F238E27FC236}">
                <a16:creationId xmlns:a16="http://schemas.microsoft.com/office/drawing/2014/main" id="{AFBE41D9-94C1-4A32-A362-F8F3E5FBA168}"/>
              </a:ext>
            </a:extLst>
          </p:cNvPr>
          <p:cNvSpPr>
            <a:spLocks noGrp="1"/>
          </p:cNvSpPr>
          <p:nvPr>
            <p:ph idx="1"/>
          </p:nvPr>
        </p:nvSpPr>
        <p:spPr>
          <a:xfrm>
            <a:off x="93822" y="863600"/>
            <a:ext cx="11994819" cy="5949950"/>
          </a:xfrm>
        </p:spPr>
        <p:txBody>
          <a:bodyPr/>
          <a:lstStyle/>
          <a:p>
            <a:pPr marL="0" indent="0">
              <a:spcBef>
                <a:spcPts val="0"/>
              </a:spcBef>
              <a:buNone/>
            </a:pPr>
            <a:r>
              <a:rPr lang="en-US" altLang="zh-CN" sz="2400" b="0" dirty="0">
                <a:latin typeface="Courier New" pitchFamily="49" charset="0"/>
                <a:cs typeface="Courier New" pitchFamily="49" charset="0"/>
              </a:rPr>
              <a:t>#include &lt;</a:t>
            </a:r>
            <a:r>
              <a:rPr lang="en-US" altLang="zh-CN" sz="2400" b="0" dirty="0" err="1">
                <a:latin typeface="Courier New" pitchFamily="49" charset="0"/>
                <a:cs typeface="Courier New" pitchFamily="49" charset="0"/>
              </a:rPr>
              <a:t>stdio.h</a:t>
            </a:r>
            <a:r>
              <a:rPr lang="en-US" altLang="zh-CN" sz="2400" b="0" dirty="0">
                <a:latin typeface="Courier New" pitchFamily="49" charset="0"/>
                <a:cs typeface="Courier New" pitchFamily="49" charset="0"/>
              </a:rPr>
              <a:t>&gt;</a:t>
            </a:r>
          </a:p>
          <a:p>
            <a:pPr marL="0" indent="0">
              <a:spcBef>
                <a:spcPts val="0"/>
              </a:spcBef>
              <a:buNone/>
            </a:pPr>
            <a:r>
              <a:rPr lang="en-US" altLang="zh-CN" sz="2400" b="0" dirty="0">
                <a:latin typeface="Courier New" pitchFamily="49" charset="0"/>
                <a:cs typeface="Courier New" pitchFamily="49" charset="0"/>
              </a:rPr>
              <a:t>void </a:t>
            </a:r>
            <a:r>
              <a:rPr lang="en-US" altLang="zh-CN" sz="2400" b="0" dirty="0" err="1">
                <a:latin typeface="Courier New" pitchFamily="49" charset="0"/>
                <a:cs typeface="Courier New" pitchFamily="49" charset="0"/>
              </a:rPr>
              <a:t>BallSize</a:t>
            </a:r>
            <a:r>
              <a:rPr lang="en-US" altLang="zh-CN" sz="2400" b="0" dirty="0">
                <a:latin typeface="Courier New" pitchFamily="49" charset="0"/>
                <a:cs typeface="Courier New" pitchFamily="49" charset="0"/>
              </a:rPr>
              <a:t>(int r);</a:t>
            </a:r>
          </a:p>
          <a:p>
            <a:pPr marL="0" indent="0">
              <a:spcBef>
                <a:spcPts val="0"/>
              </a:spcBef>
              <a:buNone/>
            </a:pPr>
            <a:endParaRPr lang="en-US" altLang="zh-CN" sz="2400" b="0" dirty="0">
              <a:latin typeface="Courier New" pitchFamily="49" charset="0"/>
              <a:cs typeface="Courier New" pitchFamily="49" charset="0"/>
            </a:endParaRPr>
          </a:p>
          <a:p>
            <a:pPr marL="0" indent="0">
              <a:buNone/>
            </a:pPr>
            <a:r>
              <a:rPr lang="en-US" altLang="zh-CN" sz="2400" dirty="0">
                <a:solidFill>
                  <a:srgbClr val="FF0000"/>
                </a:solidFill>
                <a:latin typeface="Courier New" panose="02070309020205020404" pitchFamily="49" charset="0"/>
                <a:cs typeface="Courier New" panose="02070309020205020404" pitchFamily="49" charset="0"/>
              </a:rPr>
              <a:t>#define DEBUG</a:t>
            </a:r>
          </a:p>
          <a:p>
            <a:pPr marL="0" indent="0">
              <a:buNone/>
            </a:pPr>
            <a:r>
              <a:rPr lang="en-US" altLang="zh-CN" sz="2400" b="0" dirty="0">
                <a:latin typeface="Courier New" panose="02070309020205020404" pitchFamily="49" charset="0"/>
                <a:cs typeface="Courier New" panose="02070309020205020404" pitchFamily="49" charset="0"/>
              </a:rPr>
              <a:t>int main()</a:t>
            </a:r>
          </a:p>
          <a:p>
            <a:pPr marL="0" indent="0">
              <a:buNone/>
            </a:pPr>
            <a:r>
              <a:rPr lang="en-US" altLang="zh-CN" sz="2400" b="0" dirty="0">
                <a:latin typeface="Courier New" panose="02070309020205020404" pitchFamily="49" charset="0"/>
                <a:cs typeface="Courier New" panose="02070309020205020404" pitchFamily="49" charset="0"/>
              </a:rPr>
              <a:t>{</a:t>
            </a:r>
          </a:p>
          <a:p>
            <a:pPr marL="0" indent="0">
              <a:buNone/>
            </a:pPr>
            <a:r>
              <a:rPr lang="en-US" altLang="zh-CN" sz="2400" b="0" dirty="0">
                <a:latin typeface="Courier New" panose="02070309020205020404" pitchFamily="49" charset="0"/>
                <a:cs typeface="Courier New" panose="02070309020205020404" pitchFamily="49" charset="0"/>
              </a:rPr>
              <a:t>	double r;</a:t>
            </a:r>
          </a:p>
          <a:p>
            <a:pPr marL="0" indent="0">
              <a:buNone/>
            </a:pPr>
            <a:r>
              <a:rPr lang="en-US" altLang="zh-CN" sz="2400" b="0" dirty="0">
                <a:latin typeface="Courier New" panose="02070309020205020404" pitchFamily="49" charset="0"/>
                <a:cs typeface="Courier New" panose="02070309020205020404" pitchFamily="49" charset="0"/>
              </a:rPr>
              <a:t>	</a:t>
            </a:r>
            <a:r>
              <a:rPr lang="en-US" altLang="zh-CN" sz="2400" b="0" dirty="0" err="1">
                <a:latin typeface="Courier New" panose="02070309020205020404" pitchFamily="49" charset="0"/>
                <a:cs typeface="Courier New" panose="02070309020205020404" pitchFamily="49" charset="0"/>
              </a:rPr>
              <a:t>scanf</a:t>
            </a:r>
            <a:r>
              <a:rPr lang="en-US" altLang="zh-CN" sz="2400" b="0" dirty="0">
                <a:latin typeface="Courier New" panose="02070309020205020404" pitchFamily="49" charset="0"/>
                <a:cs typeface="Courier New" panose="02070309020205020404" pitchFamily="49" charset="0"/>
              </a:rPr>
              <a:t>("%</a:t>
            </a:r>
            <a:r>
              <a:rPr lang="en-US" altLang="zh-CN" sz="2400" b="0" dirty="0" err="1">
                <a:latin typeface="Courier New" panose="02070309020205020404" pitchFamily="49" charset="0"/>
                <a:cs typeface="Courier New" panose="02070309020205020404" pitchFamily="49" charset="0"/>
              </a:rPr>
              <a:t>lf</a:t>
            </a:r>
            <a:r>
              <a:rPr lang="en-US" altLang="zh-CN" sz="2400" b="0" dirty="0">
                <a:latin typeface="Courier New" panose="02070309020205020404" pitchFamily="49" charset="0"/>
                <a:cs typeface="Courier New" panose="02070309020205020404" pitchFamily="49" charset="0"/>
              </a:rPr>
              <a:t>", &amp;r);</a:t>
            </a:r>
          </a:p>
          <a:p>
            <a:pPr marL="0" indent="0">
              <a:buNone/>
            </a:pPr>
            <a:r>
              <a:rPr lang="en-US" altLang="zh-CN" sz="2400" dirty="0">
                <a:solidFill>
                  <a:srgbClr val="FF0000"/>
                </a:solidFill>
                <a:latin typeface="Courier New" panose="02070309020205020404" pitchFamily="49" charset="0"/>
                <a:ea typeface="宋体" pitchFamily="2" charset="-122"/>
                <a:cs typeface="Courier New" panose="02070309020205020404" pitchFamily="49" charset="0"/>
              </a:rPr>
              <a:t>	#ifdef DEBUG</a:t>
            </a:r>
          </a:p>
          <a:p>
            <a:pPr marL="0" indent="0">
              <a:buNone/>
            </a:pPr>
            <a:r>
              <a:rPr lang="en-US" altLang="zh-CN" sz="2400" dirty="0">
                <a:latin typeface="Courier New" panose="02070309020205020404" pitchFamily="49" charset="0"/>
                <a:ea typeface="宋体" pitchFamily="2" charset="-122"/>
                <a:cs typeface="Courier New" panose="02070309020205020404" pitchFamily="49" charset="0"/>
              </a:rPr>
              <a:t>	</a:t>
            </a:r>
            <a:r>
              <a:rPr lang="en-US" altLang="zh-CN" sz="2400" dirty="0" err="1">
                <a:latin typeface="Courier New" panose="02070309020205020404" pitchFamily="49" charset="0"/>
                <a:ea typeface="宋体" pitchFamily="2" charset="-122"/>
                <a:cs typeface="Courier New" panose="02070309020205020404" pitchFamily="49" charset="0"/>
              </a:rPr>
              <a:t>printf</a:t>
            </a:r>
            <a:r>
              <a:rPr lang="en-US" altLang="zh-CN" sz="2400" dirty="0">
                <a:latin typeface="Courier New" panose="02070309020205020404" pitchFamily="49" charset="0"/>
                <a:ea typeface="宋体" pitchFamily="2" charset="-122"/>
                <a:cs typeface="Courier New" panose="02070309020205020404" pitchFamily="49" charset="0"/>
              </a:rPr>
              <a:t>("%.2f \n", r);  //</a:t>
            </a:r>
            <a:r>
              <a:rPr lang="zh-CN" altLang="en-US" sz="2400" dirty="0"/>
              <a:t>调试 输出</a:t>
            </a:r>
            <a:endParaRPr lang="en-US" altLang="zh-CN" sz="2400" dirty="0">
              <a:latin typeface="Courier New" panose="02070309020205020404" pitchFamily="49" charset="0"/>
              <a:ea typeface="宋体" pitchFamily="2" charset="-122"/>
              <a:cs typeface="Courier New" panose="02070309020205020404" pitchFamily="49" charset="0"/>
            </a:endParaRPr>
          </a:p>
          <a:p>
            <a:pPr marL="0" indent="0">
              <a:buNone/>
            </a:pPr>
            <a:r>
              <a:rPr lang="en-US" altLang="zh-CN" sz="2400" dirty="0">
                <a:solidFill>
                  <a:srgbClr val="FF0000"/>
                </a:solidFill>
                <a:latin typeface="Courier New" panose="02070309020205020404" pitchFamily="49" charset="0"/>
                <a:ea typeface="宋体" pitchFamily="2" charset="-122"/>
                <a:cs typeface="Courier New" panose="02070309020205020404" pitchFamily="49" charset="0"/>
              </a:rPr>
              <a:t>	#endif</a:t>
            </a:r>
            <a:endParaRPr lang="en-US" altLang="zh-CN" sz="2400" dirty="0">
              <a:solidFill>
                <a:srgbClr val="FF0000"/>
              </a:solidFill>
              <a:latin typeface="Courier New" pitchFamily="49" charset="0"/>
              <a:cs typeface="Courier New" pitchFamily="49" charset="0"/>
            </a:endParaRPr>
          </a:p>
          <a:p>
            <a:pPr marL="0" indent="0">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BallSize</a:t>
            </a:r>
            <a:r>
              <a:rPr lang="en-US" altLang="zh-CN" sz="2400" b="0" dirty="0">
                <a:latin typeface="Courier New" pitchFamily="49" charset="0"/>
                <a:cs typeface="Courier New" pitchFamily="49" charset="0"/>
              </a:rPr>
              <a:t>(r);</a:t>
            </a:r>
          </a:p>
          <a:p>
            <a:pPr marL="0" indent="0">
              <a:buNone/>
            </a:pPr>
            <a:r>
              <a:rPr lang="en-US" altLang="zh-CN" sz="2400" b="0" dirty="0">
                <a:latin typeface="Courier New" pitchFamily="49" charset="0"/>
                <a:cs typeface="Courier New" pitchFamily="49" charset="0"/>
              </a:rPr>
              <a:t>	return 0;</a:t>
            </a:r>
          </a:p>
          <a:p>
            <a:pPr marL="0" indent="0">
              <a:buNone/>
            </a:pPr>
            <a:r>
              <a:rPr lang="en-US" altLang="zh-CN" sz="2400" b="0" dirty="0">
                <a:latin typeface="Courier New" pitchFamily="49" charset="0"/>
                <a:cs typeface="Courier New" pitchFamily="49" charset="0"/>
              </a:rPr>
              <a:t>}</a:t>
            </a:r>
          </a:p>
        </p:txBody>
      </p:sp>
      <p:sp>
        <p:nvSpPr>
          <p:cNvPr id="11" name="文本框 10">
            <a:extLst>
              <a:ext uri="{FF2B5EF4-FFF2-40B4-BE49-F238E27FC236}">
                <a16:creationId xmlns:a16="http://schemas.microsoft.com/office/drawing/2014/main" id="{3A910666-47C9-49E7-8F3F-CCEFE3E3CAF2}"/>
              </a:ext>
            </a:extLst>
          </p:cNvPr>
          <p:cNvSpPr txBox="1"/>
          <p:nvPr/>
        </p:nvSpPr>
        <p:spPr>
          <a:xfrm>
            <a:off x="3979971" y="337007"/>
            <a:ext cx="8172000" cy="3046988"/>
          </a:xfrm>
          <a:prstGeom prst="rect">
            <a:avLst/>
          </a:prstGeom>
          <a:noFill/>
          <a:ln>
            <a:solidFill>
              <a:schemeClr val="tx1"/>
            </a:solidFill>
          </a:ln>
        </p:spPr>
        <p:txBody>
          <a:bodyPr wrap="square" rtlCol="0">
            <a:spAutoFit/>
          </a:bodyPr>
          <a:lstStyle/>
          <a:p>
            <a:pPr>
              <a:spcBef>
                <a:spcPts val="0"/>
              </a:spcBef>
              <a:buFontTx/>
              <a:buNone/>
            </a:pPr>
            <a:r>
              <a:rPr lang="en-US" altLang="zh-CN" dirty="0">
                <a:latin typeface="Courier New" pitchFamily="49" charset="0"/>
                <a:cs typeface="Courier New" pitchFamily="49" charset="0"/>
              </a:rPr>
              <a:t>#define PI 3.142</a:t>
            </a:r>
          </a:p>
          <a:p>
            <a:pPr>
              <a:spcBef>
                <a:spcPts val="0"/>
              </a:spcBef>
              <a:buFontTx/>
              <a:buNone/>
            </a:pPr>
            <a:r>
              <a:rPr lang="en-US" altLang="zh-CN" dirty="0">
                <a:latin typeface="Courier New" pitchFamily="49" charset="0"/>
                <a:cs typeface="Courier New" pitchFamily="49" charset="0"/>
              </a:rPr>
              <a:t>void </a:t>
            </a:r>
            <a:r>
              <a:rPr lang="en-US" altLang="zh-CN" dirty="0" err="1">
                <a:latin typeface="Courier New" pitchFamily="49" charset="0"/>
                <a:cs typeface="Courier New" pitchFamily="49" charset="0"/>
              </a:rPr>
              <a:t>BallSize</a:t>
            </a:r>
            <a:r>
              <a:rPr lang="en-US" altLang="zh-CN" dirty="0">
                <a:latin typeface="Courier New" pitchFamily="49" charset="0"/>
                <a:cs typeface="Courier New" pitchFamily="49" charset="0"/>
              </a:rPr>
              <a:t>(int r)</a:t>
            </a:r>
            <a:endParaRPr lang="zh-CN" altLang="zh-CN" dirty="0">
              <a:latin typeface="Courier New" pitchFamily="49" charset="0"/>
              <a:cs typeface="Courier New" pitchFamily="49" charset="0"/>
            </a:endParaRPr>
          </a:p>
          <a:p>
            <a:pPr>
              <a:spcBef>
                <a:spcPts val="0"/>
              </a:spcBef>
              <a:buFontTx/>
              <a:buNone/>
            </a:pPr>
            <a:r>
              <a:rPr lang="en-US" altLang="zh-CN" dirty="0">
                <a:latin typeface="Courier New" pitchFamily="49" charset="0"/>
                <a:cs typeface="Courier New" pitchFamily="49" charset="0"/>
              </a:rPr>
              <a:t>{</a:t>
            </a:r>
          </a:p>
          <a:p>
            <a:pPr>
              <a:spcBef>
                <a:spcPts val="0"/>
              </a:spcBef>
              <a:buFontTx/>
              <a:buNone/>
            </a:pPr>
            <a:r>
              <a:rPr lang="en-US" altLang="zh-CN" dirty="0">
                <a:latin typeface="Courier New" pitchFamily="49" charset="0"/>
                <a:cs typeface="Courier New" pitchFamily="49" charset="0"/>
              </a:rPr>
              <a:t>	p</a:t>
            </a:r>
            <a:r>
              <a:rPr lang="pt-BR" altLang="zh-CN" dirty="0">
                <a:latin typeface="Courier New" pitchFamily="49" charset="0"/>
                <a:cs typeface="Courier New" pitchFamily="49" charset="0"/>
              </a:rPr>
              <a:t>rintf("Diameter: %f \n", 2*</a:t>
            </a:r>
            <a:r>
              <a:rPr lang="en-US" altLang="zh-CN" dirty="0">
                <a:latin typeface="Courier New" pitchFamily="49" charset="0"/>
                <a:cs typeface="Courier New" pitchFamily="49" charset="0"/>
              </a:rPr>
              <a:t>PI</a:t>
            </a:r>
            <a:r>
              <a:rPr lang="pt-BR" altLang="zh-CN" dirty="0">
                <a:latin typeface="Courier New" pitchFamily="49" charset="0"/>
                <a:cs typeface="Courier New" pitchFamily="49" charset="0"/>
              </a:rPr>
              <a:t>);</a:t>
            </a:r>
          </a:p>
          <a:p>
            <a:pPr>
              <a:spcBef>
                <a:spcPts val="0"/>
              </a:spcBef>
              <a:buNone/>
            </a:pPr>
            <a:r>
              <a:rPr lang="en-US" altLang="zh-CN" dirty="0">
                <a:latin typeface="Courier New" pitchFamily="49" charset="0"/>
                <a:cs typeface="Courier New" pitchFamily="49" charset="0"/>
              </a:rPr>
              <a:t>	p</a:t>
            </a:r>
            <a:r>
              <a:rPr lang="pt-BR" altLang="zh-CN" dirty="0">
                <a:latin typeface="Courier New" pitchFamily="49" charset="0"/>
                <a:cs typeface="Courier New" pitchFamily="49" charset="0"/>
              </a:rPr>
              <a:t>rintf("Perimeter: %f \n", 2*</a:t>
            </a:r>
            <a:r>
              <a:rPr lang="en-US" altLang="zh-CN" dirty="0">
                <a:latin typeface="Courier New" pitchFamily="49" charset="0"/>
                <a:cs typeface="Courier New" pitchFamily="49" charset="0"/>
              </a:rPr>
              <a:t>PI</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r</a:t>
            </a:r>
            <a:r>
              <a:rPr lang="pt-BR" altLang="zh-CN" dirty="0">
                <a:latin typeface="Courier New" pitchFamily="49" charset="0"/>
                <a:cs typeface="Courier New" pitchFamily="49" charset="0"/>
              </a:rPr>
              <a:t>);</a:t>
            </a:r>
          </a:p>
          <a:p>
            <a:pPr>
              <a:spcBef>
                <a:spcPts val="0"/>
              </a:spcBef>
              <a:buNone/>
            </a:pPr>
            <a:r>
              <a:rPr lang="en-US" altLang="zh-CN" dirty="0">
                <a:latin typeface="Courier New" pitchFamily="49" charset="0"/>
                <a:cs typeface="Courier New" pitchFamily="49" charset="0"/>
              </a:rPr>
              <a:t>	p</a:t>
            </a:r>
            <a:r>
              <a:rPr lang="pt-BR" altLang="zh-CN" dirty="0">
                <a:latin typeface="Courier New" pitchFamily="49" charset="0"/>
                <a:cs typeface="Courier New" pitchFamily="49" charset="0"/>
              </a:rPr>
              <a:t>rintf("Area: %f \n", </a:t>
            </a:r>
            <a:r>
              <a:rPr lang="en-US" altLang="zh-CN" dirty="0">
                <a:latin typeface="Courier New" pitchFamily="49" charset="0"/>
                <a:cs typeface="Courier New" pitchFamily="49" charset="0"/>
              </a:rPr>
              <a:t>PI</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r*r</a:t>
            </a:r>
            <a:r>
              <a:rPr lang="pt-BR" altLang="zh-CN" dirty="0">
                <a:latin typeface="Courier New" pitchFamily="49" charset="0"/>
                <a:cs typeface="Courier New" pitchFamily="49" charset="0"/>
              </a:rPr>
              <a:t>);</a:t>
            </a:r>
          </a:p>
          <a:p>
            <a:pPr>
              <a:spcBef>
                <a:spcPts val="0"/>
              </a:spcBef>
              <a:buNone/>
            </a:pPr>
            <a:r>
              <a:rPr lang="en-US" altLang="zh-CN" dirty="0">
                <a:latin typeface="Courier New" pitchFamily="49" charset="0"/>
                <a:cs typeface="Courier New" pitchFamily="49" charset="0"/>
              </a:rPr>
              <a:t>	p</a:t>
            </a:r>
            <a:r>
              <a:rPr lang="pt-BR" altLang="zh-CN" dirty="0">
                <a:latin typeface="Courier New" pitchFamily="49" charset="0"/>
                <a:cs typeface="Courier New" pitchFamily="49" charset="0"/>
              </a:rPr>
              <a:t>rintf("Volume: %f \n", 4*</a:t>
            </a:r>
            <a:r>
              <a:rPr lang="en-US" altLang="zh-CN" dirty="0">
                <a:latin typeface="Courier New" pitchFamily="49" charset="0"/>
                <a:cs typeface="Courier New" pitchFamily="49" charset="0"/>
              </a:rPr>
              <a:t>PI</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r*r*r/3</a:t>
            </a:r>
            <a:r>
              <a:rPr lang="pt-BR"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0"/>
              </a:spcBef>
              <a:buFontTx/>
              <a:buNone/>
            </a:pPr>
            <a:r>
              <a:rPr lang="pt-BR" altLang="zh-CN" dirty="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12" name="对话气泡: 矩形 11">
            <a:extLst>
              <a:ext uri="{FF2B5EF4-FFF2-40B4-BE49-F238E27FC236}">
                <a16:creationId xmlns:a16="http://schemas.microsoft.com/office/drawing/2014/main" id="{C61193CB-1FC6-4340-B71A-C502D71E4CA9}"/>
              </a:ext>
            </a:extLst>
          </p:cNvPr>
          <p:cNvSpPr/>
          <p:nvPr/>
        </p:nvSpPr>
        <p:spPr bwMode="auto">
          <a:xfrm>
            <a:off x="379571" y="2922330"/>
            <a:ext cx="3491585" cy="461665"/>
          </a:xfrm>
          <a:prstGeom prst="wedgeRectCallout">
            <a:avLst>
              <a:gd name="adj1" fmla="val 2414"/>
              <a:gd name="adj2" fmla="val -14533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b="1" dirty="0"/>
              <a:t>调试结束，注释掉此行</a:t>
            </a:r>
            <a:endParaRPr lang="zh-CN" altLang="en-US"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7CE59983-5E34-45BE-B355-9D21141462A0}"/>
              </a:ext>
            </a:extLst>
          </p:cNvPr>
          <p:cNvSpPr/>
          <p:nvPr/>
        </p:nvSpPr>
        <p:spPr bwMode="auto">
          <a:xfrm>
            <a:off x="919631" y="4149080"/>
            <a:ext cx="2880000" cy="489801"/>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8" name="文本框 17">
            <a:extLst>
              <a:ext uri="{FF2B5EF4-FFF2-40B4-BE49-F238E27FC236}">
                <a16:creationId xmlns:a16="http://schemas.microsoft.com/office/drawing/2014/main" id="{B073C092-2B70-45EC-83F0-39E686599D81}"/>
              </a:ext>
            </a:extLst>
          </p:cNvPr>
          <p:cNvSpPr txBox="1"/>
          <p:nvPr/>
        </p:nvSpPr>
        <p:spPr>
          <a:xfrm>
            <a:off x="424576" y="4677525"/>
            <a:ext cx="614671" cy="461665"/>
          </a:xfrm>
          <a:prstGeom prst="rect">
            <a:avLst/>
          </a:prstGeom>
          <a:noFill/>
          <a:ln>
            <a:noFill/>
          </a:ln>
        </p:spPr>
        <p:txBody>
          <a:bodyPr wrap="square" rtlCol="0">
            <a:spAutoFit/>
          </a:bodyPr>
          <a:lstStyle/>
          <a:p>
            <a:pPr>
              <a:spcBef>
                <a:spcPts val="0"/>
              </a:spcBef>
              <a:buFontTx/>
              <a:buNone/>
            </a:pPr>
            <a:r>
              <a:rPr lang="en-US" altLang="zh-CN" b="1" dirty="0">
                <a:solidFill>
                  <a:srgbClr val="FF0000"/>
                </a:solidFill>
                <a:latin typeface="Courier New" pitchFamily="49" charset="0"/>
                <a:cs typeface="Courier New" pitchFamily="49" charset="0"/>
              </a:rPr>
              <a:t>//</a:t>
            </a:r>
            <a:endParaRPr lang="zh-CN" altLang="en-US" b="1" dirty="0">
              <a:solidFill>
                <a:srgbClr val="FF0000"/>
              </a:solidFill>
              <a:latin typeface="Courier New" pitchFamily="49" charset="0"/>
              <a:cs typeface="Courier New" pitchFamily="49" charset="0"/>
            </a:endParaRPr>
          </a:p>
        </p:txBody>
      </p:sp>
      <p:sp>
        <p:nvSpPr>
          <p:cNvPr id="15" name="矩形 14">
            <a:extLst>
              <a:ext uri="{FF2B5EF4-FFF2-40B4-BE49-F238E27FC236}">
                <a16:creationId xmlns:a16="http://schemas.microsoft.com/office/drawing/2014/main" id="{B81EA2FA-5005-4E8E-8A9D-16064AC6AE0D}"/>
              </a:ext>
            </a:extLst>
          </p:cNvPr>
          <p:cNvSpPr/>
          <p:nvPr/>
        </p:nvSpPr>
        <p:spPr bwMode="auto">
          <a:xfrm>
            <a:off x="64536" y="1947036"/>
            <a:ext cx="2880320" cy="461666"/>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6" name="矩形 15">
            <a:extLst>
              <a:ext uri="{FF2B5EF4-FFF2-40B4-BE49-F238E27FC236}">
                <a16:creationId xmlns:a16="http://schemas.microsoft.com/office/drawing/2014/main" id="{5D402D1C-5E3F-481D-93BD-7FD460993E62}"/>
              </a:ext>
            </a:extLst>
          </p:cNvPr>
          <p:cNvSpPr/>
          <p:nvPr/>
        </p:nvSpPr>
        <p:spPr bwMode="auto">
          <a:xfrm>
            <a:off x="919631" y="4608971"/>
            <a:ext cx="6480720" cy="489801"/>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7" name="矩形 16">
            <a:extLst>
              <a:ext uri="{FF2B5EF4-FFF2-40B4-BE49-F238E27FC236}">
                <a16:creationId xmlns:a16="http://schemas.microsoft.com/office/drawing/2014/main" id="{617664D8-1997-4BD1-A65A-6572701C3252}"/>
              </a:ext>
            </a:extLst>
          </p:cNvPr>
          <p:cNvSpPr/>
          <p:nvPr/>
        </p:nvSpPr>
        <p:spPr bwMode="auto">
          <a:xfrm>
            <a:off x="919631" y="5025321"/>
            <a:ext cx="2880000" cy="489801"/>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0" name="矩形 19">
            <a:extLst>
              <a:ext uri="{FF2B5EF4-FFF2-40B4-BE49-F238E27FC236}">
                <a16:creationId xmlns:a16="http://schemas.microsoft.com/office/drawing/2014/main" id="{560926AB-CD11-4813-A5C0-6DD51340BDF8}"/>
              </a:ext>
            </a:extLst>
          </p:cNvPr>
          <p:cNvSpPr/>
          <p:nvPr/>
        </p:nvSpPr>
        <p:spPr bwMode="auto">
          <a:xfrm>
            <a:off x="424576" y="4608971"/>
            <a:ext cx="576000" cy="489801"/>
          </a:xfrm>
          <a:prstGeom prst="rect">
            <a:avLst/>
          </a:prstGeom>
          <a:solidFill>
            <a:schemeClr val="bg1">
              <a:alpha val="9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8211501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8" grpId="0"/>
      <p:bldP spid="15" grpId="0" animBg="1"/>
      <p:bldP spid="16" grpId="0" animBg="1"/>
      <p:bldP spid="17" grpId="0" animBg="1"/>
      <p:bldP spid="20"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endParaRPr lang="zh-CN" altLang="en-US" dirty="0"/>
          </a:p>
        </p:txBody>
      </p:sp>
      <p:sp>
        <p:nvSpPr>
          <p:cNvPr id="3" name="内容占位符 2"/>
          <p:cNvSpPr>
            <a:spLocks noGrp="1"/>
          </p:cNvSpPr>
          <p:nvPr>
            <p:ph idx="1"/>
          </p:nvPr>
        </p:nvSpPr>
        <p:spPr/>
        <p:txBody>
          <a:bodyPr/>
          <a:lstStyle/>
          <a:p>
            <a:r>
              <a:rPr lang="zh-CN" altLang="en-US" dirty="0"/>
              <a:t>函数名重载</a:t>
            </a:r>
            <a:endParaRPr lang="en-US" altLang="zh-CN" dirty="0"/>
          </a:p>
          <a:p>
            <a:r>
              <a:rPr lang="zh-CN" altLang="en-US" dirty="0"/>
              <a:t>带默认值的形式参数</a:t>
            </a:r>
            <a:endParaRPr lang="en-US" altLang="zh-CN" dirty="0"/>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473CD413-B7A3-4A27-A510-445FDDF6286D}" type="slidenum">
              <a:rPr lang="en-US" altLang="zh-CN" sz="1200">
                <a:ea typeface="楷体_GB2312" pitchFamily="49" charset="-122"/>
              </a:rPr>
              <a:pPr algn="r" eaLnBrk="1" hangingPunct="1"/>
              <a:t>94</a:t>
            </a:fld>
            <a:endParaRPr lang="en-US" altLang="zh-CN" sz="1200">
              <a:ea typeface="楷体_GB2312" pitchFamily="49" charset="-122"/>
            </a:endParaRPr>
          </a:p>
        </p:txBody>
      </p:sp>
    </p:spTree>
    <p:extLst>
      <p:ext uri="{BB962C8B-B14F-4D97-AF65-F5344CB8AC3E}">
        <p14:creationId xmlns:p14="http://schemas.microsoft.com/office/powerpoint/2010/main" val="10592880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p:txBody>
          <a:bodyPr/>
          <a:lstStyle/>
          <a:p>
            <a:r>
              <a:rPr lang="zh-CN" altLang="en-US" sz="2400" b="0" dirty="0"/>
              <a:t>对于一些功能相同、参数类型或个数不同的函数，有时给它们取相同的名字会带来使用上的方便。例：</a:t>
            </a:r>
          </a:p>
          <a:p>
            <a:pPr lvl="1">
              <a:buFont typeface="Wingdings" pitchFamily="2" charset="2"/>
              <a:buNone/>
            </a:pPr>
            <a:r>
              <a:rPr kumimoji="0" lang="en-US" altLang="zh-CN" dirty="0"/>
              <a:t>void </a:t>
            </a:r>
            <a:r>
              <a:rPr kumimoji="0" lang="en-US" altLang="zh-CN" b="1" dirty="0" err="1"/>
              <a:t>Print_int</a:t>
            </a:r>
            <a:r>
              <a:rPr kumimoji="0" lang="en-US" altLang="zh-CN" dirty="0"/>
              <a:t>(</a:t>
            </a:r>
            <a:r>
              <a:rPr kumimoji="0" lang="en-US" altLang="zh-CN" dirty="0" err="1"/>
              <a:t>int</a:t>
            </a:r>
            <a:r>
              <a:rPr kumimoji="0" lang="en-US" altLang="zh-CN" dirty="0"/>
              <a:t> </a:t>
            </a:r>
            <a:r>
              <a:rPr kumimoji="0" lang="en-US" altLang="zh-CN" dirty="0" err="1"/>
              <a:t>i</a:t>
            </a:r>
            <a:r>
              <a:rPr kumimoji="0" lang="en-US" altLang="zh-CN" dirty="0"/>
              <a:t>) { ...... }</a:t>
            </a:r>
          </a:p>
          <a:p>
            <a:pPr lvl="1">
              <a:buFont typeface="Wingdings" pitchFamily="2" charset="2"/>
              <a:buNone/>
            </a:pPr>
            <a:r>
              <a:rPr kumimoji="0" lang="en-US" altLang="zh-CN" dirty="0"/>
              <a:t>void</a:t>
            </a:r>
            <a:r>
              <a:rPr kumimoji="0" lang="en-US" altLang="zh-CN" b="1" dirty="0"/>
              <a:t> </a:t>
            </a:r>
            <a:r>
              <a:rPr kumimoji="0" lang="en-US" altLang="zh-CN" b="1" dirty="0" err="1"/>
              <a:t>Print_double</a:t>
            </a:r>
            <a:r>
              <a:rPr kumimoji="0" lang="en-US" altLang="zh-CN" dirty="0"/>
              <a:t>(double d) { ...... }</a:t>
            </a:r>
          </a:p>
          <a:p>
            <a:pPr lvl="1">
              <a:buFont typeface="Wingdings" pitchFamily="2" charset="2"/>
              <a:buNone/>
            </a:pPr>
            <a:r>
              <a:rPr kumimoji="0" lang="en-US" altLang="zh-CN" dirty="0"/>
              <a:t>void </a:t>
            </a:r>
            <a:r>
              <a:rPr kumimoji="0" lang="en-US" altLang="zh-CN" b="1" dirty="0" err="1"/>
              <a:t>Print_char</a:t>
            </a:r>
            <a:r>
              <a:rPr kumimoji="0" lang="en-US" altLang="zh-CN" dirty="0"/>
              <a:t>(char c) { ...... }</a:t>
            </a:r>
          </a:p>
          <a:p>
            <a:pPr lvl="1">
              <a:buFont typeface="Wingdings" pitchFamily="2" charset="2"/>
              <a:buNone/>
            </a:pPr>
            <a:r>
              <a:rPr kumimoji="0" lang="en-US" altLang="zh-CN" dirty="0"/>
              <a:t>void </a:t>
            </a:r>
            <a:r>
              <a:rPr kumimoji="0" lang="en-US" altLang="zh-CN" b="1" dirty="0" err="1"/>
              <a:t>Print_A</a:t>
            </a:r>
            <a:r>
              <a:rPr kumimoji="0" lang="en-US" altLang="zh-CN" dirty="0"/>
              <a:t>(A a) { ...... } //A</a:t>
            </a:r>
            <a:r>
              <a:rPr kumimoji="0" lang="zh-CN" altLang="en-US" dirty="0"/>
              <a:t>为自定义类型</a:t>
            </a:r>
          </a:p>
          <a:p>
            <a:pPr>
              <a:buFont typeface="Wingdings" pitchFamily="2" charset="2"/>
              <a:buNone/>
            </a:pPr>
            <a:r>
              <a:rPr lang="zh-CN" altLang="en-US" sz="2400" b="0" dirty="0"/>
              <a:t>	定义为：</a:t>
            </a:r>
          </a:p>
          <a:p>
            <a:pPr lvl="1">
              <a:buFont typeface="Wingdings" pitchFamily="2" charset="2"/>
              <a:buNone/>
            </a:pPr>
            <a:r>
              <a:rPr kumimoji="0" lang="en-US" altLang="zh-CN" dirty="0"/>
              <a:t>void </a:t>
            </a:r>
            <a:r>
              <a:rPr kumimoji="0" lang="en-US" altLang="zh-CN" b="1" dirty="0"/>
              <a:t>Print</a:t>
            </a:r>
            <a:r>
              <a:rPr kumimoji="0" lang="en-US" altLang="zh-CN" dirty="0"/>
              <a:t>(</a:t>
            </a:r>
            <a:r>
              <a:rPr kumimoji="0" lang="en-US" altLang="zh-CN" dirty="0" err="1"/>
              <a:t>int</a:t>
            </a:r>
            <a:r>
              <a:rPr kumimoji="0" lang="en-US" altLang="zh-CN" dirty="0"/>
              <a:t> </a:t>
            </a:r>
            <a:r>
              <a:rPr kumimoji="0" lang="en-US" altLang="zh-CN" dirty="0" err="1"/>
              <a:t>i</a:t>
            </a:r>
            <a:r>
              <a:rPr kumimoji="0" lang="en-US" altLang="zh-CN" dirty="0"/>
              <a:t>) { ...... }</a:t>
            </a:r>
          </a:p>
          <a:p>
            <a:pPr lvl="1">
              <a:buFont typeface="Wingdings" pitchFamily="2" charset="2"/>
              <a:buNone/>
            </a:pPr>
            <a:r>
              <a:rPr kumimoji="0" lang="en-US" altLang="zh-CN" dirty="0"/>
              <a:t>void </a:t>
            </a:r>
            <a:r>
              <a:rPr kumimoji="0" lang="en-US" altLang="zh-CN" b="1" dirty="0"/>
              <a:t>Print</a:t>
            </a:r>
            <a:r>
              <a:rPr kumimoji="0" lang="en-US" altLang="zh-CN" dirty="0"/>
              <a:t>(double d) { ...... }</a:t>
            </a:r>
          </a:p>
          <a:p>
            <a:pPr lvl="1">
              <a:buFont typeface="Wingdings" pitchFamily="2" charset="2"/>
              <a:buNone/>
            </a:pPr>
            <a:r>
              <a:rPr kumimoji="0" lang="en-US" altLang="zh-CN" dirty="0"/>
              <a:t>void </a:t>
            </a:r>
            <a:r>
              <a:rPr kumimoji="0" lang="en-US" altLang="zh-CN" b="1" dirty="0"/>
              <a:t>Print</a:t>
            </a:r>
            <a:r>
              <a:rPr kumimoji="0" lang="en-US" altLang="zh-CN" dirty="0"/>
              <a:t>(char c) { ...... }</a:t>
            </a:r>
          </a:p>
          <a:p>
            <a:pPr lvl="1">
              <a:buFont typeface="Wingdings" pitchFamily="2" charset="2"/>
              <a:buNone/>
            </a:pPr>
            <a:r>
              <a:rPr kumimoji="0" lang="en-US" altLang="zh-CN" dirty="0"/>
              <a:t>void </a:t>
            </a:r>
            <a:r>
              <a:rPr kumimoji="0" lang="en-US" altLang="zh-CN" b="1" dirty="0"/>
              <a:t>Print</a:t>
            </a:r>
            <a:r>
              <a:rPr kumimoji="0" lang="en-US" altLang="zh-CN" dirty="0"/>
              <a:t>(A a) { ...... }</a:t>
            </a:r>
          </a:p>
          <a:p>
            <a:r>
              <a:rPr lang="en-US" altLang="zh-CN" sz="2400" b="0" dirty="0"/>
              <a:t>C++</a:t>
            </a:r>
            <a:r>
              <a:rPr lang="zh-CN" altLang="en-US" sz="2400" b="0" dirty="0"/>
              <a:t>规定：在相同的作用域中，可以用同一个名字定义多个不同的函数，这时，要求定义的这些函数应具有不同的参数</a:t>
            </a:r>
            <a:endParaRPr lang="en-US" altLang="zh-CN" sz="2400" b="0" dirty="0"/>
          </a:p>
          <a:p>
            <a:r>
              <a:rPr lang="zh-CN" altLang="en-US" sz="2400" b="0" dirty="0"/>
              <a:t>上述的函数定义形式称为</a:t>
            </a:r>
            <a:r>
              <a:rPr lang="zh-CN" altLang="en-US" sz="2400" b="0" dirty="0">
                <a:solidFill>
                  <a:srgbClr val="FF3300"/>
                </a:solidFill>
              </a:rPr>
              <a:t>函数名重载</a:t>
            </a:r>
            <a:endParaRPr lang="zh-CN" altLang="en-US" sz="2400" b="0" dirty="0"/>
          </a:p>
        </p:txBody>
      </p:sp>
      <p:sp>
        <p:nvSpPr>
          <p:cNvPr id="27651" name="标题 5"/>
          <p:cNvSpPr>
            <a:spLocks noGrp="1"/>
          </p:cNvSpPr>
          <p:nvPr>
            <p:ph type="title"/>
          </p:nvPr>
        </p:nvSpPr>
        <p:spPr/>
        <p:txBody>
          <a:bodyPr/>
          <a:lstStyle/>
          <a:p>
            <a:r>
              <a:rPr lang="zh-CN" altLang="en-US"/>
              <a:t>函数名重载</a:t>
            </a:r>
          </a:p>
        </p:txBody>
      </p:sp>
      <p:sp>
        <p:nvSpPr>
          <p:cNvPr id="27652"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C1511460-0598-411C-8121-D8F0BBCEF13D}" type="slidenum">
              <a:rPr lang="en-US" altLang="zh-CN" sz="1200">
                <a:ea typeface="楷体_GB2312" pitchFamily="49" charset="-122"/>
              </a:rPr>
              <a:pPr algn="r" eaLnBrk="1" hangingPunct="1"/>
              <a:t>95</a:t>
            </a:fld>
            <a:endParaRPr lang="en-US" altLang="zh-CN" sz="1200">
              <a:ea typeface="楷体_GB2312" pitchFamily="49" charset="-122"/>
            </a:endParaRPr>
          </a:p>
        </p:txBody>
      </p:sp>
    </p:spTree>
    <p:extLst>
      <p:ext uri="{BB962C8B-B14F-4D97-AF65-F5344CB8AC3E}">
        <p14:creationId xmlns:p14="http://schemas.microsoft.com/office/powerpoint/2010/main" val="1720186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对重载函数调用的绑定</a:t>
            </a:r>
          </a:p>
        </p:txBody>
      </p:sp>
      <p:sp>
        <p:nvSpPr>
          <p:cNvPr id="28675" name="Rectangle 3"/>
          <p:cNvSpPr>
            <a:spLocks noGrp="1" noChangeArrowheads="1"/>
          </p:cNvSpPr>
          <p:nvPr>
            <p:ph idx="1"/>
          </p:nvPr>
        </p:nvSpPr>
        <p:spPr/>
        <p:txBody>
          <a:bodyPr/>
          <a:lstStyle/>
          <a:p>
            <a:r>
              <a:rPr lang="zh-CN" altLang="en-US" b="0" dirty="0"/>
              <a:t>确定一个对重载函数的调用对应着哪一个重载函数定义的过程称为</a:t>
            </a:r>
            <a:r>
              <a:rPr lang="zh-CN" altLang="en-US" dirty="0"/>
              <a:t>绑定（</a:t>
            </a:r>
            <a:r>
              <a:rPr lang="en-US" altLang="zh-CN" dirty="0"/>
              <a:t>binding</a:t>
            </a:r>
            <a:r>
              <a:rPr lang="zh-CN" altLang="en-US" dirty="0"/>
              <a:t>，又称定联、联编、捆绑）。</a:t>
            </a:r>
            <a:endParaRPr lang="en-US" altLang="zh-CN" dirty="0"/>
          </a:p>
          <a:p>
            <a:pPr lvl="1"/>
            <a:r>
              <a:rPr kumimoji="0" lang="zh-CN" altLang="en-US" dirty="0"/>
              <a:t>例：</a:t>
            </a:r>
            <a:r>
              <a:rPr kumimoji="0" lang="en-US" altLang="zh-CN" b="1" dirty="0"/>
              <a:t>Print(1.0)</a:t>
            </a:r>
            <a:r>
              <a:rPr kumimoji="0" lang="zh-CN" altLang="en-US" dirty="0"/>
              <a:t>将调用</a:t>
            </a:r>
            <a:r>
              <a:rPr kumimoji="0" lang="en-US" altLang="zh-CN" b="1" dirty="0"/>
              <a:t>void Print(double d) { ...... }</a:t>
            </a:r>
          </a:p>
          <a:p>
            <a:endParaRPr lang="en-US" altLang="zh-CN" dirty="0"/>
          </a:p>
          <a:p>
            <a:r>
              <a:rPr lang="zh-CN" altLang="en-US" b="0" dirty="0"/>
              <a:t>对重载函数调用的绑定在编译时刻由编译程序根据实参与形参的匹配情况来决定。从形参个数与实参个数相同的重载函数中按下面的规则选择一个：</a:t>
            </a:r>
            <a:endParaRPr lang="en-US" altLang="zh-CN" b="0" dirty="0"/>
          </a:p>
          <a:p>
            <a:pPr lvl="1"/>
            <a:r>
              <a:rPr kumimoji="0" lang="zh-CN" altLang="en-US" b="1" dirty="0"/>
              <a:t>精确匹配</a:t>
            </a:r>
            <a:endParaRPr kumimoji="0" lang="en-US" altLang="zh-CN" b="1" dirty="0"/>
          </a:p>
          <a:p>
            <a:pPr lvl="1"/>
            <a:r>
              <a:rPr kumimoji="0" lang="zh-CN" altLang="en-US" b="1" dirty="0"/>
              <a:t>提升匹配</a:t>
            </a:r>
            <a:endParaRPr kumimoji="0" lang="en-US" altLang="zh-CN" b="1" dirty="0"/>
          </a:p>
          <a:p>
            <a:pPr lvl="1"/>
            <a:r>
              <a:rPr kumimoji="0" lang="zh-CN" altLang="en-US" b="1" dirty="0"/>
              <a:t>标准转换匹配</a:t>
            </a:r>
            <a:endParaRPr kumimoji="0" lang="en-US" altLang="zh-CN" b="1" dirty="0"/>
          </a:p>
          <a:p>
            <a:pPr lvl="1"/>
            <a:r>
              <a:rPr kumimoji="0" lang="zh-CN" altLang="en-US" b="1" dirty="0"/>
              <a:t>自定义转换匹配</a:t>
            </a:r>
            <a:endParaRPr kumimoji="0" lang="en-US" altLang="zh-CN" b="1" dirty="0"/>
          </a:p>
          <a:p>
            <a:pPr lvl="1"/>
            <a:r>
              <a:rPr kumimoji="0" lang="zh-CN" altLang="en-US" b="1" dirty="0"/>
              <a:t>匹配失败</a:t>
            </a:r>
          </a:p>
        </p:txBody>
      </p:sp>
      <p:sp>
        <p:nvSpPr>
          <p:cNvPr id="2867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E3B6C5DF-7D0A-41A1-A669-5D30A6186FF8}" type="slidenum">
              <a:rPr lang="en-US" altLang="zh-CN" sz="1200">
                <a:ea typeface="楷体_GB2312" pitchFamily="49" charset="-122"/>
              </a:rPr>
              <a:pPr algn="r" eaLnBrk="1" hangingPunct="1"/>
              <a:t>96</a:t>
            </a:fld>
            <a:endParaRPr lang="en-US" altLang="zh-CN" sz="1200">
              <a:ea typeface="楷体_GB2312" pitchFamily="49" charset="-122"/>
            </a:endParaRPr>
          </a:p>
        </p:txBody>
      </p:sp>
    </p:spTree>
    <p:extLst>
      <p:ext uri="{BB962C8B-B14F-4D97-AF65-F5344CB8AC3E}">
        <p14:creationId xmlns:p14="http://schemas.microsoft.com/office/powerpoint/2010/main" val="59536907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精确匹配</a:t>
            </a:r>
          </a:p>
        </p:txBody>
      </p:sp>
      <p:sp>
        <p:nvSpPr>
          <p:cNvPr id="29699" name="Rectangle 3"/>
          <p:cNvSpPr>
            <a:spLocks noGrp="1" noChangeArrowheads="1"/>
          </p:cNvSpPr>
          <p:nvPr>
            <p:ph idx="1"/>
          </p:nvPr>
        </p:nvSpPr>
        <p:spPr/>
        <p:txBody>
          <a:bodyPr/>
          <a:lstStyle/>
          <a:p>
            <a:r>
              <a:rPr lang="zh-CN" altLang="en-US" sz="2400" dirty="0"/>
              <a:t>类型相同</a:t>
            </a:r>
          </a:p>
          <a:p>
            <a:r>
              <a:rPr lang="zh-CN" altLang="en-US" sz="2400" b="0" dirty="0"/>
              <a:t>对实参进行“微小”的类型转换：</a:t>
            </a:r>
          </a:p>
          <a:p>
            <a:pPr lvl="1"/>
            <a:r>
              <a:rPr kumimoji="0" lang="zh-CN" altLang="en-US" dirty="0"/>
              <a:t>数组变量名</a:t>
            </a:r>
            <a:r>
              <a:rPr kumimoji="0" lang="en-US" altLang="zh-CN" dirty="0"/>
              <a:t>-&gt;</a:t>
            </a:r>
            <a:r>
              <a:rPr kumimoji="0" lang="zh-CN" altLang="en-US" dirty="0"/>
              <a:t>数组首地址</a:t>
            </a:r>
          </a:p>
          <a:p>
            <a:pPr lvl="1"/>
            <a:r>
              <a:rPr kumimoji="0" lang="zh-CN" altLang="en-US" dirty="0"/>
              <a:t>函数名</a:t>
            </a:r>
            <a:r>
              <a:rPr kumimoji="0" lang="en-US" altLang="zh-CN" dirty="0"/>
              <a:t>-&gt;</a:t>
            </a:r>
            <a:r>
              <a:rPr kumimoji="0" lang="zh-CN" altLang="en-US" dirty="0"/>
              <a:t>函数首地址</a:t>
            </a:r>
          </a:p>
          <a:p>
            <a:pPr lvl="1"/>
            <a:r>
              <a:rPr kumimoji="0" lang="zh-CN" altLang="en-US" dirty="0"/>
              <a:t>等等</a:t>
            </a:r>
          </a:p>
          <a:p>
            <a:r>
              <a:rPr lang="zh-CN" altLang="en-US" sz="2400" dirty="0"/>
              <a:t>例如，对于下面的重载函数定义：</a:t>
            </a:r>
          </a:p>
          <a:p>
            <a:pPr>
              <a:buFont typeface="Wingdings" pitchFamily="2" charset="2"/>
              <a:buNone/>
            </a:pPr>
            <a:r>
              <a:rPr lang="zh-CN" altLang="en-US" sz="2400" dirty="0"/>
              <a:t>	</a:t>
            </a:r>
            <a:r>
              <a:rPr lang="en-US" altLang="zh-CN" sz="2400" dirty="0"/>
              <a:t>void Print(int);</a:t>
            </a:r>
          </a:p>
          <a:p>
            <a:pPr>
              <a:buFont typeface="Wingdings" pitchFamily="2" charset="2"/>
              <a:buNone/>
            </a:pPr>
            <a:r>
              <a:rPr lang="en-US" altLang="zh-CN" sz="2400" dirty="0"/>
              <a:t>	void Print(double);</a:t>
            </a:r>
          </a:p>
          <a:p>
            <a:pPr>
              <a:buFont typeface="Wingdings" pitchFamily="2" charset="2"/>
              <a:buNone/>
            </a:pPr>
            <a:r>
              <a:rPr lang="en-US" altLang="zh-CN" sz="2400" dirty="0"/>
              <a:t>	void Print(char);</a:t>
            </a:r>
          </a:p>
          <a:p>
            <a:pPr>
              <a:buFont typeface="Wingdings" pitchFamily="2" charset="2"/>
              <a:buNone/>
            </a:pPr>
            <a:r>
              <a:rPr lang="zh-CN" altLang="en-US" sz="2400" dirty="0"/>
              <a:t>下面的函数调用：</a:t>
            </a:r>
          </a:p>
          <a:p>
            <a:pPr>
              <a:buFont typeface="Wingdings" pitchFamily="2" charset="2"/>
              <a:buNone/>
            </a:pPr>
            <a:r>
              <a:rPr lang="zh-CN" altLang="en-US" sz="2400" dirty="0"/>
              <a:t>	</a:t>
            </a:r>
            <a:r>
              <a:rPr lang="en-US" altLang="zh-CN" sz="2400" dirty="0"/>
              <a:t>Print(1); </a:t>
            </a:r>
            <a:r>
              <a:rPr lang="zh-CN" altLang="en-US" sz="2400" dirty="0"/>
              <a:t>绑定到函数：</a:t>
            </a:r>
            <a:r>
              <a:rPr lang="en-US" altLang="zh-CN" sz="2400" dirty="0"/>
              <a:t>void Print(int);</a:t>
            </a:r>
          </a:p>
          <a:p>
            <a:pPr>
              <a:buFont typeface="Wingdings" pitchFamily="2" charset="2"/>
              <a:buNone/>
            </a:pPr>
            <a:r>
              <a:rPr lang="en-US" altLang="zh-CN" sz="2400" dirty="0"/>
              <a:t>	Print(1.0); </a:t>
            </a:r>
            <a:r>
              <a:rPr lang="zh-CN" altLang="en-US" sz="2400" dirty="0"/>
              <a:t>绑定到函数：</a:t>
            </a:r>
            <a:r>
              <a:rPr lang="en-US" altLang="zh-CN" sz="2400" dirty="0"/>
              <a:t>void Print(double);</a:t>
            </a:r>
          </a:p>
          <a:p>
            <a:pPr>
              <a:buFont typeface="Wingdings" pitchFamily="2" charset="2"/>
              <a:buNone/>
            </a:pPr>
            <a:r>
              <a:rPr lang="en-US" altLang="zh-CN" sz="2400" dirty="0"/>
              <a:t>	Print('a'); </a:t>
            </a:r>
            <a:r>
              <a:rPr lang="zh-CN" altLang="en-US" sz="2400" dirty="0"/>
              <a:t>绑定到函数：</a:t>
            </a:r>
            <a:r>
              <a:rPr lang="en-US" altLang="zh-CN" sz="2400" dirty="0"/>
              <a:t>void Print(char);</a:t>
            </a:r>
            <a:endParaRPr lang="zh-CN" altLang="en-US" sz="2400" dirty="0"/>
          </a:p>
        </p:txBody>
      </p:sp>
      <p:sp>
        <p:nvSpPr>
          <p:cNvPr id="29700"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2DE510D9-AFC4-4E42-8C98-ED10C00A66EB}" type="slidenum">
              <a:rPr lang="en-US" altLang="zh-CN" sz="1200">
                <a:ea typeface="楷体_GB2312" pitchFamily="49" charset="-122"/>
              </a:rPr>
              <a:pPr algn="r" eaLnBrk="1" hangingPunct="1"/>
              <a:t>97</a:t>
            </a:fld>
            <a:endParaRPr lang="en-US" altLang="zh-CN" sz="1200">
              <a:ea typeface="楷体_GB2312" pitchFamily="49" charset="-122"/>
            </a:endParaRPr>
          </a:p>
        </p:txBody>
      </p:sp>
      <p:sp>
        <p:nvSpPr>
          <p:cNvPr id="5" name="TextBox 4"/>
          <p:cNvSpPr txBox="1"/>
          <p:nvPr/>
        </p:nvSpPr>
        <p:spPr>
          <a:xfrm>
            <a:off x="10559702" y="148280"/>
            <a:ext cx="1373247" cy="584775"/>
          </a:xfrm>
          <a:prstGeom prst="rect">
            <a:avLst/>
          </a:prstGeom>
          <a:noFill/>
          <a:ln>
            <a:solidFill>
              <a:schemeClr val="tx1"/>
            </a:solidFill>
          </a:ln>
        </p:spPr>
        <p:txBody>
          <a:bodyPr wrap="square" rtlCol="0">
            <a:spAutoFit/>
          </a:bodyPr>
          <a:lstStyle/>
          <a:p>
            <a:r>
              <a:rPr lang="zh-CN" altLang="en-US" sz="3200" b="1" dirty="0">
                <a:latin typeface="华文中宋" pitchFamily="2" charset="-122"/>
                <a:ea typeface="华文中宋" pitchFamily="2" charset="-122"/>
              </a:rPr>
              <a:t> 自学</a:t>
            </a:r>
          </a:p>
        </p:txBody>
      </p:sp>
    </p:spTree>
    <p:extLst>
      <p:ext uri="{BB962C8B-B14F-4D97-AF65-F5344CB8AC3E}">
        <p14:creationId xmlns:p14="http://schemas.microsoft.com/office/powerpoint/2010/main" val="373686319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提升匹配</a:t>
            </a:r>
          </a:p>
        </p:txBody>
      </p:sp>
      <p:sp>
        <p:nvSpPr>
          <p:cNvPr id="30723" name="Rectangle 3"/>
          <p:cNvSpPr>
            <a:spLocks noGrp="1" noChangeArrowheads="1"/>
          </p:cNvSpPr>
          <p:nvPr>
            <p:ph idx="1"/>
          </p:nvPr>
        </p:nvSpPr>
        <p:spPr/>
        <p:txBody>
          <a:bodyPr/>
          <a:lstStyle/>
          <a:p>
            <a:r>
              <a:rPr lang="zh-CN" altLang="en-GB" dirty="0"/>
              <a:t>先对实参进行下面的类型提升，然后进行精确匹配：</a:t>
            </a:r>
          </a:p>
          <a:p>
            <a:pPr lvl="1"/>
            <a:r>
              <a:rPr kumimoji="0" lang="zh-CN" altLang="en-GB" b="1" dirty="0"/>
              <a:t>按整型提升规则提升实参类型</a:t>
            </a:r>
          </a:p>
          <a:p>
            <a:pPr lvl="1"/>
            <a:r>
              <a:rPr kumimoji="0" lang="zh-CN" altLang="en-GB" b="1" dirty="0"/>
              <a:t>把</a:t>
            </a:r>
            <a:r>
              <a:rPr kumimoji="0" lang="en-GB" altLang="zh-CN" b="1" dirty="0"/>
              <a:t>float</a:t>
            </a:r>
            <a:r>
              <a:rPr kumimoji="0" lang="zh-CN" altLang="en-GB" b="1" dirty="0"/>
              <a:t>类型实参提升到</a:t>
            </a:r>
            <a:r>
              <a:rPr kumimoji="0" lang="en-GB" altLang="zh-CN" b="1" dirty="0"/>
              <a:t>double</a:t>
            </a:r>
          </a:p>
          <a:p>
            <a:pPr lvl="1"/>
            <a:r>
              <a:rPr kumimoji="0" lang="zh-CN" altLang="en-GB" b="1" dirty="0"/>
              <a:t>把</a:t>
            </a:r>
            <a:r>
              <a:rPr kumimoji="0" lang="en-GB" altLang="zh-CN" b="1" dirty="0"/>
              <a:t>double</a:t>
            </a:r>
            <a:r>
              <a:rPr kumimoji="0" lang="zh-CN" altLang="en-GB" b="1" dirty="0"/>
              <a:t>类型实参提升到</a:t>
            </a:r>
            <a:r>
              <a:rPr kumimoji="0" lang="en-GB" altLang="zh-CN" b="1" dirty="0"/>
              <a:t>long double</a:t>
            </a:r>
          </a:p>
          <a:p>
            <a:r>
              <a:rPr lang="zh-CN" altLang="en-US" sz="2400" dirty="0"/>
              <a:t>例如，对于下述的重载函数：</a:t>
            </a:r>
          </a:p>
          <a:p>
            <a:pPr lvl="1">
              <a:buFont typeface="Wingdings" pitchFamily="2" charset="2"/>
              <a:buNone/>
            </a:pPr>
            <a:r>
              <a:rPr kumimoji="0" lang="en-US" altLang="zh-CN" b="1" dirty="0"/>
              <a:t>void Print(int);</a:t>
            </a:r>
          </a:p>
          <a:p>
            <a:pPr lvl="1">
              <a:buFont typeface="Wingdings" pitchFamily="2" charset="2"/>
              <a:buNone/>
            </a:pPr>
            <a:r>
              <a:rPr kumimoji="0" lang="en-US" altLang="zh-CN" b="1" dirty="0"/>
              <a:t>void Print(double);</a:t>
            </a:r>
          </a:p>
          <a:p>
            <a:pPr lvl="1">
              <a:buFont typeface="Wingdings" pitchFamily="2" charset="2"/>
              <a:buNone/>
            </a:pPr>
            <a:r>
              <a:rPr kumimoji="0" lang="zh-CN" altLang="en-US" b="1" dirty="0"/>
              <a:t>根据提升匹配，下面的函数调用：</a:t>
            </a:r>
          </a:p>
          <a:p>
            <a:pPr lvl="1">
              <a:buFont typeface="Wingdings" pitchFamily="2" charset="2"/>
              <a:buNone/>
            </a:pPr>
            <a:r>
              <a:rPr kumimoji="0" lang="en-US" altLang="zh-CN" b="1" dirty="0"/>
              <a:t>Print('a'); </a:t>
            </a:r>
            <a:r>
              <a:rPr kumimoji="0" lang="zh-CN" altLang="en-US" b="1" dirty="0"/>
              <a:t>绑定到函数：</a:t>
            </a:r>
            <a:r>
              <a:rPr kumimoji="0" lang="en-US" altLang="zh-CN" b="1" dirty="0"/>
              <a:t>void Print(int);</a:t>
            </a:r>
          </a:p>
          <a:p>
            <a:pPr lvl="1">
              <a:buFont typeface="Wingdings" pitchFamily="2" charset="2"/>
              <a:buNone/>
            </a:pPr>
            <a:r>
              <a:rPr kumimoji="0" lang="en-US" altLang="zh-CN" b="1" dirty="0"/>
              <a:t>Print(1.0f); </a:t>
            </a:r>
            <a:r>
              <a:rPr kumimoji="0" lang="zh-CN" altLang="en-US" b="1" dirty="0"/>
              <a:t>绑定到函数：</a:t>
            </a:r>
            <a:r>
              <a:rPr kumimoji="0" lang="en-US" altLang="zh-CN" b="1" dirty="0"/>
              <a:t>void Print(double); </a:t>
            </a:r>
            <a:endParaRPr kumimoji="0" lang="zh-CN" altLang="en-US" dirty="0"/>
          </a:p>
        </p:txBody>
      </p:sp>
      <p:sp>
        <p:nvSpPr>
          <p:cNvPr id="3072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18356399-22A6-446F-9DD6-5DCABE34E15C}" type="slidenum">
              <a:rPr lang="en-US" altLang="zh-CN" sz="1200">
                <a:ea typeface="楷体_GB2312" pitchFamily="49" charset="-122"/>
              </a:rPr>
              <a:pPr algn="r" eaLnBrk="1" hangingPunct="1"/>
              <a:t>98</a:t>
            </a:fld>
            <a:endParaRPr lang="en-US" altLang="zh-CN" sz="1200">
              <a:ea typeface="楷体_GB2312" pitchFamily="49" charset="-122"/>
            </a:endParaRPr>
          </a:p>
        </p:txBody>
      </p:sp>
      <p:sp>
        <p:nvSpPr>
          <p:cNvPr id="5" name="TextBox 4"/>
          <p:cNvSpPr txBox="1"/>
          <p:nvPr/>
        </p:nvSpPr>
        <p:spPr>
          <a:xfrm>
            <a:off x="10559702" y="148280"/>
            <a:ext cx="1373247" cy="584775"/>
          </a:xfrm>
          <a:prstGeom prst="rect">
            <a:avLst/>
          </a:prstGeom>
          <a:noFill/>
          <a:ln>
            <a:solidFill>
              <a:schemeClr val="tx1"/>
            </a:solidFill>
          </a:ln>
        </p:spPr>
        <p:txBody>
          <a:bodyPr wrap="square" rtlCol="0">
            <a:spAutoFit/>
          </a:bodyPr>
          <a:lstStyle/>
          <a:p>
            <a:r>
              <a:rPr lang="zh-CN" altLang="en-US" sz="3200" b="1" dirty="0">
                <a:latin typeface="华文中宋" pitchFamily="2" charset="-122"/>
                <a:ea typeface="华文中宋" pitchFamily="2" charset="-122"/>
              </a:rPr>
              <a:t> 自学</a:t>
            </a:r>
          </a:p>
        </p:txBody>
      </p:sp>
    </p:spTree>
    <p:extLst>
      <p:ext uri="{BB962C8B-B14F-4D97-AF65-F5344CB8AC3E}">
        <p14:creationId xmlns:p14="http://schemas.microsoft.com/office/powerpoint/2010/main" val="2451657549"/>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标准转换匹配</a:t>
            </a:r>
          </a:p>
        </p:txBody>
      </p:sp>
      <p:sp>
        <p:nvSpPr>
          <p:cNvPr id="31747" name="Rectangle 3"/>
          <p:cNvSpPr>
            <a:spLocks noGrp="1" noChangeArrowheads="1"/>
          </p:cNvSpPr>
          <p:nvPr>
            <p:ph idx="1"/>
          </p:nvPr>
        </p:nvSpPr>
        <p:spPr/>
        <p:txBody>
          <a:bodyPr/>
          <a:lstStyle/>
          <a:p>
            <a:r>
              <a:rPr lang="zh-CN" altLang="en-GB"/>
              <a:t>任何算术类型可以互相转换</a:t>
            </a:r>
            <a:endParaRPr lang="zh-CN" altLang="en-US"/>
          </a:p>
          <a:p>
            <a:r>
              <a:rPr lang="zh-CN" altLang="en-GB"/>
              <a:t>枚举类型可以转换成任何算术类型</a:t>
            </a:r>
            <a:endParaRPr lang="zh-CN" altLang="en-US"/>
          </a:p>
          <a:p>
            <a:r>
              <a:rPr lang="zh-CN" altLang="en-GB"/>
              <a:t>零可以转换成任何算术类型</a:t>
            </a:r>
            <a:r>
              <a:rPr lang="zh-CN" altLang="en-GB" b="0"/>
              <a:t>或指针类型</a:t>
            </a:r>
            <a:endParaRPr lang="zh-CN" altLang="en-US" b="0"/>
          </a:p>
          <a:p>
            <a:r>
              <a:rPr lang="zh-CN" altLang="en-GB" b="0"/>
              <a:t>任何类型的指针可以转换成</a:t>
            </a:r>
            <a:r>
              <a:rPr lang="en-GB" altLang="zh-CN" b="0"/>
              <a:t>void * </a:t>
            </a:r>
            <a:endParaRPr lang="en-US" altLang="zh-CN" b="0"/>
          </a:p>
          <a:p>
            <a:r>
              <a:rPr lang="zh-CN" altLang="en-GB" b="0"/>
              <a:t>派生类指针可以转换成基类指针</a:t>
            </a:r>
            <a:endParaRPr lang="zh-CN" altLang="en-US" b="0"/>
          </a:p>
          <a:p>
            <a:r>
              <a:rPr lang="zh-CN" altLang="en-GB"/>
              <a:t>每个标准转换都是平等的。</a:t>
            </a:r>
            <a:r>
              <a:rPr lang="zh-CN" altLang="en-US"/>
              <a:t> </a:t>
            </a:r>
          </a:p>
          <a:p>
            <a:endParaRPr lang="zh-CN" altLang="en-US"/>
          </a:p>
        </p:txBody>
      </p:sp>
      <p:sp>
        <p:nvSpPr>
          <p:cNvPr id="3174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6B728261-DFBF-4BDA-89D6-9247EEAE0842}" type="slidenum">
              <a:rPr lang="en-US" altLang="zh-CN" sz="1200">
                <a:ea typeface="楷体_GB2312" pitchFamily="49" charset="-122"/>
              </a:rPr>
              <a:pPr algn="r" eaLnBrk="1" hangingPunct="1"/>
              <a:t>99</a:t>
            </a:fld>
            <a:endParaRPr lang="en-US" altLang="zh-CN" sz="1200">
              <a:ea typeface="楷体_GB2312" pitchFamily="49" charset="-122"/>
            </a:endParaRPr>
          </a:p>
        </p:txBody>
      </p:sp>
      <p:sp>
        <p:nvSpPr>
          <p:cNvPr id="5" name="TextBox 4"/>
          <p:cNvSpPr txBox="1"/>
          <p:nvPr/>
        </p:nvSpPr>
        <p:spPr>
          <a:xfrm>
            <a:off x="10559702" y="148280"/>
            <a:ext cx="1373247" cy="584775"/>
          </a:xfrm>
          <a:prstGeom prst="rect">
            <a:avLst/>
          </a:prstGeom>
          <a:noFill/>
          <a:ln>
            <a:solidFill>
              <a:schemeClr val="tx1"/>
            </a:solidFill>
          </a:ln>
        </p:spPr>
        <p:txBody>
          <a:bodyPr wrap="square" rtlCol="0">
            <a:spAutoFit/>
          </a:bodyPr>
          <a:lstStyle/>
          <a:p>
            <a:r>
              <a:rPr lang="zh-CN" altLang="en-US" sz="3200" b="1" dirty="0">
                <a:latin typeface="华文中宋" pitchFamily="2" charset="-122"/>
                <a:ea typeface="华文中宋" pitchFamily="2" charset="-122"/>
              </a:rPr>
              <a:t> 自学</a:t>
            </a:r>
          </a:p>
        </p:txBody>
      </p:sp>
    </p:spTree>
    <p:extLst>
      <p:ext uri="{BB962C8B-B14F-4D97-AF65-F5344CB8AC3E}">
        <p14:creationId xmlns:p14="http://schemas.microsoft.com/office/powerpoint/2010/main" val="4215067536"/>
      </p:ext>
    </p:extLst>
  </p:cSld>
  <p:clrMapOvr>
    <a:masterClrMapping/>
  </p:clrMapOvr>
  <p:transition/>
</p:sld>
</file>

<file path=ppt/theme/theme1.xml><?xml version="1.0" encoding="utf-8"?>
<a:theme xmlns:a="http://schemas.openxmlformats.org/drawingml/2006/main" name="我的PPT母板">
  <a:themeElements>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fontScheme name="我的PPT母板">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我的PPT母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PPT母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PPT母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PPT母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PPT母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PPT母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PPT母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PPT母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PPT母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PPT母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PPT母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PPT母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13495</TotalTime>
  <Words>12589</Words>
  <Application>Microsoft Office PowerPoint</Application>
  <PresentationFormat>自定义</PresentationFormat>
  <Paragraphs>2086</Paragraphs>
  <Slides>105</Slides>
  <Notes>47</Notes>
  <HiddenSlides>12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105</vt:i4>
      </vt:variant>
    </vt:vector>
  </HeadingPairs>
  <TitlesOfParts>
    <vt:vector size="118" baseType="lpstr">
      <vt:lpstr>黑体</vt:lpstr>
      <vt:lpstr>华文中宋</vt:lpstr>
      <vt:lpstr>楷体_GB2312</vt:lpstr>
      <vt:lpstr>宋体</vt:lpstr>
      <vt:lpstr>Arial</vt:lpstr>
      <vt:lpstr>Calibri</vt:lpstr>
      <vt:lpstr>Comic Sans MS</vt:lpstr>
      <vt:lpstr>Courier New</vt:lpstr>
      <vt:lpstr>Times New Roman</vt:lpstr>
      <vt:lpstr>Verdana</vt:lpstr>
      <vt:lpstr>Wingdings</vt:lpstr>
      <vt:lpstr>Wingdings 3</vt:lpstr>
      <vt:lpstr>我的PPT母板</vt:lpstr>
      <vt:lpstr>step by step</vt:lpstr>
      <vt:lpstr>模块设计</vt:lpstr>
      <vt:lpstr>子程序</vt:lpstr>
      <vt:lpstr>例如：</vt:lpstr>
      <vt:lpstr>子程序的好处</vt:lpstr>
      <vt:lpstr>C语言子程序——函数（function）</vt:lpstr>
      <vt:lpstr>PowerPoint 演示文稿</vt:lpstr>
      <vt:lpstr>函数的定义(definition)</vt:lpstr>
      <vt:lpstr>return语句</vt:lpstr>
      <vt:lpstr>PowerPoint 演示文稿</vt:lpstr>
      <vt:lpstr>函数定义时的注意事项</vt:lpstr>
      <vt:lpstr>PowerPoint 演示文稿</vt:lpstr>
      <vt:lpstr>函数的调用(call)</vt:lpstr>
      <vt:lpstr>PowerPoint 演示文稿</vt:lpstr>
      <vt:lpstr>PowerPoint 演示文稿</vt:lpstr>
      <vt:lpstr>PowerPoint 演示文稿</vt:lpstr>
      <vt:lpstr>函数调用结果的不同“身份”（作为赋值操作右操作数或实参）</vt:lpstr>
      <vt:lpstr>函数间的通讯方式Ⅰ</vt:lpstr>
      <vt:lpstr>函数的声明(declaration)及其好处</vt:lpstr>
      <vt:lpstr>全局变量</vt:lpstr>
      <vt:lpstr>全局变量的声明（ declaration ）</vt:lpstr>
      <vt:lpstr>函数间的通讯方式Ⅱ</vt:lpstr>
      <vt:lpstr>函数的嵌套调用</vt:lpstr>
      <vt:lpstr>不含嵌套调用</vt:lpstr>
      <vt:lpstr>含嵌套调用</vt:lpstr>
      <vt:lpstr>C函数嵌套调用的过程</vt:lpstr>
      <vt:lpstr>C函数嵌套调用过程（续）</vt:lpstr>
      <vt:lpstr>函数的递归（recursion）调用</vt:lpstr>
      <vt:lpstr>PowerPoint 演示文稿</vt:lpstr>
      <vt:lpstr>递归调用函数的执行过程</vt:lpstr>
      <vt:lpstr>递归调用函数的执行过程</vt:lpstr>
      <vt:lpstr>迭代法函数的执行过程</vt:lpstr>
      <vt:lpstr>PowerPoint 演示文稿</vt:lpstr>
      <vt:lpstr>PowerPoint 演示文稿</vt:lpstr>
      <vt:lpstr>*</vt:lpstr>
      <vt:lpstr>PowerPoint 演示文稿</vt:lpstr>
      <vt:lpstr>PowerPoint 演示文稿</vt:lpstr>
      <vt:lpstr>PowerPoint 演示文稿</vt:lpstr>
      <vt:lpstr>PowerPoint 演示文稿</vt:lpstr>
      <vt:lpstr>河内塔问题</vt:lpstr>
      <vt:lpstr>河内塔问题</vt:lpstr>
      <vt:lpstr>河内塔问题</vt:lpstr>
      <vt:lpstr>利用递归函数构造程序的步骤</vt:lpstr>
      <vt:lpstr>递归函数 vs. 循环流程</vt:lpstr>
      <vt:lpstr>PowerPoint 演示文稿</vt:lpstr>
      <vt:lpstr>递归函数的效率</vt:lpstr>
      <vt:lpstr>递归函数的效率</vt:lpstr>
      <vt:lpstr>单模块（Single module）</vt:lpstr>
      <vt:lpstr>PowerPoint 演示文稿</vt:lpstr>
      <vt:lpstr>PowerPoint 演示文稿</vt:lpstr>
      <vt:lpstr>文件包含预处理（preprocess）命令与头文件（head file）</vt:lpstr>
      <vt:lpstr>PowerPoint 演示文稿</vt:lpstr>
      <vt:lpstr>模块 = 接口 + 实现</vt:lpstr>
      <vt:lpstr>标识符的属性 (Identifier)</vt:lpstr>
      <vt:lpstr>文件作用域</vt:lpstr>
      <vt:lpstr>文件作用域</vt:lpstr>
      <vt:lpstr>文件作用域</vt:lpstr>
      <vt:lpstr>块作用域</vt:lpstr>
      <vt:lpstr>函数作用域</vt:lpstr>
      <vt:lpstr>函数原型作用域</vt:lpstr>
      <vt:lpstr>PowerPoint 演示文稿</vt:lpstr>
      <vt:lpstr>PowerPoint 演示文稿</vt:lpstr>
      <vt:lpstr>标识符的属性</vt:lpstr>
      <vt:lpstr>           链接</vt:lpstr>
      <vt:lpstr>           链接</vt:lpstr>
      <vt:lpstr>           链接</vt:lpstr>
      <vt:lpstr>           链接</vt:lpstr>
      <vt:lpstr>标识符的属性</vt:lpstr>
      <vt:lpstr>隐含的名空间</vt:lpstr>
      <vt:lpstr>一个程序中，相同作用域内的同一个名空间里不允许定义同名标识符</vt:lpstr>
      <vt:lpstr>C++程序中指定名空间和使用名空间</vt:lpstr>
      <vt:lpstr>PowerPoint 演示文稿</vt:lpstr>
      <vt:lpstr>作用域：代码中的有效范围</vt:lpstr>
      <vt:lpstr>标识符的属性</vt:lpstr>
      <vt:lpstr>存储期</vt:lpstr>
      <vt:lpstr>例2.6 输出任意三个不同的整数。</vt:lpstr>
      <vt:lpstr>存储期</vt:lpstr>
      <vt:lpstr>static</vt:lpstr>
      <vt:lpstr>PowerPoint 演示文稿</vt:lpstr>
      <vt:lpstr>跟模块设计有关的优化</vt:lpstr>
      <vt:lpstr>宏（Macro）定义</vt:lpstr>
      <vt:lpstr>PowerPoint 演示文稿</vt:lpstr>
      <vt:lpstr>PowerPoint 演示文稿</vt:lpstr>
      <vt:lpstr>内联（inline）函数</vt:lpstr>
      <vt:lpstr>条件编译</vt:lpstr>
      <vt:lpstr>用来避免重复包含头文件</vt:lpstr>
      <vt:lpstr>用来避免重复包含头文件</vt:lpstr>
      <vt:lpstr>用来避免重复包含头文件</vt:lpstr>
      <vt:lpstr>用来避免重复包含头文件</vt:lpstr>
      <vt:lpstr>用来避免重复包含头文件</vt:lpstr>
      <vt:lpstr>用来避免重复包含头文件</vt:lpstr>
      <vt:lpstr>用于多环境的程序编写</vt:lpstr>
      <vt:lpstr>用于程序的调试</vt:lpstr>
      <vt:lpstr>C++</vt:lpstr>
      <vt:lpstr>函数名重载</vt:lpstr>
      <vt:lpstr>对重载函数调用的绑定</vt:lpstr>
      <vt:lpstr>精确匹配</vt:lpstr>
      <vt:lpstr>提升匹配</vt:lpstr>
      <vt:lpstr>标准转换匹配</vt:lpstr>
      <vt:lpstr>绑定失败</vt:lpstr>
      <vt:lpstr>PowerPoint 演示文稿</vt:lpstr>
      <vt:lpstr>带默认值的形式参数</vt:lpstr>
      <vt:lpstr>PowerPoint 演示文稿</vt:lpstr>
      <vt:lpstr>小结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程序的模块设计方法</dc:title>
  <dc:creator>liu</dc:creator>
  <cp:lastModifiedBy>chenxin</cp:lastModifiedBy>
  <cp:revision>641</cp:revision>
  <cp:lastPrinted>1601-01-01T00:00:00Z</cp:lastPrinted>
  <dcterms:created xsi:type="dcterms:W3CDTF">2011-09-02T01:59:06Z</dcterms:created>
  <dcterms:modified xsi:type="dcterms:W3CDTF">2023-11-07T05:02:17Z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